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91" r:id="rId2"/>
    <p:sldId id="290" r:id="rId3"/>
    <p:sldId id="325" r:id="rId4"/>
    <p:sldId id="387" r:id="rId5"/>
    <p:sldId id="324" r:id="rId6"/>
    <p:sldId id="321" r:id="rId7"/>
    <p:sldId id="331" r:id="rId8"/>
    <p:sldId id="313" r:id="rId9"/>
    <p:sldId id="384" r:id="rId10"/>
    <p:sldId id="299" r:id="rId11"/>
    <p:sldId id="322" r:id="rId12"/>
    <p:sldId id="303" r:id="rId13"/>
    <p:sldId id="388" r:id="rId14"/>
    <p:sldId id="318" r:id="rId15"/>
    <p:sldId id="356" r:id="rId16"/>
    <p:sldId id="338" r:id="rId17"/>
    <p:sldId id="340" r:id="rId18"/>
    <p:sldId id="343" r:id="rId19"/>
    <p:sldId id="363" r:id="rId20"/>
    <p:sldId id="365" r:id="rId21"/>
    <p:sldId id="366" r:id="rId22"/>
    <p:sldId id="367" r:id="rId23"/>
    <p:sldId id="371" r:id="rId24"/>
    <p:sldId id="372" r:id="rId25"/>
    <p:sldId id="346" r:id="rId26"/>
    <p:sldId id="347" r:id="rId27"/>
    <p:sldId id="349" r:id="rId28"/>
    <p:sldId id="373" r:id="rId29"/>
    <p:sldId id="355" r:id="rId30"/>
    <p:sldId id="374" r:id="rId31"/>
    <p:sldId id="375" r:id="rId32"/>
    <p:sldId id="376" r:id="rId33"/>
    <p:sldId id="377" r:id="rId34"/>
    <p:sldId id="378" r:id="rId35"/>
    <p:sldId id="379" r:id="rId36"/>
    <p:sldId id="380" r:id="rId37"/>
    <p:sldId id="381" r:id="rId38"/>
    <p:sldId id="382" r:id="rId39"/>
    <p:sldId id="383"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essing the public domain" id="{D35D52AA-C945-FA4B-B96E-FB6566AB7076}">
          <p14:sldIdLst>
            <p14:sldId id="291"/>
            <p14:sldId id="290"/>
            <p14:sldId id="325"/>
            <p14:sldId id="387"/>
            <p14:sldId id="324"/>
            <p14:sldId id="321"/>
            <p14:sldId id="331"/>
            <p14:sldId id="313"/>
            <p14:sldId id="384"/>
            <p14:sldId id="299"/>
            <p14:sldId id="322"/>
            <p14:sldId id="303"/>
            <p14:sldId id="388"/>
            <p14:sldId id="318"/>
            <p14:sldId id="356"/>
            <p14:sldId id="338"/>
            <p14:sldId id="340"/>
            <p14:sldId id="343"/>
            <p14:sldId id="363"/>
            <p14:sldId id="365"/>
            <p14:sldId id="366"/>
            <p14:sldId id="367"/>
            <p14:sldId id="371"/>
            <p14:sldId id="372"/>
            <p14:sldId id="346"/>
            <p14:sldId id="347"/>
            <p14:sldId id="349"/>
            <p14:sldId id="373"/>
            <p14:sldId id="355"/>
          </p14:sldIdLst>
        </p14:section>
        <p14:section name="Justin's talk w examples" id="{7D827D13-2DBE-5A45-8480-D96490DD1E3E}">
          <p14:sldIdLst>
            <p14:sldId id="374"/>
            <p14:sldId id="375"/>
            <p14:sldId id="376"/>
            <p14:sldId id="377"/>
            <p14:sldId id="378"/>
            <p14:sldId id="379"/>
            <p14:sldId id="380"/>
            <p14:sldId id="381"/>
            <p14:sldId id="382"/>
            <p14:sldId id="38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Ede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0" autoAdjust="0"/>
    <p:restoredTop sz="74801" autoAdjust="0"/>
  </p:normalViewPr>
  <p:slideViewPr>
    <p:cSldViewPr snapToGrid="0" snapToObjects="1">
      <p:cViewPr>
        <p:scale>
          <a:sx n="100" d="100"/>
          <a:sy n="100" d="100"/>
        </p:scale>
        <p:origin x="-1776" y="-4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196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opyright%20172.199:Users:rcadler:Documents:Presentations:2013-04%20-%20CNI%20-%20CNI%20Membership%20Meeting%20-%20San%20Antonio:CNI%20Presentation%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tx>
                <c:rich>
                  <a:bodyPr/>
                  <a:lstStyle/>
                  <a:p>
                    <a:r>
                      <a:rPr lang="en-US" dirty="0"/>
                      <a:t>UND</a:t>
                    </a:r>
                    <a:r>
                      <a:rPr lang="en-US"/>
                      <a:t>, </a:t>
                    </a:r>
                    <a:r>
                      <a:rPr lang="en-US" smtClean="0"/>
                      <a:t>93,266, </a:t>
                    </a:r>
                    <a:r>
                      <a:rPr lang="en-US" dirty="0"/>
                      <a:t>30%</a:t>
                    </a:r>
                  </a:p>
                </c:rich>
              </c:tx>
              <c:dLblPos val="ctr"/>
              <c:showLegendKey val="0"/>
              <c:showVal val="1"/>
              <c:showCatName val="1"/>
              <c:showSerName val="0"/>
              <c:showPercent val="1"/>
              <c:showBubbleSize val="0"/>
            </c:dLbl>
            <c:dLbl>
              <c:idx val="1"/>
              <c:layout/>
              <c:tx>
                <c:rich>
                  <a:bodyPr/>
                  <a:lstStyle/>
                  <a:p>
                    <a:r>
                      <a:rPr lang="en-US" dirty="0"/>
                      <a:t>PD, </a:t>
                    </a:r>
                    <a:r>
                      <a:rPr lang="en-US" dirty="0" smtClean="0"/>
                      <a:t>163,012, 53%</a:t>
                    </a:r>
                    <a:endParaRPr lang="en-US" dirty="0"/>
                  </a:p>
                </c:rich>
              </c:tx>
              <c:dLblPos val="ctr"/>
              <c:showLegendKey val="0"/>
              <c:showVal val="1"/>
              <c:showCatName val="1"/>
              <c:showSerName val="0"/>
              <c:showPercent val="1"/>
              <c:showBubbleSize val="0"/>
            </c:dLbl>
            <c:dLbl>
              <c:idx val="2"/>
              <c:layout/>
              <c:tx>
                <c:rich>
                  <a:bodyPr/>
                  <a:lstStyle/>
                  <a:p>
                    <a:r>
                      <a:rPr lang="en-US" dirty="0"/>
                      <a:t>IC, </a:t>
                    </a:r>
                    <a:r>
                      <a:rPr lang="en-US" dirty="0" smtClean="0"/>
                      <a:t>53916, 17%</a:t>
                    </a:r>
                    <a:endParaRPr lang="en-US" dirty="0"/>
                  </a:p>
                </c:rich>
              </c:tx>
              <c:dLblPos val="ctr"/>
              <c:showLegendKey val="0"/>
              <c:showVal val="1"/>
              <c:showCatName val="1"/>
              <c:showSerName val="0"/>
              <c:showPercent val="1"/>
              <c:showBubbleSize val="0"/>
            </c:dLbl>
            <c:spPr>
              <a:ln>
                <a:solidFill>
                  <a:schemeClr val="tx1">
                    <a:alpha val="61000"/>
                  </a:schemeClr>
                </a:solidFill>
              </a:ln>
            </c:spPr>
            <c:txPr>
              <a:bodyPr rot="0"/>
              <a:lstStyle/>
              <a:p>
                <a:pPr>
                  <a:defRPr/>
                </a:pPr>
                <a:endParaRPr lang="en-US"/>
              </a:p>
            </c:txPr>
            <c:dLblPos val="ctr"/>
            <c:showLegendKey val="0"/>
            <c:showVal val="1"/>
            <c:showCatName val="1"/>
            <c:showSerName val="0"/>
            <c:showPercent val="1"/>
            <c:showBubbleSize val="0"/>
            <c:showLeaderLines val="1"/>
          </c:dLbls>
          <c:cat>
            <c:strRef>
              <c:f>Sheet1!$A$2:$A$4</c:f>
              <c:strCache>
                <c:ptCount val="3"/>
                <c:pt idx="0">
                  <c:v>UND</c:v>
                </c:pt>
                <c:pt idx="1">
                  <c:v>PD</c:v>
                </c:pt>
                <c:pt idx="2">
                  <c:v>IC</c:v>
                </c:pt>
              </c:strCache>
            </c:strRef>
          </c:cat>
          <c:val>
            <c:numRef>
              <c:f>Sheet1!$B$2:$B$4</c:f>
              <c:numCache>
                <c:formatCode>#,##0</c:formatCode>
                <c:ptCount val="3"/>
                <c:pt idx="0" formatCode="General">
                  <c:v>92836.0</c:v>
                </c:pt>
                <c:pt idx="1">
                  <c:v>158112.0</c:v>
                </c:pt>
                <c:pt idx="2" formatCode="General">
                  <c:v>53853.0</c:v>
                </c:pt>
              </c:numCache>
            </c:numRef>
          </c:val>
        </c:ser>
        <c:ser>
          <c:idx val="1"/>
          <c:order val="1"/>
          <c:cat>
            <c:strRef>
              <c:f>Sheet1!$A$2:$A$4</c:f>
              <c:strCache>
                <c:ptCount val="3"/>
                <c:pt idx="0">
                  <c:v>UND</c:v>
                </c:pt>
                <c:pt idx="1">
                  <c:v>PD</c:v>
                </c:pt>
                <c:pt idx="2">
                  <c:v>IC</c:v>
                </c:pt>
              </c:strCache>
            </c:strRef>
          </c:cat>
          <c:val>
            <c:numRef>
              <c:f>Sheet1!$C$2:$C$4</c:f>
              <c:numCache>
                <c:formatCode>0.00%</c:formatCode>
                <c:ptCount val="3"/>
                <c:pt idx="0">
                  <c:v>0.304</c:v>
                </c:pt>
                <c:pt idx="1">
                  <c:v>0.519</c:v>
                </c:pt>
                <c:pt idx="2">
                  <c:v>0.177</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372670807453416"/>
          <c:y val="0.136842105263158"/>
          <c:w val="0.919254658385093"/>
          <c:h val="0.863157894736842"/>
        </c:manualLayout>
      </c:layout>
      <c:pie3DChart>
        <c:varyColors val="1"/>
        <c:ser>
          <c:idx val="0"/>
          <c:order val="0"/>
          <c:dLbls>
            <c:dLbl>
              <c:idx val="0"/>
              <c:layout/>
              <c:tx>
                <c:rich>
                  <a:bodyPr/>
                  <a:lstStyle/>
                  <a:p>
                    <a:r>
                      <a:rPr lang="en-US" dirty="0"/>
                      <a:t>UND</a:t>
                    </a:r>
                    <a:r>
                      <a:rPr lang="en-US"/>
                      <a:t>, </a:t>
                    </a:r>
                    <a:r>
                      <a:rPr lang="en-US" smtClean="0"/>
                      <a:t>10,985, 15%</a:t>
                    </a:r>
                    <a:endParaRPr lang="en-US" dirty="0"/>
                  </a:p>
                </c:rich>
              </c:tx>
              <c:dLblPos val="inEnd"/>
              <c:showLegendKey val="0"/>
              <c:showVal val="1"/>
              <c:showCatName val="1"/>
              <c:showSerName val="0"/>
              <c:showPercent val="1"/>
              <c:showBubbleSize val="0"/>
            </c:dLbl>
            <c:dLbl>
              <c:idx val="1"/>
              <c:layout>
                <c:manualLayout>
                  <c:x val="-0.109836176727909"/>
                  <c:y val="-0.431564596092155"/>
                </c:manualLayout>
              </c:layout>
              <c:tx>
                <c:rich>
                  <a:bodyPr/>
                  <a:lstStyle/>
                  <a:p>
                    <a:r>
                      <a:rPr lang="en-US" dirty="0"/>
                      <a:t>PD, </a:t>
                    </a:r>
                    <a:r>
                      <a:rPr lang="en-US" dirty="0" smtClean="0"/>
                      <a:t>51150, 69%</a:t>
                    </a:r>
                    <a:endParaRPr lang="en-US" dirty="0"/>
                  </a:p>
                </c:rich>
              </c:tx>
              <c:dLblPos val="bestFit"/>
              <c:showLegendKey val="0"/>
              <c:showVal val="1"/>
              <c:showCatName val="1"/>
              <c:showSerName val="0"/>
              <c:showPercent val="1"/>
              <c:showBubbleSize val="0"/>
            </c:dLbl>
            <c:dLbl>
              <c:idx val="2"/>
              <c:layout/>
              <c:tx>
                <c:rich>
                  <a:bodyPr/>
                  <a:lstStyle/>
                  <a:p>
                    <a:r>
                      <a:rPr lang="en-US"/>
                      <a:t>IC, </a:t>
                    </a:r>
                    <a:r>
                      <a:rPr lang="en-US" smtClean="0"/>
                      <a:t>12,283, 17%</a:t>
                    </a:r>
                    <a:endParaRPr lang="en-US"/>
                  </a:p>
                </c:rich>
              </c:tx>
              <c:dLblPos val="inEnd"/>
              <c:showLegendKey val="0"/>
              <c:showVal val="1"/>
              <c:showCatName val="1"/>
              <c:showSerName val="0"/>
              <c:showPercent val="1"/>
              <c:showBubbleSize val="0"/>
            </c:dLbl>
            <c:spPr>
              <a:ln>
                <a:solidFill>
                  <a:schemeClr val="tx1">
                    <a:alpha val="61000"/>
                  </a:schemeClr>
                </a:solidFill>
              </a:ln>
            </c:spPr>
            <c:dLblPos val="inEnd"/>
            <c:showLegendKey val="0"/>
            <c:showVal val="1"/>
            <c:showCatName val="1"/>
            <c:showSerName val="0"/>
            <c:showPercent val="1"/>
            <c:showBubbleSize val="0"/>
            <c:showLeaderLines val="1"/>
          </c:dLbls>
          <c:cat>
            <c:strRef>
              <c:f>Sheet1!$A$7:$A$9</c:f>
              <c:strCache>
                <c:ptCount val="3"/>
                <c:pt idx="0">
                  <c:v>UND</c:v>
                </c:pt>
                <c:pt idx="1">
                  <c:v>PD</c:v>
                </c:pt>
                <c:pt idx="2">
                  <c:v>IC</c:v>
                </c:pt>
              </c:strCache>
            </c:strRef>
          </c:cat>
          <c:val>
            <c:numRef>
              <c:f>Sheet1!$B$7:$B$9</c:f>
              <c:numCache>
                <c:formatCode>#,##0</c:formatCode>
                <c:ptCount val="3"/>
                <c:pt idx="0">
                  <c:v>9144.0</c:v>
                </c:pt>
                <c:pt idx="1">
                  <c:v>46535.0</c:v>
                </c:pt>
                <c:pt idx="2">
                  <c:v>11104.0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potentially revise text ehre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BEF300-92E7-BA44-B40E-5937CCAFEEA8}" type="datetimeFigureOut">
              <a:rPr lang="en-US" smtClean="0"/>
              <a:pPr/>
              <a:t>6/4/14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31DCDE-E1B2-6B45-8BC1-59634DD6558C}" type="slidenum">
              <a:rPr lang="en-US" smtClean="0"/>
              <a:pPr/>
              <a:t>‹#›</a:t>
            </a:fld>
            <a:endParaRPr lang="en-US"/>
          </a:p>
        </p:txBody>
      </p:sp>
    </p:spTree>
    <p:extLst>
      <p:ext uri="{BB962C8B-B14F-4D97-AF65-F5344CB8AC3E}">
        <p14:creationId xmlns:p14="http://schemas.microsoft.com/office/powerpoint/2010/main" val="16773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5AE8-BCFF-734B-835C-7E77ACCBA3C6}" type="datetimeFigureOut">
              <a:rPr lang="en-US" smtClean="0"/>
              <a:pPr/>
              <a:t>6/4/14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66335-04EB-D94E-B17D-F28D3632DAF3}" type="slidenum">
              <a:rPr lang="en-US" smtClean="0"/>
              <a:pPr/>
              <a:t>‹#›</a:t>
            </a:fld>
            <a:endParaRPr lang="en-US"/>
          </a:p>
        </p:txBody>
      </p:sp>
    </p:spTree>
    <p:extLst>
      <p:ext uri="{BB962C8B-B14F-4D97-AF65-F5344CB8AC3E}">
        <p14:creationId xmlns:p14="http://schemas.microsoft.com/office/powerpoint/2010/main" val="28853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Thematically its about making the promise of the public domain real and having tangible contours to the public domain that make it tangible in the policy wars. People can argue about orphans, but its harder to argue about the public domain (though sometimes as hard to know it when you see it!).  I would:</a:t>
            </a:r>
          </a:p>
          <a:p>
            <a:r>
              <a:rPr lang="en-US" dirty="0" smtClean="0"/>
              <a:t>Overview</a:t>
            </a:r>
          </a:p>
          <a:p>
            <a:r>
              <a:rPr lang="en-US" dirty="0" smtClean="0"/>
              <a:t>What we set out to do - the context in 2006-2008 before the first IMLS grant</a:t>
            </a:r>
          </a:p>
          <a:p>
            <a:r>
              <a:rPr lang="en-US" dirty="0" smtClean="0"/>
              <a:t>How CRMS relates to and relies on HathiTrust - the importance of shared effort</a:t>
            </a:r>
          </a:p>
          <a:p>
            <a:r>
              <a:rPr lang="en-US" dirty="0" smtClean="0"/>
              <a:t>How it works</a:t>
            </a:r>
          </a:p>
          <a:p>
            <a:r>
              <a:rPr lang="en-US" dirty="0" smtClean="0"/>
              <a:t>How reviewers are trained and participate</a:t>
            </a:r>
          </a:p>
          <a:p>
            <a:r>
              <a:rPr lang="en-US" dirty="0" smtClean="0"/>
              <a:t>How it is, we hope, a platform for other kinds of material (say, serials)</a:t>
            </a:r>
          </a:p>
          <a:p>
            <a:r>
              <a:rPr lang="en-US" dirty="0" smtClean="0"/>
              <a:t>Things we are thinking about for further research and projects, hopes for more international participation</a:t>
            </a:r>
          </a:p>
          <a:p>
            <a:r>
              <a:rPr lang="en-US" dirty="0" smtClean="0"/>
              <a:t>Plans for formal work with HathiTrust for a business plan to make this work sustainable (project to program transition)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3766335-04EB-D94E-B17D-F28D3632DAF3}" type="slidenum">
              <a:rPr lang="en-US" smtClean="0"/>
              <a:pPr/>
              <a:t>1</a:t>
            </a:fld>
            <a:endParaRPr lang="en-US"/>
          </a:p>
        </p:txBody>
      </p:sp>
    </p:spTree>
    <p:extLst>
      <p:ext uri="{BB962C8B-B14F-4D97-AF65-F5344CB8AC3E}">
        <p14:creationId xmlns:p14="http://schemas.microsoft.com/office/powerpoint/2010/main" val="2212318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work yet to be done. </a:t>
            </a:r>
          </a:p>
          <a:p>
            <a:endParaRPr lang="en-US" dirty="0" smtClean="0"/>
          </a:p>
          <a:p>
            <a:r>
              <a:rPr lang="en-US" dirty="0" smtClean="0"/>
              <a:t>Second grant applied for in 2010?</a:t>
            </a:r>
          </a:p>
          <a:p>
            <a:endParaRPr lang="en-US" dirty="0" smtClean="0"/>
          </a:p>
          <a:p>
            <a:r>
              <a:rPr lang="en-US" dirty="0" smtClean="0"/>
              <a:t>130,000 left</a:t>
            </a:r>
            <a:r>
              <a:rPr lang="en-US" baseline="0" dirty="0" smtClean="0"/>
              <a:t> in US? (nail this down) and another 170,000 volumes from a/</a:t>
            </a:r>
            <a:r>
              <a:rPr lang="en-US" baseline="0" dirty="0" err="1" smtClean="0"/>
              <a:t>c/uk</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Do NOT get into weeds on review process here. Move quickly through bullet points—review process comes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11</a:t>
            </a:fld>
            <a:endParaRPr lang="en-US"/>
          </a:p>
        </p:txBody>
      </p:sp>
    </p:spTree>
    <p:extLst>
      <p:ext uri="{BB962C8B-B14F-4D97-AF65-F5344CB8AC3E}">
        <p14:creationId xmlns:p14="http://schemas.microsoft.com/office/powerpoint/2010/main" val="368591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entury Gothic"/>
                <a:cs typeface="Century Gothic"/>
              </a:rPr>
              <a:t>Look at logic</a:t>
            </a:r>
          </a:p>
          <a:p>
            <a:r>
              <a:rPr lang="en-US" sz="1200" dirty="0" smtClean="0">
                <a:latin typeface="Century Gothic"/>
                <a:cs typeface="Century Gothic"/>
              </a:rPr>
              <a:t>Resources consulted and documented</a:t>
            </a:r>
          </a:p>
          <a:p>
            <a:r>
              <a:rPr lang="en-US" sz="1200" dirty="0" smtClean="0">
                <a:latin typeface="Century Gothic"/>
                <a:cs typeface="Century Gothic"/>
              </a:rPr>
              <a:t>Interface</a:t>
            </a:r>
          </a:p>
          <a:p>
            <a:r>
              <a:rPr lang="en-US" sz="1200" dirty="0" smtClean="0">
                <a:latin typeface="Century Gothic"/>
                <a:cs typeface="Century Gothic"/>
              </a:rPr>
              <a:t>Results in Rights Database distinct</a:t>
            </a:r>
            <a:r>
              <a:rPr lang="en-US" sz="1200" baseline="0" dirty="0" smtClean="0">
                <a:latin typeface="Century Gothic"/>
                <a:cs typeface="Century Gothic"/>
              </a:rPr>
              <a:t> from HathiTrust.</a:t>
            </a:r>
          </a:p>
          <a:p>
            <a:r>
              <a:rPr lang="en-US" sz="1200" baseline="0" dirty="0" smtClean="0">
                <a:latin typeface="Century Gothic"/>
                <a:cs typeface="Century Gothic"/>
              </a:rPr>
              <a:t>Results accepted by HT</a:t>
            </a:r>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12</a:t>
            </a:fld>
            <a:endParaRPr lang="en-US"/>
          </a:p>
        </p:txBody>
      </p:sp>
    </p:spTree>
    <p:extLst>
      <p:ext uri="{BB962C8B-B14F-4D97-AF65-F5344CB8AC3E}">
        <p14:creationId xmlns:p14="http://schemas.microsoft.com/office/powerpoint/2010/main" val="389656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language reviewers</a:t>
            </a:r>
            <a:r>
              <a:rPr lang="en-US" baseline="0" dirty="0" smtClean="0"/>
              <a:t> can read?</a:t>
            </a:r>
          </a:p>
          <a:p>
            <a:r>
              <a:rPr lang="en-US" baseline="0" dirty="0" smtClean="0"/>
              <a:t>Variety of legal regimes</a:t>
            </a:r>
          </a:p>
          <a:p>
            <a:endParaRPr lang="en-US" baseline="0" dirty="0" smtClean="0"/>
          </a:p>
          <a:p>
            <a:r>
              <a:rPr lang="en-US" baseline="0" dirty="0" smtClean="0"/>
              <a:t>Impractical to do books from across </a:t>
            </a:r>
            <a:r>
              <a:rPr lang="en-US" baseline="0" dirty="0" err="1" smtClean="0"/>
              <a:t>countires</a:t>
            </a:r>
            <a:r>
              <a:rPr lang="en-US" baseline="0" dirty="0" smtClean="0"/>
              <a:t> of origin (</a:t>
            </a:r>
            <a:r>
              <a:rPr lang="en-US" baseline="0" dirty="0" err="1" smtClean="0"/>
              <a:t>eg</a:t>
            </a:r>
            <a:r>
              <a:rPr lang="en-US" baseline="0" dirty="0" smtClean="0"/>
              <a:t> a collection from a donor from all over world)</a:t>
            </a:r>
          </a:p>
          <a:p>
            <a:r>
              <a:rPr lang="en-US" baseline="0" dirty="0" smtClean="0"/>
              <a:t>Mixing jurisdictions</a:t>
            </a:r>
          </a:p>
          <a:p>
            <a:r>
              <a:rPr lang="en-US" baseline="0" dirty="0" smtClean="0"/>
              <a:t>Serials, conference proceedings, multiple contributors</a:t>
            </a:r>
          </a:p>
          <a:p>
            <a:r>
              <a:rPr lang="en-US" baseline="0" dirty="0" smtClean="0"/>
              <a:t>Life +</a:t>
            </a:r>
          </a:p>
          <a:p>
            <a:r>
              <a:rPr lang="en-US" baseline="0" dirty="0" smtClean="0"/>
              <a:t>Formalities</a:t>
            </a:r>
          </a:p>
          <a:p>
            <a:r>
              <a:rPr lang="en-US" baseline="0" dirty="0" smtClean="0"/>
              <a:t>Exceptions</a:t>
            </a:r>
          </a:p>
          <a:p>
            <a:r>
              <a:rPr lang="en-US" baseline="0" dirty="0" smtClean="0"/>
              <a:t>**create system that allows for </a:t>
            </a:r>
            <a:r>
              <a:rPr lang="en-US" baseline="0" dirty="0" err="1" smtClean="0"/>
              <a:t>facutual</a:t>
            </a:r>
            <a:r>
              <a:rPr lang="en-US" baseline="0" dirty="0" smtClean="0"/>
              <a:t> evaluation not legal evaluation – non lawyers can id designated facts.</a:t>
            </a:r>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13</a:t>
            </a:fld>
            <a:endParaRPr lang="en-US"/>
          </a:p>
        </p:txBody>
      </p:sp>
    </p:spTree>
    <p:extLst>
      <p:ext uri="{BB962C8B-B14F-4D97-AF65-F5344CB8AC3E}">
        <p14:creationId xmlns:p14="http://schemas.microsoft.com/office/powerpoint/2010/main" val="281898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Talk through logic and resources</a:t>
            </a:r>
          </a:p>
          <a:p>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14</a:t>
            </a:fld>
            <a:endParaRPr lang="en-US"/>
          </a:p>
        </p:txBody>
      </p:sp>
    </p:spTree>
    <p:extLst>
      <p:ext uri="{BB962C8B-B14F-4D97-AF65-F5344CB8AC3E}">
        <p14:creationId xmlns:p14="http://schemas.microsoft.com/office/powerpoint/2010/main" val="1287164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a:buNone/>
            </a:pPr>
            <a:r>
              <a:rPr lang="en"/>
              <a:t>With funding from the Institute for Museum and Library Services in the form of two National Leadership Grants, we’ve been able to bring together seventeen partner institutions - primarily university libraries - for an unprecedented approach to systematically checking the copyright of books.  This project is formally known as the Copyright Review Management System or CRMS.  </a:t>
            </a:r>
            <a:r>
              <a:rPr lang="en">
                <a:solidFill>
                  <a:schemeClr val="dk1"/>
                </a:solidFill>
              </a:rPr>
              <a:t>Over the past five years we’ve developed experience in managing a collaborative copyright project of this nature that I want to share with you today.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Updated</a:t>
            </a:r>
            <a:r>
              <a:rPr lang="en-US" baseline="0" dirty="0" smtClean="0"/>
              <a:t> 2014-04-08.</a:t>
            </a:r>
          </a:p>
          <a:p>
            <a:endParaRPr lang="en-US" dirty="0" smtClean="0"/>
          </a:p>
          <a:p>
            <a:r>
              <a:rPr lang="en-US" dirty="0" smtClean="0"/>
              <a:t>This diagram is an illustration of the review </a:t>
            </a:r>
            <a:r>
              <a:rPr lang="en-US" baseline="0" dirty="0" smtClean="0"/>
              <a:t>workflow described in the previous slide. </a:t>
            </a:r>
          </a:p>
          <a:p>
            <a:endParaRPr lang="en-US" baseline="0" dirty="0" smtClean="0"/>
          </a:p>
          <a:p>
            <a:r>
              <a:rPr lang="en-US" baseline="0" dirty="0" smtClean="0"/>
              <a:t>The HathiTrust Rights Database includes metadata on all the volumes in HathiTrust. When the CRMS project team queried these metadata in 2008 and 2011, they were able to create two pools of candidates, including over 300,000 volumes for CRMS-US and over 170,000 volumes for CRMS-World. </a:t>
            </a:r>
          </a:p>
          <a:p>
            <a:endParaRPr lang="en-US" baseline="0" dirty="0" smtClean="0"/>
          </a:p>
          <a:p>
            <a:r>
              <a:rPr lang="en-US" baseline="0" dirty="0" smtClean="0"/>
              <a:t>Given the large number of volumes in both of these candidate pools, the project team also created “queues.” The queues filter the two pools down to more manageable lists of 800 volumes each, and its from these two queues that volumes are drawn for reviewers to examine.</a:t>
            </a:r>
          </a:p>
          <a:p>
            <a:endParaRPr lang="en-US" baseline="0" dirty="0" smtClean="0"/>
          </a:p>
          <a:p>
            <a:r>
              <a:rPr lang="en-US" baseline="0" dirty="0" smtClean="0"/>
              <a:t>Once the reviewers have made their determination on a volume, the volume can be exported from CRMS, and the revised metadata can be sent back to the </a:t>
            </a:r>
            <a:r>
              <a:rPr lang="en-US" baseline="0" dirty="0" err="1" smtClean="0"/>
              <a:t>HathTrust</a:t>
            </a:r>
            <a:r>
              <a:rPr lang="en-US" baseline="0" dirty="0" smtClean="0"/>
              <a:t> Rights Database in order to update that volume’s record.</a:t>
            </a:r>
            <a:endParaRPr lang="en-US" dirty="0" smtClean="0"/>
          </a:p>
          <a:p>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16</a:t>
            </a:fld>
            <a:endParaRPr lang="en-US"/>
          </a:p>
        </p:txBody>
      </p:sp>
    </p:spTree>
    <p:extLst>
      <p:ext uri="{BB962C8B-B14F-4D97-AF65-F5344CB8AC3E}">
        <p14:creationId xmlns:p14="http://schemas.microsoft.com/office/powerpoint/2010/main" val="265985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Updated</a:t>
            </a:r>
            <a:r>
              <a:rPr lang="en-US" baseline="0" dirty="0" smtClean="0"/>
              <a:t> 2014-04-08.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CRMS decision trees reflect</a:t>
            </a:r>
            <a:r>
              <a:rPr lang="en-US" baseline="0" dirty="0" smtClean="0"/>
              <a:t> the </a:t>
            </a:r>
            <a:r>
              <a:rPr lang="en-US" dirty="0" smtClean="0"/>
              <a:t>complexity</a:t>
            </a:r>
            <a:r>
              <a:rPr lang="en-US" baseline="0" dirty="0" smtClean="0"/>
              <a:t> of copyright law and the many factors relevant to making a rights determination.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CRMS training emphasizes the importance of following the decision trees closely.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example, assume that two reviewers agree that a given volume should be “undetermined,” and that they also agree about the reason for giving it that status, then the volume will go on to overnight processing that evening and be exported to HathiTrust.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say the two reviewers agree that a volume is in the public domain. If they then disagree about the reasons for that judgment, then the system will see that as a conflict and will still send that volume to an expert reviewer. This creates unnecessary work for the expert. Considering the high ratio of reviewers to expert reviewers, and the likelihood of a scenario like this happening frequently, this situation could easily create a “bottleneck” in the review process.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Strict adherence to the order of decision tree prevents this possibility because moving step-by-step through the tree means the two reviewers should consider each possible reason in the same order, and therefore, they should both be likely to select the same reason first, even if other reasons might apply to that given volume.  That way the research process should result in the same status and reasons being applied, even in the cases that are more complex.</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3766335-04EB-D94E-B17D-F28D3632DAF3}" type="slidenum">
              <a:rPr lang="en-US" smtClean="0"/>
              <a:pPr/>
              <a:t>17</a:t>
            </a:fld>
            <a:endParaRPr lang="en-US"/>
          </a:p>
        </p:txBody>
      </p:sp>
    </p:spTree>
    <p:extLst>
      <p:ext uri="{BB962C8B-B14F-4D97-AF65-F5344CB8AC3E}">
        <p14:creationId xmlns:p14="http://schemas.microsoft.com/office/powerpoint/2010/main" val="2412916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Updated</a:t>
            </a:r>
            <a:r>
              <a:rPr lang="en-US" baseline="0" dirty="0" smtClean="0"/>
              <a:t> 2014-04-08.</a:t>
            </a:r>
          </a:p>
          <a:p>
            <a:endParaRPr lang="en-US" dirty="0" smtClean="0"/>
          </a:p>
          <a:p>
            <a:r>
              <a:rPr lang="en-US" dirty="0" smtClean="0"/>
              <a:t>Reviewers frequently contact the project team with questions about copyright law and</a:t>
            </a:r>
            <a:r>
              <a:rPr lang="en-US" baseline="0" dirty="0" smtClean="0"/>
              <a:t> how to apply it when making determinations. Normally this communication takes place via email. While this works and allows us to provide quick responses, it also risks “losing” substantive responses that might be needed again if other reviewers ask the same question. </a:t>
            </a:r>
          </a:p>
          <a:p>
            <a:endParaRPr lang="en-US" baseline="0" dirty="0" smtClean="0"/>
          </a:p>
          <a:p>
            <a:r>
              <a:rPr lang="en-US" baseline="0" dirty="0" smtClean="0"/>
              <a:t>The CRMS Wiki allows the project team to share answers with all of the CRMS-World reviewers at once and to ensure that those answers will remain available to the reviewers whenever they might need them. </a:t>
            </a:r>
          </a:p>
          <a:p>
            <a:endParaRPr lang="en-US" baseline="0" dirty="0" smtClean="0"/>
          </a:p>
          <a:p>
            <a:r>
              <a:rPr lang="en-US" baseline="0" dirty="0" smtClean="0"/>
              <a:t>The wiki can also help new reviewers navigate their way through some of the more complex issues in rights determination</a:t>
            </a:r>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18</a:t>
            </a:fld>
            <a:endParaRPr lang="en-US"/>
          </a:p>
        </p:txBody>
      </p:sp>
    </p:spTree>
    <p:extLst>
      <p:ext uri="{BB962C8B-B14F-4D97-AF65-F5344CB8AC3E}">
        <p14:creationId xmlns:p14="http://schemas.microsoft.com/office/powerpoint/2010/main" val="1338868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lvl="0" rtl="0">
              <a:buNone/>
            </a:pPr>
            <a:r>
              <a:rPr lang="en"/>
              <a:t>We’ve been growing and refining a training process for five years. What methods did we find that enabled us to expand institutional collaboration?</a:t>
            </a:r>
          </a:p>
          <a:p>
            <a:pPr>
              <a:buNone/>
            </a:pPr>
            <a:r>
              <a:rPr lang="en"/>
              <a:t>Read sections on training models A, B, C: pages 5-7.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lvl="0" rtl="0">
              <a:buNone/>
            </a:pPr>
            <a:r>
              <a:rPr lang="en"/>
              <a:t>Some additional learning aids are a series of screencast videos demonstrating the interface and common situations.  This has improved our ability to demonstrate the interface while people before they have authorized access to the Production system.</a:t>
            </a:r>
          </a:p>
          <a:p>
            <a:endParaRPr lang="en"/>
          </a:p>
          <a:p>
            <a:pPr>
              <a:buNone/>
            </a:pPr>
            <a:r>
              <a:rPr lang="en"/>
              <a:t>The wiki is a place for questions to be documented and answered, particularly if they arise more than once.  Reviewers frequently go here to search for recommended responses to unusual problems.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did the </a:t>
            </a:r>
            <a:r>
              <a:rPr lang="en-US" dirty="0" err="1" smtClean="0"/>
              <a:t>HathiTrust</a:t>
            </a:r>
            <a:r>
              <a:rPr lang="en-US" dirty="0" smtClean="0"/>
              <a:t> begin? Major events when it formed (ONLY major ones—keep</a:t>
            </a:r>
            <a:r>
              <a:rPr lang="en-US" baseline="0" dirty="0" smtClean="0"/>
              <a:t> it very brief).</a:t>
            </a:r>
          </a:p>
          <a:p>
            <a:endParaRPr lang="en-US" baseline="0" dirty="0" smtClean="0"/>
          </a:p>
          <a:p>
            <a:r>
              <a:rPr lang="en-US" dirty="0" smtClean="0"/>
              <a:t>Format</a:t>
            </a:r>
            <a:r>
              <a:rPr lang="en-US" baseline="0" dirty="0" smtClean="0"/>
              <a:t> shape &gt; background fill</a:t>
            </a:r>
          </a:p>
          <a:p>
            <a:endParaRPr lang="en-US" baseline="0" dirty="0" smtClean="0"/>
          </a:p>
          <a:p>
            <a:r>
              <a:rPr lang="en-US" baseline="0" dirty="0" smtClean="0"/>
              <a:t>Stats updated on 2013-03-18 from http://</a:t>
            </a:r>
            <a:r>
              <a:rPr lang="en-US" baseline="0" dirty="0" err="1" smtClean="0"/>
              <a:t>www.hathitrust.org</a:t>
            </a:r>
            <a:r>
              <a:rPr lang="en-US" baseline="0" dirty="0" smtClean="0"/>
              <a:t>/ </a:t>
            </a:r>
          </a:p>
          <a:p>
            <a:endParaRPr lang="en-US" baseline="0" dirty="0" smtClean="0"/>
          </a:p>
          <a:p>
            <a:r>
              <a:rPr lang="en-US" sz="1200" dirty="0" smtClean="0">
                <a:latin typeface="Century Gothic"/>
              </a:rPr>
              <a:t> ~31%</a:t>
            </a:r>
            <a:r>
              <a:rPr lang="en-US" sz="1200" baseline="0" dirty="0" smtClean="0">
                <a:latin typeface="Century Gothic"/>
              </a:rPr>
              <a:t> of the total is about  ~</a:t>
            </a:r>
            <a:r>
              <a:rPr lang="en-US" sz="1200" dirty="0" smtClean="0">
                <a:latin typeface="Century Gothic"/>
              </a:rPr>
              <a:t>3,313,600 volumes </a:t>
            </a:r>
            <a:endParaRPr lang="en-US" baseline="0" dirty="0" smtClean="0"/>
          </a:p>
          <a:p>
            <a:endParaRPr lang="en-US" baseline="0" dirty="0" smtClean="0"/>
          </a:p>
          <a:p>
            <a:r>
              <a:rPr lang="en-US" baseline="0" dirty="0" smtClean="0"/>
              <a:t>GET THESE NUMBERS FOR SEVERAL POINTS IN TIME TO SEE IF IT</a:t>
            </a:r>
            <a:r>
              <a:rPr lang="fr-FR" baseline="0" dirty="0" smtClean="0"/>
              <a:t>’</a:t>
            </a:r>
            <a:r>
              <a:rPr lang="en-US" baseline="0" dirty="0" smtClean="0"/>
              <a:t>S A USEFUL IMAGE*</a:t>
            </a:r>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2</a:t>
            </a:fld>
            <a:endParaRPr lang="en-US"/>
          </a:p>
        </p:txBody>
      </p:sp>
    </p:spTree>
    <p:extLst>
      <p:ext uri="{BB962C8B-B14F-4D97-AF65-F5344CB8AC3E}">
        <p14:creationId xmlns:p14="http://schemas.microsoft.com/office/powerpoint/2010/main" val="339300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55424" y="685488"/>
            <a:ext cx="454715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a:buNone/>
            </a:pPr>
            <a:r>
              <a:rPr lang="en"/>
              <a:t>Screensharing has proven an effective way to substitute for travel or to hold in-person training events.  We first started testing this method with a free service, Skype.  Upon realizing that personal screensharing sessions were going to be a foundation of our training program, we began using BlueJeans.  It was technically friendlier for other institutions to connect without needing a computer administrator.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lvl="0" rtl="0">
              <a:buNone/>
            </a:pPr>
            <a:r>
              <a:rPr lang="en">
                <a:solidFill>
                  <a:schemeClr val="dk1"/>
                </a:solidFill>
              </a:rPr>
              <a:t>Several factors contribute to the development of a successful CRMS reviewer.  </a:t>
            </a:r>
            <a:r>
              <a:rPr lang="en"/>
              <a:t>By saying “best” I mean that we’re primarily looking at quantitative measurements of productivity.  Since reviewers must meet a certain level of accuracy to be allowed into the ‘live’ system, there is not a noticeable difference in error rates as related to these factors - merely productivity.   </a:t>
            </a:r>
          </a:p>
          <a:p>
            <a:endParaRPr lang="en"/>
          </a:p>
          <a:p>
            <a:pPr lvl="0" rtl="0">
              <a:buNone/>
            </a:pPr>
            <a:r>
              <a:rPr lang="en"/>
              <a:t>Productivity does not correlate to rank.  All four levels have good workers.  Productivity also does not correlate to level of education.  People with Ph.D’s do equally well as those with a B.A.</a:t>
            </a:r>
          </a:p>
          <a:p>
            <a:endParaRPr lang="en"/>
          </a:p>
          <a:p>
            <a:pPr lvl="0" rtl="0">
              <a:buNone/>
            </a:pPr>
            <a:r>
              <a:rPr lang="en">
                <a:solidFill>
                  <a:schemeClr val="dk1"/>
                </a:solidFill>
              </a:rPr>
              <a:t>The most notable influence on productivity is the percentage of their total work hours committed to this project. Review productivity tends to be highest for those reviewers who devote between 15-25% of their work time, with diminishing returns for those reviewers who commit a greater percentage of their time.  </a:t>
            </a:r>
          </a:p>
          <a:p>
            <a:endParaRPr lang="en">
              <a:solidFill>
                <a:schemeClr val="dk1"/>
              </a:solidFill>
            </a:endParaRPr>
          </a:p>
          <a:p>
            <a:pPr lvl="0" rtl="0">
              <a:buNone/>
            </a:pPr>
            <a:r>
              <a:rPr lang="en">
                <a:solidFill>
                  <a:schemeClr val="dk1"/>
                </a:solidFill>
              </a:rPr>
              <a:t>Reviewers contributing 10% of their time or less, on average, were less likely to achieve or maintain a sufficient level of expertise and familiarity with the interface and the review process. This proved to be particularly true for those who contributed 5% or less of their time.  They were simply not spending enough time working with the CRMS process to retain the skills necessary to perform reviews efficiently and reliably. This has consequences for reviewer retention as well.  Many reviewers in the 5% bracket have been more likely to disengage from the CRMS review process and simply stop altogether.</a:t>
            </a:r>
          </a:p>
          <a:p>
            <a:endParaRPr lang="en">
              <a:solidFill>
                <a:schemeClr val="dk1"/>
              </a:solidFill>
            </a:endParaRPr>
          </a:p>
          <a:p>
            <a:pPr lvl="0" rtl="0">
              <a:buClr>
                <a:schemeClr val="dk1"/>
              </a:buClr>
              <a:buSzPct val="100000"/>
              <a:buFont typeface="Arial"/>
              <a:buNone/>
            </a:pPr>
            <a:r>
              <a:rPr lang="en">
                <a:solidFill>
                  <a:schemeClr val="dk1"/>
                </a:solidFill>
              </a:rPr>
              <a:t>One of the most surprising realizations for us was that those who self-identified as having dedicated work hours for this project - primarily graduate information school students, hired solely for the purpose of doing copyright reviews - had astounding productivity levels.  That goes hand in hand with other anecdotes we heard from reviewers who had senior level job responsibilities - that competing job priorities often make it difficult to put in their dedicated hours.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lvl="0" rtl="0">
              <a:buNone/>
            </a:pPr>
            <a:r>
              <a:rPr lang="en"/>
              <a:t>In the process of seeking out and training four new Experts we realized that having only one person do what is essentially a bottleneck in the workflow created a vulnerability to staffing changes.  We examined what was necessary to survive and continue the work should one person be hired away or even be away on vacation for a week - that the work wouldn’t be negatively impacted by their absence.</a:t>
            </a:r>
          </a:p>
          <a:p>
            <a:endParaRPr lang="en"/>
          </a:p>
          <a:p>
            <a:pPr>
              <a:buNone/>
            </a:pPr>
            <a:r>
              <a:rPr lang="en"/>
              <a:t>We began improving documentation, both of training and of systems development.  We began cross training people to cover for other responsibilities and looked for areas that had become knowledge silos.  We identified secondary responders in case the system went down while someone was out of the office.  When you’ve got the work of over thirty people dependent upon the presence of one, you really cross your fingers that the software doesn’t start acting up when he’s on vacation which is why we joke that our developer can never take vacation time.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lvl="0" rtl="0">
              <a:buNone/>
            </a:pPr>
            <a:r>
              <a:rPr lang="en"/>
              <a:t>In summary, </a:t>
            </a:r>
          </a:p>
          <a:p>
            <a:pPr lvl="0" rtl="0">
              <a:buNone/>
            </a:pPr>
            <a:r>
              <a:rPr lang="en"/>
              <a:t>we’ve gained experience in working with seventeen other institutions to identify public domain books in our combined library collections.  We believe in these core foundations for expanding to new collaborative copyright projects in a way that would continue to be (comparatively) inexpensive, quick to onboard new institutions, and achieve reliable results.</a:t>
            </a:r>
          </a:p>
          <a:p>
            <a:endParaRPr lang="en"/>
          </a:p>
          <a:p>
            <a:pPr lvl="0" rtl="0">
              <a:buNone/>
            </a:pPr>
            <a:r>
              <a:rPr lang="en"/>
              <a:t>A multi-institutional workflow should highly value the two review process, should identify capable people to be “Expert adjudicators”, should highly recommend a time commitment of 15-25% for any individuals being assigned to the project, should consider using a combination of centralized training using documentation and personal communication and interactive tools such as screensharing programs.</a:t>
            </a:r>
          </a:p>
          <a:p>
            <a:endParaRPr lang="en"/>
          </a:p>
          <a:p>
            <a:pPr>
              <a:buNone/>
            </a:pPr>
            <a:r>
              <a:rPr lang="en"/>
              <a:t>This CRMS project has been highly successful to a much greater extent than any of us could have accomplished on our own.  We have identified public domain books and where possible, made them openly viewable in HathiTrust.  We have reviewed an astounding number of books and truly made this a collaboration of libraries working for the public good.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Updated</a:t>
            </a:r>
            <a:r>
              <a:rPr lang="en-US" baseline="0" dirty="0" smtClean="0"/>
              <a:t> 2014-04-08.</a:t>
            </a:r>
          </a:p>
          <a:p>
            <a:pPr marL="0" indent="0">
              <a:buFont typeface="Arial"/>
              <a:buNone/>
            </a:pPr>
            <a:endParaRPr lang="en-US" dirty="0" smtClean="0"/>
          </a:p>
          <a:p>
            <a:r>
              <a:rPr lang="en-US" dirty="0" smtClean="0"/>
              <a:t>We have learned several things as the CRMS projects</a:t>
            </a:r>
            <a:r>
              <a:rPr lang="en-US" baseline="0" dirty="0" smtClean="0"/>
              <a:t> have evolved since 2008:</a:t>
            </a:r>
            <a:endParaRPr lang="en-US" dirty="0" smtClean="0"/>
          </a:p>
          <a:p>
            <a:endParaRPr lang="en-US" dirty="0" smtClean="0"/>
          </a:p>
          <a:p>
            <a:pPr marL="171450" indent="-171450">
              <a:buFont typeface="Arial"/>
              <a:buChar char="•"/>
            </a:pPr>
            <a:r>
              <a:rPr lang="en-US" dirty="0" smtClean="0"/>
              <a:t>In the past year we’ve discussed the possibility of a crowdsourced</a:t>
            </a:r>
            <a:r>
              <a:rPr lang="en-US" baseline="0" dirty="0" smtClean="0"/>
              <a:t> effort to identify author death dates. The idea is appealing because the search for author death dates is relatively easy to define as an isolated effort, but the data gathered would be very useful to our researchers. It could also be done without having to provide access to scans of potentially copyrighted material. However, there are still questions about how we would preserve the data retrieved; how we would vet the quality of that data; and how we could make it available efficiently and reliably to our researchers within the existing CRMS interface. So more work will be needed on this before it could be considered a serious project.</a:t>
            </a:r>
          </a:p>
          <a:p>
            <a:pPr marL="171450" indent="-171450">
              <a:buFont typeface="Arial"/>
              <a:buChar char="•"/>
            </a:pPr>
            <a:r>
              <a:rPr lang="en-US" baseline="0" dirty="0" smtClean="0"/>
              <a:t>We have made continuing improvements to our training material and tools for new reviewers. (Much of this work was done by Kristina Eden and Heather Shoecraft.) Training documents are available online on the project website, and we have also had success with online training sessions. </a:t>
            </a:r>
            <a:r>
              <a:rPr lang="en-US" baseline="0" dirty="0" err="1" smtClean="0"/>
              <a:t>Qualtrix</a:t>
            </a:r>
            <a:r>
              <a:rPr lang="en-US" baseline="0" dirty="0" smtClean="0"/>
              <a:t> surveys have also been surprisingly successful as tools for testing. </a:t>
            </a:r>
          </a:p>
          <a:p>
            <a:pPr marL="171450" indent="-171450">
              <a:buFont typeface="Arial"/>
              <a:buChar char="•"/>
            </a:pPr>
            <a:r>
              <a:rPr lang="en-US" baseline="0" dirty="0" smtClean="0"/>
              <a:t>Our experience has shown that certain factors are preferable in CRMS reviewers: </a:t>
            </a:r>
          </a:p>
          <a:p>
            <a:pPr marL="628650" lvl="1" indent="-171450">
              <a:buFont typeface="Arial"/>
              <a:buChar char="•"/>
            </a:pPr>
            <a:r>
              <a:rPr lang="en-US" baseline="0" dirty="0" smtClean="0"/>
              <a:t>They should be trained librarians or staff.  In some cases, graduate students, but only if they are able to make long-term commitments to the project and will not be pre-occupied with their classwork or other obligations.</a:t>
            </a:r>
          </a:p>
          <a:p>
            <a:pPr marL="628650" lvl="1" indent="-171450">
              <a:buFont typeface="Arial"/>
              <a:buChar char="•"/>
            </a:pPr>
            <a:r>
              <a:rPr lang="en-US" baseline="0" dirty="0" smtClean="0"/>
              <a:t>Reviewers should devote no less than 15% and no more than 35% of their time. 20-25% is strongly encouraged.</a:t>
            </a:r>
          </a:p>
          <a:p>
            <a:pPr marL="628650" lvl="1" indent="-171450">
              <a:buFont typeface="Arial"/>
              <a:buChar char="•"/>
            </a:pPr>
            <a:r>
              <a:rPr lang="en-US" baseline="0" dirty="0" smtClean="0"/>
              <a:t>Less than 15% means the reviewer will not gain, or be able to maintain, sufficient familiarity with the system and the decision tree</a:t>
            </a:r>
          </a:p>
          <a:p>
            <a:pPr marL="628650" lvl="1" indent="-171450">
              <a:buFont typeface="Arial"/>
              <a:buChar char="•"/>
            </a:pPr>
            <a:r>
              <a:rPr lang="en-US" baseline="0" dirty="0" smtClean="0"/>
              <a:t>More than 35% each week usually results in burn out. This work requires sustained focus and is not necessarily the most exciting thing a person can do. </a:t>
            </a:r>
          </a:p>
          <a:p>
            <a:pPr marL="171450" lvl="0" indent="-171450">
              <a:buFont typeface="Arial"/>
              <a:buChar char="•"/>
            </a:pPr>
            <a:r>
              <a:rPr lang="en-US" baseline="0" dirty="0" smtClean="0"/>
              <a:t>The first Experts were all located at UM, but we have had great success with two Expert reviewers at our partners—one at Princeton and the other at Johns Hopkins. </a:t>
            </a:r>
          </a:p>
          <a:p>
            <a:pPr marL="628650" lvl="1" indent="-171450">
              <a:buFont typeface="Arial"/>
              <a:buChar char="•"/>
            </a:pPr>
            <a:r>
              <a:rPr lang="en-US" baseline="0" dirty="0" smtClean="0"/>
              <a:t>This is especially desirable because it means CRMS-style research can be spread out to multiple HathiTrust partners, giving them an opportunity to take a larger role in the effort. The more collaboration the better.</a:t>
            </a:r>
          </a:p>
          <a:p>
            <a:pPr marL="171450" indent="-171450">
              <a:buFont typeface="Arial"/>
              <a:buChar char="•"/>
            </a:pPr>
            <a:r>
              <a:rPr lang="en-US" baseline="0" dirty="0" smtClean="0"/>
              <a:t>We are also exploring other resources to add to the review process. When the OCLC began to offer the Virtual International Authority File (VIAF) in 2012, we included it in the CRMS interface. We prefer to use open sources whenever possible, but will also consider licensed resources if they seem likely to make important contributions to the project. In practice, though, the major factor determining whether we will adopt a resource or not is whether they have an API (Application Programming Interface) that will allow us to import their data automatically into the CRMS interface. </a:t>
            </a:r>
          </a:p>
          <a:p>
            <a:pPr marL="171450" indent="-171450">
              <a:buFont typeface="Arial"/>
              <a:buChar char="•"/>
            </a:pPr>
            <a:r>
              <a:rPr lang="en-US" baseline="0" dirty="0" smtClean="0"/>
              <a:t>All copyright law is complex, but its especially so when taking an international perspective. It’s not just the Berne convention (more on that in a moment). There are also relevant laws on a country-by-country basis to consider. Some of them are relevant only between two nations or among a small group. And some may be decades old, requiring additional, in-depth research. </a:t>
            </a:r>
          </a:p>
          <a:p>
            <a:pPr marL="171450" indent="-171450">
              <a:buFont typeface="Arial"/>
              <a:buChar char="•"/>
            </a:pP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25</a:t>
            </a:fld>
            <a:endParaRPr lang="en-US"/>
          </a:p>
        </p:txBody>
      </p:sp>
    </p:spTree>
    <p:extLst>
      <p:ext uri="{BB962C8B-B14F-4D97-AF65-F5344CB8AC3E}">
        <p14:creationId xmlns:p14="http://schemas.microsoft.com/office/powerpoint/2010/main" val="2992708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Updated</a:t>
            </a:r>
            <a:r>
              <a:rPr lang="en-US" baseline="0" dirty="0" smtClean="0"/>
              <a:t> 2014-04-08</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a:lnSpc>
                <a:spcPct val="110000"/>
              </a:lnSpc>
              <a:spcAft>
                <a:spcPts val="600"/>
              </a:spcAft>
            </a:pPr>
            <a:r>
              <a:rPr lang="en-US" sz="1200" dirty="0" smtClean="0">
                <a:latin typeface="Arial"/>
                <a:cs typeface="Arial"/>
              </a:rPr>
              <a:t>Result: “GATT Restoration”</a:t>
            </a:r>
          </a:p>
          <a:p>
            <a:pPr marL="285750" indent="-285750">
              <a:lnSpc>
                <a:spcPct val="110000"/>
              </a:lnSpc>
              <a:spcAft>
                <a:spcPts val="600"/>
              </a:spcAft>
              <a:buFont typeface="Arial"/>
              <a:buChar char="•"/>
            </a:pPr>
            <a:r>
              <a:rPr lang="en-US" sz="1200" dirty="0" smtClean="0">
                <a:latin typeface="Arial"/>
                <a:cs typeface="Arial"/>
              </a:rPr>
              <a:t>Effective January 1, 1996</a:t>
            </a:r>
          </a:p>
          <a:p>
            <a:pPr marL="285750" indent="-285750">
              <a:lnSpc>
                <a:spcPct val="110000"/>
              </a:lnSpc>
              <a:buFont typeface="Arial"/>
              <a:buChar char="•"/>
            </a:pPr>
            <a:r>
              <a:rPr lang="en-US" sz="1200" dirty="0" smtClean="0">
                <a:latin typeface="Arial"/>
                <a:cs typeface="Arial"/>
              </a:rPr>
              <a:t>Restored copyright period extends for the term the work would have had if it had not gone into the public domain.</a:t>
            </a:r>
          </a:p>
          <a:p>
            <a:pPr marL="285750" indent="-285750">
              <a:lnSpc>
                <a:spcPct val="110000"/>
              </a:lnSpc>
              <a:buFont typeface="Arial"/>
              <a:buChar char="•"/>
            </a:pPr>
            <a:endParaRPr lang="en-US" sz="1200" dirty="0" smtClean="0">
              <a:latin typeface="Arial"/>
              <a:cs typeface="Arial"/>
            </a:endParaRPr>
          </a:p>
          <a:p>
            <a:pPr marL="0" indent="0">
              <a:lnSpc>
                <a:spcPct val="110000"/>
              </a:lnSpc>
              <a:buNone/>
            </a:pPr>
            <a:r>
              <a:rPr lang="en-US" sz="1200" dirty="0" smtClean="0">
                <a:latin typeface="Arial"/>
                <a:cs typeface="Arial"/>
              </a:rPr>
              <a:t>Applies to published works if:</a:t>
            </a:r>
          </a:p>
          <a:p>
            <a:pPr>
              <a:lnSpc>
                <a:spcPct val="110000"/>
              </a:lnSpc>
            </a:pPr>
            <a:r>
              <a:rPr lang="en-US" sz="1200" dirty="0" smtClean="0">
                <a:latin typeface="Arial"/>
                <a:cs typeface="Arial"/>
              </a:rPr>
              <a:t>A work published in an eligible country more than 30 days before its US publication.</a:t>
            </a:r>
          </a:p>
          <a:p>
            <a:r>
              <a:rPr lang="en-US" sz="1200" dirty="0" smtClean="0">
                <a:latin typeface="Arial"/>
                <a:cs typeface="Arial"/>
              </a:rPr>
              <a:t>At least one author who is a citizen or resident of non-US country (that is a member of Berne, signed WIPO, etc.)</a:t>
            </a:r>
          </a:p>
          <a:p>
            <a:r>
              <a:rPr lang="en-US" sz="1200" dirty="0" smtClean="0">
                <a:latin typeface="Arial"/>
                <a:cs typeface="Arial"/>
              </a:rPr>
              <a:t>Still in copyright in its source country in 1996.</a:t>
            </a:r>
          </a:p>
          <a:p>
            <a:r>
              <a:rPr lang="en-US" sz="1200" dirty="0" smtClean="0">
                <a:latin typeface="Arial"/>
                <a:cs typeface="Arial"/>
              </a:rPr>
              <a:t>Fell out of copyright in the US due to noncompliance with formalities.</a:t>
            </a:r>
          </a:p>
          <a:p>
            <a:pPr marL="285750" indent="-285750">
              <a:lnSpc>
                <a:spcPct val="110000"/>
              </a:lnSpc>
              <a:buFont typeface="Arial"/>
              <a:buChar char="•"/>
            </a:pP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r>
              <a:rPr lang="en-US" dirty="0" smtClean="0"/>
              <a:t>The </a:t>
            </a:r>
            <a:r>
              <a:rPr lang="en-US" dirty="0" smtClean="0"/>
              <a:t>Uruguay </a:t>
            </a:r>
            <a:r>
              <a:rPr lang="en-US" dirty="0" smtClean="0"/>
              <a:t>round of the General Agreement on Tariffs</a:t>
            </a:r>
            <a:r>
              <a:rPr lang="en-US" baseline="0" dirty="0" smtClean="0"/>
              <a:t> and Trade restored the copyrights of certain foreign titles in the United States on January 1, 1996. These works have required special provisions in CRMS and HathiTrust, and will require continued attention as the projects move forward. </a:t>
            </a:r>
          </a:p>
          <a:p>
            <a:endParaRPr lang="en-US" baseline="0" dirty="0" smtClean="0"/>
          </a:p>
          <a:p>
            <a:endParaRPr lang="en-US" dirty="0" smtClean="0"/>
          </a:p>
          <a:p>
            <a:r>
              <a:rPr lang="en-US" dirty="0" smtClean="0"/>
              <a:t>Sources</a:t>
            </a:r>
            <a:r>
              <a:rPr lang="en-US" baseline="0" dirty="0" smtClean="0"/>
              <a:t>: http://</a:t>
            </a:r>
            <a:r>
              <a:rPr lang="en-US" baseline="0" dirty="0" err="1" smtClean="0"/>
              <a:t>williampatry.blogspot.com</a:t>
            </a:r>
            <a:r>
              <a:rPr lang="en-US" baseline="0" dirty="0" smtClean="0"/>
              <a:t>/2007/10/gatt-restoration-</a:t>
            </a:r>
            <a:r>
              <a:rPr lang="en-US" baseline="0" dirty="0" err="1" smtClean="0"/>
              <a:t>teaser.html</a:t>
            </a:r>
            <a:r>
              <a:rPr lang="en-US" baseline="0" dirty="0" smtClean="0"/>
              <a:t> and http://</a:t>
            </a:r>
            <a:r>
              <a:rPr lang="en-US" baseline="0" dirty="0" err="1" smtClean="0"/>
              <a:t>www.copyright.gov</a:t>
            </a:r>
            <a:r>
              <a:rPr lang="en-US" baseline="0" dirty="0" smtClean="0"/>
              <a:t>/</a:t>
            </a:r>
            <a:r>
              <a:rPr lang="en-US" baseline="0" dirty="0" err="1" smtClean="0"/>
              <a:t>gatt.html</a:t>
            </a:r>
            <a:r>
              <a:rPr lang="en-US" baseline="0" dirty="0" smtClean="0"/>
              <a:t> and http://</a:t>
            </a:r>
            <a:r>
              <a:rPr lang="en-US" baseline="0" dirty="0" err="1" smtClean="0"/>
              <a:t>www.copyright.gov</a:t>
            </a:r>
            <a:r>
              <a:rPr lang="en-US" baseline="0" dirty="0" smtClean="0"/>
              <a:t>/</a:t>
            </a:r>
            <a:r>
              <a:rPr lang="en-US" baseline="0" dirty="0" err="1" smtClean="0"/>
              <a:t>fedreg</a:t>
            </a:r>
            <a:r>
              <a:rPr lang="en-US" baseline="0" dirty="0" smtClean="0"/>
              <a:t>/1995/60fr50414.html and</a:t>
            </a:r>
          </a:p>
          <a:p>
            <a:r>
              <a:rPr lang="en-US" baseline="0" dirty="0" smtClean="0"/>
              <a:t>Copyright and the Public Domain, Stephen Fishman, Chapter 8 (including notes below):</a:t>
            </a:r>
          </a:p>
          <a:p>
            <a:endParaRPr lang="en-US" baseline="0" dirty="0" smtClean="0"/>
          </a:p>
          <a:p>
            <a:r>
              <a:rPr lang="en-US" baseline="0" dirty="0" smtClean="0"/>
              <a:t>Year Work Lost Copyright and US Copyright Term Protection (from Fishman 8.04)</a:t>
            </a:r>
          </a:p>
          <a:p>
            <a:pPr marL="171450" indent="-171450">
              <a:buFont typeface="Arial"/>
              <a:buChar char="•"/>
            </a:pPr>
            <a:r>
              <a:rPr lang="en-US" baseline="0" dirty="0" smtClean="0"/>
              <a:t>1921-1922: 75 years from publication</a:t>
            </a:r>
          </a:p>
          <a:p>
            <a:pPr marL="171450" indent="-171450">
              <a:buFont typeface="Arial"/>
              <a:buChar char="•"/>
            </a:pPr>
            <a:r>
              <a:rPr lang="en-US" baseline="0" dirty="0" smtClean="0"/>
              <a:t>1923-1977: 95 years from publication</a:t>
            </a:r>
          </a:p>
          <a:p>
            <a:pPr marL="171450" indent="-171450">
              <a:buFont typeface="Arial"/>
              <a:buChar char="•"/>
            </a:pPr>
            <a:r>
              <a:rPr lang="en-US" baseline="0" dirty="0" smtClean="0"/>
              <a:t>1978-now: life + 70 years; or 95 years from publication for works for hire, anonymous, or pseudonymous works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3766335-04EB-D94E-B17D-F28D3632DAF3}" type="slidenum">
              <a:rPr lang="en-US" smtClean="0"/>
              <a:pPr/>
              <a:t>26</a:t>
            </a:fld>
            <a:endParaRPr lang="en-US"/>
          </a:p>
        </p:txBody>
      </p:sp>
    </p:spTree>
    <p:extLst>
      <p:ext uri="{BB962C8B-B14F-4D97-AF65-F5344CB8AC3E}">
        <p14:creationId xmlns:p14="http://schemas.microsoft.com/office/powerpoint/2010/main" val="3971406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As we look to the future, the CRMS project team is considering several potential</a:t>
            </a:r>
            <a:r>
              <a:rPr lang="en-US" sz="1200" baseline="0" dirty="0" smtClean="0">
                <a:latin typeface="Arial"/>
                <a:cs typeface="Arial"/>
              </a:rPr>
              <a:t> projects.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a:cs typeface="Arial"/>
            </a:endParaRP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latin typeface="Arial"/>
                <a:cs typeface="Arial"/>
              </a:rPr>
              <a:t>A CRMS “Toolkit” will be a guide on</a:t>
            </a:r>
            <a:r>
              <a:rPr lang="en-US" sz="1200" baseline="0" dirty="0" smtClean="0">
                <a:latin typeface="Arial"/>
                <a:cs typeface="Arial"/>
              </a:rPr>
              <a:t> how to create a CRMS-like project. It will address every aspect of CRMS, including technical considerations and what kinds of resources an institution must have readily available in order to undertake such a project. We hope to include as much of our hard-won knowledge in the final work as we can.</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smtClean="0">
                <a:latin typeface="Arial"/>
                <a:cs typeface="Arial"/>
              </a:rPr>
              <a:t>Currently we review only works in English, but we have begun to exploring the possibility of establishing partnerships with institutions in other countries that would allow us to review works in other languages. Thanks to our relationship with Complutense University in Madrid, we have already experimented with a slightly modified interface for researching works in Spanish. We hope to build on that first effort in coming months.   </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smtClean="0">
                <a:latin typeface="Arial"/>
                <a:cs typeface="Arial"/>
              </a:rPr>
              <a:t>At some point the works that are ending up in the “undetermined” category will need to be revisited. We hope to identify patterns and sub-categories in that group in order to make a plan of action for reviewing them easier to undertake. </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smtClean="0">
                <a:latin typeface="Arial"/>
                <a:cs typeface="Arial"/>
              </a:rPr>
              <a:t>The US Copyright Office, the Harry Ransom Center’s WATCH file, and others use metadata similar to that used by CRMS and HathiTrust. We suspect that a linked data solution may be possible that would support the sharing of this metadata and allow us to create a large and diverse resource that would give scholars greater access to the works in these collections.</a:t>
            </a:r>
          </a:p>
          <a:p>
            <a:pPr marL="2857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smtClean="0">
                <a:latin typeface="Arial"/>
                <a:cs typeface="Arial"/>
              </a:rPr>
              <a:t>Identifying women authors who have changed their names at marriage has been a real challenge. There is a good research project here, and one that would have practical benefit to CRMS and HathiTrust. (As well as anyone who might join us in that linked-data proposal just mentioned.)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3766335-04EB-D94E-B17D-F28D3632DAF3}" type="slidenum">
              <a:rPr lang="en-US" smtClean="0"/>
              <a:pPr/>
              <a:t>27</a:t>
            </a:fld>
            <a:endParaRPr lang="en-US"/>
          </a:p>
        </p:txBody>
      </p:sp>
    </p:spTree>
    <p:extLst>
      <p:ext uri="{BB962C8B-B14F-4D97-AF65-F5344CB8AC3E}">
        <p14:creationId xmlns:p14="http://schemas.microsoft.com/office/powerpoint/2010/main" val="1796439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a:buNone/>
            </a:pPr>
            <a:r>
              <a:rPr lang="en" dirty="0"/>
              <a:t>At the end of all this, we get some really interesting works open.  We appreciate the support of IMLS in funding this copyright review work and the dedicated time and commitment of our 17 partners. This is making the public domain real for all libraries</a:t>
            </a:r>
            <a:r>
              <a:rPr lang="en" dirty="0" smtClean="0"/>
              <a:t>.</a:t>
            </a:r>
            <a:endParaRPr lang="en-US" dirty="0" smtClean="0"/>
          </a:p>
          <a:p>
            <a:pPr>
              <a:buNone/>
            </a:pPr>
            <a:endParaRPr lang="en-US" dirty="0" smtClean="0"/>
          </a:p>
          <a:p>
            <a:pPr>
              <a:buNone/>
            </a:pPr>
            <a:r>
              <a:rPr lang="en-US" dirty="0" smtClean="0"/>
              <a:t>Light cars and </a:t>
            </a:r>
            <a:r>
              <a:rPr lang="en-US" dirty="0" err="1" smtClean="0"/>
              <a:t>voiturettes</a:t>
            </a:r>
            <a:endParaRPr lang="e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29</a:t>
            </a:fld>
            <a:endParaRPr lang="en-US"/>
          </a:p>
        </p:txBody>
      </p:sp>
    </p:spTree>
    <p:extLst>
      <p:ext uri="{BB962C8B-B14F-4D97-AF65-F5344CB8AC3E}">
        <p14:creationId xmlns:p14="http://schemas.microsoft.com/office/powerpoint/2010/main" val="2939188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Melissa mentioned, m</a:t>
            </a:r>
            <a:r>
              <a:rPr lang="en-US" dirty="0" smtClean="0"/>
              <a:t>y name is Justin Bonfiglio and I’m the Copyright Specialist for the CRMS project.  </a:t>
            </a:r>
          </a:p>
          <a:p>
            <a:endParaRPr lang="en-US" dirty="0" smtClean="0"/>
          </a:p>
          <a:p>
            <a:r>
              <a:rPr lang="en-US" dirty="0" smtClean="0"/>
              <a:t>My</a:t>
            </a:r>
            <a:r>
              <a:rPr lang="en-US" baseline="0" dirty="0" smtClean="0"/>
              <a:t> intention here is to provide all of you with a few examples of copyright complexities that we work with regularly.  We do our best to simplify copyright review whenever possible – I’ll primarily highlight those times when things get complicated, with the hope that it might give you all some understanding of the challenges inherent in this type of work.  </a:t>
            </a:r>
            <a:endParaRPr lang="en-US" dirty="0"/>
          </a:p>
        </p:txBody>
      </p:sp>
      <p:sp>
        <p:nvSpPr>
          <p:cNvPr id="4" name="Slide Number Placeholder 3"/>
          <p:cNvSpPr>
            <a:spLocks noGrp="1"/>
          </p:cNvSpPr>
          <p:nvPr>
            <p:ph type="sldNum" sz="quarter" idx="10"/>
          </p:nvPr>
        </p:nvSpPr>
        <p:spPr/>
        <p:txBody>
          <a:bodyPr/>
          <a:lstStyle/>
          <a:p>
            <a:fld id="{B39D453E-4D31-984B-B583-F9DA144E3429}" type="slidenum">
              <a:rPr lang="en-US" smtClean="0"/>
              <a:t>30</a:t>
            </a:fld>
            <a:endParaRPr lang="en-US"/>
          </a:p>
        </p:txBody>
      </p:sp>
    </p:spTree>
    <p:extLst>
      <p:ext uri="{BB962C8B-B14F-4D97-AF65-F5344CB8AC3E}">
        <p14:creationId xmlns:p14="http://schemas.microsoft.com/office/powerpoint/2010/main" val="10300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Updated</a:t>
            </a:r>
            <a:r>
              <a:rPr lang="en-US" b="0" baseline="0" dirty="0" smtClean="0"/>
              <a:t> 2014-04-08.</a:t>
            </a:r>
          </a:p>
          <a:p>
            <a:endParaRPr lang="en-US" baseline="0" dirty="0" smtClean="0"/>
          </a:p>
          <a:p>
            <a:r>
              <a:rPr lang="en-US" baseline="0" dirty="0" smtClean="0"/>
              <a:t>The first CRMS project began in 2008 as a response to the problem of “bibliographic indeterminacy,” which is to say, “the dearth of reliable bibliographical information about books in research and academic library collections, especially in regard to the rights status of those books.” (“Bibliographic Indeterminacy and the Scale of Problems and Opportunities of “Rights” in Digital Collection Building,” John Wilkin, 2011)</a:t>
            </a:r>
          </a:p>
          <a:p>
            <a:endParaRPr lang="en-US" baseline="0" dirty="0" smtClean="0"/>
          </a:p>
          <a:p>
            <a:r>
              <a:rPr lang="en-US" baseline="0" dirty="0" smtClean="0"/>
              <a:t>Indeterminate rights status is a particular concern for works published in the United States between 1923 and 1963. Copyright law outside the US is primarily determined by author death dates, but estimates based on typical lifespans suggest that works published in the United Kingdom between1874 and 1944 or in Australia or Canada between 1894 and 1964 will also need copyright determinations. </a:t>
            </a:r>
          </a:p>
          <a:p>
            <a:endParaRPr lang="en-US" baseline="0" dirty="0" smtClean="0"/>
          </a:p>
          <a:p>
            <a:r>
              <a:rPr lang="en-US" baseline="0" dirty="0" smtClean="0"/>
              <a:t>(The difference between Australia/Canada and the United Kingdom is due to a “life plus 50 years” rule being followed in Australia and Canada, while the United Kingdom follows a “life plus 70 years” rule. One further complication is that works published after 1954 in Australia also follow a “life plus 70 years” rule.)</a:t>
            </a:r>
          </a:p>
          <a:p>
            <a:endParaRPr lang="en-US" baseline="0" dirty="0" smtClean="0"/>
          </a:p>
          <a:p>
            <a:r>
              <a:rPr lang="en-US" baseline="0" dirty="0" smtClean="0"/>
              <a:t>Our goal is to fulfill the promise of the public domain as part of our professional commitment to foster open access to knowledge, accessibility for the disabled, and maximum use of library collection resources.</a:t>
            </a:r>
            <a:endParaRPr lang="en-US" dirty="0" smtClean="0"/>
          </a:p>
          <a:p>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3</a:t>
            </a:fld>
            <a:endParaRPr lang="en-US"/>
          </a:p>
        </p:txBody>
      </p:sp>
    </p:spTree>
    <p:extLst>
      <p:ext uri="{BB962C8B-B14F-4D97-AF65-F5344CB8AC3E}">
        <p14:creationId xmlns:p14="http://schemas.microsoft.com/office/powerpoint/2010/main" val="1420380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three pages from a HathiTrust volume published in the United States in 1894.  One of the authors of the work was James Naismith, the inventor of basketball.  I wanted to show this volume for three reasons. </a:t>
            </a:r>
          </a:p>
          <a:p>
            <a:endParaRPr lang="en-US" baseline="0" dirty="0" smtClean="0"/>
          </a:p>
          <a:p>
            <a:r>
              <a:rPr lang="en-US" baseline="0" dirty="0" smtClean="0"/>
              <a:t>First, because it’s basketball and that’s in the air right now.  (and I think these images are pretty fun).</a:t>
            </a:r>
          </a:p>
          <a:p>
            <a:endParaRPr lang="en-US" baseline="0" dirty="0" smtClean="0"/>
          </a:p>
          <a:p>
            <a:r>
              <a:rPr lang="en-US" baseline="0" dirty="0" smtClean="0"/>
              <a:t>Second, this is a relatively “easy” case – it’s a work that was determined to be in the public domain bibliographically, based on its publication date (1894) and the fact that it was first published in the United States.  </a:t>
            </a:r>
          </a:p>
          <a:p>
            <a:endParaRPr lang="en-US" baseline="0" dirty="0" smtClean="0"/>
          </a:p>
          <a:p>
            <a:r>
              <a:rPr lang="en-US" baseline="0" dirty="0" smtClean="0"/>
              <a:t>My third reason for showing this volume is that I think this is what people often think of when they think of the public domain – a work of sufficient age that it just </a:t>
            </a:r>
            <a:r>
              <a:rPr lang="en-US" u="sng" baseline="0" dirty="0" smtClean="0"/>
              <a:t>is</a:t>
            </a:r>
            <a:r>
              <a:rPr lang="en-US" baseline="0" dirty="0" smtClean="0"/>
              <a:t> in the public domain, period.  While that type of public domain work does exist, my next examples will highlight times when the inquiry is more complicated than that.  </a:t>
            </a:r>
          </a:p>
          <a:p>
            <a:endParaRPr lang="en-US" baseline="0" dirty="0" smtClean="0"/>
          </a:p>
          <a:p>
            <a:r>
              <a:rPr lang="en-US" baseline="0" dirty="0" smtClean="0"/>
              <a:t>https://</a:t>
            </a:r>
            <a:r>
              <a:rPr lang="en-US" baseline="0" dirty="0" err="1" smtClean="0"/>
              <a:t>babel.hathitrust.org</a:t>
            </a:r>
            <a:r>
              <a:rPr lang="en-US" baseline="0" dirty="0" smtClean="0"/>
              <a:t>/</a:t>
            </a:r>
            <a:r>
              <a:rPr lang="en-US" baseline="0" dirty="0" err="1" smtClean="0"/>
              <a:t>cgi</a:t>
            </a:r>
            <a:r>
              <a:rPr lang="en-US" baseline="0" dirty="0" smtClean="0"/>
              <a:t>/</a:t>
            </a:r>
            <a:r>
              <a:rPr lang="en-US" baseline="0" dirty="0" err="1" smtClean="0"/>
              <a:t>pt?id</a:t>
            </a:r>
            <a:r>
              <a:rPr lang="en-US" baseline="0" dirty="0" smtClean="0"/>
              <a:t>=</a:t>
            </a:r>
            <a:r>
              <a:rPr lang="en-US" baseline="0" dirty="0" err="1" smtClean="0"/>
              <a:t>loc.ark</a:t>
            </a:r>
            <a:r>
              <a:rPr lang="en-US" baseline="0" dirty="0" smtClean="0"/>
              <a:t>:/13960/t7tm7p59w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9D453E-4D31-984B-B583-F9DA144E3429}" type="slidenum">
              <a:rPr lang="en-US" smtClean="0"/>
              <a:t>31</a:t>
            </a:fld>
            <a:endParaRPr lang="en-US"/>
          </a:p>
        </p:txBody>
      </p:sp>
    </p:spTree>
    <p:extLst>
      <p:ext uri="{BB962C8B-B14F-4D97-AF65-F5344CB8AC3E}">
        <p14:creationId xmlns:p14="http://schemas.microsoft.com/office/powerpoint/2010/main" val="165280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smtClean="0">
                <a:solidFill>
                  <a:schemeClr val="tx1"/>
                </a:solidFill>
                <a:latin typeface="+mn-lt"/>
                <a:ea typeface="+mn-ea"/>
                <a:cs typeface="+mn-cs"/>
              </a:rPr>
              <a:t>The first issue I’d like to take on is GATT restoration.  Essentially, many foreign authors lost their copyright within the United States due to failure to comply with US copyright formalities, such as registration, renewal and publication with notice.  A major part of our copyright review process for US works has been to look and see if the copyright in a work was renewed – we do this using the Stanford Copyright Renewal Database, which has renewal records for all Class A works (books) published from 1923 through 1963.  </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When the United States signed an international treaty called the General Agreement on Tariffs and Trade, in 1994, the restoration of copyright in the works of foreign authors was set in motion.  Because of GATT restoration, codified in Section 104A of the Copyright Act, we can’t always rely on the absence of a copyright renewal to determine the copyright status of a work published between 1923 and 1963.</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Instead, we anticipate that GATT restoration </a:t>
            </a:r>
            <a:r>
              <a:rPr lang="en-US" sz="1200" b="0" i="0" u="sng" strike="noStrike" kern="1200" baseline="0" dirty="0" smtClean="0">
                <a:solidFill>
                  <a:schemeClr val="tx1"/>
                </a:solidFill>
                <a:latin typeface="+mn-lt"/>
                <a:ea typeface="+mn-ea"/>
                <a:cs typeface="+mn-cs"/>
              </a:rPr>
              <a:t>does</a:t>
            </a:r>
            <a:r>
              <a:rPr lang="en-US" sz="1200" b="0" i="0" u="none" strike="noStrike" kern="1200" baseline="0" dirty="0" smtClean="0">
                <a:solidFill>
                  <a:schemeClr val="tx1"/>
                </a:solidFill>
                <a:latin typeface="+mn-lt"/>
                <a:ea typeface="+mn-ea"/>
                <a:cs typeface="+mn-cs"/>
              </a:rPr>
              <a:t> apply to many works authored by non-US authors.  Here, we consider four factors, all of which must be met, in order for GATT restoration to apply to a given work.  </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B39D453E-4D31-984B-B583-F9DA144E3429}" type="slidenum">
              <a:rPr lang="en-US" smtClean="0"/>
              <a:t>32</a:t>
            </a:fld>
            <a:endParaRPr lang="en-US"/>
          </a:p>
        </p:txBody>
      </p:sp>
    </p:spTree>
    <p:extLst>
      <p:ext uri="{BB962C8B-B14F-4D97-AF65-F5344CB8AC3E}">
        <p14:creationId xmlns:p14="http://schemas.microsoft.com/office/powerpoint/2010/main" val="1712835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Boolean</a:t>
            </a:r>
            <a:r>
              <a:rPr lang="en-US" baseline="0" dirty="0" smtClean="0"/>
              <a:t> logic fans out there (and I know you’re there), you’ll note the ANDs between each of these factors -  all four factors must apply for GATT restoration to take effect.  I KNOW that this slide has a lot of information on it, but I’d like to focus on a few key elements.  </a:t>
            </a:r>
          </a:p>
          <a:p>
            <a:endParaRPr lang="en-US" baseline="0" dirty="0" smtClean="0"/>
          </a:p>
          <a:p>
            <a:r>
              <a:rPr lang="en-US" baseline="0" dirty="0" smtClean="0"/>
              <a:t>The key points I’d like you to take away from this slide is that we tend to focus on author nationality (FACTOR 1) and we also look at the author’s death date, combined with the relevant national laws of the source country, to determine whether the work had entered the public domain in the source country (FACTOR 2).  For example, if a work was published in the UK, we would look to UK copyright law and consider the work’s copyright status there.  (usually as of January 1, 1996).  </a:t>
            </a:r>
          </a:p>
          <a:p>
            <a:endParaRPr lang="en-US" baseline="0" dirty="0" smtClean="0"/>
          </a:p>
          <a:p>
            <a:r>
              <a:rPr lang="en-US" baseline="0" dirty="0" smtClean="0"/>
              <a:t>I think factor four is interesting in that it could provide us with the possibility of removing works from GATT restoration consideration but, to date, we haven’t discovered a robust mechanism for answering the question – “Was this work published in the United States less than 30 days after it was published abroad?” This is an issue I’ll discuss in the next slide.  </a:t>
            </a:r>
          </a:p>
          <a:p>
            <a:endParaRPr lang="en-US" baseline="0" dirty="0" smtClean="0"/>
          </a:p>
          <a:p>
            <a:pPr marL="0" indent="0">
              <a:buNone/>
            </a:pPr>
            <a:r>
              <a:rPr lang="en-US" sz="1200" b="0" i="0" u="none" strike="noStrike" kern="1200" baseline="0" dirty="0" smtClean="0">
                <a:solidFill>
                  <a:schemeClr val="tx1"/>
                </a:solidFill>
                <a:latin typeface="+mn-lt"/>
                <a:ea typeface="+mn-ea"/>
                <a:cs typeface="+mn-cs"/>
              </a:rPr>
              <a:t>1.  At the time the work was created, at least one author…must have been </a:t>
            </a:r>
            <a:r>
              <a:rPr lang="en-US" sz="1200" b="1" i="0" u="none" strike="noStrike" kern="1200" baseline="0" dirty="0" smtClean="0">
                <a:solidFill>
                  <a:schemeClr val="tx1"/>
                </a:solidFill>
                <a:latin typeface="+mn-lt"/>
                <a:ea typeface="+mn-ea"/>
                <a:cs typeface="+mn-cs"/>
              </a:rPr>
              <a:t>a national </a:t>
            </a:r>
          </a:p>
          <a:p>
            <a:pPr marL="0" indent="0">
              <a:buNone/>
            </a:pPr>
            <a:r>
              <a:rPr lang="en-US" sz="1200" b="1" i="0" u="none" strike="noStrike" kern="1200" baseline="0" dirty="0" smtClean="0">
                <a:solidFill>
                  <a:schemeClr val="tx1"/>
                </a:solidFill>
                <a:latin typeface="+mn-lt"/>
                <a:ea typeface="+mn-ea"/>
                <a:cs typeface="+mn-cs"/>
              </a:rPr>
              <a:t>or domiciliary of an eligible source country. </a:t>
            </a:r>
            <a:r>
              <a:rPr lang="en-US" sz="1200" b="0" i="0" u="none" strike="noStrike" kern="1200" baseline="0" dirty="0" smtClean="0">
                <a:solidFill>
                  <a:schemeClr val="tx1"/>
                </a:solidFill>
                <a:latin typeface="+mn-lt"/>
                <a:ea typeface="+mn-ea"/>
                <a:cs typeface="+mn-cs"/>
              </a:rPr>
              <a:t>An eligible source country is a country, other than</a:t>
            </a:r>
          </a:p>
          <a:p>
            <a:r>
              <a:rPr lang="en-US" sz="1200" b="0" i="0" u="none" strike="noStrike" kern="1200" baseline="0" dirty="0" smtClean="0">
                <a:solidFill>
                  <a:schemeClr val="tx1"/>
                </a:solidFill>
                <a:latin typeface="+mn-lt"/>
                <a:ea typeface="+mn-ea"/>
                <a:cs typeface="+mn-cs"/>
              </a:rPr>
              <a:t>the United States, that is a member of the WTO , a member of the Berne</a:t>
            </a:r>
          </a:p>
          <a:p>
            <a:r>
              <a:rPr lang="en-US" sz="1200" b="0" i="0" u="none" strike="noStrike" kern="1200" baseline="0" dirty="0" smtClean="0">
                <a:solidFill>
                  <a:schemeClr val="tx1"/>
                </a:solidFill>
                <a:latin typeface="+mn-lt"/>
                <a:ea typeface="+mn-ea"/>
                <a:cs typeface="+mn-cs"/>
              </a:rPr>
              <a:t>Convention…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The work is </a:t>
            </a:r>
            <a:r>
              <a:rPr lang="en-US" sz="1200" b="1" i="0" u="none" strike="noStrike" kern="1200" baseline="0" dirty="0" smtClean="0">
                <a:solidFill>
                  <a:schemeClr val="tx1"/>
                </a:solidFill>
                <a:latin typeface="+mn-lt"/>
                <a:ea typeface="+mn-ea"/>
                <a:cs typeface="+mn-cs"/>
              </a:rPr>
              <a:t>not in the public domain in the eligible source country</a:t>
            </a:r>
            <a:r>
              <a:rPr lang="en-US" sz="1200" b="0" i="0" u="none" strike="noStrike" kern="1200" baseline="0" dirty="0" smtClean="0">
                <a:solidFill>
                  <a:schemeClr val="tx1"/>
                </a:solidFill>
                <a:latin typeface="+mn-lt"/>
                <a:ea typeface="+mn-ea"/>
                <a:cs typeface="+mn-cs"/>
              </a:rPr>
              <a:t> through</a:t>
            </a:r>
          </a:p>
          <a:p>
            <a:r>
              <a:rPr lang="en-US" sz="1200" b="0" i="0" u="none" strike="noStrike" kern="1200" baseline="0" dirty="0" smtClean="0">
                <a:solidFill>
                  <a:schemeClr val="tx1"/>
                </a:solidFill>
                <a:latin typeface="+mn-lt"/>
                <a:ea typeface="+mn-ea"/>
                <a:cs typeface="+mn-cs"/>
              </a:rPr>
              <a:t>expiration of the term of protection.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The work is in the public domain in the United States because it did not</a:t>
            </a:r>
          </a:p>
          <a:p>
            <a:r>
              <a:rPr lang="en-US" sz="1200" b="0" i="0" u="none" strike="noStrike" kern="1200" baseline="0" dirty="0" smtClean="0">
                <a:solidFill>
                  <a:schemeClr val="tx1"/>
                </a:solidFill>
                <a:latin typeface="+mn-lt"/>
                <a:ea typeface="+mn-ea"/>
                <a:cs typeface="+mn-cs"/>
              </a:rPr>
              <a:t>comply with formalities imposed at any time by U. S.  Law…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If published, the work must have been first published in</a:t>
            </a:r>
          </a:p>
          <a:p>
            <a:r>
              <a:rPr lang="en-US" sz="1200" b="0" i="0" u="none" strike="noStrike" kern="1200" baseline="0" dirty="0" smtClean="0">
                <a:solidFill>
                  <a:schemeClr val="tx1"/>
                </a:solidFill>
                <a:latin typeface="+mn-lt"/>
                <a:ea typeface="+mn-ea"/>
                <a:cs typeface="+mn-cs"/>
              </a:rPr>
              <a:t>an eligible country </a:t>
            </a:r>
            <a:r>
              <a:rPr lang="en-US" sz="1200" b="1" i="0" u="none" strike="noStrike" kern="1200" baseline="0" dirty="0" smtClean="0">
                <a:solidFill>
                  <a:schemeClr val="tx1"/>
                </a:solidFill>
                <a:latin typeface="+mn-lt"/>
                <a:ea typeface="+mn-ea"/>
                <a:cs typeface="+mn-cs"/>
              </a:rPr>
              <a:t>and not published in the United States</a:t>
            </a:r>
          </a:p>
          <a:p>
            <a:r>
              <a:rPr lang="en-US" sz="1200" b="1" i="0" u="none" strike="noStrike" kern="1200" baseline="0" dirty="0" smtClean="0">
                <a:solidFill>
                  <a:schemeClr val="tx1"/>
                </a:solidFill>
                <a:latin typeface="+mn-lt"/>
                <a:ea typeface="+mn-ea"/>
                <a:cs typeface="+mn-cs"/>
              </a:rPr>
              <a:t>during the 30-day period</a:t>
            </a:r>
            <a:r>
              <a:rPr lang="en-US" sz="1200" b="0" i="0" u="none" strike="noStrike" kern="1200" baseline="0" dirty="0" smtClean="0">
                <a:solidFill>
                  <a:schemeClr val="tx1"/>
                </a:solidFill>
                <a:latin typeface="+mn-lt"/>
                <a:ea typeface="+mn-ea"/>
                <a:cs typeface="+mn-cs"/>
              </a:rPr>
              <a:t> following its first publication in</a:t>
            </a:r>
          </a:p>
          <a:p>
            <a:r>
              <a:rPr lang="en-US" sz="1200" b="0" i="0" u="none" strike="noStrike" kern="1200" baseline="0" dirty="0" smtClean="0">
                <a:solidFill>
                  <a:schemeClr val="tx1"/>
                </a:solidFill>
                <a:latin typeface="+mn-lt"/>
                <a:ea typeface="+mn-ea"/>
                <a:cs typeface="+mn-cs"/>
              </a:rPr>
              <a:t>the eligible country.</a:t>
            </a:r>
            <a:endParaRPr lang="en-US" dirty="0"/>
          </a:p>
        </p:txBody>
      </p:sp>
      <p:sp>
        <p:nvSpPr>
          <p:cNvPr id="4" name="Slide Number Placeholder 3"/>
          <p:cNvSpPr>
            <a:spLocks noGrp="1"/>
          </p:cNvSpPr>
          <p:nvPr>
            <p:ph type="sldNum" sz="quarter" idx="10"/>
          </p:nvPr>
        </p:nvSpPr>
        <p:spPr/>
        <p:txBody>
          <a:bodyPr/>
          <a:lstStyle/>
          <a:p>
            <a:fld id="{B39D453E-4D31-984B-B583-F9DA144E3429}" type="slidenum">
              <a:rPr lang="en-US" smtClean="0"/>
              <a:t>33</a:t>
            </a:fld>
            <a:endParaRPr lang="en-US"/>
          </a:p>
        </p:txBody>
      </p:sp>
    </p:spTree>
    <p:extLst>
      <p:ext uri="{BB962C8B-B14F-4D97-AF65-F5344CB8AC3E}">
        <p14:creationId xmlns:p14="http://schemas.microsoft.com/office/powerpoint/2010/main" val="3207591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In this example, Clarke’s book, </a:t>
            </a:r>
            <a:r>
              <a:rPr lang="en-US" u="sng" baseline="0" dirty="0" smtClean="0"/>
              <a:t>Interplanetary Flight</a:t>
            </a:r>
            <a:r>
              <a:rPr lang="en-US" u="none" baseline="0" dirty="0" smtClean="0"/>
              <a:t>, was published in 1950, both in London and the United States.  </a:t>
            </a:r>
            <a:endParaRPr lang="en-US" u="sng" baseline="0" dirty="0" smtClean="0"/>
          </a:p>
          <a:p>
            <a:pPr marL="171450" indent="-171450">
              <a:buFont typeface="Arial"/>
              <a:buChar char="•"/>
            </a:pPr>
            <a:r>
              <a:rPr lang="en-US" baseline="0" dirty="0" smtClean="0"/>
              <a:t>We know that Arthur C. Clarke was not a United States citizen and he passed away very recently – while there is not a renewal for his 1950 US publication, the complicating factor is that there was also a publication of the work in the UK in 1950.  </a:t>
            </a:r>
          </a:p>
          <a:p>
            <a:pPr marL="171450" indent="-171450">
              <a:buFont typeface="Arial"/>
              <a:buChar char="•"/>
            </a:pPr>
            <a:r>
              <a:rPr lang="en-US" baseline="0" dirty="0" smtClean="0"/>
              <a:t>Here, we suspect GATT restoration applies to his work, even though it is </a:t>
            </a:r>
            <a:r>
              <a:rPr lang="en-US" u="sng" baseline="0" dirty="0" smtClean="0"/>
              <a:t>possible</a:t>
            </a:r>
            <a:r>
              <a:rPr lang="en-US" baseline="0" dirty="0" smtClean="0"/>
              <a:t> that restoration does not apply.  </a:t>
            </a:r>
          </a:p>
          <a:p>
            <a:pPr marL="171450" indent="-171450">
              <a:buFont typeface="Arial"/>
              <a:buChar char="•"/>
            </a:pPr>
            <a:r>
              <a:rPr lang="en-US" baseline="0" dirty="0" smtClean="0"/>
              <a:t>Going back to factor four, if </a:t>
            </a:r>
            <a:r>
              <a:rPr lang="en-US" u="sng" baseline="0" dirty="0" smtClean="0"/>
              <a:t>Interplanetary Flight </a:t>
            </a:r>
            <a:r>
              <a:rPr lang="en-US" baseline="0" dirty="0" smtClean="0"/>
              <a:t>was published in the United States within 30 days of its publication in the UK, then GATT restoration would not apply.  </a:t>
            </a:r>
            <a:r>
              <a:rPr lang="en-US" u="sng" baseline="0" dirty="0" smtClean="0"/>
              <a:t>“Simultaneous publication,” regrettably, is a factual inquiry that we cannot easily assess at this time. </a:t>
            </a:r>
          </a:p>
          <a:p>
            <a:pPr marL="171450" indent="-171450">
              <a:buFont typeface="Arial"/>
              <a:buChar char="•"/>
            </a:pPr>
            <a:r>
              <a:rPr lang="en-US" u="none" baseline="0" dirty="0" smtClean="0"/>
              <a:t>Here, we simply don’t have enough information.  We can’t say, for example, that his work was published in the UK on December 15, 1950 and on January 1, 1951 in the United States.  If we did have that information, we could say GATT restoration does not apply in this case.  </a:t>
            </a:r>
          </a:p>
          <a:p>
            <a:pPr marL="171450" indent="-171450">
              <a:buFont typeface="Arial"/>
              <a:buChar char="•"/>
            </a:pPr>
            <a:r>
              <a:rPr lang="en-US" u="none" baseline="0" dirty="0" smtClean="0"/>
              <a:t>That’s fact intensive research that is not easily automated or always available, to our knowledge.  </a:t>
            </a:r>
            <a:endParaRPr lang="en-US" u="none" dirty="0"/>
          </a:p>
        </p:txBody>
      </p:sp>
      <p:sp>
        <p:nvSpPr>
          <p:cNvPr id="4" name="Slide Number Placeholder 3"/>
          <p:cNvSpPr>
            <a:spLocks noGrp="1"/>
          </p:cNvSpPr>
          <p:nvPr>
            <p:ph type="sldNum" sz="quarter" idx="10"/>
          </p:nvPr>
        </p:nvSpPr>
        <p:spPr/>
        <p:txBody>
          <a:bodyPr/>
          <a:lstStyle/>
          <a:p>
            <a:fld id="{B39D453E-4D31-984B-B583-F9DA144E3429}" type="slidenum">
              <a:rPr lang="en-US" smtClean="0"/>
              <a:t>34</a:t>
            </a:fld>
            <a:endParaRPr lang="en-US"/>
          </a:p>
        </p:txBody>
      </p:sp>
    </p:spTree>
    <p:extLst>
      <p:ext uri="{BB962C8B-B14F-4D97-AF65-F5344CB8AC3E}">
        <p14:creationId xmlns:p14="http://schemas.microsoft.com/office/powerpoint/2010/main" val="1497941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a Stanford</a:t>
            </a:r>
            <a:r>
              <a:rPr lang="en-US" baseline="0" dirty="0" smtClean="0"/>
              <a:t> renewal record actually looks like. This record shows a</a:t>
            </a:r>
            <a:r>
              <a:rPr lang="en-US" dirty="0" smtClean="0"/>
              <a:t> </a:t>
            </a:r>
            <a:r>
              <a:rPr lang="en-US" baseline="0" dirty="0" smtClean="0"/>
              <a:t>1960 registration and</a:t>
            </a:r>
            <a:r>
              <a:rPr lang="en-US" dirty="0" smtClean="0"/>
              <a:t> 1988 renewal for “New Matter” in </a:t>
            </a:r>
            <a:r>
              <a:rPr lang="en-US" u="sng" dirty="0" smtClean="0"/>
              <a:t>Interplanetary</a:t>
            </a:r>
            <a:r>
              <a:rPr lang="en-US" u="sng" baseline="0" dirty="0" smtClean="0"/>
              <a:t> Flight</a:t>
            </a:r>
            <a:r>
              <a:rPr lang="en-US" u="none" baseline="0" dirty="0" smtClean="0"/>
              <a:t>. </a:t>
            </a:r>
            <a:endParaRPr lang="en-US" baseline="0" dirty="0" smtClean="0"/>
          </a:p>
          <a:p>
            <a:endParaRPr lang="en-US" baseline="0" dirty="0" smtClean="0"/>
          </a:p>
          <a:p>
            <a:r>
              <a:rPr lang="en-US" baseline="0" dirty="0" smtClean="0"/>
              <a:t>I find this renewal record interesting because it’s for later additions to </a:t>
            </a:r>
            <a:r>
              <a:rPr lang="en-US" u="sng" baseline="0" dirty="0" smtClean="0"/>
              <a:t>Interplanetary flight</a:t>
            </a:r>
            <a:r>
              <a:rPr lang="en-US" baseline="0" dirty="0" smtClean="0"/>
              <a:t>, even though there isn’t a renewal record for the earlier work.  </a:t>
            </a:r>
          </a:p>
          <a:p>
            <a:endParaRPr lang="en-US" baseline="0" dirty="0" smtClean="0"/>
          </a:p>
          <a:p>
            <a:r>
              <a:rPr lang="en-US" u="none" baseline="0" dirty="0" smtClean="0"/>
              <a:t>It makes the lack of renewal in the 1950 publication a little more curious, but I don’t think it affects the final GATT analysis for the work.  </a:t>
            </a:r>
          </a:p>
          <a:p>
            <a:endParaRPr lang="en-US" u="sng" dirty="0"/>
          </a:p>
        </p:txBody>
      </p:sp>
      <p:sp>
        <p:nvSpPr>
          <p:cNvPr id="4" name="Slide Number Placeholder 3"/>
          <p:cNvSpPr>
            <a:spLocks noGrp="1"/>
          </p:cNvSpPr>
          <p:nvPr>
            <p:ph type="sldNum" sz="quarter" idx="10"/>
          </p:nvPr>
        </p:nvSpPr>
        <p:spPr/>
        <p:txBody>
          <a:bodyPr/>
          <a:lstStyle/>
          <a:p>
            <a:fld id="{B39D453E-4D31-984B-B583-F9DA144E3429}" type="slidenum">
              <a:rPr lang="en-US" smtClean="0"/>
              <a:t>35</a:t>
            </a:fld>
            <a:endParaRPr lang="en-US"/>
          </a:p>
        </p:txBody>
      </p:sp>
    </p:spTree>
    <p:extLst>
      <p:ext uri="{BB962C8B-B14F-4D97-AF65-F5344CB8AC3E}">
        <p14:creationId xmlns:p14="http://schemas.microsoft.com/office/powerpoint/2010/main" val="261978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work by Margaret Wise Brown, who was a</a:t>
            </a:r>
            <a:r>
              <a:rPr lang="en-US" baseline="0" dirty="0" smtClean="0"/>
              <a:t> popular</a:t>
            </a:r>
            <a:r>
              <a:rPr lang="en-US" dirty="0" smtClean="0"/>
              <a:t> author of children’s books.</a:t>
            </a:r>
            <a:r>
              <a:rPr lang="en-US" baseline="0" dirty="0" smtClean="0"/>
              <a:t>  She’s probably most famous for </a:t>
            </a:r>
            <a:r>
              <a:rPr lang="en-US" i="1" dirty="0" smtClean="0"/>
              <a:t>Goodnight Moon. </a:t>
            </a:r>
            <a:r>
              <a:rPr lang="en-US" i="0" dirty="0" smtClean="0"/>
              <a:t> I came</a:t>
            </a:r>
            <a:r>
              <a:rPr lang="en-US" i="0" baseline="0" dirty="0" smtClean="0"/>
              <a:t> across this book within the last few days and I’ve reached some tentative conclusions, though I want to preface this by saying that the work is currently closed in HathiTrust.  </a:t>
            </a:r>
          </a:p>
          <a:p>
            <a:endParaRPr lang="en-US" i="0" baseline="0" dirty="0" smtClean="0"/>
          </a:p>
          <a:p>
            <a:r>
              <a:rPr lang="en-US" i="0" baseline="0" dirty="0" smtClean="0"/>
              <a:t>I believe that this work is in the public domain in the United States, due to failure to renew.  I don’t think GATT restoration applies.  </a:t>
            </a:r>
          </a:p>
          <a:p>
            <a:r>
              <a:rPr lang="en-US" i="0" baseline="0" dirty="0" smtClean="0"/>
              <a:t>On the next slide I’ll try to give you sense of what I’m considering here.  </a:t>
            </a:r>
            <a:endParaRPr lang="en-US" i="1" baseline="0" dirty="0" smtClean="0"/>
          </a:p>
          <a:p>
            <a:endParaRPr lang="en-US" i="0" baseline="0" dirty="0" smtClean="0"/>
          </a:p>
          <a:p>
            <a:r>
              <a:rPr lang="en-US" i="1" dirty="0" smtClean="0"/>
              <a:t>http://</a:t>
            </a:r>
            <a:r>
              <a:rPr lang="en-US" i="1" dirty="0" err="1" smtClean="0"/>
              <a:t>catalog.hathitrust.org</a:t>
            </a:r>
            <a:r>
              <a:rPr lang="en-US" i="1" dirty="0" smtClean="0"/>
              <a:t>/Record/001032258</a:t>
            </a:r>
            <a:endParaRPr lang="en-US" i="1" dirty="0"/>
          </a:p>
        </p:txBody>
      </p:sp>
      <p:sp>
        <p:nvSpPr>
          <p:cNvPr id="4" name="Slide Number Placeholder 3"/>
          <p:cNvSpPr>
            <a:spLocks noGrp="1"/>
          </p:cNvSpPr>
          <p:nvPr>
            <p:ph type="sldNum" sz="quarter" idx="10"/>
          </p:nvPr>
        </p:nvSpPr>
        <p:spPr/>
        <p:txBody>
          <a:bodyPr/>
          <a:lstStyle/>
          <a:p>
            <a:fld id="{B39D453E-4D31-984B-B583-F9DA144E3429}" type="slidenum">
              <a:rPr lang="en-US" smtClean="0"/>
              <a:t>36</a:t>
            </a:fld>
            <a:endParaRPr lang="en-US"/>
          </a:p>
        </p:txBody>
      </p:sp>
    </p:spTree>
    <p:extLst>
      <p:ext uri="{BB962C8B-B14F-4D97-AF65-F5344CB8AC3E}">
        <p14:creationId xmlns:p14="http://schemas.microsoft.com/office/powerpoint/2010/main" val="337929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off, there was no copyright renewal record for this work.  </a:t>
            </a:r>
          </a:p>
          <a:p>
            <a:endParaRPr lang="en-US" baseline="0" dirty="0" smtClean="0"/>
          </a:p>
          <a:p>
            <a:r>
              <a:rPr lang="en-US" baseline="0" dirty="0" smtClean="0"/>
              <a:t>Second, the main author, Margaret Wise Brown, was a U.S. Citizen.  And the book was first published in the United States – based on first publication of the work in the United States, I’m pretty certain GATT restoration does not apply to this work (confirm this with panel).  </a:t>
            </a:r>
          </a:p>
          <a:p>
            <a:endParaRPr lang="en-US" baseline="0" dirty="0" smtClean="0"/>
          </a:p>
          <a:p>
            <a:r>
              <a:rPr lang="en-US" baseline="0" dirty="0" smtClean="0"/>
              <a:t>Here, the illustrator, Jean </a:t>
            </a:r>
            <a:r>
              <a:rPr lang="en-US" baseline="0" dirty="0" err="1" smtClean="0"/>
              <a:t>Charlot</a:t>
            </a:r>
            <a:r>
              <a:rPr lang="en-US" baseline="0" dirty="0" smtClean="0"/>
              <a:t>, is the complicating factor.</a:t>
            </a:r>
          </a:p>
          <a:p>
            <a:endParaRPr lang="en-US" baseline="0" dirty="0" smtClean="0"/>
          </a:p>
          <a:p>
            <a:r>
              <a:rPr lang="en-US" baseline="0" dirty="0" err="1" smtClean="0"/>
              <a:t>Charlot</a:t>
            </a:r>
            <a:r>
              <a:rPr lang="en-US" baseline="0" dirty="0" smtClean="0"/>
              <a:t> appears to have been a dual French-US citizen as of 1940 (per http://</a:t>
            </a:r>
            <a:r>
              <a:rPr lang="en-US" baseline="0" dirty="0" err="1" smtClean="0"/>
              <a:t>libweb.hawaii.edu</a:t>
            </a:r>
            <a:r>
              <a:rPr lang="en-US" baseline="0" dirty="0" smtClean="0"/>
              <a:t>/</a:t>
            </a:r>
            <a:r>
              <a:rPr lang="en-US" baseline="0" dirty="0" err="1" smtClean="0"/>
              <a:t>libdept</a:t>
            </a:r>
            <a:r>
              <a:rPr lang="en-US" baseline="0" dirty="0" smtClean="0"/>
              <a:t>/</a:t>
            </a:r>
            <a:r>
              <a:rPr lang="en-US" baseline="0" dirty="0" err="1" smtClean="0"/>
              <a:t>charlotcoll</a:t>
            </a:r>
            <a:r>
              <a:rPr lang="en-US" baseline="0" dirty="0" smtClean="0"/>
              <a:t>/</a:t>
            </a:r>
            <a:r>
              <a:rPr lang="en-US" baseline="0" dirty="0" err="1" smtClean="0"/>
              <a:t>J_Charlot</a:t>
            </a:r>
            <a:r>
              <a:rPr lang="en-US" baseline="0" dirty="0" smtClean="0"/>
              <a:t>/</a:t>
            </a:r>
            <a:r>
              <a:rPr lang="en-US" baseline="0" dirty="0" err="1" smtClean="0"/>
              <a:t>charlotthompson.html</a:t>
            </a:r>
            <a:r>
              <a:rPr lang="en-US" baseline="0" dirty="0" smtClean="0"/>
              <a:t> article).  He was a professor at the University of Hawaii for about 30 years and they have a pretty extensive biographical article on his life, including the fact that he retained dual citizenship.  </a:t>
            </a:r>
          </a:p>
          <a:p>
            <a:endParaRPr lang="en-US" baseline="0" dirty="0" smtClean="0"/>
          </a:p>
          <a:p>
            <a:r>
              <a:rPr lang="en-US" baseline="0" dirty="0" smtClean="0"/>
              <a:t>To me, </a:t>
            </a:r>
            <a:r>
              <a:rPr lang="en-US" baseline="0" dirty="0" err="1" smtClean="0"/>
              <a:t>Charlot’s</a:t>
            </a:r>
            <a:r>
              <a:rPr lang="en-US" baseline="0" dirty="0" smtClean="0"/>
              <a:t> citizenship raises the possibility of GATT restoration and, had the work been first published outside of the United States, I think his citizenship could have been a very real issue in the GATT Restoration inquiry.  Again, as I’ve said, further digging makes me pretty certain that the book was first published in the United States (which eliminates the GATT restoration issue)</a:t>
            </a:r>
          </a:p>
          <a:p>
            <a:endParaRPr lang="en-US" baseline="0" dirty="0" smtClean="0"/>
          </a:p>
          <a:p>
            <a:r>
              <a:rPr lang="en-US" baseline="0" dirty="0" smtClean="0"/>
              <a:t>With no copyright renewal and no GATT restoration issue, I think the work can be considered to have entered the public domain in the United States.  </a:t>
            </a:r>
          </a:p>
          <a:p>
            <a:endParaRPr lang="en-US" baseline="0" dirty="0" smtClean="0"/>
          </a:p>
        </p:txBody>
      </p:sp>
      <p:sp>
        <p:nvSpPr>
          <p:cNvPr id="4" name="Slide Number Placeholder 3"/>
          <p:cNvSpPr>
            <a:spLocks noGrp="1"/>
          </p:cNvSpPr>
          <p:nvPr>
            <p:ph type="sldNum" sz="quarter" idx="10"/>
          </p:nvPr>
        </p:nvSpPr>
        <p:spPr/>
        <p:txBody>
          <a:bodyPr/>
          <a:lstStyle/>
          <a:p>
            <a:fld id="{B39D453E-4D31-984B-B583-F9DA144E3429}" type="slidenum">
              <a:rPr lang="en-US" smtClean="0"/>
              <a:t>37</a:t>
            </a:fld>
            <a:endParaRPr lang="en-US"/>
          </a:p>
        </p:txBody>
      </p:sp>
    </p:spTree>
    <p:extLst>
      <p:ext uri="{BB962C8B-B14F-4D97-AF65-F5344CB8AC3E}">
        <p14:creationId xmlns:p14="http://schemas.microsoft.com/office/powerpoint/2010/main" val="323038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also like to talk a little bit about additional</a:t>
            </a:r>
            <a:r>
              <a:rPr lang="en-US" baseline="0" dirty="0" smtClean="0"/>
              <a:t> authored content in the works we review.  </a:t>
            </a:r>
          </a:p>
          <a:p>
            <a:endParaRPr lang="en-US" dirty="0" smtClean="0"/>
          </a:p>
          <a:p>
            <a:r>
              <a:rPr lang="en-US" dirty="0" smtClean="0"/>
              <a:t>This is a copyright renewal</a:t>
            </a:r>
            <a:r>
              <a:rPr lang="en-US" baseline="0" dirty="0" smtClean="0"/>
              <a:t> </a:t>
            </a:r>
            <a:r>
              <a:rPr lang="en-US" dirty="0" smtClean="0"/>
              <a:t>record for a volume which actually</a:t>
            </a:r>
            <a:r>
              <a:rPr lang="en-US" baseline="0" dirty="0" smtClean="0"/>
              <a:t> isn’t in HathiTrust but is still a good example of a reason we sometimes can’t “open” works which might in large part have entered the public domain.  In this case, we have Nathaniel Hawthorne’s </a:t>
            </a:r>
            <a:r>
              <a:rPr lang="en-US" u="sng" baseline="0" dirty="0" smtClean="0"/>
              <a:t>Scarlet Letter</a:t>
            </a:r>
            <a:r>
              <a:rPr lang="en-US" u="none" baseline="0" dirty="0" smtClean="0"/>
              <a:t>, which is definitely in the public domain worldwide.  But we also have a renewal for a foreword to the book, written by Leo Marx, and registered on July 27, 1959 and renewed on August 10, 1987.  </a:t>
            </a:r>
          </a:p>
          <a:p>
            <a:endParaRPr lang="en-US" u="none" baseline="0" dirty="0" smtClean="0"/>
          </a:p>
          <a:p>
            <a:r>
              <a:rPr lang="en-US" u="none" baseline="0" dirty="0" smtClean="0"/>
              <a:t>Whenever we come across additional authored content in works, such as this, we often rely on a “und/</a:t>
            </a:r>
            <a:r>
              <a:rPr lang="en-US" u="none" baseline="0" dirty="0" err="1" smtClean="0"/>
              <a:t>nfi</a:t>
            </a:r>
            <a:r>
              <a:rPr lang="en-US" u="none" baseline="0" dirty="0" smtClean="0"/>
              <a:t>” category for the work – undetermined/needs further investigation.  This allows us to set the work aside for future, more time intensive research.  The und/</a:t>
            </a:r>
            <a:r>
              <a:rPr lang="en-US" u="none" baseline="0" dirty="0" err="1" smtClean="0"/>
              <a:t>nfi</a:t>
            </a:r>
            <a:r>
              <a:rPr lang="en-US" u="none" baseline="0" dirty="0" smtClean="0"/>
              <a:t> category has proven especially helpful for our CRMS-World reviews, which focus on the UK, Canada and Australia, where registration and renewal of copyright was not a requirement.  </a:t>
            </a:r>
          </a:p>
          <a:p>
            <a:endParaRPr lang="en-US" u="none" baseline="0" dirty="0" smtClean="0"/>
          </a:p>
          <a:p>
            <a:r>
              <a:rPr lang="en-US" u="none" baseline="0" dirty="0" smtClean="0"/>
              <a:t>Keeping an entire work closed because of an often short introduction can be frustrating – sometimes we see introductions by authors who are genuinely excited that the main work will be read and enjoyed by the public – in those cases especially, it feels unfortunate that such an introduction may keep a work “closed” in a digital library for many years after the rest of the work has entered the public domain.  However, in an abundance of caution, we currently presume that additional authored content may be in copyright.  </a:t>
            </a:r>
            <a:endParaRPr lang="en-US" u="sng" dirty="0"/>
          </a:p>
        </p:txBody>
      </p:sp>
      <p:sp>
        <p:nvSpPr>
          <p:cNvPr id="4" name="Slide Number Placeholder 3"/>
          <p:cNvSpPr>
            <a:spLocks noGrp="1"/>
          </p:cNvSpPr>
          <p:nvPr>
            <p:ph type="sldNum" sz="quarter" idx="10"/>
          </p:nvPr>
        </p:nvSpPr>
        <p:spPr/>
        <p:txBody>
          <a:bodyPr/>
          <a:lstStyle/>
          <a:p>
            <a:fld id="{B39D453E-4D31-984B-B583-F9DA144E3429}" type="slidenum">
              <a:rPr lang="en-US" smtClean="0"/>
              <a:t>38</a:t>
            </a:fld>
            <a:endParaRPr lang="en-US"/>
          </a:p>
        </p:txBody>
      </p:sp>
    </p:spTree>
    <p:extLst>
      <p:ext uri="{BB962C8B-B14F-4D97-AF65-F5344CB8AC3E}">
        <p14:creationId xmlns:p14="http://schemas.microsoft.com/office/powerpoint/2010/main" val="1842375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authored content is especially problematic with regard to works like serials.  </a:t>
            </a:r>
          </a:p>
          <a:p>
            <a:endParaRPr lang="en-US" baseline="0" dirty="0" smtClean="0"/>
          </a:p>
          <a:p>
            <a:r>
              <a:rPr lang="en-US" baseline="0" dirty="0" smtClean="0"/>
              <a:t>Here, we have a German magazine published before 1923, which means we open it in the United States.  It’s called </a:t>
            </a:r>
            <a:r>
              <a:rPr lang="en-US" i="1" baseline="0" dirty="0" smtClean="0"/>
              <a:t>Der </a:t>
            </a:r>
            <a:r>
              <a:rPr lang="en-US" i="1" baseline="0" dirty="0" err="1" smtClean="0"/>
              <a:t>Orchideengarten</a:t>
            </a:r>
            <a:r>
              <a:rPr lang="en-US" i="1" baseline="0" dirty="0" smtClean="0"/>
              <a:t> </a:t>
            </a:r>
            <a:r>
              <a:rPr lang="en-US" i="0" baseline="0" dirty="0" smtClean="0"/>
              <a:t>and it’s described on </a:t>
            </a:r>
            <a:r>
              <a:rPr lang="en-US" i="0" baseline="0" dirty="0" err="1" smtClean="0"/>
              <a:t>wikipedia</a:t>
            </a:r>
            <a:r>
              <a:rPr lang="en-US" i="0" baseline="0" dirty="0" smtClean="0"/>
              <a:t> as the world’s “first fantasy magazine.”  </a:t>
            </a:r>
          </a:p>
          <a:p>
            <a:endParaRPr lang="en-US" i="0" baseline="0" dirty="0" smtClean="0"/>
          </a:p>
          <a:p>
            <a:r>
              <a:rPr lang="en-US" i="0" baseline="0" dirty="0" smtClean="0"/>
              <a:t>I think it’s wonderful that this magazine is publicly available in the United States – it’s often gruesome and intense imagery but it’s also, from my perspective, fascinating.  The wide range of graphic art in the magazine is really impressive.  </a:t>
            </a:r>
          </a:p>
          <a:p>
            <a:endParaRPr lang="en-US" i="0" baseline="0" dirty="0" smtClean="0"/>
          </a:p>
          <a:p>
            <a:r>
              <a:rPr lang="en-US" i="0" baseline="0" dirty="0" smtClean="0"/>
              <a:t>I also want to highlight this magazine because HathiTrust received a request to open it in Germany, from a German user.  It couldn’t be opened.  Throughout its pages, you find artwork and text authored by many different individual authors.  Several of them died in the latter half of the twentieth century – two examples are </a:t>
            </a:r>
            <a:r>
              <a:rPr lang="en-US" sz="1200" kern="1200" dirty="0" smtClean="0">
                <a:solidFill>
                  <a:schemeClr val="tx1"/>
                </a:solidFill>
                <a:latin typeface="+mn-lt"/>
                <a:ea typeface="+mn-ea"/>
                <a:cs typeface="+mn-cs"/>
              </a:rPr>
              <a:t>Karl </a:t>
            </a:r>
            <a:r>
              <a:rPr lang="en-US" sz="1200" kern="1200" dirty="0" err="1" smtClean="0">
                <a:solidFill>
                  <a:schemeClr val="tx1"/>
                </a:solidFill>
                <a:latin typeface="+mn-lt"/>
                <a:ea typeface="+mn-ea"/>
                <a:cs typeface="+mn-cs"/>
              </a:rPr>
              <a:t>Rabus</a:t>
            </a:r>
            <a:r>
              <a:rPr lang="en-US" sz="1200" kern="1200" dirty="0" smtClean="0">
                <a:solidFill>
                  <a:schemeClr val="tx1"/>
                </a:solidFill>
                <a:latin typeface="+mn-lt"/>
                <a:ea typeface="+mn-ea"/>
                <a:cs typeface="+mn-cs"/>
              </a:rPr>
              <a:t>, who appears to have died in 1983 and Max Rohrer, who died in 1966.  In Germany,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copyright duration in works of</a:t>
            </a:r>
            <a:r>
              <a:rPr lang="en-US" sz="1200" kern="1200" baseline="0" dirty="0" smtClean="0">
                <a:solidFill>
                  <a:schemeClr val="tx1"/>
                </a:solidFill>
                <a:latin typeface="+mn-lt"/>
                <a:ea typeface="+mn-ea"/>
                <a:cs typeface="+mn-cs"/>
              </a:rPr>
              <a:t> this time period is based on the life of the author + 70 years.  Karl </a:t>
            </a:r>
            <a:r>
              <a:rPr lang="en-US" sz="1200" kern="1200" baseline="0" dirty="0" err="1" smtClean="0">
                <a:solidFill>
                  <a:schemeClr val="tx1"/>
                </a:solidFill>
                <a:latin typeface="+mn-lt"/>
                <a:ea typeface="+mn-ea"/>
                <a:cs typeface="+mn-cs"/>
              </a:rPr>
              <a:t>Rabus’s</a:t>
            </a:r>
            <a:r>
              <a:rPr lang="en-US" sz="1200" kern="1200" baseline="0" dirty="0" smtClean="0">
                <a:solidFill>
                  <a:schemeClr val="tx1"/>
                </a:solidFill>
                <a:latin typeface="+mn-lt"/>
                <a:ea typeface="+mn-ea"/>
                <a:cs typeface="+mn-cs"/>
              </a:rPr>
              <a:t> copyright in the work would therefore not expire until 2054.</a:t>
            </a:r>
            <a:endParaRPr lang="en-US" sz="120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This</a:t>
            </a:r>
            <a:r>
              <a:rPr lang="en-US" sz="1200" i="0" kern="1200" baseline="0" dirty="0" smtClean="0">
                <a:solidFill>
                  <a:schemeClr val="tx1"/>
                </a:solidFill>
                <a:latin typeface="+mn-lt"/>
                <a:ea typeface="+mn-ea"/>
                <a:cs typeface="+mn-cs"/>
              </a:rPr>
              <a:t> is a reality we grapple with on a daily basis – in this case, it’s historical chance that this work was published prior to 1923, otherwise it would be closed in the United States as well, primarily for reasons related to the death dates of the authors who contributed to the magazine.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I wanted to conclude this by saying that, in some ways, for me, </a:t>
            </a:r>
            <a:r>
              <a:rPr lang="en-US" sz="1200" i="1" kern="1200" baseline="0" dirty="0" smtClean="0">
                <a:solidFill>
                  <a:schemeClr val="tx1"/>
                </a:solidFill>
                <a:latin typeface="+mn-lt"/>
                <a:ea typeface="+mn-ea"/>
                <a:cs typeface="+mn-cs"/>
              </a:rPr>
              <a:t>Der </a:t>
            </a:r>
            <a:r>
              <a:rPr lang="en-US" sz="1200" i="1" kern="1200" baseline="0" dirty="0" err="1" smtClean="0">
                <a:solidFill>
                  <a:schemeClr val="tx1"/>
                </a:solidFill>
                <a:latin typeface="+mn-lt"/>
                <a:ea typeface="+mn-ea"/>
                <a:cs typeface="+mn-cs"/>
              </a:rPr>
              <a:t>Orchideengarten</a:t>
            </a:r>
            <a:r>
              <a:rPr lang="en-US" sz="1200" i="1" kern="1200" baseline="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represents the difficult terrain our current copyright law presents for works currently being written.  For new works, formalities like registration, renewal and notice are not requirements for copyright in the United States.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With modern day works authored by multiple authors (I can think of many examples), and copyright based on the life of the author + 70 years, I think it will be often quite difficult to make public domain determinations in the future.  For me, this is most certainly something to consider as we move forward and think about copyright, libraries, and accessing the public domain. Thank you.  </a:t>
            </a:r>
            <a:endParaRPr lang="en-US" i="0" dirty="0"/>
          </a:p>
        </p:txBody>
      </p:sp>
      <p:sp>
        <p:nvSpPr>
          <p:cNvPr id="4" name="Slide Number Placeholder 3"/>
          <p:cNvSpPr>
            <a:spLocks noGrp="1"/>
          </p:cNvSpPr>
          <p:nvPr>
            <p:ph type="sldNum" sz="quarter" idx="10"/>
          </p:nvPr>
        </p:nvSpPr>
        <p:spPr/>
        <p:txBody>
          <a:bodyPr/>
          <a:lstStyle/>
          <a:p>
            <a:fld id="{B39D453E-4D31-984B-B583-F9DA144E3429}" type="slidenum">
              <a:rPr lang="en-US" smtClean="0"/>
              <a:t>39</a:t>
            </a:fld>
            <a:endParaRPr lang="en-US"/>
          </a:p>
        </p:txBody>
      </p:sp>
    </p:spTree>
    <p:extLst>
      <p:ext uri="{BB962C8B-B14F-4D97-AF65-F5344CB8AC3E}">
        <p14:creationId xmlns:p14="http://schemas.microsoft.com/office/powerpoint/2010/main" val="3321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55424" y="685488"/>
            <a:ext cx="454715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pPr>
              <a:spcBef>
                <a:spcPts val="600"/>
              </a:spcBef>
            </a:pPr>
            <a:r>
              <a:rPr lang="en">
                <a:solidFill>
                  <a:schemeClr val="dk1"/>
                </a:solidFill>
              </a:rPr>
              <a:t>The public domain is a vast social bargain that is intended to benefit the public after a copyright term has expired.  Much of this bargain has not been realized because of the time-consuming research and legal knowledge required to determine when and where copyright terms have expired. </a:t>
            </a:r>
          </a:p>
          <a:p>
            <a:pPr>
              <a:spcBef>
                <a:spcPts val="600"/>
              </a:spcBef>
            </a:pPr>
            <a:r>
              <a:rPr lang="en">
                <a:solidFill>
                  <a:schemeClr val="dk1"/>
                </a:solidFill>
              </a:rPr>
              <a:t>We, as libraries, remain uncertain which of the books on our shelves are in fact public domain and how that affects what we are able to do with them.  Identification of public domain books in our collections has often been approached in small projects based on local need: an upcoming exhibit, interest in a rare collection, a digitization project...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Justin’s slide from the “Accessing</a:t>
            </a:r>
            <a:r>
              <a:rPr lang="en-US" baseline="0" dirty="0" smtClean="0"/>
              <a:t> the Public Domain” panel discussion with him, Melissa, Jack, and Jessica.</a:t>
            </a:r>
          </a:p>
          <a:p>
            <a:endParaRPr lang="en-US" baseline="0" dirty="0" smtClean="0"/>
          </a:p>
          <a:p>
            <a:r>
              <a:rPr lang="en-US" baseline="0" dirty="0" smtClean="0"/>
              <a:t>For non-lawyers: “</a:t>
            </a:r>
            <a:r>
              <a:rPr lang="en-US" baseline="0" dirty="0" err="1" smtClean="0"/>
              <a:t>pma</a:t>
            </a:r>
            <a:r>
              <a:rPr lang="en-US" baseline="0" dirty="0" smtClean="0"/>
              <a:t>” refers to “post-mortem </a:t>
            </a:r>
            <a:r>
              <a:rPr lang="en-US" baseline="0" dirty="0" err="1" smtClean="0"/>
              <a:t>auctoris</a:t>
            </a:r>
            <a:r>
              <a:rPr lang="en-US" baseline="0" dirty="0" smtClean="0"/>
              <a:t>” (“after the death of the author”).</a:t>
            </a:r>
          </a:p>
          <a:p>
            <a:endParaRPr lang="en-US" baseline="0" dirty="0" smtClean="0"/>
          </a:p>
          <a:p>
            <a:r>
              <a:rPr lang="en-US" baseline="0" dirty="0" smtClean="0"/>
              <a:t>The point of the slide being that in a future world where heads are kept alive in jars, there might never be an author death date.</a:t>
            </a:r>
            <a:endParaRPr lang="en-US" dirty="0" smtClean="0"/>
          </a:p>
          <a:p>
            <a:endParaRPr lang="en-US" dirty="0" smtClean="0"/>
          </a:p>
          <a:p>
            <a:r>
              <a:rPr lang="en-US" dirty="0" smtClean="0"/>
              <a:t>Image from http://</a:t>
            </a:r>
            <a:r>
              <a:rPr lang="en-US" dirty="0" err="1" smtClean="0"/>
              <a:t>en.wikipedia.org</a:t>
            </a:r>
            <a:r>
              <a:rPr lang="en-US" dirty="0" smtClean="0"/>
              <a:t>/wiki/</a:t>
            </a:r>
            <a:r>
              <a:rPr lang="en-US" dirty="0" err="1" smtClean="0"/>
              <a:t>Politics_in_Futurama</a:t>
            </a:r>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5</a:t>
            </a:fld>
            <a:endParaRPr lang="en-US"/>
          </a:p>
        </p:txBody>
      </p:sp>
    </p:spTree>
    <p:extLst>
      <p:ext uri="{BB962C8B-B14F-4D97-AF65-F5344CB8AC3E}">
        <p14:creationId xmlns:p14="http://schemas.microsoft.com/office/powerpoint/2010/main" val="161639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6</a:t>
            </a:fld>
            <a:endParaRPr lang="en-US"/>
          </a:p>
        </p:txBody>
      </p:sp>
    </p:spTree>
    <p:extLst>
      <p:ext uri="{BB962C8B-B14F-4D97-AF65-F5344CB8AC3E}">
        <p14:creationId xmlns:p14="http://schemas.microsoft.com/office/powerpoint/2010/main" val="67635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2014-06-03.  These two charts are from the CRMS-US and CRMS-World</a:t>
            </a:r>
            <a:r>
              <a:rPr lang="en-US" baseline="0" dirty="0" smtClean="0"/>
              <a:t> Dashboards.</a:t>
            </a:r>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7</a:t>
            </a:fld>
            <a:endParaRPr lang="en-US"/>
          </a:p>
        </p:txBody>
      </p:sp>
    </p:spTree>
    <p:extLst>
      <p:ext uri="{BB962C8B-B14F-4D97-AF65-F5344CB8AC3E}">
        <p14:creationId xmlns:p14="http://schemas.microsoft.com/office/powerpoint/2010/main" val="315974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Partners for world – cost share plus others</a:t>
            </a:r>
          </a:p>
          <a:p>
            <a:r>
              <a:rPr lang="en-US" dirty="0" smtClean="0"/>
              <a:t>Value of that? Time committed for 3 years – commitment of x,000 hours of labor over 3 years</a:t>
            </a:r>
          </a:p>
          <a:p>
            <a:r>
              <a:rPr lang="en-US" dirty="0" smtClean="0"/>
              <a:t>Key staff at </a:t>
            </a:r>
            <a:r>
              <a:rPr lang="en-US" dirty="0" err="1" smtClean="0"/>
              <a:t>umlibrary</a:t>
            </a:r>
            <a:endParaRPr lang="en-US" dirty="0" smtClean="0"/>
          </a:p>
          <a:p>
            <a:r>
              <a:rPr lang="en-US" dirty="0" smtClean="0"/>
              <a:t>Over 30 reviewers now</a:t>
            </a:r>
          </a:p>
          <a:p>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8</a:t>
            </a:fld>
            <a:endParaRPr lang="en-US"/>
          </a:p>
        </p:txBody>
      </p:sp>
    </p:spTree>
    <p:extLst>
      <p:ext uri="{BB962C8B-B14F-4D97-AF65-F5344CB8AC3E}">
        <p14:creationId xmlns:p14="http://schemas.microsoft.com/office/powerpoint/2010/main" val="421328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those works in </a:t>
            </a:r>
            <a:r>
              <a:rPr lang="en-US" baseline="0" dirty="0" err="1" smtClean="0"/>
              <a:t>HathiTrust</a:t>
            </a:r>
            <a:r>
              <a:rPr lang="en-US" baseline="0" dirty="0" smtClean="0"/>
              <a:t>, so there may be many more, the remainder of the 500,000 thought to have been published during that time.</a:t>
            </a:r>
          </a:p>
          <a:p>
            <a:endParaRPr lang="en-US" baseline="0" dirty="0" smtClean="0"/>
          </a:p>
          <a:p>
            <a:r>
              <a:rPr lang="en-US" baseline="0" dirty="0" smtClean="0"/>
              <a:t>Roughly about 170,000 volumes. </a:t>
            </a:r>
          </a:p>
          <a:p>
            <a:endParaRPr lang="en-US" baseline="0" dirty="0" smtClean="0"/>
          </a:p>
          <a:p>
            <a:r>
              <a:rPr lang="en-US" baseline="0" dirty="0" smtClean="0"/>
              <a:t>Do NOT get into weeds on review process here. Move quickly through bullet points—review process comes later.</a:t>
            </a:r>
            <a:endParaRPr lang="en-US" dirty="0"/>
          </a:p>
        </p:txBody>
      </p:sp>
      <p:sp>
        <p:nvSpPr>
          <p:cNvPr id="4" name="Slide Number Placeholder 3"/>
          <p:cNvSpPr>
            <a:spLocks noGrp="1"/>
          </p:cNvSpPr>
          <p:nvPr>
            <p:ph type="sldNum" sz="quarter" idx="10"/>
          </p:nvPr>
        </p:nvSpPr>
        <p:spPr/>
        <p:txBody>
          <a:bodyPr/>
          <a:lstStyle/>
          <a:p>
            <a:fld id="{E3766335-04EB-D94E-B17D-F28D3632DAF3}" type="slidenum">
              <a:rPr lang="en-US" smtClean="0"/>
              <a:pPr/>
              <a:t>10</a:t>
            </a:fld>
            <a:endParaRPr lang="en-US"/>
          </a:p>
        </p:txBody>
      </p:sp>
    </p:spTree>
    <p:extLst>
      <p:ext uri="{BB962C8B-B14F-4D97-AF65-F5344CB8AC3E}">
        <p14:creationId xmlns:p14="http://schemas.microsoft.com/office/powerpoint/2010/main" val="368591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7B145A-292B-A946-8115-E1F966EC95C5}" type="datetimeFigureOut">
              <a:rPr lang="en-US" smtClean="0"/>
              <a:pPr/>
              <a:t>6/4/14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266754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B145A-292B-A946-8115-E1F966EC95C5}" type="datetimeFigureOut">
              <a:rPr lang="en-US" smtClean="0"/>
              <a:pPr/>
              <a:t>6/4/14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403438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B145A-292B-A946-8115-E1F966EC95C5}" type="datetimeFigureOut">
              <a:rPr lang="en-US" smtClean="0"/>
              <a:pPr/>
              <a:t>6/4/14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156819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775"/>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15228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B145A-292B-A946-8115-E1F966EC95C5}" type="datetimeFigureOut">
              <a:rPr lang="en-US" smtClean="0"/>
              <a:pPr/>
              <a:t>6/4/14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6439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7B145A-292B-A946-8115-E1F966EC95C5}" type="datetimeFigureOut">
              <a:rPr lang="en-US" smtClean="0"/>
              <a:pPr/>
              <a:t>6/4/14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154903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7B145A-292B-A946-8115-E1F966EC95C5}" type="datetimeFigureOut">
              <a:rPr lang="en-US" smtClean="0"/>
              <a:pPr/>
              <a:t>6/4/14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100422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B145A-292B-A946-8115-E1F966EC95C5}" type="datetimeFigureOut">
              <a:rPr lang="en-US" smtClean="0"/>
              <a:pPr/>
              <a:t>6/4/14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170405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7B145A-292B-A946-8115-E1F966EC95C5}" type="datetimeFigureOut">
              <a:rPr lang="en-US" smtClean="0"/>
              <a:pPr/>
              <a:t>6/4/14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428583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B145A-292B-A946-8115-E1F966EC95C5}" type="datetimeFigureOut">
              <a:rPr lang="en-US" smtClean="0"/>
              <a:pPr/>
              <a:t>6/4/14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268418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B145A-292B-A946-8115-E1F966EC95C5}" type="datetimeFigureOut">
              <a:rPr lang="en-US" smtClean="0"/>
              <a:pPr/>
              <a:t>6/4/14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157889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B145A-292B-A946-8115-E1F966EC95C5}" type="datetimeFigureOut">
              <a:rPr lang="en-US" smtClean="0"/>
              <a:pPr/>
              <a:t>6/4/14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DA06D-158A-EF4D-BFB1-F3984F2759D0}" type="slidenum">
              <a:rPr lang="en-US" smtClean="0"/>
              <a:pPr/>
              <a:t>‹#›</a:t>
            </a:fld>
            <a:endParaRPr lang="en-US"/>
          </a:p>
        </p:txBody>
      </p:sp>
    </p:spTree>
    <p:extLst>
      <p:ext uri="{BB962C8B-B14F-4D97-AF65-F5344CB8AC3E}">
        <p14:creationId xmlns:p14="http://schemas.microsoft.com/office/powerpoint/2010/main" val="40498685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B7B145A-292B-A946-8115-E1F966EC95C5}" type="datetimeFigureOut">
              <a:rPr lang="en-US" smtClean="0"/>
              <a:pPr/>
              <a:t>6/4/14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2DA06D-158A-EF4D-BFB1-F3984F2759D0}" type="slidenum">
              <a:rPr lang="en-US" smtClean="0"/>
              <a:pPr/>
              <a:t>‹#›</a:t>
            </a:fld>
            <a:endParaRPr lang="en-US"/>
          </a:p>
        </p:txBody>
      </p:sp>
    </p:spTree>
    <p:extLst>
      <p:ext uri="{BB962C8B-B14F-4D97-AF65-F5344CB8AC3E}">
        <p14:creationId xmlns:p14="http://schemas.microsoft.com/office/powerpoint/2010/main" val="379591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hyperlink" Target="http://www.hathitrust.org/statisics_info"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comments" Target="../comments/comment1.xm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hyperlink" Target="http://babel.hathitrust.org/cgi/mb?a=listis;c=1369587315" TargetMode="External"/><Relationship Id="rId4" Type="http://schemas.openxmlformats.org/officeDocument/2006/relationships/image" Target="../media/image20.pn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image" Target="../media/image23.jp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b.umich.edu/imls-national-leadership-grant-crms" TargetMode="External"/><Relationship Id="rId4" Type="http://schemas.openxmlformats.org/officeDocument/2006/relationships/hyperlink" Target="https://www.lib.umich.edu/imls-national-leadership-grant-crms-world" TargetMode="External"/><Relationship Id="rId5" Type="http://schemas.openxmlformats.org/officeDocument/2006/relationships/hyperlink" Target="mailto:mslevine@umich.edu" TargetMode="External"/><Relationship Id="rId6" Type="http://schemas.openxmlformats.org/officeDocument/2006/relationships/hyperlink" Target="mailto:rcadler@umich.edu" TargetMode="External"/><Relationship Id="rId7" Type="http://schemas.openxmlformats.org/officeDocument/2006/relationships/hyperlink" Target="mailto:keden@umich.edu" TargetMode="External"/><Relationship Id="rId8" Type="http://schemas.openxmlformats.org/officeDocument/2006/relationships/image" Target="../media/image2.jpeg"/><Relationship Id="rId9"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gi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34397" y="3699251"/>
            <a:ext cx="184666" cy="369332"/>
          </a:xfrm>
          <a:prstGeom prst="rect">
            <a:avLst/>
          </a:prstGeom>
          <a:noFill/>
        </p:spPr>
        <p:txBody>
          <a:bodyPr wrap="none" rtlCol="0">
            <a:spAutoFit/>
          </a:bodyPr>
          <a:lstStyle/>
          <a:p>
            <a:endParaRPr lang="en-US" dirty="0"/>
          </a:p>
        </p:txBody>
      </p:sp>
      <p:sp>
        <p:nvSpPr>
          <p:cNvPr id="15" name="TextBox 14"/>
          <p:cNvSpPr txBox="1"/>
          <p:nvPr/>
        </p:nvSpPr>
        <p:spPr>
          <a:xfrm>
            <a:off x="3835400" y="3352801"/>
            <a:ext cx="4797307" cy="1846659"/>
          </a:xfrm>
          <a:prstGeom prst="rect">
            <a:avLst/>
          </a:prstGeom>
          <a:noFill/>
        </p:spPr>
        <p:txBody>
          <a:bodyPr wrap="square" rtlCol="0">
            <a:spAutoFit/>
          </a:bodyPr>
          <a:lstStyle/>
          <a:p>
            <a:pPr algn="r"/>
            <a:endParaRPr lang="en-US" dirty="0">
              <a:solidFill>
                <a:schemeClr val="tx1">
                  <a:lumMod val="75000"/>
                  <a:lumOff val="25000"/>
                </a:schemeClr>
              </a:solidFill>
              <a:latin typeface="Arial"/>
              <a:cs typeface="Arial"/>
            </a:endParaRPr>
          </a:p>
          <a:p>
            <a:pPr algn="r"/>
            <a:r>
              <a:rPr lang="en-US" sz="1200" dirty="0" smtClean="0">
                <a:solidFill>
                  <a:schemeClr val="tx1">
                    <a:lumMod val="75000"/>
                    <a:lumOff val="25000"/>
                  </a:schemeClr>
                </a:solidFill>
                <a:latin typeface="Calibri"/>
                <a:cs typeface="Calibri"/>
              </a:rPr>
              <a:t>Melissa Levine </a:t>
            </a:r>
          </a:p>
          <a:p>
            <a:pPr algn="r"/>
            <a:r>
              <a:rPr lang="en-US" sz="1200" dirty="0" smtClean="0">
                <a:solidFill>
                  <a:schemeClr val="tx1">
                    <a:lumMod val="75000"/>
                    <a:lumOff val="25000"/>
                  </a:schemeClr>
                </a:solidFill>
                <a:latin typeface="Calibri"/>
                <a:cs typeface="Calibri"/>
              </a:rPr>
              <a:t>Lead Copyright Officer </a:t>
            </a:r>
          </a:p>
          <a:p>
            <a:pPr algn="r"/>
            <a:r>
              <a:rPr lang="en-US" sz="1200" dirty="0" smtClean="0">
                <a:solidFill>
                  <a:schemeClr val="tx1">
                    <a:lumMod val="75000"/>
                    <a:lumOff val="25000"/>
                  </a:schemeClr>
                </a:solidFill>
                <a:latin typeface="Calibri"/>
                <a:cs typeface="Calibri"/>
              </a:rPr>
              <a:t>University of Michigan &amp; PI</a:t>
            </a:r>
          </a:p>
          <a:p>
            <a:pPr algn="r"/>
            <a:r>
              <a:rPr lang="en-US" sz="1200" i="1" dirty="0" smtClean="0"/>
              <a:t>June 5, 2014</a:t>
            </a:r>
          </a:p>
          <a:p>
            <a:pPr algn="r"/>
            <a:endParaRPr lang="en-US" sz="1200" b="1" i="1" dirty="0">
              <a:latin typeface="Arial"/>
              <a:cs typeface="Arial"/>
            </a:endParaRPr>
          </a:p>
          <a:p>
            <a:pPr algn="r"/>
            <a:r>
              <a:rPr lang="en" sz="1200" dirty="0">
                <a:solidFill>
                  <a:schemeClr val="dk1"/>
                </a:solidFill>
                <a:ea typeface="Times New Roman"/>
                <a:cs typeface="Times New Roman"/>
                <a:sym typeface="Times New Roman"/>
              </a:rPr>
              <a:t>CRMS-World, IMLS National Leadership Grant LG-05-11-0150-11</a:t>
            </a:r>
          </a:p>
          <a:p>
            <a:pPr algn="r"/>
            <a:endParaRPr lang="en-US" sz="1200" b="1" dirty="0">
              <a:latin typeface="Arial"/>
              <a:cs typeface="Arial"/>
            </a:endParaRPr>
          </a:p>
          <a:p>
            <a:pPr algn="r"/>
            <a:endParaRPr lang="en-US" sz="1200" dirty="0">
              <a:solidFill>
                <a:schemeClr val="tx1">
                  <a:lumMod val="75000"/>
                  <a:lumOff val="25000"/>
                </a:schemeClr>
              </a:solidFill>
              <a:latin typeface="Calibri"/>
              <a:cs typeface="Calibri"/>
            </a:endParaRPr>
          </a:p>
        </p:txBody>
      </p:sp>
      <p:sp>
        <p:nvSpPr>
          <p:cNvPr id="16" name="TextBox 15"/>
          <p:cNvSpPr txBox="1"/>
          <p:nvPr/>
        </p:nvSpPr>
        <p:spPr>
          <a:xfrm>
            <a:off x="495300" y="1149690"/>
            <a:ext cx="7861300" cy="2308324"/>
          </a:xfrm>
          <a:prstGeom prst="rect">
            <a:avLst/>
          </a:prstGeom>
          <a:noFill/>
        </p:spPr>
        <p:txBody>
          <a:bodyPr wrap="square" rtlCol="0">
            <a:spAutoFit/>
          </a:bodyPr>
          <a:lstStyle/>
          <a:p>
            <a:pPr algn="ctr"/>
            <a:endParaRPr lang="en-US" sz="2400" dirty="0" smtClean="0">
              <a:latin typeface="Tahoma"/>
              <a:cs typeface="Tahoma"/>
            </a:endParaRPr>
          </a:p>
          <a:p>
            <a:pPr algn="ctr"/>
            <a:r>
              <a:rPr lang="en-US" sz="2400" dirty="0" err="1" smtClean="0">
                <a:latin typeface="Tahoma"/>
                <a:cs typeface="Tahoma"/>
              </a:rPr>
              <a:t>HathiTrust’s</a:t>
            </a:r>
            <a:r>
              <a:rPr lang="en-US" sz="2400" dirty="0" smtClean="0">
                <a:latin typeface="Tahoma"/>
                <a:cs typeface="Tahoma"/>
              </a:rPr>
              <a:t> Copyright Review Management System</a:t>
            </a:r>
          </a:p>
          <a:p>
            <a:pPr algn="ctr"/>
            <a:r>
              <a:rPr lang="en-US" sz="2400" dirty="0" smtClean="0">
                <a:latin typeface="Tahoma"/>
                <a:cs typeface="Tahoma"/>
              </a:rPr>
              <a:t>From Theory to Practice</a:t>
            </a:r>
          </a:p>
          <a:p>
            <a:pPr algn="ctr"/>
            <a:endParaRPr lang="en-US" sz="2400" dirty="0" smtClean="0">
              <a:latin typeface="Tahoma"/>
              <a:cs typeface="Tahoma"/>
            </a:endParaRPr>
          </a:p>
          <a:p>
            <a:pPr algn="ctr"/>
            <a:r>
              <a:rPr lang="en-US" sz="2400" dirty="0" smtClean="0">
                <a:latin typeface="Tahoma"/>
                <a:cs typeface="Tahoma"/>
              </a:rPr>
              <a:t>Metropolitan New York Library Council</a:t>
            </a:r>
            <a:endParaRPr lang="en-US" sz="2400" b="1" dirty="0" smtClean="0">
              <a:latin typeface="Tahoma"/>
              <a:cs typeface="Tahoma"/>
            </a:endParaRPr>
          </a:p>
          <a:p>
            <a:pPr algn="ctr"/>
            <a:endParaRPr lang="en-US" sz="2400" b="1" dirty="0" smtClean="0"/>
          </a:p>
        </p:txBody>
      </p:sp>
      <p:pic>
        <p:nvPicPr>
          <p:cNvPr id="9" name="Picture 8" descr="MLibraryLogo_maize&amp;blue-on-white.jpg"/>
          <p:cNvPicPr>
            <a:picLocks noChangeAspect="1"/>
          </p:cNvPicPr>
          <p:nvPr/>
        </p:nvPicPr>
        <p:blipFill>
          <a:blip r:embed="rId3"/>
          <a:stretch>
            <a:fillRect/>
          </a:stretch>
        </p:blipFill>
        <p:spPr>
          <a:xfrm>
            <a:off x="256397" y="393701"/>
            <a:ext cx="1407303" cy="411893"/>
          </a:xfrm>
          <a:prstGeom prst="rect">
            <a:avLst/>
          </a:prstGeom>
        </p:spPr>
      </p:pic>
      <p:pic>
        <p:nvPicPr>
          <p:cNvPr id="11" name="Picture 10" descr="IMLS_Logo_2c.jpg"/>
          <p:cNvPicPr>
            <a:picLocks noChangeAspect="1"/>
          </p:cNvPicPr>
          <p:nvPr/>
        </p:nvPicPr>
        <p:blipFill>
          <a:blip r:embed="rId4"/>
          <a:stretch>
            <a:fillRect/>
          </a:stretch>
        </p:blipFill>
        <p:spPr>
          <a:xfrm>
            <a:off x="7226300" y="158405"/>
            <a:ext cx="1689571" cy="768520"/>
          </a:xfrm>
          <a:prstGeom prst="rect">
            <a:avLst/>
          </a:prstGeom>
        </p:spPr>
      </p:pic>
      <p:pic>
        <p:nvPicPr>
          <p:cNvPr id="2" name="Picture 1"/>
          <p:cNvPicPr>
            <a:picLocks noChangeAspect="1"/>
          </p:cNvPicPr>
          <p:nvPr/>
        </p:nvPicPr>
        <p:blipFill>
          <a:blip r:embed="rId5"/>
          <a:stretch>
            <a:fillRect/>
          </a:stretch>
        </p:blipFill>
        <p:spPr>
          <a:xfrm>
            <a:off x="317500" y="4423729"/>
            <a:ext cx="1117600" cy="393700"/>
          </a:xfrm>
          <a:prstGeom prst="rect">
            <a:avLst/>
          </a:prstGeom>
        </p:spPr>
      </p:pic>
    </p:spTree>
    <p:extLst>
      <p:ext uri="{BB962C8B-B14F-4D97-AF65-F5344CB8AC3E}">
        <p14:creationId xmlns:p14="http://schemas.microsoft.com/office/powerpoint/2010/main" val="65362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987821"/>
          </a:xfrm>
        </p:spPr>
        <p:txBody>
          <a:bodyPr>
            <a:normAutofit/>
          </a:bodyPr>
          <a:lstStyle/>
          <a:p>
            <a:r>
              <a:rPr lang="en-US" sz="2400" b="1" dirty="0" smtClean="0">
                <a:latin typeface="Arial"/>
                <a:cs typeface="Arial"/>
              </a:rPr>
              <a:t>CRMS-US </a:t>
            </a:r>
            <a:br>
              <a:rPr lang="en-US" sz="2400" b="1" dirty="0" smtClean="0">
                <a:latin typeface="Arial"/>
                <a:cs typeface="Arial"/>
              </a:rPr>
            </a:br>
            <a:r>
              <a:rPr lang="en-US" sz="2400" b="1" dirty="0" smtClean="0">
                <a:latin typeface="Arial"/>
                <a:cs typeface="Arial"/>
              </a:rPr>
              <a:t>IMLS National Leadership Grant 2008-2011</a:t>
            </a:r>
            <a:endParaRPr lang="en-US" sz="2400" b="1" dirty="0">
              <a:latin typeface="Arial"/>
              <a:cs typeface="Arial"/>
            </a:endParaRPr>
          </a:p>
        </p:txBody>
      </p:sp>
      <p:sp>
        <p:nvSpPr>
          <p:cNvPr id="3" name="Content Placeholder 2"/>
          <p:cNvSpPr>
            <a:spLocks noGrp="1"/>
          </p:cNvSpPr>
          <p:nvPr>
            <p:ph idx="1"/>
          </p:nvPr>
        </p:nvSpPr>
        <p:spPr>
          <a:xfrm>
            <a:off x="457200" y="1342629"/>
            <a:ext cx="8369300" cy="3076971"/>
          </a:xfrm>
        </p:spPr>
        <p:txBody>
          <a:bodyPr>
            <a:normAutofit fontScale="70000" lnSpcReduction="20000"/>
          </a:bodyPr>
          <a:lstStyle/>
          <a:p>
            <a:pPr marL="457200" lvl="1" indent="0">
              <a:buNone/>
            </a:pPr>
            <a:r>
              <a:rPr lang="en-US" dirty="0" smtClean="0">
                <a:latin typeface="Arial"/>
                <a:cs typeface="Arial"/>
              </a:rPr>
              <a:t>Works published in the United States</a:t>
            </a:r>
          </a:p>
          <a:p>
            <a:pPr lvl="2">
              <a:lnSpc>
                <a:spcPct val="150000"/>
              </a:lnSpc>
            </a:pPr>
            <a:r>
              <a:rPr lang="en-US" sz="2600" dirty="0" smtClean="0">
                <a:latin typeface="Arial"/>
                <a:cs typeface="Arial"/>
              </a:rPr>
              <a:t>1923</a:t>
            </a:r>
            <a:r>
              <a:rPr lang="en-US" sz="2600" dirty="0">
                <a:latin typeface="Arial"/>
                <a:cs typeface="Arial"/>
              </a:rPr>
              <a:t>-1963</a:t>
            </a:r>
          </a:p>
          <a:p>
            <a:pPr lvl="2"/>
            <a:r>
              <a:rPr lang="en-US" sz="2600" dirty="0" smtClean="0">
                <a:latin typeface="Arial"/>
                <a:cs typeface="Arial"/>
              </a:rPr>
              <a:t>Formalities (registration </a:t>
            </a:r>
            <a:r>
              <a:rPr lang="en-US" sz="2600" dirty="0">
                <a:latin typeface="Arial"/>
                <a:cs typeface="Arial"/>
              </a:rPr>
              <a:t>and </a:t>
            </a:r>
            <a:r>
              <a:rPr lang="en-US" sz="2600" dirty="0" smtClean="0">
                <a:latin typeface="Arial"/>
                <a:cs typeface="Arial"/>
              </a:rPr>
              <a:t>renewal)</a:t>
            </a:r>
            <a:endParaRPr lang="en-US" sz="2600" dirty="0">
              <a:latin typeface="Arial"/>
              <a:cs typeface="Arial"/>
            </a:endParaRPr>
          </a:p>
          <a:p>
            <a:pPr lvl="2">
              <a:lnSpc>
                <a:spcPct val="160000"/>
              </a:lnSpc>
            </a:pPr>
            <a:r>
              <a:rPr lang="en-US" sz="2600" dirty="0" smtClean="0">
                <a:latin typeface="Arial"/>
                <a:cs typeface="Arial"/>
              </a:rPr>
              <a:t>Well-established resources</a:t>
            </a:r>
          </a:p>
          <a:p>
            <a:pPr lvl="3"/>
            <a:r>
              <a:rPr lang="en-US" sz="2300" dirty="0" smtClean="0">
                <a:latin typeface="Arial"/>
                <a:cs typeface="Arial"/>
              </a:rPr>
              <a:t>Stanford renewal database, VIAF, LoC Authority, etc.</a:t>
            </a:r>
            <a:endParaRPr lang="en-US" sz="2300" dirty="0">
              <a:latin typeface="Arial"/>
              <a:cs typeface="Arial"/>
            </a:endParaRPr>
          </a:p>
          <a:p>
            <a:pPr lvl="2">
              <a:lnSpc>
                <a:spcPct val="160000"/>
              </a:lnSpc>
            </a:pPr>
            <a:r>
              <a:rPr lang="en-US" sz="2600" dirty="0" smtClean="0">
                <a:latin typeface="Arial"/>
                <a:cs typeface="Arial"/>
              </a:rPr>
              <a:t>Reviews performed by catalogers</a:t>
            </a:r>
            <a:endParaRPr lang="en-US" sz="2600" dirty="0">
              <a:latin typeface="Arial"/>
              <a:cs typeface="Arial"/>
            </a:endParaRPr>
          </a:p>
          <a:p>
            <a:pPr lvl="3"/>
            <a:r>
              <a:rPr lang="en-US" sz="2300" dirty="0" smtClean="0">
                <a:latin typeface="Arial"/>
                <a:cs typeface="Arial"/>
              </a:rPr>
              <a:t>Two independent reviews</a:t>
            </a:r>
          </a:p>
          <a:p>
            <a:pPr lvl="3"/>
            <a:r>
              <a:rPr lang="en-US" sz="2300" dirty="0" smtClean="0">
                <a:latin typeface="Arial"/>
                <a:cs typeface="Arial"/>
              </a:rPr>
              <a:t>Expert </a:t>
            </a:r>
            <a:r>
              <a:rPr lang="en-US" sz="2300" dirty="0">
                <a:latin typeface="Arial"/>
                <a:cs typeface="Arial"/>
              </a:rPr>
              <a:t>resolution of </a:t>
            </a:r>
            <a:r>
              <a:rPr lang="en-US" sz="2300" dirty="0" smtClean="0">
                <a:latin typeface="Arial"/>
                <a:cs typeface="Arial"/>
              </a:rPr>
              <a:t>conflicting reviews</a:t>
            </a:r>
            <a:endParaRPr lang="en-US" sz="2300" dirty="0">
              <a:latin typeface="Arial"/>
              <a:cs typeface="Arial"/>
            </a:endParaRPr>
          </a:p>
          <a:p>
            <a:pPr lvl="2">
              <a:lnSpc>
                <a:spcPct val="160000"/>
              </a:lnSpc>
            </a:pPr>
            <a:r>
              <a:rPr lang="en-US" sz="2600" dirty="0" smtClean="0">
                <a:latin typeface="Arial"/>
                <a:cs typeface="Arial"/>
              </a:rPr>
              <a:t>Complex </a:t>
            </a:r>
            <a:r>
              <a:rPr lang="en-US" sz="2600" dirty="0">
                <a:latin typeface="Arial"/>
                <a:cs typeface="Arial"/>
              </a:rPr>
              <a:t>or unresolvable items </a:t>
            </a:r>
            <a:r>
              <a:rPr lang="en-US" sz="2600" dirty="0" smtClean="0">
                <a:latin typeface="Arial"/>
                <a:cs typeface="Arial"/>
              </a:rPr>
              <a:t>set aside (“Undetermined”)</a:t>
            </a:r>
            <a:r>
              <a:rPr lang="en-US" sz="2600" dirty="0">
                <a:latin typeface="Arial"/>
                <a:cs typeface="Arial"/>
              </a:rPr>
              <a:t>	</a:t>
            </a:r>
          </a:p>
          <a:p>
            <a:endParaRPr lang="en-US" dirty="0">
              <a:latin typeface="Arial"/>
              <a:cs typeface="Arial"/>
            </a:endParaRPr>
          </a:p>
        </p:txBody>
      </p:sp>
    </p:spTree>
    <p:extLst>
      <p:ext uri="{BB962C8B-B14F-4D97-AF65-F5344CB8AC3E}">
        <p14:creationId xmlns:p14="http://schemas.microsoft.com/office/powerpoint/2010/main" val="367377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Arial"/>
                <a:cs typeface="Arial"/>
              </a:rPr>
              <a:t>CRMS-World </a:t>
            </a:r>
            <a:br>
              <a:rPr lang="en-US" sz="2400" b="1" dirty="0" smtClean="0">
                <a:latin typeface="Arial"/>
                <a:cs typeface="Arial"/>
              </a:rPr>
            </a:br>
            <a:r>
              <a:rPr lang="en-US" sz="2400" b="1" dirty="0" smtClean="0">
                <a:latin typeface="Arial"/>
                <a:cs typeface="Arial"/>
              </a:rPr>
              <a:t>IMLS National Leadership Grant 2011-2014</a:t>
            </a:r>
            <a:endParaRPr lang="en-US" sz="2400" b="1" dirty="0">
              <a:latin typeface="Arial"/>
              <a:cs typeface="Arial"/>
            </a:endParaRPr>
          </a:p>
        </p:txBody>
      </p:sp>
      <p:sp>
        <p:nvSpPr>
          <p:cNvPr id="3" name="Content Placeholder 2"/>
          <p:cNvSpPr>
            <a:spLocks noGrp="1"/>
          </p:cNvSpPr>
          <p:nvPr>
            <p:ph idx="1"/>
          </p:nvPr>
        </p:nvSpPr>
        <p:spPr>
          <a:xfrm>
            <a:off x="457200" y="1101329"/>
            <a:ext cx="8369300" cy="3902471"/>
          </a:xfrm>
        </p:spPr>
        <p:txBody>
          <a:bodyPr>
            <a:noAutofit/>
          </a:bodyPr>
          <a:lstStyle/>
          <a:p>
            <a:pPr marL="457200" lvl="1" indent="0">
              <a:lnSpc>
                <a:spcPct val="120000"/>
              </a:lnSpc>
              <a:buNone/>
            </a:pPr>
            <a:r>
              <a:rPr lang="en-US" sz="1800" dirty="0" smtClean="0">
                <a:latin typeface="Arial"/>
                <a:cs typeface="Century Gothic"/>
              </a:rPr>
              <a:t>Australia, Canada, and the United Kingdom</a:t>
            </a:r>
            <a:endParaRPr lang="en-US" sz="1800" dirty="0">
              <a:latin typeface="Arial"/>
              <a:cs typeface="Century Gothic"/>
            </a:endParaRPr>
          </a:p>
          <a:p>
            <a:pPr lvl="2"/>
            <a:r>
              <a:rPr lang="en-US" sz="1800" dirty="0" smtClean="0">
                <a:latin typeface="Arial"/>
                <a:cs typeface="Century Gothic"/>
              </a:rPr>
              <a:t>Response to Berne Convention</a:t>
            </a:r>
          </a:p>
          <a:p>
            <a:pPr lvl="2"/>
            <a:r>
              <a:rPr lang="en-US" sz="1800" dirty="0" smtClean="0">
                <a:latin typeface="Arial"/>
                <a:cs typeface="Century Gothic"/>
              </a:rPr>
              <a:t>1870s – 1940s</a:t>
            </a:r>
          </a:p>
          <a:p>
            <a:pPr lvl="2"/>
            <a:r>
              <a:rPr lang="en-US" sz="1800" dirty="0" smtClean="0">
                <a:latin typeface="Arial"/>
                <a:cs typeface="Century Gothic"/>
              </a:rPr>
              <a:t>Author death dates</a:t>
            </a:r>
            <a:endParaRPr lang="en-US" sz="1800" dirty="0">
              <a:latin typeface="Arial"/>
              <a:cs typeface="Century Gothic"/>
            </a:endParaRPr>
          </a:p>
          <a:p>
            <a:pPr lvl="2"/>
            <a:r>
              <a:rPr lang="en-US" sz="1800" dirty="0" smtClean="0">
                <a:latin typeface="Arial"/>
                <a:cs typeface="Century Gothic"/>
              </a:rPr>
              <a:t>Well-established resources</a:t>
            </a:r>
          </a:p>
          <a:p>
            <a:pPr lvl="3"/>
            <a:r>
              <a:rPr lang="en-US" sz="1800" dirty="0" smtClean="0">
                <a:latin typeface="Arial"/>
                <a:cs typeface="Century Gothic"/>
              </a:rPr>
              <a:t>VIAF, LoC, Archives Canada, NGCOBA, etc.</a:t>
            </a:r>
            <a:endParaRPr lang="en-US" sz="1800" dirty="0">
              <a:latin typeface="Arial"/>
              <a:cs typeface="Century Gothic"/>
            </a:endParaRPr>
          </a:p>
          <a:p>
            <a:pPr lvl="2"/>
            <a:r>
              <a:rPr lang="en-US" sz="1800" dirty="0" smtClean="0">
                <a:latin typeface="Arial"/>
                <a:cs typeface="Century Gothic"/>
              </a:rPr>
              <a:t>Two independent reviews</a:t>
            </a:r>
          </a:p>
          <a:p>
            <a:pPr lvl="2"/>
            <a:r>
              <a:rPr lang="en-US" sz="1800" dirty="0" smtClean="0">
                <a:latin typeface="Arial"/>
                <a:cs typeface="Century Gothic"/>
              </a:rPr>
              <a:t>Expert </a:t>
            </a:r>
            <a:r>
              <a:rPr lang="en-US" sz="1800" dirty="0">
                <a:latin typeface="Arial"/>
                <a:cs typeface="Century Gothic"/>
              </a:rPr>
              <a:t>resolution of </a:t>
            </a:r>
            <a:r>
              <a:rPr lang="en-US" sz="1800" dirty="0" smtClean="0">
                <a:latin typeface="Arial"/>
                <a:cs typeface="Century Gothic"/>
              </a:rPr>
              <a:t>conflicting reviews</a:t>
            </a:r>
            <a:endParaRPr lang="en-US" sz="1800" dirty="0">
              <a:latin typeface="Arial"/>
              <a:cs typeface="Century Gothic"/>
            </a:endParaRPr>
          </a:p>
          <a:p>
            <a:pPr lvl="2"/>
            <a:r>
              <a:rPr lang="en-US" sz="1800" dirty="0" smtClean="0">
                <a:latin typeface="Arial"/>
                <a:cs typeface="Century Gothic"/>
              </a:rPr>
              <a:t>Complex </a:t>
            </a:r>
            <a:r>
              <a:rPr lang="en-US" sz="1800" dirty="0">
                <a:latin typeface="Arial"/>
                <a:cs typeface="Century Gothic"/>
              </a:rPr>
              <a:t>or unresolvable items </a:t>
            </a:r>
            <a:r>
              <a:rPr lang="en-US" sz="1800" dirty="0" smtClean="0">
                <a:latin typeface="Arial"/>
                <a:cs typeface="Century Gothic"/>
              </a:rPr>
              <a:t>set aside (“Undetermined”)</a:t>
            </a:r>
            <a:r>
              <a:rPr lang="en-US" sz="1800" dirty="0">
                <a:latin typeface="Arial"/>
                <a:cs typeface="Century Gothic"/>
              </a:rPr>
              <a:t>	</a:t>
            </a:r>
          </a:p>
          <a:p>
            <a:endParaRPr lang="en-US" sz="1800" dirty="0">
              <a:latin typeface="Arial"/>
            </a:endParaRPr>
          </a:p>
        </p:txBody>
      </p:sp>
    </p:spTree>
    <p:extLst>
      <p:ext uri="{BB962C8B-B14F-4D97-AF65-F5344CB8AC3E}">
        <p14:creationId xmlns:p14="http://schemas.microsoft.com/office/powerpoint/2010/main" val="114543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Arial"/>
                <a:cs typeface="Arial"/>
              </a:rPr>
              <a:t>What we do.</a:t>
            </a:r>
            <a:endParaRPr lang="en-US" sz="2400" b="1" dirty="0">
              <a:latin typeface="Arial"/>
              <a:cs typeface="Arial"/>
            </a:endParaRPr>
          </a:p>
        </p:txBody>
      </p:sp>
      <p:sp>
        <p:nvSpPr>
          <p:cNvPr id="3" name="Content Placeholder 2"/>
          <p:cNvSpPr>
            <a:spLocks noGrp="1"/>
          </p:cNvSpPr>
          <p:nvPr>
            <p:ph idx="1"/>
          </p:nvPr>
        </p:nvSpPr>
        <p:spPr/>
        <p:txBody>
          <a:bodyPr>
            <a:noAutofit/>
          </a:bodyPr>
          <a:lstStyle/>
          <a:p>
            <a:r>
              <a:rPr lang="en-US" sz="1800" dirty="0" smtClean="0">
                <a:latin typeface="Arial"/>
                <a:cs typeface="Arial"/>
              </a:rPr>
              <a:t>Narrow the legal framework</a:t>
            </a:r>
          </a:p>
          <a:p>
            <a:r>
              <a:rPr lang="en-US" sz="1800" dirty="0" smtClean="0">
                <a:latin typeface="Arial"/>
                <a:cs typeface="Arial"/>
              </a:rPr>
              <a:t>Translate that to an algorithm</a:t>
            </a:r>
          </a:p>
          <a:p>
            <a:r>
              <a:rPr lang="en-US" sz="1800" dirty="0" smtClean="0">
                <a:latin typeface="Arial"/>
                <a:cs typeface="Arial"/>
              </a:rPr>
              <a:t>Express that as a working interface - candidates viewed in interface with resources</a:t>
            </a:r>
          </a:p>
          <a:p>
            <a:r>
              <a:rPr lang="en-US" sz="1800" dirty="0" smtClean="0">
                <a:latin typeface="Arial"/>
                <a:cs typeface="Arial"/>
              </a:rPr>
              <a:t>Two independent reviewers:</a:t>
            </a:r>
          </a:p>
          <a:p>
            <a:pPr lvl="1"/>
            <a:r>
              <a:rPr lang="en-US" sz="1800" dirty="0" smtClean="0">
                <a:latin typeface="Arial"/>
                <a:cs typeface="Arial"/>
              </a:rPr>
              <a:t>Confirm accuracy of the catalog record</a:t>
            </a:r>
          </a:p>
          <a:p>
            <a:pPr lvl="1"/>
            <a:r>
              <a:rPr lang="en-US" sz="1800" dirty="0" smtClean="0">
                <a:latin typeface="Arial"/>
                <a:cs typeface="Arial"/>
              </a:rPr>
              <a:t>Assess front matter</a:t>
            </a:r>
          </a:p>
          <a:p>
            <a:pPr lvl="1"/>
            <a:r>
              <a:rPr lang="en-US" sz="1800" dirty="0" smtClean="0">
                <a:latin typeface="Arial"/>
                <a:cs typeface="Arial"/>
              </a:rPr>
              <a:t>Consult resources for relevant data (author death date, etc.)</a:t>
            </a:r>
          </a:p>
          <a:p>
            <a:pPr lvl="1"/>
            <a:r>
              <a:rPr lang="en-US" sz="1800" dirty="0" smtClean="0">
                <a:latin typeface="Arial"/>
                <a:cs typeface="Arial"/>
              </a:rPr>
              <a:t>Render a judgment</a:t>
            </a:r>
          </a:p>
          <a:p>
            <a:r>
              <a:rPr lang="en-US" sz="1800" dirty="0" smtClean="0">
                <a:latin typeface="Arial"/>
                <a:cs typeface="Arial"/>
              </a:rPr>
              <a:t>If judgments conflict, an expert reviewer renders a final </a:t>
            </a:r>
            <a:r>
              <a:rPr lang="en-US" sz="1800" dirty="0" smtClean="0">
                <a:latin typeface="Arial"/>
                <a:cs typeface="Arial"/>
              </a:rPr>
              <a:t>determination</a:t>
            </a:r>
          </a:p>
        </p:txBody>
      </p:sp>
    </p:spTree>
    <p:extLst>
      <p:ext uri="{BB962C8B-B14F-4D97-AF65-F5344CB8AC3E}">
        <p14:creationId xmlns:p14="http://schemas.microsoft.com/office/powerpoint/2010/main" val="3814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Legally reliable results because…	</a:t>
            </a:r>
            <a:endParaRPr lang="en-US" dirty="0"/>
          </a:p>
        </p:txBody>
      </p:sp>
      <p:sp>
        <p:nvSpPr>
          <p:cNvPr id="3" name="Content Placeholder 2"/>
          <p:cNvSpPr>
            <a:spLocks noGrp="1"/>
          </p:cNvSpPr>
          <p:nvPr>
            <p:ph idx="1"/>
          </p:nvPr>
        </p:nvSpPr>
        <p:spPr/>
        <p:txBody>
          <a:bodyPr/>
          <a:lstStyle/>
          <a:p>
            <a:r>
              <a:rPr lang="en-US" dirty="0" smtClean="0"/>
              <a:t>Practical scope of inquiry</a:t>
            </a:r>
          </a:p>
          <a:p>
            <a:r>
              <a:rPr lang="en-US" dirty="0" smtClean="0"/>
              <a:t>Proven and auditable methods</a:t>
            </a:r>
          </a:p>
          <a:p>
            <a:r>
              <a:rPr lang="en-US" dirty="0" smtClean="0"/>
              <a:t>Standardized training – consistent assumptions</a:t>
            </a:r>
          </a:p>
          <a:p>
            <a:r>
              <a:rPr lang="en-US" dirty="0" smtClean="0"/>
              <a:t>Set aside anything out of scope</a:t>
            </a:r>
            <a:endParaRPr lang="en-US" dirty="0"/>
          </a:p>
        </p:txBody>
      </p:sp>
    </p:spTree>
    <p:extLst>
      <p:ext uri="{BB962C8B-B14F-4D97-AF65-F5344CB8AC3E}">
        <p14:creationId xmlns:p14="http://schemas.microsoft.com/office/powerpoint/2010/main" val="44794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MS-World_Interface_pd_content_for_cn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254000"/>
            <a:ext cx="6849941" cy="4123944"/>
          </a:xfrm>
          <a:prstGeom prst="rect">
            <a:avLst/>
          </a:prstGeom>
          <a:ln>
            <a:solidFill>
              <a:schemeClr val="tx1"/>
            </a:solidFill>
          </a:ln>
        </p:spPr>
      </p:pic>
      <p:sp>
        <p:nvSpPr>
          <p:cNvPr id="4" name="TextBox 3"/>
          <p:cNvSpPr txBox="1"/>
          <p:nvPr/>
        </p:nvSpPr>
        <p:spPr>
          <a:xfrm>
            <a:off x="2146301" y="4539734"/>
            <a:ext cx="4102100" cy="584776"/>
          </a:xfrm>
          <a:prstGeom prst="rect">
            <a:avLst/>
          </a:prstGeom>
          <a:noFill/>
        </p:spPr>
        <p:txBody>
          <a:bodyPr wrap="square" rtlCol="0">
            <a:spAutoFit/>
          </a:bodyPr>
          <a:lstStyle/>
          <a:p>
            <a:r>
              <a:rPr lang="en-US" sz="1600" b="1" dirty="0" smtClean="0">
                <a:latin typeface="Arial"/>
                <a:cs typeface="Arial"/>
              </a:rPr>
              <a:t>This is what </a:t>
            </a:r>
            <a:r>
              <a:rPr lang="en-US" sz="1600" b="1" dirty="0" smtClean="0">
                <a:latin typeface="Arial"/>
                <a:cs typeface="Arial"/>
              </a:rPr>
              <a:t>the interface</a:t>
            </a:r>
            <a:r>
              <a:rPr lang="en-US" sz="1600" b="1" dirty="0" smtClean="0">
                <a:latin typeface="Arial"/>
                <a:cs typeface="Arial"/>
              </a:rPr>
              <a:t> looks like.  Secure.</a:t>
            </a:r>
            <a:endParaRPr lang="en-US" sz="1600" b="1" dirty="0">
              <a:latin typeface="Arial"/>
              <a:cs typeface="Arial"/>
            </a:endParaRPr>
          </a:p>
        </p:txBody>
      </p:sp>
    </p:spTree>
    <p:extLst>
      <p:ext uri="{BB962C8B-B14F-4D97-AF65-F5344CB8AC3E}">
        <p14:creationId xmlns:p14="http://schemas.microsoft.com/office/powerpoint/2010/main" val="32788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41300" y="228600"/>
            <a:ext cx="8712200" cy="1881355"/>
          </a:xfrm>
          <a:prstGeom prst="rect">
            <a:avLst/>
          </a:prstGeom>
        </p:spPr>
        <p:txBody>
          <a:bodyPr lIns="91425" tIns="91425" rIns="91425" bIns="91425" anchor="b" anchorCtr="0">
            <a:noAutofit/>
          </a:bodyPr>
          <a:lstStyle/>
          <a:p>
            <a:pPr indent="0">
              <a:buNone/>
            </a:pPr>
            <a:r>
              <a:rPr lang="en" sz="3600" dirty="0" smtClean="0">
                <a:latin typeface="Tahoma"/>
                <a:ea typeface="Tahoma"/>
                <a:cs typeface="Tahoma"/>
                <a:sym typeface="Tahoma"/>
              </a:rPr>
              <a:t>Reviews </a:t>
            </a:r>
            <a:r>
              <a:rPr lang="en" sz="3600" dirty="0">
                <a:latin typeface="Tahoma"/>
                <a:ea typeface="Tahoma"/>
                <a:cs typeface="Tahoma"/>
                <a:sym typeface="Tahoma"/>
              </a:rPr>
              <a:t>Across Multiple </a:t>
            </a:r>
            <a:r>
              <a:rPr lang="en" sz="3600" dirty="0" smtClean="0">
                <a:latin typeface="Tahoma"/>
                <a:ea typeface="Tahoma"/>
                <a:cs typeface="Tahoma"/>
                <a:sym typeface="Tahoma"/>
              </a:rPr>
              <a:t>Institutions</a:t>
            </a:r>
            <a:r>
              <a:rPr lang="en-US" sz="3600" dirty="0" smtClean="0">
                <a:latin typeface="Tahoma"/>
                <a:ea typeface="Tahoma"/>
                <a:cs typeface="Tahoma"/>
                <a:sym typeface="Tahoma"/>
              </a:rPr>
              <a:t/>
            </a:r>
            <a:br>
              <a:rPr lang="en-US" sz="3600" dirty="0" smtClean="0">
                <a:latin typeface="Tahoma"/>
                <a:ea typeface="Tahoma"/>
                <a:cs typeface="Tahoma"/>
                <a:sym typeface="Tahoma"/>
              </a:rPr>
            </a:br>
            <a:r>
              <a:rPr lang="en-US" sz="3600" dirty="0" smtClean="0">
                <a:latin typeface="Tahoma"/>
                <a:ea typeface="Tahoma"/>
                <a:cs typeface="Tahoma"/>
                <a:sym typeface="Tahoma"/>
              </a:rPr>
              <a:t>US to World</a:t>
            </a:r>
            <a:endParaRPr lang="en" sz="3600" dirty="0">
              <a:latin typeface="Tahoma"/>
              <a:ea typeface="Tahoma"/>
              <a:cs typeface="Tahoma"/>
              <a:sym typeface="Tahoma"/>
            </a:endParaRPr>
          </a:p>
        </p:txBody>
      </p:sp>
      <p:sp>
        <p:nvSpPr>
          <p:cNvPr id="25" name="Shape 25"/>
          <p:cNvSpPr txBox="1"/>
          <p:nvPr/>
        </p:nvSpPr>
        <p:spPr>
          <a:xfrm>
            <a:off x="3962400" y="4561426"/>
            <a:ext cx="5181600" cy="452699"/>
          </a:xfrm>
          <a:prstGeom prst="rect">
            <a:avLst/>
          </a:prstGeom>
        </p:spPr>
        <p:txBody>
          <a:bodyPr lIns="91425" tIns="91425" rIns="91425" bIns="91425" anchor="t" anchorCtr="0">
            <a:noAutofit/>
          </a:bodyPr>
          <a:lstStyle/>
          <a:p>
            <a:pPr>
              <a:buNone/>
            </a:pPr>
            <a:endParaRPr lang="en" dirty="0">
              <a:solidFill>
                <a:schemeClr val="dk1"/>
              </a:solidFill>
              <a:latin typeface="Times New Roman"/>
              <a:ea typeface="Times New Roman"/>
              <a:cs typeface="Times New Roman"/>
              <a:sym typeface="Times New Roman"/>
            </a:endParaRPr>
          </a:p>
        </p:txBody>
      </p:sp>
      <p:sp>
        <p:nvSpPr>
          <p:cNvPr id="26" name="Shape 26"/>
          <p:cNvSpPr txBox="1"/>
          <p:nvPr/>
        </p:nvSpPr>
        <p:spPr>
          <a:xfrm>
            <a:off x="713000" y="2441588"/>
            <a:ext cx="5103600" cy="1456425"/>
          </a:xfrm>
          <a:prstGeom prst="rect">
            <a:avLst/>
          </a:prstGeom>
        </p:spPr>
        <p:txBody>
          <a:bodyPr lIns="91425" tIns="91425" rIns="91425" bIns="91425" anchor="t" anchorCtr="0">
            <a:noAutofit/>
          </a:bodyPr>
          <a:lstStyle/>
          <a:p>
            <a:pPr lvl="0" rtl="0">
              <a:buNone/>
            </a:pPr>
            <a:endParaRPr lang="en" sz="2000" dirty="0">
              <a:latin typeface="Tahoma"/>
              <a:ea typeface="Tahoma"/>
              <a:cs typeface="Tahoma"/>
              <a:sym typeface="Tahoma"/>
            </a:endParaRPr>
          </a:p>
        </p:txBody>
      </p:sp>
    </p:spTree>
    <p:extLst>
      <p:ext uri="{BB962C8B-B14F-4D97-AF65-F5344CB8AC3E}">
        <p14:creationId xmlns:p14="http://schemas.microsoft.com/office/powerpoint/2010/main" val="96861638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MS_Review_Process-Presentation_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355" y="69270"/>
            <a:ext cx="3577290" cy="4546600"/>
          </a:xfrm>
          <a:prstGeom prst="rect">
            <a:avLst/>
          </a:prstGeom>
        </p:spPr>
      </p:pic>
      <p:sp>
        <p:nvSpPr>
          <p:cNvPr id="3" name="TextBox 2"/>
          <p:cNvSpPr txBox="1"/>
          <p:nvPr/>
        </p:nvSpPr>
        <p:spPr>
          <a:xfrm>
            <a:off x="3201172" y="4601915"/>
            <a:ext cx="2879186" cy="338554"/>
          </a:xfrm>
          <a:prstGeom prst="rect">
            <a:avLst/>
          </a:prstGeom>
          <a:noFill/>
        </p:spPr>
        <p:txBody>
          <a:bodyPr wrap="none" rtlCol="0">
            <a:spAutoFit/>
          </a:bodyPr>
          <a:lstStyle/>
          <a:p>
            <a:r>
              <a:rPr lang="en-US" sz="1600" b="1" dirty="0" smtClean="0">
                <a:latin typeface="Arial"/>
                <a:cs typeface="Arial"/>
              </a:rPr>
              <a:t>The CRMS Review Process</a:t>
            </a:r>
            <a:endParaRPr lang="en-US" sz="1600" b="1" dirty="0">
              <a:latin typeface="Arial"/>
              <a:cs typeface="Arial"/>
            </a:endParaRPr>
          </a:p>
        </p:txBody>
      </p:sp>
    </p:spTree>
    <p:extLst>
      <p:ext uri="{BB962C8B-B14F-4D97-AF65-F5344CB8AC3E}">
        <p14:creationId xmlns:p14="http://schemas.microsoft.com/office/powerpoint/2010/main" val="189390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MS-US_Decision_Tree_for_CN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833" y="431800"/>
            <a:ext cx="3011667" cy="3542846"/>
          </a:xfrm>
          <a:prstGeom prst="rect">
            <a:avLst/>
          </a:prstGeom>
        </p:spPr>
      </p:pic>
      <p:sp>
        <p:nvSpPr>
          <p:cNvPr id="6" name="TextBox 5"/>
          <p:cNvSpPr txBox="1"/>
          <p:nvPr/>
        </p:nvSpPr>
        <p:spPr>
          <a:xfrm>
            <a:off x="1320800" y="4261032"/>
            <a:ext cx="2533466" cy="338554"/>
          </a:xfrm>
          <a:prstGeom prst="rect">
            <a:avLst/>
          </a:prstGeom>
          <a:noFill/>
        </p:spPr>
        <p:txBody>
          <a:bodyPr wrap="none" rtlCol="0">
            <a:spAutoFit/>
          </a:bodyPr>
          <a:lstStyle/>
          <a:p>
            <a:r>
              <a:rPr lang="en-US" sz="1600" b="1" dirty="0" smtClean="0">
                <a:latin typeface="Arial"/>
                <a:cs typeface="Arial"/>
              </a:rPr>
              <a:t>CRMS-US Decision Tree</a:t>
            </a:r>
            <a:endParaRPr lang="en-US" sz="1600" b="1" dirty="0">
              <a:latin typeface="Arial"/>
              <a:cs typeface="Arial"/>
            </a:endParaRPr>
          </a:p>
        </p:txBody>
      </p:sp>
      <p:sp>
        <p:nvSpPr>
          <p:cNvPr id="7" name="TextBox 6"/>
          <p:cNvSpPr txBox="1"/>
          <p:nvPr/>
        </p:nvSpPr>
        <p:spPr>
          <a:xfrm>
            <a:off x="5003223" y="4261032"/>
            <a:ext cx="2967442" cy="338554"/>
          </a:xfrm>
          <a:prstGeom prst="rect">
            <a:avLst/>
          </a:prstGeom>
          <a:noFill/>
        </p:spPr>
        <p:txBody>
          <a:bodyPr wrap="square" rtlCol="0">
            <a:spAutoFit/>
          </a:bodyPr>
          <a:lstStyle/>
          <a:p>
            <a:r>
              <a:rPr lang="en-US" sz="1600" b="1" dirty="0" smtClean="0">
                <a:latin typeface="Arial"/>
                <a:cs typeface="Arial"/>
              </a:rPr>
              <a:t>CRMS-World Decision Tree</a:t>
            </a:r>
            <a:endParaRPr lang="en-US" sz="1600" b="1" dirty="0">
              <a:latin typeface="Arial"/>
              <a:cs typeface="Arial"/>
            </a:endParaRPr>
          </a:p>
        </p:txBody>
      </p:sp>
      <p:pic>
        <p:nvPicPr>
          <p:cNvPr id="4" name="Picture 3" descr="CRMS-World_Decision_Tree-v4-snapsho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224" y="431801"/>
            <a:ext cx="2485784" cy="3542846"/>
          </a:xfrm>
          <a:prstGeom prst="rect">
            <a:avLst/>
          </a:prstGeom>
        </p:spPr>
      </p:pic>
    </p:spTree>
    <p:extLst>
      <p:ext uri="{BB962C8B-B14F-4D97-AF65-F5344CB8AC3E}">
        <p14:creationId xmlns:p14="http://schemas.microsoft.com/office/powerpoint/2010/main" val="394163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ms-wiki-screen-sho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34370"/>
            <a:ext cx="6159500" cy="4212461"/>
          </a:xfrm>
          <a:prstGeom prst="rect">
            <a:avLst/>
          </a:prstGeom>
          <a:ln>
            <a:solidFill>
              <a:schemeClr val="tx1"/>
            </a:solidFill>
          </a:ln>
        </p:spPr>
      </p:pic>
      <p:sp>
        <p:nvSpPr>
          <p:cNvPr id="3" name="TextBox 2"/>
          <p:cNvSpPr txBox="1"/>
          <p:nvPr/>
        </p:nvSpPr>
        <p:spPr>
          <a:xfrm>
            <a:off x="3606800" y="4552434"/>
            <a:ext cx="1875446" cy="369332"/>
          </a:xfrm>
          <a:prstGeom prst="rect">
            <a:avLst/>
          </a:prstGeom>
          <a:noFill/>
        </p:spPr>
        <p:txBody>
          <a:bodyPr wrap="none" rtlCol="0">
            <a:spAutoFit/>
          </a:bodyPr>
          <a:lstStyle/>
          <a:p>
            <a:r>
              <a:rPr lang="en-US" b="1" dirty="0" smtClean="0">
                <a:latin typeface="Arial"/>
              </a:rPr>
              <a:t>The CRMS Wiki</a:t>
            </a:r>
            <a:endParaRPr lang="en-US" b="1" dirty="0">
              <a:latin typeface="Arial"/>
            </a:endParaRPr>
          </a:p>
        </p:txBody>
      </p:sp>
    </p:spTree>
    <p:extLst>
      <p:ext uri="{BB962C8B-B14F-4D97-AF65-F5344CB8AC3E}">
        <p14:creationId xmlns:p14="http://schemas.microsoft.com/office/powerpoint/2010/main" val="193855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74"/>
          </a:xfrm>
          <a:prstGeom prst="rect">
            <a:avLst/>
          </a:prstGeom>
        </p:spPr>
        <p:txBody>
          <a:bodyPr lIns="91425" tIns="91425" rIns="91425" bIns="91425" anchor="b" anchorCtr="0">
            <a:noAutofit/>
          </a:bodyPr>
          <a:lstStyle/>
          <a:p>
            <a:pPr>
              <a:buNone/>
            </a:pPr>
            <a:r>
              <a:rPr lang="en"/>
              <a:t>Changes in the training model</a:t>
            </a:r>
          </a:p>
        </p:txBody>
      </p:sp>
      <p:sp>
        <p:nvSpPr>
          <p:cNvPr id="89" name="Shape 89"/>
          <p:cNvSpPr txBox="1">
            <a:spLocks noGrp="1"/>
          </p:cNvSpPr>
          <p:nvPr>
            <p:ph type="body" idx="1"/>
          </p:nvPr>
        </p:nvSpPr>
        <p:spPr>
          <a:xfrm>
            <a:off x="372401" y="1314976"/>
            <a:ext cx="6002399" cy="3482999"/>
          </a:xfrm>
          <a:prstGeom prst="rect">
            <a:avLst/>
          </a:prstGeom>
        </p:spPr>
        <p:txBody>
          <a:bodyPr lIns="91425" tIns="91425" rIns="91425" bIns="91425" anchor="t" anchorCtr="0">
            <a:normAutofit fontScale="85000" lnSpcReduction="20000"/>
          </a:bodyPr>
          <a:lstStyle/>
          <a:p>
            <a:pPr lvl="0" rtl="0">
              <a:lnSpc>
                <a:spcPct val="200000"/>
              </a:lnSpc>
              <a:buClr>
                <a:schemeClr val="dk1"/>
              </a:buClr>
              <a:buSzPct val="36666"/>
              <a:buFont typeface="Arial"/>
              <a:buNone/>
            </a:pPr>
            <a:r>
              <a:rPr lang="en" dirty="0"/>
              <a:t>Travel to institutions</a:t>
            </a:r>
          </a:p>
          <a:p>
            <a:pPr lvl="0" rtl="0">
              <a:lnSpc>
                <a:spcPct val="200000"/>
              </a:lnSpc>
              <a:buClr>
                <a:schemeClr val="dk1"/>
              </a:buClr>
              <a:buSzPct val="36666"/>
              <a:buFont typeface="Arial"/>
              <a:buNone/>
            </a:pPr>
            <a:r>
              <a:rPr lang="en" dirty="0"/>
              <a:t>Fly them to us</a:t>
            </a:r>
          </a:p>
          <a:p>
            <a:pPr lvl="0" rtl="0">
              <a:lnSpc>
                <a:spcPct val="200000"/>
              </a:lnSpc>
              <a:buClr>
                <a:schemeClr val="dk1"/>
              </a:buClr>
              <a:buSzPct val="36666"/>
              <a:buFont typeface="Arial"/>
              <a:buNone/>
            </a:pPr>
            <a:r>
              <a:rPr lang="en" dirty="0"/>
              <a:t>Train the trainer</a:t>
            </a:r>
          </a:p>
          <a:p>
            <a:pPr lvl="0" rtl="0">
              <a:lnSpc>
                <a:spcPct val="200000"/>
              </a:lnSpc>
              <a:buClr>
                <a:schemeClr val="dk1"/>
              </a:buClr>
              <a:buSzPct val="36666"/>
              <a:buFont typeface="Arial"/>
              <a:buNone/>
            </a:pPr>
            <a:r>
              <a:rPr lang="en" dirty="0"/>
              <a:t>Centralized training</a:t>
            </a:r>
          </a:p>
          <a:p>
            <a:endParaRPr lang="en" dirty="0"/>
          </a:p>
        </p:txBody>
      </p:sp>
    </p:spTree>
    <p:extLst>
      <p:ext uri="{BB962C8B-B14F-4D97-AF65-F5344CB8AC3E}">
        <p14:creationId xmlns:p14="http://schemas.microsoft.com/office/powerpoint/2010/main" val="290743160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TextBox 3"/>
          <p:cNvSpPr txBox="1"/>
          <p:nvPr/>
        </p:nvSpPr>
        <p:spPr>
          <a:xfrm>
            <a:off x="2451100" y="533915"/>
            <a:ext cx="3530600" cy="3813352"/>
          </a:xfrm>
          <a:prstGeom prst="rect">
            <a:avLst/>
          </a:prstGeom>
          <a:ln w="0" cmpd="sng">
            <a:solidFill>
              <a:schemeClr val="tx1">
                <a:alpha val="0"/>
              </a:schemeClr>
            </a:solidFill>
          </a:ln>
        </p:spPr>
        <p:txBody>
          <a:bodyPr wrap="square" rtlCol="0">
            <a:spAutoFit/>
          </a:bodyPr>
          <a:lstStyle/>
          <a:p>
            <a:pPr>
              <a:lnSpc>
                <a:spcPct val="80000"/>
              </a:lnSpc>
            </a:pPr>
            <a:endParaRPr lang="en-US" dirty="0" smtClean="0">
              <a:latin typeface="Arial"/>
              <a:cs typeface="Arial"/>
            </a:endParaRPr>
          </a:p>
          <a:p>
            <a:pPr>
              <a:lnSpc>
                <a:spcPct val="80000"/>
              </a:lnSpc>
            </a:pPr>
            <a:endParaRPr lang="en-US" dirty="0">
              <a:latin typeface="Arial"/>
              <a:cs typeface="Arial"/>
            </a:endParaRPr>
          </a:p>
          <a:p>
            <a:pPr>
              <a:lnSpc>
                <a:spcPct val="80000"/>
              </a:lnSpc>
            </a:pPr>
            <a:endParaRPr lang="en-US" dirty="0" smtClean="0">
              <a:latin typeface="Arial"/>
              <a:cs typeface="Arial"/>
            </a:endParaRPr>
          </a:p>
          <a:p>
            <a:pPr algn="ctr">
              <a:lnSpc>
                <a:spcPct val="80000"/>
              </a:lnSpc>
            </a:pPr>
            <a:r>
              <a:rPr lang="en-US" dirty="0" smtClean="0">
                <a:latin typeface="Arial"/>
                <a:cs typeface="Arial"/>
              </a:rPr>
              <a:t>11,115,843 </a:t>
            </a:r>
            <a:r>
              <a:rPr lang="en-US" dirty="0">
                <a:latin typeface="Arial"/>
                <a:cs typeface="Arial"/>
              </a:rPr>
              <a:t>total volumes</a:t>
            </a:r>
          </a:p>
          <a:p>
            <a:pPr algn="ctr">
              <a:lnSpc>
                <a:spcPct val="80000"/>
              </a:lnSpc>
            </a:pPr>
            <a:r>
              <a:rPr lang="en-US" dirty="0">
                <a:latin typeface="Arial"/>
                <a:cs typeface="Arial"/>
              </a:rPr>
              <a:t>5,795,278 book titles</a:t>
            </a:r>
          </a:p>
          <a:p>
            <a:pPr algn="ctr">
              <a:lnSpc>
                <a:spcPct val="80000"/>
              </a:lnSpc>
            </a:pPr>
            <a:r>
              <a:rPr lang="en-US" dirty="0">
                <a:latin typeface="Arial"/>
                <a:cs typeface="Arial"/>
              </a:rPr>
              <a:t>290,156 serial titles</a:t>
            </a:r>
          </a:p>
          <a:p>
            <a:pPr algn="ctr">
              <a:lnSpc>
                <a:spcPct val="80000"/>
              </a:lnSpc>
            </a:pPr>
            <a:r>
              <a:rPr lang="en-US" dirty="0">
                <a:latin typeface="Arial"/>
                <a:cs typeface="Arial"/>
              </a:rPr>
              <a:t>3,890,545,050 pages</a:t>
            </a:r>
          </a:p>
          <a:p>
            <a:pPr algn="ctr">
              <a:lnSpc>
                <a:spcPct val="80000"/>
              </a:lnSpc>
            </a:pPr>
            <a:r>
              <a:rPr lang="en-US" dirty="0">
                <a:latin typeface="Arial"/>
                <a:cs typeface="Arial"/>
              </a:rPr>
              <a:t>498 terabytes</a:t>
            </a:r>
          </a:p>
          <a:p>
            <a:pPr algn="ctr">
              <a:lnSpc>
                <a:spcPct val="80000"/>
              </a:lnSpc>
            </a:pPr>
            <a:r>
              <a:rPr lang="en-US" dirty="0">
                <a:latin typeface="Arial"/>
                <a:cs typeface="Arial"/>
              </a:rPr>
              <a:t>132 miles</a:t>
            </a:r>
          </a:p>
          <a:p>
            <a:pPr algn="ctr">
              <a:lnSpc>
                <a:spcPct val="80000"/>
              </a:lnSpc>
            </a:pPr>
            <a:r>
              <a:rPr lang="en-US" dirty="0">
                <a:latin typeface="Arial"/>
                <a:cs typeface="Arial"/>
              </a:rPr>
              <a:t>9,032 tons</a:t>
            </a:r>
          </a:p>
          <a:p>
            <a:pPr algn="ctr">
              <a:lnSpc>
                <a:spcPct val="80000"/>
              </a:lnSpc>
            </a:pPr>
            <a:r>
              <a:rPr lang="en-US" dirty="0">
                <a:latin typeface="Arial"/>
                <a:cs typeface="Arial"/>
              </a:rPr>
              <a:t>3,704,201 volumes in the public domain (~33% of total</a:t>
            </a:r>
            <a:r>
              <a:rPr lang="en-US" b="1" dirty="0">
                <a:latin typeface="Arial"/>
                <a:cs typeface="Arial"/>
              </a:rPr>
              <a:t>)</a:t>
            </a:r>
          </a:p>
          <a:p>
            <a:pPr>
              <a:lnSpc>
                <a:spcPct val="200000"/>
              </a:lnSpc>
            </a:pPr>
            <a:endParaRPr lang="en-US" b="1" dirty="0">
              <a:latin typeface="Arial"/>
              <a:cs typeface="Arial"/>
            </a:endParaRPr>
          </a:p>
          <a:p>
            <a:pPr>
              <a:lnSpc>
                <a:spcPct val="200000"/>
              </a:lnSpc>
            </a:pPr>
            <a:endParaRPr lang="en-US" b="1" dirty="0">
              <a:latin typeface="Arial"/>
              <a:cs typeface="Arial"/>
            </a:endParaRPr>
          </a:p>
        </p:txBody>
      </p:sp>
      <p:pic>
        <p:nvPicPr>
          <p:cNvPr id="2" name="Picture 1" descr="HathiTrust-low r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25" y="4375458"/>
            <a:ext cx="1657350" cy="537210"/>
          </a:xfrm>
          <a:prstGeom prst="rect">
            <a:avLst/>
          </a:prstGeom>
        </p:spPr>
      </p:pic>
      <p:sp>
        <p:nvSpPr>
          <p:cNvPr id="6" name="TextBox 5"/>
          <p:cNvSpPr txBox="1"/>
          <p:nvPr/>
        </p:nvSpPr>
        <p:spPr>
          <a:xfrm>
            <a:off x="1257300" y="392668"/>
            <a:ext cx="6400800" cy="584776"/>
          </a:xfrm>
          <a:prstGeom prst="rect">
            <a:avLst/>
          </a:prstGeom>
          <a:noFill/>
        </p:spPr>
        <p:txBody>
          <a:bodyPr wrap="square" rtlCol="0">
            <a:spAutoFit/>
          </a:bodyPr>
          <a:lstStyle/>
          <a:p>
            <a:r>
              <a:rPr lang="en-US" sz="3200" b="1" dirty="0" smtClean="0"/>
              <a:t>The HathiTrust Digital Library Today</a:t>
            </a:r>
            <a:endParaRPr lang="en-US" sz="3200" b="1" dirty="0"/>
          </a:p>
        </p:txBody>
      </p:sp>
      <p:sp>
        <p:nvSpPr>
          <p:cNvPr id="3" name="TextBox 2"/>
          <p:cNvSpPr txBox="1"/>
          <p:nvPr/>
        </p:nvSpPr>
        <p:spPr>
          <a:xfrm>
            <a:off x="4533900" y="4758036"/>
            <a:ext cx="4904843" cy="400110"/>
          </a:xfrm>
          <a:prstGeom prst="rect">
            <a:avLst/>
          </a:prstGeom>
          <a:noFill/>
        </p:spPr>
        <p:txBody>
          <a:bodyPr wrap="square" rtlCol="0">
            <a:spAutoFit/>
          </a:bodyPr>
          <a:lstStyle/>
          <a:p>
            <a:r>
              <a:rPr lang="en-US" sz="1100" dirty="0" smtClean="0">
                <a:latin typeface="Arial"/>
                <a:cs typeface="Arial"/>
              </a:rPr>
              <a:t>Statistics as of 2014-2-8 </a:t>
            </a:r>
            <a:r>
              <a:rPr lang="en-US" sz="1100" dirty="0">
                <a:latin typeface="Arial"/>
                <a:cs typeface="Arial"/>
              </a:rPr>
              <a:t>from </a:t>
            </a:r>
            <a:r>
              <a:rPr lang="en-US" sz="1100" dirty="0">
                <a:latin typeface="Arial"/>
                <a:cs typeface="Arial"/>
                <a:hlinkClick r:id="rId4"/>
              </a:rPr>
              <a:t>http://</a:t>
            </a:r>
            <a:r>
              <a:rPr lang="en-US" sz="1100" dirty="0" smtClean="0">
                <a:latin typeface="Arial"/>
                <a:cs typeface="Arial"/>
                <a:hlinkClick r:id="rId4"/>
              </a:rPr>
              <a:t>www.hathitrust.org/statisics_info</a:t>
            </a:r>
            <a:endParaRPr lang="en-US" sz="1100" dirty="0" smtClean="0">
              <a:latin typeface="Arial"/>
              <a:cs typeface="Arial"/>
            </a:endParaRPr>
          </a:p>
          <a:p>
            <a:r>
              <a:rPr lang="en-US" sz="900" dirty="0" smtClean="0">
                <a:latin typeface="Century Gothic"/>
                <a:cs typeface="Century Gothic"/>
              </a:rPr>
              <a:t> </a:t>
            </a:r>
            <a:endParaRPr lang="en-US" sz="900" dirty="0">
              <a:latin typeface="Century Gothic"/>
              <a:cs typeface="Century Gothic"/>
            </a:endParaRPr>
          </a:p>
        </p:txBody>
      </p:sp>
    </p:spTree>
    <p:extLst>
      <p:ext uri="{BB962C8B-B14F-4D97-AF65-F5344CB8AC3E}">
        <p14:creationId xmlns:p14="http://schemas.microsoft.com/office/powerpoint/2010/main" val="195535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468625" y="544456"/>
            <a:ext cx="3537600" cy="857250"/>
          </a:xfrm>
          <a:prstGeom prst="rect">
            <a:avLst/>
          </a:prstGeom>
        </p:spPr>
        <p:txBody>
          <a:bodyPr lIns="91425" tIns="91425" rIns="91425" bIns="91425" anchor="b" anchorCtr="0">
            <a:noAutofit/>
          </a:bodyPr>
          <a:lstStyle/>
          <a:p>
            <a:pPr>
              <a:buNone/>
            </a:pPr>
            <a:r>
              <a:rPr lang="en" sz="3600" dirty="0" smtClean="0"/>
              <a:t>V</a:t>
            </a:r>
            <a:r>
              <a:rPr lang="en" sz="3600" dirty="0" smtClean="0"/>
              <a:t>ideo</a:t>
            </a:r>
            <a:r>
              <a:rPr lang="en-US" sz="3600" dirty="0" smtClean="0"/>
              <a:t> tutorials</a:t>
            </a:r>
            <a:endParaRPr lang="en" sz="3600" dirty="0"/>
          </a:p>
        </p:txBody>
      </p:sp>
      <p:pic>
        <p:nvPicPr>
          <p:cNvPr id="107" name="Shape 107"/>
          <p:cNvPicPr preferRelativeResize="0"/>
          <p:nvPr/>
        </p:nvPicPr>
        <p:blipFill>
          <a:blip r:embed="rId3"/>
          <a:stretch>
            <a:fillRect/>
          </a:stretch>
        </p:blipFill>
        <p:spPr>
          <a:xfrm>
            <a:off x="1641451" y="1924988"/>
            <a:ext cx="5096503" cy="2214487"/>
          </a:xfrm>
          <a:prstGeom prst="rect">
            <a:avLst/>
          </a:prstGeom>
          <a:noFill/>
          <a:ln>
            <a:noFill/>
          </a:ln>
        </p:spPr>
      </p:pic>
    </p:spTree>
    <p:extLst>
      <p:ext uri="{BB962C8B-B14F-4D97-AF65-F5344CB8AC3E}">
        <p14:creationId xmlns:p14="http://schemas.microsoft.com/office/powerpoint/2010/main" val="55342055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250"/>
          </a:xfrm>
          <a:prstGeom prst="rect">
            <a:avLst/>
          </a:prstGeom>
        </p:spPr>
        <p:txBody>
          <a:bodyPr lIns="91425" tIns="91425" rIns="91425" bIns="91425" anchor="b" anchorCtr="0">
            <a:noAutofit/>
          </a:bodyPr>
          <a:lstStyle/>
          <a:p>
            <a:pPr>
              <a:buNone/>
            </a:pPr>
            <a:r>
              <a:rPr lang="en"/>
              <a:t>Screensharing programs</a:t>
            </a:r>
          </a:p>
        </p:txBody>
      </p:sp>
      <p:pic>
        <p:nvPicPr>
          <p:cNvPr id="115" name="Shape 115"/>
          <p:cNvPicPr preferRelativeResize="0"/>
          <p:nvPr/>
        </p:nvPicPr>
        <p:blipFill>
          <a:blip r:embed="rId3"/>
          <a:stretch>
            <a:fillRect/>
          </a:stretch>
        </p:blipFill>
        <p:spPr>
          <a:xfrm>
            <a:off x="1" y="1355680"/>
            <a:ext cx="9143999" cy="3501112"/>
          </a:xfrm>
          <a:prstGeom prst="rect">
            <a:avLst/>
          </a:prstGeom>
          <a:noFill/>
          <a:ln>
            <a:noFill/>
          </a:ln>
        </p:spPr>
      </p:pic>
      <p:sp>
        <p:nvSpPr>
          <p:cNvPr id="2" name="TextBox 1"/>
          <p:cNvSpPr txBox="1"/>
          <p:nvPr/>
        </p:nvSpPr>
        <p:spPr>
          <a:xfrm>
            <a:off x="609600" y="4867289"/>
            <a:ext cx="1553543" cy="369332"/>
          </a:xfrm>
          <a:prstGeom prst="rect">
            <a:avLst/>
          </a:prstGeom>
          <a:noFill/>
        </p:spPr>
        <p:txBody>
          <a:bodyPr wrap="none" rtlCol="0">
            <a:spAutoFit/>
          </a:bodyPr>
          <a:lstStyle/>
          <a:p>
            <a:r>
              <a:rPr lang="en-US" dirty="0" smtClean="0"/>
              <a:t>Bluejeans.com</a:t>
            </a:r>
            <a:endParaRPr lang="en-US" dirty="0"/>
          </a:p>
        </p:txBody>
      </p:sp>
    </p:spTree>
    <p:extLst>
      <p:ext uri="{BB962C8B-B14F-4D97-AF65-F5344CB8AC3E}">
        <p14:creationId xmlns:p14="http://schemas.microsoft.com/office/powerpoint/2010/main" val="5987057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29025" y="205978"/>
            <a:ext cx="8842799" cy="857250"/>
          </a:xfrm>
          <a:prstGeom prst="rect">
            <a:avLst/>
          </a:prstGeom>
        </p:spPr>
        <p:txBody>
          <a:bodyPr lIns="91425" tIns="91425" rIns="91425" bIns="91425" anchor="b" anchorCtr="0">
            <a:normAutofit/>
          </a:bodyPr>
          <a:lstStyle/>
          <a:p>
            <a:pPr>
              <a:buNone/>
            </a:pPr>
            <a:r>
              <a:rPr lang="en" dirty="0"/>
              <a:t>What </a:t>
            </a:r>
            <a:r>
              <a:rPr lang="en-US" dirty="0" smtClean="0"/>
              <a:t>makes </a:t>
            </a:r>
            <a:r>
              <a:rPr lang="en" dirty="0" smtClean="0"/>
              <a:t>the </a:t>
            </a:r>
            <a:r>
              <a:rPr lang="en" dirty="0"/>
              <a:t>best reviewer?</a:t>
            </a:r>
          </a:p>
        </p:txBody>
      </p:sp>
      <p:sp>
        <p:nvSpPr>
          <p:cNvPr id="121" name="Shape 121"/>
          <p:cNvSpPr txBox="1">
            <a:spLocks noGrp="1"/>
          </p:cNvSpPr>
          <p:nvPr>
            <p:ph type="body" idx="1"/>
          </p:nvPr>
        </p:nvSpPr>
        <p:spPr>
          <a:xfrm>
            <a:off x="5147426" y="3289988"/>
            <a:ext cx="3671999" cy="1213200"/>
          </a:xfrm>
          <a:prstGeom prst="rect">
            <a:avLst/>
          </a:prstGeom>
        </p:spPr>
        <p:txBody>
          <a:bodyPr lIns="91425" tIns="91425" rIns="91425" bIns="91425" anchor="t" anchorCtr="0">
            <a:normAutofit fontScale="85000" lnSpcReduction="20000"/>
          </a:bodyPr>
          <a:lstStyle/>
          <a:p>
            <a:pPr lvl="0" rtl="0">
              <a:buNone/>
            </a:pPr>
            <a:r>
              <a:rPr lang="en" sz="1800" dirty="0">
                <a:solidFill>
                  <a:srgbClr val="008000"/>
                </a:solidFill>
              </a:rPr>
              <a:t>Other factors</a:t>
            </a:r>
          </a:p>
          <a:p>
            <a:pPr lvl="0" rtl="0">
              <a:buNone/>
            </a:pPr>
            <a:r>
              <a:rPr lang="en" dirty="0"/>
              <a:t>Dedicated hours</a:t>
            </a:r>
          </a:p>
          <a:p>
            <a:pPr lvl="0" rtl="0">
              <a:buNone/>
            </a:pPr>
            <a:r>
              <a:rPr lang="en-US" dirty="0"/>
              <a:t>L</a:t>
            </a:r>
            <a:r>
              <a:rPr lang="en" dirty="0" smtClean="0"/>
              <a:t>imited </a:t>
            </a:r>
            <a:r>
              <a:rPr lang="en" dirty="0"/>
              <a:t>interruption</a:t>
            </a:r>
          </a:p>
        </p:txBody>
      </p:sp>
      <p:sp>
        <p:nvSpPr>
          <p:cNvPr id="122" name="Shape 122"/>
          <p:cNvSpPr txBox="1"/>
          <p:nvPr/>
        </p:nvSpPr>
        <p:spPr>
          <a:xfrm>
            <a:off x="615326" y="1220738"/>
            <a:ext cx="3721799" cy="1868399"/>
          </a:xfrm>
          <a:prstGeom prst="rect">
            <a:avLst/>
          </a:prstGeom>
        </p:spPr>
        <p:txBody>
          <a:bodyPr lIns="91425" tIns="91425" rIns="91425" bIns="91425" anchor="t" anchorCtr="0">
            <a:noAutofit/>
          </a:bodyPr>
          <a:lstStyle/>
          <a:p>
            <a:pPr lvl="0" rtl="0">
              <a:buNone/>
            </a:pPr>
            <a:r>
              <a:rPr lang="en" dirty="0">
                <a:solidFill>
                  <a:schemeClr val="accent2"/>
                </a:solidFill>
              </a:rPr>
              <a:t>Rank</a:t>
            </a:r>
          </a:p>
          <a:p>
            <a:pPr lvl="0" rtl="0">
              <a:buNone/>
            </a:pPr>
            <a:r>
              <a:rPr lang="en" sz="2000" dirty="0">
                <a:solidFill>
                  <a:schemeClr val="dk1"/>
                </a:solidFill>
              </a:rPr>
              <a:t>AUL</a:t>
            </a:r>
          </a:p>
          <a:p>
            <a:pPr lvl="0" rtl="0">
              <a:buNone/>
            </a:pPr>
            <a:r>
              <a:rPr lang="en" sz="2000" dirty="0">
                <a:solidFill>
                  <a:schemeClr val="dk1"/>
                </a:solidFill>
              </a:rPr>
              <a:t>Librarian </a:t>
            </a:r>
          </a:p>
          <a:p>
            <a:pPr lvl="0" rtl="0">
              <a:buNone/>
            </a:pPr>
            <a:r>
              <a:rPr lang="en" sz="2000" dirty="0">
                <a:solidFill>
                  <a:schemeClr val="dk1"/>
                </a:solidFill>
              </a:rPr>
              <a:t>Resource assistant Graduate student</a:t>
            </a:r>
          </a:p>
          <a:p>
            <a:endParaRPr lang="en" sz="3000" dirty="0">
              <a:solidFill>
                <a:schemeClr val="dk1"/>
              </a:solidFill>
            </a:endParaRPr>
          </a:p>
        </p:txBody>
      </p:sp>
      <p:sp>
        <p:nvSpPr>
          <p:cNvPr id="123" name="Shape 123"/>
          <p:cNvSpPr txBox="1"/>
          <p:nvPr/>
        </p:nvSpPr>
        <p:spPr>
          <a:xfrm>
            <a:off x="5147425" y="1220738"/>
            <a:ext cx="3220500" cy="1615274"/>
          </a:xfrm>
          <a:prstGeom prst="rect">
            <a:avLst/>
          </a:prstGeom>
        </p:spPr>
        <p:txBody>
          <a:bodyPr lIns="91425" tIns="91425" rIns="91425" bIns="91425" anchor="t" anchorCtr="0">
            <a:noAutofit/>
          </a:bodyPr>
          <a:lstStyle/>
          <a:p>
            <a:pPr lvl="0" rtl="0">
              <a:buNone/>
            </a:pPr>
            <a:r>
              <a:rPr lang="en" dirty="0">
                <a:solidFill>
                  <a:schemeClr val="accent2"/>
                </a:solidFill>
              </a:rPr>
              <a:t>Level of education</a:t>
            </a:r>
          </a:p>
          <a:p>
            <a:pPr lvl="0" rtl="0">
              <a:spcBef>
                <a:spcPts val="600"/>
              </a:spcBef>
              <a:buNone/>
            </a:pPr>
            <a:r>
              <a:rPr lang="en" sz="2000" dirty="0">
                <a:solidFill>
                  <a:schemeClr val="dk1"/>
                </a:solidFill>
              </a:rPr>
              <a:t>Ph.D </a:t>
            </a:r>
          </a:p>
          <a:p>
            <a:pPr lvl="0" rtl="0">
              <a:spcBef>
                <a:spcPts val="600"/>
              </a:spcBef>
              <a:buNone/>
            </a:pPr>
            <a:r>
              <a:rPr lang="en" sz="2000" dirty="0">
                <a:solidFill>
                  <a:schemeClr val="dk1"/>
                </a:solidFill>
              </a:rPr>
              <a:t>M.L.I.S. </a:t>
            </a:r>
          </a:p>
          <a:p>
            <a:pPr lvl="0" rtl="0">
              <a:spcBef>
                <a:spcPts val="600"/>
              </a:spcBef>
              <a:buNone/>
            </a:pPr>
            <a:r>
              <a:rPr lang="en" sz="2000" dirty="0">
                <a:solidFill>
                  <a:schemeClr val="dk1"/>
                </a:solidFill>
              </a:rPr>
              <a:t>B.A. </a:t>
            </a:r>
          </a:p>
          <a:p>
            <a:endParaRPr lang="en" sz="3000" dirty="0">
              <a:solidFill>
                <a:schemeClr val="dk1"/>
              </a:solidFill>
            </a:endParaRPr>
          </a:p>
        </p:txBody>
      </p:sp>
      <p:sp>
        <p:nvSpPr>
          <p:cNvPr id="124" name="Shape 124"/>
          <p:cNvSpPr txBox="1"/>
          <p:nvPr/>
        </p:nvSpPr>
        <p:spPr>
          <a:xfrm>
            <a:off x="609601" y="3357037"/>
            <a:ext cx="3105599" cy="1307700"/>
          </a:xfrm>
          <a:prstGeom prst="rect">
            <a:avLst/>
          </a:prstGeom>
        </p:spPr>
        <p:txBody>
          <a:bodyPr lIns="91425" tIns="91425" rIns="91425" bIns="91425" anchor="t" anchorCtr="0">
            <a:noAutofit/>
          </a:bodyPr>
          <a:lstStyle/>
          <a:p>
            <a:pPr lvl="0" rtl="0">
              <a:buNone/>
            </a:pPr>
            <a:r>
              <a:rPr lang="en" dirty="0">
                <a:solidFill>
                  <a:srgbClr val="008000"/>
                </a:solidFill>
              </a:rPr>
              <a:t>Time commitment</a:t>
            </a:r>
          </a:p>
          <a:p>
            <a:pPr>
              <a:buNone/>
            </a:pPr>
            <a:r>
              <a:rPr lang="en" sz="3000" dirty="0">
                <a:solidFill>
                  <a:schemeClr val="accent2"/>
                </a:solidFill>
              </a:rPr>
              <a:t>5%, 10%, </a:t>
            </a:r>
            <a:r>
              <a:rPr lang="en" sz="3000" dirty="0">
                <a:solidFill>
                  <a:srgbClr val="008000"/>
                </a:solidFill>
              </a:rPr>
              <a:t>25%, </a:t>
            </a:r>
            <a:r>
              <a:rPr lang="en" sz="3000" dirty="0">
                <a:solidFill>
                  <a:srgbClr val="FF6600"/>
                </a:solidFill>
              </a:rPr>
              <a:t>33%, </a:t>
            </a:r>
            <a:r>
              <a:rPr lang="en" sz="3000" dirty="0">
                <a:solidFill>
                  <a:srgbClr val="C0504D"/>
                </a:solidFill>
              </a:rPr>
              <a:t>50%</a:t>
            </a:r>
          </a:p>
        </p:txBody>
      </p:sp>
      <p:cxnSp>
        <p:nvCxnSpPr>
          <p:cNvPr id="125" name="Shape 125"/>
          <p:cNvCxnSpPr/>
          <p:nvPr/>
        </p:nvCxnSpPr>
        <p:spPr>
          <a:xfrm>
            <a:off x="4386750" y="997444"/>
            <a:ext cx="0" cy="4086450"/>
          </a:xfrm>
          <a:prstGeom prst="straightConnector1">
            <a:avLst/>
          </a:prstGeom>
          <a:noFill/>
          <a:ln w="19050" cap="flat">
            <a:solidFill>
              <a:schemeClr val="dk2"/>
            </a:solidFill>
            <a:prstDash val="solid"/>
            <a:round/>
            <a:headEnd type="none" w="lg" len="lg"/>
            <a:tailEnd type="none" w="lg" len="lg"/>
          </a:ln>
        </p:spPr>
      </p:cxnSp>
      <p:cxnSp>
        <p:nvCxnSpPr>
          <p:cNvPr id="126" name="Shape 126"/>
          <p:cNvCxnSpPr/>
          <p:nvPr/>
        </p:nvCxnSpPr>
        <p:spPr>
          <a:xfrm>
            <a:off x="129026" y="3007200"/>
            <a:ext cx="8842799" cy="0"/>
          </a:xfrm>
          <a:prstGeom prst="straightConnector1">
            <a:avLst/>
          </a:prstGeom>
          <a:noFill/>
          <a:ln w="19050" cap="flat">
            <a:solidFill>
              <a:schemeClr val="dk2"/>
            </a:solidFill>
            <a:prstDash val="solid"/>
            <a:round/>
            <a:headEnd type="none" w="lg" len="lg"/>
            <a:tailEnd type="none" w="lg" len="lg"/>
          </a:ln>
        </p:spPr>
      </p:cxnSp>
      <p:sp>
        <p:nvSpPr>
          <p:cNvPr id="2" name="Oval Callout 1"/>
          <p:cNvSpPr/>
          <p:nvPr/>
        </p:nvSpPr>
        <p:spPr>
          <a:xfrm>
            <a:off x="2804200" y="2951650"/>
            <a:ext cx="1822000" cy="810773"/>
          </a:xfrm>
          <a:prstGeom prst="wedgeEllipseCallout">
            <a:avLst>
              <a:gd name="adj1" fmla="val -45229"/>
              <a:gd name="adj2" fmla="val 660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Sweet spot</a:t>
            </a:r>
            <a:endParaRPr lang="en-US" dirty="0"/>
          </a:p>
        </p:txBody>
      </p:sp>
    </p:spTree>
    <p:extLst>
      <p:ext uri="{BB962C8B-B14F-4D97-AF65-F5344CB8AC3E}">
        <p14:creationId xmlns:p14="http://schemas.microsoft.com/office/powerpoint/2010/main" val="27672708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450347"/>
            <a:ext cx="8229600" cy="857250"/>
          </a:xfrm>
          <a:prstGeom prst="rect">
            <a:avLst/>
          </a:prstGeom>
        </p:spPr>
        <p:txBody>
          <a:bodyPr lIns="91425" tIns="91425" rIns="91425" bIns="91425" anchor="b" anchorCtr="0">
            <a:normAutofit fontScale="90000"/>
          </a:bodyPr>
          <a:lstStyle/>
          <a:p>
            <a:pPr>
              <a:buNone/>
            </a:pPr>
            <a:r>
              <a:rPr lang="en" dirty="0"/>
              <a:t>Problem: vulnerability to staffing changes</a:t>
            </a:r>
          </a:p>
        </p:txBody>
      </p:sp>
      <p:sp>
        <p:nvSpPr>
          <p:cNvPr id="162" name="Shape 162"/>
          <p:cNvSpPr txBox="1">
            <a:spLocks noGrp="1"/>
          </p:cNvSpPr>
          <p:nvPr>
            <p:ph type="body" idx="1"/>
          </p:nvPr>
        </p:nvSpPr>
        <p:spPr>
          <a:xfrm>
            <a:off x="457200" y="1524431"/>
            <a:ext cx="8229600" cy="3401550"/>
          </a:xfrm>
          <a:prstGeom prst="rect">
            <a:avLst/>
          </a:prstGeom>
        </p:spPr>
        <p:txBody>
          <a:bodyPr lIns="91425" tIns="91425" rIns="91425" bIns="91425" anchor="t" anchorCtr="0">
            <a:normAutofit/>
          </a:bodyPr>
          <a:lstStyle/>
          <a:p>
            <a:pPr marL="0" lvl="0" indent="0" rtl="0">
              <a:buClr>
                <a:schemeClr val="dk1"/>
              </a:buClr>
              <a:buSzPct val="166666"/>
              <a:buNone/>
            </a:pPr>
            <a:r>
              <a:rPr lang="en" sz="3600" dirty="0"/>
              <a:t>Documentation</a:t>
            </a:r>
          </a:p>
          <a:p>
            <a:pPr marL="0" lvl="0" indent="0" rtl="0">
              <a:buClr>
                <a:schemeClr val="dk1"/>
              </a:buClr>
              <a:buSzPct val="166666"/>
              <a:buNone/>
            </a:pPr>
            <a:r>
              <a:rPr lang="en" sz="3600" dirty="0"/>
              <a:t>Cross training</a:t>
            </a:r>
          </a:p>
          <a:p>
            <a:pPr marL="0" lvl="0" indent="0" rtl="0">
              <a:buClr>
                <a:schemeClr val="dk1"/>
              </a:buClr>
              <a:buSzPct val="166666"/>
              <a:buNone/>
            </a:pPr>
            <a:r>
              <a:rPr lang="en-US" sz="3600" dirty="0" smtClean="0"/>
              <a:t>Need depth of staffing for sustainability</a:t>
            </a:r>
            <a:endParaRPr lang="en" sz="3600" dirty="0"/>
          </a:p>
          <a:p>
            <a:pPr marL="0" lvl="0" indent="0" rtl="0">
              <a:buClr>
                <a:schemeClr val="dk1"/>
              </a:buClr>
              <a:buSzPct val="166666"/>
              <a:buNone/>
            </a:pPr>
            <a:r>
              <a:rPr lang="en" sz="3600" dirty="0"/>
              <a:t>Identify secondary </a:t>
            </a:r>
            <a:r>
              <a:rPr lang="en" sz="3600" dirty="0" smtClean="0"/>
              <a:t>responders</a:t>
            </a:r>
            <a:endParaRPr lang="en" sz="3600" dirty="0"/>
          </a:p>
        </p:txBody>
      </p:sp>
    </p:spTree>
    <p:extLst>
      <p:ext uri="{BB962C8B-B14F-4D97-AF65-F5344CB8AC3E}">
        <p14:creationId xmlns:p14="http://schemas.microsoft.com/office/powerpoint/2010/main" val="315104000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74"/>
          </a:xfrm>
          <a:prstGeom prst="rect">
            <a:avLst/>
          </a:prstGeom>
        </p:spPr>
        <p:txBody>
          <a:bodyPr lIns="91425" tIns="91425" rIns="91425" bIns="91425" anchor="b" anchorCtr="0">
            <a:noAutofit/>
          </a:bodyPr>
          <a:lstStyle/>
          <a:p>
            <a:pPr>
              <a:buNone/>
            </a:pPr>
            <a:r>
              <a:rPr lang="en"/>
              <a:t>Foundations for any new projects</a:t>
            </a:r>
          </a:p>
        </p:txBody>
      </p:sp>
      <p:sp>
        <p:nvSpPr>
          <p:cNvPr id="168" name="Shape 168"/>
          <p:cNvSpPr txBox="1">
            <a:spLocks noGrp="1"/>
          </p:cNvSpPr>
          <p:nvPr>
            <p:ph type="body" idx="1"/>
          </p:nvPr>
        </p:nvSpPr>
        <p:spPr>
          <a:xfrm>
            <a:off x="179626" y="1790700"/>
            <a:ext cx="8229600" cy="3135168"/>
          </a:xfrm>
          <a:prstGeom prst="rect">
            <a:avLst/>
          </a:prstGeom>
        </p:spPr>
        <p:txBody>
          <a:bodyPr lIns="91425" tIns="91425" rIns="91425" bIns="91425" anchor="t" anchorCtr="0">
            <a:normAutofit/>
          </a:bodyPr>
          <a:lstStyle/>
          <a:p>
            <a:pPr marL="38100" lvl="0" indent="0" rtl="0">
              <a:buClr>
                <a:schemeClr val="dk1"/>
              </a:buClr>
              <a:buSzPct val="166666"/>
              <a:buNone/>
            </a:pPr>
            <a:r>
              <a:rPr lang="en" dirty="0"/>
              <a:t>Two review process</a:t>
            </a:r>
          </a:p>
          <a:p>
            <a:pPr marL="38100" lvl="0" indent="0" rtl="0">
              <a:buClr>
                <a:schemeClr val="dk1"/>
              </a:buClr>
              <a:buSzPct val="166666"/>
              <a:buNone/>
            </a:pPr>
            <a:r>
              <a:rPr lang="en" dirty="0"/>
              <a:t>Expert adjudicators</a:t>
            </a:r>
          </a:p>
          <a:p>
            <a:pPr marL="38100" lvl="0" indent="0" rtl="0">
              <a:buClr>
                <a:schemeClr val="dk1"/>
              </a:buClr>
              <a:buSzPct val="166666"/>
              <a:buNone/>
            </a:pPr>
            <a:r>
              <a:rPr lang="en" dirty="0"/>
              <a:t>15-25% time commitment </a:t>
            </a:r>
          </a:p>
          <a:p>
            <a:pPr marL="38100" lvl="0" indent="0" rtl="0">
              <a:buClr>
                <a:schemeClr val="dk1"/>
              </a:buClr>
              <a:buSzPct val="166666"/>
              <a:buNone/>
            </a:pPr>
            <a:r>
              <a:rPr lang="en" dirty="0"/>
              <a:t>Centralized training using a combination of static materials and interactive tools</a:t>
            </a:r>
          </a:p>
          <a:p>
            <a:pPr marL="0" indent="0">
              <a:buNone/>
            </a:pPr>
            <a:endParaRPr lang="en" dirty="0"/>
          </a:p>
          <a:p>
            <a:pPr marL="0" indent="0">
              <a:buNone/>
            </a:pPr>
            <a:endParaRPr lang="en" dirty="0"/>
          </a:p>
        </p:txBody>
      </p:sp>
      <p:sp>
        <p:nvSpPr>
          <p:cNvPr id="169" name="Shape 169"/>
          <p:cNvSpPr/>
          <p:nvPr/>
        </p:nvSpPr>
        <p:spPr>
          <a:xfrm>
            <a:off x="6743093" y="962494"/>
            <a:ext cx="1943699" cy="1226699"/>
          </a:xfrm>
          <a:prstGeom prst="ellipse">
            <a:avLst/>
          </a:prstGeom>
          <a:solidFill>
            <a:srgbClr val="274E13">
              <a:alpha val="3962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dirty="0"/>
              <a:t>QUICK</a:t>
            </a:r>
          </a:p>
        </p:txBody>
      </p:sp>
      <p:sp>
        <p:nvSpPr>
          <p:cNvPr id="170" name="Shape 170"/>
          <p:cNvSpPr/>
          <p:nvPr/>
        </p:nvSpPr>
        <p:spPr>
          <a:xfrm>
            <a:off x="6426527" y="1887513"/>
            <a:ext cx="1982699" cy="1226699"/>
          </a:xfrm>
          <a:prstGeom prst="ellipse">
            <a:avLst/>
          </a:prstGeom>
          <a:solidFill>
            <a:srgbClr val="F1C232">
              <a:alpha val="3731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a:t>  RELIABLE</a:t>
            </a:r>
          </a:p>
        </p:txBody>
      </p:sp>
      <p:sp>
        <p:nvSpPr>
          <p:cNvPr id="171" name="Shape 171"/>
          <p:cNvSpPr/>
          <p:nvPr/>
        </p:nvSpPr>
        <p:spPr>
          <a:xfrm>
            <a:off x="5132350" y="1207969"/>
            <a:ext cx="2059800" cy="1322550"/>
          </a:xfrm>
          <a:prstGeom prst="ellipse">
            <a:avLst/>
          </a:prstGeom>
          <a:solidFill>
            <a:srgbClr val="7F6000">
              <a:alpha val="37310"/>
            </a:srgbClr>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a:t>INEXPENSIVE</a:t>
            </a:r>
          </a:p>
        </p:txBody>
      </p:sp>
    </p:spTree>
    <p:extLst>
      <p:ext uri="{BB962C8B-B14F-4D97-AF65-F5344CB8AC3E}">
        <p14:creationId xmlns:p14="http://schemas.microsoft.com/office/powerpoint/2010/main" val="28332738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29"/>
            <a:ext cx="8229600" cy="857250"/>
          </a:xfrm>
        </p:spPr>
        <p:txBody>
          <a:bodyPr>
            <a:normAutofit/>
          </a:bodyPr>
          <a:lstStyle/>
          <a:p>
            <a:r>
              <a:rPr lang="en-US" sz="2400" b="1" dirty="0"/>
              <a:t>What we are learning.</a:t>
            </a:r>
            <a:endParaRPr lang="en-US" sz="2400" b="1" dirty="0">
              <a:latin typeface="Arial"/>
              <a:cs typeface="Arial"/>
            </a:endParaRPr>
          </a:p>
        </p:txBody>
      </p:sp>
      <p:sp>
        <p:nvSpPr>
          <p:cNvPr id="3" name="Content Placeholder 2"/>
          <p:cNvSpPr>
            <a:spLocks noGrp="1"/>
          </p:cNvSpPr>
          <p:nvPr>
            <p:ph idx="1"/>
          </p:nvPr>
        </p:nvSpPr>
        <p:spPr>
          <a:xfrm>
            <a:off x="1774824" y="749902"/>
            <a:ext cx="5908675" cy="4204491"/>
          </a:xfrm>
        </p:spPr>
        <p:txBody>
          <a:bodyPr>
            <a:noAutofit/>
          </a:bodyPr>
          <a:lstStyle/>
          <a:p>
            <a:endParaRPr lang="en-US" sz="1600" dirty="0" smtClean="0">
              <a:latin typeface="Arial"/>
              <a:cs typeface="Arial"/>
            </a:endParaRPr>
          </a:p>
          <a:p>
            <a:pPr marL="0" indent="0">
              <a:buNone/>
            </a:pPr>
            <a:r>
              <a:rPr lang="en-US" sz="1600" dirty="0" smtClean="0">
                <a:latin typeface="Arial"/>
                <a:cs typeface="Arial"/>
              </a:rPr>
              <a:t>Crowd </a:t>
            </a:r>
            <a:r>
              <a:rPr lang="en-US" sz="1600" dirty="0" smtClean="0">
                <a:latin typeface="Arial"/>
                <a:cs typeface="Arial"/>
              </a:rPr>
              <a:t>sourcing (Author </a:t>
            </a:r>
            <a:r>
              <a:rPr lang="en-US" sz="1600" dirty="0">
                <a:latin typeface="Arial"/>
                <a:cs typeface="Arial"/>
              </a:rPr>
              <a:t>D</a:t>
            </a:r>
            <a:r>
              <a:rPr lang="en-US" sz="1600" dirty="0" smtClean="0">
                <a:latin typeface="Arial"/>
                <a:cs typeface="Arial"/>
              </a:rPr>
              <a:t>eath Dates?</a:t>
            </a:r>
            <a:r>
              <a:rPr lang="en-US" sz="1600" dirty="0" smtClean="0">
                <a:latin typeface="Arial"/>
                <a:cs typeface="Arial"/>
              </a:rPr>
              <a:t>) – not as easy as we thought</a:t>
            </a:r>
          </a:p>
          <a:p>
            <a:pPr marL="0" indent="0">
              <a:buNone/>
            </a:pPr>
            <a:endParaRPr lang="en-US" sz="1600" dirty="0" smtClean="0">
              <a:latin typeface="Arial"/>
              <a:cs typeface="Arial"/>
            </a:endParaRPr>
          </a:p>
          <a:p>
            <a:pPr marL="0" indent="0">
              <a:buNone/>
            </a:pPr>
            <a:r>
              <a:rPr lang="en-US" sz="1600" dirty="0" smtClean="0">
                <a:latin typeface="Arial"/>
                <a:cs typeface="Arial"/>
              </a:rPr>
              <a:t>Ongoing </a:t>
            </a:r>
            <a:r>
              <a:rPr lang="en-US" sz="1600" dirty="0" smtClean="0">
                <a:latin typeface="Arial"/>
                <a:cs typeface="Arial"/>
              </a:rPr>
              <a:t>improvements to </a:t>
            </a:r>
            <a:r>
              <a:rPr lang="en-US" sz="1600" dirty="0" smtClean="0">
                <a:latin typeface="Arial"/>
                <a:cs typeface="Arial"/>
              </a:rPr>
              <a:t>training – online, 7 to 54 reviewers, central quality control and training</a:t>
            </a:r>
            <a:endParaRPr lang="en-US" sz="1600" dirty="0" smtClean="0">
              <a:latin typeface="Arial"/>
              <a:cs typeface="Arial"/>
            </a:endParaRPr>
          </a:p>
          <a:p>
            <a:endParaRPr lang="en-US" sz="1600" dirty="0" smtClean="0">
              <a:latin typeface="Arial"/>
              <a:cs typeface="Arial"/>
            </a:endParaRPr>
          </a:p>
          <a:p>
            <a:pPr marL="0" indent="0">
              <a:buNone/>
            </a:pPr>
            <a:r>
              <a:rPr lang="en-US" sz="1600" dirty="0" smtClean="0">
                <a:latin typeface="Arial"/>
                <a:cs typeface="Arial"/>
              </a:rPr>
              <a:t>Requirements </a:t>
            </a:r>
            <a:r>
              <a:rPr lang="en-US" sz="1600" dirty="0" smtClean="0">
                <a:latin typeface="Arial"/>
                <a:cs typeface="Arial"/>
              </a:rPr>
              <a:t>for </a:t>
            </a:r>
            <a:r>
              <a:rPr lang="en-US" sz="1600" dirty="0" smtClean="0">
                <a:latin typeface="Arial"/>
                <a:cs typeface="Arial"/>
              </a:rPr>
              <a:t>reviewers - .25 time – real commitment</a:t>
            </a:r>
          </a:p>
          <a:p>
            <a:endParaRPr lang="en-US" sz="1600" dirty="0" smtClean="0">
              <a:latin typeface="Arial"/>
              <a:cs typeface="Arial"/>
            </a:endParaRPr>
          </a:p>
          <a:p>
            <a:pPr marL="0" indent="0">
              <a:buNone/>
            </a:pPr>
            <a:r>
              <a:rPr lang="en-US" sz="1600" dirty="0" smtClean="0">
                <a:latin typeface="Arial"/>
                <a:cs typeface="Arial"/>
              </a:rPr>
              <a:t>Copyright </a:t>
            </a:r>
            <a:r>
              <a:rPr lang="en-US" sz="1600" dirty="0" smtClean="0">
                <a:latin typeface="Arial"/>
                <a:cs typeface="Arial"/>
              </a:rPr>
              <a:t>country-by-country</a:t>
            </a:r>
          </a:p>
        </p:txBody>
      </p:sp>
    </p:spTree>
    <p:extLst>
      <p:ext uri="{BB962C8B-B14F-4D97-AF65-F5344CB8AC3E}">
        <p14:creationId xmlns:p14="http://schemas.microsoft.com/office/powerpoint/2010/main" val="120632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163"/>
            <a:ext cx="4699000" cy="4700837"/>
          </a:xfrm>
        </p:spPr>
        <p:txBody>
          <a:bodyPr>
            <a:normAutofit/>
          </a:bodyPr>
          <a:lstStyle/>
          <a:p>
            <a:pPr algn="l"/>
            <a:r>
              <a:rPr lang="en-US" sz="2400" b="1" dirty="0" smtClean="0">
                <a:latin typeface="Arial"/>
                <a:cs typeface="Arial"/>
              </a:rPr>
              <a:t>Issues…UND</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dirty="0" smtClean="0">
                <a:latin typeface="Arial"/>
                <a:cs typeface="Arial"/>
              </a:rPr>
              <a:t>Inserts</a:t>
            </a:r>
            <a:br>
              <a:rPr lang="en-US" sz="2400" dirty="0" smtClean="0">
                <a:latin typeface="Arial"/>
                <a:cs typeface="Arial"/>
              </a:rPr>
            </a:br>
            <a:r>
              <a:rPr lang="en-US" sz="2400" dirty="0" smtClean="0">
                <a:latin typeface="Arial"/>
                <a:cs typeface="Arial"/>
              </a:rPr>
              <a:t>GATT – General Agreement on Tariffs and Trade</a:t>
            </a:r>
            <a:br>
              <a:rPr lang="en-US" sz="2400" dirty="0" smtClean="0">
                <a:latin typeface="Arial"/>
                <a:cs typeface="Arial"/>
              </a:rPr>
            </a:br>
            <a:r>
              <a:rPr lang="en-US" sz="2400" dirty="0" smtClean="0">
                <a:latin typeface="Arial"/>
                <a:cs typeface="Arial"/>
              </a:rPr>
              <a:t>Dissertations</a:t>
            </a:r>
            <a:br>
              <a:rPr lang="en-US" sz="2400" dirty="0" smtClean="0">
                <a:latin typeface="Arial"/>
                <a:cs typeface="Arial"/>
              </a:rPr>
            </a:br>
            <a:r>
              <a:rPr lang="en-US" sz="2400" dirty="0" smtClean="0">
                <a:latin typeface="Arial"/>
                <a:cs typeface="Arial"/>
              </a:rPr>
              <a:t>Dictionaries</a:t>
            </a:r>
            <a:br>
              <a:rPr lang="en-US" sz="2400" dirty="0" smtClean="0">
                <a:latin typeface="Arial"/>
                <a:cs typeface="Arial"/>
              </a:rPr>
            </a:br>
            <a:endParaRPr lang="en-US" sz="2400" dirty="0">
              <a:latin typeface="Arial"/>
              <a:cs typeface="Arial"/>
            </a:endParaRPr>
          </a:p>
        </p:txBody>
      </p:sp>
      <p:sp>
        <p:nvSpPr>
          <p:cNvPr id="3" name="Content Placeholder 2"/>
          <p:cNvSpPr>
            <a:spLocks noGrp="1"/>
          </p:cNvSpPr>
          <p:nvPr>
            <p:ph idx="1"/>
          </p:nvPr>
        </p:nvSpPr>
        <p:spPr>
          <a:xfrm>
            <a:off x="184726" y="796076"/>
            <a:ext cx="4806373" cy="3814024"/>
          </a:xfrm>
        </p:spPr>
        <p:txBody>
          <a:bodyPr>
            <a:normAutofit/>
          </a:bodyPr>
          <a:lstStyle/>
          <a:p>
            <a:endParaRPr lang="en-US" sz="1400" dirty="0">
              <a:latin typeface="Arial"/>
              <a:cs typeface="Arial"/>
            </a:endParaRPr>
          </a:p>
          <a:p>
            <a:pPr marL="0" indent="0">
              <a:buNone/>
            </a:pPr>
            <a:endParaRPr lang="en-US" sz="2000" dirty="0" smtClean="0">
              <a:latin typeface="Century Gothic"/>
              <a:cs typeface="Century Gothic"/>
            </a:endParaRPr>
          </a:p>
          <a:p>
            <a:pPr marL="0" indent="0">
              <a:buNone/>
            </a:pPr>
            <a:endParaRPr lang="en-US" sz="2000" dirty="0" smtClean="0">
              <a:latin typeface="Century Gothic"/>
              <a:cs typeface="Century Gothic"/>
            </a:endParaRPr>
          </a:p>
          <a:p>
            <a:pPr marL="0" indent="0">
              <a:buNone/>
            </a:pPr>
            <a:endParaRPr lang="en-US" sz="2000" dirty="0" smtClean="0">
              <a:latin typeface="Century Gothic"/>
              <a:cs typeface="Century Gothic"/>
            </a:endParaRPr>
          </a:p>
          <a:p>
            <a:pPr marL="0" indent="0">
              <a:buNone/>
            </a:pPr>
            <a:endParaRPr lang="en-US" sz="2000" dirty="0">
              <a:latin typeface="Century Gothic"/>
              <a:cs typeface="Century Gothic"/>
            </a:endParaRPr>
          </a:p>
        </p:txBody>
      </p:sp>
      <p:pic>
        <p:nvPicPr>
          <p:cNvPr id="5" name="Picture 4" descr="88x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338" y="3393789"/>
            <a:ext cx="395014" cy="139153"/>
          </a:xfrm>
          <a:prstGeom prst="rect">
            <a:avLst/>
          </a:prstGeom>
        </p:spPr>
      </p:pic>
      <p:pic>
        <p:nvPicPr>
          <p:cNvPr id="6" name="Picture 5" descr="anboto-TEaP7qN--yk-orig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7836" y="979566"/>
            <a:ext cx="3509676" cy="2334021"/>
          </a:xfrm>
          <a:prstGeom prst="rect">
            <a:avLst/>
          </a:prstGeom>
          <a:ln w="12700" cmpd="sng">
            <a:solidFill>
              <a:schemeClr val="tx1"/>
            </a:solidFill>
          </a:ln>
        </p:spPr>
      </p:pic>
      <p:sp>
        <p:nvSpPr>
          <p:cNvPr id="7" name="TextBox 6"/>
          <p:cNvSpPr txBox="1"/>
          <p:nvPr/>
        </p:nvSpPr>
        <p:spPr>
          <a:xfrm>
            <a:off x="5564868" y="3313587"/>
            <a:ext cx="2968731" cy="215444"/>
          </a:xfrm>
          <a:prstGeom prst="rect">
            <a:avLst/>
          </a:prstGeom>
          <a:noFill/>
        </p:spPr>
        <p:txBody>
          <a:bodyPr wrap="none" rtlCol="0">
            <a:spAutoFit/>
          </a:bodyPr>
          <a:lstStyle/>
          <a:p>
            <a:r>
              <a:rPr lang="en-US" sz="800" dirty="0"/>
              <a:t>http://</a:t>
            </a:r>
            <a:r>
              <a:rPr lang="en-US" sz="800" dirty="0" err="1"/>
              <a:t>images.cdn.fotopedia.com</a:t>
            </a:r>
            <a:r>
              <a:rPr lang="en-US" sz="800" dirty="0"/>
              <a:t>/anboto-TEaP7qN--</a:t>
            </a:r>
            <a:r>
              <a:rPr lang="en-US" sz="800" dirty="0" err="1"/>
              <a:t>yk-original.jpg</a:t>
            </a:r>
            <a:endParaRPr lang="en-US" sz="800" dirty="0"/>
          </a:p>
        </p:txBody>
      </p:sp>
    </p:spTree>
    <p:extLst>
      <p:ext uri="{BB962C8B-B14F-4D97-AF65-F5344CB8AC3E}">
        <p14:creationId xmlns:p14="http://schemas.microsoft.com/office/powerpoint/2010/main" val="71512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2" y="409405"/>
            <a:ext cx="4495800" cy="530621"/>
          </a:xfrm>
        </p:spPr>
        <p:txBody>
          <a:bodyPr>
            <a:normAutofit/>
          </a:bodyPr>
          <a:lstStyle/>
          <a:p>
            <a:pPr algn="l"/>
            <a:r>
              <a:rPr lang="en-US" sz="2400" b="1" dirty="0" smtClean="0">
                <a:latin typeface="Arial"/>
                <a:cs typeface="Arial"/>
              </a:rPr>
              <a:t>Pilots under consideration</a:t>
            </a:r>
            <a:endParaRPr lang="en-US" sz="2400" b="1" dirty="0">
              <a:latin typeface="Arial"/>
              <a:cs typeface="Arial"/>
            </a:endParaRPr>
          </a:p>
        </p:txBody>
      </p:sp>
      <p:sp>
        <p:nvSpPr>
          <p:cNvPr id="3" name="Content Placeholder 2"/>
          <p:cNvSpPr>
            <a:spLocks noGrp="1"/>
          </p:cNvSpPr>
          <p:nvPr>
            <p:ph idx="1"/>
          </p:nvPr>
        </p:nvSpPr>
        <p:spPr>
          <a:xfrm>
            <a:off x="346362" y="1079040"/>
            <a:ext cx="6811819" cy="3891736"/>
          </a:xfrm>
        </p:spPr>
        <p:txBody>
          <a:bodyPr>
            <a:noAutofit/>
          </a:bodyPr>
          <a:lstStyle/>
          <a:p>
            <a:pPr marL="0" indent="0">
              <a:buNone/>
            </a:pPr>
            <a:endParaRPr lang="en-US" sz="1600" dirty="0">
              <a:latin typeface="Arial"/>
              <a:cs typeface="Arial"/>
            </a:endParaRPr>
          </a:p>
          <a:p>
            <a:pPr marL="0" indent="0">
              <a:buNone/>
            </a:pPr>
            <a:r>
              <a:rPr lang="en-US" sz="1600" dirty="0" smtClean="0">
                <a:latin typeface="Arial"/>
                <a:cs typeface="Arial"/>
              </a:rPr>
              <a:t>CRMS </a:t>
            </a:r>
            <a:r>
              <a:rPr lang="en-US" sz="1600" dirty="0" smtClean="0">
                <a:latin typeface="Arial"/>
                <a:cs typeface="Arial"/>
              </a:rPr>
              <a:t>“Toolkit”  (already underway!)</a:t>
            </a:r>
          </a:p>
          <a:p>
            <a:pPr marL="0" indent="0">
              <a:buNone/>
            </a:pPr>
            <a:r>
              <a:rPr lang="en-US" sz="1600" dirty="0" smtClean="0">
                <a:latin typeface="Arial"/>
                <a:cs typeface="Arial"/>
              </a:rPr>
              <a:t>Expand </a:t>
            </a:r>
            <a:r>
              <a:rPr lang="en-US" sz="1600" dirty="0" smtClean="0">
                <a:latin typeface="Arial"/>
                <a:cs typeface="Arial"/>
              </a:rPr>
              <a:t>our scope to works beyond </a:t>
            </a:r>
            <a:r>
              <a:rPr lang="en-US" sz="1600" dirty="0" smtClean="0">
                <a:latin typeface="Arial"/>
                <a:cs typeface="Arial"/>
              </a:rPr>
              <a:t>English</a:t>
            </a:r>
          </a:p>
          <a:p>
            <a:pPr marL="0" indent="0">
              <a:buNone/>
            </a:pPr>
            <a:r>
              <a:rPr lang="en-US" sz="1600" dirty="0" smtClean="0">
                <a:latin typeface="Arial"/>
                <a:cs typeface="Arial"/>
              </a:rPr>
              <a:t>Spain</a:t>
            </a:r>
          </a:p>
          <a:p>
            <a:pPr marL="0" indent="0">
              <a:buNone/>
            </a:pPr>
            <a:r>
              <a:rPr lang="en-US" sz="1600" dirty="0" smtClean="0">
                <a:latin typeface="Arial"/>
                <a:cs typeface="Arial"/>
              </a:rPr>
              <a:t>Germany</a:t>
            </a:r>
          </a:p>
          <a:p>
            <a:pPr marL="0" indent="0">
              <a:buNone/>
            </a:pPr>
            <a:r>
              <a:rPr lang="en-US" sz="1600" dirty="0" smtClean="0">
                <a:latin typeface="Arial"/>
                <a:cs typeface="Arial"/>
              </a:rPr>
              <a:t>US State Documents</a:t>
            </a:r>
            <a:endParaRPr lang="en-US" sz="1600" dirty="0" smtClean="0">
              <a:latin typeface="Arial"/>
              <a:cs typeface="Arial"/>
            </a:endParaRPr>
          </a:p>
          <a:p>
            <a:pPr marL="0" indent="0">
              <a:buNone/>
            </a:pPr>
            <a:r>
              <a:rPr lang="en-US" sz="1600" dirty="0" smtClean="0">
                <a:latin typeface="Arial"/>
                <a:cs typeface="Arial"/>
              </a:rPr>
              <a:t>Tackle </a:t>
            </a:r>
            <a:r>
              <a:rPr lang="en-US" sz="1600" dirty="0" smtClean="0">
                <a:latin typeface="Arial"/>
                <a:cs typeface="Arial"/>
              </a:rPr>
              <a:t>the undetermined (UND) volumes.</a:t>
            </a:r>
          </a:p>
          <a:p>
            <a:pPr marL="457200" lvl="1" indent="0">
              <a:buNone/>
            </a:pPr>
            <a:r>
              <a:rPr lang="en-US" sz="1600" dirty="0" smtClean="0">
                <a:latin typeface="Arial"/>
                <a:cs typeface="Arial"/>
              </a:rPr>
              <a:t>Can we identify patterns?</a:t>
            </a:r>
          </a:p>
          <a:p>
            <a:pPr marL="457200" lvl="1" indent="0">
              <a:buNone/>
            </a:pPr>
            <a:r>
              <a:rPr lang="en-US" sz="1600" dirty="0" smtClean="0">
                <a:latin typeface="Arial"/>
                <a:cs typeface="Arial"/>
              </a:rPr>
              <a:t>Start with “easier” sub-categories?</a:t>
            </a:r>
          </a:p>
          <a:p>
            <a:pPr marL="0" indent="0">
              <a:buNone/>
            </a:pPr>
            <a:r>
              <a:rPr lang="en-US" sz="1600" dirty="0" smtClean="0">
                <a:latin typeface="Arial"/>
                <a:cs typeface="Arial"/>
              </a:rPr>
              <a:t>Linked data initiatives</a:t>
            </a:r>
          </a:p>
          <a:p>
            <a:pPr marL="457200" lvl="1" indent="0">
              <a:buNone/>
            </a:pPr>
            <a:r>
              <a:rPr lang="en-US" sz="1600" dirty="0" smtClean="0">
                <a:latin typeface="Arial"/>
                <a:cs typeface="Arial"/>
              </a:rPr>
              <a:t>Sharing metadata with USCO, </a:t>
            </a:r>
            <a:r>
              <a:rPr lang="en-US" sz="1600" dirty="0" smtClean="0">
                <a:latin typeface="Arial"/>
                <a:cs typeface="Arial"/>
              </a:rPr>
              <a:t>WATCH</a:t>
            </a:r>
            <a:endParaRPr lang="en-US" sz="1600" dirty="0" smtClean="0">
              <a:latin typeface="Arial"/>
              <a:cs typeface="Arial"/>
            </a:endParaRPr>
          </a:p>
          <a:p>
            <a:pPr marL="0" indent="0">
              <a:buNone/>
            </a:pPr>
            <a:endParaRPr lang="en-US" sz="1600" dirty="0" smtClean="0">
              <a:latin typeface="Arial"/>
              <a:cs typeface="Arial"/>
            </a:endParaRPr>
          </a:p>
        </p:txBody>
      </p:sp>
      <p:pic>
        <p:nvPicPr>
          <p:cNvPr id="5" name="Picture 4" descr="flickr-2711579609-orig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11" y="1850730"/>
            <a:ext cx="3265517" cy="2177011"/>
          </a:xfrm>
          <a:prstGeom prst="rect">
            <a:avLst/>
          </a:prstGeom>
          <a:ln w="12700" cmpd="sng">
            <a:solidFill>
              <a:schemeClr val="tx1"/>
            </a:solidFill>
          </a:ln>
        </p:spPr>
      </p:pic>
      <p:sp>
        <p:nvSpPr>
          <p:cNvPr id="6" name="TextBox 5"/>
          <p:cNvSpPr txBox="1"/>
          <p:nvPr/>
        </p:nvSpPr>
        <p:spPr>
          <a:xfrm>
            <a:off x="5285738" y="4180141"/>
            <a:ext cx="3013826" cy="215444"/>
          </a:xfrm>
          <a:prstGeom prst="rect">
            <a:avLst/>
          </a:prstGeom>
          <a:noFill/>
        </p:spPr>
        <p:txBody>
          <a:bodyPr wrap="square" rtlCol="0">
            <a:spAutoFit/>
          </a:bodyPr>
          <a:lstStyle/>
          <a:p>
            <a:pPr marL="0" lvl="1"/>
            <a:r>
              <a:rPr lang="en-US" sz="800" dirty="0">
                <a:latin typeface="Arial"/>
                <a:cs typeface="Arial"/>
              </a:rPr>
              <a:t>http://</a:t>
            </a:r>
            <a:r>
              <a:rPr lang="en-US" sz="800" dirty="0" err="1">
                <a:latin typeface="Arial"/>
                <a:cs typeface="Arial"/>
              </a:rPr>
              <a:t>images.cdn.fotopedia.com</a:t>
            </a:r>
            <a:r>
              <a:rPr lang="en-US" sz="800" dirty="0">
                <a:latin typeface="Arial"/>
                <a:cs typeface="Arial"/>
              </a:rPr>
              <a:t>/flickr-2711579609-</a:t>
            </a:r>
            <a:r>
              <a:rPr lang="en-US" sz="800" dirty="0" smtClean="0">
                <a:latin typeface="Arial"/>
                <a:cs typeface="Arial"/>
              </a:rPr>
              <a:t>original.jpg</a:t>
            </a:r>
            <a:endParaRPr lang="en-US" sz="800" dirty="0">
              <a:latin typeface="Arial"/>
              <a:cs typeface="Arial"/>
            </a:endParaRPr>
          </a:p>
        </p:txBody>
      </p:sp>
      <p:pic>
        <p:nvPicPr>
          <p:cNvPr id="7" name="Picture 6" descr="cc-by-s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564" y="4265514"/>
            <a:ext cx="371764" cy="130071"/>
          </a:xfrm>
          <a:prstGeom prst="rect">
            <a:avLst/>
          </a:prstGeom>
        </p:spPr>
      </p:pic>
    </p:spTree>
    <p:extLst>
      <p:ext uri="{BB962C8B-B14F-4D97-AF65-F5344CB8AC3E}">
        <p14:creationId xmlns:p14="http://schemas.microsoft.com/office/powerpoint/2010/main" val="218970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87"/>
            <a:ext cx="8229600" cy="638100"/>
          </a:xfrm>
          <a:prstGeom prst="rect">
            <a:avLst/>
          </a:prstGeom>
        </p:spPr>
        <p:txBody>
          <a:bodyPr lIns="91425" tIns="91425" rIns="91425" bIns="91425" anchor="b" anchorCtr="0">
            <a:noAutofit/>
          </a:bodyPr>
          <a:lstStyle/>
          <a:p>
            <a:pPr>
              <a:buNone/>
            </a:pPr>
            <a:r>
              <a:rPr lang="en" sz="3000" b="0"/>
              <a:t>Recommended reading…</a:t>
            </a:r>
          </a:p>
        </p:txBody>
      </p:sp>
      <p:sp>
        <p:nvSpPr>
          <p:cNvPr id="177" name="Shape 177"/>
          <p:cNvSpPr txBox="1">
            <a:spLocks noGrp="1"/>
          </p:cNvSpPr>
          <p:nvPr>
            <p:ph type="body" idx="1"/>
          </p:nvPr>
        </p:nvSpPr>
        <p:spPr>
          <a:xfrm>
            <a:off x="369275" y="4352194"/>
            <a:ext cx="8616600" cy="573749"/>
          </a:xfrm>
          <a:prstGeom prst="rect">
            <a:avLst/>
          </a:prstGeom>
        </p:spPr>
        <p:txBody>
          <a:bodyPr lIns="91425" tIns="91425" rIns="91425" bIns="91425" anchor="t" anchorCtr="0">
            <a:noAutofit/>
          </a:bodyPr>
          <a:lstStyle/>
          <a:p>
            <a:pPr lvl="0" rtl="0">
              <a:buNone/>
            </a:pPr>
            <a:r>
              <a:rPr lang="en" sz="2200" dirty="0"/>
              <a:t>HathiTrust collection: </a:t>
            </a:r>
            <a:r>
              <a:rPr lang="en" sz="2200" u="sng" dirty="0">
                <a:solidFill>
                  <a:schemeClr val="hlink"/>
                </a:solidFill>
                <a:hlinkClick r:id="rId3"/>
              </a:rPr>
              <a:t>Copyright Review project (CRMS) little gems</a:t>
            </a:r>
          </a:p>
          <a:p>
            <a:endParaRPr lang="en" sz="2200" u="sng" dirty="0">
              <a:solidFill>
                <a:schemeClr val="hlink"/>
              </a:solidFill>
              <a:hlinkClick r:id="rId3"/>
            </a:endParaRPr>
          </a:p>
        </p:txBody>
      </p:sp>
      <p:pic>
        <p:nvPicPr>
          <p:cNvPr id="178" name="Shape 178"/>
          <p:cNvPicPr preferRelativeResize="0"/>
          <p:nvPr/>
        </p:nvPicPr>
        <p:blipFill>
          <a:blip r:embed="rId4"/>
          <a:stretch>
            <a:fillRect/>
          </a:stretch>
        </p:blipFill>
        <p:spPr>
          <a:xfrm>
            <a:off x="6348062" y="2809142"/>
            <a:ext cx="2725400" cy="1643888"/>
          </a:xfrm>
          <a:prstGeom prst="rect">
            <a:avLst/>
          </a:prstGeom>
          <a:noFill/>
          <a:ln>
            <a:noFill/>
          </a:ln>
        </p:spPr>
      </p:pic>
      <p:pic>
        <p:nvPicPr>
          <p:cNvPr id="179" name="Shape 179"/>
          <p:cNvPicPr preferRelativeResize="0"/>
          <p:nvPr/>
        </p:nvPicPr>
        <p:blipFill>
          <a:blip r:embed="rId5"/>
          <a:stretch>
            <a:fillRect/>
          </a:stretch>
        </p:blipFill>
        <p:spPr>
          <a:xfrm>
            <a:off x="3734175" y="1023675"/>
            <a:ext cx="2145224" cy="2849825"/>
          </a:xfrm>
          <a:prstGeom prst="rect">
            <a:avLst/>
          </a:prstGeom>
          <a:noFill/>
          <a:ln>
            <a:noFill/>
          </a:ln>
        </p:spPr>
      </p:pic>
      <p:pic>
        <p:nvPicPr>
          <p:cNvPr id="180" name="Shape 180"/>
          <p:cNvPicPr preferRelativeResize="0"/>
          <p:nvPr/>
        </p:nvPicPr>
        <p:blipFill>
          <a:blip r:embed="rId6"/>
          <a:stretch>
            <a:fillRect/>
          </a:stretch>
        </p:blipFill>
        <p:spPr>
          <a:xfrm>
            <a:off x="6638138" y="115424"/>
            <a:ext cx="2145225" cy="2469506"/>
          </a:xfrm>
          <a:prstGeom prst="rect">
            <a:avLst/>
          </a:prstGeom>
          <a:noFill/>
          <a:ln>
            <a:noFill/>
          </a:ln>
        </p:spPr>
      </p:pic>
      <p:pic>
        <p:nvPicPr>
          <p:cNvPr id="181" name="Shape 181"/>
          <p:cNvPicPr preferRelativeResize="0"/>
          <p:nvPr/>
        </p:nvPicPr>
        <p:blipFill>
          <a:blip r:embed="rId7"/>
          <a:stretch>
            <a:fillRect/>
          </a:stretch>
        </p:blipFill>
        <p:spPr>
          <a:xfrm>
            <a:off x="457199" y="905335"/>
            <a:ext cx="2808300" cy="3332831"/>
          </a:xfrm>
          <a:prstGeom prst="rect">
            <a:avLst/>
          </a:prstGeom>
          <a:noFill/>
          <a:ln>
            <a:noFill/>
          </a:ln>
        </p:spPr>
      </p:pic>
      <p:sp>
        <p:nvSpPr>
          <p:cNvPr id="182" name="Shape 182"/>
          <p:cNvSpPr txBox="1"/>
          <p:nvPr/>
        </p:nvSpPr>
        <p:spPr>
          <a:xfrm>
            <a:off x="3444037" y="3480825"/>
            <a:ext cx="2725500" cy="757350"/>
          </a:xfrm>
          <a:prstGeom prst="rect">
            <a:avLst/>
          </a:prstGeom>
        </p:spPr>
        <p:txBody>
          <a:bodyPr lIns="91425" tIns="91425" rIns="91425" bIns="91425" anchor="t" anchorCtr="0">
            <a:noAutofit/>
          </a:bodyPr>
          <a:lstStyle/>
          <a:p>
            <a:pPr>
              <a:buNone/>
            </a:pPr>
            <a:endParaRPr lang="en" sz="3600" dirty="0"/>
          </a:p>
        </p:txBody>
      </p:sp>
    </p:spTree>
    <p:extLst>
      <p:ext uri="{BB962C8B-B14F-4D97-AF65-F5344CB8AC3E}">
        <p14:creationId xmlns:p14="http://schemas.microsoft.com/office/powerpoint/2010/main" val="68116982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0" y="317104"/>
            <a:ext cx="3492500" cy="857250"/>
          </a:xfrm>
        </p:spPr>
        <p:txBody>
          <a:bodyPr>
            <a:normAutofit/>
          </a:bodyPr>
          <a:lstStyle/>
          <a:p>
            <a:r>
              <a:rPr lang="en-US" sz="3200" b="1" dirty="0" smtClean="0">
                <a:latin typeface="Arial"/>
                <a:cs typeface="Arial"/>
              </a:rPr>
              <a:t>Thank you!</a:t>
            </a:r>
            <a:endParaRPr lang="en-US" sz="3200" b="1" dirty="0">
              <a:latin typeface="Arial"/>
              <a:cs typeface="Arial"/>
            </a:endParaRPr>
          </a:p>
        </p:txBody>
      </p:sp>
      <p:sp>
        <p:nvSpPr>
          <p:cNvPr id="3" name="Content Placeholder 2"/>
          <p:cNvSpPr>
            <a:spLocks noGrp="1"/>
          </p:cNvSpPr>
          <p:nvPr>
            <p:ph idx="1"/>
          </p:nvPr>
        </p:nvSpPr>
        <p:spPr>
          <a:xfrm>
            <a:off x="431800" y="1066799"/>
            <a:ext cx="8242300" cy="3968593"/>
          </a:xfrm>
        </p:spPr>
        <p:txBody>
          <a:bodyPr>
            <a:noAutofit/>
          </a:bodyPr>
          <a:lstStyle/>
          <a:p>
            <a:pPr marL="0" indent="0" algn="ctr">
              <a:buNone/>
            </a:pPr>
            <a:r>
              <a:rPr lang="en-US" sz="1800" dirty="0" smtClean="0">
                <a:latin typeface="Arial"/>
                <a:cs typeface="Arial"/>
              </a:rPr>
              <a:t>Copyright Review Management System-US</a:t>
            </a:r>
          </a:p>
          <a:p>
            <a:pPr marL="0" indent="0" algn="ctr">
              <a:buNone/>
            </a:pPr>
            <a:r>
              <a:rPr lang="en-US" sz="1800" dirty="0">
                <a:latin typeface="Arial"/>
                <a:cs typeface="Arial"/>
                <a:hlinkClick r:id="rId3"/>
              </a:rPr>
              <a:t>https://www.lib.umich.edu/imls-national-leadership-grant-</a:t>
            </a:r>
            <a:r>
              <a:rPr lang="en-US" sz="1800" dirty="0" smtClean="0">
                <a:latin typeface="Arial"/>
                <a:cs typeface="Arial"/>
                <a:hlinkClick r:id="rId3"/>
              </a:rPr>
              <a:t>crms</a:t>
            </a:r>
            <a:endParaRPr lang="en-US" sz="1800" dirty="0" smtClean="0">
              <a:latin typeface="Arial"/>
              <a:cs typeface="Arial"/>
            </a:endParaRPr>
          </a:p>
          <a:p>
            <a:pPr marL="0" indent="0" algn="ctr">
              <a:buNone/>
            </a:pPr>
            <a:endParaRPr lang="en-US" sz="1800" dirty="0">
              <a:latin typeface="Arial"/>
              <a:cs typeface="Arial"/>
            </a:endParaRPr>
          </a:p>
          <a:p>
            <a:pPr marL="0" indent="0" algn="ctr">
              <a:buNone/>
            </a:pPr>
            <a:r>
              <a:rPr lang="en-US" sz="1800" dirty="0" smtClean="0">
                <a:latin typeface="Arial"/>
                <a:cs typeface="Arial"/>
              </a:rPr>
              <a:t>Copyright Review Management System-World</a:t>
            </a:r>
          </a:p>
          <a:p>
            <a:pPr marL="0" indent="0" algn="ctr">
              <a:buNone/>
            </a:pPr>
            <a:r>
              <a:rPr lang="en-US" sz="1800" dirty="0">
                <a:latin typeface="Arial"/>
                <a:cs typeface="Arial"/>
                <a:hlinkClick r:id="rId4"/>
              </a:rPr>
              <a:t>https://www.lib.umich.edu/imls-national-leadership-grant-crms-</a:t>
            </a:r>
            <a:r>
              <a:rPr lang="en-US" sz="1800" dirty="0" smtClean="0">
                <a:latin typeface="Arial"/>
                <a:cs typeface="Arial"/>
                <a:hlinkClick r:id="rId4"/>
              </a:rPr>
              <a:t>world</a:t>
            </a:r>
            <a:endParaRPr lang="en-US" sz="1800" dirty="0" smtClean="0">
              <a:latin typeface="Arial"/>
              <a:cs typeface="Arial"/>
            </a:endParaRPr>
          </a:p>
          <a:p>
            <a:pPr marL="0" indent="0" algn="ctr">
              <a:buNone/>
            </a:pPr>
            <a:endParaRPr lang="en-US" sz="1800" dirty="0">
              <a:latin typeface="Arial"/>
              <a:cs typeface="Arial"/>
            </a:endParaRPr>
          </a:p>
          <a:p>
            <a:pPr marL="0" indent="0" algn="ctr">
              <a:buNone/>
            </a:pPr>
            <a:r>
              <a:rPr lang="en-US" sz="1800" dirty="0" smtClean="0">
                <a:latin typeface="Arial"/>
                <a:cs typeface="Arial"/>
              </a:rPr>
              <a:t>Melissa Levine  </a:t>
            </a:r>
            <a:r>
              <a:rPr lang="en-US" sz="1800" dirty="0" smtClean="0">
                <a:latin typeface="Arial"/>
                <a:cs typeface="Arial"/>
                <a:hlinkClick r:id="rId5"/>
              </a:rPr>
              <a:t>mslevine@umich.edu</a:t>
            </a:r>
            <a:endParaRPr lang="en-US" sz="1800" dirty="0" smtClean="0">
              <a:latin typeface="Arial"/>
              <a:cs typeface="Arial"/>
            </a:endParaRPr>
          </a:p>
          <a:p>
            <a:pPr marL="0" indent="0" algn="ctr">
              <a:buNone/>
            </a:pPr>
            <a:r>
              <a:rPr lang="en-US" sz="1800" dirty="0" smtClean="0">
                <a:latin typeface="Arial"/>
                <a:cs typeface="Arial"/>
              </a:rPr>
              <a:t>Richard Adler  </a:t>
            </a:r>
            <a:r>
              <a:rPr lang="en-US" sz="1800" dirty="0" smtClean="0">
                <a:latin typeface="Arial"/>
                <a:cs typeface="Arial"/>
                <a:hlinkClick r:id="rId6"/>
              </a:rPr>
              <a:t>rcadler@umich.edu</a:t>
            </a:r>
            <a:endParaRPr lang="en-US" sz="1800" dirty="0" smtClean="0">
              <a:latin typeface="Arial"/>
              <a:cs typeface="Arial"/>
            </a:endParaRPr>
          </a:p>
          <a:p>
            <a:pPr marL="0" indent="0" algn="ctr">
              <a:buNone/>
            </a:pPr>
            <a:r>
              <a:rPr lang="en-US" sz="1800" dirty="0" smtClean="0">
                <a:latin typeface="Arial"/>
                <a:cs typeface="Arial"/>
              </a:rPr>
              <a:t>Kristina Eden </a:t>
            </a:r>
            <a:r>
              <a:rPr lang="en-US" sz="1800" dirty="0" smtClean="0">
                <a:latin typeface="Arial"/>
                <a:cs typeface="Arial"/>
                <a:hlinkClick r:id="rId7"/>
              </a:rPr>
              <a:t>keden@umich.edu</a:t>
            </a:r>
            <a:endParaRPr lang="en-US" sz="1800" dirty="0" smtClean="0">
              <a:latin typeface="Arial"/>
              <a:cs typeface="Arial"/>
            </a:endParaRPr>
          </a:p>
          <a:p>
            <a:pPr marL="0" indent="0" algn="ctr">
              <a:buNone/>
            </a:pPr>
            <a:endParaRPr lang="en-US" sz="1800" dirty="0">
              <a:latin typeface="Arial"/>
              <a:cs typeface="Arial"/>
            </a:endParaRPr>
          </a:p>
          <a:p>
            <a:pPr marL="0" indent="0" algn="ctr">
              <a:buNone/>
            </a:pPr>
            <a:endParaRPr lang="en-US" sz="1800" dirty="0">
              <a:latin typeface="Arial"/>
              <a:cs typeface="Arial"/>
            </a:endParaRPr>
          </a:p>
          <a:p>
            <a:pPr marL="0" indent="0" algn="r">
              <a:buNone/>
            </a:pPr>
            <a:r>
              <a:rPr lang="en-US" sz="1400" dirty="0" smtClean="0">
                <a:latin typeface="Arial"/>
                <a:cs typeface="Arial"/>
              </a:rPr>
              <a:t>Creative Commons CC-BY</a:t>
            </a:r>
            <a:endParaRPr lang="en-US" sz="1400" dirty="0">
              <a:latin typeface="Arial"/>
              <a:cs typeface="Arial"/>
            </a:endParaRPr>
          </a:p>
        </p:txBody>
      </p:sp>
      <p:pic>
        <p:nvPicPr>
          <p:cNvPr id="5" name="Picture 4" descr="IMLS_Logo_2c.jpg"/>
          <p:cNvPicPr>
            <a:picLocks noChangeAspect="1"/>
          </p:cNvPicPr>
          <p:nvPr/>
        </p:nvPicPr>
        <p:blipFill>
          <a:blip r:embed="rId8"/>
          <a:stretch>
            <a:fillRect/>
          </a:stretch>
        </p:blipFill>
        <p:spPr>
          <a:xfrm>
            <a:off x="254000" y="3543108"/>
            <a:ext cx="2248371" cy="1022696"/>
          </a:xfrm>
          <a:prstGeom prst="rect">
            <a:avLst/>
          </a:prstGeom>
        </p:spPr>
      </p:pic>
      <p:pic>
        <p:nvPicPr>
          <p:cNvPr id="6" name="Picture 5" descr="MLibraryLogo_maize&amp;blue-on-white.jpg"/>
          <p:cNvPicPr>
            <a:picLocks noChangeAspect="1"/>
          </p:cNvPicPr>
          <p:nvPr/>
        </p:nvPicPr>
        <p:blipFill>
          <a:blip r:embed="rId9"/>
          <a:stretch>
            <a:fillRect/>
          </a:stretch>
        </p:blipFill>
        <p:spPr>
          <a:xfrm>
            <a:off x="254000" y="4515003"/>
            <a:ext cx="1778000" cy="520390"/>
          </a:xfrm>
          <a:prstGeom prst="rect">
            <a:avLst/>
          </a:prstGeom>
        </p:spPr>
      </p:pic>
    </p:spTree>
    <p:extLst>
      <p:ext uri="{BB962C8B-B14F-4D97-AF65-F5344CB8AC3E}">
        <p14:creationId xmlns:p14="http://schemas.microsoft.com/office/powerpoint/2010/main" val="374539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latin typeface="Arial"/>
                <a:cs typeface="Arial"/>
              </a:rPr>
              <a:t>Copyright Determination: Why Now?</a:t>
            </a:r>
            <a:endParaRPr lang="en-US" sz="2400" b="1" dirty="0">
              <a:latin typeface="Arial"/>
              <a:cs typeface="Arial"/>
            </a:endParaRPr>
          </a:p>
        </p:txBody>
      </p:sp>
      <p:sp>
        <p:nvSpPr>
          <p:cNvPr id="3" name="Content Placeholder 2"/>
          <p:cNvSpPr>
            <a:spLocks noGrp="1"/>
          </p:cNvSpPr>
          <p:nvPr>
            <p:ph idx="1"/>
          </p:nvPr>
        </p:nvSpPr>
        <p:spPr>
          <a:xfrm>
            <a:off x="900545" y="1223819"/>
            <a:ext cx="7786255" cy="3467100"/>
          </a:xfrm>
        </p:spPr>
        <p:txBody>
          <a:bodyPr>
            <a:noAutofit/>
          </a:bodyPr>
          <a:lstStyle/>
          <a:p>
            <a:r>
              <a:rPr lang="en-US" sz="1800" dirty="0" smtClean="0">
                <a:latin typeface="Arial"/>
                <a:cs typeface="Arial"/>
              </a:rPr>
              <a:t>A response to “</a:t>
            </a:r>
            <a:r>
              <a:rPr lang="en-US" sz="1800" dirty="0">
                <a:latin typeface="Arial"/>
                <a:cs typeface="Arial"/>
              </a:rPr>
              <a:t>b</a:t>
            </a:r>
            <a:r>
              <a:rPr lang="en-US" sz="1800" dirty="0" smtClean="0">
                <a:latin typeface="Arial"/>
                <a:cs typeface="Arial"/>
              </a:rPr>
              <a:t>ibliographic indeterminacy”  (Wilkin, 2011)</a:t>
            </a:r>
          </a:p>
          <a:p>
            <a:pPr lvl="1">
              <a:lnSpc>
                <a:spcPct val="130000"/>
              </a:lnSpc>
            </a:pPr>
            <a:r>
              <a:rPr lang="en-US" sz="1800" dirty="0" smtClean="0">
                <a:latin typeface="Arial"/>
                <a:cs typeface="Arial"/>
              </a:rPr>
              <a:t>High investment in our collections</a:t>
            </a:r>
          </a:p>
          <a:p>
            <a:pPr lvl="1"/>
            <a:r>
              <a:rPr lang="en-US" sz="1800" dirty="0" smtClean="0">
                <a:latin typeface="Arial"/>
                <a:cs typeface="Arial"/>
              </a:rPr>
              <a:t>Low certainty about the rights status of volumes in those collections</a:t>
            </a:r>
          </a:p>
          <a:p>
            <a:pPr marL="457200" lvl="1" indent="0">
              <a:buNone/>
            </a:pPr>
            <a:endParaRPr lang="en-US" sz="1800" dirty="0" smtClean="0">
              <a:latin typeface="Arial"/>
              <a:cs typeface="Arial"/>
            </a:endParaRPr>
          </a:p>
          <a:p>
            <a:r>
              <a:rPr lang="en-US" sz="1800" i="1" dirty="0" smtClean="0">
                <a:latin typeface="Arial"/>
                <a:cs typeface="Arial"/>
              </a:rPr>
              <a:t>United States: 1923-1963</a:t>
            </a:r>
          </a:p>
          <a:p>
            <a:r>
              <a:rPr lang="en-US" sz="1800" i="1" dirty="0" smtClean="0">
                <a:latin typeface="Arial"/>
                <a:cs typeface="Arial"/>
              </a:rPr>
              <a:t>Australia </a:t>
            </a:r>
            <a:r>
              <a:rPr lang="en-US" sz="1800" i="1" dirty="0">
                <a:latin typeface="Arial"/>
                <a:cs typeface="Arial"/>
              </a:rPr>
              <a:t>(before 1955</a:t>
            </a:r>
            <a:r>
              <a:rPr lang="en-US" sz="1800" i="1" dirty="0" smtClean="0">
                <a:latin typeface="Arial"/>
                <a:cs typeface="Arial"/>
              </a:rPr>
              <a:t>), Canada: </a:t>
            </a:r>
            <a:r>
              <a:rPr lang="en-US" sz="1800" i="1" dirty="0">
                <a:latin typeface="Arial"/>
                <a:cs typeface="Arial"/>
              </a:rPr>
              <a:t>1894-1964</a:t>
            </a:r>
          </a:p>
          <a:p>
            <a:r>
              <a:rPr lang="en-US" sz="1800" i="1" dirty="0" smtClean="0">
                <a:latin typeface="Arial"/>
                <a:cs typeface="Arial"/>
              </a:rPr>
              <a:t>Australia (after </a:t>
            </a:r>
            <a:r>
              <a:rPr lang="en-US" sz="1800" i="1" dirty="0">
                <a:latin typeface="Arial"/>
                <a:cs typeface="Arial"/>
              </a:rPr>
              <a:t>1954), United Kingdom: </a:t>
            </a:r>
            <a:r>
              <a:rPr lang="en-US" sz="1800" i="1" dirty="0" smtClean="0">
                <a:latin typeface="Arial"/>
                <a:cs typeface="Arial"/>
              </a:rPr>
              <a:t>1874-1944</a:t>
            </a:r>
          </a:p>
          <a:p>
            <a:pPr marL="0" indent="0">
              <a:buNone/>
            </a:pPr>
            <a:endParaRPr lang="en-US" sz="1800" i="1" dirty="0" smtClean="0">
              <a:latin typeface="Arial"/>
              <a:cs typeface="Arial"/>
            </a:endParaRPr>
          </a:p>
          <a:p>
            <a:pPr>
              <a:lnSpc>
                <a:spcPct val="130000"/>
              </a:lnSpc>
            </a:pPr>
            <a:r>
              <a:rPr lang="en-US" sz="1800" dirty="0" smtClean="0">
                <a:latin typeface="Arial"/>
                <a:cs typeface="Arial"/>
              </a:rPr>
              <a:t>Fulfilling the promise of the public domain</a:t>
            </a:r>
            <a:endParaRPr lang="en-US" sz="1800" dirty="0">
              <a:latin typeface="Arial"/>
              <a:cs typeface="Arial"/>
            </a:endParaRPr>
          </a:p>
        </p:txBody>
      </p:sp>
    </p:spTree>
    <p:extLst>
      <p:ext uri="{BB962C8B-B14F-4D97-AF65-F5344CB8AC3E}">
        <p14:creationId xmlns:p14="http://schemas.microsoft.com/office/powerpoint/2010/main" val="264818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solidFill>
                  <a:srgbClr val="000090"/>
                </a:solidFill>
              </a:rPr>
              <a:t>Illustrative </a:t>
            </a:r>
            <a:r>
              <a:rPr lang="en-US" sz="4800" dirty="0" smtClean="0">
                <a:solidFill>
                  <a:srgbClr val="000090"/>
                </a:solidFill>
              </a:rPr>
              <a:t>examples</a:t>
            </a:r>
            <a:endParaRPr lang="en-US" sz="4800" dirty="0">
              <a:solidFill>
                <a:srgbClr val="000090"/>
              </a:solidFill>
            </a:endParaRPr>
          </a:p>
        </p:txBody>
      </p:sp>
      <p:sp>
        <p:nvSpPr>
          <p:cNvPr id="3" name="Subtitle 2"/>
          <p:cNvSpPr>
            <a:spLocks noGrp="1"/>
          </p:cNvSpPr>
          <p:nvPr>
            <p:ph type="subTitle" idx="1"/>
          </p:nvPr>
        </p:nvSpPr>
        <p:spPr/>
        <p:txBody>
          <a:bodyPr>
            <a:normAutofit/>
          </a:bodyPr>
          <a:lstStyle/>
          <a:p>
            <a:endParaRPr lang="en-US" dirty="0" smtClean="0">
              <a:solidFill>
                <a:srgbClr val="000090"/>
              </a:solidFill>
            </a:endParaRPr>
          </a:p>
        </p:txBody>
      </p:sp>
    </p:spTree>
    <p:extLst>
      <p:ext uri="{BB962C8B-B14F-4D97-AF65-F5344CB8AC3E}">
        <p14:creationId xmlns:p14="http://schemas.microsoft.com/office/powerpoint/2010/main" val="41086642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90" y="135702"/>
            <a:ext cx="7619660" cy="1028700"/>
          </a:xfrm>
        </p:spPr>
        <p:txBody>
          <a:bodyPr>
            <a:normAutofit/>
          </a:bodyPr>
          <a:lstStyle/>
          <a:p>
            <a:r>
              <a:rPr lang="en-US" dirty="0" smtClean="0"/>
              <a:t>Basket ball. (1894)</a:t>
            </a:r>
            <a:endParaRPr lang="en-US" dirty="0"/>
          </a:p>
        </p:txBody>
      </p:sp>
      <p:pic>
        <p:nvPicPr>
          <p:cNvPr id="4" name="Content Placeholder 3" descr="Screen Shot 2014-03-25 at 6.13.3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63" r="234"/>
          <a:stretch/>
        </p:blipFill>
        <p:spPr>
          <a:xfrm>
            <a:off x="3061378" y="1230796"/>
            <a:ext cx="2957494" cy="3280172"/>
          </a:xfrm>
        </p:spPr>
      </p:pic>
      <p:pic>
        <p:nvPicPr>
          <p:cNvPr id="5" name="Picture 4" descr="Screen Shot 2014-03-25 at 6.12.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42" y="1232844"/>
            <a:ext cx="2945178" cy="3278124"/>
          </a:xfrm>
          <a:prstGeom prst="rect">
            <a:avLst/>
          </a:prstGeom>
        </p:spPr>
      </p:pic>
      <p:pic>
        <p:nvPicPr>
          <p:cNvPr id="6" name="Picture 5" descr="Screen Shot 2014-03-25 at 6.20.1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8872" y="1234892"/>
            <a:ext cx="2917778" cy="3278124"/>
          </a:xfrm>
          <a:prstGeom prst="rect">
            <a:avLst/>
          </a:prstGeom>
        </p:spPr>
      </p:pic>
    </p:spTree>
    <p:extLst>
      <p:ext uri="{BB962C8B-B14F-4D97-AF65-F5344CB8AC3E}">
        <p14:creationId xmlns:p14="http://schemas.microsoft.com/office/powerpoint/2010/main" val="6320599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583" y="1238647"/>
            <a:ext cx="7930990" cy="719726"/>
          </a:xfrm>
        </p:spPr>
        <p:txBody>
          <a:bodyPr>
            <a:normAutofit fontScale="90000"/>
          </a:bodyPr>
          <a:lstStyle/>
          <a:p>
            <a:r>
              <a:rPr lang="en-US" sz="4400" dirty="0" smtClean="0"/>
              <a:t>GATT Restoration </a:t>
            </a:r>
            <a:endParaRPr lang="en-US" sz="4400" dirty="0"/>
          </a:p>
        </p:txBody>
      </p:sp>
      <p:pic>
        <p:nvPicPr>
          <p:cNvPr id="5" name="Content Placeholder 4" descr="arrow.jpg"/>
          <p:cNvPicPr>
            <a:picLocks noGrp="1" noChangeAspect="1"/>
          </p:cNvPicPr>
          <p:nvPr>
            <p:ph idx="1"/>
          </p:nvPr>
        </p:nvPicPr>
        <p:blipFill>
          <a:blip r:embed="rId3" cstate="print">
            <a:extLst>
              <a:ext uri="{28A0092B-C50C-407E-A947-70E740481C1C}">
                <a14:useLocalDpi xmlns:a14="http://schemas.microsoft.com/office/drawing/2010/main" val="0"/>
              </a:ext>
            </a:extLst>
          </a:blip>
          <a:srcRect t="12866" b="12866"/>
          <a:stretch>
            <a:fillRect/>
          </a:stretch>
        </p:blipFill>
        <p:spPr>
          <a:xfrm>
            <a:off x="3319872" y="2332320"/>
            <a:ext cx="2659268" cy="1144732"/>
          </a:xfrm>
        </p:spPr>
      </p:pic>
      <p:pic>
        <p:nvPicPr>
          <p:cNvPr id="4" name="Picture 3"/>
          <p:cNvPicPr>
            <a:picLocks noChangeAspect="1"/>
          </p:cNvPicPr>
          <p:nvPr/>
        </p:nvPicPr>
        <p:blipFill>
          <a:blip r:embed="rId4"/>
          <a:stretch>
            <a:fillRect/>
          </a:stretch>
        </p:blipFill>
        <p:spPr>
          <a:xfrm>
            <a:off x="973066" y="2061002"/>
            <a:ext cx="2249824" cy="1687368"/>
          </a:xfrm>
          <a:prstGeom prst="rect">
            <a:avLst/>
          </a:prstGeom>
        </p:spPr>
      </p:pic>
      <p:pic>
        <p:nvPicPr>
          <p:cNvPr id="6" name="Picture 5" descr="Copyright_symbol_9.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5139" y="1967457"/>
            <a:ext cx="2374550" cy="1780913"/>
          </a:xfrm>
          <a:prstGeom prst="rect">
            <a:avLst/>
          </a:prstGeom>
        </p:spPr>
      </p:pic>
    </p:spTree>
    <p:extLst>
      <p:ext uri="{BB962C8B-B14F-4D97-AF65-F5344CB8AC3E}">
        <p14:creationId xmlns:p14="http://schemas.microsoft.com/office/powerpoint/2010/main" val="29403818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35" y="369113"/>
            <a:ext cx="5791200" cy="590092"/>
          </a:xfrm>
        </p:spPr>
        <p:txBody>
          <a:bodyPr>
            <a:normAutofit fontScale="90000"/>
          </a:bodyPr>
          <a:lstStyle/>
          <a:p>
            <a:r>
              <a:rPr lang="en-US" dirty="0" smtClean="0"/>
              <a:t>GATT </a:t>
            </a:r>
            <a:r>
              <a:rPr lang="en-US" dirty="0" smtClean="0"/>
              <a:t>factors</a:t>
            </a:r>
            <a:endParaRPr lang="en-US" dirty="0"/>
          </a:p>
        </p:txBody>
      </p:sp>
      <p:sp>
        <p:nvSpPr>
          <p:cNvPr id="3" name="Content Placeholder 2"/>
          <p:cNvSpPr>
            <a:spLocks noGrp="1"/>
          </p:cNvSpPr>
          <p:nvPr>
            <p:ph idx="1"/>
          </p:nvPr>
        </p:nvSpPr>
        <p:spPr>
          <a:xfrm>
            <a:off x="565835" y="995142"/>
            <a:ext cx="7620000" cy="3881658"/>
          </a:xfrm>
        </p:spPr>
        <p:txBody>
          <a:bodyPr>
            <a:normAutofit fontScale="85000" lnSpcReduction="20000"/>
          </a:bodyPr>
          <a:lstStyle/>
          <a:p>
            <a:pPr marL="0" indent="0">
              <a:buNone/>
            </a:pPr>
            <a:endParaRPr lang="en-US" sz="1800" dirty="0" smtClean="0"/>
          </a:p>
          <a:p>
            <a:pPr marL="0" indent="0">
              <a:buNone/>
            </a:pPr>
            <a:r>
              <a:rPr lang="en-US" sz="1800" dirty="0" smtClean="0"/>
              <a:t>At </a:t>
            </a:r>
            <a:r>
              <a:rPr lang="en-US" sz="1800" dirty="0"/>
              <a:t>the time the work was created, at least one author…</a:t>
            </a:r>
            <a:r>
              <a:rPr lang="en-US" sz="1800" u="sng" dirty="0">
                <a:solidFill>
                  <a:srgbClr val="000090"/>
                </a:solidFill>
              </a:rPr>
              <a:t>must have been a national </a:t>
            </a:r>
            <a:r>
              <a:rPr lang="en-US" sz="1800" u="sng" dirty="0" smtClean="0">
                <a:solidFill>
                  <a:srgbClr val="000090"/>
                </a:solidFill>
              </a:rPr>
              <a:t>or </a:t>
            </a:r>
            <a:r>
              <a:rPr lang="en-US" sz="1800" u="sng" dirty="0">
                <a:solidFill>
                  <a:srgbClr val="000090"/>
                </a:solidFill>
              </a:rPr>
              <a:t>domiciliary of an eligible source country</a:t>
            </a:r>
            <a:r>
              <a:rPr lang="en-US" sz="1800" dirty="0"/>
              <a:t>. An eligible source country is a country, other </a:t>
            </a:r>
            <a:r>
              <a:rPr lang="en-US" sz="1800" dirty="0" smtClean="0"/>
              <a:t>than the </a:t>
            </a:r>
            <a:r>
              <a:rPr lang="en-US" sz="1800" dirty="0"/>
              <a:t>United States, that is a member of the WTO , a member of the </a:t>
            </a:r>
            <a:r>
              <a:rPr lang="en-US" sz="1800" dirty="0" smtClean="0"/>
              <a:t>Berne Convention…</a:t>
            </a:r>
          </a:p>
          <a:p>
            <a:pPr marL="0" indent="0">
              <a:buNone/>
            </a:pPr>
            <a:endParaRPr lang="en-US" sz="1800" dirty="0" smtClean="0"/>
          </a:p>
          <a:p>
            <a:pPr marL="0" indent="0">
              <a:buNone/>
            </a:pPr>
            <a:r>
              <a:rPr lang="en-US" sz="1800" dirty="0" smtClean="0"/>
              <a:t>AND</a:t>
            </a:r>
            <a:endParaRPr lang="en-US" sz="1800" dirty="0" smtClean="0"/>
          </a:p>
          <a:p>
            <a:pPr marL="0" indent="0">
              <a:buNone/>
            </a:pPr>
            <a:endParaRPr lang="en-US" sz="1800" dirty="0"/>
          </a:p>
          <a:p>
            <a:pPr marL="0" indent="0">
              <a:buNone/>
            </a:pPr>
            <a:r>
              <a:rPr lang="en-US" sz="1800" dirty="0" smtClean="0"/>
              <a:t>The </a:t>
            </a:r>
            <a:r>
              <a:rPr lang="en-US" sz="1800" dirty="0"/>
              <a:t>work is </a:t>
            </a:r>
            <a:r>
              <a:rPr lang="en-US" sz="1800" u="sng" dirty="0">
                <a:solidFill>
                  <a:srgbClr val="000090"/>
                </a:solidFill>
              </a:rPr>
              <a:t>not in the public domain in the eligible source country</a:t>
            </a:r>
            <a:r>
              <a:rPr lang="en-US" sz="1800" dirty="0">
                <a:solidFill>
                  <a:srgbClr val="000090"/>
                </a:solidFill>
              </a:rPr>
              <a:t> </a:t>
            </a:r>
            <a:r>
              <a:rPr lang="en-US" sz="1800" dirty="0" smtClean="0"/>
              <a:t>through expiration </a:t>
            </a:r>
            <a:r>
              <a:rPr lang="en-US" sz="1800" dirty="0"/>
              <a:t>of the term of </a:t>
            </a:r>
            <a:r>
              <a:rPr lang="en-US" sz="1800" dirty="0" smtClean="0"/>
              <a:t>protection</a:t>
            </a:r>
            <a:r>
              <a:rPr lang="en-US" sz="1800" dirty="0" smtClean="0"/>
              <a:t>.</a:t>
            </a:r>
          </a:p>
          <a:p>
            <a:pPr marL="0" indent="0">
              <a:buNone/>
            </a:pPr>
            <a:endParaRPr lang="en-US" sz="1800" dirty="0" smtClean="0"/>
          </a:p>
          <a:p>
            <a:pPr marL="0" indent="0">
              <a:buNone/>
            </a:pPr>
            <a:r>
              <a:rPr lang="en-US" sz="1800" dirty="0" smtClean="0"/>
              <a:t>AND</a:t>
            </a:r>
            <a:endParaRPr lang="en-US" sz="800" dirty="0"/>
          </a:p>
          <a:p>
            <a:pPr marL="0" indent="0">
              <a:buNone/>
            </a:pPr>
            <a:endParaRPr lang="en-US" sz="1800" dirty="0"/>
          </a:p>
          <a:p>
            <a:pPr marL="0" indent="0">
              <a:buNone/>
            </a:pPr>
            <a:r>
              <a:rPr lang="en-US" sz="1800" dirty="0" smtClean="0"/>
              <a:t>The </a:t>
            </a:r>
            <a:r>
              <a:rPr lang="en-US" sz="1800" dirty="0"/>
              <a:t>work is in the public domain in the United States because it did </a:t>
            </a:r>
            <a:r>
              <a:rPr lang="en-US" sz="1800" dirty="0" smtClean="0"/>
              <a:t>not comply </a:t>
            </a:r>
            <a:r>
              <a:rPr lang="en-US" sz="1800" dirty="0"/>
              <a:t>with formalities imposed at any time by U. S. </a:t>
            </a:r>
            <a:r>
              <a:rPr lang="en-US" sz="1800" dirty="0" smtClean="0"/>
              <a:t>Law. </a:t>
            </a:r>
          </a:p>
          <a:p>
            <a:pPr marL="0" indent="0">
              <a:buNone/>
            </a:pPr>
            <a:r>
              <a:rPr lang="en-US" sz="1800" dirty="0" smtClean="0"/>
              <a:t>AND</a:t>
            </a:r>
          </a:p>
          <a:p>
            <a:pPr marL="0" indent="0">
              <a:buNone/>
            </a:pPr>
            <a:endParaRPr lang="en-US" sz="800" dirty="0" smtClean="0"/>
          </a:p>
          <a:p>
            <a:pPr marL="0" indent="0">
              <a:buNone/>
            </a:pPr>
            <a:r>
              <a:rPr lang="en-US" sz="1800" dirty="0" smtClean="0"/>
              <a:t>If </a:t>
            </a:r>
            <a:r>
              <a:rPr lang="en-US" sz="1800" dirty="0"/>
              <a:t>published, the work must have been first published </a:t>
            </a:r>
            <a:r>
              <a:rPr lang="en-US" sz="1800" dirty="0" smtClean="0"/>
              <a:t>in an </a:t>
            </a:r>
            <a:r>
              <a:rPr lang="en-US" sz="1800" dirty="0"/>
              <a:t>eligible country and </a:t>
            </a:r>
            <a:r>
              <a:rPr lang="en-US" sz="1800" u="sng" dirty="0">
                <a:solidFill>
                  <a:srgbClr val="000090"/>
                </a:solidFill>
              </a:rPr>
              <a:t>not published in the United </a:t>
            </a:r>
            <a:r>
              <a:rPr lang="en-US" sz="1800" u="sng" dirty="0" smtClean="0">
                <a:solidFill>
                  <a:srgbClr val="000090"/>
                </a:solidFill>
              </a:rPr>
              <a:t>States during </a:t>
            </a:r>
            <a:r>
              <a:rPr lang="en-US" sz="1800" u="sng" dirty="0">
                <a:solidFill>
                  <a:srgbClr val="000090"/>
                </a:solidFill>
              </a:rPr>
              <a:t>the 30-day period</a:t>
            </a:r>
            <a:r>
              <a:rPr lang="en-US" sz="1800" dirty="0">
                <a:solidFill>
                  <a:srgbClr val="000090"/>
                </a:solidFill>
              </a:rPr>
              <a:t> </a:t>
            </a:r>
            <a:r>
              <a:rPr lang="en-US" sz="1800" dirty="0"/>
              <a:t>following its first publication </a:t>
            </a:r>
            <a:r>
              <a:rPr lang="en-US" sz="1800" dirty="0" smtClean="0"/>
              <a:t>in the </a:t>
            </a:r>
            <a:r>
              <a:rPr lang="en-US" sz="1800" dirty="0"/>
              <a:t>eligible country.</a:t>
            </a:r>
          </a:p>
        </p:txBody>
      </p:sp>
    </p:spTree>
    <p:extLst>
      <p:ext uri="{BB962C8B-B14F-4D97-AF65-F5344CB8AC3E}">
        <p14:creationId xmlns:p14="http://schemas.microsoft.com/office/powerpoint/2010/main" val="15089226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552"/>
            <a:ext cx="5791200" cy="922148"/>
          </a:xfrm>
        </p:spPr>
        <p:txBody>
          <a:bodyPr>
            <a:normAutofit/>
          </a:bodyPr>
          <a:lstStyle/>
          <a:p>
            <a:pPr algn="l"/>
            <a:r>
              <a:rPr lang="en-US" sz="1800" dirty="0" smtClean="0"/>
              <a:t>Arthur C. </a:t>
            </a:r>
            <a:r>
              <a:rPr lang="en-US" sz="1800" dirty="0" smtClean="0"/>
              <a:t>Clarke</a:t>
            </a:r>
            <a:r>
              <a:rPr lang="en-US" sz="1800" dirty="0"/>
              <a:t/>
            </a:r>
            <a:br>
              <a:rPr lang="en-US" sz="1800" dirty="0"/>
            </a:br>
            <a:r>
              <a:rPr lang="en-US" sz="1800" dirty="0" smtClean="0"/>
              <a:t>INTERPLANETARY </a:t>
            </a:r>
            <a:r>
              <a:rPr lang="en-US" sz="1800" dirty="0" smtClean="0"/>
              <a:t>FLIGHT (1951)</a:t>
            </a:r>
            <a:endParaRPr lang="en-US" sz="1800" dirty="0"/>
          </a:p>
        </p:txBody>
      </p:sp>
      <p:pic>
        <p:nvPicPr>
          <p:cNvPr id="10" name="Content Placeholder 9"/>
          <p:cNvPicPr>
            <a:picLocks noGrp="1" noChangeAspect="1"/>
          </p:cNvPicPr>
          <p:nvPr>
            <p:ph idx="1"/>
          </p:nvPr>
        </p:nvPicPr>
        <p:blipFill rotWithShape="1">
          <a:blip r:embed="rId3"/>
          <a:srcRect l="-16304" r="-16304"/>
          <a:stretch/>
        </p:blipFill>
        <p:spPr>
          <a:xfrm>
            <a:off x="457200" y="1465263"/>
            <a:ext cx="4351338" cy="3281362"/>
          </a:xfrm>
        </p:spPr>
      </p:pic>
      <p:sp>
        <p:nvSpPr>
          <p:cNvPr id="11" name="TextBox 10"/>
          <p:cNvSpPr txBox="1"/>
          <p:nvPr/>
        </p:nvSpPr>
        <p:spPr>
          <a:xfrm>
            <a:off x="5613349" y="360552"/>
            <a:ext cx="3365552" cy="4093428"/>
          </a:xfrm>
          <a:prstGeom prst="rect">
            <a:avLst/>
          </a:prstGeom>
          <a:noFill/>
        </p:spPr>
        <p:txBody>
          <a:bodyPr wrap="square" rtlCol="0">
            <a:spAutoFit/>
          </a:bodyPr>
          <a:lstStyle/>
          <a:p>
            <a:pPr marL="285750" indent="-285750">
              <a:buFont typeface="Arial"/>
              <a:buChar char="•"/>
            </a:pPr>
            <a:r>
              <a:rPr lang="en-US" sz="2000" dirty="0"/>
              <a:t>P</a:t>
            </a:r>
            <a:r>
              <a:rPr lang="en-US" sz="2000" dirty="0" smtClean="0"/>
              <a:t>ublished in the United States in 1950</a:t>
            </a:r>
            <a:r>
              <a:rPr lang="en-US" sz="2000" i="1" dirty="0" smtClean="0"/>
              <a:t>.  </a:t>
            </a:r>
            <a:endParaRPr lang="en-US" i="1" dirty="0" smtClean="0"/>
          </a:p>
          <a:p>
            <a:pPr marL="285750" indent="-285750">
              <a:buFont typeface="Arial"/>
              <a:buChar char="•"/>
            </a:pPr>
            <a:r>
              <a:rPr lang="en-US" sz="2000" dirty="0"/>
              <a:t>P</a:t>
            </a:r>
            <a:r>
              <a:rPr lang="en-US" sz="2000" dirty="0" smtClean="0"/>
              <a:t>ublished in London in 1950. </a:t>
            </a:r>
            <a:endParaRPr lang="en-US" i="1" dirty="0" smtClean="0"/>
          </a:p>
          <a:p>
            <a:pPr marL="285750" indent="-285750">
              <a:buFont typeface="Arial"/>
              <a:buChar char="•"/>
            </a:pPr>
            <a:r>
              <a:rPr lang="en-US" sz="2000" dirty="0" smtClean="0"/>
              <a:t>No copyright renewal record in the Stanford Renewal Database</a:t>
            </a:r>
            <a:r>
              <a:rPr lang="en-US" dirty="0" smtClean="0"/>
              <a:t>.</a:t>
            </a:r>
            <a:endParaRPr lang="en-US" dirty="0" smtClean="0"/>
          </a:p>
          <a:p>
            <a:pPr marL="285750" indent="-285750">
              <a:buFont typeface="Arial"/>
              <a:buChar char="•"/>
            </a:pPr>
            <a:r>
              <a:rPr lang="en-US" sz="2000" dirty="0" smtClean="0"/>
              <a:t>Clarke died in 2008 and was not a US citizen</a:t>
            </a:r>
            <a:r>
              <a:rPr lang="en-US" sz="2000" dirty="0" smtClean="0"/>
              <a:t>.</a:t>
            </a:r>
            <a:endParaRPr lang="en-US" dirty="0" smtClean="0"/>
          </a:p>
          <a:p>
            <a:pPr marL="285750" indent="-285750">
              <a:buFont typeface="Arial"/>
              <a:buChar char="•"/>
            </a:pPr>
            <a:r>
              <a:rPr lang="en-US" sz="2000" dirty="0"/>
              <a:t>C</a:t>
            </a:r>
            <a:r>
              <a:rPr lang="en-US" sz="2000" dirty="0" smtClean="0"/>
              <a:t>onclusion</a:t>
            </a:r>
            <a:r>
              <a:rPr lang="en-US" sz="2000" dirty="0" smtClean="0"/>
              <a:t>:  GATT restoration probably applies – we close the work worldwide.    </a:t>
            </a:r>
            <a:endParaRPr lang="en-US" sz="2000" dirty="0"/>
          </a:p>
        </p:txBody>
      </p:sp>
    </p:spTree>
    <p:extLst>
      <p:ext uri="{BB962C8B-B14F-4D97-AF65-F5344CB8AC3E}">
        <p14:creationId xmlns:p14="http://schemas.microsoft.com/office/powerpoint/2010/main" val="20400293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3-25 at 4.07.12 PM.png"/>
          <p:cNvPicPr>
            <a:picLocks noGrp="1" noChangeAspect="1"/>
          </p:cNvPicPr>
          <p:nvPr>
            <p:ph idx="1"/>
          </p:nvPr>
        </p:nvPicPr>
        <p:blipFill>
          <a:blip r:embed="rId3">
            <a:extLst>
              <a:ext uri="{28A0092B-C50C-407E-A947-70E740481C1C}">
                <a14:useLocalDpi xmlns:a14="http://schemas.microsoft.com/office/drawing/2010/main" val="0"/>
              </a:ext>
            </a:extLst>
          </a:blip>
          <a:srcRect l="-17752" r="-17752"/>
          <a:stretch>
            <a:fillRect/>
          </a:stretch>
        </p:blipFill>
        <p:spPr>
          <a:xfrm>
            <a:off x="457200" y="806450"/>
            <a:ext cx="8154988" cy="3509963"/>
          </a:xfrm>
        </p:spPr>
      </p:pic>
      <p:sp>
        <p:nvSpPr>
          <p:cNvPr id="3" name="Left Arrow 2"/>
          <p:cNvSpPr/>
          <p:nvPr/>
        </p:nvSpPr>
        <p:spPr>
          <a:xfrm>
            <a:off x="5279796" y="2304127"/>
            <a:ext cx="822960" cy="339340"/>
          </a:xfrm>
          <a:prstGeom prst="leftArrow">
            <a:avLst/>
          </a:prstGeom>
          <a:solidFill>
            <a:srgbClr val="FF00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Left Arrow 4"/>
          <p:cNvSpPr/>
          <p:nvPr/>
        </p:nvSpPr>
        <p:spPr>
          <a:xfrm>
            <a:off x="6907118" y="3445146"/>
            <a:ext cx="822960" cy="339340"/>
          </a:xfrm>
          <a:prstGeom prst="leftArrow">
            <a:avLst/>
          </a:prstGeom>
          <a:solidFill>
            <a:srgbClr val="FF0000"/>
          </a:solidFill>
          <a:ln>
            <a:solidFill>
              <a:srgbClr val="595959"/>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496861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0" y="285750"/>
            <a:ext cx="5791200" cy="1028700"/>
          </a:xfrm>
        </p:spPr>
        <p:txBody>
          <a:bodyPr>
            <a:normAutofit/>
          </a:bodyPr>
          <a:lstStyle/>
          <a:p>
            <a:r>
              <a:rPr lang="en-US" sz="2000" dirty="0" smtClean="0"/>
              <a:t>A child’s good morning – Margaret Wise Brown (1952)</a:t>
            </a:r>
            <a:endParaRPr lang="en-US" sz="2000" dirty="0"/>
          </a:p>
        </p:txBody>
      </p:sp>
      <p:pic>
        <p:nvPicPr>
          <p:cNvPr id="4" name="Content Placeholder 3" descr="Screen Shot 2014-03-25 at 4.18.07 PM.png"/>
          <p:cNvPicPr>
            <a:picLocks noGrp="1" noChangeAspect="1"/>
          </p:cNvPicPr>
          <p:nvPr>
            <p:ph idx="1"/>
          </p:nvPr>
        </p:nvPicPr>
        <p:blipFill>
          <a:blip r:embed="rId3">
            <a:extLst>
              <a:ext uri="{28A0092B-C50C-407E-A947-70E740481C1C}">
                <a14:useLocalDpi xmlns:a14="http://schemas.microsoft.com/office/drawing/2010/main" val="0"/>
              </a:ext>
            </a:extLst>
          </a:blip>
          <a:srcRect l="-17954" r="-17954"/>
          <a:stretch>
            <a:fillRect/>
          </a:stretch>
        </p:blipFill>
        <p:spPr>
          <a:xfrm>
            <a:off x="457200" y="1314451"/>
            <a:ext cx="8258506" cy="3555029"/>
          </a:xfrm>
        </p:spPr>
      </p:pic>
    </p:spTree>
    <p:extLst>
      <p:ext uri="{BB962C8B-B14F-4D97-AF65-F5344CB8AC3E}">
        <p14:creationId xmlns:p14="http://schemas.microsoft.com/office/powerpoint/2010/main" val="13596432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3-25 at 3.40.0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777" r="-14777"/>
          <a:stretch/>
        </p:blipFill>
        <p:spPr>
          <a:xfrm>
            <a:off x="313436" y="564293"/>
            <a:ext cx="4450956" cy="4125500"/>
          </a:xfrm>
        </p:spPr>
      </p:pic>
      <p:sp>
        <p:nvSpPr>
          <p:cNvPr id="5" name="TextBox 4"/>
          <p:cNvSpPr txBox="1"/>
          <p:nvPr/>
        </p:nvSpPr>
        <p:spPr>
          <a:xfrm>
            <a:off x="4989153" y="929715"/>
            <a:ext cx="3694771" cy="3354765"/>
          </a:xfrm>
          <a:prstGeom prst="rect">
            <a:avLst/>
          </a:prstGeom>
          <a:noFill/>
        </p:spPr>
        <p:txBody>
          <a:bodyPr wrap="square" rtlCol="0">
            <a:spAutoFit/>
          </a:bodyPr>
          <a:lstStyle/>
          <a:p>
            <a:r>
              <a:rPr lang="en-US" sz="2000" dirty="0"/>
              <a:t>N</a:t>
            </a:r>
            <a:r>
              <a:rPr lang="en-US" sz="2000" dirty="0" smtClean="0"/>
              <a:t>o renewal record.</a:t>
            </a:r>
          </a:p>
          <a:p>
            <a:endParaRPr lang="en-US" sz="800" dirty="0" smtClean="0"/>
          </a:p>
          <a:p>
            <a:r>
              <a:rPr lang="en-US" sz="2000" dirty="0"/>
              <a:t>F</a:t>
            </a:r>
            <a:r>
              <a:rPr lang="en-US" sz="2000" dirty="0" smtClean="0"/>
              <a:t>irst published in the US.</a:t>
            </a:r>
          </a:p>
          <a:p>
            <a:endParaRPr lang="en-US" sz="800" dirty="0" smtClean="0"/>
          </a:p>
          <a:p>
            <a:r>
              <a:rPr lang="en-US" sz="2000" dirty="0" smtClean="0"/>
              <a:t>Margaret Wise Brown was a US citizen.</a:t>
            </a:r>
          </a:p>
          <a:p>
            <a:endParaRPr lang="en-US" sz="800" dirty="0" smtClean="0"/>
          </a:p>
          <a:p>
            <a:r>
              <a:rPr lang="en-US" sz="2000" dirty="0" smtClean="0"/>
              <a:t>Illustrator</a:t>
            </a:r>
            <a:r>
              <a:rPr lang="en-US" sz="2000" dirty="0"/>
              <a:t>,</a:t>
            </a:r>
            <a:r>
              <a:rPr lang="en-US" sz="2000" dirty="0" smtClean="0"/>
              <a:t> Jean </a:t>
            </a:r>
            <a:r>
              <a:rPr lang="en-US" sz="2000" dirty="0" err="1" smtClean="0"/>
              <a:t>Charlot</a:t>
            </a:r>
            <a:r>
              <a:rPr lang="en-US" sz="2000" dirty="0" smtClean="0"/>
              <a:t>, dual French and US citizen, and died in 1979. </a:t>
            </a:r>
          </a:p>
          <a:p>
            <a:endParaRPr lang="en-US" sz="800" dirty="0" smtClean="0"/>
          </a:p>
          <a:p>
            <a:r>
              <a:rPr lang="en-US" sz="2000" dirty="0"/>
              <a:t>C</a:t>
            </a:r>
            <a:r>
              <a:rPr lang="en-US" sz="2000" dirty="0" smtClean="0"/>
              <a:t>onclusion</a:t>
            </a:r>
            <a:r>
              <a:rPr lang="en-US" sz="2000" dirty="0" smtClean="0"/>
              <a:t>:  “Open in the United States for failure to renew”</a:t>
            </a:r>
            <a:endParaRPr lang="en-US" sz="2000" dirty="0"/>
          </a:p>
        </p:txBody>
      </p:sp>
    </p:spTree>
    <p:extLst>
      <p:ext uri="{BB962C8B-B14F-4D97-AF65-F5344CB8AC3E}">
        <p14:creationId xmlns:p14="http://schemas.microsoft.com/office/powerpoint/2010/main" val="1417456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4-03-25 at 5.51.5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2353" r="-12353"/>
          <a:stretch/>
        </p:blipFill>
        <p:spPr>
          <a:xfrm>
            <a:off x="214313" y="1027113"/>
            <a:ext cx="7945437" cy="3914775"/>
          </a:xfrm>
        </p:spPr>
      </p:pic>
      <p:sp>
        <p:nvSpPr>
          <p:cNvPr id="5" name="Title 1"/>
          <p:cNvSpPr txBox="1">
            <a:spLocks/>
          </p:cNvSpPr>
          <p:nvPr/>
        </p:nvSpPr>
        <p:spPr>
          <a:xfrm>
            <a:off x="503181" y="159671"/>
            <a:ext cx="7667422" cy="812223"/>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nSpc>
                <a:spcPct val="90000"/>
              </a:lnSpc>
            </a:pPr>
            <a:r>
              <a:rPr lang="en-US" dirty="0" smtClean="0"/>
              <a:t>Additional authored content</a:t>
            </a:r>
            <a:endParaRPr lang="en-US" dirty="0"/>
          </a:p>
        </p:txBody>
      </p:sp>
      <p:sp>
        <p:nvSpPr>
          <p:cNvPr id="4" name="Left Arrow 3"/>
          <p:cNvSpPr/>
          <p:nvPr/>
        </p:nvSpPr>
        <p:spPr>
          <a:xfrm>
            <a:off x="5602370" y="4413808"/>
            <a:ext cx="822960" cy="339340"/>
          </a:xfrm>
          <a:prstGeom prst="leftArrow">
            <a:avLst/>
          </a:prstGeom>
          <a:solidFill>
            <a:srgbClr val="FF0000"/>
          </a:solidFill>
          <a:ln>
            <a:solidFill>
              <a:srgbClr val="595959"/>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Left Arrow 6"/>
          <p:cNvSpPr/>
          <p:nvPr/>
        </p:nvSpPr>
        <p:spPr>
          <a:xfrm>
            <a:off x="8131396" y="2624070"/>
            <a:ext cx="822960" cy="339340"/>
          </a:xfrm>
          <a:prstGeom prst="leftArrow">
            <a:avLst/>
          </a:prstGeom>
          <a:solidFill>
            <a:srgbClr val="FF0000"/>
          </a:solidFill>
          <a:ln>
            <a:solidFill>
              <a:srgbClr val="595959"/>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683974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571"/>
            <a:ext cx="7874000" cy="801356"/>
          </a:xfrm>
        </p:spPr>
        <p:txBody>
          <a:bodyPr>
            <a:normAutofit/>
          </a:bodyPr>
          <a:lstStyle/>
          <a:p>
            <a:r>
              <a:rPr lang="en-US" sz="2800" dirty="0"/>
              <a:t>Der </a:t>
            </a:r>
            <a:r>
              <a:rPr lang="en-US" sz="2800" dirty="0" err="1" smtClean="0"/>
              <a:t>Orchideengarten</a:t>
            </a:r>
            <a:r>
              <a:rPr lang="en-US" sz="2800" dirty="0" smtClean="0"/>
              <a:t> (1919-1921)</a:t>
            </a:r>
            <a:endParaRPr lang="en-US" sz="2800" dirty="0"/>
          </a:p>
        </p:txBody>
      </p:sp>
      <p:pic>
        <p:nvPicPr>
          <p:cNvPr id="4" name="Content Placeholder 3" descr="Screen Shot 2014-03-25 at 6.40.4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6482" r="-16482"/>
          <a:stretch/>
        </p:blipFill>
        <p:spPr>
          <a:xfrm>
            <a:off x="876301" y="1008927"/>
            <a:ext cx="3441700" cy="3630334"/>
          </a:xfrm>
        </p:spPr>
      </p:pic>
      <p:pic>
        <p:nvPicPr>
          <p:cNvPr id="5" name="Picture 4" descr="Screen Shot 2014-03-25 at 6.48.03 PM.png"/>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4534601" y="1148627"/>
            <a:ext cx="3072700" cy="3486873"/>
          </a:xfrm>
          <a:prstGeom prst="rect">
            <a:avLst/>
          </a:prstGeom>
        </p:spPr>
      </p:pic>
    </p:spTree>
    <p:extLst>
      <p:ext uri="{BB962C8B-B14F-4D97-AF65-F5344CB8AC3E}">
        <p14:creationId xmlns:p14="http://schemas.microsoft.com/office/powerpoint/2010/main" val="19908875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Shape 31"/>
          <p:cNvPicPr preferRelativeResize="0"/>
          <p:nvPr/>
        </p:nvPicPr>
        <p:blipFill>
          <a:blip r:embed="rId3"/>
          <a:stretch>
            <a:fillRect/>
          </a:stretch>
        </p:blipFill>
        <p:spPr>
          <a:xfrm>
            <a:off x="0" y="0"/>
            <a:ext cx="9144000" cy="5143500"/>
          </a:xfrm>
          <a:prstGeom prst="rect">
            <a:avLst/>
          </a:prstGeom>
          <a:noFill/>
          <a:ln>
            <a:noFill/>
          </a:ln>
        </p:spPr>
      </p:pic>
      <p:sp>
        <p:nvSpPr>
          <p:cNvPr id="32" name="Shape 32"/>
          <p:cNvSpPr txBox="1">
            <a:spLocks noGrp="1"/>
          </p:cNvSpPr>
          <p:nvPr>
            <p:ph type="title"/>
          </p:nvPr>
        </p:nvSpPr>
        <p:spPr>
          <a:xfrm>
            <a:off x="75051" y="205988"/>
            <a:ext cx="5249399" cy="976050"/>
          </a:xfrm>
          <a:prstGeom prst="rect">
            <a:avLst/>
          </a:prstGeom>
          <a:solidFill>
            <a:srgbClr val="F3F3F3"/>
          </a:solidFill>
          <a:ln w="38100" cap="flat">
            <a:solidFill>
              <a:srgbClr val="000000"/>
            </a:solidFill>
            <a:prstDash val="solid"/>
            <a:round/>
            <a:headEnd type="none" w="med" len="med"/>
            <a:tailEnd type="none" w="med" len="med"/>
          </a:ln>
        </p:spPr>
        <p:txBody>
          <a:bodyPr lIns="91425" tIns="91425" rIns="91425" bIns="91425" anchor="ctr" anchorCtr="0">
            <a:noAutofit/>
          </a:bodyPr>
          <a:lstStyle/>
          <a:p>
            <a:pPr algn="ctr">
              <a:buNone/>
            </a:pPr>
            <a:r>
              <a:rPr lang="en">
                <a:solidFill>
                  <a:srgbClr val="1155CC"/>
                </a:solidFill>
              </a:rPr>
              <a:t>Public domain? </a:t>
            </a:r>
          </a:p>
        </p:txBody>
      </p:sp>
    </p:spTree>
    <p:extLst>
      <p:ext uri="{BB962C8B-B14F-4D97-AF65-F5344CB8AC3E}">
        <p14:creationId xmlns:p14="http://schemas.microsoft.com/office/powerpoint/2010/main" val="6932255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3"/>
          <a:srcRect l="-76745" r="-76745"/>
          <a:stretch>
            <a:fillRect/>
          </a:stretch>
        </p:blipFill>
        <p:spPr>
          <a:xfrm>
            <a:off x="457200" y="1200150"/>
            <a:ext cx="8229600" cy="3394075"/>
          </a:xfrm>
        </p:spPr>
      </p:pic>
    </p:spTree>
    <p:extLst>
      <p:ext uri="{BB962C8B-B14F-4D97-AF65-F5344CB8AC3E}">
        <p14:creationId xmlns:p14="http://schemas.microsoft.com/office/powerpoint/2010/main" val="3757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9571"/>
            <a:ext cx="8191500" cy="467121"/>
          </a:xfrm>
        </p:spPr>
        <p:txBody>
          <a:bodyPr>
            <a:noAutofit/>
          </a:bodyPr>
          <a:lstStyle/>
          <a:p>
            <a:r>
              <a:rPr lang="en-US" sz="2400" b="1" dirty="0" smtClean="0">
                <a:latin typeface="Arial"/>
                <a:cs typeface="Arial"/>
              </a:rPr>
              <a:t>CRMS Today</a:t>
            </a:r>
            <a:endParaRPr lang="en-US" sz="2400" b="1" dirty="0">
              <a:latin typeface="Arial"/>
              <a:cs typeface="Arial"/>
            </a:endParaRPr>
          </a:p>
        </p:txBody>
      </p:sp>
      <p:sp>
        <p:nvSpPr>
          <p:cNvPr id="3" name="Content Placeholder 2"/>
          <p:cNvSpPr>
            <a:spLocks noGrp="1"/>
          </p:cNvSpPr>
          <p:nvPr>
            <p:ph sz="half" idx="1"/>
          </p:nvPr>
        </p:nvSpPr>
        <p:spPr>
          <a:xfrm>
            <a:off x="381000" y="977900"/>
            <a:ext cx="3784600" cy="812800"/>
          </a:xfrm>
        </p:spPr>
        <p:txBody>
          <a:bodyPr>
            <a:noAutofit/>
          </a:bodyPr>
          <a:lstStyle/>
          <a:p>
            <a:pPr marL="0" indent="0" algn="ctr">
              <a:buNone/>
            </a:pPr>
            <a:r>
              <a:rPr lang="en-US" sz="2000" dirty="0" smtClean="0"/>
              <a:t>CRMS-US </a:t>
            </a:r>
          </a:p>
          <a:p>
            <a:pPr marL="0" indent="0" algn="ctr">
              <a:buNone/>
            </a:pPr>
            <a:r>
              <a:rPr lang="en-US" sz="2000" dirty="0" smtClean="0"/>
              <a:t>2008 – March 2014</a:t>
            </a:r>
            <a:endParaRPr lang="en-US" sz="2000" dirty="0"/>
          </a:p>
        </p:txBody>
      </p:sp>
      <p:sp>
        <p:nvSpPr>
          <p:cNvPr id="4" name="Content Placeholder 3"/>
          <p:cNvSpPr>
            <a:spLocks noGrp="1"/>
          </p:cNvSpPr>
          <p:nvPr>
            <p:ph sz="half" idx="2"/>
          </p:nvPr>
        </p:nvSpPr>
        <p:spPr>
          <a:xfrm>
            <a:off x="4737100" y="977900"/>
            <a:ext cx="3924300" cy="825500"/>
          </a:xfrm>
        </p:spPr>
        <p:txBody>
          <a:bodyPr>
            <a:noAutofit/>
          </a:bodyPr>
          <a:lstStyle/>
          <a:p>
            <a:pPr marL="0" indent="0" algn="ctr">
              <a:buNone/>
            </a:pPr>
            <a:r>
              <a:rPr lang="en-US" sz="2000" dirty="0" smtClean="0"/>
              <a:t>CRMS-World </a:t>
            </a:r>
          </a:p>
          <a:p>
            <a:pPr marL="0" indent="0" algn="ctr">
              <a:buNone/>
            </a:pPr>
            <a:r>
              <a:rPr lang="en-US" sz="2000" dirty="0" smtClean="0"/>
              <a:t>2012 – March 2014</a:t>
            </a:r>
            <a:endParaRPr lang="en-US" sz="2000" dirty="0"/>
          </a:p>
        </p:txBody>
      </p:sp>
      <p:graphicFrame>
        <p:nvGraphicFramePr>
          <p:cNvPr id="14" name="Chart 13"/>
          <p:cNvGraphicFramePr>
            <a:graphicFrameLocks/>
          </p:cNvGraphicFramePr>
          <p:nvPr>
            <p:extLst>
              <p:ext uri="{D42A27DB-BD31-4B8C-83A1-F6EECF244321}">
                <p14:modId xmlns:p14="http://schemas.microsoft.com/office/powerpoint/2010/main" val="1867568512"/>
              </p:ext>
            </p:extLst>
          </p:nvPr>
        </p:nvGraphicFramePr>
        <p:xfrm>
          <a:off x="0" y="1670050"/>
          <a:ext cx="4546600" cy="2711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45433415"/>
              </p:ext>
            </p:extLst>
          </p:nvPr>
        </p:nvGraphicFramePr>
        <p:xfrm>
          <a:off x="292100" y="1670050"/>
          <a:ext cx="4406900" cy="287655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81000" y="4381500"/>
            <a:ext cx="8191500" cy="369332"/>
          </a:xfrm>
          <a:prstGeom prst="rect">
            <a:avLst/>
          </a:prstGeom>
          <a:noFill/>
        </p:spPr>
        <p:txBody>
          <a:bodyPr wrap="square" rtlCol="0">
            <a:spAutoFit/>
          </a:bodyPr>
          <a:lstStyle/>
          <a:p>
            <a:r>
              <a:rPr lang="en-US" b="1" u="sng" dirty="0" smtClean="0"/>
              <a:t>Total: 304,801 determinations</a:t>
            </a:r>
            <a:r>
              <a:rPr lang="en-US" dirty="0" smtClean="0"/>
              <a:t>				Total: 74,418 determinations </a:t>
            </a:r>
          </a:p>
        </p:txBody>
      </p:sp>
      <p:graphicFrame>
        <p:nvGraphicFramePr>
          <p:cNvPr id="10" name="Chart 9"/>
          <p:cNvGraphicFramePr/>
          <p:nvPr>
            <p:extLst>
              <p:ext uri="{D42A27DB-BD31-4B8C-83A1-F6EECF244321}">
                <p14:modId xmlns:p14="http://schemas.microsoft.com/office/powerpoint/2010/main" val="190989023"/>
              </p:ext>
            </p:extLst>
          </p:nvPr>
        </p:nvGraphicFramePr>
        <p:xfrm>
          <a:off x="4584700" y="1803400"/>
          <a:ext cx="4089400" cy="2413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506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40617"/>
            <a:ext cx="8229600" cy="694566"/>
          </a:xfrm>
        </p:spPr>
        <p:txBody>
          <a:bodyPr>
            <a:normAutofit/>
          </a:bodyPr>
          <a:lstStyle/>
          <a:p>
            <a:pPr algn="l"/>
            <a:r>
              <a:rPr lang="en-US" sz="2400" b="1" dirty="0">
                <a:latin typeface="Arial"/>
                <a:cs typeface="Arial"/>
              </a:rPr>
              <a:t>The CRMS </a:t>
            </a:r>
            <a:r>
              <a:rPr lang="en-US" sz="2400" b="1" dirty="0" smtClean="0">
                <a:latin typeface="Arial"/>
                <a:cs typeface="Arial"/>
              </a:rPr>
              <a:t>Projects… </a:t>
            </a:r>
            <a:r>
              <a:rPr lang="en-US" sz="2400" b="1" dirty="0">
                <a:latin typeface="Arial"/>
                <a:cs typeface="Arial"/>
              </a:rPr>
              <a:t>So Far</a:t>
            </a:r>
            <a:endParaRPr lang="en-US" sz="2400" dirty="0"/>
          </a:p>
        </p:txBody>
      </p:sp>
      <p:sp>
        <p:nvSpPr>
          <p:cNvPr id="7" name="Content Placeholder 2"/>
          <p:cNvSpPr txBox="1">
            <a:spLocks/>
          </p:cNvSpPr>
          <p:nvPr/>
        </p:nvSpPr>
        <p:spPr>
          <a:xfrm>
            <a:off x="380999" y="981363"/>
            <a:ext cx="3784600" cy="812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smtClean="0"/>
              <a:t>CRMS-US </a:t>
            </a:r>
          </a:p>
          <a:p>
            <a:pPr marL="0" indent="0" algn="ctr">
              <a:buFont typeface="Arial"/>
              <a:buNone/>
            </a:pPr>
            <a:r>
              <a:rPr lang="en-US" sz="2000" dirty="0" smtClean="0"/>
              <a:t>2008 – </a:t>
            </a:r>
            <a:r>
              <a:rPr lang="en-US" sz="2000" dirty="0" smtClean="0"/>
              <a:t>Jan 2014</a:t>
            </a:r>
            <a:endParaRPr lang="en-US" sz="2000" dirty="0"/>
          </a:p>
        </p:txBody>
      </p:sp>
      <p:sp>
        <p:nvSpPr>
          <p:cNvPr id="10" name="Content Placeholder 3"/>
          <p:cNvSpPr>
            <a:spLocks noGrp="1"/>
          </p:cNvSpPr>
          <p:nvPr>
            <p:ph sz="half" idx="2"/>
          </p:nvPr>
        </p:nvSpPr>
        <p:spPr>
          <a:xfrm>
            <a:off x="4737100" y="981363"/>
            <a:ext cx="3924300" cy="825500"/>
          </a:xfrm>
        </p:spPr>
        <p:txBody>
          <a:bodyPr>
            <a:noAutofit/>
          </a:bodyPr>
          <a:lstStyle/>
          <a:p>
            <a:pPr marL="0" indent="0" algn="ctr">
              <a:buNone/>
            </a:pPr>
            <a:r>
              <a:rPr lang="en-US" sz="2000" dirty="0" smtClean="0"/>
              <a:t>CRMS-World </a:t>
            </a:r>
          </a:p>
          <a:p>
            <a:pPr marL="0" indent="0" algn="ctr">
              <a:buNone/>
            </a:pPr>
            <a:r>
              <a:rPr lang="en-US" sz="2000" dirty="0" smtClean="0"/>
              <a:t>2012 - present</a:t>
            </a:r>
            <a:endParaRPr lang="en-US" sz="2000" dirty="0"/>
          </a:p>
        </p:txBody>
      </p:sp>
      <p:pic>
        <p:nvPicPr>
          <p:cNvPr id="3" name="Picture 2" descr="crms-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20" y="2239822"/>
            <a:ext cx="4203772" cy="1671065"/>
          </a:xfrm>
          <a:prstGeom prst="rect">
            <a:avLst/>
          </a:prstGeom>
        </p:spPr>
      </p:pic>
      <p:pic>
        <p:nvPicPr>
          <p:cNvPr id="4" name="Picture 3" descr="crms-wor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100" y="2260100"/>
            <a:ext cx="4153086" cy="1650787"/>
          </a:xfrm>
          <a:prstGeom prst="rect">
            <a:avLst/>
          </a:prstGeom>
        </p:spPr>
      </p:pic>
      <p:sp>
        <p:nvSpPr>
          <p:cNvPr id="9" name="TextBox 8"/>
          <p:cNvSpPr txBox="1"/>
          <p:nvPr/>
        </p:nvSpPr>
        <p:spPr>
          <a:xfrm>
            <a:off x="7401560" y="4812184"/>
            <a:ext cx="1727200" cy="230832"/>
          </a:xfrm>
          <a:prstGeom prst="rect">
            <a:avLst/>
          </a:prstGeom>
          <a:noFill/>
        </p:spPr>
        <p:txBody>
          <a:bodyPr wrap="square" rtlCol="0">
            <a:spAutoFit/>
          </a:bodyPr>
          <a:lstStyle/>
          <a:p>
            <a:r>
              <a:rPr lang="en-US" sz="900" dirty="0" smtClean="0"/>
              <a:t>Current as of 2014-06-03.</a:t>
            </a:r>
            <a:endParaRPr lang="en-US" sz="900" dirty="0"/>
          </a:p>
        </p:txBody>
      </p:sp>
    </p:spTree>
    <p:extLst>
      <p:ext uri="{BB962C8B-B14F-4D97-AF65-F5344CB8AC3E}">
        <p14:creationId xmlns:p14="http://schemas.microsoft.com/office/powerpoint/2010/main" val="26756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017000" cy="1330721"/>
          </a:xfrm>
        </p:spPr>
        <p:txBody>
          <a:bodyPr>
            <a:normAutofit fontScale="90000"/>
          </a:bodyPr>
          <a:lstStyle/>
          <a:p>
            <a:pPr>
              <a:lnSpc>
                <a:spcPct val="130000"/>
              </a:lnSpc>
            </a:pPr>
            <a:r>
              <a:rPr lang="en-US" sz="2400" b="1" dirty="0" smtClean="0">
                <a:latin typeface="Arial"/>
                <a:cs typeface="Arial"/>
              </a:rPr>
              <a:t/>
            </a:r>
            <a:br>
              <a:rPr lang="en-US" sz="2400" b="1" dirty="0" smtClean="0">
                <a:latin typeface="Arial"/>
                <a:cs typeface="Arial"/>
              </a:rPr>
            </a:br>
            <a:r>
              <a:rPr lang="en-US" sz="2400" b="1" dirty="0" smtClean="0">
                <a:latin typeface="Arial"/>
                <a:cs typeface="Arial"/>
              </a:rPr>
              <a:t>Partners</a:t>
            </a:r>
            <a:br>
              <a:rPr lang="en-US" sz="2400" b="1" dirty="0" smtClean="0">
                <a:latin typeface="Arial"/>
                <a:cs typeface="Arial"/>
              </a:rPr>
            </a:br>
            <a:r>
              <a:rPr lang="en-US" sz="2400" dirty="0">
                <a:latin typeface="Arial"/>
                <a:cs typeface="Arial"/>
              </a:rPr>
              <a:t>Indiana </a:t>
            </a:r>
            <a:r>
              <a:rPr lang="en-US" sz="2400" dirty="0" smtClean="0">
                <a:latin typeface="Arial"/>
                <a:cs typeface="Arial"/>
              </a:rPr>
              <a:t>University </a:t>
            </a:r>
            <a:r>
              <a:rPr lang="en-US" sz="2400" dirty="0" smtClean="0">
                <a:latin typeface="Wingdings"/>
                <a:ea typeface="Wingdings"/>
                <a:cs typeface="Wingdings"/>
                <a:sym typeface="Wingdings"/>
              </a:rPr>
              <a:t></a:t>
            </a:r>
            <a:r>
              <a:rPr lang="en-US" sz="2400" dirty="0" smtClean="0">
                <a:latin typeface="Arial"/>
                <a:cs typeface="Arial"/>
              </a:rPr>
              <a:t> University </a:t>
            </a:r>
            <a:r>
              <a:rPr lang="en-US" sz="2400" dirty="0">
                <a:latin typeface="Arial"/>
                <a:cs typeface="Arial"/>
              </a:rPr>
              <a:t>of </a:t>
            </a:r>
            <a:r>
              <a:rPr lang="en-US" sz="2400" dirty="0" smtClean="0">
                <a:latin typeface="Arial"/>
                <a:cs typeface="Arial"/>
              </a:rPr>
              <a:t>Minnesota </a:t>
            </a:r>
            <a:r>
              <a:rPr lang="en-US" sz="2400" dirty="0" smtClean="0">
                <a:latin typeface="Wingdings"/>
                <a:ea typeface="Wingdings"/>
                <a:cs typeface="Wingdings"/>
                <a:sym typeface="Wingdings"/>
              </a:rPr>
              <a:t></a:t>
            </a:r>
            <a:r>
              <a:rPr lang="en-US" sz="2400" dirty="0" smtClean="0">
                <a:latin typeface="Arial"/>
                <a:cs typeface="Arial"/>
              </a:rPr>
              <a:t> University </a:t>
            </a:r>
            <a:r>
              <a:rPr lang="en-US" sz="2400" dirty="0">
                <a:latin typeface="Arial"/>
                <a:cs typeface="Arial"/>
              </a:rPr>
              <a:t>of Wisconsin</a:t>
            </a:r>
            <a:br>
              <a:rPr lang="en-US" sz="2400" dirty="0">
                <a:latin typeface="Arial"/>
                <a:cs typeface="Arial"/>
              </a:rPr>
            </a:br>
            <a:r>
              <a:rPr lang="en-US" sz="2400" b="1" dirty="0" smtClean="0">
                <a:latin typeface="Arial"/>
                <a:cs typeface="Arial"/>
              </a:rPr>
              <a:t/>
            </a:r>
            <a:br>
              <a:rPr lang="en-US" sz="2400" b="1" dirty="0" smtClean="0">
                <a:latin typeface="Arial"/>
                <a:cs typeface="Arial"/>
              </a:rPr>
            </a:br>
            <a:endParaRPr lang="en-US" sz="2400" b="1" dirty="0">
              <a:latin typeface="Arial"/>
              <a:cs typeface="Arial"/>
            </a:endParaRPr>
          </a:p>
        </p:txBody>
      </p:sp>
      <p:sp>
        <p:nvSpPr>
          <p:cNvPr id="3" name="Content Placeholder 2"/>
          <p:cNvSpPr>
            <a:spLocks noGrp="1"/>
          </p:cNvSpPr>
          <p:nvPr>
            <p:ph sz="half" idx="1"/>
          </p:nvPr>
        </p:nvSpPr>
        <p:spPr>
          <a:xfrm>
            <a:off x="279400" y="1660526"/>
            <a:ext cx="4216400" cy="2986087"/>
          </a:xfrm>
        </p:spPr>
        <p:txBody>
          <a:bodyPr>
            <a:noAutofit/>
          </a:bodyPr>
          <a:lstStyle/>
          <a:p>
            <a:r>
              <a:rPr lang="en-US" sz="1600" dirty="0" smtClean="0">
                <a:latin typeface="Arial"/>
                <a:cs typeface="Arial"/>
              </a:rPr>
              <a:t>Baylor University</a:t>
            </a:r>
          </a:p>
          <a:p>
            <a:r>
              <a:rPr lang="en-US" sz="1600" dirty="0">
                <a:latin typeface="Arial"/>
                <a:cs typeface="Arial"/>
              </a:rPr>
              <a:t>University of California, Irvine</a:t>
            </a:r>
          </a:p>
          <a:p>
            <a:r>
              <a:rPr lang="en-US" sz="1600" dirty="0">
                <a:latin typeface="Arial"/>
                <a:cs typeface="Arial"/>
              </a:rPr>
              <a:t>University of California, Los Angeles</a:t>
            </a:r>
          </a:p>
          <a:p>
            <a:r>
              <a:rPr lang="en-US" sz="1600" dirty="0">
                <a:latin typeface="Arial"/>
                <a:cs typeface="Arial"/>
              </a:rPr>
              <a:t>University of California, San Francisco</a:t>
            </a:r>
          </a:p>
          <a:p>
            <a:r>
              <a:rPr lang="en-US" sz="1600" dirty="0" smtClean="0">
                <a:latin typeface="Arial"/>
                <a:cs typeface="Arial"/>
              </a:rPr>
              <a:t>California Digital Library</a:t>
            </a:r>
          </a:p>
          <a:p>
            <a:r>
              <a:rPr lang="en-US" sz="1600" dirty="0" smtClean="0">
                <a:latin typeface="Arial"/>
                <a:cs typeface="Arial"/>
              </a:rPr>
              <a:t>Columbia University</a:t>
            </a:r>
          </a:p>
          <a:p>
            <a:r>
              <a:rPr lang="en-US" sz="1600" dirty="0" smtClean="0">
                <a:latin typeface="Arial"/>
                <a:cs typeface="Arial"/>
              </a:rPr>
              <a:t>Dartmouth College</a:t>
            </a:r>
          </a:p>
          <a:p>
            <a:r>
              <a:rPr lang="en-US" sz="1600" dirty="0" smtClean="0">
                <a:latin typeface="Arial"/>
                <a:cs typeface="Arial"/>
              </a:rPr>
              <a:t>Duke University</a:t>
            </a:r>
          </a:p>
        </p:txBody>
      </p:sp>
      <p:sp>
        <p:nvSpPr>
          <p:cNvPr id="4" name="Content Placeholder 3"/>
          <p:cNvSpPr>
            <a:spLocks noGrp="1"/>
          </p:cNvSpPr>
          <p:nvPr>
            <p:ph sz="half" idx="2"/>
          </p:nvPr>
        </p:nvSpPr>
        <p:spPr>
          <a:xfrm>
            <a:off x="4648200" y="1660525"/>
            <a:ext cx="4191000" cy="2986087"/>
          </a:xfrm>
        </p:spPr>
        <p:txBody>
          <a:bodyPr>
            <a:noAutofit/>
          </a:bodyPr>
          <a:lstStyle/>
          <a:p>
            <a:r>
              <a:rPr lang="en-US" sz="1600" dirty="0">
                <a:latin typeface="Arial"/>
                <a:cs typeface="Arial"/>
              </a:rPr>
              <a:t>Univ. Of Illinois, Urbana-Champaign</a:t>
            </a:r>
          </a:p>
          <a:p>
            <a:r>
              <a:rPr lang="en-US" sz="1600" dirty="0" smtClean="0">
                <a:latin typeface="Arial"/>
                <a:cs typeface="Arial"/>
              </a:rPr>
              <a:t>Johns </a:t>
            </a:r>
            <a:r>
              <a:rPr lang="en-US" sz="1600" dirty="0" smtClean="0">
                <a:latin typeface="Arial"/>
                <a:cs typeface="Arial"/>
              </a:rPr>
              <a:t>Hopkins University</a:t>
            </a:r>
          </a:p>
          <a:p>
            <a:r>
              <a:rPr lang="en-US" sz="1600" dirty="0" smtClean="0">
                <a:latin typeface="Arial"/>
                <a:cs typeface="Arial"/>
              </a:rPr>
              <a:t>University Of Maryland</a:t>
            </a:r>
          </a:p>
          <a:p>
            <a:r>
              <a:rPr lang="en-US" sz="1600" dirty="0" smtClean="0">
                <a:latin typeface="Arial"/>
                <a:cs typeface="Arial"/>
              </a:rPr>
              <a:t>Northwestern </a:t>
            </a:r>
            <a:r>
              <a:rPr lang="en-US" sz="1600" dirty="0" smtClean="0">
                <a:latin typeface="Arial"/>
                <a:cs typeface="Arial"/>
              </a:rPr>
              <a:t>University</a:t>
            </a:r>
          </a:p>
          <a:p>
            <a:r>
              <a:rPr lang="en-US" sz="1600" dirty="0" smtClean="0">
                <a:latin typeface="Arial"/>
                <a:cs typeface="Arial"/>
              </a:rPr>
              <a:t>Penn State University</a:t>
            </a:r>
          </a:p>
          <a:p>
            <a:r>
              <a:rPr lang="en-US" sz="1600" dirty="0" smtClean="0">
                <a:latin typeface="Arial"/>
                <a:cs typeface="Arial"/>
              </a:rPr>
              <a:t>Princeton University</a:t>
            </a:r>
          </a:p>
          <a:p>
            <a:r>
              <a:rPr lang="en-US" sz="1600" i="1" dirty="0" smtClean="0">
                <a:latin typeface="Arial"/>
                <a:cs typeface="Arial"/>
              </a:rPr>
              <a:t>Ohio State University</a:t>
            </a:r>
          </a:p>
          <a:p>
            <a:r>
              <a:rPr lang="en-US" sz="1600" i="1" dirty="0" smtClean="0">
                <a:latin typeface="Arial"/>
                <a:cs typeface="Arial"/>
              </a:rPr>
              <a:t>McGill</a:t>
            </a:r>
          </a:p>
          <a:p>
            <a:endParaRPr lang="en-US" sz="1600" dirty="0">
              <a:latin typeface="Arial"/>
              <a:cs typeface="Arial"/>
            </a:endParaRPr>
          </a:p>
        </p:txBody>
      </p:sp>
    </p:spTree>
    <p:extLst>
      <p:ext uri="{BB962C8B-B14F-4D97-AF65-F5344CB8AC3E}">
        <p14:creationId xmlns:p14="http://schemas.microsoft.com/office/powerpoint/2010/main" val="2237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Advisory group</a:t>
            </a:r>
            <a:endParaRPr lang="en-US" dirty="0"/>
          </a:p>
        </p:txBody>
      </p:sp>
      <p:sp>
        <p:nvSpPr>
          <p:cNvPr id="6" name="Content Placeholder 5"/>
          <p:cNvSpPr>
            <a:spLocks noGrp="1"/>
          </p:cNvSpPr>
          <p:nvPr>
            <p:ph sz="half" idx="1"/>
          </p:nvPr>
        </p:nvSpPr>
        <p:spPr>
          <a:xfrm>
            <a:off x="3606800" y="900112"/>
            <a:ext cx="2184400" cy="3328987"/>
          </a:xfrm>
        </p:spPr>
        <p:txBody>
          <a:bodyPr>
            <a:normAutofit fontScale="85000" lnSpcReduction="20000"/>
          </a:bodyPr>
          <a:lstStyle/>
          <a:p>
            <a:endParaRPr lang="en-US" dirty="0" smtClean="0"/>
          </a:p>
          <a:p>
            <a:pPr marL="0" indent="0">
              <a:buNone/>
            </a:pPr>
            <a:r>
              <a:rPr lang="en-US" dirty="0" smtClean="0"/>
              <a:t>Jack </a:t>
            </a:r>
            <a:r>
              <a:rPr lang="en-US" dirty="0"/>
              <a:t>Bernard</a:t>
            </a:r>
          </a:p>
          <a:p>
            <a:pPr marL="0" indent="0">
              <a:buNone/>
            </a:pPr>
            <a:r>
              <a:rPr lang="en-US" dirty="0"/>
              <a:t>Georgia Harper</a:t>
            </a:r>
          </a:p>
          <a:p>
            <a:pPr marL="0" indent="0">
              <a:buNone/>
            </a:pPr>
            <a:r>
              <a:rPr lang="en-US" dirty="0"/>
              <a:t>Kenneth Crews </a:t>
            </a:r>
          </a:p>
          <a:p>
            <a:pPr marL="0" indent="0">
              <a:buNone/>
            </a:pPr>
            <a:r>
              <a:rPr lang="en-US" dirty="0"/>
              <a:t>Peter </a:t>
            </a:r>
            <a:r>
              <a:rPr lang="en-US" dirty="0" err="1"/>
              <a:t>Hirtle</a:t>
            </a:r>
            <a:endParaRPr lang="en-US" dirty="0"/>
          </a:p>
          <a:p>
            <a:pPr marL="0" indent="0">
              <a:buNone/>
            </a:pPr>
            <a:r>
              <a:rPr lang="en-US" dirty="0"/>
              <a:t>Kevin Smith</a:t>
            </a:r>
          </a:p>
          <a:p>
            <a:pPr marL="0" indent="0">
              <a:buNone/>
            </a:pPr>
            <a:r>
              <a:rPr lang="en-US" dirty="0"/>
              <a:t>Jessica </a:t>
            </a:r>
            <a:r>
              <a:rPr lang="en-US" dirty="0" err="1"/>
              <a:t>Litman</a:t>
            </a:r>
            <a:endParaRPr lang="en-US" dirty="0"/>
          </a:p>
          <a:p>
            <a:pPr marL="0" indent="0">
              <a:buNone/>
            </a:pPr>
            <a:r>
              <a:rPr lang="en-US" dirty="0"/>
              <a:t>Bobby </a:t>
            </a:r>
            <a:r>
              <a:rPr lang="en-US" dirty="0" err="1"/>
              <a:t>Glushko</a:t>
            </a:r>
            <a:endParaRPr lang="en-US" dirty="0"/>
          </a:p>
          <a:p>
            <a:pPr marL="0" indent="0">
              <a:buNone/>
            </a:pPr>
            <a:r>
              <a:rPr lang="en-US" dirty="0"/>
              <a:t>Sharon </a:t>
            </a:r>
            <a:r>
              <a:rPr lang="en-US" dirty="0" err="1"/>
              <a:t>Farb</a:t>
            </a:r>
            <a:endParaRPr lang="en-US" dirty="0"/>
          </a:p>
          <a:p>
            <a:endParaRPr lang="en-US" dirty="0"/>
          </a:p>
        </p:txBody>
      </p:sp>
    </p:spTree>
    <p:extLst>
      <p:ext uri="{BB962C8B-B14F-4D97-AF65-F5344CB8AC3E}">
        <p14:creationId xmlns:p14="http://schemas.microsoft.com/office/powerpoint/2010/main" val="26320972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ightning Talk - CRMS - Video Wall - 2012-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Lightning Talk - CRMS - Video Wall - 2012-07.potx</Template>
  <TotalTime>9862</TotalTime>
  <Words>7139</Words>
  <Application>Microsoft Macintosh PowerPoint</Application>
  <PresentationFormat>On-screen Show (16:9)</PresentationFormat>
  <Paragraphs>524</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Lightning Talk - CRMS - Video Wall - 2012-07</vt:lpstr>
      <vt:lpstr>PowerPoint Presentation</vt:lpstr>
      <vt:lpstr>PowerPoint Presentation</vt:lpstr>
      <vt:lpstr>Copyright Determination: Why Now?</vt:lpstr>
      <vt:lpstr>Public domain? </vt:lpstr>
      <vt:lpstr>PowerPoint Presentation</vt:lpstr>
      <vt:lpstr>CRMS Today</vt:lpstr>
      <vt:lpstr>The CRMS Projects… So Far</vt:lpstr>
      <vt:lpstr> Partners Indiana University  University of Minnesota  University of Wisconsin  </vt:lpstr>
      <vt:lpstr>Advisory group</vt:lpstr>
      <vt:lpstr>CRMS-US  IMLS National Leadership Grant 2008-2011</vt:lpstr>
      <vt:lpstr>CRMS-World  IMLS National Leadership Grant 2011-2014</vt:lpstr>
      <vt:lpstr>What we do.</vt:lpstr>
      <vt:lpstr>Legally reliable results because… </vt:lpstr>
      <vt:lpstr>PowerPoint Presentation</vt:lpstr>
      <vt:lpstr>Reviews Across Multiple Institutions US to World</vt:lpstr>
      <vt:lpstr>PowerPoint Presentation</vt:lpstr>
      <vt:lpstr>PowerPoint Presentation</vt:lpstr>
      <vt:lpstr>PowerPoint Presentation</vt:lpstr>
      <vt:lpstr>Changes in the training model</vt:lpstr>
      <vt:lpstr>Video tutorials</vt:lpstr>
      <vt:lpstr>Screensharing programs</vt:lpstr>
      <vt:lpstr>What makes the best reviewer?</vt:lpstr>
      <vt:lpstr>Problem: vulnerability to staffing changes</vt:lpstr>
      <vt:lpstr>Foundations for any new projects</vt:lpstr>
      <vt:lpstr>What we are learning.</vt:lpstr>
      <vt:lpstr>Issues…UND  Inserts GATT – General Agreement on Tariffs and Trade Dissertations Dictionaries </vt:lpstr>
      <vt:lpstr>Pilots under consideration</vt:lpstr>
      <vt:lpstr>Recommended reading…</vt:lpstr>
      <vt:lpstr>Thank you!</vt:lpstr>
      <vt:lpstr>Illustrative examples</vt:lpstr>
      <vt:lpstr>Basket ball. (1894)</vt:lpstr>
      <vt:lpstr>GATT Restoration </vt:lpstr>
      <vt:lpstr>GATT factors</vt:lpstr>
      <vt:lpstr>Arthur C. Clarke INTERPLANETARY FLIGHT (1951)</vt:lpstr>
      <vt:lpstr>PowerPoint Presentation</vt:lpstr>
      <vt:lpstr>A child’s good morning – Margaret Wise Brown (1952)</vt:lpstr>
      <vt:lpstr>PowerPoint Presentation</vt:lpstr>
      <vt:lpstr>PowerPoint Presentation</vt:lpstr>
      <vt:lpstr>Der Orchideengarten (1919-1921)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Adler</dc:creator>
  <cp:lastModifiedBy>dssman dssman</cp:lastModifiedBy>
  <cp:revision>281</cp:revision>
  <cp:lastPrinted>2013-03-26T19:25:15Z</cp:lastPrinted>
  <dcterms:created xsi:type="dcterms:W3CDTF">2013-04-02T11:51:19Z</dcterms:created>
  <dcterms:modified xsi:type="dcterms:W3CDTF">2014-06-05T16:07:08Z</dcterms:modified>
</cp:coreProperties>
</file>