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9" r:id="rId2"/>
    <p:sldId id="350" r:id="rId3"/>
    <p:sldId id="260" r:id="rId4"/>
    <p:sldId id="357" r:id="rId5"/>
    <p:sldId id="352" r:id="rId6"/>
    <p:sldId id="261" r:id="rId7"/>
    <p:sldId id="348" r:id="rId8"/>
    <p:sldId id="353" r:id="rId9"/>
    <p:sldId id="354" r:id="rId10"/>
    <p:sldId id="356" r:id="rId11"/>
    <p:sldId id="349" r:id="rId12"/>
    <p:sldId id="358" r:id="rId13"/>
    <p:sldId id="361" r:id="rId14"/>
    <p:sldId id="362" r:id="rId15"/>
    <p:sldId id="359" r:id="rId16"/>
    <p:sldId id="360" r:id="rId17"/>
    <p:sldId id="347" r:id="rId18"/>
    <p:sldId id="345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Robert" id="{2F06F751-9E23-4D35-A4AE-01C00AD36354}">
          <p14:sldIdLst>
            <p14:sldId id="259"/>
            <p14:sldId id="350"/>
            <p14:sldId id="260"/>
            <p14:sldId id="357"/>
            <p14:sldId id="352"/>
            <p14:sldId id="261"/>
            <p14:sldId id="348"/>
            <p14:sldId id="353"/>
            <p14:sldId id="354"/>
            <p14:sldId id="356"/>
            <p14:sldId id="349"/>
            <p14:sldId id="358"/>
            <p14:sldId id="361"/>
            <p14:sldId id="362"/>
            <p14:sldId id="359"/>
            <p14:sldId id="360"/>
            <p14:sldId id="347"/>
            <p14:sldId id="345"/>
            <p14:sldId id="27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3" autoAdjust="0"/>
    <p:restoredTop sz="80168" autoAdjust="0"/>
  </p:normalViewPr>
  <p:slideViewPr>
    <p:cSldViewPr snapToGrid="0" snapToObjects="1">
      <p:cViewPr varScale="1">
        <p:scale>
          <a:sx n="59" d="100"/>
          <a:sy n="59" d="100"/>
        </p:scale>
        <p:origin x="-15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7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56"/>
    </p:cViewPr>
  </p:sorterViewPr>
  <p:notesViewPr>
    <p:cSldViewPr snapToGrid="0" snapToObjects="1">
      <p:cViewPr varScale="1">
        <p:scale>
          <a:sx n="57" d="100"/>
          <a:sy n="57" d="100"/>
        </p:scale>
        <p:origin x="-2648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74944-F7F0-2B49-A370-E223BB308F3F}" type="datetimeFigureOut">
              <a:rPr lang="en-US" smtClean="0"/>
              <a:t>11/18/14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10D2A-F75A-C242-82B3-6420922E26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567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6" charset="-128"/>
            </a:endParaRPr>
          </a:p>
        </p:txBody>
      </p:sp>
      <p:sp>
        <p:nvSpPr>
          <p:cNvPr id="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 eaLnBrk="1" hangingPunct="1"/>
            <a:fld id="{2EFD6DD5-E64B-4DCC-8506-5244DE0B148A}" type="slidenum">
              <a:rPr lang="en-US" sz="1200">
                <a:solidFill>
                  <a:prstClr val="black"/>
                </a:solidFill>
                <a:latin typeface="Calibri" pitchFamily="36" charset="0"/>
              </a:rPr>
              <a:pPr eaLnBrk="1" hangingPunct="1"/>
              <a:t>1</a:t>
            </a:fld>
            <a:endParaRPr lang="en-US" sz="1200" dirty="0">
              <a:solidFill>
                <a:prstClr val="black"/>
              </a:solidFill>
              <a:latin typeface="Calibri" pitchFamily="3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7077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10D2A-F75A-C242-82B3-6420922E265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357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EC3DA-3A5C-47BB-B830-CCFC94C43CE8}" type="slidenum">
              <a:rPr lang="en-US" smtClean="0"/>
              <a:t>11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635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10D2A-F75A-C242-82B3-6420922E2657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505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10D2A-F75A-C242-82B3-6420922E265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2900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10D2A-F75A-C242-82B3-6420922E265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3154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10D2A-F75A-C242-82B3-6420922E265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1721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10D2A-F75A-C242-82B3-6420922E265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4714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10D2A-F75A-C242-82B3-6420922E265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0434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10D2A-F75A-C242-82B3-6420922E265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21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10D2A-F75A-C242-82B3-6420922E265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964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10D2A-F75A-C242-82B3-6420922E265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997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10D2A-F75A-C242-82B3-6420922E265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667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10D2A-F75A-C242-82B3-6420922E265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508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 eaLnBrk="1" hangingPunct="1"/>
            <a:fld id="{D0409A68-5B7C-4CA8-A3B7-3A8E10FE0661}" type="slidenum">
              <a:rPr lang="en-US" sz="1200">
                <a:solidFill>
                  <a:prstClr val="black"/>
                </a:solidFill>
                <a:latin typeface="Calibri" pitchFamily="36" charset="0"/>
              </a:rPr>
              <a:pPr eaLnBrk="1" hangingPunct="1"/>
              <a:t>5</a:t>
            </a:fld>
            <a:endParaRPr lang="en-US" sz="1200">
              <a:solidFill>
                <a:prstClr val="black"/>
              </a:solidFill>
              <a:latin typeface="Calibri" pitchFamily="36" charset="0"/>
            </a:endParaRPr>
          </a:p>
        </p:txBody>
      </p:sp>
      <p:sp>
        <p:nvSpPr>
          <p:cNvPr id="22532" name="Notes Placeholder 4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3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latin typeface="Calibri" pitchFamily="36" charset="0"/>
              <a:ea typeface="ＭＳ Ｐゴシック" pitchFamily="3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1769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10D2A-F75A-C242-82B3-6420922E265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773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10D2A-F75A-C242-82B3-6420922E265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19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10D2A-F75A-C242-82B3-6420922E265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214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10D2A-F75A-C242-82B3-6420922E265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153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82A1E-B943-EF41-8963-094FDD61FFAC}" type="datetimeFigureOut">
              <a:rPr lang="en-US" smtClean="0"/>
              <a:t>11/18/14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F6402-B958-BA45-81C9-498AFFAD91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865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82A1E-B943-EF41-8963-094FDD61FFAC}" type="datetimeFigureOut">
              <a:rPr lang="en-US" smtClean="0"/>
              <a:t>11/18/14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F6402-B958-BA45-81C9-498AFFAD91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173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82A1E-B943-EF41-8963-094FDD61FFAC}" type="datetimeFigureOut">
              <a:rPr lang="en-US" smtClean="0"/>
              <a:t>11/18/14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F6402-B958-BA45-81C9-498AFFAD91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06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65863" y="1219200"/>
            <a:ext cx="1841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Calibri"/>
              <a:ea typeface="ＭＳ Ｐゴシック" pitchFamily="36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7700" y="1752600"/>
            <a:ext cx="7848600" cy="3975100"/>
          </a:xfrm>
          <a:prstGeom prst="rect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00"/>
              </a:solidFill>
              <a:latin typeface="Calibri"/>
              <a:ea typeface="Arial" pitchFamily="-65" charset="0"/>
              <a:cs typeface="Arial" pitchFamily="-65" charset="0"/>
            </a:endParaRP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1638300" y="3311525"/>
            <a:ext cx="5884863" cy="1588"/>
          </a:xfrm>
          <a:prstGeom prst="line">
            <a:avLst/>
          </a:prstGeom>
          <a:noFill/>
          <a:ln w="12700">
            <a:solidFill>
              <a:srgbClr val="D57007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47700" y="1689100"/>
            <a:ext cx="7848600" cy="162242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35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800" y="196850"/>
            <a:ext cx="8788400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latin typeface="Calibri"/>
              <a:ea typeface="Arial" pitchFamily="-65" charset="0"/>
              <a:cs typeface="Arial" pitchFamily="-65" charset="0"/>
            </a:endParaRPr>
          </a:p>
        </p:txBody>
      </p: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571500" y="1524000"/>
            <a:ext cx="8001000" cy="1588"/>
          </a:xfrm>
          <a:prstGeom prst="line">
            <a:avLst/>
          </a:prstGeom>
          <a:noFill/>
          <a:ln w="12700">
            <a:solidFill>
              <a:srgbClr val="D57007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95849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itchFamily="36" charset="0"/>
                <a:ea typeface="ＭＳ Ｐゴシック" pitchFamily="36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6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6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6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6" charset="-128"/>
                <a:cs typeface="+mn-cs"/>
              </a:defRPr>
            </a:lvl9pPr>
          </a:lstStyle>
          <a:p>
            <a:r>
              <a:rPr lang="en-US" dirty="0" smtClean="0"/>
              <a:t>10/10/2014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itchFamily="36" charset="0"/>
                <a:ea typeface="ＭＳ Ｐゴシック" pitchFamily="36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6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6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6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6" charset="-128"/>
                <a:cs typeface="+mn-cs"/>
              </a:defRPr>
            </a:lvl9pPr>
          </a:lstStyle>
          <a:p>
            <a:r>
              <a:rPr lang="en-US" dirty="0" smtClean="0"/>
              <a:t>#HTRC  @HathiTrust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055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2713" y="1752600"/>
            <a:ext cx="6351587" cy="2171700"/>
          </a:xfrm>
          <a:prstGeom prst="rect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0000"/>
              </a:solidFill>
              <a:ea typeface="Arial" pitchFamily="-65" charset="0"/>
              <a:cs typeface="Arial" pitchFamily="-65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900" y="2009774"/>
            <a:ext cx="5634038" cy="162242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893" y="4229211"/>
            <a:ext cx="1371600" cy="144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076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82A1E-B943-EF41-8963-094FDD61FFAC}" type="datetimeFigureOut">
              <a:rPr lang="en-US" smtClean="0"/>
              <a:t>11/18/14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F6402-B958-BA45-81C9-498AFFAD91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563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82A1E-B943-EF41-8963-094FDD61FFAC}" type="datetimeFigureOut">
              <a:rPr lang="en-US" smtClean="0"/>
              <a:t>11/18/14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F6402-B958-BA45-81C9-498AFFAD91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930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82A1E-B943-EF41-8963-094FDD61FFAC}" type="datetimeFigureOut">
              <a:rPr lang="en-US" smtClean="0"/>
              <a:t>11/18/14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F6402-B958-BA45-81C9-498AFFAD91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757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82A1E-B943-EF41-8963-094FDD61FFAC}" type="datetimeFigureOut">
              <a:rPr lang="en-US" smtClean="0"/>
              <a:t>11/18/14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F6402-B958-BA45-81C9-498AFFAD91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777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82A1E-B943-EF41-8963-094FDD61FFAC}" type="datetimeFigureOut">
              <a:rPr lang="en-US" smtClean="0"/>
              <a:t>11/18/14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F6402-B958-BA45-81C9-498AFFAD91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062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82A1E-B943-EF41-8963-094FDD61FFAC}" type="datetimeFigureOut">
              <a:rPr lang="en-US" smtClean="0"/>
              <a:t>11/18/14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F6402-B958-BA45-81C9-498AFFAD91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885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82A1E-B943-EF41-8963-094FDD61FFAC}" type="datetimeFigureOut">
              <a:rPr lang="en-US" smtClean="0"/>
              <a:t>11/18/14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F6402-B958-BA45-81C9-498AFFAD91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944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82A1E-B943-EF41-8963-094FDD61FFAC}" type="datetimeFigureOut">
              <a:rPr lang="en-US" smtClean="0"/>
              <a:t>11/18/14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F6402-B958-BA45-81C9-498AFFAD91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487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82A1E-B943-EF41-8963-094FDD61FFAC}" type="datetimeFigureOut">
              <a:rPr lang="en-US" smtClean="0"/>
              <a:t>11/18/14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F6402-B958-BA45-81C9-498AFFAD91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306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gif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thitrust.org/htrc/faq" TargetMode="External"/><Relationship Id="rId4" Type="http://schemas.openxmlformats.org/officeDocument/2006/relationships/hyperlink" Target="https://htrc2.pti.indiana.edu/HTRC-UI-Portal2/" TargetMode="External"/><Relationship Id="rId5" Type="http://schemas.openxmlformats.org/officeDocument/2006/relationships/hyperlink" Target="http://sandbox.htrc.illinois.edu/" TargetMode="External"/><Relationship Id="rId6" Type="http://schemas.openxmlformats.org/officeDocument/2006/relationships/hyperlink" Target="mailto:jdownie@Illinois.edu" TargetMode="External"/><Relationship Id="rId7" Type="http://schemas.openxmlformats.org/officeDocument/2006/relationships/hyperlink" Target="mailto:plale@cs.indiana.edu" TargetMode="External"/><Relationship Id="rId8" Type="http://schemas.openxmlformats.org/officeDocument/2006/relationships/hyperlink" Target="mailto:miaochen@indiana.edu" TargetMode="External"/><Relationship Id="rId9" Type="http://schemas.openxmlformats.org/officeDocument/2006/relationships/image" Target="../media/image1.png"/><Relationship Id="rId10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3.jpg"/><Relationship Id="rId5" Type="http://schemas.openxmlformats.org/officeDocument/2006/relationships/image" Target="../media/image2.gif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hyperlink" Target="https://github.com/htrc" TargetMode="External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/>
          <p:cNvSpPr>
            <a:spLocks noGrp="1"/>
          </p:cNvSpPr>
          <p:nvPr>
            <p:ph type="ctrTitle"/>
          </p:nvPr>
        </p:nvSpPr>
        <p:spPr>
          <a:xfrm>
            <a:off x="745069" y="1808703"/>
            <a:ext cx="7632697" cy="1437665"/>
          </a:xfrm>
        </p:spPr>
        <p:txBody>
          <a:bodyPr>
            <a:normAutofit/>
          </a:bodyPr>
          <a:lstStyle/>
          <a:p>
            <a:r>
              <a:rPr lang="en-US" sz="3200" b="1" dirty="0"/>
              <a:t>HathiTrust Research </a:t>
            </a:r>
            <a:r>
              <a:rPr lang="en-US" sz="3200" b="1" dirty="0" smtClean="0"/>
              <a:t>Center: An Update for the HT Members Meeting</a:t>
            </a:r>
            <a:endParaRPr lang="en-US" sz="3200" b="1" dirty="0" smtClean="0">
              <a:ea typeface="ＭＳ Ｐゴシック" pitchFamily="36" charset="-128"/>
            </a:endParaRPr>
          </a:p>
        </p:txBody>
      </p:sp>
      <p:sp>
        <p:nvSpPr>
          <p:cNvPr id="19459" name="Subtitle 4"/>
          <p:cNvSpPr>
            <a:spLocks noGrp="1"/>
          </p:cNvSpPr>
          <p:nvPr>
            <p:ph type="subTitle" idx="4294967295"/>
          </p:nvPr>
        </p:nvSpPr>
        <p:spPr>
          <a:xfrm>
            <a:off x="745070" y="3368675"/>
            <a:ext cx="7670800" cy="1928813"/>
          </a:xfrm>
        </p:spPr>
        <p:txBody>
          <a:bodyPr>
            <a:normAutofit fontScale="77500" lnSpcReduction="20000"/>
          </a:bodyPr>
          <a:lstStyle/>
          <a:p>
            <a:pPr algn="ctr" eaLnBrk="1" hangingPunct="1">
              <a:buFont typeface="Arial" charset="0"/>
              <a:buNone/>
            </a:pPr>
            <a:r>
              <a:rPr lang="en-US" sz="2400" dirty="0" smtClean="0">
                <a:ea typeface="ＭＳ Ｐゴシック" pitchFamily="36" charset="-128"/>
              </a:rPr>
              <a:t>10.10.14</a:t>
            </a:r>
          </a:p>
          <a:p>
            <a:pPr algn="ctr" eaLnBrk="1" hangingPunct="1">
              <a:buFont typeface="Arial" charset="0"/>
              <a:buNone/>
            </a:pPr>
            <a:endParaRPr lang="en-US" sz="2400" dirty="0" smtClean="0">
              <a:ea typeface="ＭＳ Ｐゴシック" pitchFamily="36" charset="-128"/>
            </a:endParaRPr>
          </a:p>
          <a:p>
            <a:pPr algn="ctr" eaLnBrk="1" hangingPunct="1">
              <a:buFont typeface="Arial" charset="0"/>
              <a:buNone/>
            </a:pPr>
            <a:endParaRPr lang="en-US" sz="2400" b="1" dirty="0" smtClean="0">
              <a:ea typeface="ＭＳ Ｐゴシック" pitchFamily="36" charset="-128"/>
            </a:endParaRPr>
          </a:p>
          <a:p>
            <a:pPr algn="ctr">
              <a:buNone/>
            </a:pPr>
            <a:r>
              <a:rPr lang="en-US" sz="2900" b="1" dirty="0" smtClean="0">
                <a:ea typeface="ＭＳ Ｐゴシック" pitchFamily="36" charset="-128"/>
              </a:rPr>
              <a:t>J. Stephen </a:t>
            </a:r>
            <a:r>
              <a:rPr lang="en-US" sz="2900" b="1" dirty="0" err="1" smtClean="0">
                <a:ea typeface="ＭＳ Ｐゴシック" pitchFamily="36" charset="-128"/>
              </a:rPr>
              <a:t>Downie</a:t>
            </a:r>
            <a:r>
              <a:rPr lang="en-US" sz="2900" b="1" dirty="0" smtClean="0">
                <a:ea typeface="ＭＳ Ｐゴシック" pitchFamily="36" charset="-128"/>
              </a:rPr>
              <a:t> – Co-Director HTRC</a:t>
            </a:r>
            <a:endParaRPr lang="en-US" sz="2900" b="1" dirty="0">
              <a:ea typeface="ＭＳ Ｐゴシック" pitchFamily="36" charset="-128"/>
            </a:endParaRPr>
          </a:p>
          <a:p>
            <a:pPr algn="ctr" eaLnBrk="1" hangingPunct="1">
              <a:buFont typeface="Arial" charset="0"/>
              <a:buNone/>
            </a:pPr>
            <a:r>
              <a:rPr lang="en-US" sz="2900" b="1" dirty="0" smtClean="0">
                <a:ea typeface="ＭＳ Ｐゴシック" pitchFamily="36" charset="-128"/>
              </a:rPr>
              <a:t>GSLIS</a:t>
            </a:r>
          </a:p>
          <a:p>
            <a:pPr algn="ctr" eaLnBrk="1" hangingPunct="1">
              <a:buFont typeface="Arial" charset="0"/>
              <a:buNone/>
            </a:pPr>
            <a:r>
              <a:rPr lang="en-US" sz="2900" b="1" dirty="0" smtClean="0">
                <a:ea typeface="ＭＳ Ｐゴシック" pitchFamily="36" charset="-128"/>
              </a:rPr>
              <a:t>University of Illinois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357" y="5297488"/>
            <a:ext cx="1371600" cy="1440179"/>
          </a:xfrm>
          <a:prstGeom prst="rect">
            <a:avLst/>
          </a:prstGeom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5789410" y="6356350"/>
            <a:ext cx="31748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itchFamily="36" charset="0"/>
                <a:ea typeface="ＭＳ Ｐゴシック" pitchFamily="36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6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6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6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6" charset="-128"/>
                <a:cs typeface="+mn-cs"/>
              </a:defRPr>
            </a:lvl9pPr>
          </a:lstStyle>
          <a:p>
            <a:r>
              <a:rPr lang="en-US" sz="1800" dirty="0" smtClean="0"/>
              <a:t>Tweet us - @HathiTrust  #HTRC</a:t>
            </a:r>
            <a:endParaRPr lang="en-US" sz="1800" dirty="0"/>
          </a:p>
        </p:txBody>
      </p:sp>
      <p:pic>
        <p:nvPicPr>
          <p:cNvPr id="6" name="Picture 5" descr="ilogo_horz_bw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480" y="6050280"/>
            <a:ext cx="1607820" cy="274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1" y="6019800"/>
            <a:ext cx="2209419" cy="342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89100" y="656783"/>
            <a:ext cx="65313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sz="2800" dirty="0">
                <a:solidFill>
                  <a:srgbClr val="404040"/>
                </a:solidFill>
                <a:latin typeface="Hoefler Text" pitchFamily="36" charset="0"/>
              </a:rPr>
              <a:t>HATHI </a:t>
            </a:r>
            <a:r>
              <a:rPr lang="en-US" sz="2800" dirty="0" smtClean="0">
                <a:solidFill>
                  <a:srgbClr val="404040"/>
                </a:solidFill>
                <a:latin typeface="Hoefler Text" pitchFamily="36" charset="0"/>
              </a:rPr>
              <a:t>TRUST RESEARCH CENTER</a:t>
            </a:r>
            <a:endParaRPr lang="en-US" sz="1600" dirty="0">
              <a:solidFill>
                <a:srgbClr val="404040"/>
              </a:solidFill>
              <a:latin typeface="Hoefler Text" pitchFamily="3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500221"/>
            <a:ext cx="914400" cy="96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899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9780" y="1600201"/>
            <a:ext cx="5697020" cy="489584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Grant funded </a:t>
            </a:r>
          </a:p>
          <a:p>
            <a:r>
              <a:rPr lang="en-US" dirty="0" smtClean="0"/>
              <a:t>May include people designated as HTRC Staff</a:t>
            </a:r>
          </a:p>
          <a:p>
            <a:r>
              <a:rPr lang="en-US" dirty="0" smtClean="0"/>
              <a:t>Activity that is not immediately intended for production availability</a:t>
            </a:r>
          </a:p>
          <a:p>
            <a:r>
              <a:rPr lang="en-US" dirty="0" smtClean="0"/>
              <a:t>Activity from this group has to pass translational evaluation to be incorporated as production service</a:t>
            </a:r>
            <a:endParaRPr lang="en-US" dirty="0"/>
          </a:p>
        </p:txBody>
      </p:sp>
      <p:pic>
        <p:nvPicPr>
          <p:cNvPr id="4" name="Picture 3" descr="OrgChart_20140504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950" t="20950" r="40380" b="55354"/>
          <a:stretch/>
        </p:blipFill>
        <p:spPr>
          <a:xfrm>
            <a:off x="608497" y="1417637"/>
            <a:ext cx="2050373" cy="42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212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Scholarly Commons </a:t>
            </a:r>
            <a:br>
              <a:rPr lang="en-US" dirty="0" smtClean="0"/>
            </a:br>
            <a:r>
              <a:rPr lang="en-US" dirty="0" smtClean="0"/>
              <a:t>User Support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6169631" cy="4895849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/>
              <a:t>Develop training materials </a:t>
            </a:r>
          </a:p>
          <a:p>
            <a:r>
              <a:rPr lang="en-US" sz="3000" dirty="0" smtClean="0"/>
              <a:t>Educational workshops</a:t>
            </a:r>
          </a:p>
          <a:p>
            <a:r>
              <a:rPr lang="en-US" sz="3000" dirty="0" smtClean="0"/>
              <a:t>Tool and </a:t>
            </a:r>
            <a:r>
              <a:rPr lang="en-US" sz="3000" dirty="0" err="1" smtClean="0"/>
              <a:t>workset</a:t>
            </a:r>
            <a:r>
              <a:rPr lang="en-US" sz="3000" dirty="0" smtClean="0"/>
              <a:t> creation</a:t>
            </a:r>
          </a:p>
          <a:p>
            <a:r>
              <a:rPr lang="en-US" sz="3000" dirty="0" smtClean="0"/>
              <a:t>Collaborate with librarians and DH centers at HT institutions</a:t>
            </a:r>
          </a:p>
          <a:p>
            <a:r>
              <a:rPr lang="en-US" sz="3000" dirty="0" smtClean="0"/>
              <a:t>Assist researchers in HTRC text data mining research projects</a:t>
            </a:r>
          </a:p>
          <a:p>
            <a:r>
              <a:rPr lang="en-US" sz="3000" dirty="0" smtClean="0"/>
              <a:t>Led out of University of Illinois Library; smaller group at IU</a:t>
            </a:r>
          </a:p>
          <a:p>
            <a:r>
              <a:rPr lang="en-US" sz="3000" dirty="0" smtClean="0"/>
              <a:t>Resourced at 2.7 FTE.  </a:t>
            </a:r>
          </a:p>
          <a:p>
            <a:pPr marL="0" indent="0">
              <a:buNone/>
            </a:pPr>
            <a:endParaRPr lang="en-US" sz="3000" dirty="0" smtClean="0"/>
          </a:p>
          <a:p>
            <a:endParaRPr lang="en-US" sz="3000" dirty="0" smtClean="0"/>
          </a:p>
          <a:p>
            <a:endParaRPr lang="en-US" sz="3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5F8C7318-DA4F-4747-A4B0-DD20411D1689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 descr="OrgChart_20140504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033" t="20660" r="12556" b="43997"/>
          <a:stretch/>
        </p:blipFill>
        <p:spPr>
          <a:xfrm>
            <a:off x="6553200" y="380999"/>
            <a:ext cx="2133600" cy="560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583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 Members Engaged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4">
            <a:normAutofit fontScale="25000" lnSpcReduction="20000"/>
          </a:bodyPr>
          <a:lstStyle/>
          <a:p>
            <a:r>
              <a:rPr lang="en-US" sz="4400" dirty="0" smtClean="0">
                <a:solidFill>
                  <a:srgbClr val="F79646"/>
                </a:solidFill>
              </a:rPr>
              <a:t>Allegheny </a:t>
            </a:r>
            <a:r>
              <a:rPr lang="en-US" sz="4400" dirty="0">
                <a:solidFill>
                  <a:srgbClr val="F79646"/>
                </a:solidFill>
              </a:rPr>
              <a:t>College</a:t>
            </a:r>
          </a:p>
          <a:p>
            <a:r>
              <a:rPr lang="en-US" sz="4400" dirty="0">
                <a:solidFill>
                  <a:srgbClr val="F79646"/>
                </a:solidFill>
              </a:rPr>
              <a:t>American University of Beirut</a:t>
            </a:r>
          </a:p>
          <a:p>
            <a:r>
              <a:rPr lang="en-US" sz="4400" dirty="0">
                <a:solidFill>
                  <a:srgbClr val="000000"/>
                </a:solidFill>
              </a:rPr>
              <a:t>Arizona State University</a:t>
            </a:r>
          </a:p>
          <a:p>
            <a:r>
              <a:rPr lang="en-US" sz="4400" dirty="0">
                <a:solidFill>
                  <a:srgbClr val="000000"/>
                </a:solidFill>
              </a:rPr>
              <a:t>Baylor University</a:t>
            </a:r>
          </a:p>
          <a:p>
            <a:r>
              <a:rPr lang="en-US" sz="4400" dirty="0">
                <a:solidFill>
                  <a:srgbClr val="000000"/>
                </a:solidFill>
              </a:rPr>
              <a:t>Boston College</a:t>
            </a:r>
          </a:p>
          <a:p>
            <a:r>
              <a:rPr lang="en-US" sz="4400" dirty="0">
                <a:solidFill>
                  <a:srgbClr val="F79646"/>
                </a:solidFill>
              </a:rPr>
              <a:t>Boston University</a:t>
            </a:r>
          </a:p>
          <a:p>
            <a:r>
              <a:rPr lang="en-US" sz="4400" dirty="0">
                <a:solidFill>
                  <a:srgbClr val="000000"/>
                </a:solidFill>
              </a:rPr>
              <a:t>Brandeis University</a:t>
            </a:r>
          </a:p>
          <a:p>
            <a:r>
              <a:rPr lang="en-US" sz="4400" dirty="0">
                <a:solidFill>
                  <a:srgbClr val="000000"/>
                </a:solidFill>
              </a:rPr>
              <a:t>Brown University</a:t>
            </a:r>
          </a:p>
          <a:p>
            <a:r>
              <a:rPr lang="en-US" sz="4400" dirty="0">
                <a:solidFill>
                  <a:srgbClr val="000000"/>
                </a:solidFill>
              </a:rPr>
              <a:t>California Digital Library</a:t>
            </a:r>
          </a:p>
          <a:p>
            <a:r>
              <a:rPr lang="en-US" sz="4400" dirty="0">
                <a:solidFill>
                  <a:srgbClr val="000000"/>
                </a:solidFill>
              </a:rPr>
              <a:t>Carnegie Mellon University</a:t>
            </a:r>
          </a:p>
          <a:p>
            <a:r>
              <a:rPr lang="en-US" sz="4400" dirty="0">
                <a:solidFill>
                  <a:srgbClr val="F79646"/>
                </a:solidFill>
              </a:rPr>
              <a:t>Colby College</a:t>
            </a:r>
          </a:p>
          <a:p>
            <a:r>
              <a:rPr lang="en-US" sz="4400" dirty="0">
                <a:solidFill>
                  <a:srgbClr val="F79646"/>
                </a:solidFill>
              </a:rPr>
              <a:t>Columbia </a:t>
            </a:r>
            <a:r>
              <a:rPr lang="en-US" sz="4400" dirty="0" smtClean="0">
                <a:solidFill>
                  <a:srgbClr val="F79646"/>
                </a:solidFill>
              </a:rPr>
              <a:t>University</a:t>
            </a:r>
          </a:p>
          <a:p>
            <a:r>
              <a:rPr lang="en-US" sz="4400" dirty="0" smtClean="0">
                <a:solidFill>
                  <a:srgbClr val="000000"/>
                </a:solidFill>
              </a:rPr>
              <a:t>Committee on Institutional Cooperation</a:t>
            </a:r>
            <a:endParaRPr lang="en-US" sz="4400" dirty="0">
              <a:solidFill>
                <a:srgbClr val="000000"/>
              </a:solidFill>
            </a:endParaRPr>
          </a:p>
          <a:p>
            <a:r>
              <a:rPr lang="en-US" sz="4400" dirty="0">
                <a:solidFill>
                  <a:srgbClr val="000000"/>
                </a:solidFill>
              </a:rPr>
              <a:t>Cornell University</a:t>
            </a:r>
          </a:p>
          <a:p>
            <a:r>
              <a:rPr lang="en-US" sz="4400" dirty="0">
                <a:solidFill>
                  <a:srgbClr val="F79646"/>
                </a:solidFill>
              </a:rPr>
              <a:t>Dartmouth College</a:t>
            </a:r>
          </a:p>
          <a:p>
            <a:r>
              <a:rPr lang="en-US" sz="4400" dirty="0">
                <a:solidFill>
                  <a:srgbClr val="F79646"/>
                </a:solidFill>
              </a:rPr>
              <a:t>Duke University</a:t>
            </a:r>
          </a:p>
          <a:p>
            <a:r>
              <a:rPr lang="en-US" sz="4400" dirty="0">
                <a:solidFill>
                  <a:srgbClr val="000000"/>
                </a:solidFill>
              </a:rPr>
              <a:t>Emory University</a:t>
            </a:r>
          </a:p>
          <a:p>
            <a:r>
              <a:rPr lang="en-US" sz="4400" dirty="0">
                <a:solidFill>
                  <a:srgbClr val="000000"/>
                </a:solidFill>
              </a:rPr>
              <a:t>Florida State University</a:t>
            </a:r>
          </a:p>
          <a:p>
            <a:r>
              <a:rPr lang="en-US" sz="4400" dirty="0">
                <a:solidFill>
                  <a:srgbClr val="000000"/>
                </a:solidFill>
              </a:rPr>
              <a:t>Harvard </a:t>
            </a:r>
            <a:r>
              <a:rPr lang="en-US" sz="4400" dirty="0" smtClean="0">
                <a:solidFill>
                  <a:srgbClr val="000000"/>
                </a:solidFill>
              </a:rPr>
              <a:t>University</a:t>
            </a:r>
            <a:endParaRPr lang="en-US" sz="4400" dirty="0">
              <a:solidFill>
                <a:srgbClr val="000000"/>
              </a:solidFill>
            </a:endParaRPr>
          </a:p>
          <a:p>
            <a:r>
              <a:rPr lang="en-US" sz="4400" dirty="0">
                <a:solidFill>
                  <a:srgbClr val="000000"/>
                </a:solidFill>
              </a:rPr>
              <a:t>Indiana University</a:t>
            </a:r>
          </a:p>
          <a:p>
            <a:r>
              <a:rPr lang="en-US" sz="4400" dirty="0">
                <a:solidFill>
                  <a:srgbClr val="F79646"/>
                </a:solidFill>
              </a:rPr>
              <a:t>Iowa State University</a:t>
            </a:r>
          </a:p>
          <a:p>
            <a:r>
              <a:rPr lang="en-US" sz="4400" dirty="0">
                <a:solidFill>
                  <a:srgbClr val="000000"/>
                </a:solidFill>
              </a:rPr>
              <a:t>Johns Hopkins University</a:t>
            </a:r>
          </a:p>
          <a:p>
            <a:r>
              <a:rPr lang="en-US" sz="4400" dirty="0">
                <a:solidFill>
                  <a:srgbClr val="F79646"/>
                </a:solidFill>
              </a:rPr>
              <a:t>Kansas State University</a:t>
            </a:r>
          </a:p>
          <a:p>
            <a:r>
              <a:rPr lang="en-US" sz="4400" dirty="0">
                <a:solidFill>
                  <a:srgbClr val="F79646"/>
                </a:solidFill>
              </a:rPr>
              <a:t>Lafayette College</a:t>
            </a:r>
          </a:p>
          <a:p>
            <a:r>
              <a:rPr lang="en-US" sz="4400" dirty="0">
                <a:solidFill>
                  <a:srgbClr val="F79646"/>
                </a:solidFill>
              </a:rPr>
              <a:t>Library of Congress</a:t>
            </a:r>
          </a:p>
          <a:p>
            <a:r>
              <a:rPr lang="en-US" sz="4400" dirty="0">
                <a:solidFill>
                  <a:srgbClr val="F79646"/>
                </a:solidFill>
              </a:rPr>
              <a:t>Massachusetts Institute of Technology</a:t>
            </a:r>
          </a:p>
          <a:p>
            <a:r>
              <a:rPr lang="en-US" sz="4400" dirty="0">
                <a:solidFill>
                  <a:srgbClr val="000000"/>
                </a:solidFill>
              </a:rPr>
              <a:t>McGill University</a:t>
            </a:r>
          </a:p>
          <a:p>
            <a:r>
              <a:rPr lang="en-US" sz="4400" dirty="0">
                <a:solidFill>
                  <a:srgbClr val="F79646"/>
                </a:solidFill>
              </a:rPr>
              <a:t>Montana State University</a:t>
            </a:r>
          </a:p>
          <a:p>
            <a:r>
              <a:rPr lang="en-US" sz="4400" dirty="0">
                <a:solidFill>
                  <a:srgbClr val="F79646"/>
                </a:solidFill>
              </a:rPr>
              <a:t>Mount Holyoke College</a:t>
            </a:r>
          </a:p>
          <a:p>
            <a:r>
              <a:rPr lang="en-US" sz="4400" dirty="0">
                <a:solidFill>
                  <a:srgbClr val="000000"/>
                </a:solidFill>
              </a:rPr>
              <a:t>Michigan State University</a:t>
            </a:r>
          </a:p>
          <a:p>
            <a:r>
              <a:rPr lang="en-US" sz="4400" dirty="0">
                <a:solidFill>
                  <a:srgbClr val="000000"/>
                </a:solidFill>
              </a:rPr>
              <a:t>New York University</a:t>
            </a:r>
          </a:p>
          <a:p>
            <a:r>
              <a:rPr lang="en-US" sz="4400" dirty="0">
                <a:solidFill>
                  <a:srgbClr val="F79646"/>
                </a:solidFill>
              </a:rPr>
              <a:t>New York Public Library</a:t>
            </a:r>
          </a:p>
          <a:p>
            <a:r>
              <a:rPr lang="en-US" sz="4400" dirty="0">
                <a:solidFill>
                  <a:srgbClr val="F79646"/>
                </a:solidFill>
              </a:rPr>
              <a:t>North Carolina Central University</a:t>
            </a:r>
          </a:p>
          <a:p>
            <a:r>
              <a:rPr lang="en-US" sz="4400" dirty="0">
                <a:solidFill>
                  <a:srgbClr val="000000"/>
                </a:solidFill>
              </a:rPr>
              <a:t>North Carolina State University</a:t>
            </a:r>
          </a:p>
          <a:p>
            <a:r>
              <a:rPr lang="en-US" sz="4400" dirty="0">
                <a:solidFill>
                  <a:srgbClr val="000000"/>
                </a:solidFill>
              </a:rPr>
              <a:t>Northeastern University</a:t>
            </a:r>
          </a:p>
          <a:p>
            <a:r>
              <a:rPr lang="en-US" sz="4400" dirty="0">
                <a:solidFill>
                  <a:srgbClr val="000000"/>
                </a:solidFill>
              </a:rPr>
              <a:t>Northwestern University</a:t>
            </a:r>
          </a:p>
          <a:p>
            <a:r>
              <a:rPr lang="en-US" sz="4400" dirty="0">
                <a:solidFill>
                  <a:srgbClr val="F79646"/>
                </a:solidFill>
              </a:rPr>
              <a:t>The Ohio State University</a:t>
            </a:r>
          </a:p>
          <a:p>
            <a:r>
              <a:rPr lang="en-US" sz="4400" dirty="0">
                <a:solidFill>
                  <a:srgbClr val="F79646"/>
                </a:solidFill>
              </a:rPr>
              <a:t>The Pennsylvania State University</a:t>
            </a:r>
          </a:p>
          <a:p>
            <a:r>
              <a:rPr lang="en-US" sz="4400" dirty="0">
                <a:solidFill>
                  <a:srgbClr val="000000"/>
                </a:solidFill>
              </a:rPr>
              <a:t>Princeton University</a:t>
            </a:r>
          </a:p>
          <a:p>
            <a:r>
              <a:rPr lang="en-US" sz="4400" dirty="0">
                <a:solidFill>
                  <a:srgbClr val="000000"/>
                </a:solidFill>
              </a:rPr>
              <a:t>Purdue University</a:t>
            </a:r>
          </a:p>
          <a:p>
            <a:r>
              <a:rPr lang="en-US" sz="4400" dirty="0">
                <a:solidFill>
                  <a:srgbClr val="F79646"/>
                </a:solidFill>
              </a:rPr>
              <a:t>Rutgers University</a:t>
            </a:r>
          </a:p>
          <a:p>
            <a:r>
              <a:rPr lang="en-US" sz="4400" dirty="0">
                <a:solidFill>
                  <a:srgbClr val="000000"/>
                </a:solidFill>
              </a:rPr>
              <a:t>Stanford University</a:t>
            </a:r>
          </a:p>
          <a:p>
            <a:r>
              <a:rPr lang="en-US" sz="4400" dirty="0">
                <a:solidFill>
                  <a:srgbClr val="000000"/>
                </a:solidFill>
              </a:rPr>
              <a:t>Syracuse University</a:t>
            </a:r>
          </a:p>
          <a:p>
            <a:r>
              <a:rPr lang="en-US" sz="4400" dirty="0">
                <a:solidFill>
                  <a:srgbClr val="000000"/>
                </a:solidFill>
              </a:rPr>
              <a:t>Temple University</a:t>
            </a:r>
          </a:p>
          <a:p>
            <a:r>
              <a:rPr lang="en-US" sz="4400" dirty="0">
                <a:solidFill>
                  <a:srgbClr val="000000"/>
                </a:solidFill>
              </a:rPr>
              <a:t>Texas A&amp;M University</a:t>
            </a:r>
          </a:p>
          <a:p>
            <a:r>
              <a:rPr lang="en-US" sz="4400" dirty="0">
                <a:solidFill>
                  <a:srgbClr val="F79646"/>
                </a:solidFill>
              </a:rPr>
              <a:t>Tufts University</a:t>
            </a:r>
          </a:p>
          <a:p>
            <a:r>
              <a:rPr lang="en-US" sz="4400" dirty="0">
                <a:solidFill>
                  <a:srgbClr val="F79646"/>
                </a:solidFill>
              </a:rPr>
              <a:t>Universidad </a:t>
            </a:r>
            <a:r>
              <a:rPr lang="en-US" sz="4400" dirty="0" err="1">
                <a:solidFill>
                  <a:srgbClr val="F79646"/>
                </a:solidFill>
              </a:rPr>
              <a:t>Complutense</a:t>
            </a:r>
            <a:r>
              <a:rPr lang="en-US" sz="4400" dirty="0">
                <a:solidFill>
                  <a:srgbClr val="F79646"/>
                </a:solidFill>
              </a:rPr>
              <a:t> de Madrid</a:t>
            </a:r>
          </a:p>
          <a:p>
            <a:r>
              <a:rPr lang="en-US" sz="4400" dirty="0">
                <a:solidFill>
                  <a:srgbClr val="F79646"/>
                </a:solidFill>
              </a:rPr>
              <a:t>University of Alabama</a:t>
            </a:r>
          </a:p>
          <a:p>
            <a:r>
              <a:rPr lang="en-US" sz="4400" dirty="0">
                <a:solidFill>
                  <a:srgbClr val="F79646"/>
                </a:solidFill>
              </a:rPr>
              <a:t>University of </a:t>
            </a:r>
            <a:r>
              <a:rPr lang="en-US" sz="4400" dirty="0" smtClean="0">
                <a:solidFill>
                  <a:srgbClr val="F79646"/>
                </a:solidFill>
              </a:rPr>
              <a:t>Arizona</a:t>
            </a:r>
          </a:p>
          <a:p>
            <a:r>
              <a:rPr lang="en-US" sz="4400" dirty="0" smtClean="0">
                <a:solidFill>
                  <a:srgbClr val="000000"/>
                </a:solidFill>
              </a:rPr>
              <a:t>University of California</a:t>
            </a:r>
            <a:endParaRPr lang="en-US" sz="4400" dirty="0">
              <a:solidFill>
                <a:srgbClr val="000000"/>
              </a:solidFill>
            </a:endParaRPr>
          </a:p>
          <a:p>
            <a:r>
              <a:rPr lang="en-US" sz="4400" dirty="0">
                <a:solidFill>
                  <a:srgbClr val="F79646"/>
                </a:solidFill>
              </a:rPr>
              <a:t>University of California Berkeley</a:t>
            </a:r>
          </a:p>
          <a:p>
            <a:r>
              <a:rPr lang="en-US" sz="4400" dirty="0">
                <a:solidFill>
                  <a:srgbClr val="F79646"/>
                </a:solidFill>
              </a:rPr>
              <a:t>University of California Davis</a:t>
            </a:r>
          </a:p>
          <a:p>
            <a:r>
              <a:rPr lang="en-US" sz="4400" dirty="0">
                <a:solidFill>
                  <a:srgbClr val="F79646"/>
                </a:solidFill>
              </a:rPr>
              <a:t>University of California Irvine</a:t>
            </a:r>
          </a:p>
          <a:p>
            <a:r>
              <a:rPr lang="en-US" sz="4400" dirty="0">
                <a:solidFill>
                  <a:srgbClr val="F79646"/>
                </a:solidFill>
              </a:rPr>
              <a:t>University of California Los Angeles</a:t>
            </a:r>
          </a:p>
          <a:p>
            <a:r>
              <a:rPr lang="en-US" sz="4400" dirty="0">
                <a:solidFill>
                  <a:srgbClr val="F79646"/>
                </a:solidFill>
              </a:rPr>
              <a:t>University of California Merced</a:t>
            </a:r>
          </a:p>
          <a:p>
            <a:r>
              <a:rPr lang="en-US" sz="4400" dirty="0">
                <a:solidFill>
                  <a:srgbClr val="F79646"/>
                </a:solidFill>
              </a:rPr>
              <a:t>University of California Riverside</a:t>
            </a:r>
          </a:p>
          <a:p>
            <a:r>
              <a:rPr lang="en-US" sz="4400" dirty="0">
                <a:solidFill>
                  <a:srgbClr val="F79646"/>
                </a:solidFill>
              </a:rPr>
              <a:t>University of California San Diego</a:t>
            </a:r>
          </a:p>
          <a:p>
            <a:r>
              <a:rPr lang="en-US" sz="4400" dirty="0">
                <a:solidFill>
                  <a:srgbClr val="F79646"/>
                </a:solidFill>
              </a:rPr>
              <a:t>University of California San Francisco</a:t>
            </a:r>
          </a:p>
          <a:p>
            <a:r>
              <a:rPr lang="en-US" sz="4400" dirty="0">
                <a:solidFill>
                  <a:srgbClr val="F79646"/>
                </a:solidFill>
              </a:rPr>
              <a:t>University of California Santa Barbara</a:t>
            </a:r>
          </a:p>
          <a:p>
            <a:r>
              <a:rPr lang="en-US" sz="4400" dirty="0">
                <a:solidFill>
                  <a:srgbClr val="000000"/>
                </a:solidFill>
              </a:rPr>
              <a:t>University of California Santa Cruz</a:t>
            </a:r>
          </a:p>
          <a:p>
            <a:r>
              <a:rPr lang="en-US" sz="4400" dirty="0">
                <a:solidFill>
                  <a:srgbClr val="000000"/>
                </a:solidFill>
              </a:rPr>
              <a:t>The University of Chicago</a:t>
            </a:r>
          </a:p>
          <a:p>
            <a:r>
              <a:rPr lang="en-US" sz="4400" dirty="0">
                <a:solidFill>
                  <a:srgbClr val="F79646"/>
                </a:solidFill>
              </a:rPr>
              <a:t>University of Connecticut</a:t>
            </a:r>
          </a:p>
          <a:p>
            <a:r>
              <a:rPr lang="en-US" sz="4400" dirty="0">
                <a:solidFill>
                  <a:srgbClr val="F79646"/>
                </a:solidFill>
              </a:rPr>
              <a:t>University of Delaware</a:t>
            </a:r>
          </a:p>
          <a:p>
            <a:r>
              <a:rPr lang="en-US" sz="4400" dirty="0">
                <a:solidFill>
                  <a:srgbClr val="000000"/>
                </a:solidFill>
              </a:rPr>
              <a:t>University of Florida</a:t>
            </a:r>
          </a:p>
          <a:p>
            <a:r>
              <a:rPr lang="en-US" sz="4400" dirty="0">
                <a:solidFill>
                  <a:srgbClr val="000000"/>
                </a:solidFill>
              </a:rPr>
              <a:t>University of Houston</a:t>
            </a:r>
          </a:p>
          <a:p>
            <a:r>
              <a:rPr lang="en-US" sz="4400" dirty="0">
                <a:solidFill>
                  <a:srgbClr val="000000"/>
                </a:solidFill>
              </a:rPr>
              <a:t>University of Illinois at Urbana-Champaign</a:t>
            </a:r>
          </a:p>
          <a:p>
            <a:r>
              <a:rPr lang="en-US" sz="4400" dirty="0">
                <a:solidFill>
                  <a:srgbClr val="F79646"/>
                </a:solidFill>
              </a:rPr>
              <a:t>University of Illinois at Chicago</a:t>
            </a:r>
          </a:p>
          <a:p>
            <a:r>
              <a:rPr lang="en-US" sz="4400" dirty="0">
                <a:solidFill>
                  <a:srgbClr val="000000"/>
                </a:solidFill>
              </a:rPr>
              <a:t>The University of Iowa</a:t>
            </a:r>
          </a:p>
          <a:p>
            <a:r>
              <a:rPr lang="en-US" sz="4400" dirty="0">
                <a:solidFill>
                  <a:srgbClr val="000000"/>
                </a:solidFill>
              </a:rPr>
              <a:t>University of Kansas</a:t>
            </a:r>
          </a:p>
          <a:p>
            <a:r>
              <a:rPr lang="en-US" sz="4400" dirty="0">
                <a:solidFill>
                  <a:srgbClr val="F79646"/>
                </a:solidFill>
              </a:rPr>
              <a:t>University of Maine</a:t>
            </a:r>
          </a:p>
          <a:p>
            <a:r>
              <a:rPr lang="en-US" sz="4400" dirty="0">
                <a:solidFill>
                  <a:srgbClr val="000000"/>
                </a:solidFill>
              </a:rPr>
              <a:t>University of Maryland</a:t>
            </a:r>
          </a:p>
          <a:p>
            <a:r>
              <a:rPr lang="en-US" sz="4400" dirty="0">
                <a:solidFill>
                  <a:srgbClr val="F79646"/>
                </a:solidFill>
              </a:rPr>
              <a:t>University of Massachusetts Amherst</a:t>
            </a:r>
          </a:p>
          <a:p>
            <a:r>
              <a:rPr lang="en-US" sz="4400" dirty="0">
                <a:solidFill>
                  <a:srgbClr val="000000"/>
                </a:solidFill>
              </a:rPr>
              <a:t>University of Michigan</a:t>
            </a:r>
          </a:p>
          <a:p>
            <a:r>
              <a:rPr lang="en-US" sz="4400" dirty="0">
                <a:solidFill>
                  <a:srgbClr val="000000"/>
                </a:solidFill>
              </a:rPr>
              <a:t>University of Minnesota</a:t>
            </a:r>
          </a:p>
          <a:p>
            <a:r>
              <a:rPr lang="en-US" sz="4400" dirty="0">
                <a:solidFill>
                  <a:srgbClr val="000000"/>
                </a:solidFill>
              </a:rPr>
              <a:t>University of Missouri</a:t>
            </a:r>
          </a:p>
          <a:p>
            <a:r>
              <a:rPr lang="en-US" sz="4400" dirty="0">
                <a:solidFill>
                  <a:srgbClr val="000000"/>
                </a:solidFill>
              </a:rPr>
              <a:t>University of Nebraska-Lincoln</a:t>
            </a:r>
          </a:p>
          <a:p>
            <a:r>
              <a:rPr lang="en-US" sz="4400" dirty="0">
                <a:solidFill>
                  <a:srgbClr val="000000"/>
                </a:solidFill>
              </a:rPr>
              <a:t>University of New Mexico</a:t>
            </a:r>
          </a:p>
          <a:p>
            <a:r>
              <a:rPr lang="en-US" sz="4400" dirty="0">
                <a:solidFill>
                  <a:srgbClr val="000000"/>
                </a:solidFill>
              </a:rPr>
              <a:t>The University of North Carolina at Chapel Hill</a:t>
            </a:r>
          </a:p>
          <a:p>
            <a:r>
              <a:rPr lang="en-US" sz="4400" dirty="0">
                <a:solidFill>
                  <a:srgbClr val="000000"/>
                </a:solidFill>
              </a:rPr>
              <a:t>University of Notre Dame</a:t>
            </a:r>
          </a:p>
          <a:p>
            <a:r>
              <a:rPr lang="en-US" sz="4400" dirty="0">
                <a:solidFill>
                  <a:srgbClr val="F79646"/>
                </a:solidFill>
              </a:rPr>
              <a:t>University of Oklahoma</a:t>
            </a:r>
          </a:p>
          <a:p>
            <a:r>
              <a:rPr lang="en-US" sz="4400" dirty="0">
                <a:solidFill>
                  <a:srgbClr val="000000"/>
                </a:solidFill>
              </a:rPr>
              <a:t>University of Pennsylvania</a:t>
            </a:r>
          </a:p>
          <a:p>
            <a:r>
              <a:rPr lang="en-US" sz="4400" dirty="0">
                <a:solidFill>
                  <a:srgbClr val="F79646"/>
                </a:solidFill>
              </a:rPr>
              <a:t>University of Pittsburgh</a:t>
            </a:r>
          </a:p>
          <a:p>
            <a:r>
              <a:rPr lang="en-US" sz="4400" dirty="0">
                <a:solidFill>
                  <a:srgbClr val="000000"/>
                </a:solidFill>
              </a:rPr>
              <a:t>University of Tennessee, Knoxville</a:t>
            </a:r>
          </a:p>
          <a:p>
            <a:r>
              <a:rPr lang="en-US" sz="4400" dirty="0">
                <a:solidFill>
                  <a:srgbClr val="F79646"/>
                </a:solidFill>
              </a:rPr>
              <a:t>University of Utah</a:t>
            </a:r>
          </a:p>
          <a:p>
            <a:r>
              <a:rPr lang="en-US" sz="4400" dirty="0">
                <a:solidFill>
                  <a:srgbClr val="F79646"/>
                </a:solidFill>
              </a:rPr>
              <a:t>Vanderbilt University</a:t>
            </a:r>
          </a:p>
          <a:p>
            <a:r>
              <a:rPr lang="en-US" sz="4400" dirty="0">
                <a:solidFill>
                  <a:srgbClr val="F79646"/>
                </a:solidFill>
              </a:rPr>
              <a:t>University of Virginia</a:t>
            </a:r>
          </a:p>
          <a:p>
            <a:r>
              <a:rPr lang="en-US" sz="4400" dirty="0">
                <a:solidFill>
                  <a:srgbClr val="000000"/>
                </a:solidFill>
              </a:rPr>
              <a:t>University of Washington</a:t>
            </a:r>
          </a:p>
          <a:p>
            <a:r>
              <a:rPr lang="en-US" sz="4400" dirty="0">
                <a:solidFill>
                  <a:srgbClr val="000000"/>
                </a:solidFill>
              </a:rPr>
              <a:t>University of Wisconsin-Madison</a:t>
            </a:r>
          </a:p>
          <a:p>
            <a:r>
              <a:rPr lang="en-US" sz="4400" dirty="0">
                <a:solidFill>
                  <a:srgbClr val="000000"/>
                </a:solidFill>
              </a:rPr>
              <a:t>Utah State University</a:t>
            </a:r>
          </a:p>
          <a:p>
            <a:r>
              <a:rPr lang="en-US" sz="4400" dirty="0">
                <a:solidFill>
                  <a:schemeClr val="tx1"/>
                </a:solidFill>
              </a:rPr>
              <a:t>Virginia Tech</a:t>
            </a:r>
          </a:p>
          <a:p>
            <a:r>
              <a:rPr lang="en-US" sz="4400" dirty="0">
                <a:solidFill>
                  <a:srgbClr val="F79646"/>
                </a:solidFill>
              </a:rPr>
              <a:t>Wake Forest University</a:t>
            </a:r>
          </a:p>
          <a:p>
            <a:r>
              <a:rPr lang="en-US" sz="4400" dirty="0">
                <a:solidFill>
                  <a:srgbClr val="000000"/>
                </a:solidFill>
              </a:rPr>
              <a:t>Washington University</a:t>
            </a:r>
          </a:p>
          <a:p>
            <a:r>
              <a:rPr lang="en-US" sz="4400" dirty="0">
                <a:solidFill>
                  <a:srgbClr val="000000"/>
                </a:solidFill>
              </a:rPr>
              <a:t>Yale University Library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211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Growing Use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90" y="1680519"/>
            <a:ext cx="7376983" cy="4695567"/>
          </a:xfrm>
        </p:spPr>
      </p:pic>
    </p:spTree>
    <p:extLst>
      <p:ext uri="{BB962C8B-B14F-4D97-AF65-F5344CB8AC3E}">
        <p14:creationId xmlns:p14="http://schemas.microsoft.com/office/powerpoint/2010/main" val="3569111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User-Generated Analytics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94" y="1643450"/>
            <a:ext cx="7293575" cy="488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594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Grants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Data Capsule</a:t>
            </a:r>
          </a:p>
          <a:p>
            <a:pPr lvl="1"/>
            <a:r>
              <a:rPr lang="en-US" dirty="0" smtClean="0"/>
              <a:t>Alfred P. Sloan Foundation</a:t>
            </a:r>
          </a:p>
          <a:p>
            <a:r>
              <a:rPr lang="en-US" i="1" dirty="0" err="1" smtClean="0"/>
              <a:t>Workset</a:t>
            </a:r>
            <a:r>
              <a:rPr lang="en-US" i="1" dirty="0" smtClean="0"/>
              <a:t> Creation for Scholarly Analysis</a:t>
            </a:r>
          </a:p>
          <a:p>
            <a:pPr lvl="1"/>
            <a:r>
              <a:rPr lang="en-US" dirty="0" smtClean="0"/>
              <a:t>Andrew W. Mellon Foundation</a:t>
            </a:r>
          </a:p>
          <a:p>
            <a:r>
              <a:rPr lang="en-US" i="1" dirty="0"/>
              <a:t>Exploring the Billions and Billions of Words in the </a:t>
            </a:r>
            <a:r>
              <a:rPr lang="en-US" i="1" dirty="0" err="1"/>
              <a:t>HathiTrust</a:t>
            </a:r>
            <a:r>
              <a:rPr lang="en-US" i="1" dirty="0"/>
              <a:t> Corpus with </a:t>
            </a:r>
            <a:r>
              <a:rPr lang="en-US" i="1" dirty="0" smtClean="0"/>
              <a:t>Bookworm</a:t>
            </a:r>
          </a:p>
          <a:p>
            <a:pPr lvl="1"/>
            <a:r>
              <a:rPr lang="en-US" dirty="0" smtClean="0"/>
              <a:t>National Endowment for the Humanities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79930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Grant Pipeline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/>
              <a:t>Secure Data Capsules for Computational </a:t>
            </a:r>
            <a:r>
              <a:rPr lang="en-US" i="1" dirty="0" smtClean="0"/>
              <a:t>Linguistics</a:t>
            </a:r>
          </a:p>
          <a:p>
            <a:pPr lvl="1"/>
            <a:r>
              <a:rPr lang="en-US" dirty="0" err="1" smtClean="0"/>
              <a:t>Unsworth</a:t>
            </a:r>
            <a:r>
              <a:rPr lang="en-US" dirty="0" smtClean="0"/>
              <a:t> (Brandeis)</a:t>
            </a:r>
          </a:p>
          <a:p>
            <a:r>
              <a:rPr lang="en-US" i="1" dirty="0"/>
              <a:t>Repository Services for Accessible Course </a:t>
            </a:r>
            <a:r>
              <a:rPr lang="en-US" i="1" dirty="0" smtClean="0"/>
              <a:t>Content</a:t>
            </a:r>
          </a:p>
          <a:p>
            <a:pPr lvl="1"/>
            <a:r>
              <a:rPr lang="en-US" dirty="0" smtClean="0"/>
              <a:t>Wood (Tufts)</a:t>
            </a:r>
          </a:p>
          <a:p>
            <a:r>
              <a:rPr lang="en-US" i="1" dirty="0"/>
              <a:t>Digging Deeper, Reaching Further: Libraries Empowering Users to Mine the </a:t>
            </a:r>
            <a:r>
              <a:rPr lang="en-US" i="1" dirty="0" err="1"/>
              <a:t>HathiTrust</a:t>
            </a:r>
            <a:r>
              <a:rPr lang="en-US" i="1" dirty="0"/>
              <a:t> Digital </a:t>
            </a:r>
            <a:r>
              <a:rPr lang="en-US" i="1" dirty="0" smtClean="0"/>
              <a:t>Library Resources</a:t>
            </a:r>
          </a:p>
          <a:p>
            <a:pPr lvl="1"/>
            <a:r>
              <a:rPr lang="en-US" dirty="0" smtClean="0"/>
              <a:t>Green (Illinois)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701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HTRC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0392"/>
            <a:ext cx="8229600" cy="525779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Copyrighted content in progress</a:t>
            </a:r>
          </a:p>
          <a:p>
            <a:r>
              <a:rPr lang="en-US" dirty="0" smtClean="0"/>
              <a:t>Advanced Collaborative Support</a:t>
            </a:r>
          </a:p>
          <a:p>
            <a:pPr lvl="1"/>
            <a:r>
              <a:rPr lang="en-US" dirty="0" smtClean="0"/>
              <a:t>The award model</a:t>
            </a:r>
          </a:p>
          <a:p>
            <a:pPr lvl="1"/>
            <a:r>
              <a:rPr lang="en-US" dirty="0" smtClean="0"/>
              <a:t>Award content is HTRC ACS staff time</a:t>
            </a:r>
          </a:p>
          <a:p>
            <a:pPr lvl="1"/>
            <a:r>
              <a:rPr lang="en-US" dirty="0" smtClean="0"/>
              <a:t>Collaborate with scholars on addressing their research needs related to HTRC</a:t>
            </a:r>
          </a:p>
          <a:p>
            <a:pPr lvl="1"/>
            <a:r>
              <a:rPr lang="en-US" dirty="0" smtClean="0"/>
              <a:t>E.g. prototyping, running text analysis</a:t>
            </a:r>
          </a:p>
          <a:p>
            <a:pPr lvl="1"/>
            <a:r>
              <a:rPr lang="en-US" dirty="0" smtClean="0"/>
              <a:t>Advocate open source; encourage extending the work to a grant submission</a:t>
            </a:r>
          </a:p>
          <a:p>
            <a:pPr lvl="1"/>
            <a:r>
              <a:rPr lang="en-US" dirty="0" smtClean="0"/>
              <a:t>Call for proposals is Mid-October 2014</a:t>
            </a:r>
          </a:p>
          <a:p>
            <a:r>
              <a:rPr lang="en-US" dirty="0" smtClean="0"/>
              <a:t>Scholars Commons</a:t>
            </a:r>
          </a:p>
          <a:p>
            <a:pPr lvl="1"/>
            <a:r>
              <a:rPr lang="en-US" dirty="0" smtClean="0"/>
              <a:t>Interaction with scholars to help using HTRC tools and services</a:t>
            </a:r>
          </a:p>
          <a:p>
            <a:pPr lvl="1"/>
            <a:r>
              <a:rPr lang="en-US" dirty="0" smtClean="0"/>
              <a:t>An interface to interact with HTRC users via the channel of scholars commons</a:t>
            </a:r>
          </a:p>
          <a:p>
            <a:pPr lvl="1"/>
            <a:r>
              <a:rPr lang="en-US" dirty="0" smtClean="0"/>
              <a:t>Series of workshops at IU and UIUC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902218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Future </a:t>
            </a:r>
            <a:r>
              <a:rPr lang="en-US" b="1" dirty="0" smtClean="0"/>
              <a:t>Events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DHCS 2014</a:t>
            </a:r>
          </a:p>
          <a:p>
            <a:pPr lvl="1"/>
            <a:r>
              <a:rPr lang="en-US" dirty="0" smtClean="0"/>
              <a:t>Oct 22, 2014 at Evanston, IL</a:t>
            </a:r>
          </a:p>
          <a:p>
            <a:r>
              <a:rPr lang="en-US" dirty="0" err="1" smtClean="0"/>
              <a:t>SuperComputing</a:t>
            </a:r>
            <a:r>
              <a:rPr lang="en-US" dirty="0" smtClean="0"/>
              <a:t> 2014</a:t>
            </a:r>
          </a:p>
          <a:p>
            <a:pPr lvl="1"/>
            <a:r>
              <a:rPr lang="en-US" dirty="0" smtClean="0"/>
              <a:t>Nov 17-19, 2014 at Indiana University Booth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HTRC </a:t>
            </a:r>
            <a:r>
              <a:rPr lang="en-US" dirty="0" err="1" smtClean="0">
                <a:solidFill>
                  <a:srgbClr val="FF0000"/>
                </a:solidFill>
              </a:rPr>
              <a:t>UnCamp</a:t>
            </a:r>
            <a:r>
              <a:rPr lang="en-US" dirty="0" smtClean="0">
                <a:solidFill>
                  <a:srgbClr val="FF0000"/>
                </a:solidFill>
              </a:rPr>
              <a:t> 2015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March 30-31, 2015 at Ann Arbor, MI</a:t>
            </a:r>
          </a:p>
          <a:p>
            <a:r>
              <a:rPr lang="en-US" dirty="0" smtClean="0"/>
              <a:t>DH 2015</a:t>
            </a:r>
          </a:p>
          <a:p>
            <a:pPr lvl="1"/>
            <a:r>
              <a:rPr lang="en-US" dirty="0" smtClean="0"/>
              <a:t>June 29-3 July, 2015 at Sydney, Australia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86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114" y="3042603"/>
            <a:ext cx="8229600" cy="3499517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F</a:t>
            </a:r>
            <a:r>
              <a:rPr lang="en-US" sz="2400" dirty="0" smtClean="0"/>
              <a:t>or details: </a:t>
            </a:r>
            <a:r>
              <a:rPr lang="en-US" sz="2400" dirty="0" smtClean="0">
                <a:hlinkClick r:id="rId3"/>
              </a:rPr>
              <a:t>http</a:t>
            </a:r>
            <a:r>
              <a:rPr lang="en-US" sz="2400" dirty="0">
                <a:hlinkClick r:id="rId3"/>
              </a:rPr>
              <a:t>://</a:t>
            </a:r>
            <a:r>
              <a:rPr lang="en-US" sz="2400" dirty="0" smtClean="0">
                <a:hlinkClick r:id="rId3"/>
              </a:rPr>
              <a:t>www.hathitrust.org/htrc/faq</a:t>
            </a:r>
            <a:endParaRPr lang="en-US" sz="2400" dirty="0" smtClean="0"/>
          </a:p>
          <a:p>
            <a:r>
              <a:rPr lang="en-US" sz="2400" dirty="0"/>
              <a:t>Portal: </a:t>
            </a:r>
            <a:r>
              <a:rPr lang="en-US" sz="2400" dirty="0">
                <a:hlinkClick r:id="rId4"/>
              </a:rPr>
              <a:t>https://htrc2.pti.indiana.edu/HTRC-UI-Portal2</a:t>
            </a:r>
            <a:r>
              <a:rPr lang="en-US" sz="2400" dirty="0" smtClean="0">
                <a:hlinkClick r:id="rId4"/>
              </a:rPr>
              <a:t>/</a:t>
            </a:r>
            <a:r>
              <a:rPr lang="en-US" sz="2400" dirty="0" smtClean="0"/>
              <a:t> </a:t>
            </a:r>
            <a:endParaRPr lang="en-US" sz="2400" dirty="0"/>
          </a:p>
          <a:p>
            <a:r>
              <a:rPr lang="en-US" sz="2400" dirty="0" smtClean="0"/>
              <a:t>Sandbox: </a:t>
            </a:r>
            <a:r>
              <a:rPr lang="en-US" sz="2400" dirty="0" smtClean="0">
                <a:hlinkClick r:id="rId5"/>
              </a:rPr>
              <a:t>http://sandbox.htrc.Illinois.edu</a:t>
            </a:r>
            <a:r>
              <a:rPr lang="en-US" sz="2400" dirty="0" smtClean="0"/>
              <a:t>  </a:t>
            </a:r>
            <a:endParaRPr lang="en-US" sz="2400" dirty="0"/>
          </a:p>
          <a:p>
            <a:r>
              <a:rPr lang="en-US" sz="2400" dirty="0" smtClean="0"/>
              <a:t>General </a:t>
            </a:r>
            <a:r>
              <a:rPr lang="en-US" sz="2400" dirty="0"/>
              <a:t>c</a:t>
            </a:r>
            <a:r>
              <a:rPr lang="en-US" sz="2400" dirty="0" smtClean="0"/>
              <a:t>ontact info</a:t>
            </a:r>
          </a:p>
          <a:p>
            <a:pPr lvl="1"/>
            <a:r>
              <a:rPr lang="en-US" sz="2400" dirty="0" smtClean="0"/>
              <a:t>J. Stephen </a:t>
            </a:r>
            <a:r>
              <a:rPr lang="en-US" sz="2400" dirty="0" err="1" smtClean="0"/>
              <a:t>Downie</a:t>
            </a:r>
            <a:r>
              <a:rPr lang="en-US" sz="2400" dirty="0" smtClean="0"/>
              <a:t>, Co-Director HTRC, </a:t>
            </a:r>
            <a:r>
              <a:rPr lang="en-US" sz="2400" dirty="0" smtClean="0">
                <a:hlinkClick r:id="rId6"/>
              </a:rPr>
              <a:t>jdownie@Illinois.edu</a:t>
            </a:r>
            <a:r>
              <a:rPr lang="en-US" sz="2400" dirty="0" smtClean="0"/>
              <a:t> </a:t>
            </a:r>
          </a:p>
          <a:p>
            <a:pPr lvl="1"/>
            <a:r>
              <a:rPr lang="en-US" sz="2400" dirty="0" smtClean="0"/>
              <a:t>Beth Plale, Co-Director HTRC,  </a:t>
            </a:r>
            <a:r>
              <a:rPr lang="en-US" sz="2400" dirty="0" smtClean="0">
                <a:hlinkClick r:id="rId7"/>
              </a:rPr>
              <a:t>plale@indiana.edu</a:t>
            </a:r>
            <a:endParaRPr lang="en-US" sz="2400" dirty="0" smtClean="0"/>
          </a:p>
          <a:p>
            <a:r>
              <a:rPr lang="en-US" sz="2400" dirty="0" smtClean="0"/>
              <a:t>Requests </a:t>
            </a:r>
            <a:r>
              <a:rPr lang="en-US" sz="2400" dirty="0"/>
              <a:t>for capability, interest</a:t>
            </a:r>
          </a:p>
          <a:p>
            <a:pPr lvl="1"/>
            <a:r>
              <a:rPr lang="en-US" sz="2400" dirty="0"/>
              <a:t>Miao Chen, </a:t>
            </a:r>
            <a:r>
              <a:rPr lang="en-US" sz="2400" dirty="0" smtClean="0"/>
              <a:t>Asst</a:t>
            </a:r>
            <a:r>
              <a:rPr lang="en-US" sz="2400" dirty="0"/>
              <a:t>. </a:t>
            </a:r>
            <a:r>
              <a:rPr lang="en-US" sz="2400" dirty="0" smtClean="0"/>
              <a:t>Director for Outreach HTRC</a:t>
            </a:r>
          </a:p>
          <a:p>
            <a:pPr marL="457200" lvl="1" indent="0">
              <a:buNone/>
            </a:pPr>
            <a:r>
              <a:rPr lang="en-US" sz="2400" dirty="0" smtClean="0">
                <a:hlinkClick r:id="rId8"/>
              </a:rPr>
              <a:t>miaochen@indiana.edu</a:t>
            </a:r>
            <a:endParaRPr lang="en-US" sz="2400" dirty="0">
              <a:latin typeface="Calibri" charset="0"/>
              <a:cs typeface="맑은 고딕" charset="0"/>
            </a:endParaRPr>
          </a:p>
          <a:p>
            <a:pPr marL="0" indent="0">
              <a:buNone/>
            </a:pPr>
            <a:endParaRPr lang="en-US" dirty="0">
              <a:latin typeface="Calibri" charset="0"/>
              <a:cs typeface="맑은 고딕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967" y="5342910"/>
            <a:ext cx="1079293" cy="1133257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5" name="Picture 4" descr="phase2-blogs-tagcloud.png"/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9" t="21443" r="7263" b="25731"/>
          <a:stretch/>
        </p:blipFill>
        <p:spPr>
          <a:xfrm>
            <a:off x="1960008" y="420053"/>
            <a:ext cx="5429250" cy="262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991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thanks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84448"/>
            <a:ext cx="4038600" cy="404980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HTRC IU </a:t>
            </a:r>
            <a:r>
              <a:rPr lang="en-US" sz="2400" dirty="0"/>
              <a:t>T</a:t>
            </a:r>
            <a:r>
              <a:rPr lang="en-US" sz="2400" dirty="0" smtClean="0"/>
              <a:t>eam</a:t>
            </a:r>
          </a:p>
          <a:p>
            <a:r>
              <a:rPr lang="en-US" sz="2400" dirty="0" smtClean="0"/>
              <a:t>Beth Plale (PI)</a:t>
            </a:r>
          </a:p>
          <a:p>
            <a:r>
              <a:rPr lang="en-US" sz="2400" dirty="0" smtClean="0"/>
              <a:t>Robert H. McDonald</a:t>
            </a:r>
          </a:p>
          <a:p>
            <a:r>
              <a:rPr lang="en-US" sz="2400" dirty="0" smtClean="0"/>
              <a:t>Miao Chen</a:t>
            </a:r>
          </a:p>
          <a:p>
            <a:r>
              <a:rPr lang="en-US" sz="2400" dirty="0" err="1" smtClean="0"/>
              <a:t>Guangchen</a:t>
            </a:r>
            <a:r>
              <a:rPr lang="en-US" sz="2400" dirty="0" smtClean="0"/>
              <a:t> </a:t>
            </a:r>
            <a:r>
              <a:rPr lang="en-US" sz="2400" dirty="0" err="1" smtClean="0"/>
              <a:t>Ruan</a:t>
            </a:r>
            <a:endParaRPr lang="en-US" sz="2400" dirty="0" smtClean="0"/>
          </a:p>
          <a:p>
            <a:r>
              <a:rPr lang="en-US" sz="2400" dirty="0" err="1" smtClean="0"/>
              <a:t>Zong</a:t>
            </a:r>
            <a:r>
              <a:rPr lang="en-US" sz="2400" dirty="0" smtClean="0"/>
              <a:t> </a:t>
            </a:r>
            <a:r>
              <a:rPr lang="en-US" sz="2400" dirty="0" err="1" smtClean="0"/>
              <a:t>Peng</a:t>
            </a:r>
            <a:endParaRPr lang="en-US" sz="2400" dirty="0" smtClean="0"/>
          </a:p>
          <a:p>
            <a:r>
              <a:rPr lang="en-US" sz="2400" dirty="0" err="1" smtClean="0"/>
              <a:t>Milinda</a:t>
            </a:r>
            <a:r>
              <a:rPr lang="en-US" sz="2400" dirty="0" smtClean="0"/>
              <a:t> </a:t>
            </a:r>
            <a:r>
              <a:rPr lang="en-US" sz="2400" dirty="0" err="1" smtClean="0"/>
              <a:t>Pathirage</a:t>
            </a:r>
            <a:endParaRPr lang="en-US" sz="2400" dirty="0" smtClean="0"/>
          </a:p>
          <a:p>
            <a:r>
              <a:rPr lang="en-US" sz="2400" dirty="0" err="1" smtClean="0"/>
              <a:t>Samitha</a:t>
            </a:r>
            <a:r>
              <a:rPr lang="en-US" sz="2400" dirty="0" smtClean="0"/>
              <a:t> </a:t>
            </a:r>
            <a:r>
              <a:rPr lang="en-US" sz="2400" dirty="0" err="1" smtClean="0"/>
              <a:t>Liyanage</a:t>
            </a:r>
            <a:endParaRPr lang="en-US" sz="2400" dirty="0" smtClean="0"/>
          </a:p>
          <a:p>
            <a:r>
              <a:rPr lang="en-US" sz="2400" dirty="0" err="1" smtClean="0"/>
              <a:t>Leena</a:t>
            </a:r>
            <a:r>
              <a:rPr lang="en-US" sz="2400" dirty="0" smtClean="0"/>
              <a:t> </a:t>
            </a:r>
            <a:r>
              <a:rPr lang="en-US" sz="2400" dirty="0" err="1" smtClean="0"/>
              <a:t>Unnikrishnan</a:t>
            </a:r>
            <a:endParaRPr lang="en-US" sz="2400" dirty="0" smtClean="0"/>
          </a:p>
          <a:p>
            <a:r>
              <a:rPr lang="en-US" sz="2400" dirty="0" err="1" smtClean="0"/>
              <a:t>Nicholae</a:t>
            </a:r>
            <a:r>
              <a:rPr lang="en-US" sz="2400" dirty="0" smtClean="0"/>
              <a:t> Cline</a:t>
            </a:r>
          </a:p>
          <a:p>
            <a:endParaRPr lang="en-US" dirty="0"/>
          </a:p>
        </p:txBody>
      </p:sp>
      <p:pic>
        <p:nvPicPr>
          <p:cNvPr id="6" name="Picture 5" descr="sloan logo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59" y="5365690"/>
            <a:ext cx="3056751" cy="11033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751" y="5608758"/>
            <a:ext cx="2209419" cy="342900"/>
          </a:xfrm>
          <a:prstGeom prst="rect">
            <a:avLst/>
          </a:prstGeom>
        </p:spPr>
      </p:pic>
      <p:pic>
        <p:nvPicPr>
          <p:cNvPr id="8" name="Picture 7" descr="ilogo_horz_bw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290" y="5608758"/>
            <a:ext cx="1607820" cy="274320"/>
          </a:xfrm>
          <a:prstGeom prst="rect">
            <a:avLst/>
          </a:prstGeom>
        </p:spPr>
      </p:pic>
      <p:pic>
        <p:nvPicPr>
          <p:cNvPr id="2" name="Picture 1" descr="Screen Shot 2013-10-28 at 2.09.44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470" y="6126163"/>
            <a:ext cx="4457700" cy="50800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48200" y="1417640"/>
            <a:ext cx="3296351" cy="40166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HTRC UIUC Team</a:t>
            </a:r>
          </a:p>
          <a:p>
            <a:r>
              <a:rPr lang="en-US" sz="2400" dirty="0" smtClean="0"/>
              <a:t>J. Stephen </a:t>
            </a:r>
            <a:r>
              <a:rPr lang="en-US" sz="2400" dirty="0" err="1" smtClean="0"/>
              <a:t>Downie</a:t>
            </a:r>
            <a:r>
              <a:rPr lang="en-US" sz="2400" dirty="0" smtClean="0"/>
              <a:t> (PI)</a:t>
            </a:r>
          </a:p>
          <a:p>
            <a:r>
              <a:rPr lang="en-US" sz="2400" dirty="0" smtClean="0"/>
              <a:t>Beth </a:t>
            </a:r>
            <a:r>
              <a:rPr lang="en-US" sz="2400" dirty="0" err="1" smtClean="0"/>
              <a:t>Namachchivaya</a:t>
            </a:r>
            <a:endParaRPr lang="en-US" sz="2400" dirty="0" smtClean="0"/>
          </a:p>
          <a:p>
            <a:r>
              <a:rPr lang="en-US" sz="2400" dirty="0" smtClean="0"/>
              <a:t>Megan </a:t>
            </a:r>
            <a:r>
              <a:rPr lang="en-US" sz="2400" dirty="0" err="1" smtClean="0"/>
              <a:t>Senseney</a:t>
            </a:r>
            <a:endParaRPr lang="en-US" sz="2400" dirty="0" smtClean="0"/>
          </a:p>
          <a:p>
            <a:r>
              <a:rPr lang="en-US" sz="2400" dirty="0" err="1"/>
              <a:t>Sayan</a:t>
            </a:r>
            <a:r>
              <a:rPr lang="en-US" sz="2400" dirty="0"/>
              <a:t> </a:t>
            </a:r>
            <a:r>
              <a:rPr lang="en-US" sz="2400" dirty="0" smtClean="0"/>
              <a:t>Bhattacharyya</a:t>
            </a:r>
          </a:p>
          <a:p>
            <a:r>
              <a:rPr lang="en-US" sz="2400" dirty="0" smtClean="0"/>
              <a:t>Colleen </a:t>
            </a:r>
            <a:r>
              <a:rPr lang="en-US" sz="2400" dirty="0" err="1" smtClean="0"/>
              <a:t>Fallaw</a:t>
            </a:r>
            <a:endParaRPr lang="en-US" sz="2400" dirty="0" smtClean="0"/>
          </a:p>
          <a:p>
            <a:r>
              <a:rPr lang="en-US" sz="2400" dirty="0" smtClean="0"/>
              <a:t>Loretta </a:t>
            </a:r>
            <a:r>
              <a:rPr lang="en-US" sz="2400" dirty="0" err="1" smtClean="0"/>
              <a:t>Auvil</a:t>
            </a:r>
            <a:endParaRPr lang="en-US" sz="2400" dirty="0" smtClean="0"/>
          </a:p>
          <a:p>
            <a:r>
              <a:rPr lang="en-US" sz="2400" dirty="0" smtClean="0"/>
              <a:t>Boris </a:t>
            </a:r>
            <a:r>
              <a:rPr lang="en-US" sz="2400" dirty="0" err="1" smtClean="0"/>
              <a:t>Capitanu</a:t>
            </a:r>
            <a:endParaRPr lang="en-US" sz="2400" dirty="0" smtClean="0"/>
          </a:p>
          <a:p>
            <a:r>
              <a:rPr lang="en-US" sz="2400" dirty="0" smtClean="0"/>
              <a:t>Harriet Green</a:t>
            </a:r>
          </a:p>
          <a:p>
            <a:r>
              <a:rPr lang="en-US" sz="2400" dirty="0" smtClean="0"/>
              <a:t>Sara </a:t>
            </a:r>
            <a:r>
              <a:rPr lang="en-US" sz="2400" dirty="0" err="1" smtClean="0"/>
              <a:t>Shreeves</a:t>
            </a:r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013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799" y="274638"/>
            <a:ext cx="7185859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sz="4200" dirty="0" smtClean="0"/>
              <a:t>Mission of the HT Research Center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0733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latin typeface="Calibri" charset="0"/>
                <a:cs typeface="맑은 고딕" charset="0"/>
              </a:rPr>
              <a:t>R</a:t>
            </a:r>
            <a:r>
              <a:rPr lang="en-US" dirty="0" smtClean="0">
                <a:latin typeface="Calibri" charset="0"/>
                <a:cs typeface="맑은 고딕" charset="0"/>
              </a:rPr>
              <a:t>esearch arm of </a:t>
            </a:r>
            <a:r>
              <a:rPr lang="en-US" dirty="0" err="1" smtClean="0">
                <a:latin typeface="Calibri" charset="0"/>
                <a:cs typeface="맑은 고딕" charset="0"/>
              </a:rPr>
              <a:t>HathiTrust</a:t>
            </a:r>
            <a:r>
              <a:rPr lang="en-US" dirty="0" smtClean="0">
                <a:latin typeface="Calibri" charset="0"/>
                <a:cs typeface="맑은 고딕" charset="0"/>
              </a:rPr>
              <a:t> </a:t>
            </a:r>
          </a:p>
          <a:p>
            <a:r>
              <a:rPr lang="en-US" dirty="0">
                <a:latin typeface="Calibri" charset="0"/>
                <a:cs typeface="맑은 고딕" charset="0"/>
              </a:rPr>
              <a:t>Established:  July, 2011</a:t>
            </a:r>
          </a:p>
          <a:p>
            <a:r>
              <a:rPr lang="en-US" dirty="0">
                <a:latin typeface="Calibri" charset="0"/>
                <a:cs typeface="맑은 고딕" charset="0"/>
              </a:rPr>
              <a:t>Collaborative center:  Indiana University &amp; University of Illinois</a:t>
            </a:r>
          </a:p>
          <a:p>
            <a:r>
              <a:rPr lang="en-US" dirty="0" smtClean="0">
                <a:latin typeface="Calibri" charset="0"/>
                <a:cs typeface="맑은 고딕" charset="0"/>
              </a:rPr>
              <a:t>Mission:  Enable researchers world-wide to accomplish tera-scale text data-mining and analysis</a:t>
            </a:r>
          </a:p>
          <a:p>
            <a:pPr lvl="1"/>
            <a:r>
              <a:rPr lang="en-US" dirty="0">
                <a:latin typeface="Calibri" charset="0"/>
                <a:cs typeface="맑은 고딕" charset="0"/>
              </a:rPr>
              <a:t>Develop </a:t>
            </a:r>
            <a:r>
              <a:rPr lang="en-US" dirty="0" err="1">
                <a:latin typeface="Calibri" charset="0"/>
                <a:cs typeface="맑은 고딕" charset="0"/>
              </a:rPr>
              <a:t>cyberinfrastructure</a:t>
            </a:r>
            <a:r>
              <a:rPr lang="en-US" dirty="0">
                <a:latin typeface="Calibri" charset="0"/>
                <a:cs typeface="맑은 고딕" charset="0"/>
              </a:rPr>
              <a:t> to enable HPC access to the </a:t>
            </a:r>
            <a:r>
              <a:rPr lang="en-US" dirty="0" err="1">
                <a:latin typeface="Calibri" charset="0"/>
                <a:cs typeface="맑은 고딕" charset="0"/>
              </a:rPr>
              <a:t>HathiTrust</a:t>
            </a:r>
            <a:r>
              <a:rPr lang="en-US" dirty="0">
                <a:latin typeface="Calibri" charset="0"/>
                <a:cs typeface="맑은 고딕" charset="0"/>
              </a:rPr>
              <a:t> Digital Library </a:t>
            </a:r>
          </a:p>
          <a:p>
            <a:pPr lvl="1"/>
            <a:r>
              <a:rPr lang="en-US" dirty="0" smtClean="0">
                <a:latin typeface="Calibri" charset="0"/>
                <a:cs typeface="맑은 고딕" charset="0"/>
              </a:rPr>
              <a:t>Develop cutting-edge software tools for processing, analyzing text</a:t>
            </a:r>
          </a:p>
          <a:p>
            <a:pPr lvl="1"/>
            <a:r>
              <a:rPr lang="en-US" dirty="0" smtClean="0">
                <a:latin typeface="Calibri" charset="0"/>
                <a:cs typeface="맑은 고딕" charset="0"/>
              </a:rPr>
              <a:t>Develop translational tools and data that can be used to enhance </a:t>
            </a:r>
            <a:r>
              <a:rPr lang="en-US" dirty="0" err="1" smtClean="0">
                <a:latin typeface="Calibri" charset="0"/>
                <a:cs typeface="맑은 고딕" charset="0"/>
              </a:rPr>
              <a:t>HathiTrust</a:t>
            </a:r>
            <a:r>
              <a:rPr lang="en-US" dirty="0" smtClean="0">
                <a:latin typeface="Calibri" charset="0"/>
                <a:cs typeface="맑은 고딕" charset="0"/>
              </a:rPr>
              <a:t> Digital Library services to users </a:t>
            </a:r>
          </a:p>
          <a:p>
            <a:pPr marL="0" indent="0">
              <a:buNone/>
            </a:pPr>
            <a:endParaRPr lang="en-US" dirty="0">
              <a:latin typeface="Calibri" charset="0"/>
              <a:cs typeface="맑은 고딕" charset="0"/>
            </a:endParaRPr>
          </a:p>
          <a:p>
            <a:pPr marL="0" indent="0">
              <a:buNone/>
            </a:pPr>
            <a:endParaRPr lang="en-US" dirty="0">
              <a:latin typeface="Calibri" charset="0"/>
              <a:cs typeface="맑은 고딕" charset="0"/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9518"/>
            <a:ext cx="1371600" cy="144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858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HTRC Governance</a:t>
            </a:r>
            <a:endParaRPr lang="en-US" dirty="0"/>
          </a:p>
        </p:txBody>
      </p:sp>
      <p:pic>
        <p:nvPicPr>
          <p:cNvPr id="4" name="Picture 3" descr="governance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143" y="2376717"/>
            <a:ext cx="2717802" cy="259963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1"/>
            <a:ext cx="6019801" cy="4895849"/>
          </a:xfrm>
        </p:spPr>
        <p:txBody>
          <a:bodyPr>
            <a:noAutofit/>
          </a:bodyPr>
          <a:lstStyle/>
          <a:p>
            <a:endParaRPr lang="en-US" sz="1800" dirty="0" smtClean="0"/>
          </a:p>
          <a:p>
            <a:r>
              <a:rPr lang="en-US" sz="1800" dirty="0" smtClean="0"/>
              <a:t>Reports to the HathiTrust Board of Governors</a:t>
            </a:r>
          </a:p>
          <a:p>
            <a:r>
              <a:rPr lang="en-US" sz="1800" dirty="0" smtClean="0"/>
              <a:t>HTRC Executive Committee</a:t>
            </a:r>
          </a:p>
          <a:p>
            <a:pPr lvl="1"/>
            <a:r>
              <a:rPr lang="en-US" sz="1600" b="1" dirty="0" smtClean="0"/>
              <a:t>J. Stephen Downie </a:t>
            </a:r>
            <a:r>
              <a:rPr lang="en-US" sz="1600" dirty="0" smtClean="0"/>
              <a:t>(</a:t>
            </a:r>
            <a:r>
              <a:rPr lang="en-US" sz="1600" dirty="0"/>
              <a:t>Co-director), Professor and Associate Dean for Research, University of </a:t>
            </a:r>
            <a:r>
              <a:rPr lang="en-US" sz="1600" dirty="0" smtClean="0"/>
              <a:t>Illinois GSLIS</a:t>
            </a:r>
          </a:p>
          <a:p>
            <a:pPr lvl="1"/>
            <a:r>
              <a:rPr lang="en-US" sz="1600" b="1" dirty="0" smtClean="0"/>
              <a:t>Beth </a:t>
            </a:r>
            <a:r>
              <a:rPr lang="en-US" sz="1600" b="1" dirty="0"/>
              <a:t>Plale </a:t>
            </a:r>
            <a:r>
              <a:rPr lang="en-US" sz="1600" dirty="0"/>
              <a:t>(Co-director and </a:t>
            </a:r>
            <a:r>
              <a:rPr lang="en-US" sz="1600" dirty="0" smtClean="0"/>
              <a:t>Chair</a:t>
            </a:r>
            <a:r>
              <a:rPr lang="en-US" sz="1600" dirty="0"/>
              <a:t>), </a:t>
            </a:r>
            <a:r>
              <a:rPr lang="en-US" sz="1600" dirty="0" smtClean="0"/>
              <a:t>Director Data </a:t>
            </a:r>
            <a:r>
              <a:rPr lang="en-US" sz="1600" dirty="0"/>
              <a:t>To Insight Center </a:t>
            </a:r>
            <a:r>
              <a:rPr lang="en-US" sz="1600" dirty="0" smtClean="0"/>
              <a:t>and </a:t>
            </a:r>
            <a:r>
              <a:rPr lang="en-US" sz="1600" dirty="0"/>
              <a:t>professor in the School of Informatics and Computing at Indiana University </a:t>
            </a:r>
            <a:endParaRPr lang="en-US" sz="1600" dirty="0" smtClean="0"/>
          </a:p>
          <a:p>
            <a:pPr lvl="1"/>
            <a:r>
              <a:rPr lang="en-US" sz="1600" b="1" dirty="0" smtClean="0"/>
              <a:t>Robert H. McDonald</a:t>
            </a:r>
            <a:r>
              <a:rPr lang="en-US" sz="1600" dirty="0"/>
              <a:t>, </a:t>
            </a:r>
            <a:r>
              <a:rPr lang="en-US" sz="1600" dirty="0" smtClean="0"/>
              <a:t>Associate </a:t>
            </a:r>
            <a:r>
              <a:rPr lang="en-US" sz="1600" dirty="0"/>
              <a:t>Dean of </a:t>
            </a:r>
            <a:r>
              <a:rPr lang="en-US" sz="1600" dirty="0" smtClean="0"/>
              <a:t>Libraries/Deputy Director Data to Insight Center at Indiana University</a:t>
            </a:r>
          </a:p>
          <a:p>
            <a:pPr lvl="1"/>
            <a:r>
              <a:rPr lang="en-US" sz="1600" b="1" dirty="0"/>
              <a:t>B</a:t>
            </a:r>
            <a:r>
              <a:rPr lang="en-US" sz="1600" b="1" dirty="0" smtClean="0"/>
              <a:t>eth </a:t>
            </a:r>
            <a:r>
              <a:rPr lang="en-US" sz="1600" b="1" dirty="0"/>
              <a:t>Sandore Namachchivaya</a:t>
            </a:r>
            <a:r>
              <a:rPr lang="en-US" sz="1600" dirty="0"/>
              <a:t>, Associate University Librarian for Information Technology Planning &amp; </a:t>
            </a:r>
            <a:r>
              <a:rPr lang="en-US" sz="1600" dirty="0" smtClean="0"/>
              <a:t>Policy at </a:t>
            </a:r>
            <a:r>
              <a:rPr lang="en-US" sz="1600" dirty="0"/>
              <a:t>the University of Illinois </a:t>
            </a:r>
            <a:endParaRPr lang="en-US" sz="1600" dirty="0" smtClean="0"/>
          </a:p>
          <a:p>
            <a:pPr lvl="1"/>
            <a:r>
              <a:rPr lang="en-US" sz="1600" b="1" dirty="0" smtClean="0"/>
              <a:t>John </a:t>
            </a:r>
            <a:r>
              <a:rPr lang="en-US" sz="1600" b="1" dirty="0"/>
              <a:t>Unsworth</a:t>
            </a:r>
            <a:r>
              <a:rPr lang="en-US" sz="1600" dirty="0"/>
              <a:t>, Vice Provost for Library &amp; Technology Services and Chief Information Officer at Brandeis </a:t>
            </a:r>
            <a:r>
              <a:rPr lang="en-US" sz="1600" dirty="0" smtClean="0"/>
              <a:t>University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9518"/>
            <a:ext cx="1371600" cy="144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303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HTRC 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</a:t>
            </a:r>
            <a:r>
              <a:rPr lang="en-US" sz="2800" dirty="0" smtClean="0"/>
              <a:t>rovide a persistent and sustainable structure to enable original and cutting edge research. </a:t>
            </a:r>
          </a:p>
          <a:p>
            <a:pPr marL="1200150" lvl="3" indent="-342900"/>
            <a:r>
              <a:rPr lang="en-US" dirty="0"/>
              <a:t>Leverage data storage and computational infrastructure at Indiana &amp; </a:t>
            </a:r>
            <a:r>
              <a:rPr lang="en-US" dirty="0" smtClean="0"/>
              <a:t>Illinois</a:t>
            </a:r>
          </a:p>
          <a:p>
            <a:pPr marL="1200150" lvl="3" indent="-342900"/>
            <a:r>
              <a:rPr lang="en-US" dirty="0"/>
              <a:t>Stimulate community development of new functionality and </a:t>
            </a:r>
            <a:r>
              <a:rPr lang="en-US" dirty="0" smtClean="0"/>
              <a:t>tools</a:t>
            </a:r>
          </a:p>
          <a:p>
            <a:pPr marL="1200150" lvl="3" indent="-342900"/>
            <a:r>
              <a:rPr lang="en-US" dirty="0"/>
              <a:t>Use tools to enable discoveries that would not be possible without the HTRC</a:t>
            </a:r>
            <a:r>
              <a:rPr lang="en-US" dirty="0" smtClean="0"/>
              <a:t> </a:t>
            </a:r>
          </a:p>
          <a:p>
            <a:r>
              <a:rPr lang="en-US" sz="2800" dirty="0" smtClean="0"/>
              <a:t>Enable </a:t>
            </a:r>
            <a:r>
              <a:rPr lang="en-US" sz="2800" dirty="0"/>
              <a:t>scholars to fully utilize content of </a:t>
            </a:r>
            <a:r>
              <a:rPr lang="en-US" sz="2800" dirty="0" err="1"/>
              <a:t>HathiTrust</a:t>
            </a:r>
            <a:r>
              <a:rPr lang="en-US" sz="2800" dirty="0"/>
              <a:t> Library while preventing intellectual property misuse within U.S. copyright law. </a:t>
            </a:r>
            <a:endParaRPr lang="en-US" sz="2800" dirty="0" smtClean="0"/>
          </a:p>
          <a:p>
            <a:pPr marL="1200150" lvl="3" indent="-342900"/>
            <a:r>
              <a:rPr lang="en-US" dirty="0"/>
              <a:t>Provision secure computational and data environment for scholars to perform research using </a:t>
            </a:r>
            <a:r>
              <a:rPr lang="en-US" dirty="0" err="1"/>
              <a:t>HathiTrust</a:t>
            </a:r>
            <a:r>
              <a:rPr lang="en-US" dirty="0"/>
              <a:t> Digital Library. 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027649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" t="4524" r="2982" b="9171"/>
          <a:stretch/>
        </p:blipFill>
        <p:spPr bwMode="auto">
          <a:xfrm>
            <a:off x="457200" y="3873964"/>
            <a:ext cx="4457700" cy="25628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HTRC 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7376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Phase I:  D</a:t>
            </a:r>
            <a:r>
              <a:rPr lang="en-US" sz="2400" dirty="0" smtClean="0"/>
              <a:t>evelopment 01 Jul 2011 – 31 Mar 2013  </a:t>
            </a:r>
          </a:p>
          <a:p>
            <a:pPr lvl="1"/>
            <a:r>
              <a:rPr lang="en-US" sz="2400" dirty="0" smtClean="0"/>
              <a:t>HTRC software and services release v1.0</a:t>
            </a:r>
            <a:r>
              <a:rPr lang="en-US" sz="2400" dirty="0"/>
              <a:t> </a:t>
            </a:r>
            <a:r>
              <a:rPr lang="en-US" sz="2400" dirty="0">
                <a:hlinkClick r:id="rId4"/>
              </a:rPr>
              <a:t>https://</a:t>
            </a:r>
            <a:r>
              <a:rPr lang="en-US" sz="2400" dirty="0" smtClean="0">
                <a:hlinkClick r:id="rId4"/>
              </a:rPr>
              <a:t>github.com/htrc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Phase II:  </a:t>
            </a:r>
            <a:r>
              <a:rPr lang="en-US" sz="2400" dirty="0"/>
              <a:t>O</a:t>
            </a:r>
            <a:r>
              <a:rPr lang="en-US" sz="2400" dirty="0" smtClean="0"/>
              <a:t>utreach, 01 Apr 2013 – 30 June 2014</a:t>
            </a:r>
          </a:p>
          <a:p>
            <a:pPr lvl="1"/>
            <a:r>
              <a:rPr lang="en-US" sz="2400" dirty="0" smtClean="0">
                <a:latin typeface="Calibri" charset="0"/>
                <a:cs typeface="맑은 고딕" charset="0"/>
              </a:rPr>
              <a:t>2</a:t>
            </a:r>
            <a:r>
              <a:rPr lang="en-US" sz="2400" baseline="30000" dirty="0" smtClean="0">
                <a:latin typeface="Calibri" charset="0"/>
                <a:cs typeface="맑은 고딕" charset="0"/>
              </a:rPr>
              <a:t>nd</a:t>
            </a:r>
            <a:r>
              <a:rPr lang="en-US" sz="2400" dirty="0" smtClean="0">
                <a:latin typeface="Calibri" charset="0"/>
                <a:cs typeface="맑은 고딕" charset="0"/>
              </a:rPr>
              <a:t> HTRC </a:t>
            </a:r>
            <a:r>
              <a:rPr lang="en-US" sz="2400" dirty="0" err="1" smtClean="0">
                <a:latin typeface="Calibri" charset="0"/>
                <a:cs typeface="맑은 고딕" charset="0"/>
              </a:rPr>
              <a:t>UnCamp</a:t>
            </a:r>
            <a:r>
              <a:rPr lang="en-US" sz="2400" dirty="0" smtClean="0">
                <a:latin typeface="Calibri" charset="0"/>
                <a:cs typeface="맑은 고딕" charset="0"/>
              </a:rPr>
              <a:t> Sep ’13</a:t>
            </a:r>
          </a:p>
          <a:p>
            <a:r>
              <a:rPr lang="en-US" sz="2400" dirty="0"/>
              <a:t>Phase </a:t>
            </a:r>
            <a:r>
              <a:rPr lang="en-US" sz="2400" dirty="0" smtClean="0"/>
              <a:t>III:  Operations, 01 July 2014 – June 2018</a:t>
            </a:r>
            <a:endParaRPr lang="en-US" sz="2400" dirty="0"/>
          </a:p>
          <a:p>
            <a:pPr lvl="1"/>
            <a:endParaRPr lang="en-US" dirty="0">
              <a:latin typeface="Calibri" charset="0"/>
              <a:cs typeface="맑은 고딕" charset="0"/>
            </a:endParaRPr>
          </a:p>
          <a:p>
            <a:pPr marL="0" indent="0">
              <a:buNone/>
            </a:pPr>
            <a:endParaRPr lang="en-US" dirty="0">
              <a:latin typeface="Calibri" charset="0"/>
              <a:cs typeface="맑은 고딕" charset="0"/>
            </a:endParaRPr>
          </a:p>
          <a:p>
            <a:endParaRPr lang="en-US" dirty="0"/>
          </a:p>
        </p:txBody>
      </p:sp>
      <p:pic>
        <p:nvPicPr>
          <p:cNvPr id="4" name="Picture 3" descr="Screen Shot 2013-09-25 at 10.52.10 AM.pn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9" t="22701" r="30152" b="11434"/>
          <a:stretch/>
        </p:blipFill>
        <p:spPr>
          <a:xfrm>
            <a:off x="5131671" y="4108365"/>
            <a:ext cx="3349861" cy="23284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38552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274638"/>
            <a:ext cx="367336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HTRC 2014-2018</a:t>
            </a:r>
            <a:br>
              <a:rPr lang="en-US" dirty="0" smtClean="0"/>
            </a:br>
            <a:r>
              <a:rPr lang="en-US" dirty="0" smtClean="0"/>
              <a:t>org chart</a:t>
            </a:r>
            <a:endParaRPr lang="en-US" dirty="0"/>
          </a:p>
        </p:txBody>
      </p:sp>
      <p:pic>
        <p:nvPicPr>
          <p:cNvPr id="4" name="Picture 3" descr="OrgChart_20140504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800" t="8265" r="12556" b="28238"/>
          <a:stretch/>
        </p:blipFill>
        <p:spPr>
          <a:xfrm>
            <a:off x="0" y="-51183"/>
            <a:ext cx="6481120" cy="7647129"/>
          </a:xfrm>
          <a:prstGeom prst="rect">
            <a:avLst/>
          </a:prstGeom>
        </p:spPr>
      </p:pic>
      <p:pic>
        <p:nvPicPr>
          <p:cNvPr id="5" name="Picture 4" descr="OrgChart_20140504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499" t="60158" r="12383" b="29991"/>
          <a:stretch/>
        </p:blipFill>
        <p:spPr>
          <a:xfrm>
            <a:off x="6384520" y="3380291"/>
            <a:ext cx="5040344" cy="2253001"/>
          </a:xfrm>
          <a:prstGeom prst="rect">
            <a:avLst/>
          </a:prstGeom>
          <a:ln>
            <a:solidFill>
              <a:srgbClr val="800000"/>
            </a:solidFill>
          </a:ln>
        </p:spPr>
      </p:pic>
    </p:spTree>
    <p:extLst>
      <p:ext uri="{BB962C8B-B14F-4D97-AF65-F5344CB8AC3E}">
        <p14:creationId xmlns:p14="http://schemas.microsoft.com/office/powerpoint/2010/main" val="23505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Core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3474" y="1600201"/>
            <a:ext cx="5933325" cy="489584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Controls releases</a:t>
            </a:r>
          </a:p>
          <a:p>
            <a:r>
              <a:rPr lang="en-US" dirty="0" smtClean="0"/>
              <a:t>Implements new features</a:t>
            </a:r>
          </a:p>
          <a:p>
            <a:r>
              <a:rPr lang="en-US" dirty="0" smtClean="0"/>
              <a:t>System auditing, incident response</a:t>
            </a:r>
          </a:p>
          <a:p>
            <a:r>
              <a:rPr lang="en-US" dirty="0" smtClean="0"/>
              <a:t>Manages bug queue</a:t>
            </a:r>
          </a:p>
          <a:p>
            <a:r>
              <a:rPr lang="en-US" dirty="0" smtClean="0"/>
              <a:t>Oversees translational research process</a:t>
            </a:r>
          </a:p>
          <a:p>
            <a:r>
              <a:rPr lang="en-US" dirty="0" smtClean="0"/>
              <a:t>At 2 FTE + UI specialist + minor roles</a:t>
            </a:r>
          </a:p>
          <a:p>
            <a:r>
              <a:rPr lang="en-US" dirty="0" smtClean="0"/>
              <a:t>HTRC System Managers belong to this group</a:t>
            </a:r>
          </a:p>
          <a:p>
            <a:endParaRPr lang="en-US" dirty="0" smtClean="0"/>
          </a:p>
        </p:txBody>
      </p:sp>
      <p:pic>
        <p:nvPicPr>
          <p:cNvPr id="5" name="Picture 4" descr="OrgChart_20140504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869" t="20660" r="52302" b="37065"/>
          <a:stretch/>
        </p:blipFill>
        <p:spPr>
          <a:xfrm>
            <a:off x="330703" y="158150"/>
            <a:ext cx="1957775" cy="676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42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Advanced Collaborative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0862" y="1600201"/>
            <a:ext cx="6405937" cy="4895849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 smtClean="0"/>
              <a:t>Pairs HT institution researchers with </a:t>
            </a:r>
            <a:r>
              <a:rPr lang="en-US" dirty="0"/>
              <a:t>expert staff </a:t>
            </a:r>
            <a:r>
              <a:rPr lang="en-US" dirty="0" smtClean="0"/>
              <a:t>for </a:t>
            </a:r>
            <a:r>
              <a:rPr lang="en-US" dirty="0"/>
              <a:t>an extended period during which they work together to address a particularly vexing issue (e.g., efficient parallelization and optimization of a machine learning algorithm) </a:t>
            </a:r>
            <a:endParaRPr lang="en-US" dirty="0" smtClean="0"/>
          </a:p>
          <a:p>
            <a:pPr lvl="0"/>
            <a:r>
              <a:rPr lang="en-US" dirty="0" smtClean="0"/>
              <a:t>20 hours/week available: example:  at any one time 4 active projects, each receiving 5 hours a week for up to 2 months. </a:t>
            </a:r>
          </a:p>
          <a:p>
            <a:pPr lvl="0"/>
            <a:r>
              <a:rPr lang="en-US" dirty="0" smtClean="0"/>
              <a:t>Resourced at 1.25 FTE</a:t>
            </a:r>
          </a:p>
          <a:p>
            <a:pPr lvl="0"/>
            <a:r>
              <a:rPr lang="en-US" dirty="0" smtClean="0"/>
              <a:t>Staffed by HTRC Staff who have signed the staff agreement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17FF6402-B958-BA45-81C9-498AFFAD9117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5" descr="OrgChart_20140504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370" t="20123" r="26802" b="54597"/>
          <a:stretch/>
        </p:blipFill>
        <p:spPr>
          <a:xfrm>
            <a:off x="105826" y="1221815"/>
            <a:ext cx="2063600" cy="426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671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2980</TotalTime>
  <Words>1241</Words>
  <Application>Microsoft Macintosh PowerPoint</Application>
  <PresentationFormat>On-screen Show (4:3)</PresentationFormat>
  <Paragraphs>256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HathiTrust Research Center: An Update for the HT Members Meeting</vt:lpstr>
      <vt:lpstr>Many thanks …</vt:lpstr>
      <vt:lpstr> Mission of the HT Research Center</vt:lpstr>
      <vt:lpstr>HTRC Governance</vt:lpstr>
      <vt:lpstr>Goals for HTRC </vt:lpstr>
      <vt:lpstr>HTRC Timeline</vt:lpstr>
      <vt:lpstr>HTRC 2014-2018 org chart</vt:lpstr>
      <vt:lpstr>Core Development</vt:lpstr>
      <vt:lpstr>Advanced Collaborative Support</vt:lpstr>
      <vt:lpstr>Advanced Research</vt:lpstr>
      <vt:lpstr>Scholarly Commons  User Support Service</vt:lpstr>
      <vt:lpstr>HT Members Engaged</vt:lpstr>
      <vt:lpstr>Growing Use</vt:lpstr>
      <vt:lpstr>User-Generated Analytics</vt:lpstr>
      <vt:lpstr>Current Grants</vt:lpstr>
      <vt:lpstr>In the Grant Pipeline</vt:lpstr>
      <vt:lpstr>HTRC Future Work</vt:lpstr>
      <vt:lpstr>Future Events</vt:lpstr>
      <vt:lpstr>PowerPoint Presentation</vt:lpstr>
    </vt:vector>
  </TitlesOfParts>
  <Company>Indiana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H. McDonald</dc:creator>
  <cp:lastModifiedBy>Jeremy York</cp:lastModifiedBy>
  <cp:revision>149</cp:revision>
  <dcterms:created xsi:type="dcterms:W3CDTF">2013-05-28T19:06:17Z</dcterms:created>
  <dcterms:modified xsi:type="dcterms:W3CDTF">2014-11-18T22:03:25Z</dcterms:modified>
</cp:coreProperties>
</file>