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sldIdLst>
    <p:sldId id="257" r:id="rId2"/>
    <p:sldId id="260" r:id="rId3"/>
    <p:sldId id="261" r:id="rId4"/>
    <p:sldId id="264" r:id="rId5"/>
    <p:sldId id="266" r:id="rId6"/>
    <p:sldId id="267" r:id="rId7"/>
    <p:sldId id="268" r:id="rId8"/>
    <p:sldId id="269" r:id="rId9"/>
    <p:sldId id="270"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301" r:id="rId24"/>
    <p:sldId id="302" r:id="rId25"/>
    <p:sldId id="303" r:id="rId26"/>
    <p:sldId id="304" r:id="rId27"/>
    <p:sldId id="305" r:id="rId28"/>
    <p:sldId id="306" r:id="rId29"/>
    <p:sldId id="307" r:id="rId30"/>
    <p:sldId id="308" r:id="rId31"/>
    <p:sldId id="309" r:id="rId32"/>
    <p:sldId id="313" r:id="rId33"/>
    <p:sldId id="314"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6" d="100"/>
          <a:sy n="86" d="100"/>
        </p:scale>
        <p:origin x="-568"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1CF447-A8D6-ED4C-BF7F-1C94D56F0C4F}" type="datetimeFigureOut">
              <a:rPr lang="en-US" smtClean="0"/>
              <a:t>1/10/13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544DA6-F0D7-5543-ACFD-610CE3FCF792}" type="slidenum">
              <a:rPr lang="en-US" smtClean="0"/>
              <a:t>‹#›</a:t>
            </a:fld>
            <a:endParaRPr lang="en-US"/>
          </a:p>
        </p:txBody>
      </p:sp>
    </p:spTree>
    <p:extLst>
      <p:ext uri="{BB962C8B-B14F-4D97-AF65-F5344CB8AC3E}">
        <p14:creationId xmlns:p14="http://schemas.microsoft.com/office/powerpoint/2010/main" val="20123483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6" charset="-128"/>
            </a:endParaRPr>
          </a:p>
        </p:txBody>
      </p:sp>
      <p:sp>
        <p:nvSpPr>
          <p:cNvPr id="2"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36" charset="-128"/>
              </a:defRPr>
            </a:lvl1pPr>
            <a:lvl2pPr marL="37931725" indent="-37474525" eaLnBrk="0" hangingPunct="0">
              <a:defRPr sz="2400">
                <a:solidFill>
                  <a:schemeClr val="tx1"/>
                </a:solidFill>
                <a:latin typeface="Arial" charset="0"/>
                <a:ea typeface="ＭＳ Ｐゴシック" pitchFamily="36" charset="-128"/>
              </a:defRPr>
            </a:lvl2pPr>
            <a:lvl3pPr eaLnBrk="0" hangingPunct="0">
              <a:defRPr sz="2400">
                <a:solidFill>
                  <a:schemeClr val="tx1"/>
                </a:solidFill>
                <a:latin typeface="Arial" charset="0"/>
                <a:ea typeface="ＭＳ Ｐゴシック" pitchFamily="36" charset="-128"/>
              </a:defRPr>
            </a:lvl3pPr>
            <a:lvl4pPr eaLnBrk="0" hangingPunct="0">
              <a:defRPr sz="2400">
                <a:solidFill>
                  <a:schemeClr val="tx1"/>
                </a:solidFill>
                <a:latin typeface="Arial" charset="0"/>
                <a:ea typeface="ＭＳ Ｐゴシック" pitchFamily="36" charset="-128"/>
              </a:defRPr>
            </a:lvl4pPr>
            <a:lvl5pPr eaLnBrk="0" hangingPunct="0">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eaLnBrk="1" hangingPunct="1"/>
            <a:fld id="{2EFD6DD5-E64B-4DCC-8506-5244DE0B148A}" type="slidenum">
              <a:rPr lang="en-US" sz="1200">
                <a:solidFill>
                  <a:prstClr val="black"/>
                </a:solidFill>
                <a:latin typeface="Calibri" pitchFamily="36" charset="0"/>
              </a:rPr>
              <a:pPr eaLnBrk="1" hangingPunct="1"/>
              <a:t>1</a:t>
            </a:fld>
            <a:endParaRPr lang="en-US" sz="1200">
              <a:solidFill>
                <a:prstClr val="black"/>
              </a:solidFill>
              <a:latin typeface="Calibri" pitchFamily="3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Unpacking</a:t>
            </a:r>
            <a:r>
              <a:rPr lang="en-US" sz="1200" baseline="0" dirty="0" smtClean="0"/>
              <a:t> points #3 &amp; 4:</a:t>
            </a:r>
            <a:endParaRPr lang="en-US" sz="1200" dirty="0" smtClean="0"/>
          </a:p>
          <a:p>
            <a:endParaRPr lang="en-US" sz="1200" dirty="0" smtClean="0"/>
          </a:p>
          <a:p>
            <a:r>
              <a:rPr lang="en-US" sz="1200" dirty="0" smtClean="0"/>
              <a:t>“Would like better metadata about text languages, particularly in multi-text documents and on language by sections within text. Automatic language identification functions would be helpful, but human-created metadata is preferred, particularly for documents with low OCR quality.” </a:t>
            </a:r>
          </a:p>
          <a:p>
            <a:r>
              <a:rPr lang="en-US" sz="1200" dirty="0" smtClean="0"/>
              <a:t>“primary issue was retrieving the bibliographic records in usable form, unparsed by Google. […] process took 10 months to design the queries and get the data.”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0570931-8671-4992-AC81-0267CAC32244}"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3670488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36" charset="-128"/>
              </a:defRPr>
            </a:lvl1pPr>
            <a:lvl2pPr marL="37931725" indent="-37474525" eaLnBrk="0" hangingPunct="0">
              <a:defRPr sz="2400">
                <a:solidFill>
                  <a:schemeClr val="tx1"/>
                </a:solidFill>
                <a:latin typeface="Arial" charset="0"/>
                <a:ea typeface="ＭＳ Ｐゴシック" pitchFamily="36" charset="-128"/>
              </a:defRPr>
            </a:lvl2pPr>
            <a:lvl3pPr eaLnBrk="0" hangingPunct="0">
              <a:defRPr sz="2400">
                <a:solidFill>
                  <a:schemeClr val="tx1"/>
                </a:solidFill>
                <a:latin typeface="Arial" charset="0"/>
                <a:ea typeface="ＭＳ Ｐゴシック" pitchFamily="36" charset="-128"/>
              </a:defRPr>
            </a:lvl3pPr>
            <a:lvl4pPr eaLnBrk="0" hangingPunct="0">
              <a:defRPr sz="2400">
                <a:solidFill>
                  <a:schemeClr val="tx1"/>
                </a:solidFill>
                <a:latin typeface="Arial" charset="0"/>
                <a:ea typeface="ＭＳ Ｐゴシック" pitchFamily="36" charset="-128"/>
              </a:defRPr>
            </a:lvl4pPr>
            <a:lvl5pPr eaLnBrk="0" hangingPunct="0">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eaLnBrk="1" hangingPunct="1"/>
            <a:fld id="{D0409A68-5B7C-4CA8-A3B7-3A8E10FE0661}" type="slidenum">
              <a:rPr lang="en-US" sz="1200">
                <a:solidFill>
                  <a:prstClr val="black"/>
                </a:solidFill>
                <a:latin typeface="Calibri" pitchFamily="36" charset="0"/>
              </a:rPr>
              <a:pPr eaLnBrk="1" hangingPunct="1"/>
              <a:t>9</a:t>
            </a:fld>
            <a:endParaRPr lang="en-US" sz="1200">
              <a:solidFill>
                <a:prstClr val="black"/>
              </a:solidFill>
              <a:latin typeface="Calibri" pitchFamily="36" charset="0"/>
            </a:endParaRPr>
          </a:p>
        </p:txBody>
      </p:sp>
      <p:sp>
        <p:nvSpPr>
          <p:cNvPr id="22532"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30000"/>
              </a:spcBef>
              <a:spcAft>
                <a:spcPct val="0"/>
              </a:spcAft>
            </a:pPr>
            <a:endParaRPr lang="en-US" sz="1200">
              <a:solidFill>
                <a:prstClr val="black"/>
              </a:solidFill>
              <a:latin typeface="Calibri" pitchFamily="36" charset="0"/>
              <a:ea typeface="ＭＳ Ｐゴシック" pitchFamily="36"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 their work with a subset of the HT</a:t>
            </a:r>
            <a:r>
              <a:rPr lang="en-US" baseline="0" dirty="0" smtClean="0"/>
              <a:t> corpus of texts, </a:t>
            </a:r>
            <a:r>
              <a:rPr lang="en-US" dirty="0" smtClean="0"/>
              <a:t>Ted Underwood and his</a:t>
            </a:r>
            <a:r>
              <a:rPr lang="en-US" baseline="0" dirty="0" smtClean="0"/>
              <a:t> collaborators have experienced the positive results of metadata and data remediation</a:t>
            </a:r>
          </a:p>
          <a:p>
            <a:r>
              <a:rPr lang="en-US" baseline="0" dirty="0" smtClean="0"/>
              <a:t>Their takeaways include:</a:t>
            </a:r>
          </a:p>
          <a:p>
            <a:r>
              <a:rPr lang="en-US" baseline="0" dirty="0" smtClean="0"/>
              <a:t>Metadata (i.e., cataloging information) is not always correct—they found a number of volumes that were not classified as the correct genre, or not classified at all—this makes a strong case for metadata remediation</a:t>
            </a:r>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0570931-8671-4992-AC81-0267CAC3224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888473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580036-96DC-5A4E-B82B-F59E8BA28F61}" type="slidenum">
              <a:rPr>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521333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ＭＳ Ｐゴシック" pitchFamily="-123" charset="-128"/>
                <a:cs typeface="ＭＳ Ｐゴシック" pitchFamily="-123" charset="-128"/>
              </a:rPr>
              <a:t>== Corpus Usage Patterns (cont'd) === 1)  In this use case, the user may wish to select a chapter from each book in the collection he/she assembled and perform analysis over these chapters2) In this use case, analysis only on some special pages of each book (e.g. foreword, or first page of each chapter) in his/her collection.3) in this case, analysis on special contents of each book (e.g. table of contents, indices, glossaries</a:t>
            </a:r>
            <a:endParaRPr lang="en-US" dirty="0"/>
          </a:p>
        </p:txBody>
      </p:sp>
      <p:sp>
        <p:nvSpPr>
          <p:cNvPr id="4" name="Slide Number Placeholder 3"/>
          <p:cNvSpPr>
            <a:spLocks noGrp="1"/>
          </p:cNvSpPr>
          <p:nvPr>
            <p:ph type="sldNum" sz="quarter" idx="10"/>
          </p:nvPr>
        </p:nvSpPr>
        <p:spPr/>
        <p:txBody>
          <a:bodyPr/>
          <a:lstStyle/>
          <a:p>
            <a:fld id="{10570931-8671-4992-AC81-0267CAC32244}"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929801-36FB-8440-BAD2-7C045F8C1E6F}"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lide Number Placeholder 3"/>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pitchFamily="36" charset="-128"/>
              </a:defRPr>
            </a:lvl1pPr>
            <a:lvl2pPr marL="37931725" indent="-37474525" eaLnBrk="0" hangingPunct="0">
              <a:defRPr sz="2400">
                <a:solidFill>
                  <a:schemeClr val="tx1"/>
                </a:solidFill>
                <a:latin typeface="Arial" charset="0"/>
                <a:ea typeface="ＭＳ Ｐゴシック" pitchFamily="36" charset="-128"/>
              </a:defRPr>
            </a:lvl2pPr>
            <a:lvl3pPr eaLnBrk="0" hangingPunct="0">
              <a:defRPr sz="2400">
                <a:solidFill>
                  <a:schemeClr val="tx1"/>
                </a:solidFill>
                <a:latin typeface="Arial" charset="0"/>
                <a:ea typeface="ＭＳ Ｐゴシック" pitchFamily="36" charset="-128"/>
              </a:defRPr>
            </a:lvl3pPr>
            <a:lvl4pPr eaLnBrk="0" hangingPunct="0">
              <a:defRPr sz="2400">
                <a:solidFill>
                  <a:schemeClr val="tx1"/>
                </a:solidFill>
                <a:latin typeface="Arial" charset="0"/>
                <a:ea typeface="ＭＳ Ｐゴシック" pitchFamily="36" charset="-128"/>
              </a:defRPr>
            </a:lvl4pPr>
            <a:lvl5pPr eaLnBrk="0" hangingPunct="0">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eaLnBrk="1" hangingPunct="1"/>
            <a:fld id="{D0409A68-5B7C-4CA8-A3B7-3A8E10FE0661}" type="slidenum">
              <a:rPr lang="en-US" sz="1200">
                <a:solidFill>
                  <a:prstClr val="black"/>
                </a:solidFill>
                <a:latin typeface="Calibri" pitchFamily="36" charset="0"/>
              </a:rPr>
              <a:pPr eaLnBrk="1" hangingPunct="1"/>
              <a:t>23</a:t>
            </a:fld>
            <a:endParaRPr lang="en-US" sz="1200">
              <a:solidFill>
                <a:prstClr val="black"/>
              </a:solidFill>
              <a:latin typeface="Calibri" pitchFamily="36" charset="0"/>
            </a:endParaRPr>
          </a:p>
        </p:txBody>
      </p:sp>
      <p:sp>
        <p:nvSpPr>
          <p:cNvPr id="22532" name="Notes Placeholder 4"/>
          <p:cNvSpPr>
            <a:spLocks noGrp="1"/>
          </p:cNvSpPr>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30000"/>
              </a:spcBef>
              <a:spcAft>
                <a:spcPct val="0"/>
              </a:spcAft>
            </a:pPr>
            <a:endParaRPr lang="en-US" sz="1200">
              <a:solidFill>
                <a:prstClr val="black"/>
              </a:solidFill>
              <a:latin typeface="Calibri" pitchFamily="36" charset="0"/>
              <a:ea typeface="ＭＳ Ｐゴシック" pitchFamily="36"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A097CB9D-EAE7-1F49-A038-46632C76B044}" type="datetime1">
              <a:rPr lang="en-US" smtClean="0"/>
              <a:pPr/>
              <a:t>1/10/13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fld id="{43E2C8BD-8E99-4B4D-A356-F98833EE6F91}" type="slidenum">
              <a:rPr lang="en-US"/>
              <a:pPr/>
              <a:t>‹#›</a:t>
            </a:fld>
            <a:endParaRPr lang="en-US"/>
          </a:p>
        </p:txBody>
      </p:sp>
    </p:spTree>
    <p:extLst>
      <p:ext uri="{BB962C8B-B14F-4D97-AF65-F5344CB8AC3E}">
        <p14:creationId xmlns:p14="http://schemas.microsoft.com/office/powerpoint/2010/main" val="832723291"/>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2_HathiTrust">
    <p:spTree>
      <p:nvGrpSpPr>
        <p:cNvPr id="1" name=""/>
        <p:cNvGrpSpPr/>
        <p:nvPr/>
      </p:nvGrpSpPr>
      <p:grpSpPr>
        <a:xfrm>
          <a:off x="0" y="0"/>
          <a:ext cx="0" cy="0"/>
          <a:chOff x="0" y="0"/>
          <a:chExt cx="0" cy="0"/>
        </a:xfrm>
      </p:grpSpPr>
      <p:sp>
        <p:nvSpPr>
          <p:cNvPr id="4" name="Rectangle 3"/>
          <p:cNvSpPr/>
          <p:nvPr/>
        </p:nvSpPr>
        <p:spPr>
          <a:xfrm>
            <a:off x="177800" y="196850"/>
            <a:ext cx="8788400" cy="6407150"/>
          </a:xfrm>
          <a:prstGeom prst="rect">
            <a:avLst/>
          </a:prstGeom>
          <a:solidFill>
            <a:schemeClr val="bg1"/>
          </a:solidFill>
          <a:ln w="12700" cap="flat" cmpd="sng" algn="ctr">
            <a:solidFill>
              <a:srgbClr val="FF6600"/>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ln w="34925" cap="flat" cmpd="sng" algn="ctr">
                <a:solidFill>
                  <a:srgbClr val="FF6600"/>
                </a:solidFill>
                <a:prstDash val="solid"/>
                <a:round/>
                <a:headEnd type="none" w="med" len="med"/>
                <a:tailEnd type="none" w="med" len="med"/>
              </a:ln>
              <a:solidFill>
                <a:srgbClr val="FF6600"/>
              </a:solidFill>
              <a:latin typeface="Calibri"/>
              <a:ea typeface="Arial" pitchFamily="-65" charset="0"/>
              <a:cs typeface="Arial" pitchFamily="-65" charset="0"/>
            </a:endParaRPr>
          </a:p>
        </p:txBody>
      </p:sp>
      <p:cxnSp>
        <p:nvCxnSpPr>
          <p:cNvPr id="8" name="Straight Connector 7"/>
          <p:cNvCxnSpPr>
            <a:cxnSpLocks noChangeShapeType="1"/>
          </p:cNvCxnSpPr>
          <p:nvPr/>
        </p:nvCxnSpPr>
        <p:spPr bwMode="auto">
          <a:xfrm>
            <a:off x="571500" y="1524000"/>
            <a:ext cx="8001000" cy="1588"/>
          </a:xfrm>
          <a:prstGeom prst="line">
            <a:avLst/>
          </a:prstGeom>
          <a:noFill/>
          <a:ln w="12700">
            <a:solidFill>
              <a:srgbClr val="D57007"/>
            </a:solidFill>
            <a:round/>
            <a:headEnd/>
            <a:tailEnd/>
          </a:ln>
          <a:effectLst>
            <a:outerShdw blurRad="63500" dist="23000" dir="5400000" rotWithShape="0">
              <a:srgbClr val="000000">
                <a:alpha val="34999"/>
              </a:srgbClr>
            </a:outerShdw>
          </a:effectLst>
        </p:spPr>
      </p:cxnSp>
      <p:sp>
        <p:nvSpPr>
          <p:cNvPr id="5" name="Title 1"/>
          <p:cNvSpPr>
            <a:spLocks noGrp="1"/>
          </p:cNvSpPr>
          <p:nvPr>
            <p:ph type="title"/>
          </p:nvPr>
        </p:nvSpPr>
        <p:spPr>
          <a:xfrm>
            <a:off x="457200" y="274638"/>
            <a:ext cx="8229600" cy="11430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600201"/>
            <a:ext cx="8229600" cy="489584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3791342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3" name="TextBox 2"/>
          <p:cNvSpPr txBox="1"/>
          <p:nvPr/>
        </p:nvSpPr>
        <p:spPr>
          <a:xfrm>
            <a:off x="6265863" y="1219200"/>
            <a:ext cx="184150" cy="369888"/>
          </a:xfrm>
          <a:prstGeom prst="rect">
            <a:avLst/>
          </a:prstGeom>
          <a:noFill/>
        </p:spPr>
        <p:txBody>
          <a:bodyPr wrap="none">
            <a:spAutoFit/>
          </a:bodyPr>
          <a:lstStyle/>
          <a:p>
            <a:pPr>
              <a:defRPr/>
            </a:pPr>
            <a:endParaRPr lang="en-US">
              <a:solidFill>
                <a:prstClr val="black"/>
              </a:solidFill>
              <a:latin typeface="Calibri"/>
              <a:ea typeface="ＭＳ Ｐゴシック" pitchFamily="36" charset="-128"/>
            </a:endParaRPr>
          </a:p>
        </p:txBody>
      </p:sp>
      <p:sp>
        <p:nvSpPr>
          <p:cNvPr id="4" name="Rectangle 3"/>
          <p:cNvSpPr/>
          <p:nvPr/>
        </p:nvSpPr>
        <p:spPr>
          <a:xfrm>
            <a:off x="647700" y="1752600"/>
            <a:ext cx="7848600" cy="3975100"/>
          </a:xfrm>
          <a:prstGeom prst="rect">
            <a:avLst/>
          </a:prstGeom>
          <a:ln w="38100">
            <a:solidFill>
              <a:srgbClr val="FF6600"/>
            </a:solidFill>
            <a:prstDash val="solid"/>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dirty="0">
              <a:solidFill>
                <a:srgbClr val="000000"/>
              </a:solidFill>
              <a:latin typeface="Calibri"/>
              <a:ea typeface="Arial" pitchFamily="-65" charset="0"/>
              <a:cs typeface="Arial" pitchFamily="-65" charset="0"/>
            </a:endParaRPr>
          </a:p>
        </p:txBody>
      </p:sp>
      <p:cxnSp>
        <p:nvCxnSpPr>
          <p:cNvPr id="7" name="Straight Connector 6"/>
          <p:cNvCxnSpPr>
            <a:cxnSpLocks noChangeShapeType="1"/>
          </p:cNvCxnSpPr>
          <p:nvPr/>
        </p:nvCxnSpPr>
        <p:spPr bwMode="auto">
          <a:xfrm>
            <a:off x="1638300" y="3311525"/>
            <a:ext cx="5884863" cy="1588"/>
          </a:xfrm>
          <a:prstGeom prst="line">
            <a:avLst/>
          </a:prstGeom>
          <a:noFill/>
          <a:ln w="12700">
            <a:solidFill>
              <a:srgbClr val="D57007"/>
            </a:solidFill>
            <a:round/>
            <a:headEnd/>
            <a:tailEnd/>
          </a:ln>
          <a:effectLst>
            <a:outerShdw blurRad="63500" dist="23000" dir="5400000" rotWithShape="0">
              <a:srgbClr val="000000">
                <a:alpha val="34999"/>
              </a:srgbClr>
            </a:outerShdw>
          </a:effectLst>
        </p:spPr>
      </p:cxnSp>
      <p:sp>
        <p:nvSpPr>
          <p:cNvPr id="15" name="Title 1"/>
          <p:cNvSpPr>
            <a:spLocks noGrp="1"/>
          </p:cNvSpPr>
          <p:nvPr>
            <p:ph type="ctrTitle"/>
          </p:nvPr>
        </p:nvSpPr>
        <p:spPr>
          <a:xfrm>
            <a:off x="647700" y="1689100"/>
            <a:ext cx="7848600" cy="1622426"/>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20275229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20CD63-42C3-934E-88AB-3796F9C60730}" type="datetime1">
              <a:rPr lang="en-US" smtClean="0"/>
              <a:pPr/>
              <a:t>1/10/13</a:t>
            </a:fld>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36CEA7E-6CC1-6541-B0D9-2DC32DB3D0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EF9C92-9E66-D144-A018-FD9E10469611}" type="datetimeFigureOut">
              <a:rPr/>
              <a:pPr/>
              <a:t>1/10/13</a:t>
            </a:fld>
            <a:endParaRPr lang="en-US"/>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AE5706A1-16CB-3A4B-AD50-AAFB68B21ADF}" type="slidenum">
              <a:rPr/>
              <a:pPr/>
              <a:t>‹#›</a:t>
            </a:fld>
            <a:endParaRPr lang="en-US"/>
          </a:p>
        </p:txBody>
      </p:sp>
    </p:spTree>
    <p:extLst>
      <p:ext uri="{BB962C8B-B14F-4D97-AF65-F5344CB8AC3E}">
        <p14:creationId xmlns:p14="http://schemas.microsoft.com/office/powerpoint/2010/main" val="66691104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6" charset="0"/>
              </a:defRPr>
            </a:lvl1pPr>
          </a:lstStyle>
          <a:p>
            <a:pPr fontAlgn="base">
              <a:spcBef>
                <a:spcPct val="0"/>
              </a:spcBef>
              <a:spcAft>
                <a:spcPct val="0"/>
              </a:spcAft>
            </a:pPr>
            <a:fld id="{4F191C0B-B2CB-134C-B3B9-9719F113D667}" type="datetime1">
              <a:rPr lang="en-US" smtClean="0">
                <a:ea typeface="ＭＳ Ｐゴシック" pitchFamily="36" charset="-128"/>
              </a:rPr>
              <a:pPr fontAlgn="base">
                <a:spcBef>
                  <a:spcPct val="0"/>
                </a:spcBef>
                <a:spcAft>
                  <a:spcPct val="0"/>
                </a:spcAft>
              </a:pPr>
              <a:t>1/10/13</a:t>
            </a:fld>
            <a:endParaRPr lang="en-US">
              <a:ea typeface="ＭＳ Ｐゴシック" pitchFamily="36"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6" charset="0"/>
              </a:defRPr>
            </a:lvl1pPr>
          </a:lstStyle>
          <a:p>
            <a:pPr fontAlgn="base">
              <a:spcBef>
                <a:spcPct val="0"/>
              </a:spcBef>
              <a:spcAft>
                <a:spcPct val="0"/>
              </a:spcAft>
            </a:pPr>
            <a:fld id="{B021F3E0-647F-9848-82FE-4CF3DDDF7A63}" type="slidenum">
              <a:rPr lang="en-US" smtClean="0">
                <a:ea typeface="ＭＳ Ｐゴシック" pitchFamily="36" charset="-128"/>
              </a:rPr>
              <a:pPr fontAlgn="base">
                <a:spcBef>
                  <a:spcPct val="0"/>
                </a:spcBef>
                <a:spcAft>
                  <a:spcPct val="0"/>
                </a:spcAft>
              </a:pPr>
              <a:t>‹#›</a:t>
            </a:fld>
            <a:endParaRPr lang="en-US" dirty="0">
              <a:ea typeface="ＭＳ Ｐゴシック" pitchFamily="36" charset="-128"/>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Lst>
  <p:timing>
    <p:tnLst>
      <p:par>
        <p:cTn xmlns:p14="http://schemas.microsoft.com/office/powerpoint/2010/main" id="1" dur="indefinite" restart="never" nodeType="tmRoot"/>
      </p:par>
    </p:tnLst>
  </p:timing>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23" charset="-128"/>
          <a:cs typeface="ＭＳ Ｐゴシック" pitchFamily="-123" charset="-128"/>
        </a:defRPr>
      </a:lvl1pPr>
      <a:lvl2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2pPr>
      <a:lvl3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3pPr>
      <a:lvl4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4pPr>
      <a:lvl5pPr algn="ctr" defTabSz="457200" rtl="0" eaLnBrk="0" fontAlgn="base" hangingPunct="0">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5pPr>
      <a:lvl6pPr marL="4572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6pPr>
      <a:lvl7pPr marL="9144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7pPr>
      <a:lvl8pPr marL="13716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8pPr>
      <a:lvl9pPr marL="1828800" algn="ctr" defTabSz="457200" rtl="0" fontAlgn="base">
        <a:spcBef>
          <a:spcPct val="0"/>
        </a:spcBef>
        <a:spcAft>
          <a:spcPct val="0"/>
        </a:spcAft>
        <a:defRPr sz="4400">
          <a:solidFill>
            <a:schemeClr val="tx1"/>
          </a:solidFill>
          <a:latin typeface="Calibri" pitchFamily="-123" charset="0"/>
          <a:ea typeface="ＭＳ Ｐゴシック" pitchFamily="-123" charset="-128"/>
          <a:cs typeface="ＭＳ Ｐゴシック" pitchFamily="-12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23" charset="-128"/>
          <a:cs typeface="ＭＳ Ｐゴシック" pitchFamily="-12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23"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23"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23"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2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jpeg"/><Relationship Id="rId6" Type="http://schemas.openxmlformats.org/officeDocument/2006/relationships/image" Target="../media/image20.gif"/><Relationship Id="rId7" Type="http://schemas.openxmlformats.org/officeDocument/2006/relationships/image" Target="../media/image21.png"/><Relationship Id="rId8" Type="http://schemas.openxmlformats.org/officeDocument/2006/relationships/image" Target="../media/image22.png"/><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unsworth@brandeis.edu" TargetMode="External"/><Relationship Id="rId3" Type="http://schemas.openxmlformats.org/officeDocument/2006/relationships/hyperlink" Target="mailto:sandore@illinois.edu"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d2i.indiana.edu/" TargetMode="External"/><Relationship Id="rId4" Type="http://schemas.openxmlformats.org/officeDocument/2006/relationships/hyperlink" Target="http://www.lis.illinois.edu/" TargetMode="External"/><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hyperlink" Target="http://www.hathitrust.org/htr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ctrTitle"/>
          </p:nvPr>
        </p:nvSpPr>
        <p:spPr>
          <a:xfrm>
            <a:off x="529167" y="1623943"/>
            <a:ext cx="7848600" cy="1622425"/>
          </a:xfrm>
        </p:spPr>
        <p:txBody>
          <a:bodyPr/>
          <a:lstStyle/>
          <a:p>
            <a:pPr eaLnBrk="1" hangingPunct="1"/>
            <a:r>
              <a:rPr lang="en-US" sz="4000" b="1" dirty="0" smtClean="0"/>
              <a:t>Digital Humanities At Scale: </a:t>
            </a:r>
            <a:r>
              <a:rPr lang="en-US" sz="4000" b="1" dirty="0" err="1" smtClean="0"/>
              <a:t>Hathi</a:t>
            </a:r>
            <a:r>
              <a:rPr lang="en-US" sz="4000" b="1" dirty="0" smtClean="0"/>
              <a:t> Trust Research Center</a:t>
            </a:r>
            <a:endParaRPr lang="en-US" sz="4000" dirty="0" smtClean="0">
              <a:ea typeface="ＭＳ Ｐゴシック" pitchFamily="36" charset="-128"/>
            </a:endParaRPr>
          </a:p>
        </p:txBody>
      </p:sp>
      <p:sp>
        <p:nvSpPr>
          <p:cNvPr id="19459" name="Subtitle 4"/>
          <p:cNvSpPr>
            <a:spLocks noGrp="1"/>
          </p:cNvSpPr>
          <p:nvPr>
            <p:ph type="subTitle" idx="4294967295"/>
          </p:nvPr>
        </p:nvSpPr>
        <p:spPr>
          <a:xfrm>
            <a:off x="1182688" y="3368675"/>
            <a:ext cx="6778625" cy="1928813"/>
          </a:xfrm>
        </p:spPr>
        <p:txBody>
          <a:bodyPr/>
          <a:lstStyle/>
          <a:p>
            <a:pPr algn="ctr" eaLnBrk="1" hangingPunct="1">
              <a:buFont typeface="Arial" charset="0"/>
              <a:buNone/>
            </a:pPr>
            <a:r>
              <a:rPr lang="en-US" sz="2400" dirty="0" smtClean="0">
                <a:ea typeface="ＭＳ Ｐゴシック" pitchFamily="36" charset="-128"/>
              </a:rPr>
              <a:t>CNI Project Briefing, December 2012</a:t>
            </a:r>
          </a:p>
          <a:p>
            <a:pPr algn="ctr" eaLnBrk="1" hangingPunct="1">
              <a:buFont typeface="Arial" charset="0"/>
              <a:buNone/>
            </a:pPr>
            <a:r>
              <a:rPr lang="en-US" sz="2400" dirty="0" smtClean="0">
                <a:ea typeface="ＭＳ Ｐゴシック" pitchFamily="36" charset="-128"/>
              </a:rPr>
              <a:t>John Unsworth, Brandeis University</a:t>
            </a:r>
          </a:p>
          <a:p>
            <a:pPr algn="ctr" eaLnBrk="1" hangingPunct="1">
              <a:buFont typeface="Arial" charset="0"/>
              <a:buNone/>
            </a:pPr>
            <a:r>
              <a:rPr lang="en-US" sz="2400" dirty="0" smtClean="0">
                <a:ea typeface="ＭＳ Ｐゴシック" pitchFamily="36" charset="-128"/>
              </a:rPr>
              <a:t>Beth Sandore Namachchivaya</a:t>
            </a:r>
          </a:p>
          <a:p>
            <a:pPr algn="ctr" eaLnBrk="1" hangingPunct="1">
              <a:buFont typeface="Arial" charset="0"/>
              <a:buNone/>
            </a:pPr>
            <a:r>
              <a:rPr lang="en-US" sz="2400" dirty="0" smtClean="0">
                <a:ea typeface="ＭＳ Ｐゴシック" pitchFamily="36" charset="-128"/>
              </a:rPr>
              <a:t>University of Illinois at Urbana-Champaign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5357" y="5297488"/>
            <a:ext cx="1371600" cy="1440179"/>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a:t>
            </a:r>
            <a:r>
              <a:rPr lang="en-US" dirty="0"/>
              <a:t>Q</a:t>
            </a:r>
            <a:r>
              <a:rPr lang="en-US" dirty="0" smtClean="0"/>
              <a:t>uestions</a:t>
            </a:r>
            <a:endParaRPr lang="en-US" dirty="0"/>
          </a:p>
        </p:txBody>
      </p:sp>
      <p:sp>
        <p:nvSpPr>
          <p:cNvPr id="3" name="Content Placeholder 2"/>
          <p:cNvSpPr>
            <a:spLocks noGrp="1"/>
          </p:cNvSpPr>
          <p:nvPr>
            <p:ph idx="1"/>
          </p:nvPr>
        </p:nvSpPr>
        <p:spPr/>
        <p:txBody>
          <a:bodyPr/>
          <a:lstStyle/>
          <a:p>
            <a:pPr>
              <a:buNone/>
            </a:pPr>
            <a:r>
              <a:rPr lang="en-US" dirty="0" smtClean="0"/>
              <a:t>Identify all 18</a:t>
            </a:r>
            <a:r>
              <a:rPr lang="en-US" baseline="30000" dirty="0" smtClean="0"/>
              <a:t>th</a:t>
            </a:r>
            <a:r>
              <a:rPr lang="en-US" dirty="0" smtClean="0"/>
              <a:t> century published books in </a:t>
            </a:r>
            <a:r>
              <a:rPr lang="en-US" dirty="0" err="1" smtClean="0"/>
              <a:t>HathiTrust</a:t>
            </a:r>
            <a:r>
              <a:rPr lang="en-US" dirty="0" smtClean="0"/>
              <a:t> corpus, and apply topic modeling to create consistent overall subject metadata</a:t>
            </a:r>
          </a:p>
          <a:p>
            <a:r>
              <a:rPr lang="en-US" dirty="0" smtClean="0"/>
              <a:t>Ted Underwood </a:t>
            </a:r>
            <a:r>
              <a:rPr lang="en-US" i="1" dirty="0" smtClean="0"/>
              <a:t>et al</a:t>
            </a:r>
            <a:r>
              <a:rPr lang="en-US" dirty="0" smtClean="0"/>
              <a:t>., University of </a:t>
            </a:r>
            <a:r>
              <a:rPr lang="en-US" dirty="0" err="1" smtClean="0"/>
              <a:t>Illinios</a:t>
            </a:r>
            <a:endParaRPr lang="en-US" dirty="0" smtClean="0"/>
          </a:p>
          <a:p>
            <a:endParaRPr lang="en-US" b="1" dirty="0"/>
          </a:p>
        </p:txBody>
      </p:sp>
      <p:pic>
        <p:nvPicPr>
          <p:cNvPr id="4" name="Picture 3" descr="Screen Shot 2012-02-29 at 6.48.39 AM.png"/>
          <p:cNvPicPr>
            <a:picLocks noChangeAspect="1"/>
          </p:cNvPicPr>
          <p:nvPr/>
        </p:nvPicPr>
        <p:blipFill>
          <a:blip r:embed="rId2"/>
          <a:stretch>
            <a:fillRect/>
          </a:stretch>
        </p:blipFill>
        <p:spPr>
          <a:xfrm>
            <a:off x="2531534" y="5594350"/>
            <a:ext cx="3225800" cy="901700"/>
          </a:xfrm>
          <a:prstGeom prst="rect">
            <a:avLst/>
          </a:prstGeom>
        </p:spPr>
      </p:pic>
      <p:pic>
        <p:nvPicPr>
          <p:cNvPr id="5" name="Picture 4" descr="Ancient-Greek-and-Roman-Philosophy-Workshop.jpg"/>
          <p:cNvPicPr>
            <a:picLocks noChangeAspect="1"/>
          </p:cNvPicPr>
          <p:nvPr/>
        </p:nvPicPr>
        <p:blipFill>
          <a:blip r:embed="rId3"/>
          <a:stretch>
            <a:fillRect/>
          </a:stretch>
        </p:blipFill>
        <p:spPr>
          <a:xfrm>
            <a:off x="304794" y="4056560"/>
            <a:ext cx="2226740" cy="207331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422401"/>
          </a:xfrm>
        </p:spPr>
        <p:txBody>
          <a:bodyPr/>
          <a:lstStyle/>
          <a:p>
            <a:pPr algn="l"/>
            <a:r>
              <a:rPr lang="en-US" sz="3200" b="1" dirty="0" smtClean="0">
                <a:solidFill>
                  <a:schemeClr val="accent6">
                    <a:lumMod val="50000"/>
                  </a:schemeClr>
                </a:solidFill>
              </a:rPr>
              <a:t>Exemplar HTRC Research:</a:t>
            </a:r>
            <a:r>
              <a:rPr lang="en-US" sz="3200" dirty="0" smtClean="0">
                <a:solidFill>
                  <a:schemeClr val="accent6">
                    <a:lumMod val="50000"/>
                  </a:schemeClr>
                </a:solidFill>
              </a:rPr>
              <a:t/>
            </a:r>
            <a:br>
              <a:rPr lang="en-US" sz="3200" dirty="0" smtClean="0">
                <a:solidFill>
                  <a:schemeClr val="accent6">
                    <a:lumMod val="50000"/>
                  </a:schemeClr>
                </a:solidFill>
              </a:rPr>
            </a:br>
            <a:r>
              <a:rPr lang="en-US" sz="3200" i="1" dirty="0" smtClean="0"/>
              <a:t>The </a:t>
            </a:r>
            <a:r>
              <a:rPr lang="en-US" sz="3200" i="1" dirty="0"/>
              <a:t>task of cleaning </a:t>
            </a:r>
            <a:r>
              <a:rPr lang="en-US" sz="3200" i="1" dirty="0" smtClean="0"/>
              <a:t>and enriching</a:t>
            </a:r>
            <a:r>
              <a:rPr lang="en-US" sz="3200" i="1" dirty="0"/>
              <a:t> </a:t>
            </a:r>
            <a:r>
              <a:rPr lang="en-US" sz="3200" i="1" dirty="0" smtClean="0"/>
              <a:t>large </a:t>
            </a:r>
            <a:r>
              <a:rPr lang="en-US" sz="3200" i="1" dirty="0"/>
              <a:t>collections: what aspects can we share?</a:t>
            </a:r>
            <a:br>
              <a:rPr lang="en-US" sz="3200" i="1" dirty="0"/>
            </a:br>
            <a:endParaRPr lang="en-US" sz="3200" i="1" dirty="0"/>
          </a:p>
        </p:txBody>
      </p:sp>
      <p:sp>
        <p:nvSpPr>
          <p:cNvPr id="3" name="Subtitle 2"/>
          <p:cNvSpPr>
            <a:spLocks noGrp="1"/>
          </p:cNvSpPr>
          <p:nvPr>
            <p:ph type="subTitle" idx="1"/>
          </p:nvPr>
        </p:nvSpPr>
        <p:spPr>
          <a:xfrm>
            <a:off x="812800" y="1354667"/>
            <a:ext cx="6959600" cy="4555066"/>
          </a:xfrm>
        </p:spPr>
        <p:txBody>
          <a:bodyPr/>
          <a:lstStyle/>
          <a:p>
            <a:pPr algn="l"/>
            <a:endParaRPr lang="en-US" sz="2800" dirty="0" smtClean="0"/>
          </a:p>
          <a:p>
            <a:pPr algn="l"/>
            <a:r>
              <a:rPr lang="en-US" sz="2800" dirty="0" smtClean="0"/>
              <a:t>UIUC English Dept.:</a:t>
            </a:r>
            <a:endParaRPr lang="en-US" sz="2800" dirty="0"/>
          </a:p>
          <a:p>
            <a:pPr algn="l">
              <a:spcBef>
                <a:spcPts val="0"/>
              </a:spcBef>
            </a:pPr>
            <a:r>
              <a:rPr lang="en-US" sz="2800" dirty="0"/>
              <a:t>	</a:t>
            </a:r>
            <a:r>
              <a:rPr lang="en-US" sz="2800" b="1" i="1" dirty="0">
                <a:solidFill>
                  <a:schemeClr val="bg1">
                    <a:lumMod val="50000"/>
                  </a:schemeClr>
                </a:solidFill>
              </a:rPr>
              <a:t>Ted Underwood</a:t>
            </a:r>
          </a:p>
          <a:p>
            <a:pPr algn="l">
              <a:spcBef>
                <a:spcPts val="0"/>
              </a:spcBef>
            </a:pPr>
            <a:r>
              <a:rPr lang="en-US" sz="2800" dirty="0">
                <a:solidFill>
                  <a:schemeClr val="bg1">
                    <a:lumMod val="50000"/>
                  </a:schemeClr>
                </a:solidFill>
              </a:rPr>
              <a:t>	Jordan Sellers</a:t>
            </a:r>
          </a:p>
          <a:p>
            <a:pPr algn="l">
              <a:spcBef>
                <a:spcPts val="0"/>
              </a:spcBef>
            </a:pPr>
            <a:r>
              <a:rPr lang="en-US" sz="2800" dirty="0">
                <a:solidFill>
                  <a:schemeClr val="bg1">
                    <a:lumMod val="50000"/>
                  </a:schemeClr>
                </a:solidFill>
              </a:rPr>
              <a:t>	Mike Black</a:t>
            </a:r>
          </a:p>
          <a:p>
            <a:pPr algn="l"/>
            <a:r>
              <a:rPr lang="en-US" sz="2800" dirty="0"/>
              <a:t>UIUC </a:t>
            </a:r>
            <a:r>
              <a:rPr lang="en-US" sz="2800" dirty="0" smtClean="0"/>
              <a:t>Library: </a:t>
            </a:r>
            <a:r>
              <a:rPr lang="en-US" sz="2800" dirty="0" smtClean="0">
                <a:solidFill>
                  <a:schemeClr val="bg1">
                    <a:lumMod val="50000"/>
                  </a:schemeClr>
                </a:solidFill>
              </a:rPr>
              <a:t>Harriett </a:t>
            </a:r>
            <a:r>
              <a:rPr lang="en-US" sz="2800" dirty="0">
                <a:solidFill>
                  <a:schemeClr val="bg1">
                    <a:lumMod val="50000"/>
                  </a:schemeClr>
                </a:solidFill>
              </a:rPr>
              <a:t>Green</a:t>
            </a:r>
          </a:p>
          <a:p>
            <a:pPr algn="l"/>
            <a:r>
              <a:rPr lang="en-US" sz="2800" dirty="0"/>
              <a:t>I3</a:t>
            </a:r>
            <a:r>
              <a:rPr lang="en-US" sz="2800" dirty="0" smtClean="0"/>
              <a:t>:  </a:t>
            </a:r>
            <a:r>
              <a:rPr lang="en-US" sz="2800" dirty="0" smtClean="0">
                <a:solidFill>
                  <a:srgbClr val="7F7F7F"/>
                </a:solidFill>
              </a:rPr>
              <a:t>Loretta </a:t>
            </a:r>
            <a:r>
              <a:rPr lang="en-US" sz="2800" dirty="0" err="1" smtClean="0">
                <a:solidFill>
                  <a:srgbClr val="7F7F7F"/>
                </a:solidFill>
              </a:rPr>
              <a:t>Auvil</a:t>
            </a:r>
            <a:r>
              <a:rPr lang="en-US" sz="2800" dirty="0" smtClean="0">
                <a:solidFill>
                  <a:srgbClr val="7F7F7F"/>
                </a:solidFill>
              </a:rPr>
              <a:t>, Boris </a:t>
            </a:r>
            <a:r>
              <a:rPr lang="en-US" sz="2800" dirty="0" err="1">
                <a:solidFill>
                  <a:srgbClr val="7F7F7F"/>
                </a:solidFill>
              </a:rPr>
              <a:t>Capitanu</a:t>
            </a:r>
            <a:endParaRPr lang="en-US" sz="2800" dirty="0">
              <a:solidFill>
                <a:srgbClr val="7F7F7F"/>
              </a:solidFill>
            </a:endParaRPr>
          </a:p>
          <a:p>
            <a:pPr algn="l"/>
            <a:r>
              <a:rPr lang="en-US" sz="2800" i="1" dirty="0" smtClean="0">
                <a:solidFill>
                  <a:schemeClr val="tx2">
                    <a:lumMod val="75000"/>
                  </a:schemeClr>
                </a:solidFill>
              </a:rPr>
              <a:t>Supported by: The Andrew </a:t>
            </a:r>
            <a:r>
              <a:rPr lang="en-US" sz="2800" i="1" dirty="0">
                <a:solidFill>
                  <a:schemeClr val="tx2">
                    <a:lumMod val="75000"/>
                  </a:schemeClr>
                </a:solidFill>
              </a:rPr>
              <a:t>W. Mellon Foundation</a:t>
            </a:r>
          </a:p>
          <a:p>
            <a:endParaRPr lang="en-US" dirty="0"/>
          </a:p>
        </p:txBody>
      </p:sp>
    </p:spTree>
    <p:extLst>
      <p:ext uri="{BB962C8B-B14F-4D97-AF65-F5344CB8AC3E}">
        <p14:creationId xmlns:p14="http://schemas.microsoft.com/office/powerpoint/2010/main" val="3295783207"/>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PoetryFictionNon.jpg"/>
          <p:cNvPicPr>
            <a:picLocks noGrp="1" noChangeAspect="1"/>
          </p:cNvPicPr>
          <p:nvPr>
            <p:ph idx="1"/>
          </p:nvPr>
        </p:nvPicPr>
        <p:blipFill>
          <a:blip r:embed="rId2">
            <a:extLst>
              <a:ext uri="{28A0092B-C50C-407E-A947-70E740481C1C}">
                <a14:useLocalDpi xmlns:a14="http://schemas.microsoft.com/office/drawing/2010/main" val="0"/>
              </a:ext>
            </a:extLst>
          </a:blip>
          <a:srcRect t="5185" b="5185"/>
          <a:stretch>
            <a:fillRect/>
          </a:stretch>
        </p:blipFill>
        <p:spPr>
          <a:xfrm>
            <a:off x="445345" y="1407629"/>
            <a:ext cx="8016205" cy="4857704"/>
          </a:xfrm>
        </p:spPr>
      </p:pic>
      <p:sp>
        <p:nvSpPr>
          <p:cNvPr id="2" name="TextBox 1"/>
          <p:cNvSpPr txBox="1"/>
          <p:nvPr/>
        </p:nvSpPr>
        <p:spPr>
          <a:xfrm>
            <a:off x="197931" y="247432"/>
            <a:ext cx="8824424" cy="954107"/>
          </a:xfrm>
          <a:prstGeom prst="rect">
            <a:avLst/>
          </a:prstGeom>
          <a:noFill/>
        </p:spPr>
        <p:txBody>
          <a:bodyPr wrap="square" rtlCol="0">
            <a:spAutoFit/>
          </a:bodyPr>
          <a:lstStyle/>
          <a:p>
            <a:pPr fontAlgn="base">
              <a:spcBef>
                <a:spcPct val="0"/>
              </a:spcBef>
              <a:spcAft>
                <a:spcPct val="0"/>
              </a:spcAft>
            </a:pPr>
            <a:r>
              <a:rPr lang="en-US" sz="2800" dirty="0">
                <a:solidFill>
                  <a:prstClr val="black"/>
                </a:solidFill>
                <a:latin typeface="Lucida Bright"/>
                <a:ea typeface="ＭＳ Ｐゴシック" pitchFamily="36" charset="-128"/>
              </a:rPr>
              <a:t>Yearly values of a ratio between two wordlists in three different genres</a:t>
            </a:r>
            <a:r>
              <a:rPr lang="en-US" sz="2800" dirty="0">
                <a:solidFill>
                  <a:prstClr val="black"/>
                </a:solidFill>
                <a:latin typeface="Lucida Bright"/>
                <a:ea typeface="ＭＳ Ｐゴシック" pitchFamily="36" charset="-128"/>
                <a:cs typeface="Lucida Bright"/>
              </a:rPr>
              <a:t>. 4,275 volumes. 1700-1899.</a:t>
            </a:r>
          </a:p>
        </p:txBody>
      </p:sp>
      <p:sp>
        <p:nvSpPr>
          <p:cNvPr id="3" name="TextBox 2"/>
          <p:cNvSpPr txBox="1"/>
          <p:nvPr/>
        </p:nvSpPr>
        <p:spPr>
          <a:xfrm>
            <a:off x="2658533" y="6356234"/>
            <a:ext cx="3914202" cy="461665"/>
          </a:xfrm>
          <a:prstGeom prst="rect">
            <a:avLst/>
          </a:prstGeom>
          <a:noFill/>
        </p:spPr>
        <p:txBody>
          <a:bodyPr wrap="none" rtlCol="0">
            <a:spAutoFit/>
          </a:bodyPr>
          <a:lstStyle/>
          <a:p>
            <a:pPr fontAlgn="base">
              <a:spcBef>
                <a:spcPct val="0"/>
              </a:spcBef>
              <a:spcAft>
                <a:spcPct val="0"/>
              </a:spcAft>
            </a:pPr>
            <a:r>
              <a:rPr lang="en-US" sz="2400" dirty="0">
                <a:solidFill>
                  <a:srgbClr val="F79646">
                    <a:lumMod val="50000"/>
                  </a:srgbClr>
                </a:solidFill>
                <a:latin typeface="Arial" charset="0"/>
                <a:ea typeface="ＭＳ Ｐゴシック" pitchFamily="36" charset="-128"/>
              </a:rPr>
              <a:t>Underwood et al. Research</a:t>
            </a:r>
          </a:p>
        </p:txBody>
      </p:sp>
    </p:spTree>
    <p:extLst>
      <p:ext uri="{BB962C8B-B14F-4D97-AF65-F5344CB8AC3E}">
        <p14:creationId xmlns:p14="http://schemas.microsoft.com/office/powerpoint/2010/main" val="265180330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ikeLightAnnotat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148" y="558800"/>
            <a:ext cx="7855248" cy="5858933"/>
          </a:xfrm>
          <a:prstGeom prst="rect">
            <a:avLst/>
          </a:prstGeom>
        </p:spPr>
      </p:pic>
      <p:sp>
        <p:nvSpPr>
          <p:cNvPr id="3" name="TextBox 2"/>
          <p:cNvSpPr txBox="1"/>
          <p:nvPr/>
        </p:nvSpPr>
        <p:spPr>
          <a:xfrm>
            <a:off x="2658533" y="6356234"/>
            <a:ext cx="3914202" cy="461665"/>
          </a:xfrm>
          <a:prstGeom prst="rect">
            <a:avLst/>
          </a:prstGeom>
          <a:noFill/>
        </p:spPr>
        <p:txBody>
          <a:bodyPr wrap="none" rtlCol="0">
            <a:spAutoFit/>
          </a:bodyPr>
          <a:lstStyle/>
          <a:p>
            <a:pPr fontAlgn="base">
              <a:spcBef>
                <a:spcPct val="0"/>
              </a:spcBef>
              <a:spcAft>
                <a:spcPct val="0"/>
              </a:spcAft>
            </a:pPr>
            <a:r>
              <a:rPr lang="en-US" sz="2400" dirty="0">
                <a:solidFill>
                  <a:srgbClr val="F79646">
                    <a:lumMod val="50000"/>
                  </a:srgbClr>
                </a:solidFill>
                <a:latin typeface="Arial" charset="0"/>
                <a:ea typeface="ＭＳ Ｐゴシック" pitchFamily="36" charset="-128"/>
              </a:rPr>
              <a:t>Underwood et al. Research</a:t>
            </a:r>
          </a:p>
        </p:txBody>
      </p:sp>
    </p:spTree>
    <p:extLst>
      <p:ext uri="{BB962C8B-B14F-4D97-AF65-F5344CB8AC3E}">
        <p14:creationId xmlns:p14="http://schemas.microsoft.com/office/powerpoint/2010/main" val="1474192445"/>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t="8672" b="8672"/>
          <a:stretch>
            <a:fillRect/>
          </a:stretch>
        </p:blipFill>
        <p:spPr>
          <a:xfrm>
            <a:off x="457200" y="991905"/>
            <a:ext cx="8229600" cy="4525963"/>
          </a:xfrm>
        </p:spPr>
      </p:pic>
      <p:sp>
        <p:nvSpPr>
          <p:cNvPr id="5" name="TextBox 4"/>
          <p:cNvSpPr txBox="1"/>
          <p:nvPr/>
        </p:nvSpPr>
        <p:spPr>
          <a:xfrm>
            <a:off x="608354" y="298812"/>
            <a:ext cx="3458017" cy="523220"/>
          </a:xfrm>
          <a:prstGeom prst="rect">
            <a:avLst/>
          </a:prstGeom>
          <a:noFill/>
        </p:spPr>
        <p:txBody>
          <a:bodyPr wrap="square" rtlCol="0">
            <a:spAutoFit/>
          </a:bodyPr>
          <a:lstStyle/>
          <a:p>
            <a:pPr fontAlgn="base">
              <a:spcBef>
                <a:spcPct val="0"/>
              </a:spcBef>
              <a:spcAft>
                <a:spcPct val="0"/>
              </a:spcAft>
            </a:pPr>
            <a:r>
              <a:rPr lang="en-US" sz="2800">
                <a:solidFill>
                  <a:prstClr val="black"/>
                </a:solidFill>
                <a:latin typeface="Lucida Bright"/>
                <a:ea typeface="ＭＳ Ｐゴシック" pitchFamily="36" charset="-128"/>
              </a:rPr>
              <a:t>analyzing the data</a:t>
            </a:r>
          </a:p>
        </p:txBody>
      </p:sp>
      <p:sp>
        <p:nvSpPr>
          <p:cNvPr id="6" name="Bent Arrow 5"/>
          <p:cNvSpPr/>
          <p:nvPr/>
        </p:nvSpPr>
        <p:spPr>
          <a:xfrm rot="5400000">
            <a:off x="4203972" y="533593"/>
            <a:ext cx="822960" cy="822960"/>
          </a:xfrm>
          <a:prstGeom prst="bentArrow">
            <a:avLst>
              <a:gd name="adj1" fmla="val 14626"/>
              <a:gd name="adj2" fmla="val 25000"/>
              <a:gd name="adj3" fmla="val 25000"/>
              <a:gd name="adj4" fmla="val 43750"/>
            </a:avLst>
          </a:prstGeom>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latin typeface="Calibri"/>
            </a:endParaRPr>
          </a:p>
        </p:txBody>
      </p:sp>
      <p:sp>
        <p:nvSpPr>
          <p:cNvPr id="7" name="TextBox 6"/>
          <p:cNvSpPr txBox="1"/>
          <p:nvPr/>
        </p:nvSpPr>
        <p:spPr>
          <a:xfrm>
            <a:off x="5026932" y="5669748"/>
            <a:ext cx="3458017" cy="523220"/>
          </a:xfrm>
          <a:prstGeom prst="rect">
            <a:avLst/>
          </a:prstGeom>
          <a:noFill/>
        </p:spPr>
        <p:txBody>
          <a:bodyPr wrap="square" rtlCol="0">
            <a:spAutoFit/>
          </a:bodyPr>
          <a:lstStyle/>
          <a:p>
            <a:pPr fontAlgn="base">
              <a:spcBef>
                <a:spcPct val="0"/>
              </a:spcBef>
              <a:spcAft>
                <a:spcPct val="0"/>
              </a:spcAft>
            </a:pPr>
            <a:r>
              <a:rPr lang="en-US" sz="2800">
                <a:solidFill>
                  <a:prstClr val="black"/>
                </a:solidFill>
                <a:latin typeface="Lucida Bright"/>
                <a:ea typeface="ＭＳ Ｐゴシック" pitchFamily="36" charset="-128"/>
              </a:rPr>
              <a:t>cleaning the data</a:t>
            </a:r>
          </a:p>
        </p:txBody>
      </p:sp>
      <p:sp>
        <p:nvSpPr>
          <p:cNvPr id="8" name="Bent Arrow 7"/>
          <p:cNvSpPr/>
          <p:nvPr/>
        </p:nvSpPr>
        <p:spPr>
          <a:xfrm rot="16200000">
            <a:off x="4149460" y="5204909"/>
            <a:ext cx="822960" cy="822960"/>
          </a:xfrm>
          <a:prstGeom prst="bentArrow">
            <a:avLst>
              <a:gd name="adj1" fmla="val 14626"/>
              <a:gd name="adj2" fmla="val 25000"/>
              <a:gd name="adj3" fmla="val 25000"/>
              <a:gd name="adj4" fmla="val 43750"/>
            </a:avLst>
          </a:prstGeom>
          <a:solidFill>
            <a:schemeClr val="accent3">
              <a:lumMod val="60000"/>
              <a:lumOff val="40000"/>
            </a:schemeClr>
          </a:solidFill>
          <a:ln/>
        </p:spPr>
        <p:style>
          <a:lnRef idx="1">
            <a:schemeClr val="accent1"/>
          </a:lnRef>
          <a:fillRef idx="3">
            <a:schemeClr val="accent1"/>
          </a:fillRef>
          <a:effectRef idx="2">
            <a:schemeClr val="accent1"/>
          </a:effectRef>
          <a:fontRef idx="minor">
            <a:schemeClr val="lt1"/>
          </a:fontRef>
        </p:style>
        <p:txBody>
          <a:bodyPr/>
          <a:lstStyle/>
          <a:p>
            <a:pPr fontAlgn="base">
              <a:spcBef>
                <a:spcPct val="0"/>
              </a:spcBef>
              <a:spcAft>
                <a:spcPct val="0"/>
              </a:spcAft>
            </a:pPr>
            <a:endParaRPr lang="en-US" sz="2400">
              <a:solidFill>
                <a:prstClr val="white"/>
              </a:solidFill>
              <a:latin typeface="Calibri"/>
            </a:endParaRPr>
          </a:p>
        </p:txBody>
      </p:sp>
      <p:sp>
        <p:nvSpPr>
          <p:cNvPr id="9" name="TextBox 8"/>
          <p:cNvSpPr txBox="1"/>
          <p:nvPr/>
        </p:nvSpPr>
        <p:spPr>
          <a:xfrm>
            <a:off x="2658533" y="6356234"/>
            <a:ext cx="3914202" cy="461665"/>
          </a:xfrm>
          <a:prstGeom prst="rect">
            <a:avLst/>
          </a:prstGeom>
          <a:noFill/>
        </p:spPr>
        <p:txBody>
          <a:bodyPr wrap="none" rtlCol="0">
            <a:spAutoFit/>
          </a:bodyPr>
          <a:lstStyle/>
          <a:p>
            <a:pPr fontAlgn="base">
              <a:spcBef>
                <a:spcPct val="0"/>
              </a:spcBef>
              <a:spcAft>
                <a:spcPct val="0"/>
              </a:spcAft>
            </a:pPr>
            <a:r>
              <a:rPr lang="en-US" sz="2400" dirty="0">
                <a:solidFill>
                  <a:srgbClr val="F79646">
                    <a:lumMod val="50000"/>
                  </a:srgbClr>
                </a:solidFill>
                <a:latin typeface="Arial" charset="0"/>
                <a:ea typeface="ＭＳ Ｐゴシック" pitchFamily="36" charset="-128"/>
              </a:rPr>
              <a:t>Underwood et al. Research</a:t>
            </a:r>
          </a:p>
        </p:txBody>
      </p:sp>
    </p:spTree>
    <p:extLst>
      <p:ext uri="{BB962C8B-B14F-4D97-AF65-F5344CB8AC3E}">
        <p14:creationId xmlns:p14="http://schemas.microsoft.com/office/powerpoint/2010/main" val="43662736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Cleaning the data</a:t>
            </a:r>
          </a:p>
        </p:txBody>
      </p:sp>
      <p:sp>
        <p:nvSpPr>
          <p:cNvPr id="3" name="Content Placeholder 2"/>
          <p:cNvSpPr>
            <a:spLocks noGrp="1"/>
          </p:cNvSpPr>
          <p:nvPr>
            <p:ph idx="1"/>
          </p:nvPr>
        </p:nvSpPr>
        <p:spPr>
          <a:xfrm>
            <a:off x="457200" y="1600200"/>
            <a:ext cx="8229600" cy="4824256"/>
          </a:xfrm>
        </p:spPr>
        <p:txBody>
          <a:bodyPr>
            <a:normAutofit/>
          </a:bodyPr>
          <a:lstStyle/>
          <a:p>
            <a:pPr marL="514350" indent="-514350">
              <a:lnSpc>
                <a:spcPct val="120000"/>
              </a:lnSpc>
              <a:spcAft>
                <a:spcPts val="1000"/>
              </a:spcAft>
              <a:buAutoNum type="arabicPeriod"/>
            </a:pPr>
            <a:r>
              <a:rPr lang="en-US" dirty="0"/>
              <a:t>Clean up the </a:t>
            </a:r>
            <a:r>
              <a:rPr lang="en-US" dirty="0" smtClean="0"/>
              <a:t>OCR / assess error.</a:t>
            </a:r>
            <a:endParaRPr lang="en-US" dirty="0"/>
          </a:p>
          <a:p>
            <a:pPr marL="514350" indent="-514350">
              <a:lnSpc>
                <a:spcPct val="120000"/>
              </a:lnSpc>
              <a:spcAft>
                <a:spcPts val="1000"/>
              </a:spcAft>
              <a:buAutoNum type="arabicPeriod"/>
            </a:pPr>
            <a:r>
              <a:rPr lang="en-US" dirty="0"/>
              <a:t>Identify parts of a volume (e.g., articles in a serial, poetry/prose).</a:t>
            </a:r>
          </a:p>
          <a:p>
            <a:pPr marL="514350" indent="-514350">
              <a:lnSpc>
                <a:spcPct val="120000"/>
              </a:lnSpc>
              <a:spcAft>
                <a:spcPts val="1000"/>
              </a:spcAft>
              <a:buAutoNum type="arabicPeriod"/>
            </a:pPr>
            <a:r>
              <a:rPr lang="en-US" dirty="0" smtClean="0"/>
              <a:t>Remove library bookplates and running headers </a:t>
            </a:r>
            <a:r>
              <a:rPr lang="en-US" dirty="0"/>
              <a:t>— after using them for (3).</a:t>
            </a:r>
          </a:p>
          <a:p>
            <a:endParaRPr lang="en-US" dirty="0"/>
          </a:p>
        </p:txBody>
      </p:sp>
      <p:sp>
        <p:nvSpPr>
          <p:cNvPr id="4" name="TextBox 3"/>
          <p:cNvSpPr txBox="1"/>
          <p:nvPr/>
        </p:nvSpPr>
        <p:spPr>
          <a:xfrm>
            <a:off x="2658533" y="6356234"/>
            <a:ext cx="3914202" cy="461665"/>
          </a:xfrm>
          <a:prstGeom prst="rect">
            <a:avLst/>
          </a:prstGeom>
          <a:noFill/>
        </p:spPr>
        <p:txBody>
          <a:bodyPr wrap="none" rtlCol="0">
            <a:spAutoFit/>
          </a:bodyPr>
          <a:lstStyle/>
          <a:p>
            <a:pPr fontAlgn="base">
              <a:spcBef>
                <a:spcPct val="0"/>
              </a:spcBef>
              <a:spcAft>
                <a:spcPct val="0"/>
              </a:spcAft>
            </a:pPr>
            <a:r>
              <a:rPr lang="en-US" sz="2400" dirty="0">
                <a:solidFill>
                  <a:srgbClr val="F79646">
                    <a:lumMod val="50000"/>
                  </a:srgbClr>
                </a:solidFill>
                <a:latin typeface="Arial" charset="0"/>
                <a:ea typeface="ＭＳ Ｐゴシック" pitchFamily="36" charset="-128"/>
              </a:rPr>
              <a:t>Underwood et al. Research</a:t>
            </a:r>
          </a:p>
        </p:txBody>
      </p:sp>
    </p:spTree>
    <p:extLst>
      <p:ext uri="{BB962C8B-B14F-4D97-AF65-F5344CB8AC3E}">
        <p14:creationId xmlns:p14="http://schemas.microsoft.com/office/powerpoint/2010/main" val="149506159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Cleaning/enriching the metadata</a:t>
            </a:r>
          </a:p>
        </p:txBody>
      </p:sp>
      <p:sp>
        <p:nvSpPr>
          <p:cNvPr id="3" name="Content Placeholder 2"/>
          <p:cNvSpPr>
            <a:spLocks noGrp="1"/>
          </p:cNvSpPr>
          <p:nvPr>
            <p:ph idx="1"/>
          </p:nvPr>
        </p:nvSpPr>
        <p:spPr/>
        <p:txBody>
          <a:bodyPr>
            <a:normAutofit fontScale="92500" lnSpcReduction="20000"/>
          </a:bodyPr>
          <a:lstStyle/>
          <a:p>
            <a:pPr marL="514350" indent="-514350">
              <a:lnSpc>
                <a:spcPct val="130000"/>
              </a:lnSpc>
              <a:spcAft>
                <a:spcPts val="1000"/>
              </a:spcAft>
              <a:buAutoNum type="arabicPeriod"/>
            </a:pPr>
            <a:r>
              <a:rPr lang="en-US" dirty="0"/>
              <a:t>“18??”</a:t>
            </a:r>
          </a:p>
          <a:p>
            <a:pPr marL="514350" indent="-514350">
              <a:lnSpc>
                <a:spcPct val="130000"/>
              </a:lnSpc>
              <a:spcAft>
                <a:spcPts val="1000"/>
              </a:spcAft>
              <a:buAutoNum type="arabicPeriod"/>
            </a:pPr>
            <a:r>
              <a:rPr lang="en-US" dirty="0"/>
              <a:t>Discard duplicate volumes / select early editions?</a:t>
            </a:r>
          </a:p>
          <a:p>
            <a:pPr marL="514350" indent="-514350">
              <a:lnSpc>
                <a:spcPct val="130000"/>
              </a:lnSpc>
              <a:spcAft>
                <a:spcPts val="1000"/>
              </a:spcAft>
              <a:buAutoNum type="arabicPeriod"/>
            </a:pPr>
            <a:r>
              <a:rPr lang="en-US" dirty="0"/>
              <a:t>Add metadata that you need for interpretive purposes, like</a:t>
            </a:r>
          </a:p>
          <a:p>
            <a:pPr marL="457200" lvl="1" indent="0">
              <a:lnSpc>
                <a:spcPct val="130000"/>
              </a:lnSpc>
              <a:spcAft>
                <a:spcPts val="1000"/>
              </a:spcAft>
              <a:buNone/>
            </a:pPr>
            <a:r>
              <a:rPr lang="en-US" dirty="0"/>
              <a:t>— gender (see Ben Schmidt’s technique),</a:t>
            </a:r>
          </a:p>
          <a:p>
            <a:pPr marL="457200" lvl="1" indent="0">
              <a:lnSpc>
                <a:spcPct val="130000"/>
              </a:lnSpc>
              <a:spcAft>
                <a:spcPts val="1000"/>
              </a:spcAft>
              <a:buNone/>
            </a:pPr>
            <a:r>
              <a:rPr lang="en-US" dirty="0"/>
              <a:t>— genre</a:t>
            </a:r>
            <a:r>
              <a:rPr lang="en-US" dirty="0" smtClean="0"/>
              <a:t>.</a:t>
            </a:r>
            <a:endParaRPr lang="en-US" dirty="0"/>
          </a:p>
        </p:txBody>
      </p:sp>
      <p:sp>
        <p:nvSpPr>
          <p:cNvPr id="4" name="TextBox 3"/>
          <p:cNvSpPr txBox="1"/>
          <p:nvPr/>
        </p:nvSpPr>
        <p:spPr>
          <a:xfrm>
            <a:off x="2658533" y="6356234"/>
            <a:ext cx="3914202" cy="461665"/>
          </a:xfrm>
          <a:prstGeom prst="rect">
            <a:avLst/>
          </a:prstGeom>
          <a:noFill/>
        </p:spPr>
        <p:txBody>
          <a:bodyPr wrap="none" rtlCol="0">
            <a:spAutoFit/>
          </a:bodyPr>
          <a:lstStyle/>
          <a:p>
            <a:pPr fontAlgn="base">
              <a:spcBef>
                <a:spcPct val="0"/>
              </a:spcBef>
              <a:spcAft>
                <a:spcPct val="0"/>
              </a:spcAft>
            </a:pPr>
            <a:r>
              <a:rPr lang="en-US" sz="2400" dirty="0">
                <a:solidFill>
                  <a:srgbClr val="F79646">
                    <a:lumMod val="50000"/>
                  </a:srgbClr>
                </a:solidFill>
                <a:latin typeface="Arial" charset="0"/>
                <a:ea typeface="ＭＳ Ｐゴシック" pitchFamily="36" charset="-128"/>
              </a:rPr>
              <a:t>Underwood et al. Research</a:t>
            </a:r>
          </a:p>
        </p:txBody>
      </p:sp>
    </p:spTree>
    <p:extLst>
      <p:ext uri="{BB962C8B-B14F-4D97-AF65-F5344CB8AC3E}">
        <p14:creationId xmlns:p14="http://schemas.microsoft.com/office/powerpoint/2010/main" val="3110749912"/>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Things we could share</a:t>
            </a:r>
            <a:endParaRPr lang="en-US" dirty="0"/>
          </a:p>
        </p:txBody>
      </p:sp>
      <p:sp>
        <p:nvSpPr>
          <p:cNvPr id="3" name="Content Placeholder 2"/>
          <p:cNvSpPr>
            <a:spLocks noGrp="1"/>
          </p:cNvSpPr>
          <p:nvPr>
            <p:ph idx="1"/>
          </p:nvPr>
        </p:nvSpPr>
        <p:spPr>
          <a:xfrm>
            <a:off x="457200" y="1600200"/>
            <a:ext cx="8229600" cy="5021943"/>
          </a:xfrm>
        </p:spPr>
        <p:txBody>
          <a:bodyPr/>
          <a:lstStyle/>
          <a:p>
            <a:pPr marL="0" indent="0">
              <a:buNone/>
            </a:pPr>
            <a:r>
              <a:rPr lang="en-US" dirty="0" smtClean="0"/>
              <a:t>period lexicons / variant spellings</a:t>
            </a:r>
          </a:p>
          <a:p>
            <a:pPr marL="0" indent="0">
              <a:buNone/>
            </a:pPr>
            <a:r>
              <a:rPr lang="en-US" dirty="0" smtClean="0"/>
              <a:t>gazetteers of proper nouns</a:t>
            </a:r>
          </a:p>
          <a:p>
            <a:pPr marL="0" indent="0">
              <a:buNone/>
            </a:pPr>
            <a:r>
              <a:rPr lang="en-US" dirty="0" smtClean="0"/>
              <a:t>OCR correction rules for a period</a:t>
            </a:r>
          </a:p>
          <a:p>
            <a:pPr marL="0" indent="0">
              <a:buNone/>
            </a:pPr>
            <a:r>
              <a:rPr lang="en-US" dirty="0"/>
              <a:t>d</a:t>
            </a:r>
            <a:r>
              <a:rPr lang="en-US" dirty="0" smtClean="0"/>
              <a:t>ocument segmentation and/or cleaned 	and segmented text</a:t>
            </a:r>
          </a:p>
          <a:p>
            <a:pPr marL="0" indent="0">
              <a:buNone/>
            </a:pPr>
            <a:r>
              <a:rPr lang="en-US" dirty="0" err="1"/>
              <a:t>f</a:t>
            </a:r>
            <a:r>
              <a:rPr lang="en-US" dirty="0" err="1" smtClean="0"/>
              <a:t>erberization</a:t>
            </a:r>
            <a:endParaRPr lang="en-US" dirty="0" smtClean="0"/>
          </a:p>
          <a:p>
            <a:pPr marL="0" indent="0">
              <a:buNone/>
            </a:pPr>
            <a:r>
              <a:rPr lang="en-US" dirty="0" smtClean="0"/>
              <a:t>cleaned / enriched metadata</a:t>
            </a:r>
          </a:p>
          <a:p>
            <a:pPr marL="0" indent="0">
              <a:buNone/>
            </a:pPr>
            <a:r>
              <a:rPr lang="en-US" dirty="0" smtClean="0"/>
              <a:t>code to do all of the above</a:t>
            </a:r>
            <a:endParaRPr lang="en-US" dirty="0"/>
          </a:p>
        </p:txBody>
      </p:sp>
      <p:sp>
        <p:nvSpPr>
          <p:cNvPr id="4" name="TextBox 3"/>
          <p:cNvSpPr txBox="1"/>
          <p:nvPr/>
        </p:nvSpPr>
        <p:spPr>
          <a:xfrm>
            <a:off x="2658533" y="6356234"/>
            <a:ext cx="3914202" cy="461665"/>
          </a:xfrm>
          <a:prstGeom prst="rect">
            <a:avLst/>
          </a:prstGeom>
          <a:noFill/>
        </p:spPr>
        <p:txBody>
          <a:bodyPr wrap="none" rtlCol="0">
            <a:spAutoFit/>
          </a:bodyPr>
          <a:lstStyle/>
          <a:p>
            <a:pPr fontAlgn="base">
              <a:spcBef>
                <a:spcPct val="0"/>
              </a:spcBef>
              <a:spcAft>
                <a:spcPct val="0"/>
              </a:spcAft>
            </a:pPr>
            <a:r>
              <a:rPr lang="en-US" sz="2400" dirty="0">
                <a:solidFill>
                  <a:srgbClr val="F79646">
                    <a:lumMod val="50000"/>
                  </a:srgbClr>
                </a:solidFill>
                <a:latin typeface="Arial" charset="0"/>
                <a:ea typeface="ＭＳ Ｐゴシック" pitchFamily="36" charset="-128"/>
              </a:rPr>
              <a:t>Underwood et al. Research</a:t>
            </a:r>
          </a:p>
        </p:txBody>
      </p:sp>
    </p:spTree>
    <p:extLst>
      <p:ext uri="{BB962C8B-B14F-4D97-AF65-F5344CB8AC3E}">
        <p14:creationId xmlns:p14="http://schemas.microsoft.com/office/powerpoint/2010/main" val="943376711"/>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342"/>
            <a:ext cx="8229600" cy="1575604"/>
          </a:xfrm>
        </p:spPr>
        <p:txBody>
          <a:bodyPr>
            <a:noAutofit/>
          </a:bodyPr>
          <a:lstStyle/>
          <a:p>
            <a:r>
              <a:rPr lang="en-US" sz="2800">
                <a:latin typeface="Arial"/>
                <a:cs typeface="Arial"/>
              </a:rPr>
              <a:t>active learning: documents classified as “fiction,” plotted by confidence in classification (y axis). Red points are misclassified. </a:t>
            </a:r>
          </a:p>
        </p:txBody>
      </p:sp>
      <p:pic>
        <p:nvPicPr>
          <p:cNvPr id="6" name="Content Placeholder 5" descr="fictionErrors.jpg"/>
          <p:cNvPicPr>
            <a:picLocks noGrp="1" noChangeAspect="1"/>
          </p:cNvPicPr>
          <p:nvPr>
            <p:ph idx="1"/>
          </p:nvPr>
        </p:nvPicPr>
        <p:blipFill rotWithShape="1">
          <a:blip r:embed="rId2">
            <a:extLst>
              <a:ext uri="{28A0092B-C50C-407E-A947-70E740481C1C}">
                <a14:useLocalDpi xmlns:a14="http://schemas.microsoft.com/office/drawing/2010/main" val="0"/>
              </a:ext>
            </a:extLst>
          </a:blip>
          <a:srcRect l="-8844" t="8109" r="-13269" b="4866"/>
          <a:stretch/>
        </p:blipFill>
        <p:spPr>
          <a:xfrm>
            <a:off x="1011264" y="1539837"/>
            <a:ext cx="7466890" cy="4742430"/>
          </a:xfrm>
        </p:spPr>
      </p:pic>
      <p:sp>
        <p:nvSpPr>
          <p:cNvPr id="4" name="TextBox 3"/>
          <p:cNvSpPr txBox="1"/>
          <p:nvPr/>
        </p:nvSpPr>
        <p:spPr>
          <a:xfrm>
            <a:off x="2658533" y="6356234"/>
            <a:ext cx="3914202" cy="461665"/>
          </a:xfrm>
          <a:prstGeom prst="rect">
            <a:avLst/>
          </a:prstGeom>
          <a:noFill/>
        </p:spPr>
        <p:txBody>
          <a:bodyPr wrap="none" rtlCol="0">
            <a:spAutoFit/>
          </a:bodyPr>
          <a:lstStyle/>
          <a:p>
            <a:pPr fontAlgn="base">
              <a:spcBef>
                <a:spcPct val="0"/>
              </a:spcBef>
              <a:spcAft>
                <a:spcPct val="0"/>
              </a:spcAft>
            </a:pPr>
            <a:r>
              <a:rPr lang="en-US" sz="2400" dirty="0">
                <a:solidFill>
                  <a:srgbClr val="F79646">
                    <a:lumMod val="50000"/>
                  </a:srgbClr>
                </a:solidFill>
                <a:latin typeface="Arial" charset="0"/>
                <a:ea typeface="ＭＳ Ｐゴシック" pitchFamily="36" charset="-128"/>
              </a:rPr>
              <a:t>Underwood et al. Research</a:t>
            </a:r>
          </a:p>
        </p:txBody>
      </p:sp>
    </p:spTree>
    <p:extLst>
      <p:ext uri="{BB962C8B-B14F-4D97-AF65-F5344CB8AC3E}">
        <p14:creationId xmlns:p14="http://schemas.microsoft.com/office/powerpoint/2010/main" val="2267615146"/>
      </p:ext>
    </p:extLst>
  </p:cSld>
  <p:clrMapOvr>
    <a:masterClrMapping/>
  </p:clrMapOvr>
  <mc:AlternateContent xmlns:mc="http://schemas.openxmlformats.org/markup-compatibility/2006" xmlns:p14="http://schemas.microsoft.com/office/powerpoint/2010/main">
    <mc:Choice Requires="p14">
      <p:transition p14:dur="400">
        <p:fade/>
      </p:transition>
    </mc:Choice>
    <mc:Fallback xmlns="">
      <p:transition xmlns:p14="http://schemas.microsoft.com/office/powerpoint/2010/main">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040"/>
            <a:ext cx="8229600" cy="1143000"/>
          </a:xfrm>
        </p:spPr>
        <p:txBody>
          <a:bodyPr/>
          <a:lstStyle/>
          <a:p>
            <a:r>
              <a:rPr lang="en-US" dirty="0" smtClean="0">
                <a:solidFill>
                  <a:schemeClr val="tx2">
                    <a:lumMod val="60000"/>
                    <a:lumOff val="40000"/>
                  </a:schemeClr>
                </a:solidFill>
              </a:rPr>
              <a:t>Corpus Usage Patterns</a:t>
            </a:r>
            <a:endParaRPr lang="en-US" dirty="0">
              <a:solidFill>
                <a:schemeClr val="tx2">
                  <a:lumMod val="60000"/>
                  <a:lumOff val="40000"/>
                </a:schemeClr>
              </a:solidFill>
            </a:endParaRPr>
          </a:p>
        </p:txBody>
      </p:sp>
      <p:sp>
        <p:nvSpPr>
          <p:cNvPr id="8" name="Right Arrow 7"/>
          <p:cNvSpPr/>
          <p:nvPr/>
        </p:nvSpPr>
        <p:spPr>
          <a:xfrm>
            <a:off x="1488831" y="1624370"/>
            <a:ext cx="770132" cy="27146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endParaRPr lang="en-US" sz="2400">
              <a:solidFill>
                <a:prstClr val="black"/>
              </a:solidFill>
              <a:latin typeface="Calibri"/>
            </a:endParaRPr>
          </a:p>
        </p:txBody>
      </p:sp>
      <p:grpSp>
        <p:nvGrpSpPr>
          <p:cNvPr id="3" name="Group 15"/>
          <p:cNvGrpSpPr/>
          <p:nvPr/>
        </p:nvGrpSpPr>
        <p:grpSpPr>
          <a:xfrm>
            <a:off x="2258964" y="1081992"/>
            <a:ext cx="636637" cy="1209491"/>
            <a:chOff x="2189906" y="905241"/>
            <a:chExt cx="749178" cy="1209490"/>
          </a:xfrm>
        </p:grpSpPr>
        <p:pic>
          <p:nvPicPr>
            <p:cNvPr id="9" name="Picture 6" descr="C:\Users\SuperJim\AppData\Local\Microsoft\Windows\Temporary Internet Files\Content.IE5\SVO2VOCP\MC900432645[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7532" y="1413179"/>
              <a:ext cx="701552" cy="7015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C:\Users\SuperJim\AppData\Local\Microsoft\Windows\Temporary Internet Files\Content.IE5\SVO2VOCP\MC900432645[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0166" y="1285324"/>
              <a:ext cx="701552" cy="70155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sers\SuperJim\AppData\Local\Microsoft\Windows\Temporary Internet Files\Content.IE5\SVO2VOCP\MC900432645[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3719" y="1161864"/>
              <a:ext cx="701552" cy="7015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Users\SuperJim\AppData\Local\Microsoft\Windows\Temporary Internet Files\Content.IE5\SVO2VOCP\MC900432645[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4194" y="1031811"/>
              <a:ext cx="701552" cy="7015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C:\Users\SuperJim\AppData\Local\Microsoft\Windows\Temporary Internet Files\Content.IE5\SVO2VOCP\MC900432645[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9906" y="905241"/>
              <a:ext cx="701552" cy="701552"/>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Documents"/>
          <p:cNvSpPr>
            <a:spLocks noEditPoints="1" noChangeArrowheads="1"/>
          </p:cNvSpPr>
          <p:nvPr/>
        </p:nvSpPr>
        <p:spPr bwMode="auto">
          <a:xfrm>
            <a:off x="3508131" y="1114587"/>
            <a:ext cx="509076" cy="826119"/>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blurRad="50800" dist="38100" dir="2700000" algn="tl" rotWithShape="0">
              <a:prstClr val="black">
                <a:alpha val="40000"/>
              </a:prstClr>
            </a:outerShdw>
          </a:effectLst>
        </p:spPr>
        <p:txBody>
          <a:bodyPr vert="horz" wrap="square" lIns="0" tIns="0" rIns="0" bIns="0" numCol="1" anchor="t" anchorCtr="0" compatLnSpc="1">
            <a:prstTxWarp prst="textNoShape">
              <a:avLst/>
            </a:prstTxWarp>
          </a:bodyPr>
          <a:lstStyle/>
          <a:p>
            <a:pPr fontAlgn="base">
              <a:spcBef>
                <a:spcPct val="0"/>
              </a:spcBef>
              <a:spcAft>
                <a:spcPct val="0"/>
              </a:spcAft>
            </a:pPr>
            <a:r>
              <a:rPr lang="en-US" sz="600" b="1" dirty="0">
                <a:solidFill>
                  <a:prstClr val="black"/>
                </a:solidFill>
                <a:latin typeface="Arial" charset="0"/>
                <a:ea typeface="ＭＳ Ｐゴシック" pitchFamily="36" charset="-128"/>
              </a:rPr>
              <a:t>Chapter 1</a:t>
            </a:r>
          </a:p>
        </p:txBody>
      </p:sp>
      <p:sp>
        <p:nvSpPr>
          <p:cNvPr id="18" name="Documents"/>
          <p:cNvSpPr>
            <a:spLocks noEditPoints="1" noChangeArrowheads="1"/>
          </p:cNvSpPr>
          <p:nvPr/>
        </p:nvSpPr>
        <p:spPr bwMode="auto">
          <a:xfrm>
            <a:off x="3584331" y="1430570"/>
            <a:ext cx="533400" cy="860913"/>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blurRad="50800" dist="38100" dir="2700000" algn="tl" rotWithShape="0">
              <a:prstClr val="black">
                <a:alpha val="40000"/>
              </a:prstClr>
            </a:outerShdw>
          </a:effectLst>
        </p:spPr>
        <p:txBody>
          <a:bodyPr vert="horz" wrap="square" lIns="0" tIns="0" rIns="0" bIns="0" numCol="1" anchor="t" anchorCtr="0" compatLnSpc="1">
            <a:prstTxWarp prst="textNoShape">
              <a:avLst/>
            </a:prstTxWarp>
          </a:bodyPr>
          <a:lstStyle/>
          <a:p>
            <a:pPr fontAlgn="base">
              <a:spcBef>
                <a:spcPct val="0"/>
              </a:spcBef>
              <a:spcAft>
                <a:spcPct val="0"/>
              </a:spcAft>
            </a:pPr>
            <a:r>
              <a:rPr lang="en-US" sz="600" b="1" dirty="0">
                <a:solidFill>
                  <a:prstClr val="black"/>
                </a:solidFill>
                <a:latin typeface="Arial" charset="0"/>
                <a:ea typeface="ＭＳ Ｐゴシック" pitchFamily="36" charset="-128"/>
              </a:rPr>
              <a:t>Chapter 1</a:t>
            </a:r>
          </a:p>
        </p:txBody>
      </p:sp>
      <p:sp>
        <p:nvSpPr>
          <p:cNvPr id="19" name="Documents"/>
          <p:cNvSpPr>
            <a:spLocks noEditPoints="1" noChangeArrowheads="1"/>
          </p:cNvSpPr>
          <p:nvPr/>
        </p:nvSpPr>
        <p:spPr bwMode="auto">
          <a:xfrm>
            <a:off x="3508131" y="1778237"/>
            <a:ext cx="509076" cy="837963"/>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blurRad="50800" dist="38100" dir="2700000" algn="tl" rotWithShape="0">
              <a:prstClr val="black">
                <a:alpha val="40000"/>
              </a:prstClr>
            </a:outerShdw>
          </a:effectLst>
        </p:spPr>
        <p:txBody>
          <a:bodyPr vert="horz" wrap="square" lIns="0" tIns="0" rIns="0" bIns="0" numCol="1" anchor="t" anchorCtr="0" compatLnSpc="1">
            <a:prstTxWarp prst="textNoShape">
              <a:avLst/>
            </a:prstTxWarp>
          </a:bodyPr>
          <a:lstStyle/>
          <a:p>
            <a:pPr fontAlgn="base">
              <a:spcBef>
                <a:spcPct val="0"/>
              </a:spcBef>
              <a:spcAft>
                <a:spcPct val="0"/>
              </a:spcAft>
            </a:pPr>
            <a:r>
              <a:rPr lang="en-US" sz="600" b="1" dirty="0">
                <a:solidFill>
                  <a:prstClr val="black"/>
                </a:solidFill>
                <a:latin typeface="Arial" charset="0"/>
                <a:ea typeface="ＭＳ Ｐゴシック" pitchFamily="36" charset="-128"/>
              </a:rPr>
              <a:t>Chapter 1</a:t>
            </a:r>
          </a:p>
        </p:txBody>
      </p:sp>
      <p:grpSp>
        <p:nvGrpSpPr>
          <p:cNvPr id="4" name="Group 2"/>
          <p:cNvGrpSpPr/>
          <p:nvPr/>
        </p:nvGrpSpPr>
        <p:grpSpPr>
          <a:xfrm>
            <a:off x="2975517" y="1456211"/>
            <a:ext cx="423789" cy="502784"/>
            <a:chOff x="3070606" y="1120755"/>
            <a:chExt cx="423789" cy="377088"/>
          </a:xfrm>
        </p:grpSpPr>
        <p:sp>
          <p:nvSpPr>
            <p:cNvPr id="20" name="Right Arrow 19"/>
            <p:cNvSpPr/>
            <p:nvPr/>
          </p:nvSpPr>
          <p:spPr>
            <a:xfrm rot="20503996">
              <a:off x="3070606" y="1120755"/>
              <a:ext cx="420859" cy="13051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endParaRPr lang="en-US" sz="2400">
                <a:solidFill>
                  <a:prstClr val="black"/>
                </a:solidFill>
                <a:latin typeface="Calibri"/>
              </a:endParaRPr>
            </a:p>
          </p:txBody>
        </p:sp>
        <p:sp>
          <p:nvSpPr>
            <p:cNvPr id="21" name="Right Arrow 20"/>
            <p:cNvSpPr/>
            <p:nvPr/>
          </p:nvSpPr>
          <p:spPr>
            <a:xfrm>
              <a:off x="3073536" y="1235055"/>
              <a:ext cx="420859" cy="13051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endParaRPr lang="en-US" sz="2400">
                <a:solidFill>
                  <a:prstClr val="black"/>
                </a:solidFill>
                <a:latin typeface="Calibri"/>
              </a:endParaRPr>
            </a:p>
          </p:txBody>
        </p:sp>
        <p:sp>
          <p:nvSpPr>
            <p:cNvPr id="22" name="Right Arrow 21"/>
            <p:cNvSpPr/>
            <p:nvPr/>
          </p:nvSpPr>
          <p:spPr>
            <a:xfrm rot="1581142">
              <a:off x="3073536" y="1367329"/>
              <a:ext cx="420859" cy="13051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endParaRPr lang="en-US" sz="2400">
                <a:solidFill>
                  <a:prstClr val="black"/>
                </a:solidFill>
                <a:latin typeface="Calibri"/>
              </a:endParaRPr>
            </a:p>
          </p:txBody>
        </p:sp>
      </p:grpSp>
      <p:sp>
        <p:nvSpPr>
          <p:cNvPr id="23" name="Right Arrow 22"/>
          <p:cNvSpPr/>
          <p:nvPr/>
        </p:nvSpPr>
        <p:spPr>
          <a:xfrm>
            <a:off x="4343400" y="1647814"/>
            <a:ext cx="770132" cy="27146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endParaRPr lang="en-US" sz="2400">
              <a:solidFill>
                <a:prstClr val="black"/>
              </a:solidFill>
              <a:latin typeface="Calibri"/>
            </a:endParaRPr>
          </a:p>
        </p:txBody>
      </p:sp>
      <p:grpSp>
        <p:nvGrpSpPr>
          <p:cNvPr id="5" name="Group 23"/>
          <p:cNvGrpSpPr/>
          <p:nvPr/>
        </p:nvGrpSpPr>
        <p:grpSpPr>
          <a:xfrm>
            <a:off x="5165979" y="1464963"/>
            <a:ext cx="1241424" cy="778484"/>
            <a:chOff x="5692776" y="3429000"/>
            <a:chExt cx="1444011" cy="831848"/>
          </a:xfrm>
        </p:grpSpPr>
        <p:pic>
          <p:nvPicPr>
            <p:cNvPr id="25" name="Picture 2" descr="C:\Users\SuperJim\AppData\Local\Microsoft\Windows\Temporary Internet Files\Content.IE5\6HJK4PF0\MC90043484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2776" y="3429000"/>
              <a:ext cx="663574" cy="66357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SuperJim\AppData\Local\Microsoft\Windows\Temporary Internet Files\Content.IE5\6HJK4PF0\MC90043484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3482364"/>
              <a:ext cx="663574" cy="66357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SuperJim\AppData\Local\Microsoft\Windows\Temporary Internet Files\Content.IE5\6HJK4PF0\MC90043484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1643" y="3544520"/>
              <a:ext cx="663574" cy="66357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SuperJim\AppData\Local\Microsoft\Windows\Temporary Internet Files\Content.IE5\6HJK4PF0\MC90043484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3213" y="3597274"/>
              <a:ext cx="663574" cy="663574"/>
            </a:xfrm>
            <a:prstGeom prst="rect">
              <a:avLst/>
            </a:prstGeom>
            <a:noFill/>
            <a:extLst>
              <a:ext uri="{909E8E84-426E-40dd-AFC4-6F175D3DCCD1}">
                <a14:hiddenFill xmlns:a14="http://schemas.microsoft.com/office/drawing/2010/main">
                  <a:solidFill>
                    <a:srgbClr val="FFFFFF"/>
                  </a:solidFill>
                </a14:hiddenFill>
              </a:ext>
            </a:extLst>
          </p:spPr>
        </p:pic>
      </p:grpSp>
      <p:sp>
        <p:nvSpPr>
          <p:cNvPr id="33" name="Right Arrow 32"/>
          <p:cNvSpPr/>
          <p:nvPr/>
        </p:nvSpPr>
        <p:spPr>
          <a:xfrm>
            <a:off x="1488831" y="3305966"/>
            <a:ext cx="770132" cy="27146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endParaRPr lang="en-US" sz="2400">
              <a:solidFill>
                <a:prstClr val="black"/>
              </a:solidFill>
              <a:latin typeface="Calibri"/>
            </a:endParaRPr>
          </a:p>
        </p:txBody>
      </p:sp>
      <p:grpSp>
        <p:nvGrpSpPr>
          <p:cNvPr id="6" name="Group 33"/>
          <p:cNvGrpSpPr/>
          <p:nvPr/>
        </p:nvGrpSpPr>
        <p:grpSpPr>
          <a:xfrm>
            <a:off x="2252642" y="2836950"/>
            <a:ext cx="642959" cy="1209491"/>
            <a:chOff x="2189906" y="905241"/>
            <a:chExt cx="749178" cy="1209490"/>
          </a:xfrm>
        </p:grpSpPr>
        <p:pic>
          <p:nvPicPr>
            <p:cNvPr id="35" name="Picture 6" descr="C:\Users\SuperJim\AppData\Local\Microsoft\Windows\Temporary Internet Files\Content.IE5\SVO2VOCP\MC900432645[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7532" y="1413179"/>
              <a:ext cx="701552" cy="70155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6" descr="C:\Users\SuperJim\AppData\Local\Microsoft\Windows\Temporary Internet Files\Content.IE5\SVO2VOCP\MC900432645[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0166" y="1285324"/>
              <a:ext cx="701552" cy="70155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6" descr="C:\Users\SuperJim\AppData\Local\Microsoft\Windows\Temporary Internet Files\Content.IE5\SVO2VOCP\MC900432645[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3719" y="1161864"/>
              <a:ext cx="701552" cy="701552"/>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6" descr="C:\Users\SuperJim\AppData\Local\Microsoft\Windows\Temporary Internet Files\Content.IE5\SVO2VOCP\MC900432645[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4194" y="1031811"/>
              <a:ext cx="701552" cy="70155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6" descr="C:\Users\SuperJim\AppData\Local\Microsoft\Windows\Temporary Internet Files\Content.IE5\SVO2VOCP\MC900432645[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89906" y="905241"/>
              <a:ext cx="701552" cy="7015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9"/>
          <p:cNvGrpSpPr/>
          <p:nvPr/>
        </p:nvGrpSpPr>
        <p:grpSpPr>
          <a:xfrm>
            <a:off x="2965665" y="3190304"/>
            <a:ext cx="423789" cy="502784"/>
            <a:chOff x="3070606" y="2781348"/>
            <a:chExt cx="423789" cy="377088"/>
          </a:xfrm>
        </p:grpSpPr>
        <p:sp>
          <p:nvSpPr>
            <p:cNvPr id="43" name="Right Arrow 42"/>
            <p:cNvSpPr/>
            <p:nvPr/>
          </p:nvSpPr>
          <p:spPr>
            <a:xfrm rot="20503996">
              <a:off x="3070606" y="2781348"/>
              <a:ext cx="420859" cy="13051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endParaRPr lang="en-US" sz="2400">
                <a:solidFill>
                  <a:prstClr val="black"/>
                </a:solidFill>
                <a:latin typeface="Calibri"/>
              </a:endParaRPr>
            </a:p>
          </p:txBody>
        </p:sp>
        <p:sp>
          <p:nvSpPr>
            <p:cNvPr id="44" name="Right Arrow 43"/>
            <p:cNvSpPr/>
            <p:nvPr/>
          </p:nvSpPr>
          <p:spPr>
            <a:xfrm>
              <a:off x="3073536" y="2895648"/>
              <a:ext cx="420859" cy="13051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endParaRPr lang="en-US" sz="2400">
                <a:solidFill>
                  <a:prstClr val="black"/>
                </a:solidFill>
                <a:latin typeface="Calibri"/>
              </a:endParaRPr>
            </a:p>
          </p:txBody>
        </p:sp>
        <p:sp>
          <p:nvSpPr>
            <p:cNvPr id="45" name="Right Arrow 44"/>
            <p:cNvSpPr/>
            <p:nvPr/>
          </p:nvSpPr>
          <p:spPr>
            <a:xfrm rot="1581142">
              <a:off x="3073536" y="3027922"/>
              <a:ext cx="420859" cy="13051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endParaRPr lang="en-US" sz="2400">
                <a:solidFill>
                  <a:prstClr val="black"/>
                </a:solidFill>
                <a:latin typeface="Calibri"/>
              </a:endParaRPr>
            </a:p>
          </p:txBody>
        </p:sp>
      </p:grpSp>
      <p:sp>
        <p:nvSpPr>
          <p:cNvPr id="46" name="Right Arrow 45"/>
          <p:cNvSpPr/>
          <p:nvPr/>
        </p:nvSpPr>
        <p:spPr>
          <a:xfrm>
            <a:off x="4343400" y="3334617"/>
            <a:ext cx="770132" cy="27146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endParaRPr lang="en-US" sz="2400">
              <a:solidFill>
                <a:prstClr val="black"/>
              </a:solidFill>
              <a:latin typeface="Calibri"/>
            </a:endParaRPr>
          </a:p>
        </p:txBody>
      </p:sp>
      <p:grpSp>
        <p:nvGrpSpPr>
          <p:cNvPr id="10" name="Group 46"/>
          <p:cNvGrpSpPr/>
          <p:nvPr/>
        </p:nvGrpSpPr>
        <p:grpSpPr>
          <a:xfrm>
            <a:off x="5165979" y="3168141"/>
            <a:ext cx="1241424" cy="778484"/>
            <a:chOff x="5692776" y="3429000"/>
            <a:chExt cx="1444011" cy="831848"/>
          </a:xfrm>
        </p:grpSpPr>
        <p:pic>
          <p:nvPicPr>
            <p:cNvPr id="48" name="Picture 2" descr="C:\Users\SuperJim\AppData\Local\Microsoft\Windows\Temporary Internet Files\Content.IE5\6HJK4PF0\MC90043484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2776" y="3429000"/>
              <a:ext cx="663574" cy="663574"/>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C:\Users\SuperJim\AppData\Local\Microsoft\Windows\Temporary Internet Files\Content.IE5\6HJK4PF0\MC90043484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3482364"/>
              <a:ext cx="663574" cy="663574"/>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C:\Users\SuperJim\AppData\Local\Microsoft\Windows\Temporary Internet Files\Content.IE5\6HJK4PF0\MC90043484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1643" y="3544520"/>
              <a:ext cx="663574" cy="66357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C:\Users\SuperJim\AppData\Local\Microsoft\Windows\Temporary Internet Files\Content.IE5\6HJK4PF0\MC90043484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3213" y="3597274"/>
              <a:ext cx="663574" cy="663574"/>
            </a:xfrm>
            <a:prstGeom prst="rect">
              <a:avLst/>
            </a:prstGeom>
            <a:noFill/>
            <a:extLst>
              <a:ext uri="{909E8E84-426E-40dd-AFC4-6F175D3DCCD1}">
                <a14:hiddenFill xmlns:a14="http://schemas.microsoft.com/office/drawing/2010/main">
                  <a:solidFill>
                    <a:srgbClr val="FFFFFF"/>
                  </a:solidFill>
                </a14:hiddenFill>
              </a:ext>
            </a:extLst>
          </p:spPr>
        </p:pic>
      </p:grpSp>
      <p:sp>
        <p:nvSpPr>
          <p:cNvPr id="54" name="Document"/>
          <p:cNvSpPr>
            <a:spLocks noEditPoints="1" noChangeArrowheads="1"/>
          </p:cNvSpPr>
          <p:nvPr/>
        </p:nvSpPr>
        <p:spPr bwMode="auto">
          <a:xfrm>
            <a:off x="3531532" y="3557383"/>
            <a:ext cx="408566" cy="71736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blurRad="50800" dist="38100" dir="2700000" algn="tl" rotWithShape="0">
              <a:prstClr val="black">
                <a:alpha val="40000"/>
              </a:prstClr>
            </a:outerShdw>
          </a:effectLst>
        </p:spPr>
        <p:txBody>
          <a:bodyPr vert="horz" wrap="square" lIns="0" tIns="0" rIns="0" bIns="0" numCol="1" anchor="b" anchorCtr="0" compatLnSpc="1">
            <a:prstTxWarp prst="textNoShape">
              <a:avLst/>
            </a:prstTxWarp>
          </a:bodyPr>
          <a:lstStyle/>
          <a:p>
            <a:pPr algn="r" fontAlgn="base">
              <a:spcBef>
                <a:spcPct val="0"/>
              </a:spcBef>
              <a:spcAft>
                <a:spcPct val="0"/>
              </a:spcAft>
            </a:pPr>
            <a:r>
              <a:rPr lang="en-US" sz="600" dirty="0">
                <a:solidFill>
                  <a:prstClr val="black"/>
                </a:solidFill>
                <a:latin typeface="Arial" charset="0"/>
                <a:ea typeface="ＭＳ Ｐゴシック" pitchFamily="36" charset="-128"/>
              </a:rPr>
              <a:t>Page IV</a:t>
            </a:r>
          </a:p>
        </p:txBody>
      </p:sp>
      <p:sp>
        <p:nvSpPr>
          <p:cNvPr id="53" name="Document"/>
          <p:cNvSpPr>
            <a:spLocks noEditPoints="1" noChangeArrowheads="1"/>
          </p:cNvSpPr>
          <p:nvPr/>
        </p:nvSpPr>
        <p:spPr bwMode="auto">
          <a:xfrm>
            <a:off x="3686163" y="3224267"/>
            <a:ext cx="398820" cy="694319"/>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blurRad="50800" dist="38100" dir="2700000" algn="tl" rotWithShape="0">
              <a:prstClr val="black">
                <a:alpha val="40000"/>
              </a:prstClr>
            </a:outerShdw>
          </a:effectLst>
        </p:spPr>
        <p:txBody>
          <a:bodyPr vert="horz" wrap="square" lIns="0" tIns="0" rIns="0" bIns="0" numCol="1" anchor="b" anchorCtr="0" compatLnSpc="1">
            <a:prstTxWarp prst="textNoShape">
              <a:avLst/>
            </a:prstTxWarp>
          </a:bodyPr>
          <a:lstStyle/>
          <a:p>
            <a:pPr algn="r" fontAlgn="base">
              <a:spcBef>
                <a:spcPct val="0"/>
              </a:spcBef>
              <a:spcAft>
                <a:spcPct val="0"/>
              </a:spcAft>
            </a:pPr>
            <a:r>
              <a:rPr lang="en-US" sz="600" dirty="0">
                <a:solidFill>
                  <a:prstClr val="black"/>
                </a:solidFill>
                <a:latin typeface="Arial" charset="0"/>
                <a:ea typeface="ＭＳ Ｐゴシック" pitchFamily="36" charset="-128"/>
              </a:rPr>
              <a:t>Page IV</a:t>
            </a:r>
          </a:p>
        </p:txBody>
      </p:sp>
      <p:sp>
        <p:nvSpPr>
          <p:cNvPr id="52" name="Document"/>
          <p:cNvSpPr>
            <a:spLocks noEditPoints="1" noChangeArrowheads="1"/>
          </p:cNvSpPr>
          <p:nvPr/>
        </p:nvSpPr>
        <p:spPr bwMode="auto">
          <a:xfrm>
            <a:off x="3516190" y="2836951"/>
            <a:ext cx="438373" cy="769128"/>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blurRad="50800" dist="38100" dir="2700000" algn="tl" rotWithShape="0">
              <a:prstClr val="black">
                <a:alpha val="40000"/>
              </a:prstClr>
            </a:outerShdw>
          </a:effectLst>
        </p:spPr>
        <p:txBody>
          <a:bodyPr vert="horz" wrap="square" lIns="0" tIns="0" rIns="0" bIns="0" numCol="1" anchor="b" anchorCtr="0" compatLnSpc="1">
            <a:prstTxWarp prst="textNoShape">
              <a:avLst/>
            </a:prstTxWarp>
          </a:bodyPr>
          <a:lstStyle/>
          <a:p>
            <a:pPr algn="r" fontAlgn="base">
              <a:spcBef>
                <a:spcPct val="0"/>
              </a:spcBef>
              <a:spcAft>
                <a:spcPct val="0"/>
              </a:spcAft>
            </a:pPr>
            <a:r>
              <a:rPr lang="en-US" sz="600" dirty="0">
                <a:solidFill>
                  <a:prstClr val="black"/>
                </a:solidFill>
                <a:latin typeface="Arial" charset="0"/>
                <a:ea typeface="ＭＳ Ｐゴシック" pitchFamily="36" charset="-128"/>
              </a:rPr>
              <a:t>Page IV</a:t>
            </a:r>
          </a:p>
        </p:txBody>
      </p:sp>
      <p:sp>
        <p:nvSpPr>
          <p:cNvPr id="59" name="Right Arrow 58"/>
          <p:cNvSpPr/>
          <p:nvPr/>
        </p:nvSpPr>
        <p:spPr>
          <a:xfrm>
            <a:off x="1488831" y="5128567"/>
            <a:ext cx="763810" cy="27146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endParaRPr lang="en-US" sz="2400">
              <a:solidFill>
                <a:prstClr val="black"/>
              </a:solidFill>
              <a:latin typeface="Calibri"/>
            </a:endParaRPr>
          </a:p>
        </p:txBody>
      </p:sp>
      <p:grpSp>
        <p:nvGrpSpPr>
          <p:cNvPr id="15" name="Group 59"/>
          <p:cNvGrpSpPr/>
          <p:nvPr/>
        </p:nvGrpSpPr>
        <p:grpSpPr>
          <a:xfrm>
            <a:off x="2258964" y="4586189"/>
            <a:ext cx="696851" cy="1209491"/>
            <a:chOff x="2189906" y="905241"/>
            <a:chExt cx="749178" cy="1209490"/>
          </a:xfrm>
        </p:grpSpPr>
        <p:pic>
          <p:nvPicPr>
            <p:cNvPr id="61" name="Picture 6" descr="C:\Users\SuperJim\AppData\Local\Microsoft\Windows\Temporary Internet Files\Content.IE5\SVO2VOCP\MC900432645[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7532" y="1413179"/>
              <a:ext cx="701552" cy="701552"/>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 descr="C:\Users\SuperJim\AppData\Local\Microsoft\Windows\Temporary Internet Files\Content.IE5\SVO2VOCP\MC900432645[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30166" y="1285324"/>
              <a:ext cx="701552" cy="70155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 descr="C:\Users\SuperJim\AppData\Local\Microsoft\Windows\Temporary Internet Files\Content.IE5\SVO2VOCP\MC900432645[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13719" y="1161864"/>
              <a:ext cx="701552" cy="701552"/>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C:\Users\SuperJim\AppData\Local\Microsoft\Windows\Temporary Internet Files\Content.IE5\SVO2VOCP\MC900432645[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4194" y="1031811"/>
              <a:ext cx="701552" cy="70155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 descr="C:\Users\SuperJim\AppData\Local\Microsoft\Windows\Temporary Internet Files\Content.IE5\SVO2VOCP\MC900432645[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89906" y="905241"/>
              <a:ext cx="701552" cy="7015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Group 14"/>
          <p:cNvGrpSpPr/>
          <p:nvPr/>
        </p:nvGrpSpPr>
        <p:grpSpPr>
          <a:xfrm>
            <a:off x="3060756" y="4986555"/>
            <a:ext cx="423789" cy="502783"/>
            <a:chOff x="3070606" y="3748903"/>
            <a:chExt cx="423789" cy="377087"/>
          </a:xfrm>
        </p:grpSpPr>
        <p:sp>
          <p:nvSpPr>
            <p:cNvPr id="66" name="Right Arrow 65"/>
            <p:cNvSpPr/>
            <p:nvPr/>
          </p:nvSpPr>
          <p:spPr>
            <a:xfrm rot="20503996">
              <a:off x="3070606" y="3748903"/>
              <a:ext cx="420859" cy="13051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endParaRPr lang="en-US" sz="2400">
                <a:solidFill>
                  <a:prstClr val="black"/>
                </a:solidFill>
                <a:latin typeface="Calibri"/>
              </a:endParaRPr>
            </a:p>
          </p:txBody>
        </p:sp>
        <p:sp>
          <p:nvSpPr>
            <p:cNvPr id="67" name="Right Arrow 66"/>
            <p:cNvSpPr/>
            <p:nvPr/>
          </p:nvSpPr>
          <p:spPr>
            <a:xfrm>
              <a:off x="3073536" y="3863203"/>
              <a:ext cx="420859" cy="13051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endParaRPr lang="en-US" sz="2400">
                <a:solidFill>
                  <a:prstClr val="black"/>
                </a:solidFill>
                <a:latin typeface="Calibri"/>
              </a:endParaRPr>
            </a:p>
          </p:txBody>
        </p:sp>
        <p:sp>
          <p:nvSpPr>
            <p:cNvPr id="68" name="Right Arrow 67"/>
            <p:cNvSpPr/>
            <p:nvPr/>
          </p:nvSpPr>
          <p:spPr>
            <a:xfrm rot="1581142">
              <a:off x="3073536" y="3995476"/>
              <a:ext cx="420859" cy="130514"/>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endParaRPr lang="en-US" sz="2400">
                <a:solidFill>
                  <a:prstClr val="black"/>
                </a:solidFill>
                <a:latin typeface="Calibri"/>
              </a:endParaRPr>
            </a:p>
          </p:txBody>
        </p:sp>
      </p:grpSp>
      <p:sp>
        <p:nvSpPr>
          <p:cNvPr id="69" name="Right Arrow 68"/>
          <p:cNvSpPr/>
          <p:nvPr/>
        </p:nvSpPr>
        <p:spPr>
          <a:xfrm>
            <a:off x="4343400" y="5142850"/>
            <a:ext cx="770132" cy="271463"/>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endParaRPr lang="en-US" sz="2400">
              <a:solidFill>
                <a:prstClr val="black"/>
              </a:solidFill>
              <a:latin typeface="Calibri"/>
            </a:endParaRPr>
          </a:p>
        </p:txBody>
      </p:sp>
      <p:grpSp>
        <p:nvGrpSpPr>
          <p:cNvPr id="24" name="Group 69"/>
          <p:cNvGrpSpPr/>
          <p:nvPr/>
        </p:nvGrpSpPr>
        <p:grpSpPr>
          <a:xfrm>
            <a:off x="5165979" y="4969159"/>
            <a:ext cx="1241424" cy="778484"/>
            <a:chOff x="5692776" y="3429000"/>
            <a:chExt cx="1444011" cy="831848"/>
          </a:xfrm>
        </p:grpSpPr>
        <p:pic>
          <p:nvPicPr>
            <p:cNvPr id="71" name="Picture 2" descr="C:\Users\SuperJim\AppData\Local\Microsoft\Windows\Temporary Internet Files\Content.IE5\6HJK4PF0\MC90043484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92776" y="3429000"/>
              <a:ext cx="663574" cy="66357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C:\Users\SuperJim\AppData\Local\Microsoft\Windows\Temporary Internet Files\Content.IE5\6HJK4PF0\MC90043484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3600" y="3482364"/>
              <a:ext cx="663574" cy="663574"/>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C:\Users\SuperJim\AppData\Local\Microsoft\Windows\Temporary Internet Files\Content.IE5\6HJK4PF0\MC90043484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1643" y="3544520"/>
              <a:ext cx="663574" cy="663574"/>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 descr="C:\Users\SuperJim\AppData\Local\Microsoft\Windows\Temporary Internet Files\Content.IE5\6HJK4PF0\MC900434845[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3213" y="3597274"/>
              <a:ext cx="663574" cy="6635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9" name="Group 39"/>
          <p:cNvGrpSpPr/>
          <p:nvPr/>
        </p:nvGrpSpPr>
        <p:grpSpPr>
          <a:xfrm>
            <a:off x="3540458" y="4748521"/>
            <a:ext cx="544525" cy="1047159"/>
            <a:chOff x="3540458" y="3561390"/>
            <a:chExt cx="544525" cy="785369"/>
          </a:xfrm>
        </p:grpSpPr>
        <p:sp>
          <p:nvSpPr>
            <p:cNvPr id="77" name="Document"/>
            <p:cNvSpPr>
              <a:spLocks noEditPoints="1" noChangeArrowheads="1"/>
            </p:cNvSpPr>
            <p:nvPr/>
          </p:nvSpPr>
          <p:spPr bwMode="auto">
            <a:xfrm>
              <a:off x="3540458" y="3561390"/>
              <a:ext cx="414104" cy="507834"/>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blurRad="50800" dist="38100" dir="2700000" algn="tl" rotWithShape="0">
                <a:prstClr val="black">
                  <a:alpha val="40000"/>
                </a:prstClr>
              </a:outerShdw>
            </a:effectLst>
          </p:spPr>
          <p:txBody>
            <a:bodyPr vert="horz" wrap="square" lIns="0" tIns="0" rIns="0" bIns="0" numCol="1" anchor="t" anchorCtr="0" compatLnSpc="1">
              <a:prstTxWarp prst="textNoShape">
                <a:avLst/>
              </a:prstTxWarp>
            </a:bodyPr>
            <a:lstStyle/>
            <a:p>
              <a:pPr fontAlgn="base">
                <a:spcBef>
                  <a:spcPct val="0"/>
                </a:spcBef>
                <a:spcAft>
                  <a:spcPct val="0"/>
                </a:spcAft>
              </a:pPr>
              <a:r>
                <a:rPr lang="en-US" sz="600" dirty="0">
                  <a:solidFill>
                    <a:prstClr val="black"/>
                  </a:solidFill>
                  <a:latin typeface="Arial" charset="0"/>
                  <a:ea typeface="ＭＳ Ｐゴシック" pitchFamily="36" charset="-128"/>
                </a:rPr>
                <a:t>Table of Contents</a:t>
              </a:r>
            </a:p>
            <a:p>
              <a:pPr fontAlgn="base">
                <a:spcBef>
                  <a:spcPct val="0"/>
                </a:spcBef>
                <a:spcAft>
                  <a:spcPct val="0"/>
                </a:spcAft>
              </a:pPr>
              <a:r>
                <a:rPr lang="en-US" sz="600" dirty="0">
                  <a:solidFill>
                    <a:prstClr val="black"/>
                  </a:solidFill>
                  <a:latin typeface="Arial" charset="0"/>
                  <a:ea typeface="ＭＳ Ｐゴシック" pitchFamily="36" charset="-128"/>
                </a:rPr>
                <a:t>1………….#</a:t>
              </a:r>
            </a:p>
            <a:p>
              <a:pPr fontAlgn="base">
                <a:spcBef>
                  <a:spcPct val="0"/>
                </a:spcBef>
                <a:spcAft>
                  <a:spcPct val="0"/>
                </a:spcAft>
              </a:pPr>
              <a:r>
                <a:rPr lang="en-US" sz="600" dirty="0">
                  <a:solidFill>
                    <a:prstClr val="black"/>
                  </a:solidFill>
                  <a:latin typeface="Arial" charset="0"/>
                  <a:ea typeface="ＭＳ Ｐゴシック" pitchFamily="36" charset="-128"/>
                </a:rPr>
                <a:t>2…………##</a:t>
              </a:r>
            </a:p>
          </p:txBody>
        </p:sp>
        <p:sp>
          <p:nvSpPr>
            <p:cNvPr id="78" name="Document"/>
            <p:cNvSpPr>
              <a:spLocks noEditPoints="1" noChangeArrowheads="1"/>
            </p:cNvSpPr>
            <p:nvPr/>
          </p:nvSpPr>
          <p:spPr bwMode="auto">
            <a:xfrm>
              <a:off x="3583087" y="3676317"/>
              <a:ext cx="434120" cy="48195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blurRad="50800" dist="38100" dir="2700000" algn="tl" rotWithShape="0">
                <a:prstClr val="black">
                  <a:alpha val="40000"/>
                </a:prstClr>
              </a:outerShdw>
            </a:effectLst>
          </p:spPr>
          <p:txBody>
            <a:bodyPr vert="horz" wrap="square" lIns="0" tIns="0" rIns="0" bIns="0" numCol="1" anchor="t" anchorCtr="0" compatLnSpc="1">
              <a:prstTxWarp prst="textNoShape">
                <a:avLst/>
              </a:prstTxWarp>
            </a:bodyPr>
            <a:lstStyle/>
            <a:p>
              <a:pPr fontAlgn="base">
                <a:spcBef>
                  <a:spcPct val="0"/>
                </a:spcBef>
                <a:spcAft>
                  <a:spcPct val="0"/>
                </a:spcAft>
              </a:pPr>
              <a:r>
                <a:rPr lang="en-US" sz="600" dirty="0">
                  <a:solidFill>
                    <a:prstClr val="black"/>
                  </a:solidFill>
                  <a:latin typeface="Arial" charset="0"/>
                  <a:ea typeface="ＭＳ Ｐゴシック" pitchFamily="36" charset="-128"/>
                </a:rPr>
                <a:t>Table of Contents</a:t>
              </a:r>
            </a:p>
            <a:p>
              <a:pPr fontAlgn="base">
                <a:spcBef>
                  <a:spcPct val="0"/>
                </a:spcBef>
                <a:spcAft>
                  <a:spcPct val="0"/>
                </a:spcAft>
              </a:pPr>
              <a:r>
                <a:rPr lang="en-US" sz="600" dirty="0">
                  <a:solidFill>
                    <a:prstClr val="black"/>
                  </a:solidFill>
                  <a:latin typeface="Arial" charset="0"/>
                  <a:ea typeface="ＭＳ Ｐゴシック" pitchFamily="36" charset="-128"/>
                </a:rPr>
                <a:t>1………….#</a:t>
              </a:r>
            </a:p>
            <a:p>
              <a:pPr fontAlgn="base">
                <a:spcBef>
                  <a:spcPct val="0"/>
                </a:spcBef>
                <a:spcAft>
                  <a:spcPct val="0"/>
                </a:spcAft>
              </a:pPr>
              <a:r>
                <a:rPr lang="en-US" sz="600" dirty="0">
                  <a:solidFill>
                    <a:prstClr val="black"/>
                  </a:solidFill>
                  <a:latin typeface="Arial" charset="0"/>
                  <a:ea typeface="ＭＳ Ｐゴシック" pitchFamily="36" charset="-128"/>
                </a:rPr>
                <a:t>2…………##</a:t>
              </a:r>
            </a:p>
          </p:txBody>
        </p:sp>
        <p:sp>
          <p:nvSpPr>
            <p:cNvPr id="79" name="Document"/>
            <p:cNvSpPr>
              <a:spLocks noEditPoints="1" noChangeArrowheads="1"/>
            </p:cNvSpPr>
            <p:nvPr/>
          </p:nvSpPr>
          <p:spPr bwMode="auto">
            <a:xfrm>
              <a:off x="3645732" y="3846424"/>
              <a:ext cx="439251" cy="500335"/>
            </a:xfrm>
            <a:custGeom>
              <a:avLst/>
              <a:gdLst>
                <a:gd name="T0" fmla="*/ 10757 w 21600"/>
                <a:gd name="T1" fmla="*/ 21632 h 21600"/>
                <a:gd name="T2" fmla="*/ 85 w 21600"/>
                <a:gd name="T3" fmla="*/ 10849 h 21600"/>
                <a:gd name="T4" fmla="*/ 10757 w 21600"/>
                <a:gd name="T5" fmla="*/ 81 h 21600"/>
                <a:gd name="T6" fmla="*/ 21706 w 21600"/>
                <a:gd name="T7" fmla="*/ 10652 h 21600"/>
                <a:gd name="T8" fmla="*/ 10757 w 21600"/>
                <a:gd name="T9" fmla="*/ 21632 h 21600"/>
                <a:gd name="T10" fmla="*/ 0 w 21600"/>
                <a:gd name="T11" fmla="*/ 0 h 21600"/>
                <a:gd name="T12" fmla="*/ 21600 w 21600"/>
                <a:gd name="T13" fmla="*/ 0 h 21600"/>
                <a:gd name="T14" fmla="*/ 21600 w 21600"/>
                <a:gd name="T15" fmla="*/ 21600 h 21600"/>
                <a:gd name="T16" fmla="*/ 977 w 21600"/>
                <a:gd name="T17" fmla="*/ 818 h 21600"/>
                <a:gd name="T18" fmla="*/ 20622 w 21600"/>
                <a:gd name="T19" fmla="*/ 16429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blurRad="50800" dist="38100" dir="2700000" algn="tl" rotWithShape="0">
                <a:prstClr val="black">
                  <a:alpha val="40000"/>
                </a:prstClr>
              </a:outerShdw>
            </a:effectLst>
          </p:spPr>
          <p:txBody>
            <a:bodyPr vert="horz" wrap="square" lIns="0" tIns="0" rIns="0" bIns="0" numCol="1" anchor="t" anchorCtr="0" compatLnSpc="1">
              <a:prstTxWarp prst="textNoShape">
                <a:avLst/>
              </a:prstTxWarp>
            </a:bodyPr>
            <a:lstStyle/>
            <a:p>
              <a:pPr fontAlgn="base">
                <a:spcBef>
                  <a:spcPct val="0"/>
                </a:spcBef>
                <a:spcAft>
                  <a:spcPct val="0"/>
                </a:spcAft>
              </a:pPr>
              <a:r>
                <a:rPr lang="en-US" sz="600" dirty="0">
                  <a:solidFill>
                    <a:prstClr val="black"/>
                  </a:solidFill>
                  <a:latin typeface="Arial" charset="0"/>
                  <a:ea typeface="ＭＳ Ｐゴシック" pitchFamily="36" charset="-128"/>
                </a:rPr>
                <a:t>Table of Contents</a:t>
              </a:r>
            </a:p>
            <a:p>
              <a:pPr fontAlgn="base">
                <a:spcBef>
                  <a:spcPct val="0"/>
                </a:spcBef>
                <a:spcAft>
                  <a:spcPct val="0"/>
                </a:spcAft>
              </a:pPr>
              <a:r>
                <a:rPr lang="en-US" sz="600" dirty="0">
                  <a:solidFill>
                    <a:prstClr val="black"/>
                  </a:solidFill>
                  <a:latin typeface="Arial" charset="0"/>
                  <a:ea typeface="ＭＳ Ｐゴシック" pitchFamily="36" charset="-128"/>
                </a:rPr>
                <a:t>1………….#</a:t>
              </a:r>
            </a:p>
            <a:p>
              <a:pPr fontAlgn="base">
                <a:spcBef>
                  <a:spcPct val="0"/>
                </a:spcBef>
                <a:spcAft>
                  <a:spcPct val="0"/>
                </a:spcAft>
              </a:pPr>
              <a:r>
                <a:rPr lang="en-US" sz="600" dirty="0">
                  <a:solidFill>
                    <a:prstClr val="black"/>
                  </a:solidFill>
                  <a:latin typeface="Arial" charset="0"/>
                  <a:ea typeface="ＭＳ Ｐゴシック" pitchFamily="36" charset="-128"/>
                </a:rPr>
                <a:t>2…………##</a:t>
              </a:r>
            </a:p>
          </p:txBody>
        </p:sp>
      </p:grpSp>
      <p:grpSp>
        <p:nvGrpSpPr>
          <p:cNvPr id="30" name="Group 74"/>
          <p:cNvGrpSpPr/>
          <p:nvPr/>
        </p:nvGrpSpPr>
        <p:grpSpPr>
          <a:xfrm>
            <a:off x="990600" y="1416070"/>
            <a:ext cx="457200" cy="724335"/>
            <a:chOff x="685800" y="1037899"/>
            <a:chExt cx="457200" cy="543251"/>
          </a:xfrm>
        </p:grpSpPr>
        <p:sp>
          <p:nvSpPr>
            <p:cNvPr id="76" name="Can 75"/>
            <p:cNvSpPr/>
            <p:nvPr/>
          </p:nvSpPr>
          <p:spPr>
            <a:xfrm>
              <a:off x="685800" y="1218398"/>
              <a:ext cx="457200" cy="362752"/>
            </a:xfrm>
            <a:prstGeom prst="can">
              <a:avLst>
                <a:gd name="adj" fmla="val 15000"/>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endParaRPr lang="en-US" sz="2400">
                <a:solidFill>
                  <a:prstClr val="white"/>
                </a:solidFill>
                <a:latin typeface="Calibri"/>
              </a:endParaRPr>
            </a:p>
          </p:txBody>
        </p:sp>
        <p:sp>
          <p:nvSpPr>
            <p:cNvPr id="80" name="Can 79"/>
            <p:cNvSpPr/>
            <p:nvPr/>
          </p:nvSpPr>
          <p:spPr>
            <a:xfrm>
              <a:off x="685800" y="1037899"/>
              <a:ext cx="457200" cy="238451"/>
            </a:xfrm>
            <a:prstGeom prst="can">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latin typeface="Calibri"/>
              </a:endParaRPr>
            </a:p>
          </p:txBody>
        </p:sp>
      </p:grpSp>
      <p:grpSp>
        <p:nvGrpSpPr>
          <p:cNvPr id="31" name="Group 80"/>
          <p:cNvGrpSpPr/>
          <p:nvPr/>
        </p:nvGrpSpPr>
        <p:grpSpPr>
          <a:xfrm>
            <a:off x="990600" y="3065301"/>
            <a:ext cx="457200" cy="724335"/>
            <a:chOff x="685800" y="1037899"/>
            <a:chExt cx="457200" cy="543251"/>
          </a:xfrm>
        </p:grpSpPr>
        <p:sp>
          <p:nvSpPr>
            <p:cNvPr id="82" name="Can 81"/>
            <p:cNvSpPr/>
            <p:nvPr/>
          </p:nvSpPr>
          <p:spPr>
            <a:xfrm>
              <a:off x="685800" y="1218398"/>
              <a:ext cx="457200" cy="362752"/>
            </a:xfrm>
            <a:prstGeom prst="can">
              <a:avLst>
                <a:gd name="adj" fmla="val 15000"/>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endParaRPr lang="en-US" sz="2400">
                <a:solidFill>
                  <a:prstClr val="white"/>
                </a:solidFill>
                <a:latin typeface="Calibri"/>
              </a:endParaRPr>
            </a:p>
          </p:txBody>
        </p:sp>
        <p:sp>
          <p:nvSpPr>
            <p:cNvPr id="83" name="Can 82"/>
            <p:cNvSpPr/>
            <p:nvPr/>
          </p:nvSpPr>
          <p:spPr>
            <a:xfrm>
              <a:off x="685800" y="1037899"/>
              <a:ext cx="457200" cy="238451"/>
            </a:xfrm>
            <a:prstGeom prst="can">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latin typeface="Calibri"/>
              </a:endParaRPr>
            </a:p>
          </p:txBody>
        </p:sp>
      </p:grpSp>
      <p:grpSp>
        <p:nvGrpSpPr>
          <p:cNvPr id="32" name="Group 83"/>
          <p:cNvGrpSpPr/>
          <p:nvPr/>
        </p:nvGrpSpPr>
        <p:grpSpPr>
          <a:xfrm>
            <a:off x="990600" y="4875779"/>
            <a:ext cx="457200" cy="724335"/>
            <a:chOff x="685800" y="1037899"/>
            <a:chExt cx="457200" cy="543251"/>
          </a:xfrm>
        </p:grpSpPr>
        <p:sp>
          <p:nvSpPr>
            <p:cNvPr id="85" name="Can 84"/>
            <p:cNvSpPr/>
            <p:nvPr/>
          </p:nvSpPr>
          <p:spPr>
            <a:xfrm>
              <a:off x="685800" y="1218398"/>
              <a:ext cx="457200" cy="362752"/>
            </a:xfrm>
            <a:prstGeom prst="can">
              <a:avLst>
                <a:gd name="adj" fmla="val 15000"/>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endParaRPr lang="en-US" sz="2400">
                <a:solidFill>
                  <a:prstClr val="white"/>
                </a:solidFill>
                <a:latin typeface="Calibri"/>
              </a:endParaRPr>
            </a:p>
          </p:txBody>
        </p:sp>
        <p:sp>
          <p:nvSpPr>
            <p:cNvPr id="86" name="Can 85"/>
            <p:cNvSpPr/>
            <p:nvPr/>
          </p:nvSpPr>
          <p:spPr>
            <a:xfrm>
              <a:off x="685800" y="1037899"/>
              <a:ext cx="457200" cy="238451"/>
            </a:xfrm>
            <a:prstGeom prst="can">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latin typeface="Calibri"/>
              </a:endParaRPr>
            </a:p>
          </p:txBody>
        </p:sp>
      </p:grpSp>
      <p:sp>
        <p:nvSpPr>
          <p:cNvPr id="75" name="TextBox 74"/>
          <p:cNvSpPr txBox="1"/>
          <p:nvPr/>
        </p:nvSpPr>
        <p:spPr>
          <a:xfrm>
            <a:off x="6356609" y="1447503"/>
            <a:ext cx="2279397" cy="830997"/>
          </a:xfrm>
          <a:prstGeom prst="rect">
            <a:avLst/>
          </a:prstGeom>
          <a:noFill/>
        </p:spPr>
        <p:txBody>
          <a:bodyPr wrap="square" rtlCol="0">
            <a:spAutoFit/>
          </a:bodyPr>
          <a:lstStyle/>
          <a:p>
            <a:pPr fontAlgn="base">
              <a:spcBef>
                <a:spcPct val="0"/>
              </a:spcBef>
              <a:spcAft>
                <a:spcPct val="0"/>
              </a:spcAft>
            </a:pPr>
            <a:r>
              <a:rPr lang="en-US" sz="2400" dirty="0">
                <a:solidFill>
                  <a:srgbClr val="F79646">
                    <a:lumMod val="50000"/>
                  </a:srgbClr>
                </a:solidFill>
                <a:latin typeface="Arial" charset="0"/>
                <a:ea typeface="ＭＳ Ｐゴシック" pitchFamily="36" charset="-128"/>
              </a:rPr>
              <a:t>Access by chapter</a:t>
            </a:r>
          </a:p>
        </p:txBody>
      </p:sp>
      <p:sp>
        <p:nvSpPr>
          <p:cNvPr id="81" name="TextBox 80"/>
          <p:cNvSpPr txBox="1"/>
          <p:nvPr/>
        </p:nvSpPr>
        <p:spPr>
          <a:xfrm>
            <a:off x="6305813" y="3158817"/>
            <a:ext cx="2279397" cy="830997"/>
          </a:xfrm>
          <a:prstGeom prst="rect">
            <a:avLst/>
          </a:prstGeom>
          <a:noFill/>
        </p:spPr>
        <p:txBody>
          <a:bodyPr wrap="square" rtlCol="0">
            <a:spAutoFit/>
          </a:bodyPr>
          <a:lstStyle/>
          <a:p>
            <a:pPr fontAlgn="base">
              <a:spcBef>
                <a:spcPct val="0"/>
              </a:spcBef>
              <a:spcAft>
                <a:spcPct val="0"/>
              </a:spcAft>
            </a:pPr>
            <a:r>
              <a:rPr lang="en-US" sz="2400" dirty="0">
                <a:solidFill>
                  <a:srgbClr val="F79646">
                    <a:lumMod val="50000"/>
                  </a:srgbClr>
                </a:solidFill>
                <a:latin typeface="Arial" charset="0"/>
                <a:ea typeface="ＭＳ Ｐゴシック" pitchFamily="36" charset="-128"/>
              </a:rPr>
              <a:t>Access by page</a:t>
            </a:r>
          </a:p>
        </p:txBody>
      </p:sp>
      <p:sp>
        <p:nvSpPr>
          <p:cNvPr id="84" name="TextBox 83"/>
          <p:cNvSpPr txBox="1"/>
          <p:nvPr/>
        </p:nvSpPr>
        <p:spPr>
          <a:xfrm>
            <a:off x="6373545" y="4503253"/>
            <a:ext cx="2499526" cy="1938992"/>
          </a:xfrm>
          <a:prstGeom prst="rect">
            <a:avLst/>
          </a:prstGeom>
          <a:noFill/>
        </p:spPr>
        <p:txBody>
          <a:bodyPr wrap="square" rtlCol="0">
            <a:spAutoFit/>
          </a:bodyPr>
          <a:lstStyle/>
          <a:p>
            <a:pPr fontAlgn="base">
              <a:spcBef>
                <a:spcPct val="0"/>
              </a:spcBef>
              <a:spcAft>
                <a:spcPct val="0"/>
              </a:spcAft>
            </a:pPr>
            <a:r>
              <a:rPr lang="en-US" sz="2400" dirty="0">
                <a:solidFill>
                  <a:srgbClr val="F79646">
                    <a:lumMod val="50000"/>
                  </a:srgbClr>
                </a:solidFill>
                <a:latin typeface="Arial" charset="0"/>
                <a:ea typeface="ＭＳ Ｐゴシック" pitchFamily="36" charset="-128"/>
              </a:rPr>
              <a:t>Access by special contents (table of contents, index, glossary)</a:t>
            </a:r>
          </a:p>
        </p:txBody>
      </p:sp>
      <p:sp>
        <p:nvSpPr>
          <p:cNvPr id="87" name="Date Placeholder 86"/>
          <p:cNvSpPr>
            <a:spLocks noGrp="1"/>
          </p:cNvSpPr>
          <p:nvPr>
            <p:ph type="dt" sz="half" idx="10"/>
          </p:nvPr>
        </p:nvSpPr>
        <p:spPr/>
        <p:txBody>
          <a:bodyPr/>
          <a:lstStyle/>
          <a:p>
            <a:fld id="{04FBB230-DA3E-CE48-B32D-5942638FEEC8}" type="datetime1">
              <a:rPr lang="en-US" smtClean="0"/>
              <a:pPr/>
              <a:t>1/10/13</a:t>
            </a:fld>
            <a:endParaRPr lang="en-US"/>
          </a:p>
        </p:txBody>
      </p:sp>
      <p:sp>
        <p:nvSpPr>
          <p:cNvPr id="88" name="Slide Number Placeholder 87"/>
          <p:cNvSpPr>
            <a:spLocks noGrp="1"/>
          </p:cNvSpPr>
          <p:nvPr>
            <p:ph type="sldNum" sz="quarter" idx="12"/>
          </p:nvPr>
        </p:nvSpPr>
        <p:spPr/>
        <p:txBody>
          <a:bodyPr/>
          <a:lstStyle/>
          <a:p>
            <a:fld id="{A36CEA7E-6CC1-6541-B0D9-2DC32DB3D035}" type="slidenum">
              <a:rPr lang="en-US" smtClean="0"/>
              <a:pPr/>
              <a:t>19</a:t>
            </a:fld>
            <a:endParaRPr lang="en-US"/>
          </a:p>
        </p:txBody>
      </p:sp>
    </p:spTree>
    <p:extLst>
      <p:ext uri="{BB962C8B-B14F-4D97-AF65-F5344CB8AC3E}">
        <p14:creationId xmlns:p14="http://schemas.microsoft.com/office/powerpoint/2010/main" val="24722651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HTRC Mission</a:t>
            </a:r>
            <a:endParaRPr lang="en-US" dirty="0"/>
          </a:p>
        </p:txBody>
      </p:sp>
      <p:sp>
        <p:nvSpPr>
          <p:cNvPr id="3" name="Content Placeholder 2"/>
          <p:cNvSpPr>
            <a:spLocks noGrp="1"/>
          </p:cNvSpPr>
          <p:nvPr>
            <p:ph idx="1"/>
          </p:nvPr>
        </p:nvSpPr>
        <p:spPr>
          <a:xfrm>
            <a:off x="457200" y="1600200"/>
            <a:ext cx="8229600" cy="5020733"/>
          </a:xfrm>
        </p:spPr>
        <p:txBody>
          <a:bodyPr>
            <a:normAutofit lnSpcReduction="10000"/>
          </a:bodyPr>
          <a:lstStyle/>
          <a:p>
            <a:r>
              <a:rPr lang="en-US" dirty="0" smtClean="0">
                <a:latin typeface="Calibri" charset="0"/>
                <a:cs typeface="맑은 고딕" charset="0"/>
              </a:rPr>
              <a:t>Public research arm of the </a:t>
            </a:r>
            <a:r>
              <a:rPr lang="en-US" dirty="0" err="1" smtClean="0">
                <a:latin typeface="Calibri" charset="0"/>
                <a:cs typeface="맑은 고딕" charset="0"/>
              </a:rPr>
              <a:t>HathiTrust</a:t>
            </a:r>
            <a:endParaRPr lang="en-US" dirty="0" smtClean="0">
              <a:latin typeface="Calibri" charset="0"/>
              <a:cs typeface="맑은 고딕" charset="0"/>
            </a:endParaRPr>
          </a:p>
          <a:p>
            <a:r>
              <a:rPr lang="en-US" dirty="0" smtClean="0">
                <a:latin typeface="Calibri" charset="0"/>
                <a:cs typeface="맑은 고딕" charset="0"/>
              </a:rPr>
              <a:t>Help researchers world-wide to accomplish </a:t>
            </a:r>
            <a:r>
              <a:rPr lang="en-US" dirty="0" err="1" smtClean="0">
                <a:latin typeface="Calibri" charset="0"/>
                <a:cs typeface="맑은 고딕" charset="0"/>
              </a:rPr>
              <a:t>tera</a:t>
            </a:r>
            <a:r>
              <a:rPr lang="en-US" dirty="0" smtClean="0">
                <a:latin typeface="Calibri" charset="0"/>
                <a:cs typeface="맑은 고딕" charset="0"/>
              </a:rPr>
              <a:t>-scale text data-mining and analysis</a:t>
            </a:r>
          </a:p>
          <a:p>
            <a:pPr lvl="1"/>
            <a:r>
              <a:rPr lang="en-US" dirty="0" smtClean="0">
                <a:latin typeface="Calibri" charset="0"/>
                <a:cs typeface="맑은 고딕" charset="0"/>
              </a:rPr>
              <a:t>Develop cutting-edge software tools for processing, analyzing text</a:t>
            </a:r>
          </a:p>
          <a:p>
            <a:pPr lvl="1"/>
            <a:r>
              <a:rPr lang="en-US" dirty="0" smtClean="0">
                <a:latin typeface="Calibri" charset="0"/>
                <a:cs typeface="맑은 고딕" charset="0"/>
              </a:rPr>
              <a:t>Develop </a:t>
            </a:r>
            <a:r>
              <a:rPr lang="en-US" dirty="0" err="1" smtClean="0">
                <a:latin typeface="Calibri" charset="0"/>
                <a:cs typeface="맑은 고딕" charset="0"/>
              </a:rPr>
              <a:t>cyberinfrastructure</a:t>
            </a:r>
            <a:r>
              <a:rPr lang="en-US" dirty="0" smtClean="0">
                <a:latin typeface="Calibri" charset="0"/>
                <a:cs typeface="맑은 고딕" charset="0"/>
              </a:rPr>
              <a:t> to enable HPC access to the </a:t>
            </a:r>
            <a:r>
              <a:rPr lang="en-US" dirty="0" err="1" smtClean="0">
                <a:latin typeface="Calibri" charset="0"/>
                <a:cs typeface="맑은 고딕" charset="0"/>
              </a:rPr>
              <a:t>HathiTrust</a:t>
            </a:r>
            <a:r>
              <a:rPr lang="en-US" dirty="0" smtClean="0">
                <a:latin typeface="Calibri" charset="0"/>
                <a:cs typeface="맑은 고딕" charset="0"/>
              </a:rPr>
              <a:t> Digital Library </a:t>
            </a:r>
          </a:p>
          <a:p>
            <a:r>
              <a:rPr lang="en-US" dirty="0">
                <a:latin typeface="Calibri" charset="0"/>
                <a:cs typeface="맑은 고딕" charset="0"/>
              </a:rPr>
              <a:t>Established:  July, 2011</a:t>
            </a:r>
          </a:p>
          <a:p>
            <a:r>
              <a:rPr lang="en-US" dirty="0">
                <a:latin typeface="Calibri" charset="0"/>
                <a:cs typeface="맑은 고딕" charset="0"/>
              </a:rPr>
              <a:t>Collaborative center:  Indiana University &amp; University of Illinois</a:t>
            </a:r>
          </a:p>
          <a:p>
            <a:pPr marL="0" indent="0">
              <a:buNone/>
            </a:pPr>
            <a:endParaRPr lang="en-US" dirty="0">
              <a:latin typeface="Calibri" charset="0"/>
              <a:cs typeface="맑은 고딕" charset="0"/>
            </a:endParaRPr>
          </a:p>
          <a:p>
            <a:pPr marL="0" indent="0">
              <a:buNone/>
            </a:pPr>
            <a:endParaRPr lang="en-US" dirty="0">
              <a:latin typeface="Calibri" charset="0"/>
              <a:cs typeface="맑은 고딕" charset="0"/>
            </a:endParaRPr>
          </a:p>
          <a:p>
            <a:endParaRPr lang="en-US" dirty="0"/>
          </a:p>
        </p:txBody>
      </p:sp>
      <p:sp>
        <p:nvSpPr>
          <p:cNvPr id="4" name="Date Placeholder 3"/>
          <p:cNvSpPr txBox="1">
            <a:spLocks/>
          </p:cNvSpPr>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defTabSz="457200" rtl="0" fontAlgn="base">
              <a:spcBef>
                <a:spcPct val="0"/>
              </a:spcBef>
              <a:spcAft>
                <a:spcPct val="0"/>
              </a:spcAft>
              <a:defRPr sz="1200" kern="1200">
                <a:solidFill>
                  <a:srgbClr val="898989"/>
                </a:solidFill>
                <a:latin typeface="Calibri" pitchFamily="36" charset="0"/>
                <a:ea typeface="ＭＳ Ｐゴシック" pitchFamily="36"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5pPr>
            <a:lvl6pPr marL="2286000" algn="l" defTabSz="914400" rtl="0" eaLnBrk="1" latinLnBrk="0" hangingPunct="1">
              <a:defRPr sz="2400" kern="1200">
                <a:solidFill>
                  <a:schemeClr val="tx1"/>
                </a:solidFill>
                <a:latin typeface="Arial" charset="0"/>
                <a:ea typeface="ＭＳ Ｐゴシック" pitchFamily="36" charset="-128"/>
                <a:cs typeface="+mn-cs"/>
              </a:defRPr>
            </a:lvl6pPr>
            <a:lvl7pPr marL="2743200" algn="l" defTabSz="914400" rtl="0" eaLnBrk="1" latinLnBrk="0" hangingPunct="1">
              <a:defRPr sz="2400" kern="1200">
                <a:solidFill>
                  <a:schemeClr val="tx1"/>
                </a:solidFill>
                <a:latin typeface="Arial" charset="0"/>
                <a:ea typeface="ＭＳ Ｐゴシック" pitchFamily="36" charset="-128"/>
                <a:cs typeface="+mn-cs"/>
              </a:defRPr>
            </a:lvl7pPr>
            <a:lvl8pPr marL="3200400" algn="l" defTabSz="914400" rtl="0" eaLnBrk="1" latinLnBrk="0" hangingPunct="1">
              <a:defRPr sz="2400" kern="1200">
                <a:solidFill>
                  <a:schemeClr val="tx1"/>
                </a:solidFill>
                <a:latin typeface="Arial" charset="0"/>
                <a:ea typeface="ＭＳ Ｐゴシック" pitchFamily="36" charset="-128"/>
                <a:cs typeface="+mn-cs"/>
              </a:defRPr>
            </a:lvl8pPr>
            <a:lvl9pPr marL="3657600" algn="l" defTabSz="914400" rtl="0" eaLnBrk="1" latinLnBrk="0" hangingPunct="1">
              <a:defRPr sz="2400" kern="1200">
                <a:solidFill>
                  <a:schemeClr val="tx1"/>
                </a:solidFill>
                <a:latin typeface="Arial" charset="0"/>
                <a:ea typeface="ＭＳ Ｐゴシック" pitchFamily="36" charset="-128"/>
                <a:cs typeface="+mn-cs"/>
              </a:defRPr>
            </a:lvl9pPr>
          </a:lstStyle>
          <a:p>
            <a:fld id="{4F191C0B-B2CB-134C-B3B9-9719F113D667}" type="datetime1">
              <a:rPr lang="en-US" smtClean="0"/>
              <a:pPr/>
              <a:t>1/10/13</a:t>
            </a:fld>
            <a:endParaRPr lang="en-US"/>
          </a:p>
        </p:txBody>
      </p:sp>
      <p:sp>
        <p:nvSpPr>
          <p:cNvPr id="5" name="Footer Placeholder 4"/>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5pPr>
            <a:lvl6pPr marL="2286000" algn="l" defTabSz="914400" rtl="0" eaLnBrk="1" latinLnBrk="0" hangingPunct="1">
              <a:defRPr sz="2400" kern="1200">
                <a:solidFill>
                  <a:schemeClr val="tx1"/>
                </a:solidFill>
                <a:latin typeface="Arial" charset="0"/>
                <a:ea typeface="ＭＳ Ｐゴシック" pitchFamily="36" charset="-128"/>
                <a:cs typeface="+mn-cs"/>
              </a:defRPr>
            </a:lvl6pPr>
            <a:lvl7pPr marL="2743200" algn="l" defTabSz="914400" rtl="0" eaLnBrk="1" latinLnBrk="0" hangingPunct="1">
              <a:defRPr sz="2400" kern="1200">
                <a:solidFill>
                  <a:schemeClr val="tx1"/>
                </a:solidFill>
                <a:latin typeface="Arial" charset="0"/>
                <a:ea typeface="ＭＳ Ｐゴシック" pitchFamily="36" charset="-128"/>
                <a:cs typeface="+mn-cs"/>
              </a:defRPr>
            </a:lvl7pPr>
            <a:lvl8pPr marL="3200400" algn="l" defTabSz="914400" rtl="0" eaLnBrk="1" latinLnBrk="0" hangingPunct="1">
              <a:defRPr sz="2400" kern="1200">
                <a:solidFill>
                  <a:schemeClr val="tx1"/>
                </a:solidFill>
                <a:latin typeface="Arial" charset="0"/>
                <a:ea typeface="ＭＳ Ｐゴシック" pitchFamily="36" charset="-128"/>
                <a:cs typeface="+mn-cs"/>
              </a:defRPr>
            </a:lvl8pPr>
            <a:lvl9pPr marL="3657600" algn="l" defTabSz="914400" rtl="0" eaLnBrk="1" latinLnBrk="0" hangingPunct="1">
              <a:defRPr sz="2400" kern="1200">
                <a:solidFill>
                  <a:schemeClr val="tx1"/>
                </a:solidFill>
                <a:latin typeface="Arial" charset="0"/>
                <a:ea typeface="ＭＳ Ｐゴシック" pitchFamily="36" charset="-128"/>
                <a:cs typeface="+mn-cs"/>
              </a:defRPr>
            </a:lvl9pPr>
          </a:lstStyle>
          <a:p>
            <a:pPr>
              <a:defRPr/>
            </a:pPr>
            <a:r>
              <a:rPr lang="en-US" smtClean="0">
                <a:solidFill>
                  <a:prstClr val="black">
                    <a:tint val="75000"/>
                  </a:prstClr>
                </a:solidFill>
                <a:latin typeface="Calibri"/>
              </a:rPr>
              <a:t>CNI Fall  2012 Membership Meeting	</a:t>
            </a:r>
            <a:endParaRPr lang="en-US" dirty="0">
              <a:solidFill>
                <a:prstClr val="black">
                  <a:tint val="75000"/>
                </a:prstClr>
              </a:solidFill>
              <a:latin typeface="Calibri"/>
            </a:endParaRPr>
          </a:p>
        </p:txBody>
      </p:sp>
      <p:sp>
        <p:nvSpPr>
          <p:cNvPr id="6" name="Slide Number Placeholder 5"/>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6" charset="0"/>
                <a:ea typeface="ＭＳ Ｐゴシック" pitchFamily="36"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5pPr>
            <a:lvl6pPr marL="2286000" algn="l" defTabSz="914400" rtl="0" eaLnBrk="1" latinLnBrk="0" hangingPunct="1">
              <a:defRPr sz="2400" kern="1200">
                <a:solidFill>
                  <a:schemeClr val="tx1"/>
                </a:solidFill>
                <a:latin typeface="Arial" charset="0"/>
                <a:ea typeface="ＭＳ Ｐゴシック" pitchFamily="36" charset="-128"/>
                <a:cs typeface="+mn-cs"/>
              </a:defRPr>
            </a:lvl6pPr>
            <a:lvl7pPr marL="2743200" algn="l" defTabSz="914400" rtl="0" eaLnBrk="1" latinLnBrk="0" hangingPunct="1">
              <a:defRPr sz="2400" kern="1200">
                <a:solidFill>
                  <a:schemeClr val="tx1"/>
                </a:solidFill>
                <a:latin typeface="Arial" charset="0"/>
                <a:ea typeface="ＭＳ Ｐゴシック" pitchFamily="36" charset="-128"/>
                <a:cs typeface="+mn-cs"/>
              </a:defRPr>
            </a:lvl7pPr>
            <a:lvl8pPr marL="3200400" algn="l" defTabSz="914400" rtl="0" eaLnBrk="1" latinLnBrk="0" hangingPunct="1">
              <a:defRPr sz="2400" kern="1200">
                <a:solidFill>
                  <a:schemeClr val="tx1"/>
                </a:solidFill>
                <a:latin typeface="Arial" charset="0"/>
                <a:ea typeface="ＭＳ Ｐゴシック" pitchFamily="36" charset="-128"/>
                <a:cs typeface="+mn-cs"/>
              </a:defRPr>
            </a:lvl8pPr>
            <a:lvl9pPr marL="3657600" algn="l" defTabSz="914400" rtl="0" eaLnBrk="1" latinLnBrk="0" hangingPunct="1">
              <a:defRPr sz="2400" kern="1200">
                <a:solidFill>
                  <a:schemeClr val="tx1"/>
                </a:solidFill>
                <a:latin typeface="Arial" charset="0"/>
                <a:ea typeface="ＭＳ Ｐゴシック" pitchFamily="36" charset="-128"/>
                <a:cs typeface="+mn-cs"/>
              </a:defRPr>
            </a:lvl9pPr>
          </a:lstStyle>
          <a:p>
            <a:r>
              <a:rPr lang="en-US" smtClean="0"/>
              <a:t>#CNI12F #HTRC #HathiTrust</a:t>
            </a:r>
            <a:endParaRPr lang="en-US" dirty="0"/>
          </a:p>
        </p:txBody>
      </p:sp>
    </p:spTree>
    <p:extLst>
      <p:ext uri="{BB962C8B-B14F-4D97-AF65-F5344CB8AC3E}">
        <p14:creationId xmlns:p14="http://schemas.microsoft.com/office/powerpoint/2010/main" val="139867850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4190" y="274637"/>
            <a:ext cx="1342610" cy="1409741"/>
          </a:xfrm>
          <a:prstGeom prst="rect">
            <a:avLst/>
          </a:prstGeom>
        </p:spPr>
      </p:pic>
      <p:sp>
        <p:nvSpPr>
          <p:cNvPr id="2" name="Title 1"/>
          <p:cNvSpPr>
            <a:spLocks noGrp="1"/>
          </p:cNvSpPr>
          <p:nvPr>
            <p:ph type="title"/>
          </p:nvPr>
        </p:nvSpPr>
        <p:spPr>
          <a:xfrm>
            <a:off x="592245" y="274637"/>
            <a:ext cx="5469888" cy="1143000"/>
          </a:xfrm>
          <a:ln>
            <a:solidFill>
              <a:schemeClr val="accent6">
                <a:lumMod val="75000"/>
              </a:schemeClr>
            </a:solidFill>
          </a:ln>
        </p:spPr>
        <p:txBody>
          <a:bodyPr/>
          <a:lstStyle/>
          <a:p>
            <a:pPr algn="l"/>
            <a:r>
              <a:rPr lang="en-US" dirty="0" smtClean="0">
                <a:ln>
                  <a:solidFill>
                    <a:srgbClr val="E46C0A"/>
                  </a:solidFill>
                </a:ln>
              </a:rPr>
              <a:t>HTRC architecture</a:t>
            </a:r>
            <a:endParaRPr lang="en-US" dirty="0">
              <a:ln>
                <a:solidFill>
                  <a:srgbClr val="E46C0A"/>
                </a:solidFill>
              </a:ln>
            </a:endParaRPr>
          </a:p>
        </p:txBody>
      </p:sp>
      <p:sp>
        <p:nvSpPr>
          <p:cNvPr id="6" name="Content Placeholder 5"/>
          <p:cNvSpPr>
            <a:spLocks noGrp="1"/>
          </p:cNvSpPr>
          <p:nvPr>
            <p:ph idx="1"/>
          </p:nvPr>
        </p:nvSpPr>
        <p:spPr>
          <a:xfrm>
            <a:off x="457200" y="1603911"/>
            <a:ext cx="8229600" cy="4525963"/>
          </a:xfrm>
        </p:spPr>
        <p:txBody>
          <a:bodyPr/>
          <a:lstStyle/>
          <a:p>
            <a:r>
              <a:rPr lang="en-US" dirty="0" smtClean="0"/>
              <a:t>Philosophy:  computation moves to data</a:t>
            </a:r>
          </a:p>
          <a:p>
            <a:r>
              <a:rPr lang="en-US" dirty="0" smtClean="0"/>
              <a:t>Web services architecture and protocols</a:t>
            </a:r>
          </a:p>
          <a:p>
            <a:r>
              <a:rPr lang="en-US" dirty="0" smtClean="0"/>
              <a:t>Registry of services and algorithms</a:t>
            </a:r>
          </a:p>
          <a:p>
            <a:r>
              <a:rPr lang="en-US" dirty="0" smtClean="0"/>
              <a:t>Solr full text indexes</a:t>
            </a:r>
          </a:p>
          <a:p>
            <a:r>
              <a:rPr lang="en-US" dirty="0" smtClean="0"/>
              <a:t>noSQL store as volume store</a:t>
            </a:r>
          </a:p>
          <a:p>
            <a:r>
              <a:rPr lang="en-US" dirty="0" err="1" smtClean="0"/>
              <a:t>openID</a:t>
            </a:r>
            <a:r>
              <a:rPr lang="en-US" dirty="0" smtClean="0"/>
              <a:t> authentication</a:t>
            </a:r>
          </a:p>
          <a:p>
            <a:r>
              <a:rPr lang="en-US" dirty="0" smtClean="0"/>
              <a:t>Portal front-end, programmatic access</a:t>
            </a:r>
          </a:p>
          <a:p>
            <a:r>
              <a:rPr lang="en-US" dirty="0" smtClean="0"/>
              <a:t>SEASR mining algos</a:t>
            </a:r>
          </a:p>
          <a:p>
            <a:endParaRPr lang="en-US" dirty="0"/>
          </a:p>
        </p:txBody>
      </p:sp>
      <p:sp>
        <p:nvSpPr>
          <p:cNvPr id="9" name="Date Placeholder 8"/>
          <p:cNvSpPr>
            <a:spLocks noGrp="1"/>
          </p:cNvSpPr>
          <p:nvPr>
            <p:ph type="dt" sz="half" idx="10"/>
          </p:nvPr>
        </p:nvSpPr>
        <p:spPr/>
        <p:txBody>
          <a:bodyPr/>
          <a:lstStyle/>
          <a:p>
            <a:fld id="{433DDAA7-7F3A-C044-B673-74C5C85A7570}" type="datetime1">
              <a:rPr lang="en-US" smtClean="0"/>
              <a:pPr/>
              <a:t>1/10/13</a:t>
            </a:fld>
            <a:endParaRPr lang="en-US" dirty="0"/>
          </a:p>
        </p:txBody>
      </p:sp>
      <p:sp>
        <p:nvSpPr>
          <p:cNvPr id="10" name="Slide Number Placeholder 9"/>
          <p:cNvSpPr>
            <a:spLocks noGrp="1"/>
          </p:cNvSpPr>
          <p:nvPr>
            <p:ph type="sldNum" sz="quarter" idx="12"/>
          </p:nvPr>
        </p:nvSpPr>
        <p:spPr/>
        <p:txBody>
          <a:bodyPr/>
          <a:lstStyle/>
          <a:p>
            <a:fld id="{A36CEA7E-6CC1-6541-B0D9-2DC32DB3D035}" type="slidenum">
              <a:rPr lang="en-US" smtClean="0"/>
              <a:pPr/>
              <a:t>20</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22"/>
          <p:cNvSpPr/>
          <p:nvPr/>
        </p:nvSpPr>
        <p:spPr>
          <a:xfrm>
            <a:off x="6007154" y="5541265"/>
            <a:ext cx="1733548" cy="92707"/>
          </a:xfrm>
          <a:custGeom>
            <a:avLst/>
            <a:gdLst>
              <a:gd name="connsiteX0" fmla="*/ 0 w 1733548"/>
              <a:gd name="connsiteY0" fmla="*/ 0 h 92707"/>
              <a:gd name="connsiteX1" fmla="*/ 908490 w 1733548"/>
              <a:gd name="connsiteY1" fmla="*/ 0 h 92707"/>
              <a:gd name="connsiteX2" fmla="*/ 630381 w 1733548"/>
              <a:gd name="connsiteY2" fmla="*/ 92707 h 92707"/>
              <a:gd name="connsiteX3" fmla="*/ 1733548 w 1733548"/>
              <a:gd name="connsiteY3" fmla="*/ 83436 h 92707"/>
            </a:gdLst>
            <a:ahLst/>
            <a:cxnLst>
              <a:cxn ang="0">
                <a:pos x="connsiteX0" y="connsiteY0"/>
              </a:cxn>
              <a:cxn ang="0">
                <a:pos x="connsiteX1" y="connsiteY1"/>
              </a:cxn>
              <a:cxn ang="0">
                <a:pos x="connsiteX2" y="connsiteY2"/>
              </a:cxn>
              <a:cxn ang="0">
                <a:pos x="connsiteX3" y="connsiteY3"/>
              </a:cxn>
            </a:cxnLst>
            <a:rect l="l" t="t" r="r" b="b"/>
            <a:pathLst>
              <a:path w="1733548" h="92707">
                <a:moveTo>
                  <a:pt x="0" y="0"/>
                </a:moveTo>
                <a:lnTo>
                  <a:pt x="908490" y="0"/>
                </a:lnTo>
                <a:lnTo>
                  <a:pt x="630381" y="92707"/>
                </a:lnTo>
                <a:lnTo>
                  <a:pt x="1733548" y="83436"/>
                </a:lnTo>
              </a:path>
            </a:pathLst>
          </a:custGeom>
          <a:ln>
            <a:solidFill>
              <a:srgbClr val="7F7F7F"/>
            </a:solidFill>
          </a:ln>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en-US" sz="2400" dirty="0">
              <a:solidFill>
                <a:prstClr val="black"/>
              </a:solidFill>
              <a:latin typeface="Calibri"/>
            </a:endParaRPr>
          </a:p>
        </p:txBody>
      </p:sp>
      <p:sp>
        <p:nvSpPr>
          <p:cNvPr id="54" name="Down Arrow 53"/>
          <p:cNvSpPr/>
          <p:nvPr/>
        </p:nvSpPr>
        <p:spPr>
          <a:xfrm>
            <a:off x="2617820" y="3751320"/>
            <a:ext cx="308875" cy="676761"/>
          </a:xfrm>
          <a:prstGeom prst="downArrow">
            <a:avLst>
              <a:gd name="adj1" fmla="val 50000"/>
              <a:gd name="adj2" fmla="val 50000"/>
            </a:avLst>
          </a:prstGeom>
          <a:solidFill>
            <a:schemeClr val="accent2">
              <a:lumMod val="20000"/>
              <a:lumOff val="80000"/>
            </a:schemeClr>
          </a:solidFill>
          <a:ln w="25400" cap="flat" cmpd="sng" algn="ctr">
            <a:solidFill>
              <a:schemeClr val="accent2">
                <a:lumMod val="7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latin typeface="Calibri"/>
            </a:endParaRPr>
          </a:p>
        </p:txBody>
      </p:sp>
      <p:sp>
        <p:nvSpPr>
          <p:cNvPr id="53" name="Rounded Rectangle 52"/>
          <p:cNvSpPr/>
          <p:nvPr/>
        </p:nvSpPr>
        <p:spPr>
          <a:xfrm>
            <a:off x="569383" y="4428081"/>
            <a:ext cx="3998868" cy="2144847"/>
          </a:xfrm>
          <a:prstGeom prst="roundRect">
            <a:avLst/>
          </a:prstGeom>
          <a:solidFill>
            <a:srgbClr val="DBEEF4">
              <a:alpha val="47000"/>
            </a:srgbClr>
          </a:solidFill>
          <a:ln w="9525" cap="flat" cmpd="sng" algn="ctr">
            <a:solidFill>
              <a:schemeClr val="accent1">
                <a:shade val="95000"/>
                <a:satMod val="105000"/>
              </a:schemeClr>
            </a:solidFill>
            <a:prstDash val="dash"/>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dirty="0">
              <a:solidFill>
                <a:prstClr val="white"/>
              </a:solidFill>
              <a:latin typeface="Calibri"/>
            </a:endParaRPr>
          </a:p>
        </p:txBody>
      </p:sp>
      <p:sp>
        <p:nvSpPr>
          <p:cNvPr id="35" name="Up Arrow 34"/>
          <p:cNvSpPr/>
          <p:nvPr/>
        </p:nvSpPr>
        <p:spPr>
          <a:xfrm>
            <a:off x="5379959" y="3480944"/>
            <a:ext cx="229544" cy="1730657"/>
          </a:xfrm>
          <a:prstGeom prst="upArrow">
            <a:avLst/>
          </a:prstGeom>
          <a:solidFill>
            <a:srgbClr val="F2DCDB"/>
          </a:solidFill>
          <a:ln>
            <a:solidFill>
              <a:srgbClr val="C0504D"/>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endParaRPr lang="en-US" sz="2400" dirty="0">
              <a:solidFill>
                <a:prstClr val="black"/>
              </a:solidFill>
              <a:latin typeface="Calibri"/>
            </a:endParaRPr>
          </a:p>
        </p:txBody>
      </p:sp>
      <p:sp>
        <p:nvSpPr>
          <p:cNvPr id="4" name="Rectangle 3"/>
          <p:cNvSpPr/>
          <p:nvPr/>
        </p:nvSpPr>
        <p:spPr>
          <a:xfrm>
            <a:off x="1912867" y="1761434"/>
            <a:ext cx="1251492" cy="676761"/>
          </a:xfrm>
          <a:prstGeom prst="rect">
            <a:avLst/>
          </a:prstGeom>
          <a:solidFill>
            <a:srgbClr val="F2DCDB"/>
          </a:solidFill>
          <a:ln>
            <a:solidFill>
              <a:srgbClr val="C0504D"/>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r>
              <a:rPr lang="en-US" sz="1400" dirty="0">
                <a:solidFill>
                  <a:prstClr val="black"/>
                </a:solidFill>
                <a:latin typeface="Calibri"/>
              </a:rPr>
              <a:t>Agent framework</a:t>
            </a:r>
          </a:p>
        </p:txBody>
      </p:sp>
      <p:sp>
        <p:nvSpPr>
          <p:cNvPr id="5" name="Rectangle 4"/>
          <p:cNvSpPr/>
          <p:nvPr/>
        </p:nvSpPr>
        <p:spPr>
          <a:xfrm>
            <a:off x="4856374" y="5178966"/>
            <a:ext cx="1399817" cy="1177384"/>
          </a:xfrm>
          <a:prstGeom prst="rect">
            <a:avLst/>
          </a:prstGeom>
          <a:solidFill>
            <a:srgbClr val="F2DCDB"/>
          </a:solidFill>
          <a:ln>
            <a:solidFill>
              <a:srgbClr val="C0504D"/>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r>
              <a:rPr lang="en-US" sz="1400" dirty="0">
                <a:solidFill>
                  <a:prstClr val="black"/>
                </a:solidFill>
                <a:latin typeface="Calibri"/>
              </a:rPr>
              <a:t>Page/volume tree (file system)</a:t>
            </a:r>
          </a:p>
        </p:txBody>
      </p:sp>
      <p:sp>
        <p:nvSpPr>
          <p:cNvPr id="7" name="Rectangle 6"/>
          <p:cNvSpPr/>
          <p:nvPr/>
        </p:nvSpPr>
        <p:spPr>
          <a:xfrm>
            <a:off x="4856374" y="3751320"/>
            <a:ext cx="1506256" cy="940753"/>
          </a:xfrm>
          <a:prstGeom prst="rect">
            <a:avLst/>
          </a:prstGeom>
          <a:solidFill>
            <a:srgbClr val="F2DCDB"/>
          </a:solidFill>
          <a:ln>
            <a:solidFill>
              <a:srgbClr val="C0504D"/>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r>
              <a:rPr lang="en-US" sz="1400" dirty="0">
                <a:solidFill>
                  <a:prstClr val="black"/>
                </a:solidFill>
                <a:latin typeface="Calibri"/>
              </a:rPr>
              <a:t>Volume store </a:t>
            </a:r>
          </a:p>
          <a:p>
            <a:pPr algn="ctr" fontAlgn="base">
              <a:spcBef>
                <a:spcPct val="0"/>
              </a:spcBef>
              <a:spcAft>
                <a:spcPct val="0"/>
              </a:spcAft>
            </a:pPr>
            <a:r>
              <a:rPr lang="en-US" sz="1400" dirty="0">
                <a:solidFill>
                  <a:prstClr val="black"/>
                </a:solidFill>
                <a:latin typeface="Calibri"/>
              </a:rPr>
              <a:t>(Cassandra)</a:t>
            </a:r>
          </a:p>
        </p:txBody>
      </p:sp>
      <p:sp>
        <p:nvSpPr>
          <p:cNvPr id="8" name="Rectangle 7"/>
          <p:cNvSpPr/>
          <p:nvPr/>
        </p:nvSpPr>
        <p:spPr>
          <a:xfrm>
            <a:off x="3316760" y="1761433"/>
            <a:ext cx="1382024" cy="676760"/>
          </a:xfrm>
          <a:prstGeom prst="rect">
            <a:avLst/>
          </a:prstGeom>
          <a:solidFill>
            <a:srgbClr val="F2DCDB"/>
          </a:solidFill>
          <a:ln>
            <a:solidFill>
              <a:srgbClr val="C0504D"/>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r>
              <a:rPr lang="en-US" sz="1400" dirty="0">
                <a:solidFill>
                  <a:prstClr val="black"/>
                </a:solidFill>
                <a:latin typeface="Calibri"/>
              </a:rPr>
              <a:t>SEASR analytics service</a:t>
            </a:r>
          </a:p>
        </p:txBody>
      </p:sp>
      <p:sp>
        <p:nvSpPr>
          <p:cNvPr id="9" name="Rectangle 8"/>
          <p:cNvSpPr/>
          <p:nvPr/>
        </p:nvSpPr>
        <p:spPr>
          <a:xfrm>
            <a:off x="1568004" y="253795"/>
            <a:ext cx="1225550" cy="11089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endParaRPr lang="en-US" sz="2400" dirty="0">
              <a:solidFill>
                <a:prstClr val="black"/>
              </a:solidFill>
              <a:latin typeface="Calibri"/>
            </a:endParaRPr>
          </a:p>
        </p:txBody>
      </p:sp>
      <p:sp>
        <p:nvSpPr>
          <p:cNvPr id="12" name="Rectangle 11"/>
          <p:cNvSpPr/>
          <p:nvPr/>
        </p:nvSpPr>
        <p:spPr>
          <a:xfrm>
            <a:off x="3250754" y="253795"/>
            <a:ext cx="1624694" cy="110899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endParaRPr lang="en-US" sz="2400" dirty="0">
              <a:solidFill>
                <a:prstClr val="black"/>
              </a:solidFill>
              <a:latin typeface="Calibri"/>
            </a:endParaRPr>
          </a:p>
        </p:txBody>
      </p:sp>
      <p:pic>
        <p:nvPicPr>
          <p:cNvPr id="13" name="Picture 12" descr="Screen shot 2011-10-29 at 3.59.56 PM.png"/>
          <p:cNvPicPr>
            <a:picLocks noChangeAspect="1"/>
          </p:cNvPicPr>
          <p:nvPr/>
        </p:nvPicPr>
        <p:blipFill>
          <a:blip r:embed="rId3"/>
          <a:stretch>
            <a:fillRect/>
          </a:stretch>
        </p:blipFill>
        <p:spPr>
          <a:xfrm>
            <a:off x="3444299" y="266729"/>
            <a:ext cx="1225550" cy="932945"/>
          </a:xfrm>
          <a:prstGeom prst="rect">
            <a:avLst/>
          </a:prstGeom>
        </p:spPr>
      </p:pic>
      <p:sp>
        <p:nvSpPr>
          <p:cNvPr id="14" name="TextBox 13"/>
          <p:cNvSpPr txBox="1"/>
          <p:nvPr/>
        </p:nvSpPr>
        <p:spPr>
          <a:xfrm>
            <a:off x="1742553" y="997331"/>
            <a:ext cx="877050" cy="261610"/>
          </a:xfrm>
          <a:prstGeom prst="rect">
            <a:avLst/>
          </a:prstGeom>
          <a:noFill/>
        </p:spPr>
        <p:txBody>
          <a:bodyPr wrap="none" rtlCol="0">
            <a:spAutoFit/>
          </a:bodyPr>
          <a:lstStyle/>
          <a:p>
            <a:pPr fontAlgn="base">
              <a:spcBef>
                <a:spcPct val="0"/>
              </a:spcBef>
              <a:spcAft>
                <a:spcPct val="0"/>
              </a:spcAft>
            </a:pPr>
            <a:r>
              <a:rPr lang="en-US" sz="1100" dirty="0">
                <a:solidFill>
                  <a:prstClr val="black"/>
                </a:solidFill>
                <a:latin typeface="Arial" charset="0"/>
                <a:ea typeface="ＭＳ Ｐゴシック" pitchFamily="36" charset="-128"/>
              </a:rPr>
              <a:t>Web portal</a:t>
            </a:r>
          </a:p>
        </p:txBody>
      </p:sp>
      <p:sp>
        <p:nvSpPr>
          <p:cNvPr id="11" name="TextBox 10"/>
          <p:cNvSpPr txBox="1"/>
          <p:nvPr/>
        </p:nvSpPr>
        <p:spPr>
          <a:xfrm>
            <a:off x="3181575" y="1081996"/>
            <a:ext cx="1715659" cy="276999"/>
          </a:xfrm>
          <a:prstGeom prst="rect">
            <a:avLst/>
          </a:prstGeom>
          <a:noFill/>
        </p:spPr>
        <p:txBody>
          <a:bodyPr wrap="none" rtlCol="0">
            <a:spAutoFit/>
          </a:bodyPr>
          <a:lstStyle/>
          <a:p>
            <a:pPr algn="ctr" fontAlgn="base">
              <a:spcBef>
                <a:spcPct val="0"/>
              </a:spcBef>
              <a:spcAft>
                <a:spcPct val="0"/>
              </a:spcAft>
            </a:pPr>
            <a:r>
              <a:rPr lang="en-US" sz="1200" dirty="0">
                <a:solidFill>
                  <a:prstClr val="black"/>
                </a:solidFill>
                <a:latin typeface="Arial" charset="0"/>
                <a:ea typeface="ＭＳ Ｐゴシック" pitchFamily="36" charset="-128"/>
              </a:rPr>
              <a:t>Desktop SEASR client</a:t>
            </a:r>
          </a:p>
        </p:txBody>
      </p:sp>
      <p:sp>
        <p:nvSpPr>
          <p:cNvPr id="16" name="Rectangle 15"/>
          <p:cNvSpPr/>
          <p:nvPr/>
        </p:nvSpPr>
        <p:spPr>
          <a:xfrm>
            <a:off x="1912867" y="3142564"/>
            <a:ext cx="1251492" cy="676761"/>
          </a:xfrm>
          <a:prstGeom prst="rect">
            <a:avLst/>
          </a:prstGeom>
          <a:solidFill>
            <a:srgbClr val="F2DCDB"/>
          </a:solidFill>
          <a:ln>
            <a:solidFill>
              <a:srgbClr val="C0504D"/>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r>
              <a:rPr lang="en-US" sz="1400" dirty="0">
                <a:solidFill>
                  <a:prstClr val="black"/>
                </a:solidFill>
                <a:latin typeface="Calibri"/>
              </a:rPr>
              <a:t>Task  deployment</a:t>
            </a:r>
          </a:p>
        </p:txBody>
      </p:sp>
      <p:sp>
        <p:nvSpPr>
          <p:cNvPr id="17" name="Rectangle 16"/>
          <p:cNvSpPr/>
          <p:nvPr/>
        </p:nvSpPr>
        <p:spPr>
          <a:xfrm>
            <a:off x="4856374" y="1701801"/>
            <a:ext cx="1506256" cy="736395"/>
          </a:xfrm>
          <a:prstGeom prst="rect">
            <a:avLst/>
          </a:prstGeom>
          <a:solidFill>
            <a:srgbClr val="F2DCDB"/>
          </a:solidFill>
          <a:ln>
            <a:solidFill>
              <a:srgbClr val="C0504D"/>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fontAlgn="base">
              <a:spcBef>
                <a:spcPct val="0"/>
              </a:spcBef>
              <a:spcAft>
                <a:spcPct val="0"/>
              </a:spcAft>
            </a:pPr>
            <a:r>
              <a:rPr lang="en-US" sz="1400" dirty="0">
                <a:solidFill>
                  <a:prstClr val="black"/>
                </a:solidFill>
                <a:latin typeface="Calibri"/>
              </a:rPr>
              <a:t>WSO2 registry</a:t>
            </a:r>
            <a:r>
              <a:rPr lang="en-US" sz="1600" dirty="0">
                <a:solidFill>
                  <a:prstClr val="black"/>
                </a:solidFill>
                <a:latin typeface="Calibri"/>
              </a:rPr>
              <a:t> </a:t>
            </a:r>
            <a:r>
              <a:rPr lang="en-US" sz="1100" dirty="0">
                <a:solidFill>
                  <a:prstClr val="black"/>
                </a:solidFill>
                <a:latin typeface="Calibri"/>
              </a:rPr>
              <a:t>services, collections, data capsule images</a:t>
            </a:r>
            <a:endParaRPr lang="en-US" sz="1600" dirty="0">
              <a:solidFill>
                <a:prstClr val="black"/>
              </a:solidFill>
              <a:latin typeface="Calibri"/>
            </a:endParaRPr>
          </a:p>
        </p:txBody>
      </p:sp>
      <p:sp>
        <p:nvSpPr>
          <p:cNvPr id="18" name="Rectangle 17"/>
          <p:cNvSpPr/>
          <p:nvPr/>
        </p:nvSpPr>
        <p:spPr>
          <a:xfrm>
            <a:off x="4875448" y="2705803"/>
            <a:ext cx="1487182" cy="775142"/>
          </a:xfrm>
          <a:prstGeom prst="rect">
            <a:avLst/>
          </a:prstGeom>
          <a:solidFill>
            <a:srgbClr val="F2DCDB"/>
          </a:solidFill>
          <a:ln>
            <a:solidFill>
              <a:srgbClr val="C0504D"/>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r>
              <a:rPr lang="en-US" sz="1400" dirty="0" err="1">
                <a:solidFill>
                  <a:prstClr val="black"/>
                </a:solidFill>
                <a:latin typeface="Calibri"/>
              </a:rPr>
              <a:t>Solr</a:t>
            </a:r>
            <a:r>
              <a:rPr lang="en-US" sz="1400" dirty="0">
                <a:solidFill>
                  <a:prstClr val="black"/>
                </a:solidFill>
                <a:latin typeface="Calibri"/>
              </a:rPr>
              <a:t>  index</a:t>
            </a:r>
          </a:p>
        </p:txBody>
      </p:sp>
      <p:sp>
        <p:nvSpPr>
          <p:cNvPr id="22" name="Rectangle 21"/>
          <p:cNvSpPr/>
          <p:nvPr/>
        </p:nvSpPr>
        <p:spPr>
          <a:xfrm>
            <a:off x="7535653" y="5008402"/>
            <a:ext cx="1103167" cy="1100993"/>
          </a:xfrm>
          <a:prstGeom prst="rect">
            <a:avLst/>
          </a:prstGeom>
          <a:solidFill>
            <a:srgbClr val="EEECE1"/>
          </a:solidFill>
          <a:ln>
            <a:solidFill>
              <a:srgbClr val="948A54"/>
            </a:solidFill>
          </a:ln>
        </p:spPr>
        <p:style>
          <a:lnRef idx="2">
            <a:schemeClr val="accent1"/>
          </a:lnRef>
          <a:fillRef idx="1">
            <a:schemeClr val="lt1"/>
          </a:fillRef>
          <a:effectRef idx="0">
            <a:schemeClr val="accent1"/>
          </a:effectRef>
          <a:fontRef idx="minor">
            <a:schemeClr val="dk1"/>
          </a:fontRef>
        </p:style>
        <p:txBody>
          <a:bodyPr rtlCol="0" anchor="t" anchorCtr="0"/>
          <a:lstStyle/>
          <a:p>
            <a:pPr algn="ctr" fontAlgn="base">
              <a:spcBef>
                <a:spcPct val="0"/>
              </a:spcBef>
              <a:spcAft>
                <a:spcPct val="0"/>
              </a:spcAft>
            </a:pPr>
            <a:r>
              <a:rPr lang="en-US" sz="1400" dirty="0" err="1">
                <a:solidFill>
                  <a:prstClr val="black"/>
                </a:solidFill>
                <a:latin typeface="Calibri"/>
              </a:rPr>
              <a:t>HathiTrust</a:t>
            </a:r>
            <a:r>
              <a:rPr lang="en-US" sz="1400" dirty="0">
                <a:solidFill>
                  <a:prstClr val="black"/>
                </a:solidFill>
                <a:latin typeface="Calibri"/>
              </a:rPr>
              <a:t> corpus</a:t>
            </a:r>
          </a:p>
        </p:txBody>
      </p:sp>
      <p:sp>
        <p:nvSpPr>
          <p:cNvPr id="24" name="TextBox 23"/>
          <p:cNvSpPr txBox="1"/>
          <p:nvPr/>
        </p:nvSpPr>
        <p:spPr>
          <a:xfrm>
            <a:off x="6362632" y="5211601"/>
            <a:ext cx="613607" cy="307777"/>
          </a:xfrm>
          <a:prstGeom prst="rect">
            <a:avLst/>
          </a:prstGeom>
          <a:noFill/>
        </p:spPr>
        <p:txBody>
          <a:bodyPr wrap="none" rtlCol="0">
            <a:spAutoFit/>
          </a:bodyPr>
          <a:lstStyle/>
          <a:p>
            <a:pPr fontAlgn="base">
              <a:spcBef>
                <a:spcPct val="0"/>
              </a:spcBef>
              <a:spcAft>
                <a:spcPct val="0"/>
              </a:spcAft>
            </a:pPr>
            <a:r>
              <a:rPr lang="en-US" sz="1400" dirty="0" err="1">
                <a:solidFill>
                  <a:prstClr val="black"/>
                </a:solidFill>
                <a:latin typeface="Arial" charset="0"/>
                <a:ea typeface="ＭＳ Ｐゴシック" pitchFamily="36" charset="-128"/>
              </a:rPr>
              <a:t>rsync</a:t>
            </a:r>
            <a:endParaRPr lang="en-US" sz="1400" dirty="0">
              <a:solidFill>
                <a:prstClr val="black"/>
              </a:solidFill>
              <a:latin typeface="Arial" charset="0"/>
              <a:ea typeface="ＭＳ Ｐゴシック" pitchFamily="36" charset="-128"/>
            </a:endParaRPr>
          </a:p>
        </p:txBody>
      </p:sp>
      <p:sp>
        <p:nvSpPr>
          <p:cNvPr id="25" name="Rectangle 24"/>
          <p:cNvSpPr/>
          <p:nvPr/>
        </p:nvSpPr>
        <p:spPr>
          <a:xfrm rot="16200000">
            <a:off x="5408189" y="3056295"/>
            <a:ext cx="2990271" cy="281284"/>
          </a:xfrm>
          <a:prstGeom prst="rect">
            <a:avLst/>
          </a:prstGeom>
          <a:solidFill>
            <a:srgbClr val="F2DCDB"/>
          </a:solidFill>
          <a:ln>
            <a:solidFill>
              <a:srgbClr val="C0504D"/>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fontAlgn="base">
              <a:spcBef>
                <a:spcPct val="0"/>
              </a:spcBef>
              <a:spcAft>
                <a:spcPct val="0"/>
              </a:spcAft>
            </a:pPr>
            <a:r>
              <a:rPr lang="en-US" sz="1400" dirty="0">
                <a:solidFill>
                  <a:prstClr val="black"/>
                </a:solidFill>
                <a:latin typeface="Calibri"/>
              </a:rPr>
              <a:t>HTRC Data API v0.1</a:t>
            </a:r>
          </a:p>
        </p:txBody>
      </p:sp>
      <p:sp>
        <p:nvSpPr>
          <p:cNvPr id="26" name="Rectangle 25"/>
          <p:cNvSpPr/>
          <p:nvPr/>
        </p:nvSpPr>
        <p:spPr>
          <a:xfrm>
            <a:off x="940547" y="4763484"/>
            <a:ext cx="899220" cy="696965"/>
          </a:xfrm>
          <a:prstGeom prst="rect">
            <a:avLst/>
          </a:prstGeom>
          <a:solidFill>
            <a:schemeClr val="accent5">
              <a:lumMod val="20000"/>
              <a:lumOff val="80000"/>
            </a:schemeClr>
          </a:solidFill>
          <a:ln>
            <a:solidFill>
              <a:schemeClr val="accent5">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r>
              <a:rPr lang="en-US" sz="1600" dirty="0">
                <a:solidFill>
                  <a:prstClr val="black"/>
                </a:solidFill>
                <a:latin typeface="Calibri"/>
              </a:rPr>
              <a:t>Future</a:t>
            </a:r>
          </a:p>
          <a:p>
            <a:pPr algn="ctr" fontAlgn="base">
              <a:spcBef>
                <a:spcPct val="0"/>
              </a:spcBef>
              <a:spcAft>
                <a:spcPct val="0"/>
              </a:spcAft>
            </a:pPr>
            <a:r>
              <a:rPr lang="en-US" sz="1600" dirty="0">
                <a:solidFill>
                  <a:prstClr val="black"/>
                </a:solidFill>
                <a:latin typeface="Calibri"/>
              </a:rPr>
              <a:t>Grid</a:t>
            </a:r>
          </a:p>
        </p:txBody>
      </p:sp>
      <p:sp>
        <p:nvSpPr>
          <p:cNvPr id="27" name="Rectangle 26"/>
          <p:cNvSpPr/>
          <p:nvPr/>
        </p:nvSpPr>
        <p:spPr>
          <a:xfrm>
            <a:off x="3016035" y="4551902"/>
            <a:ext cx="1252342" cy="345356"/>
          </a:xfrm>
          <a:prstGeom prst="rect">
            <a:avLst/>
          </a:prstGeom>
          <a:solidFill>
            <a:srgbClr val="DBEEF4"/>
          </a:solidFill>
          <a:ln>
            <a:solidFill>
              <a:srgbClr val="31859C"/>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fontAlgn="base">
              <a:spcBef>
                <a:spcPct val="0"/>
              </a:spcBef>
              <a:spcAft>
                <a:spcPct val="0"/>
              </a:spcAft>
            </a:pPr>
            <a:r>
              <a:rPr lang="en-US" sz="1100" dirty="0">
                <a:solidFill>
                  <a:prstClr val="black"/>
                </a:solidFill>
                <a:latin typeface="Calibri"/>
              </a:rPr>
              <a:t>NCSA local resources</a:t>
            </a:r>
          </a:p>
        </p:txBody>
      </p:sp>
      <p:sp>
        <p:nvSpPr>
          <p:cNvPr id="28" name="Rectangle 27"/>
          <p:cNvSpPr/>
          <p:nvPr/>
        </p:nvSpPr>
        <p:spPr>
          <a:xfrm>
            <a:off x="2390289" y="5750911"/>
            <a:ext cx="1251492" cy="592399"/>
          </a:xfrm>
          <a:prstGeom prst="rect">
            <a:avLst/>
          </a:prstGeom>
          <a:solidFill>
            <a:srgbClr val="DBEEF4"/>
          </a:solidFill>
          <a:ln>
            <a:solidFill>
              <a:srgbClr val="31859C"/>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r>
              <a:rPr lang="en-US" sz="1600" dirty="0">
                <a:solidFill>
                  <a:prstClr val="black"/>
                </a:solidFill>
                <a:latin typeface="Calibri"/>
              </a:rPr>
              <a:t>Penguin on Demand</a:t>
            </a:r>
          </a:p>
        </p:txBody>
      </p:sp>
      <p:sp>
        <p:nvSpPr>
          <p:cNvPr id="32" name="Oval 31"/>
          <p:cNvSpPr/>
          <p:nvPr/>
        </p:nvSpPr>
        <p:spPr>
          <a:xfrm>
            <a:off x="7262317" y="2705802"/>
            <a:ext cx="1790364" cy="1319835"/>
          </a:xfrm>
          <a:prstGeom prst="ellipse">
            <a:avLst/>
          </a:prstGeom>
          <a:solidFill>
            <a:schemeClr val="bg2"/>
          </a:solidFill>
          <a:ln>
            <a:solidFill>
              <a:schemeClr val="bg2">
                <a:lumMod val="50000"/>
              </a:schemeClr>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fontAlgn="base">
              <a:spcBef>
                <a:spcPct val="0"/>
              </a:spcBef>
              <a:spcAft>
                <a:spcPct val="0"/>
              </a:spcAft>
            </a:pPr>
            <a:r>
              <a:rPr lang="en-US" sz="1200" dirty="0">
                <a:solidFill>
                  <a:prstClr val="black"/>
                </a:solidFill>
                <a:latin typeface="Calibri"/>
              </a:rPr>
              <a:t>Programmatic access  e.g.,</a:t>
            </a:r>
          </a:p>
        </p:txBody>
      </p:sp>
      <p:sp>
        <p:nvSpPr>
          <p:cNvPr id="33" name="Rectangle 32"/>
          <p:cNvSpPr/>
          <p:nvPr/>
        </p:nvSpPr>
        <p:spPr>
          <a:xfrm>
            <a:off x="577535" y="1761434"/>
            <a:ext cx="983061" cy="676761"/>
          </a:xfrm>
          <a:prstGeom prst="rect">
            <a:avLst/>
          </a:prstGeom>
          <a:solidFill>
            <a:srgbClr val="EEECE1"/>
          </a:solidFill>
          <a:ln>
            <a:solidFill>
              <a:srgbClr val="948A54"/>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r>
              <a:rPr lang="en-US" sz="1600" dirty="0">
                <a:solidFill>
                  <a:prstClr val="black"/>
                </a:solidFill>
                <a:latin typeface="Calibri"/>
              </a:rPr>
              <a:t>CI logon</a:t>
            </a:r>
          </a:p>
          <a:p>
            <a:pPr algn="ctr" fontAlgn="base">
              <a:spcBef>
                <a:spcPct val="0"/>
              </a:spcBef>
              <a:spcAft>
                <a:spcPct val="0"/>
              </a:spcAft>
            </a:pPr>
            <a:r>
              <a:rPr lang="en-US" sz="1600" dirty="0">
                <a:solidFill>
                  <a:prstClr val="black"/>
                </a:solidFill>
                <a:latin typeface="Calibri"/>
              </a:rPr>
              <a:t>(NCSA)</a:t>
            </a:r>
          </a:p>
        </p:txBody>
      </p:sp>
      <p:sp>
        <p:nvSpPr>
          <p:cNvPr id="34" name="Rectangle 33"/>
          <p:cNvSpPr/>
          <p:nvPr/>
        </p:nvSpPr>
        <p:spPr>
          <a:xfrm>
            <a:off x="577535" y="2590595"/>
            <a:ext cx="983061" cy="890349"/>
          </a:xfrm>
          <a:prstGeom prst="rect">
            <a:avLst/>
          </a:prstGeom>
          <a:solidFill>
            <a:schemeClr val="accent2">
              <a:lumMod val="20000"/>
              <a:lumOff val="80000"/>
            </a:schemeClr>
          </a:solidFill>
          <a:ln>
            <a:solidFill>
              <a:schemeClr val="accent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fontAlgn="base">
              <a:spcBef>
                <a:spcPct val="0"/>
              </a:spcBef>
              <a:spcAft>
                <a:spcPct val="0"/>
              </a:spcAft>
            </a:pPr>
            <a:r>
              <a:rPr lang="en-US" sz="1600" dirty="0">
                <a:solidFill>
                  <a:prstClr val="black"/>
                </a:solidFill>
                <a:latin typeface="Calibri"/>
              </a:rPr>
              <a:t> </a:t>
            </a:r>
            <a:r>
              <a:rPr lang="en-US" sz="1400" dirty="0">
                <a:solidFill>
                  <a:prstClr val="black"/>
                </a:solidFill>
                <a:latin typeface="Calibri"/>
              </a:rPr>
              <a:t>Access control (e.g. Grouper)</a:t>
            </a:r>
          </a:p>
        </p:txBody>
      </p:sp>
      <p:sp>
        <p:nvSpPr>
          <p:cNvPr id="52" name="TextBox 51"/>
          <p:cNvSpPr txBox="1"/>
          <p:nvPr/>
        </p:nvSpPr>
        <p:spPr>
          <a:xfrm>
            <a:off x="7111925" y="6202461"/>
            <a:ext cx="1940756" cy="307777"/>
          </a:xfrm>
          <a:prstGeom prst="rect">
            <a:avLst/>
          </a:prstGeom>
          <a:noFill/>
        </p:spPr>
        <p:txBody>
          <a:bodyPr wrap="none" rtlCol="0">
            <a:spAutoFit/>
          </a:bodyPr>
          <a:lstStyle/>
          <a:p>
            <a:pPr fontAlgn="base">
              <a:spcBef>
                <a:spcPct val="0"/>
              </a:spcBef>
              <a:spcAft>
                <a:spcPct val="0"/>
              </a:spcAft>
            </a:pPr>
            <a:r>
              <a:rPr lang="en-US" sz="1400" dirty="0">
                <a:solidFill>
                  <a:prstClr val="black"/>
                </a:solidFill>
                <a:latin typeface="Arial" charset="0"/>
                <a:ea typeface="ＭＳ Ｐゴシック" pitchFamily="36" charset="-128"/>
              </a:rPr>
              <a:t>University of Michigan</a:t>
            </a:r>
          </a:p>
        </p:txBody>
      </p:sp>
      <p:sp>
        <p:nvSpPr>
          <p:cNvPr id="55" name="Rectangle 54"/>
          <p:cNvSpPr/>
          <p:nvPr/>
        </p:nvSpPr>
        <p:spPr>
          <a:xfrm>
            <a:off x="3270412" y="3142562"/>
            <a:ext cx="1108359" cy="676761"/>
          </a:xfrm>
          <a:prstGeom prst="rect">
            <a:avLst/>
          </a:prstGeom>
          <a:solidFill>
            <a:srgbClr val="F2DCDB"/>
          </a:solidFill>
          <a:ln>
            <a:solidFill>
              <a:srgbClr val="C0504D"/>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fontAlgn="base">
              <a:spcBef>
                <a:spcPct val="0"/>
              </a:spcBef>
              <a:spcAft>
                <a:spcPct val="0"/>
              </a:spcAft>
            </a:pPr>
            <a:r>
              <a:rPr lang="en-US" sz="1400" dirty="0" err="1">
                <a:solidFill>
                  <a:prstClr val="black"/>
                </a:solidFill>
                <a:latin typeface="Calibri"/>
              </a:rPr>
              <a:t>Meandre</a:t>
            </a:r>
            <a:endParaRPr lang="en-US" sz="1400" dirty="0">
              <a:solidFill>
                <a:prstClr val="black"/>
              </a:solidFill>
              <a:latin typeface="Calibri"/>
            </a:endParaRPr>
          </a:p>
          <a:p>
            <a:pPr algn="ctr" fontAlgn="base">
              <a:spcBef>
                <a:spcPct val="0"/>
              </a:spcBef>
              <a:spcAft>
                <a:spcPct val="0"/>
              </a:spcAft>
            </a:pPr>
            <a:r>
              <a:rPr lang="en-US" sz="1400" dirty="0">
                <a:solidFill>
                  <a:prstClr val="black"/>
                </a:solidFill>
                <a:latin typeface="Calibri"/>
              </a:rPr>
              <a:t>Orchestration</a:t>
            </a:r>
          </a:p>
        </p:txBody>
      </p:sp>
      <p:sp>
        <p:nvSpPr>
          <p:cNvPr id="57" name="Heptagon 56"/>
          <p:cNvSpPr/>
          <p:nvPr/>
        </p:nvSpPr>
        <p:spPr>
          <a:xfrm>
            <a:off x="1912867" y="2514601"/>
            <a:ext cx="707916" cy="289583"/>
          </a:xfrm>
          <a:prstGeom prst="heptagon">
            <a:avLst/>
          </a:prstGeom>
          <a:solidFill>
            <a:srgbClr val="F2DCDB"/>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r>
              <a:rPr lang="en-US" sz="700" dirty="0">
                <a:solidFill>
                  <a:prstClr val="black"/>
                </a:solidFill>
                <a:latin typeface="Calibri"/>
              </a:rPr>
              <a:t>Agent instance</a:t>
            </a:r>
          </a:p>
        </p:txBody>
      </p:sp>
      <p:sp>
        <p:nvSpPr>
          <p:cNvPr id="58" name="Heptagon 57"/>
          <p:cNvSpPr/>
          <p:nvPr/>
        </p:nvSpPr>
        <p:spPr>
          <a:xfrm>
            <a:off x="2065267" y="2659275"/>
            <a:ext cx="707916" cy="297308"/>
          </a:xfrm>
          <a:prstGeom prst="heptagon">
            <a:avLst/>
          </a:prstGeom>
          <a:solidFill>
            <a:srgbClr val="F2DCDB"/>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r>
              <a:rPr lang="en-US" sz="700" dirty="0">
                <a:solidFill>
                  <a:prstClr val="black"/>
                </a:solidFill>
                <a:latin typeface="Calibri"/>
              </a:rPr>
              <a:t>Agent instance</a:t>
            </a:r>
          </a:p>
        </p:txBody>
      </p:sp>
      <p:sp>
        <p:nvSpPr>
          <p:cNvPr id="60" name="Heptagon 59"/>
          <p:cNvSpPr/>
          <p:nvPr/>
        </p:nvSpPr>
        <p:spPr>
          <a:xfrm>
            <a:off x="2571625" y="2514601"/>
            <a:ext cx="707916" cy="289583"/>
          </a:xfrm>
          <a:prstGeom prst="heptagon">
            <a:avLst/>
          </a:prstGeom>
          <a:solidFill>
            <a:srgbClr val="F2DCDB"/>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r>
              <a:rPr lang="en-US" sz="700" dirty="0">
                <a:solidFill>
                  <a:prstClr val="black"/>
                </a:solidFill>
                <a:latin typeface="Calibri"/>
              </a:rPr>
              <a:t>Agent instance</a:t>
            </a:r>
          </a:p>
        </p:txBody>
      </p:sp>
      <p:sp>
        <p:nvSpPr>
          <p:cNvPr id="61" name="Heptagon 60"/>
          <p:cNvSpPr/>
          <p:nvPr/>
        </p:nvSpPr>
        <p:spPr>
          <a:xfrm>
            <a:off x="2724025" y="2668622"/>
            <a:ext cx="707916" cy="287961"/>
          </a:xfrm>
          <a:prstGeom prst="heptagon">
            <a:avLst/>
          </a:prstGeom>
          <a:solidFill>
            <a:srgbClr val="F2DCDB"/>
          </a:solidFill>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r>
              <a:rPr lang="en-US" sz="700" dirty="0">
                <a:solidFill>
                  <a:prstClr val="black"/>
                </a:solidFill>
                <a:latin typeface="Calibri"/>
              </a:rPr>
              <a:t>Agent instance</a:t>
            </a:r>
          </a:p>
        </p:txBody>
      </p:sp>
      <p:cxnSp>
        <p:nvCxnSpPr>
          <p:cNvPr id="63" name="Straight Arrow Connector 62"/>
          <p:cNvCxnSpPr>
            <a:stCxn id="58" idx="4"/>
            <a:endCxn id="34" idx="3"/>
          </p:cNvCxnSpPr>
          <p:nvPr/>
        </p:nvCxnSpPr>
        <p:spPr>
          <a:xfrm flipH="1">
            <a:off x="1560595" y="2850476"/>
            <a:ext cx="504670" cy="185293"/>
          </a:xfrm>
          <a:prstGeom prst="straightConnector1">
            <a:avLst/>
          </a:prstGeom>
          <a:ln>
            <a:solidFill>
              <a:schemeClr val="bg1">
                <a:lumMod val="50000"/>
              </a:schemeClr>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67" name="Straight Arrow Connector 66"/>
          <p:cNvCxnSpPr>
            <a:stCxn id="61" idx="1"/>
            <a:endCxn id="17" idx="2"/>
          </p:cNvCxnSpPr>
          <p:nvPr/>
        </p:nvCxnSpPr>
        <p:spPr>
          <a:xfrm flipV="1">
            <a:off x="3431944" y="2438197"/>
            <a:ext cx="2177559" cy="415615"/>
          </a:xfrm>
          <a:prstGeom prst="straightConnector1">
            <a:avLst/>
          </a:prstGeom>
          <a:ln>
            <a:solidFill>
              <a:srgbClr val="7F7F7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a:stCxn id="55" idx="3"/>
            <a:endCxn id="7" idx="1"/>
          </p:cNvCxnSpPr>
          <p:nvPr/>
        </p:nvCxnSpPr>
        <p:spPr>
          <a:xfrm>
            <a:off x="4378771" y="3480943"/>
            <a:ext cx="477603" cy="740754"/>
          </a:xfrm>
          <a:prstGeom prst="straightConnector1">
            <a:avLst/>
          </a:prstGeom>
          <a:ln>
            <a:solidFill>
              <a:srgbClr val="7F7F7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a:stCxn id="55" idx="3"/>
            <a:endCxn id="18" idx="1"/>
          </p:cNvCxnSpPr>
          <p:nvPr/>
        </p:nvCxnSpPr>
        <p:spPr>
          <a:xfrm flipV="1">
            <a:off x="4378771" y="3093374"/>
            <a:ext cx="496677" cy="387569"/>
          </a:xfrm>
          <a:prstGeom prst="straightConnector1">
            <a:avLst/>
          </a:prstGeom>
          <a:ln>
            <a:solidFill>
              <a:srgbClr val="7F7F7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rot="10800000">
            <a:off x="911842" y="1532355"/>
            <a:ext cx="6257293" cy="1589"/>
          </a:xfrm>
          <a:prstGeom prst="line">
            <a:avLst/>
          </a:prstGeom>
          <a:ln w="15875" cap="flat" cmpd="sng" algn="ctr">
            <a:solidFill>
              <a:srgbClr val="7F7F7F"/>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rot="5400000">
            <a:off x="4649644" y="4053434"/>
            <a:ext cx="5038983" cy="1588"/>
          </a:xfrm>
          <a:prstGeom prst="line">
            <a:avLst/>
          </a:prstGeom>
          <a:ln w="15875" cap="flat" cmpd="sng" algn="ctr">
            <a:solidFill>
              <a:srgbClr val="7F7F7F"/>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84" name="TextBox 83"/>
          <p:cNvSpPr txBox="1"/>
          <p:nvPr/>
        </p:nvSpPr>
        <p:spPr>
          <a:xfrm>
            <a:off x="1589552" y="3940043"/>
            <a:ext cx="1232429" cy="415498"/>
          </a:xfrm>
          <a:prstGeom prst="rect">
            <a:avLst/>
          </a:prstGeom>
          <a:noFill/>
        </p:spPr>
        <p:txBody>
          <a:bodyPr wrap="none" rtlCol="0">
            <a:spAutoFit/>
          </a:bodyPr>
          <a:lstStyle/>
          <a:p>
            <a:pPr fontAlgn="base">
              <a:spcBef>
                <a:spcPct val="0"/>
              </a:spcBef>
              <a:spcAft>
                <a:spcPct val="0"/>
              </a:spcAft>
            </a:pPr>
            <a:r>
              <a:rPr lang="en-US" sz="1050" dirty="0">
                <a:solidFill>
                  <a:prstClr val="black"/>
                </a:solidFill>
                <a:latin typeface="Arial" charset="0"/>
                <a:ea typeface="ＭＳ Ｐゴシック" pitchFamily="36" charset="-128"/>
              </a:rPr>
              <a:t>Non-consumptive</a:t>
            </a:r>
          </a:p>
          <a:p>
            <a:pPr fontAlgn="base">
              <a:spcBef>
                <a:spcPct val="0"/>
              </a:spcBef>
              <a:spcAft>
                <a:spcPct val="0"/>
              </a:spcAft>
            </a:pPr>
            <a:r>
              <a:rPr lang="en-US" sz="1050" dirty="0">
                <a:solidFill>
                  <a:prstClr val="black"/>
                </a:solidFill>
                <a:latin typeface="Arial" charset="0"/>
                <a:ea typeface="ＭＳ Ｐゴシック" pitchFamily="36" charset="-128"/>
              </a:rPr>
              <a:t>Data capsules</a:t>
            </a:r>
          </a:p>
        </p:txBody>
      </p:sp>
      <p:sp>
        <p:nvSpPr>
          <p:cNvPr id="85" name="Rectangle 84"/>
          <p:cNvSpPr/>
          <p:nvPr/>
        </p:nvSpPr>
        <p:spPr>
          <a:xfrm>
            <a:off x="2492897" y="5003398"/>
            <a:ext cx="1878087" cy="625568"/>
          </a:xfrm>
          <a:prstGeom prst="rect">
            <a:avLst/>
          </a:prstGeom>
          <a:solidFill>
            <a:srgbClr val="DBEEF4"/>
          </a:solidFill>
          <a:ln>
            <a:solidFill>
              <a:srgbClr val="31859C"/>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r>
              <a:rPr lang="en-US" sz="1600" dirty="0">
                <a:solidFill>
                  <a:prstClr val="black"/>
                </a:solidFill>
                <a:latin typeface="Calibri"/>
              </a:rPr>
              <a:t>NCSA HPC resources</a:t>
            </a:r>
          </a:p>
        </p:txBody>
      </p:sp>
      <p:sp>
        <p:nvSpPr>
          <p:cNvPr id="86" name="Down Arrow 85"/>
          <p:cNvSpPr/>
          <p:nvPr/>
        </p:nvSpPr>
        <p:spPr>
          <a:xfrm>
            <a:off x="3747371" y="3816276"/>
            <a:ext cx="154438" cy="732579"/>
          </a:xfrm>
          <a:prstGeom prst="downArrow">
            <a:avLst>
              <a:gd name="adj1" fmla="val 50000"/>
              <a:gd name="adj2" fmla="val 50000"/>
            </a:avLst>
          </a:prstGeom>
          <a:solidFill>
            <a:schemeClr val="accent2">
              <a:lumMod val="20000"/>
              <a:lumOff val="80000"/>
            </a:schemeClr>
          </a:solidFill>
          <a:ln w="25400" cap="flat" cmpd="sng" algn="ctr">
            <a:solidFill>
              <a:schemeClr val="accent2">
                <a:lumMod val="7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a:solidFill>
                <a:prstClr val="white"/>
              </a:solidFill>
              <a:latin typeface="Calibri"/>
            </a:endParaRPr>
          </a:p>
        </p:txBody>
      </p:sp>
      <p:cxnSp>
        <p:nvCxnSpPr>
          <p:cNvPr id="56" name="Straight Connector 55"/>
          <p:cNvCxnSpPr/>
          <p:nvPr/>
        </p:nvCxnSpPr>
        <p:spPr>
          <a:xfrm flipV="1">
            <a:off x="7189737" y="833780"/>
            <a:ext cx="550965" cy="700957"/>
          </a:xfrm>
          <a:prstGeom prst="line">
            <a:avLst/>
          </a:prstGeom>
          <a:ln w="15875" cap="flat" cmpd="sng" algn="ctr">
            <a:solidFill>
              <a:srgbClr val="7F7F7F"/>
            </a:solidFill>
            <a:prstDash val="dot"/>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7322" y="1803400"/>
            <a:ext cx="923485" cy="338381"/>
          </a:xfrm>
          <a:prstGeom prst="rect">
            <a:avLst/>
          </a:prstGeom>
          <a:solidFill>
            <a:schemeClr val="bg1"/>
          </a:solidFill>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7228" y="3399898"/>
            <a:ext cx="1660542" cy="402773"/>
          </a:xfrm>
          <a:prstGeom prst="rect">
            <a:avLst/>
          </a:prstGeom>
          <a:ln w="19050">
            <a:solidFill>
              <a:srgbClr val="B28C5A"/>
            </a:solidFill>
          </a:ln>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14640" y="5633972"/>
            <a:ext cx="945188" cy="413139"/>
          </a:xfrm>
          <a:prstGeom prst="rect">
            <a:avLst/>
          </a:prstGeom>
        </p:spPr>
      </p:pic>
      <p:pic>
        <p:nvPicPr>
          <p:cNvPr id="36" name="Picture 3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15421" y="4836866"/>
            <a:ext cx="1248446" cy="858719"/>
          </a:xfrm>
          <a:prstGeom prst="rect">
            <a:avLst/>
          </a:prstGeom>
          <a:solidFill>
            <a:schemeClr val="tx1"/>
          </a:solidFill>
        </p:spPr>
      </p:pic>
      <p:pic>
        <p:nvPicPr>
          <p:cNvPr id="40" name="Picture 3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55114" y="383142"/>
            <a:ext cx="1068913" cy="700119"/>
          </a:xfrm>
          <a:prstGeom prst="rect">
            <a:avLst/>
          </a:prstGeom>
        </p:spPr>
      </p:pic>
      <p:cxnSp>
        <p:nvCxnSpPr>
          <p:cNvPr id="64" name="Straight Arrow Connector 63"/>
          <p:cNvCxnSpPr>
            <a:stCxn id="58" idx="2"/>
            <a:endCxn id="16" idx="0"/>
          </p:cNvCxnSpPr>
          <p:nvPr/>
        </p:nvCxnSpPr>
        <p:spPr>
          <a:xfrm flipH="1">
            <a:off x="2538614" y="2956584"/>
            <a:ext cx="38137" cy="185979"/>
          </a:xfrm>
          <a:prstGeom prst="straightConnector1">
            <a:avLst/>
          </a:prstGeom>
          <a:ln>
            <a:solidFill>
              <a:srgbClr val="7F7F7F"/>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9" name="Date Placeholder 58"/>
          <p:cNvSpPr>
            <a:spLocks noGrp="1"/>
          </p:cNvSpPr>
          <p:nvPr>
            <p:ph type="dt" sz="half" idx="10"/>
          </p:nvPr>
        </p:nvSpPr>
        <p:spPr/>
        <p:txBody>
          <a:bodyPr/>
          <a:lstStyle/>
          <a:p>
            <a:fld id="{C4944877-1446-5F4B-B05F-F4A05589D74B}" type="datetime1">
              <a:rPr lang="en-US" smtClean="0"/>
              <a:pPr/>
              <a:t>1/10/13</a:t>
            </a:fld>
            <a:endParaRPr lang="en-US"/>
          </a:p>
        </p:txBody>
      </p:sp>
      <p:sp>
        <p:nvSpPr>
          <p:cNvPr id="62" name="Slide Number Placeholder 61"/>
          <p:cNvSpPr>
            <a:spLocks noGrp="1"/>
          </p:cNvSpPr>
          <p:nvPr>
            <p:ph type="sldNum" sz="quarter" idx="12"/>
          </p:nvPr>
        </p:nvSpPr>
        <p:spPr/>
        <p:txBody>
          <a:bodyPr/>
          <a:lstStyle/>
          <a:p>
            <a:fld id="{43E2C8BD-8E99-4B4D-A356-F98833EE6F91}" type="slidenum">
              <a:rPr lang="en-US" smtClean="0"/>
              <a:pPr/>
              <a:t>21</a:t>
            </a:fld>
            <a:endParaRPr lang="en-US"/>
          </a:p>
        </p:txBody>
      </p:sp>
      <p:sp>
        <p:nvSpPr>
          <p:cNvPr id="65" name="TextBox 64"/>
          <p:cNvSpPr txBox="1"/>
          <p:nvPr/>
        </p:nvSpPr>
        <p:spPr>
          <a:xfrm>
            <a:off x="7378027" y="1962026"/>
            <a:ext cx="1505540" cy="461665"/>
          </a:xfrm>
          <a:prstGeom prst="rect">
            <a:avLst/>
          </a:prstGeom>
          <a:noFill/>
        </p:spPr>
        <p:txBody>
          <a:bodyPr wrap="none" rtlCol="0">
            <a:spAutoFit/>
          </a:bodyPr>
          <a:lstStyle/>
          <a:p>
            <a:pPr fontAlgn="base">
              <a:spcBef>
                <a:spcPct val="0"/>
              </a:spcBef>
              <a:spcAft>
                <a:spcPct val="0"/>
              </a:spcAft>
            </a:pPr>
            <a:r>
              <a:rPr lang="en-US" sz="2400" dirty="0" err="1">
                <a:solidFill>
                  <a:prstClr val="black"/>
                </a:solidFill>
                <a:latin typeface="Arial" charset="0"/>
                <a:ea typeface="ＭＳ Ｐゴシック" pitchFamily="36" charset="-128"/>
              </a:rPr>
              <a:t>Blacklight</a:t>
            </a:r>
            <a:endParaRPr lang="en-US" sz="2400" dirty="0">
              <a:solidFill>
                <a:prstClr val="black"/>
              </a:solidFill>
              <a:latin typeface="Arial" charset="0"/>
              <a:ea typeface="ＭＳ Ｐゴシック" pitchFamily="36" charset="-128"/>
            </a:endParaRPr>
          </a:p>
        </p:txBody>
      </p:sp>
      <p:pic>
        <p:nvPicPr>
          <p:cNvPr id="66" name="Picture 6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78027" y="141073"/>
            <a:ext cx="1079293" cy="1133257"/>
          </a:xfrm>
          <a:prstGeom prst="rect">
            <a:avLst/>
          </a:prstGeom>
          <a:effectLst>
            <a:outerShdw blurRad="50800" dist="38100" dir="2700000">
              <a:srgbClr val="000000">
                <a:alpha val="43000"/>
              </a:srgbClr>
            </a:outerShdw>
          </a:effectLst>
        </p:spPr>
      </p:pic>
      <p:sp>
        <p:nvSpPr>
          <p:cNvPr id="73" name="Rectangle 72"/>
          <p:cNvSpPr/>
          <p:nvPr/>
        </p:nvSpPr>
        <p:spPr>
          <a:xfrm>
            <a:off x="5008774" y="3903720"/>
            <a:ext cx="1506256" cy="940753"/>
          </a:xfrm>
          <a:prstGeom prst="rect">
            <a:avLst/>
          </a:prstGeom>
          <a:solidFill>
            <a:srgbClr val="F2DCDB"/>
          </a:solidFill>
          <a:ln>
            <a:solidFill>
              <a:srgbClr val="C0504D"/>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r>
              <a:rPr lang="en-US" sz="1400" dirty="0">
                <a:solidFill>
                  <a:prstClr val="black"/>
                </a:solidFill>
                <a:latin typeface="Calibri"/>
              </a:rPr>
              <a:t>Volume store </a:t>
            </a:r>
          </a:p>
          <a:p>
            <a:pPr algn="ctr" fontAlgn="base">
              <a:spcBef>
                <a:spcPct val="0"/>
              </a:spcBef>
              <a:spcAft>
                <a:spcPct val="0"/>
              </a:spcAft>
            </a:pPr>
            <a:r>
              <a:rPr lang="en-US" sz="1400" dirty="0">
                <a:solidFill>
                  <a:prstClr val="black"/>
                </a:solidFill>
                <a:latin typeface="Calibri"/>
              </a:rPr>
              <a:t>(Cassandra)</a:t>
            </a:r>
          </a:p>
        </p:txBody>
      </p:sp>
      <p:sp>
        <p:nvSpPr>
          <p:cNvPr id="74" name="Rectangle 73"/>
          <p:cNvSpPr/>
          <p:nvPr/>
        </p:nvSpPr>
        <p:spPr>
          <a:xfrm>
            <a:off x="5161174" y="4056120"/>
            <a:ext cx="1506256" cy="940753"/>
          </a:xfrm>
          <a:prstGeom prst="rect">
            <a:avLst/>
          </a:prstGeom>
          <a:solidFill>
            <a:srgbClr val="F2DCDB"/>
          </a:solidFill>
          <a:ln>
            <a:solidFill>
              <a:srgbClr val="C0504D"/>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r>
              <a:rPr lang="en-US" sz="1400" dirty="0">
                <a:solidFill>
                  <a:prstClr val="black"/>
                </a:solidFill>
                <a:latin typeface="Calibri"/>
              </a:rPr>
              <a:t>Volume store </a:t>
            </a:r>
          </a:p>
          <a:p>
            <a:pPr algn="ctr" fontAlgn="base">
              <a:spcBef>
                <a:spcPct val="0"/>
              </a:spcBef>
              <a:spcAft>
                <a:spcPct val="0"/>
              </a:spcAft>
            </a:pPr>
            <a:r>
              <a:rPr lang="en-US" sz="1400" dirty="0">
                <a:solidFill>
                  <a:prstClr val="black"/>
                </a:solidFill>
                <a:latin typeface="Calibri"/>
              </a:rPr>
              <a:t>(Cassandra)</a:t>
            </a:r>
          </a:p>
        </p:txBody>
      </p:sp>
      <p:sp>
        <p:nvSpPr>
          <p:cNvPr id="68" name="Rectangle 67"/>
          <p:cNvSpPr/>
          <p:nvPr/>
        </p:nvSpPr>
        <p:spPr>
          <a:xfrm>
            <a:off x="813775" y="5813195"/>
            <a:ext cx="1251492" cy="592399"/>
          </a:xfrm>
          <a:prstGeom prst="rect">
            <a:avLst/>
          </a:prstGeom>
          <a:solidFill>
            <a:srgbClr val="DBEEF4"/>
          </a:solidFill>
          <a:ln>
            <a:solidFill>
              <a:srgbClr val="31859C"/>
            </a:solidFill>
          </a:ln>
        </p:spPr>
        <p:style>
          <a:lnRef idx="2">
            <a:schemeClr val="accent1"/>
          </a:lnRef>
          <a:fillRef idx="1">
            <a:schemeClr val="lt1"/>
          </a:fillRef>
          <a:effectRef idx="0">
            <a:schemeClr val="accent1"/>
          </a:effectRef>
          <a:fontRef idx="minor">
            <a:schemeClr val="dk1"/>
          </a:fontRef>
        </p:style>
        <p:txBody>
          <a:bodyPr rtlCol="0" anchor="ctr"/>
          <a:lstStyle/>
          <a:p>
            <a:pPr algn="ctr" fontAlgn="base">
              <a:spcBef>
                <a:spcPct val="0"/>
              </a:spcBef>
              <a:spcAft>
                <a:spcPct val="0"/>
              </a:spcAft>
            </a:pPr>
            <a:r>
              <a:rPr lang="en-US" sz="1600">
                <a:solidFill>
                  <a:prstClr val="black"/>
                </a:solidFill>
                <a:latin typeface="Calibri"/>
              </a:rPr>
              <a:t>NSF XSEDE</a:t>
            </a:r>
            <a:endParaRPr lang="en-US" sz="1600" dirty="0">
              <a:solidFill>
                <a:prstClr val="black"/>
              </a:solidFill>
              <a:latin typeface="Calibri"/>
            </a:endParaRPr>
          </a:p>
        </p:txBody>
      </p:sp>
    </p:spTree>
    <p:extLst>
      <p:ext uri="{BB962C8B-B14F-4D97-AF65-F5344CB8AC3E}">
        <p14:creationId xmlns:p14="http://schemas.microsoft.com/office/powerpoint/2010/main" val="370508768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kflow.jpg"/>
          <p:cNvPicPr>
            <a:picLocks noChangeAspect="1"/>
          </p:cNvPicPr>
          <p:nvPr/>
        </p:nvPicPr>
        <p:blipFill>
          <a:blip r:embed="rId2"/>
          <a:stretch>
            <a:fillRect/>
          </a:stretch>
        </p:blipFill>
        <p:spPr>
          <a:xfrm>
            <a:off x="0" y="1022565"/>
            <a:ext cx="9144000" cy="5354726"/>
          </a:xfrm>
          <a:prstGeom prst="rect">
            <a:avLst/>
          </a:prstGeom>
        </p:spPr>
      </p:pic>
      <p:sp>
        <p:nvSpPr>
          <p:cNvPr id="5" name="Title 4"/>
          <p:cNvSpPr>
            <a:spLocks noGrp="1"/>
          </p:cNvSpPr>
          <p:nvPr>
            <p:ph type="title" idx="4294967295"/>
          </p:nvPr>
        </p:nvSpPr>
        <p:spPr>
          <a:xfrm>
            <a:off x="457200" y="274638"/>
            <a:ext cx="8229600" cy="707495"/>
          </a:xfrm>
        </p:spPr>
        <p:txBody>
          <a:bodyPr/>
          <a:lstStyle/>
          <a:p>
            <a:r>
              <a:rPr lang="en-US" dirty="0" smtClean="0"/>
              <a:t>Example access point: SEASR</a:t>
            </a:r>
            <a:endParaRPr lang="en-US" dirty="0"/>
          </a:p>
        </p:txBody>
      </p:sp>
      <p:sp>
        <p:nvSpPr>
          <p:cNvPr id="6" name="Date Placeholder 5"/>
          <p:cNvSpPr>
            <a:spLocks noGrp="1"/>
          </p:cNvSpPr>
          <p:nvPr>
            <p:ph type="dt" sz="half" idx="10"/>
          </p:nvPr>
        </p:nvSpPr>
        <p:spPr/>
        <p:txBody>
          <a:bodyPr/>
          <a:lstStyle/>
          <a:p>
            <a:fld id="{49BCA5B6-7916-7349-B72E-0CEF6F2AEA58}" type="datetime1">
              <a:rPr lang="en-US" smtClean="0"/>
              <a:pPr/>
              <a:t>1/10/13</a:t>
            </a:fld>
            <a:endParaRPr lang="en-US"/>
          </a:p>
        </p:txBody>
      </p:sp>
      <p:sp>
        <p:nvSpPr>
          <p:cNvPr id="7" name="Slide Number Placeholder 6"/>
          <p:cNvSpPr>
            <a:spLocks noGrp="1"/>
          </p:cNvSpPr>
          <p:nvPr>
            <p:ph type="sldNum" sz="quarter" idx="12"/>
          </p:nvPr>
        </p:nvSpPr>
        <p:spPr/>
        <p:txBody>
          <a:bodyPr/>
          <a:lstStyle/>
          <a:p>
            <a:fld id="{43E2C8BD-8E99-4B4D-A356-F98833EE6F91}" type="slidenum">
              <a:rPr lang="en-US" smtClean="0"/>
              <a:pPr/>
              <a:t>22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r>
              <a:rPr lang="en-US" dirty="0" smtClean="0">
                <a:solidFill>
                  <a:srgbClr val="404040"/>
                </a:solidFill>
                <a:ea typeface="ＭＳ Ｐゴシック" pitchFamily="36" charset="-128"/>
              </a:rPr>
              <a:t>Algorithms</a:t>
            </a:r>
          </a:p>
        </p:txBody>
      </p:sp>
      <p:sp>
        <p:nvSpPr>
          <p:cNvPr id="21507" name="Content Placeholder 2"/>
          <p:cNvSpPr>
            <a:spLocks noGrp="1"/>
          </p:cNvSpPr>
          <p:nvPr>
            <p:ph idx="1"/>
          </p:nvPr>
        </p:nvSpPr>
        <p:spPr>
          <a:xfrm>
            <a:off x="457200" y="1600200"/>
            <a:ext cx="8229600" cy="4895850"/>
          </a:xfrm>
        </p:spPr>
        <p:txBody>
          <a:bodyPr/>
          <a:lstStyle/>
          <a:p>
            <a:pPr eaLnBrk="1" hangingPunct="1"/>
            <a:r>
              <a:rPr lang="en-US" dirty="0" smtClean="0"/>
              <a:t>Computational analysis is accomplished through algorithms </a:t>
            </a:r>
          </a:p>
          <a:p>
            <a:pPr lvl="1" eaLnBrk="1" hangingPunct="1"/>
            <a:r>
              <a:rPr lang="en-US" dirty="0" smtClean="0"/>
              <a:t>An algorithm carries out one coherent analysis task: sort list of words, compute word frequency for text  </a:t>
            </a:r>
          </a:p>
          <a:p>
            <a:pPr eaLnBrk="1" hangingPunct="1"/>
            <a:r>
              <a:rPr lang="en-US" dirty="0" smtClean="0"/>
              <a:t>Researcher’s computational analysis often requires running sequence of algorithms.    Important distinction for implementing non-consumptive research is “who owns the algorithm”?</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Infrastructure for computational analysis</a:t>
            </a:r>
            <a:endParaRPr lang="en-US" dirty="0"/>
          </a:p>
        </p:txBody>
      </p:sp>
      <p:sp>
        <p:nvSpPr>
          <p:cNvPr id="3" name="Content Placeholder 2"/>
          <p:cNvSpPr>
            <a:spLocks noGrp="1"/>
          </p:cNvSpPr>
          <p:nvPr>
            <p:ph idx="1"/>
          </p:nvPr>
        </p:nvSpPr>
        <p:spPr/>
        <p:txBody>
          <a:bodyPr/>
          <a:lstStyle/>
          <a:p>
            <a:r>
              <a:rPr lang="en-US" dirty="0" smtClean="0"/>
              <a:t>When needing to support computation over 10+M volume corpus, algorithms must be co-located with data. </a:t>
            </a:r>
          </a:p>
          <a:p>
            <a:r>
              <a:rPr lang="en-US" dirty="0" smtClean="0"/>
              <a:t>That is, algorithms must be located where repository is located, and not on user’s desktop. </a:t>
            </a:r>
          </a:p>
          <a:p>
            <a:r>
              <a:rPr lang="en-US" dirty="0" smtClean="0"/>
              <a:t>When computational analysis is to be non-consumptive, likely one location for the data.</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owns algorithm?</a:t>
            </a:r>
            <a:endParaRPr lang="en-US" dirty="0"/>
          </a:p>
        </p:txBody>
      </p:sp>
      <p:sp>
        <p:nvSpPr>
          <p:cNvPr id="3" name="Content Placeholder 2"/>
          <p:cNvSpPr>
            <a:spLocks noGrp="1"/>
          </p:cNvSpPr>
          <p:nvPr>
            <p:ph idx="1"/>
          </p:nvPr>
        </p:nvSpPr>
        <p:spPr/>
        <p:txBody>
          <a:bodyPr/>
          <a:lstStyle/>
          <a:p>
            <a:r>
              <a:rPr lang="en-US" dirty="0" smtClean="0"/>
              <a:t>HTRC owns the algorithms, </a:t>
            </a:r>
          </a:p>
          <a:p>
            <a:pPr lvl="1"/>
            <a:r>
              <a:rPr lang="en-US" dirty="0" smtClean="0"/>
              <a:t>use Software Environment for Advancement of Scholarly Research (SEASR) suite of algorithms</a:t>
            </a:r>
          </a:p>
          <a:p>
            <a:pPr lvl="1"/>
            <a:r>
              <a:rPr lang="en-US" dirty="0" smtClean="0"/>
              <a:t>we are examining security requirements of users, algorithms, and data</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owns and submits their algorithms</a:t>
            </a:r>
            <a:endParaRPr lang="en-US" dirty="0"/>
          </a:p>
        </p:txBody>
      </p:sp>
      <p:sp>
        <p:nvSpPr>
          <p:cNvPr id="3" name="Content Placeholder 2"/>
          <p:cNvSpPr>
            <a:spLocks noGrp="1"/>
          </p:cNvSpPr>
          <p:nvPr>
            <p:ph idx="1"/>
          </p:nvPr>
        </p:nvSpPr>
        <p:spPr/>
        <p:txBody>
          <a:bodyPr/>
          <a:lstStyle/>
          <a:p>
            <a:r>
              <a:rPr lang="en-US" dirty="0" smtClean="0"/>
              <a:t>HTRC recently received funding from Alfred P. Sloan foundation to prototype “data capsule framework” that provisions for non-consumptive research.</a:t>
            </a:r>
          </a:p>
          <a:p>
            <a:r>
              <a:rPr lang="en-US" dirty="0" smtClean="0"/>
              <a:t>Founded on principle of “trust but verify”. Informatics-savvy humanities scholar is given freedom to experiment with new algorithms on protected information, but technological mechanisms in place to prevent undesirable behavior (leakage.)</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Non-consumptive, user-owned algorithms infrastructure; requirements:</a:t>
            </a:r>
            <a:endParaRPr lang="en-US" sz="3600" dirty="0"/>
          </a:p>
        </p:txBody>
      </p:sp>
      <p:sp>
        <p:nvSpPr>
          <p:cNvPr id="3" name="Content Placeholder 2"/>
          <p:cNvSpPr>
            <a:spLocks noGrp="1"/>
          </p:cNvSpPr>
          <p:nvPr>
            <p:ph idx="1"/>
          </p:nvPr>
        </p:nvSpPr>
        <p:spPr>
          <a:xfrm>
            <a:off x="457200" y="1515536"/>
            <a:ext cx="8229600" cy="4895849"/>
          </a:xfrm>
        </p:spPr>
        <p:txBody>
          <a:bodyPr/>
          <a:lstStyle/>
          <a:p>
            <a:pPr lvl="0"/>
            <a:r>
              <a:rPr lang="en-US" dirty="0" smtClean="0"/>
              <a:t>Implements non-consumptive</a:t>
            </a:r>
          </a:p>
          <a:p>
            <a:pPr lvl="0"/>
            <a:r>
              <a:rPr lang="en-US" dirty="0" smtClean="0"/>
              <a:t>Openness – users not limited to using known set of algorithms</a:t>
            </a:r>
          </a:p>
          <a:p>
            <a:pPr lvl="0"/>
            <a:r>
              <a:rPr lang="en-US" dirty="0" smtClean="0"/>
              <a:t>Efficiency – Not possible to analyze algorithms for conformance prior to running</a:t>
            </a:r>
          </a:p>
          <a:p>
            <a:pPr lvl="0"/>
            <a:r>
              <a:rPr lang="en-US" dirty="0" smtClean="0"/>
              <a:t>Low cost and scale – Run at large-scale and low cost to scholarly community of users</a:t>
            </a:r>
          </a:p>
          <a:p>
            <a:pPr lvl="0"/>
            <a:r>
              <a:rPr lang="en-US" dirty="0" smtClean="0"/>
              <a:t>Long term value –adoption for other purposes </a:t>
            </a:r>
          </a:p>
          <a:p>
            <a:pPr>
              <a:buNone/>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pp-categorization-p1.pdf"/>
          <p:cNvPicPr>
            <a:picLocks noChangeAspect="1"/>
          </p:cNvPicPr>
          <p:nvPr/>
        </p:nvPicPr>
        <p:blipFill>
          <a:blip r:embed="rId2"/>
          <a:srcRect t="23636" b="40000"/>
          <a:stretch>
            <a:fillRect/>
          </a:stretch>
        </p:blipFill>
        <p:spPr>
          <a:xfrm>
            <a:off x="-622688" y="1659442"/>
            <a:ext cx="9967250" cy="4690534"/>
          </a:xfrm>
          <a:prstGeom prst="rect">
            <a:avLst/>
          </a:prstGeom>
        </p:spPr>
      </p:pic>
      <p:sp>
        <p:nvSpPr>
          <p:cNvPr id="5" name="Title 4"/>
          <p:cNvSpPr>
            <a:spLocks noGrp="1"/>
          </p:cNvSpPr>
          <p:nvPr>
            <p:ph type="title" idx="4294967295"/>
          </p:nvPr>
        </p:nvSpPr>
        <p:spPr>
          <a:xfrm>
            <a:off x="253995" y="274638"/>
            <a:ext cx="8229600" cy="1143000"/>
          </a:xfrm>
        </p:spPr>
        <p:txBody>
          <a:bodyPr/>
          <a:lstStyle/>
          <a:p>
            <a:r>
              <a:rPr lang="en-US" sz="3200" dirty="0" smtClean="0"/>
              <a:t>Categories of algorithms. Can fair use be determined based on categorization of algorithm?  Or is all computational use fair use? </a:t>
            </a:r>
            <a:endParaRPr lang="en-US" sz="3200" dirty="0"/>
          </a:p>
        </p:txBody>
      </p:sp>
      <p:sp>
        <p:nvSpPr>
          <p:cNvPr id="6" name="Date Placeholder 5"/>
          <p:cNvSpPr>
            <a:spLocks noGrp="1"/>
          </p:cNvSpPr>
          <p:nvPr>
            <p:ph type="dt" sz="half" idx="10"/>
          </p:nvPr>
        </p:nvSpPr>
        <p:spPr/>
        <p:txBody>
          <a:bodyPr/>
          <a:lstStyle/>
          <a:p>
            <a:fld id="{CD04146A-AEC2-9942-9041-1B9719561D1E}" type="datetime1">
              <a:rPr lang="en-US" smtClean="0"/>
              <a:pPr/>
              <a:t>1/10/13</a:t>
            </a:fld>
            <a:endParaRPr lang="en-US"/>
          </a:p>
        </p:txBody>
      </p:sp>
      <p:sp>
        <p:nvSpPr>
          <p:cNvPr id="7" name="Slide Number Placeholder 6"/>
          <p:cNvSpPr>
            <a:spLocks noGrp="1"/>
          </p:cNvSpPr>
          <p:nvPr>
            <p:ph type="sldNum" sz="quarter" idx="12"/>
          </p:nvPr>
        </p:nvSpPr>
        <p:spPr/>
        <p:txBody>
          <a:bodyPr/>
          <a:lstStyle/>
          <a:p>
            <a:fld id="{43E2C8BD-8E99-4B4D-A356-F98833EE6F91}" type="slidenum">
              <a:rPr lang="en-US" smtClean="0"/>
              <a:pPr/>
              <a:t>28</a:t>
            </a:fld>
            <a:endParaRPr lang="en-US"/>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Algo</a:t>
            </a:r>
            <a:r>
              <a:rPr lang="en-US" dirty="0" smtClean="0"/>
              <a:t> results fair use?</a:t>
            </a:r>
            <a:endParaRPr lang="en-US" dirty="0"/>
          </a:p>
        </p:txBody>
      </p:sp>
      <p:sp>
        <p:nvSpPr>
          <p:cNvPr id="5" name="Content Placeholder 4"/>
          <p:cNvSpPr>
            <a:spLocks noGrp="1"/>
          </p:cNvSpPr>
          <p:nvPr>
            <p:ph idx="1"/>
          </p:nvPr>
        </p:nvSpPr>
        <p:spPr/>
        <p:txBody>
          <a:bodyPr/>
          <a:lstStyle/>
          <a:p>
            <a:r>
              <a:rPr lang="en-US" dirty="0" smtClean="0"/>
              <a:t>Center supplied</a:t>
            </a:r>
          </a:p>
          <a:p>
            <a:pPr lvl="1"/>
            <a:r>
              <a:rPr lang="en-US" dirty="0" smtClean="0"/>
              <a:t>Easier because we know category of algorithm</a:t>
            </a:r>
          </a:p>
          <a:p>
            <a:r>
              <a:rPr lang="en-US" dirty="0" smtClean="0"/>
              <a:t>User supplied</a:t>
            </a:r>
          </a:p>
          <a:p>
            <a:pPr lvl="1"/>
            <a:r>
              <a:rPr lang="en-US" dirty="0" smtClean="0"/>
              <a:t>HTRC is not examining code, so open question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2-02-28 at 9.04.49 PM.png"/>
          <p:cNvPicPr>
            <a:picLocks noChangeAspect="1"/>
          </p:cNvPicPr>
          <p:nvPr/>
        </p:nvPicPr>
        <p:blipFill>
          <a:blip r:embed="rId2"/>
          <a:stretch>
            <a:fillRect/>
          </a:stretch>
        </p:blipFill>
        <p:spPr>
          <a:xfrm>
            <a:off x="152406" y="2190750"/>
            <a:ext cx="4419600" cy="4305300"/>
          </a:xfrm>
          <a:prstGeom prst="rect">
            <a:avLst/>
          </a:prstGeom>
        </p:spPr>
      </p:pic>
      <p:sp>
        <p:nvSpPr>
          <p:cNvPr id="4" name="Title 3"/>
          <p:cNvSpPr>
            <a:spLocks noGrp="1"/>
          </p:cNvSpPr>
          <p:nvPr>
            <p:ph type="title"/>
          </p:nvPr>
        </p:nvSpPr>
        <p:spPr/>
        <p:txBody>
          <a:bodyPr/>
          <a:lstStyle/>
          <a:p>
            <a:endParaRPr lang="en-US" dirty="0"/>
          </a:p>
        </p:txBody>
      </p:sp>
      <p:pic>
        <p:nvPicPr>
          <p:cNvPr id="6" name="Content Placeholder 5" descr="Screen Shot 2012-02-28 at 9.05.02 PM.png"/>
          <p:cNvPicPr>
            <a:picLocks noGrp="1" noChangeAspect="1"/>
          </p:cNvPicPr>
          <p:nvPr>
            <p:ph idx="1"/>
          </p:nvPr>
        </p:nvPicPr>
        <p:blipFill>
          <a:blip r:embed="rId3"/>
          <a:srcRect t="-87497" b="-87497"/>
          <a:stretch>
            <a:fillRect/>
          </a:stretch>
        </p:blipFill>
        <p:spPr>
          <a:xfrm>
            <a:off x="287866" y="-855142"/>
            <a:ext cx="5945379" cy="3536949"/>
          </a:xfrm>
        </p:spPr>
      </p:pic>
      <p:sp>
        <p:nvSpPr>
          <p:cNvPr id="8" name="TextBox 7"/>
          <p:cNvSpPr txBox="1"/>
          <p:nvPr/>
        </p:nvSpPr>
        <p:spPr>
          <a:xfrm>
            <a:off x="4351867" y="2004487"/>
            <a:ext cx="4792133" cy="4893647"/>
          </a:xfrm>
          <a:prstGeom prst="rect">
            <a:avLst/>
          </a:prstGeom>
          <a:noFill/>
        </p:spPr>
        <p:txBody>
          <a:bodyPr wrap="square" rtlCol="0">
            <a:spAutoFit/>
          </a:bodyPr>
          <a:lstStyle/>
          <a:p>
            <a:pPr fontAlgn="base">
              <a:spcBef>
                <a:spcPct val="0"/>
              </a:spcBef>
              <a:spcAft>
                <a:spcPct val="0"/>
              </a:spcAft>
              <a:buFont typeface="Wingdings" pitchFamily="-84" charset="2"/>
              <a:buChar char="à"/>
            </a:pPr>
            <a:r>
              <a:rPr lang="en-US" sz="2400" dirty="0">
                <a:solidFill>
                  <a:srgbClr val="F79646">
                    <a:lumMod val="75000"/>
                  </a:srgbClr>
                </a:solidFill>
                <a:latin typeface="Arial" charset="0"/>
                <a:ea typeface="ＭＳ Ｐゴシック" pitchFamily="36" charset="-128"/>
              </a:rPr>
              <a:t> </a:t>
            </a:r>
            <a:r>
              <a:rPr lang="en-US" sz="2400" dirty="0" err="1">
                <a:solidFill>
                  <a:srgbClr val="F79646">
                    <a:lumMod val="75000"/>
                  </a:srgbClr>
                </a:solidFill>
                <a:latin typeface="Arial" charset="0"/>
                <a:ea typeface="ＭＳ Ｐゴシック" pitchFamily="36" charset="-128"/>
              </a:rPr>
              <a:t>HathiTrust</a:t>
            </a:r>
            <a:r>
              <a:rPr lang="en-US" sz="2400" dirty="0">
                <a:solidFill>
                  <a:srgbClr val="F79646">
                    <a:lumMod val="75000"/>
                  </a:srgbClr>
                </a:solidFill>
                <a:latin typeface="Arial" charset="0"/>
                <a:ea typeface="ＭＳ Ｐゴシック" pitchFamily="36" charset="-128"/>
              </a:rPr>
              <a:t> is large corpus providing opportunity for new forms of computation investigation.</a:t>
            </a:r>
          </a:p>
          <a:p>
            <a:pPr fontAlgn="base">
              <a:spcBef>
                <a:spcPct val="0"/>
              </a:spcBef>
              <a:spcAft>
                <a:spcPct val="0"/>
              </a:spcAft>
              <a:buFont typeface="Wingdings" pitchFamily="-84" charset="2"/>
              <a:buChar char="à"/>
            </a:pPr>
            <a:r>
              <a:rPr lang="en-US" sz="2400" dirty="0">
                <a:solidFill>
                  <a:srgbClr val="F79646">
                    <a:lumMod val="75000"/>
                  </a:srgbClr>
                </a:solidFill>
                <a:latin typeface="Arial" charset="0"/>
                <a:ea typeface="ＭＳ Ｐゴシック" pitchFamily="36" charset="-128"/>
              </a:rPr>
              <a:t> The bigger the data, the less able we are to move it to a researcher’s desktop machine</a:t>
            </a:r>
          </a:p>
          <a:p>
            <a:pPr fontAlgn="base">
              <a:spcBef>
                <a:spcPct val="0"/>
              </a:spcBef>
              <a:spcAft>
                <a:spcPct val="0"/>
              </a:spcAft>
              <a:buFont typeface="Wingdings" pitchFamily="-84" charset="2"/>
              <a:buChar char="à"/>
            </a:pPr>
            <a:r>
              <a:rPr lang="en-US" sz="2400" dirty="0">
                <a:solidFill>
                  <a:srgbClr val="F79646">
                    <a:lumMod val="75000"/>
                  </a:srgbClr>
                </a:solidFill>
                <a:latin typeface="Arial" charset="0"/>
                <a:ea typeface="ＭＳ Ｐゴシック" pitchFamily="36" charset="-128"/>
              </a:rPr>
              <a:t> Future research on large collections will require </a:t>
            </a:r>
            <a:r>
              <a:rPr lang="en-US" sz="2400" b="1" i="1" dirty="0">
                <a:solidFill>
                  <a:srgbClr val="F79646">
                    <a:lumMod val="75000"/>
                  </a:srgbClr>
                </a:solidFill>
                <a:latin typeface="Arial" charset="0"/>
                <a:ea typeface="ＭＳ Ｐゴシック" pitchFamily="36" charset="-128"/>
              </a:rPr>
              <a:t>computation moves to the data, not vice versa</a:t>
            </a:r>
          </a:p>
          <a:p>
            <a:pPr fontAlgn="base">
              <a:spcBef>
                <a:spcPct val="0"/>
              </a:spcBef>
              <a:spcAft>
                <a:spcPct val="0"/>
              </a:spcAft>
            </a:pPr>
            <a:endParaRPr lang="en-US" sz="2400" dirty="0">
              <a:solidFill>
                <a:prstClr val="black"/>
              </a:solidFill>
              <a:latin typeface="Arial" charset="0"/>
              <a:ea typeface="ＭＳ Ｐゴシック" pitchFamily="36" charset="-128"/>
            </a:endParaRPr>
          </a:p>
          <a:p>
            <a:pPr fontAlgn="base">
              <a:spcBef>
                <a:spcPct val="0"/>
              </a:spcBef>
              <a:spcAft>
                <a:spcPct val="0"/>
              </a:spcAft>
            </a:pPr>
            <a:endParaRPr lang="en-US" sz="2400" dirty="0">
              <a:solidFill>
                <a:prstClr val="black"/>
              </a:solidFill>
              <a:latin typeface="Arial" charset="0"/>
              <a:ea typeface="ＭＳ Ｐゴシック" pitchFamily="36" charset="-128"/>
            </a:endParaRP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Parting philosophy</a:t>
            </a:r>
            <a:endParaRPr lang="en-US" dirty="0"/>
          </a:p>
        </p:txBody>
      </p:sp>
      <p:sp>
        <p:nvSpPr>
          <p:cNvPr id="3" name="Content Placeholder 2"/>
          <p:cNvSpPr>
            <a:spLocks noGrp="1"/>
          </p:cNvSpPr>
          <p:nvPr>
            <p:ph idx="1"/>
          </p:nvPr>
        </p:nvSpPr>
        <p:spPr/>
        <p:txBody>
          <a:bodyPr/>
          <a:lstStyle/>
          <a:p>
            <a:r>
              <a:rPr lang="en-US" dirty="0" smtClean="0"/>
              <a:t>Finally, results of computational research that conforms to restrictions of non-consumptive research must belong to researcher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Engage</a:t>
            </a:r>
            <a:endParaRPr lang="en-US" dirty="0"/>
          </a:p>
        </p:txBody>
      </p:sp>
      <p:sp>
        <p:nvSpPr>
          <p:cNvPr id="3" name="Content Placeholder 2"/>
          <p:cNvSpPr>
            <a:spLocks noGrp="1"/>
          </p:cNvSpPr>
          <p:nvPr>
            <p:ph idx="1"/>
          </p:nvPr>
        </p:nvSpPr>
        <p:spPr/>
        <p:txBody>
          <a:bodyPr/>
          <a:lstStyle/>
          <a:p>
            <a:r>
              <a:rPr lang="en-US" dirty="0" smtClean="0"/>
              <a:t>Building partnership with researchers and research communities is key goal of the </a:t>
            </a:r>
            <a:r>
              <a:rPr lang="en-US" dirty="0" err="1" smtClean="0"/>
              <a:t>HathiTrust</a:t>
            </a:r>
            <a:r>
              <a:rPr lang="en-US" dirty="0" smtClean="0"/>
              <a:t> Research Center </a:t>
            </a:r>
          </a:p>
          <a:p>
            <a:r>
              <a:rPr lang="en-US" dirty="0" smtClean="0"/>
              <a:t>HTRC can give technical advice to researchers as they look for funding opportunities involving access to research data </a:t>
            </a:r>
          </a:p>
          <a:p>
            <a:r>
              <a:rPr lang="en-US" dirty="0" smtClean="0"/>
              <a:t>Upcoming “Fix the OCR and Metadata Shortage Community Challenge” : help us address couple key weaknesses of HT corpus </a:t>
            </a:r>
          </a:p>
          <a:p>
            <a:endParaRPr lang="en-US" dirty="0"/>
          </a:p>
        </p:txBody>
      </p:sp>
      <p:pic>
        <p:nvPicPr>
          <p:cNvPr id="4" name="Picture 3" descr="Ancient-Greek-and-Roman-Philosophy-Workshop.jpg"/>
          <p:cNvPicPr>
            <a:picLocks noChangeAspect="1"/>
          </p:cNvPicPr>
          <p:nvPr/>
        </p:nvPicPr>
        <p:blipFill>
          <a:blip r:embed="rId2">
            <a:alphaModFix amt="44000"/>
          </a:blip>
          <a:stretch>
            <a:fillRect/>
          </a:stretch>
        </p:blipFill>
        <p:spPr>
          <a:xfrm>
            <a:off x="7569202" y="274639"/>
            <a:ext cx="1291333" cy="1202360"/>
          </a:xfrm>
          <a:prstGeom prst="rect">
            <a:avLst/>
          </a:prstGeom>
          <a:ln>
            <a:solidFill>
              <a:srgbClr val="800000"/>
            </a:solidFill>
          </a:ln>
          <a:effectLst>
            <a:outerShdw blurRad="50800" dist="38100" dir="2700000">
              <a:srgbClr val="000000">
                <a:alpha val="43000"/>
              </a:srgbClr>
            </a:outerShdw>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895" y="284381"/>
            <a:ext cx="1079293" cy="1133257"/>
          </a:xfrm>
          <a:prstGeom prst="rect">
            <a:avLst/>
          </a:prstGeom>
          <a:effectLst>
            <a:outerShdw blurRad="50800" dist="38100" dir="2700000">
              <a:srgbClr val="000000">
                <a:alpha val="43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John Unsworth, Brandeis University	</a:t>
            </a:r>
          </a:p>
          <a:p>
            <a:pPr lvl="1"/>
            <a:r>
              <a:rPr lang="en-US" dirty="0" err="1" smtClean="0">
                <a:hlinkClick r:id="rId2"/>
              </a:rPr>
              <a:t>unsworth@brandeis.edu</a:t>
            </a:r>
            <a:endParaRPr lang="en-US" dirty="0" smtClean="0"/>
          </a:p>
          <a:p>
            <a:pPr marL="457200" lvl="1" indent="0">
              <a:buNone/>
            </a:pPr>
            <a:endParaRPr lang="en-US" dirty="0" smtClean="0"/>
          </a:p>
          <a:p>
            <a:r>
              <a:rPr lang="en-US" dirty="0" smtClean="0"/>
              <a:t>Beth </a:t>
            </a:r>
            <a:r>
              <a:rPr lang="en-US" dirty="0" err="1" smtClean="0"/>
              <a:t>Sandore</a:t>
            </a:r>
            <a:r>
              <a:rPr lang="en-US" dirty="0" smtClean="0"/>
              <a:t> </a:t>
            </a:r>
            <a:r>
              <a:rPr lang="en-US" dirty="0" err="1" smtClean="0"/>
              <a:t>Namachchivaya</a:t>
            </a:r>
            <a:r>
              <a:rPr lang="en-US" dirty="0" smtClean="0"/>
              <a:t>, University of Illinois</a:t>
            </a:r>
            <a:r>
              <a:rPr lang="en-US" dirty="0"/>
              <a:t>	</a:t>
            </a:r>
          </a:p>
          <a:p>
            <a:pPr lvl="1"/>
            <a:r>
              <a:rPr lang="en-US" dirty="0" smtClean="0">
                <a:hlinkClick r:id="rId3"/>
              </a:rPr>
              <a:t>sandore@illinois.edu</a:t>
            </a:r>
            <a:endParaRPr lang="en-US" dirty="0" smtClean="0"/>
          </a:p>
          <a:p>
            <a:pPr marL="457200" lvl="1" indent="0">
              <a:buNone/>
            </a:pPr>
            <a:endParaRPr lang="en-US" dirty="0"/>
          </a:p>
        </p:txBody>
      </p:sp>
      <p:sp>
        <p:nvSpPr>
          <p:cNvPr id="4" name="Date Placeholder 3"/>
          <p:cNvSpPr txBox="1">
            <a:spLocks/>
          </p:cNvSpPr>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defTabSz="457200" rtl="0" fontAlgn="base">
              <a:spcBef>
                <a:spcPct val="0"/>
              </a:spcBef>
              <a:spcAft>
                <a:spcPct val="0"/>
              </a:spcAft>
              <a:defRPr sz="1200" kern="1200">
                <a:solidFill>
                  <a:srgbClr val="898989"/>
                </a:solidFill>
                <a:latin typeface="Calibri" pitchFamily="36" charset="0"/>
                <a:ea typeface="ＭＳ Ｐゴシック" pitchFamily="36"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5pPr>
            <a:lvl6pPr marL="2286000" algn="l" defTabSz="914400" rtl="0" eaLnBrk="1" latinLnBrk="0" hangingPunct="1">
              <a:defRPr sz="2400" kern="1200">
                <a:solidFill>
                  <a:schemeClr val="tx1"/>
                </a:solidFill>
                <a:latin typeface="Arial" charset="0"/>
                <a:ea typeface="ＭＳ Ｐゴシック" pitchFamily="36" charset="-128"/>
                <a:cs typeface="+mn-cs"/>
              </a:defRPr>
            </a:lvl6pPr>
            <a:lvl7pPr marL="2743200" algn="l" defTabSz="914400" rtl="0" eaLnBrk="1" latinLnBrk="0" hangingPunct="1">
              <a:defRPr sz="2400" kern="1200">
                <a:solidFill>
                  <a:schemeClr val="tx1"/>
                </a:solidFill>
                <a:latin typeface="Arial" charset="0"/>
                <a:ea typeface="ＭＳ Ｐゴシック" pitchFamily="36" charset="-128"/>
                <a:cs typeface="+mn-cs"/>
              </a:defRPr>
            </a:lvl7pPr>
            <a:lvl8pPr marL="3200400" algn="l" defTabSz="914400" rtl="0" eaLnBrk="1" latinLnBrk="0" hangingPunct="1">
              <a:defRPr sz="2400" kern="1200">
                <a:solidFill>
                  <a:schemeClr val="tx1"/>
                </a:solidFill>
                <a:latin typeface="Arial" charset="0"/>
                <a:ea typeface="ＭＳ Ｐゴシック" pitchFamily="36" charset="-128"/>
                <a:cs typeface="+mn-cs"/>
              </a:defRPr>
            </a:lvl8pPr>
            <a:lvl9pPr marL="3657600" algn="l" defTabSz="914400" rtl="0" eaLnBrk="1" latinLnBrk="0" hangingPunct="1">
              <a:defRPr sz="2400" kern="1200">
                <a:solidFill>
                  <a:schemeClr val="tx1"/>
                </a:solidFill>
                <a:latin typeface="Arial" charset="0"/>
                <a:ea typeface="ＭＳ Ｐゴシック" pitchFamily="36" charset="-128"/>
                <a:cs typeface="+mn-cs"/>
              </a:defRPr>
            </a:lvl9pPr>
          </a:lstStyle>
          <a:p>
            <a:fld id="{4F191C0B-B2CB-134C-B3B9-9719F113D667}" type="datetime1">
              <a:rPr lang="en-US" smtClean="0"/>
              <a:pPr/>
              <a:t>1/10/13</a:t>
            </a:fld>
            <a:endParaRPr lang="en-US"/>
          </a:p>
        </p:txBody>
      </p:sp>
      <p:sp>
        <p:nvSpPr>
          <p:cNvPr id="5" name="Footer Placeholder 4"/>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5pPr>
            <a:lvl6pPr marL="2286000" algn="l" defTabSz="914400" rtl="0" eaLnBrk="1" latinLnBrk="0" hangingPunct="1">
              <a:defRPr sz="2400" kern="1200">
                <a:solidFill>
                  <a:schemeClr val="tx1"/>
                </a:solidFill>
                <a:latin typeface="Arial" charset="0"/>
                <a:ea typeface="ＭＳ Ｐゴシック" pitchFamily="36" charset="-128"/>
                <a:cs typeface="+mn-cs"/>
              </a:defRPr>
            </a:lvl6pPr>
            <a:lvl7pPr marL="2743200" algn="l" defTabSz="914400" rtl="0" eaLnBrk="1" latinLnBrk="0" hangingPunct="1">
              <a:defRPr sz="2400" kern="1200">
                <a:solidFill>
                  <a:schemeClr val="tx1"/>
                </a:solidFill>
                <a:latin typeface="Arial" charset="0"/>
                <a:ea typeface="ＭＳ Ｐゴシック" pitchFamily="36" charset="-128"/>
                <a:cs typeface="+mn-cs"/>
              </a:defRPr>
            </a:lvl7pPr>
            <a:lvl8pPr marL="3200400" algn="l" defTabSz="914400" rtl="0" eaLnBrk="1" latinLnBrk="0" hangingPunct="1">
              <a:defRPr sz="2400" kern="1200">
                <a:solidFill>
                  <a:schemeClr val="tx1"/>
                </a:solidFill>
                <a:latin typeface="Arial" charset="0"/>
                <a:ea typeface="ＭＳ Ｐゴシック" pitchFamily="36" charset="-128"/>
                <a:cs typeface="+mn-cs"/>
              </a:defRPr>
            </a:lvl8pPr>
            <a:lvl9pPr marL="3657600" algn="l" defTabSz="914400" rtl="0" eaLnBrk="1" latinLnBrk="0" hangingPunct="1">
              <a:defRPr sz="2400" kern="1200">
                <a:solidFill>
                  <a:schemeClr val="tx1"/>
                </a:solidFill>
                <a:latin typeface="Arial" charset="0"/>
                <a:ea typeface="ＭＳ Ｐゴシック" pitchFamily="36" charset="-128"/>
                <a:cs typeface="+mn-cs"/>
              </a:defRPr>
            </a:lvl9pPr>
          </a:lstStyle>
          <a:p>
            <a:pPr>
              <a:defRPr/>
            </a:pPr>
            <a:r>
              <a:rPr lang="en-US" smtClean="0">
                <a:solidFill>
                  <a:prstClr val="black">
                    <a:tint val="75000"/>
                  </a:prstClr>
                </a:solidFill>
                <a:latin typeface="Calibri"/>
              </a:rPr>
              <a:t>CNI Fall  2012 Membership Meeting	</a:t>
            </a:r>
            <a:endParaRPr lang="en-US" dirty="0">
              <a:solidFill>
                <a:prstClr val="black">
                  <a:tint val="75000"/>
                </a:prstClr>
              </a:solidFill>
              <a:latin typeface="Calibri"/>
            </a:endParaRPr>
          </a:p>
        </p:txBody>
      </p:sp>
      <p:sp>
        <p:nvSpPr>
          <p:cNvPr id="6" name="Slide Number Placeholder 5"/>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6" charset="0"/>
                <a:ea typeface="ＭＳ Ｐゴシック" pitchFamily="36"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5pPr>
            <a:lvl6pPr marL="2286000" algn="l" defTabSz="914400" rtl="0" eaLnBrk="1" latinLnBrk="0" hangingPunct="1">
              <a:defRPr sz="2400" kern="1200">
                <a:solidFill>
                  <a:schemeClr val="tx1"/>
                </a:solidFill>
                <a:latin typeface="Arial" charset="0"/>
                <a:ea typeface="ＭＳ Ｐゴシック" pitchFamily="36" charset="-128"/>
                <a:cs typeface="+mn-cs"/>
              </a:defRPr>
            </a:lvl6pPr>
            <a:lvl7pPr marL="2743200" algn="l" defTabSz="914400" rtl="0" eaLnBrk="1" latinLnBrk="0" hangingPunct="1">
              <a:defRPr sz="2400" kern="1200">
                <a:solidFill>
                  <a:schemeClr val="tx1"/>
                </a:solidFill>
                <a:latin typeface="Arial" charset="0"/>
                <a:ea typeface="ＭＳ Ｐゴシック" pitchFamily="36" charset="-128"/>
                <a:cs typeface="+mn-cs"/>
              </a:defRPr>
            </a:lvl7pPr>
            <a:lvl8pPr marL="3200400" algn="l" defTabSz="914400" rtl="0" eaLnBrk="1" latinLnBrk="0" hangingPunct="1">
              <a:defRPr sz="2400" kern="1200">
                <a:solidFill>
                  <a:schemeClr val="tx1"/>
                </a:solidFill>
                <a:latin typeface="Arial" charset="0"/>
                <a:ea typeface="ＭＳ Ｐゴシック" pitchFamily="36" charset="-128"/>
                <a:cs typeface="+mn-cs"/>
              </a:defRPr>
            </a:lvl8pPr>
            <a:lvl9pPr marL="3657600" algn="l" defTabSz="914400" rtl="0" eaLnBrk="1" latinLnBrk="0" hangingPunct="1">
              <a:defRPr sz="2400" kern="1200">
                <a:solidFill>
                  <a:schemeClr val="tx1"/>
                </a:solidFill>
                <a:latin typeface="Arial" charset="0"/>
                <a:ea typeface="ＭＳ Ｐゴシック" pitchFamily="36" charset="-128"/>
                <a:cs typeface="+mn-cs"/>
              </a:defRPr>
            </a:lvl9pPr>
          </a:lstStyle>
          <a:p>
            <a:r>
              <a:rPr lang="en-US" smtClean="0"/>
              <a:t>#CNI12F #HTRC #HathiTrust</a:t>
            </a:r>
            <a:endParaRPr lang="en-US" dirty="0"/>
          </a:p>
        </p:txBody>
      </p:sp>
    </p:spTree>
    <p:extLst>
      <p:ext uri="{BB962C8B-B14F-4D97-AF65-F5344CB8AC3E}">
        <p14:creationId xmlns:p14="http://schemas.microsoft.com/office/powerpoint/2010/main" val="427372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This presentation was made possible with content provided by many HTRC colleagues Beth Plale, Marshall Scott Poole, John </a:t>
            </a:r>
            <a:r>
              <a:rPr lang="en-US" dirty="0" err="1" smtClean="0"/>
              <a:t>Unsworth</a:t>
            </a:r>
            <a:r>
              <a:rPr lang="en-US" dirty="0" smtClean="0"/>
              <a:t>, J. Stephen </a:t>
            </a:r>
            <a:r>
              <a:rPr lang="en-US" dirty="0" err="1" smtClean="0"/>
              <a:t>Downie</a:t>
            </a:r>
            <a:r>
              <a:rPr lang="en-US" dirty="0" smtClean="0"/>
              <a:t>, Stacy </a:t>
            </a:r>
            <a:r>
              <a:rPr lang="en-US" dirty="0" err="1" smtClean="0"/>
              <a:t>Kowalczyk</a:t>
            </a:r>
            <a:r>
              <a:rPr lang="en-US" dirty="0" smtClean="0"/>
              <a:t>, </a:t>
            </a:r>
            <a:r>
              <a:rPr lang="en-US" dirty="0" err="1" smtClean="0"/>
              <a:t>Yiming</a:t>
            </a:r>
            <a:r>
              <a:rPr lang="en-US" dirty="0" smtClean="0"/>
              <a:t> Sun, </a:t>
            </a:r>
            <a:r>
              <a:rPr lang="en-US" dirty="0" err="1" smtClean="0"/>
              <a:t>Guangchen</a:t>
            </a:r>
            <a:r>
              <a:rPr lang="en-US" dirty="0" smtClean="0"/>
              <a:t> </a:t>
            </a:r>
            <a:r>
              <a:rPr lang="en-US" dirty="0" err="1" smtClean="0"/>
              <a:t>Ruan</a:t>
            </a:r>
            <a:r>
              <a:rPr lang="en-US" dirty="0" smtClean="0"/>
              <a:t>, Loretta </a:t>
            </a:r>
            <a:r>
              <a:rPr lang="en-US" dirty="0" err="1" smtClean="0"/>
              <a:t>Auvil</a:t>
            </a:r>
            <a:r>
              <a:rPr lang="en-US" dirty="0" smtClean="0"/>
              <a:t>, Kirk Hess, and many others…</a:t>
            </a:r>
          </a:p>
          <a:p>
            <a:r>
              <a:rPr lang="en-US" dirty="0" smtClean="0"/>
              <a:t>The HTRC Non-Consumptive Research Grant is graciously funded by the Alfred P. Sloan Foundation</a:t>
            </a:r>
          </a:p>
          <a:p>
            <a:r>
              <a:rPr lang="en-US" dirty="0" smtClean="0"/>
              <a:t>IU D2I-PTI is graciously funded by The Lilly Endowment, Inc.</a:t>
            </a:r>
          </a:p>
          <a:p>
            <a:r>
              <a:rPr lang="en-US" dirty="0" smtClean="0"/>
              <a:t>HTRC - </a:t>
            </a:r>
            <a:r>
              <a:rPr lang="en-US" dirty="0">
                <a:hlinkClick r:id="rId2"/>
              </a:rPr>
              <a:t>http://</a:t>
            </a:r>
            <a:r>
              <a:rPr lang="en-US" dirty="0" smtClean="0">
                <a:hlinkClick r:id="rId2"/>
              </a:rPr>
              <a:t>www.hathitrust.org/htrc</a:t>
            </a:r>
            <a:endParaRPr lang="en-US" dirty="0" smtClean="0"/>
          </a:p>
          <a:p>
            <a:r>
              <a:rPr lang="en-US" dirty="0" smtClean="0"/>
              <a:t>IU D2I Center - </a:t>
            </a:r>
            <a:r>
              <a:rPr lang="en-US" dirty="0">
                <a:hlinkClick r:id="rId3"/>
              </a:rPr>
              <a:t>http://d2i.indiana.edu</a:t>
            </a:r>
            <a:r>
              <a:rPr lang="en-US" dirty="0" smtClean="0">
                <a:hlinkClick r:id="rId3"/>
              </a:rPr>
              <a:t>/</a:t>
            </a:r>
            <a:endParaRPr lang="en-US" dirty="0" smtClean="0"/>
          </a:p>
          <a:p>
            <a:r>
              <a:rPr lang="en-US" dirty="0"/>
              <a:t>UIUC GSLIS - </a:t>
            </a:r>
            <a:r>
              <a:rPr lang="en-US" dirty="0">
                <a:hlinkClick r:id="rId4"/>
              </a:rPr>
              <a:t>http://www.lis.illinois.edu</a:t>
            </a:r>
            <a:r>
              <a:rPr lang="en-US" dirty="0" smtClean="0">
                <a:hlinkClick r:id="rId4"/>
              </a:rPr>
              <a:t>/</a:t>
            </a:r>
            <a:endParaRPr lang="en-US" dirty="0" smtClean="0"/>
          </a:p>
          <a:p>
            <a:pPr marL="0" indent="0">
              <a:buNone/>
            </a:pPr>
            <a:endParaRPr lang="en-US" dirty="0" smtClean="0"/>
          </a:p>
          <a:p>
            <a:endParaRPr lang="en-US"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895" y="284381"/>
            <a:ext cx="1079293" cy="1133257"/>
          </a:xfrm>
          <a:prstGeom prst="rect">
            <a:avLst/>
          </a:prstGeom>
          <a:effectLst>
            <a:outerShdw blurRad="50800" dist="38100" dir="2700000">
              <a:srgbClr val="000000">
                <a:alpha val="43000"/>
              </a:srgbClr>
            </a:outerShdw>
          </a:effectLst>
        </p:spPr>
      </p:pic>
      <p:sp>
        <p:nvSpPr>
          <p:cNvPr id="6" name="Date Placeholder 3"/>
          <p:cNvSpPr txBox="1">
            <a:spLocks/>
          </p:cNvSpPr>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defTabSz="457200" rtl="0" fontAlgn="base">
              <a:spcBef>
                <a:spcPct val="0"/>
              </a:spcBef>
              <a:spcAft>
                <a:spcPct val="0"/>
              </a:spcAft>
              <a:defRPr sz="1200" kern="1200">
                <a:solidFill>
                  <a:srgbClr val="898989"/>
                </a:solidFill>
                <a:latin typeface="Calibri" pitchFamily="36" charset="0"/>
                <a:ea typeface="ＭＳ Ｐゴシック" pitchFamily="36"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5pPr>
            <a:lvl6pPr marL="2286000" algn="l" defTabSz="914400" rtl="0" eaLnBrk="1" latinLnBrk="0" hangingPunct="1">
              <a:defRPr sz="2400" kern="1200">
                <a:solidFill>
                  <a:schemeClr val="tx1"/>
                </a:solidFill>
                <a:latin typeface="Arial" charset="0"/>
                <a:ea typeface="ＭＳ Ｐゴシック" pitchFamily="36" charset="-128"/>
                <a:cs typeface="+mn-cs"/>
              </a:defRPr>
            </a:lvl6pPr>
            <a:lvl7pPr marL="2743200" algn="l" defTabSz="914400" rtl="0" eaLnBrk="1" latinLnBrk="0" hangingPunct="1">
              <a:defRPr sz="2400" kern="1200">
                <a:solidFill>
                  <a:schemeClr val="tx1"/>
                </a:solidFill>
                <a:latin typeface="Arial" charset="0"/>
                <a:ea typeface="ＭＳ Ｐゴシック" pitchFamily="36" charset="-128"/>
                <a:cs typeface="+mn-cs"/>
              </a:defRPr>
            </a:lvl7pPr>
            <a:lvl8pPr marL="3200400" algn="l" defTabSz="914400" rtl="0" eaLnBrk="1" latinLnBrk="0" hangingPunct="1">
              <a:defRPr sz="2400" kern="1200">
                <a:solidFill>
                  <a:schemeClr val="tx1"/>
                </a:solidFill>
                <a:latin typeface="Arial" charset="0"/>
                <a:ea typeface="ＭＳ Ｐゴシック" pitchFamily="36" charset="-128"/>
                <a:cs typeface="+mn-cs"/>
              </a:defRPr>
            </a:lvl8pPr>
            <a:lvl9pPr marL="3657600" algn="l" defTabSz="914400" rtl="0" eaLnBrk="1" latinLnBrk="0" hangingPunct="1">
              <a:defRPr sz="2400" kern="1200">
                <a:solidFill>
                  <a:schemeClr val="tx1"/>
                </a:solidFill>
                <a:latin typeface="Arial" charset="0"/>
                <a:ea typeface="ＭＳ Ｐゴシック" pitchFamily="36" charset="-128"/>
                <a:cs typeface="+mn-cs"/>
              </a:defRPr>
            </a:lvl9pPr>
          </a:lstStyle>
          <a:p>
            <a:fld id="{4F191C0B-B2CB-134C-B3B9-9719F113D667}" type="datetime1">
              <a:rPr lang="en-US" smtClean="0"/>
              <a:pPr/>
              <a:t>1/10/13</a:t>
            </a:fld>
            <a:endParaRPr lang="en-US"/>
          </a:p>
        </p:txBody>
      </p:sp>
      <p:sp>
        <p:nvSpPr>
          <p:cNvPr id="7" name="Footer Placeholder 4"/>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5pPr>
            <a:lvl6pPr marL="2286000" algn="l" defTabSz="914400" rtl="0" eaLnBrk="1" latinLnBrk="0" hangingPunct="1">
              <a:defRPr sz="2400" kern="1200">
                <a:solidFill>
                  <a:schemeClr val="tx1"/>
                </a:solidFill>
                <a:latin typeface="Arial" charset="0"/>
                <a:ea typeface="ＭＳ Ｐゴシック" pitchFamily="36" charset="-128"/>
                <a:cs typeface="+mn-cs"/>
              </a:defRPr>
            </a:lvl6pPr>
            <a:lvl7pPr marL="2743200" algn="l" defTabSz="914400" rtl="0" eaLnBrk="1" latinLnBrk="0" hangingPunct="1">
              <a:defRPr sz="2400" kern="1200">
                <a:solidFill>
                  <a:schemeClr val="tx1"/>
                </a:solidFill>
                <a:latin typeface="Arial" charset="0"/>
                <a:ea typeface="ＭＳ Ｐゴシック" pitchFamily="36" charset="-128"/>
                <a:cs typeface="+mn-cs"/>
              </a:defRPr>
            </a:lvl7pPr>
            <a:lvl8pPr marL="3200400" algn="l" defTabSz="914400" rtl="0" eaLnBrk="1" latinLnBrk="0" hangingPunct="1">
              <a:defRPr sz="2400" kern="1200">
                <a:solidFill>
                  <a:schemeClr val="tx1"/>
                </a:solidFill>
                <a:latin typeface="Arial" charset="0"/>
                <a:ea typeface="ＭＳ Ｐゴシック" pitchFamily="36" charset="-128"/>
                <a:cs typeface="+mn-cs"/>
              </a:defRPr>
            </a:lvl8pPr>
            <a:lvl9pPr marL="3657600" algn="l" defTabSz="914400" rtl="0" eaLnBrk="1" latinLnBrk="0" hangingPunct="1">
              <a:defRPr sz="2400" kern="1200">
                <a:solidFill>
                  <a:schemeClr val="tx1"/>
                </a:solidFill>
                <a:latin typeface="Arial" charset="0"/>
                <a:ea typeface="ＭＳ Ｐゴシック" pitchFamily="36" charset="-128"/>
                <a:cs typeface="+mn-cs"/>
              </a:defRPr>
            </a:lvl9pPr>
          </a:lstStyle>
          <a:p>
            <a:pPr>
              <a:defRPr/>
            </a:pPr>
            <a:r>
              <a:rPr lang="en-US" smtClean="0">
                <a:solidFill>
                  <a:prstClr val="black">
                    <a:tint val="75000"/>
                  </a:prstClr>
                </a:solidFill>
                <a:latin typeface="Calibri"/>
              </a:rPr>
              <a:t>CNI Fall  2012 Membership Meeting	</a:t>
            </a:r>
            <a:endParaRPr lang="en-US" dirty="0">
              <a:solidFill>
                <a:prstClr val="black">
                  <a:tint val="75000"/>
                </a:prstClr>
              </a:solidFill>
              <a:latin typeface="Calibri"/>
            </a:endParaRPr>
          </a:p>
        </p:txBody>
      </p:sp>
      <p:sp>
        <p:nvSpPr>
          <p:cNvPr id="8" name="Slide Number Placeholder 5"/>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6" charset="0"/>
                <a:ea typeface="ＭＳ Ｐゴシック" pitchFamily="36"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5pPr>
            <a:lvl6pPr marL="2286000" algn="l" defTabSz="914400" rtl="0" eaLnBrk="1" latinLnBrk="0" hangingPunct="1">
              <a:defRPr sz="2400" kern="1200">
                <a:solidFill>
                  <a:schemeClr val="tx1"/>
                </a:solidFill>
                <a:latin typeface="Arial" charset="0"/>
                <a:ea typeface="ＭＳ Ｐゴシック" pitchFamily="36" charset="-128"/>
                <a:cs typeface="+mn-cs"/>
              </a:defRPr>
            </a:lvl6pPr>
            <a:lvl7pPr marL="2743200" algn="l" defTabSz="914400" rtl="0" eaLnBrk="1" latinLnBrk="0" hangingPunct="1">
              <a:defRPr sz="2400" kern="1200">
                <a:solidFill>
                  <a:schemeClr val="tx1"/>
                </a:solidFill>
                <a:latin typeface="Arial" charset="0"/>
                <a:ea typeface="ＭＳ Ｐゴシック" pitchFamily="36" charset="-128"/>
                <a:cs typeface="+mn-cs"/>
              </a:defRPr>
            </a:lvl7pPr>
            <a:lvl8pPr marL="3200400" algn="l" defTabSz="914400" rtl="0" eaLnBrk="1" latinLnBrk="0" hangingPunct="1">
              <a:defRPr sz="2400" kern="1200">
                <a:solidFill>
                  <a:schemeClr val="tx1"/>
                </a:solidFill>
                <a:latin typeface="Arial" charset="0"/>
                <a:ea typeface="ＭＳ Ｐゴシック" pitchFamily="36" charset="-128"/>
                <a:cs typeface="+mn-cs"/>
              </a:defRPr>
            </a:lvl8pPr>
            <a:lvl9pPr marL="3657600" algn="l" defTabSz="914400" rtl="0" eaLnBrk="1" latinLnBrk="0" hangingPunct="1">
              <a:defRPr sz="2400" kern="1200">
                <a:solidFill>
                  <a:schemeClr val="tx1"/>
                </a:solidFill>
                <a:latin typeface="Arial" charset="0"/>
                <a:ea typeface="ＭＳ Ｐゴシック" pitchFamily="36" charset="-128"/>
                <a:cs typeface="+mn-cs"/>
              </a:defRPr>
            </a:lvl9pPr>
          </a:lstStyle>
          <a:p>
            <a:r>
              <a:rPr lang="en-US" smtClean="0"/>
              <a:t>#CNI12F #HTRC #HathiTrust</a:t>
            </a:r>
            <a:endParaRPr lang="en-US" dirty="0"/>
          </a:p>
        </p:txBody>
      </p:sp>
    </p:spTree>
    <p:extLst>
      <p:ext uri="{BB962C8B-B14F-4D97-AF65-F5344CB8AC3E}">
        <p14:creationId xmlns:p14="http://schemas.microsoft.com/office/powerpoint/2010/main" val="46895529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HTRC Next Steps</a:t>
            </a:r>
            <a:endParaRPr lang="en-US" dirty="0"/>
          </a:p>
        </p:txBody>
      </p:sp>
      <p:sp>
        <p:nvSpPr>
          <p:cNvPr id="3" name="Content Placeholder 2"/>
          <p:cNvSpPr>
            <a:spLocks noGrp="1"/>
          </p:cNvSpPr>
          <p:nvPr>
            <p:ph idx="1"/>
          </p:nvPr>
        </p:nvSpPr>
        <p:spPr/>
        <p:txBody>
          <a:bodyPr/>
          <a:lstStyle/>
          <a:p>
            <a:r>
              <a:rPr lang="en-US" sz="2800" dirty="0" smtClean="0"/>
              <a:t>Phase 2 </a:t>
            </a:r>
            <a:r>
              <a:rPr lang="en-US" sz="2800" dirty="0"/>
              <a:t>availability of resource planned for 31 March 2013</a:t>
            </a:r>
            <a:endParaRPr lang="en-US" sz="2800" dirty="0" smtClean="0"/>
          </a:p>
          <a:p>
            <a:r>
              <a:rPr lang="en-US" sz="2800" dirty="0" smtClean="0"/>
              <a:t>Thanks to: </a:t>
            </a:r>
          </a:p>
          <a:p>
            <a:endParaRPr lang="en-US" dirty="0"/>
          </a:p>
          <a:p>
            <a:endParaRPr lang="en-US" dirty="0" smtClean="0"/>
          </a:p>
          <a:p>
            <a:pPr marL="457200" lvl="1" indent="0">
              <a:buNone/>
            </a:pPr>
            <a:endParaRPr lang="en-US" dirty="0"/>
          </a:p>
        </p:txBody>
      </p:sp>
      <p:pic>
        <p:nvPicPr>
          <p:cNvPr id="4" name="Picture 3" descr="sloan logo.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733" y="3693573"/>
            <a:ext cx="3799840" cy="1371600"/>
          </a:xfrm>
          <a:prstGeom prst="rect">
            <a:avLst/>
          </a:prstGeom>
        </p:spPr>
      </p:pic>
      <p:pic>
        <p:nvPicPr>
          <p:cNvPr id="5" name="Picture 4" descr="20120911_0857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7648" y="2232988"/>
            <a:ext cx="3316224" cy="2487168"/>
          </a:xfrm>
          <a:prstGeom prst="rect">
            <a:avLst/>
          </a:prstGeom>
        </p:spPr>
      </p:pic>
      <p:pic>
        <p:nvPicPr>
          <p:cNvPr id="6" name="Picture 5" descr="20120910_155328.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6848" y="4008882"/>
            <a:ext cx="3316224" cy="2487168"/>
          </a:xfrm>
          <a:prstGeom prst="rect">
            <a:avLst/>
          </a:prstGeom>
        </p:spPr>
      </p:pic>
      <p:sp>
        <p:nvSpPr>
          <p:cNvPr id="7" name="TextBox 6"/>
          <p:cNvSpPr txBox="1"/>
          <p:nvPr/>
        </p:nvSpPr>
        <p:spPr>
          <a:xfrm>
            <a:off x="1207723" y="5588000"/>
            <a:ext cx="4006225" cy="646331"/>
          </a:xfrm>
          <a:prstGeom prst="rect">
            <a:avLst/>
          </a:prstGeom>
          <a:noFill/>
        </p:spPr>
        <p:txBody>
          <a:bodyPr wrap="none" rtlCol="0">
            <a:spAutoFit/>
          </a:bodyPr>
          <a:lstStyle/>
          <a:p>
            <a:pPr fontAlgn="base">
              <a:spcBef>
                <a:spcPct val="0"/>
              </a:spcBef>
              <a:spcAft>
                <a:spcPct val="0"/>
              </a:spcAft>
            </a:pPr>
            <a:r>
              <a:rPr lang="en-US" dirty="0">
                <a:solidFill>
                  <a:prstClr val="black"/>
                </a:solidFill>
                <a:latin typeface="Arial" charset="0"/>
                <a:ea typeface="ＭＳ Ｐゴシック" pitchFamily="36" charset="-128"/>
              </a:rPr>
              <a:t>Photos from HTRC </a:t>
            </a:r>
            <a:r>
              <a:rPr lang="en-US" dirty="0" err="1">
                <a:solidFill>
                  <a:prstClr val="black"/>
                </a:solidFill>
                <a:latin typeface="Arial" charset="0"/>
                <a:ea typeface="ＭＳ Ｐゴシック" pitchFamily="36" charset="-128"/>
              </a:rPr>
              <a:t>UnCamp</a:t>
            </a:r>
            <a:r>
              <a:rPr lang="en-US" dirty="0">
                <a:solidFill>
                  <a:prstClr val="black"/>
                </a:solidFill>
                <a:latin typeface="Arial" charset="0"/>
                <a:ea typeface="ＭＳ Ｐゴシック" pitchFamily="36" charset="-128"/>
              </a:rPr>
              <a:t> 9.10.12 </a:t>
            </a:r>
          </a:p>
          <a:p>
            <a:pPr fontAlgn="base">
              <a:spcBef>
                <a:spcPct val="0"/>
              </a:spcBef>
              <a:spcAft>
                <a:spcPct val="0"/>
              </a:spcAft>
            </a:pPr>
            <a:r>
              <a:rPr lang="en-US" dirty="0">
                <a:solidFill>
                  <a:prstClr val="black"/>
                </a:solidFill>
                <a:latin typeface="Arial" charset="0"/>
                <a:ea typeface="ＭＳ Ｐゴシック" pitchFamily="36" charset="-128"/>
              </a:rPr>
              <a:t>at Indiana University</a:t>
            </a:r>
          </a:p>
        </p:txBody>
      </p:sp>
    </p:spTree>
    <p:extLst>
      <p:ext uri="{BB962C8B-B14F-4D97-AF65-F5344CB8AC3E}">
        <p14:creationId xmlns:p14="http://schemas.microsoft.com/office/powerpoint/2010/main" val="38346226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HTRC Non-Consumptive Research Paradigm</a:t>
            </a:r>
            <a:endParaRPr lang="en-US" sz="4000" dirty="0"/>
          </a:p>
        </p:txBody>
      </p:sp>
      <p:sp>
        <p:nvSpPr>
          <p:cNvPr id="3" name="Content Placeholder 2"/>
          <p:cNvSpPr>
            <a:spLocks noGrp="1"/>
          </p:cNvSpPr>
          <p:nvPr>
            <p:ph idx="1"/>
          </p:nvPr>
        </p:nvSpPr>
        <p:spPr>
          <a:xfrm>
            <a:off x="457200" y="1600202"/>
            <a:ext cx="8229600" cy="4682066"/>
          </a:xfrm>
        </p:spPr>
        <p:txBody>
          <a:bodyPr>
            <a:normAutofit lnSpcReduction="10000"/>
          </a:bodyPr>
          <a:lstStyle/>
          <a:p>
            <a:r>
              <a:rPr lang="en-US" i="1" dirty="0"/>
              <a:t>No action or set of actions on part of users, either acting alone or in cooperation with other users over duration of one or multiple sessions can result in sufficient information gathered from collection of copyrighted works to reassemble pages from collection.</a:t>
            </a:r>
            <a:endParaRPr lang="en-US" dirty="0"/>
          </a:p>
          <a:p>
            <a:r>
              <a:rPr lang="en-US" dirty="0"/>
              <a:t>Definition disallows collusion between users, or accumulation of material over time.  Differentiates human researcher from proxy which is not a user.  Users are human beings. </a:t>
            </a:r>
          </a:p>
        </p:txBody>
      </p:sp>
      <p:sp>
        <p:nvSpPr>
          <p:cNvPr id="4" name="Date Placeholder 3"/>
          <p:cNvSpPr txBox="1">
            <a:spLocks/>
          </p:cNvSpPr>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l" defTabSz="457200" rtl="0" fontAlgn="base">
              <a:spcBef>
                <a:spcPct val="0"/>
              </a:spcBef>
              <a:spcAft>
                <a:spcPct val="0"/>
              </a:spcAft>
              <a:defRPr sz="1200" kern="1200">
                <a:solidFill>
                  <a:srgbClr val="898989"/>
                </a:solidFill>
                <a:latin typeface="Calibri" pitchFamily="36" charset="0"/>
                <a:ea typeface="ＭＳ Ｐゴシック" pitchFamily="36"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5pPr>
            <a:lvl6pPr marL="2286000" algn="l" defTabSz="914400" rtl="0" eaLnBrk="1" latinLnBrk="0" hangingPunct="1">
              <a:defRPr sz="2400" kern="1200">
                <a:solidFill>
                  <a:schemeClr val="tx1"/>
                </a:solidFill>
                <a:latin typeface="Arial" charset="0"/>
                <a:ea typeface="ＭＳ Ｐゴシック" pitchFamily="36" charset="-128"/>
                <a:cs typeface="+mn-cs"/>
              </a:defRPr>
            </a:lvl6pPr>
            <a:lvl7pPr marL="2743200" algn="l" defTabSz="914400" rtl="0" eaLnBrk="1" latinLnBrk="0" hangingPunct="1">
              <a:defRPr sz="2400" kern="1200">
                <a:solidFill>
                  <a:schemeClr val="tx1"/>
                </a:solidFill>
                <a:latin typeface="Arial" charset="0"/>
                <a:ea typeface="ＭＳ Ｐゴシック" pitchFamily="36" charset="-128"/>
                <a:cs typeface="+mn-cs"/>
              </a:defRPr>
            </a:lvl7pPr>
            <a:lvl8pPr marL="3200400" algn="l" defTabSz="914400" rtl="0" eaLnBrk="1" latinLnBrk="0" hangingPunct="1">
              <a:defRPr sz="2400" kern="1200">
                <a:solidFill>
                  <a:schemeClr val="tx1"/>
                </a:solidFill>
                <a:latin typeface="Arial" charset="0"/>
                <a:ea typeface="ＭＳ Ｐゴシック" pitchFamily="36" charset="-128"/>
                <a:cs typeface="+mn-cs"/>
              </a:defRPr>
            </a:lvl8pPr>
            <a:lvl9pPr marL="3657600" algn="l" defTabSz="914400" rtl="0" eaLnBrk="1" latinLnBrk="0" hangingPunct="1">
              <a:defRPr sz="2400" kern="1200">
                <a:solidFill>
                  <a:schemeClr val="tx1"/>
                </a:solidFill>
                <a:latin typeface="Arial" charset="0"/>
                <a:ea typeface="ＭＳ Ｐゴシック" pitchFamily="36" charset="-128"/>
                <a:cs typeface="+mn-cs"/>
              </a:defRPr>
            </a:lvl9pPr>
          </a:lstStyle>
          <a:p>
            <a:fld id="{4F191C0B-B2CB-134C-B3B9-9719F113D667}" type="datetime1">
              <a:rPr lang="en-US" smtClean="0"/>
              <a:pPr/>
              <a:t>1/10/13</a:t>
            </a:fld>
            <a:endParaRPr lang="en-US"/>
          </a:p>
        </p:txBody>
      </p:sp>
      <p:sp>
        <p:nvSpPr>
          <p:cNvPr id="5" name="Footer Placeholder 4"/>
          <p:cNvSpPr txBox="1">
            <a:spLocks/>
          </p:cNvSpPr>
          <p:nvPr/>
        </p:nvSpPr>
        <p:spPr>
          <a:xfrm>
            <a:off x="3124200" y="6356350"/>
            <a:ext cx="2895600" cy="365125"/>
          </a:xfrm>
          <a:prstGeom prst="rect">
            <a:avLst/>
          </a:prstGeom>
        </p:spPr>
        <p:txBody>
          <a:bodyPr vert="horz" lIns="91440" tIns="45720" rIns="91440" bIns="45720" rtlCol="0" anchor="ctr"/>
          <a:lstStyle>
            <a:defPPr>
              <a:defRPr lang="en-US"/>
            </a:defPPr>
            <a:lvl1pPr algn="ctr" defTabSz="457200" rtl="0" fontAlgn="auto">
              <a:spcBef>
                <a:spcPts val="0"/>
              </a:spcBef>
              <a:spcAft>
                <a:spcPts val="0"/>
              </a:spcAft>
              <a:defRPr sz="1200" kern="1200">
                <a:solidFill>
                  <a:schemeClr val="tx1">
                    <a:tint val="75000"/>
                  </a:schemeClr>
                </a:solidFill>
                <a:latin typeface="+mn-lt"/>
                <a:ea typeface="+mn-ea"/>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5pPr>
            <a:lvl6pPr marL="2286000" algn="l" defTabSz="914400" rtl="0" eaLnBrk="1" latinLnBrk="0" hangingPunct="1">
              <a:defRPr sz="2400" kern="1200">
                <a:solidFill>
                  <a:schemeClr val="tx1"/>
                </a:solidFill>
                <a:latin typeface="Arial" charset="0"/>
                <a:ea typeface="ＭＳ Ｐゴシック" pitchFamily="36" charset="-128"/>
                <a:cs typeface="+mn-cs"/>
              </a:defRPr>
            </a:lvl6pPr>
            <a:lvl7pPr marL="2743200" algn="l" defTabSz="914400" rtl="0" eaLnBrk="1" latinLnBrk="0" hangingPunct="1">
              <a:defRPr sz="2400" kern="1200">
                <a:solidFill>
                  <a:schemeClr val="tx1"/>
                </a:solidFill>
                <a:latin typeface="Arial" charset="0"/>
                <a:ea typeface="ＭＳ Ｐゴシック" pitchFamily="36" charset="-128"/>
                <a:cs typeface="+mn-cs"/>
              </a:defRPr>
            </a:lvl7pPr>
            <a:lvl8pPr marL="3200400" algn="l" defTabSz="914400" rtl="0" eaLnBrk="1" latinLnBrk="0" hangingPunct="1">
              <a:defRPr sz="2400" kern="1200">
                <a:solidFill>
                  <a:schemeClr val="tx1"/>
                </a:solidFill>
                <a:latin typeface="Arial" charset="0"/>
                <a:ea typeface="ＭＳ Ｐゴシック" pitchFamily="36" charset="-128"/>
                <a:cs typeface="+mn-cs"/>
              </a:defRPr>
            </a:lvl8pPr>
            <a:lvl9pPr marL="3657600" algn="l" defTabSz="914400" rtl="0" eaLnBrk="1" latinLnBrk="0" hangingPunct="1">
              <a:defRPr sz="2400" kern="1200">
                <a:solidFill>
                  <a:schemeClr val="tx1"/>
                </a:solidFill>
                <a:latin typeface="Arial" charset="0"/>
                <a:ea typeface="ＭＳ Ｐゴシック" pitchFamily="36" charset="-128"/>
                <a:cs typeface="+mn-cs"/>
              </a:defRPr>
            </a:lvl9pPr>
          </a:lstStyle>
          <a:p>
            <a:pPr>
              <a:defRPr/>
            </a:pPr>
            <a:r>
              <a:rPr lang="en-US" smtClean="0">
                <a:solidFill>
                  <a:prstClr val="black">
                    <a:tint val="75000"/>
                  </a:prstClr>
                </a:solidFill>
                <a:latin typeface="Calibri"/>
              </a:rPr>
              <a:t>CNI Fall  2012 Membership Meeting	</a:t>
            </a:r>
            <a:endParaRPr lang="en-US" dirty="0">
              <a:solidFill>
                <a:prstClr val="black">
                  <a:tint val="75000"/>
                </a:prstClr>
              </a:solidFill>
              <a:latin typeface="Calibri"/>
            </a:endParaRPr>
          </a:p>
        </p:txBody>
      </p:sp>
      <p:sp>
        <p:nvSpPr>
          <p:cNvPr id="6" name="Slide Number Placeholder 5"/>
          <p:cNvSpPr txBox="1">
            <a:spLocks/>
          </p:cNvSpPr>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6" charset="0"/>
                <a:ea typeface="ＭＳ Ｐゴシック" pitchFamily="36"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6" charset="-128"/>
                <a:cs typeface="+mn-cs"/>
              </a:defRPr>
            </a:lvl5pPr>
            <a:lvl6pPr marL="2286000" algn="l" defTabSz="914400" rtl="0" eaLnBrk="1" latinLnBrk="0" hangingPunct="1">
              <a:defRPr sz="2400" kern="1200">
                <a:solidFill>
                  <a:schemeClr val="tx1"/>
                </a:solidFill>
                <a:latin typeface="Arial" charset="0"/>
                <a:ea typeface="ＭＳ Ｐゴシック" pitchFamily="36" charset="-128"/>
                <a:cs typeface="+mn-cs"/>
              </a:defRPr>
            </a:lvl6pPr>
            <a:lvl7pPr marL="2743200" algn="l" defTabSz="914400" rtl="0" eaLnBrk="1" latinLnBrk="0" hangingPunct="1">
              <a:defRPr sz="2400" kern="1200">
                <a:solidFill>
                  <a:schemeClr val="tx1"/>
                </a:solidFill>
                <a:latin typeface="Arial" charset="0"/>
                <a:ea typeface="ＭＳ Ｐゴシック" pitchFamily="36" charset="-128"/>
                <a:cs typeface="+mn-cs"/>
              </a:defRPr>
            </a:lvl7pPr>
            <a:lvl8pPr marL="3200400" algn="l" defTabSz="914400" rtl="0" eaLnBrk="1" latinLnBrk="0" hangingPunct="1">
              <a:defRPr sz="2400" kern="1200">
                <a:solidFill>
                  <a:schemeClr val="tx1"/>
                </a:solidFill>
                <a:latin typeface="Arial" charset="0"/>
                <a:ea typeface="ＭＳ Ｐゴシック" pitchFamily="36" charset="-128"/>
                <a:cs typeface="+mn-cs"/>
              </a:defRPr>
            </a:lvl8pPr>
            <a:lvl9pPr marL="3657600" algn="l" defTabSz="914400" rtl="0" eaLnBrk="1" latinLnBrk="0" hangingPunct="1">
              <a:defRPr sz="2400" kern="1200">
                <a:solidFill>
                  <a:schemeClr val="tx1"/>
                </a:solidFill>
                <a:latin typeface="Arial" charset="0"/>
                <a:ea typeface="ＭＳ Ｐゴシック" pitchFamily="36" charset="-128"/>
                <a:cs typeface="+mn-cs"/>
              </a:defRPr>
            </a:lvl9pPr>
          </a:lstStyle>
          <a:p>
            <a:r>
              <a:rPr lang="en-US" smtClean="0"/>
              <a:t>#CNI12F #HTRC #HathiTrust</a:t>
            </a:r>
            <a:endParaRPr lang="en-US" dirty="0"/>
          </a:p>
        </p:txBody>
      </p:sp>
    </p:spTree>
    <p:extLst>
      <p:ext uri="{BB962C8B-B14F-4D97-AF65-F5344CB8AC3E}">
        <p14:creationId xmlns:p14="http://schemas.microsoft.com/office/powerpoint/2010/main" val="26408316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47700" y="2543178"/>
            <a:ext cx="7848600" cy="1622426"/>
          </a:xfrm>
        </p:spPr>
        <p:txBody>
          <a:bodyPr/>
          <a:lstStyle/>
          <a:p>
            <a:r>
              <a:rPr lang="en-US" sz="2800" dirty="0" smtClean="0"/>
              <a:t/>
            </a:r>
            <a:br>
              <a:rPr lang="en-US" sz="2800" dirty="0" smtClean="0"/>
            </a:br>
            <a:r>
              <a:rPr lang="en-US" sz="2800" dirty="0" smtClean="0"/>
              <a:t> GOOGLE DIGITAL HUMANITIES AWARDS RECIPIENT INTERVIEWS REPORT </a:t>
            </a:r>
            <a:br>
              <a:rPr lang="en-US" sz="2800" dirty="0" smtClean="0"/>
            </a:br>
            <a:r>
              <a:rPr lang="en-US" sz="2800" dirty="0" smtClean="0"/>
              <a:t>PREPARED FOR THE HATHITRUST RESEARCH CENTER </a:t>
            </a:r>
            <a:r>
              <a:rPr lang="en-US" sz="2400" dirty="0" smtClean="0"/>
              <a:t>VIRGIL E. VARVEL JR. </a:t>
            </a:r>
            <a:br>
              <a:rPr lang="en-US" sz="2400" dirty="0" smtClean="0"/>
            </a:br>
            <a:r>
              <a:rPr lang="en-US" sz="2400" dirty="0" smtClean="0"/>
              <a:t>ANDREA THOMER </a:t>
            </a:r>
            <a:br>
              <a:rPr lang="en-US" sz="2400" dirty="0" smtClean="0"/>
            </a:br>
            <a:r>
              <a:rPr lang="en-US" sz="2400" dirty="0" smtClean="0"/>
              <a:t>CENTER FOR INFORMATICS RESEARCH IN SCIENCE AND SCHOLARSHIP </a:t>
            </a:r>
            <a:br>
              <a:rPr lang="en-US" sz="2400" dirty="0" smtClean="0"/>
            </a:br>
            <a:r>
              <a:rPr lang="en-US" sz="2400" dirty="0" smtClean="0"/>
              <a:t>UNIVERSITY OF ILLINOIS AT URBANA-CHAMPAIGN</a:t>
            </a:r>
            <a:endParaRPr lang="en-US" sz="4000" dirty="0"/>
          </a:p>
        </p:txBody>
      </p:sp>
      <p:sp>
        <p:nvSpPr>
          <p:cNvPr id="5" name="TextBox 4"/>
          <p:cNvSpPr txBox="1"/>
          <p:nvPr/>
        </p:nvSpPr>
        <p:spPr>
          <a:xfrm>
            <a:off x="3843786" y="5120101"/>
            <a:ext cx="1427945" cy="461665"/>
          </a:xfrm>
          <a:prstGeom prst="rect">
            <a:avLst/>
          </a:prstGeom>
          <a:noFill/>
        </p:spPr>
        <p:txBody>
          <a:bodyPr wrap="none" rtlCol="0">
            <a:spAutoFit/>
          </a:bodyPr>
          <a:lstStyle/>
          <a:p>
            <a:pPr fontAlgn="base">
              <a:spcBef>
                <a:spcPct val="0"/>
              </a:spcBef>
              <a:spcAft>
                <a:spcPct val="0"/>
              </a:spcAft>
            </a:pPr>
            <a:r>
              <a:rPr lang="en-US" sz="2400" dirty="0">
                <a:solidFill>
                  <a:prstClr val="black"/>
                </a:solidFill>
                <a:latin typeface="Arial" charset="0"/>
                <a:ea typeface="ＭＳ Ｐゴシック" pitchFamily="36" charset="-128"/>
              </a:rPr>
              <a:t>Fall 2011</a:t>
            </a:r>
          </a:p>
        </p:txBody>
      </p:sp>
      <p:sp>
        <p:nvSpPr>
          <p:cNvPr id="2" name="TextBox 1"/>
          <p:cNvSpPr txBox="1"/>
          <p:nvPr/>
        </p:nvSpPr>
        <p:spPr>
          <a:xfrm>
            <a:off x="1065259" y="880534"/>
            <a:ext cx="7431041" cy="584776"/>
          </a:xfrm>
          <a:prstGeom prst="rect">
            <a:avLst/>
          </a:prstGeom>
          <a:noFill/>
        </p:spPr>
        <p:txBody>
          <a:bodyPr wrap="none" rtlCol="0">
            <a:spAutoFit/>
          </a:bodyPr>
          <a:lstStyle/>
          <a:p>
            <a:pPr fontAlgn="base">
              <a:spcBef>
                <a:spcPct val="0"/>
              </a:spcBef>
              <a:spcAft>
                <a:spcPct val="0"/>
              </a:spcAft>
            </a:pPr>
            <a:r>
              <a:rPr lang="en-US" sz="3200" dirty="0">
                <a:solidFill>
                  <a:prstClr val="black">
                    <a:lumMod val="65000"/>
                    <a:lumOff val="35000"/>
                  </a:prstClr>
                </a:solidFill>
                <a:latin typeface="Arial" charset="0"/>
                <a:ea typeface="ＭＳ Ｐゴシック" pitchFamily="36" charset="-128"/>
              </a:rPr>
              <a:t>Initial Requirements Gathering: 2010-11</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study</a:t>
            </a:r>
            <a:endParaRPr lang="en-US" dirty="0"/>
          </a:p>
        </p:txBody>
      </p:sp>
      <p:sp>
        <p:nvSpPr>
          <p:cNvPr id="4" name="Content Placeholder 3"/>
          <p:cNvSpPr>
            <a:spLocks noGrp="1"/>
          </p:cNvSpPr>
          <p:nvPr>
            <p:ph idx="1"/>
          </p:nvPr>
        </p:nvSpPr>
        <p:spPr/>
        <p:txBody>
          <a:bodyPr/>
          <a:lstStyle/>
          <a:p>
            <a:r>
              <a:rPr lang="en-US" sz="2800" dirty="0" smtClean="0"/>
              <a:t> John </a:t>
            </a:r>
            <a:r>
              <a:rPr lang="en-US" sz="2800" dirty="0" err="1" smtClean="0"/>
              <a:t>Unsworth</a:t>
            </a:r>
            <a:r>
              <a:rPr lang="en-US" sz="2800" dirty="0" smtClean="0"/>
              <a:t> invited all 22 researchers with Google Digital Humanities Research Awards to participate in study</a:t>
            </a:r>
          </a:p>
          <a:p>
            <a:r>
              <a:rPr lang="en-US" sz="2800" dirty="0" smtClean="0"/>
              <a:t>Interviews were conducted via telephone, Skype®, or face-to-face, and all were audio recorded. All participants agreed to IRB permission statement via email. </a:t>
            </a:r>
          </a:p>
          <a:p>
            <a:r>
              <a:rPr lang="en-US" sz="2800" dirty="0" smtClean="0"/>
              <a:t>A semi-structured interview protocol was developed with input from HTRC to elicit responses from participants on primary goals of project.</a:t>
            </a: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 findings</a:t>
            </a:r>
            <a:endParaRPr lang="en-US" dirty="0"/>
          </a:p>
        </p:txBody>
      </p:sp>
      <p:sp>
        <p:nvSpPr>
          <p:cNvPr id="3" name="Content Placeholder 2"/>
          <p:cNvSpPr>
            <a:spLocks noGrp="1"/>
          </p:cNvSpPr>
          <p:nvPr>
            <p:ph idx="1"/>
          </p:nvPr>
        </p:nvSpPr>
        <p:spPr/>
        <p:txBody>
          <a:bodyPr/>
          <a:lstStyle/>
          <a:p>
            <a:r>
              <a:rPr lang="en-US" dirty="0" smtClean="0"/>
              <a:t>Optical Character Recognition </a:t>
            </a:r>
          </a:p>
          <a:p>
            <a:pPr lvl="1"/>
            <a:r>
              <a:rPr lang="en-US" dirty="0" smtClean="0"/>
              <a:t>Improve OCR quality where possible </a:t>
            </a:r>
          </a:p>
          <a:p>
            <a:pPr lvl="1"/>
            <a:r>
              <a:rPr lang="en-US" dirty="0" smtClean="0"/>
              <a:t>Enhance scanned image views for OCR reference and correction </a:t>
            </a:r>
          </a:p>
          <a:p>
            <a:pPr lvl="1"/>
            <a:r>
              <a:rPr lang="en-US" dirty="0" smtClean="0"/>
              <a:t>Metadata should expose the quality of OCR </a:t>
            </a:r>
          </a:p>
          <a:p>
            <a:r>
              <a:rPr lang="en-US" dirty="0" smtClean="0"/>
              <a:t>Need better, granular </a:t>
            </a:r>
            <a:r>
              <a:rPr lang="en-US" dirty="0"/>
              <a:t>metadata about </a:t>
            </a:r>
            <a:r>
              <a:rPr lang="en-US" dirty="0" smtClean="0"/>
              <a:t>languages (human correction preferred)</a:t>
            </a:r>
          </a:p>
          <a:p>
            <a:r>
              <a:rPr lang="en-US" dirty="0" smtClean="0"/>
              <a:t>Need Bibliographic records in useable form</a:t>
            </a:r>
          </a:p>
          <a:p>
            <a:endParaRPr lang="en-US" dirty="0" smtClean="0"/>
          </a:p>
          <a:p>
            <a:pPr lvl="1"/>
            <a:endParaRPr lang="en-US" dirty="0" smtClean="0"/>
          </a:p>
          <a:p>
            <a:endParaRPr lang="en-US" dirty="0" smtClean="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HTRC </a:t>
            </a:r>
          </a:p>
        </p:txBody>
      </p:sp>
      <p:sp>
        <p:nvSpPr>
          <p:cNvPr id="21507" name="Content Placeholder 2"/>
          <p:cNvSpPr>
            <a:spLocks noGrp="1"/>
          </p:cNvSpPr>
          <p:nvPr>
            <p:ph idx="1"/>
          </p:nvPr>
        </p:nvSpPr>
        <p:spPr/>
        <p:txBody>
          <a:bodyPr/>
          <a:lstStyle/>
          <a:p>
            <a:r>
              <a:rPr lang="en-US" sz="2800" dirty="0"/>
              <a:t>P</a:t>
            </a:r>
            <a:r>
              <a:rPr lang="en-US" sz="2800" dirty="0" smtClean="0"/>
              <a:t>rovide a persistent and sustainable structure to enable original and cutting edge research. </a:t>
            </a:r>
          </a:p>
          <a:p>
            <a:pPr marL="1200150" lvl="3" indent="-342900"/>
            <a:r>
              <a:rPr lang="en-US" dirty="0"/>
              <a:t>Leverage data storage and computational infrastructure at Indiana &amp; </a:t>
            </a:r>
            <a:r>
              <a:rPr lang="en-US" dirty="0" smtClean="0"/>
              <a:t>Illinois</a:t>
            </a:r>
          </a:p>
          <a:p>
            <a:pPr marL="1200150" lvl="3" indent="-342900"/>
            <a:r>
              <a:rPr lang="en-US" dirty="0"/>
              <a:t>Stimulate community development of new functionality and </a:t>
            </a:r>
            <a:r>
              <a:rPr lang="en-US" dirty="0" smtClean="0"/>
              <a:t>tools</a:t>
            </a:r>
          </a:p>
          <a:p>
            <a:pPr marL="1200150" lvl="3" indent="-342900"/>
            <a:r>
              <a:rPr lang="en-US" dirty="0"/>
              <a:t>Use tools to enable discoveries that would not be possible without the HTRC</a:t>
            </a:r>
            <a:r>
              <a:rPr lang="en-US" dirty="0" smtClean="0"/>
              <a:t> </a:t>
            </a:r>
          </a:p>
          <a:p>
            <a:r>
              <a:rPr lang="en-US" sz="2800" dirty="0" smtClean="0"/>
              <a:t>Enable </a:t>
            </a:r>
            <a:r>
              <a:rPr lang="en-US" sz="2800" dirty="0"/>
              <a:t>scholars to fully utilize content of </a:t>
            </a:r>
            <a:r>
              <a:rPr lang="en-US" sz="2800" dirty="0" err="1"/>
              <a:t>HathiTrust</a:t>
            </a:r>
            <a:r>
              <a:rPr lang="en-US" sz="2800" dirty="0"/>
              <a:t> Library while preventing intellectual property misuse within U.S. copyright law. </a:t>
            </a:r>
            <a:endParaRPr lang="en-US" sz="2800" dirty="0" smtClean="0"/>
          </a:p>
          <a:p>
            <a:pPr marL="1200150" lvl="3" indent="-342900"/>
            <a:r>
              <a:rPr lang="en-US" dirty="0"/>
              <a:t>Provision secure computational and data environment for scholars to perform research using </a:t>
            </a:r>
            <a:r>
              <a:rPr lang="en-US" dirty="0" err="1"/>
              <a:t>HathiTrust</a:t>
            </a:r>
            <a:r>
              <a:rPr lang="en-US" dirty="0"/>
              <a:t> Digital Library. </a:t>
            </a:r>
          </a:p>
          <a:p>
            <a:pPr marL="457200" lvl="1" indent="0">
              <a:buNone/>
            </a:pPr>
            <a:endParaRPr lang="en-US" dirty="0"/>
          </a:p>
          <a:p>
            <a:pPr lvl="1"/>
            <a:endParaRPr lang="en-US"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HathiTrust Research Cen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46</TotalTime>
  <Words>1670</Words>
  <Application>Microsoft Macintosh PowerPoint</Application>
  <PresentationFormat>On-screen Show (4:3)</PresentationFormat>
  <Paragraphs>242</Paragraphs>
  <Slides>33</Slides>
  <Notes>8</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HathiTrust Research Center</vt:lpstr>
      <vt:lpstr>Digital Humanities At Scale: Hathi Trust Research Center</vt:lpstr>
      <vt:lpstr>HTRC Mission</vt:lpstr>
      <vt:lpstr>PowerPoint Presentation</vt:lpstr>
      <vt:lpstr>HTRC Next Steps</vt:lpstr>
      <vt:lpstr>HTRC Non-Consumptive Research Paradigm</vt:lpstr>
      <vt:lpstr>  GOOGLE DIGITAL HUMANITIES AWARDS RECIPIENT INTERVIEWS REPORT  PREPARED FOR THE HATHITRUST RESEARCH CENTER VIRGIL E. VARVEL JR.  ANDREA THOMER  CENTER FOR INFORMATICS RESEARCH IN SCIENCE AND SCHOLARSHIP  UNIVERSITY OF ILLINOIS AT URBANA-CHAMPAIGN</vt:lpstr>
      <vt:lpstr>The study</vt:lpstr>
      <vt:lpstr>Select findings</vt:lpstr>
      <vt:lpstr>Goals for HTRC </vt:lpstr>
      <vt:lpstr>New Questions</vt:lpstr>
      <vt:lpstr>Exemplar HTRC Research: The task of cleaning and enriching large collections: what aspects can we share? </vt:lpstr>
      <vt:lpstr>PowerPoint Presentation</vt:lpstr>
      <vt:lpstr>PowerPoint Presentation</vt:lpstr>
      <vt:lpstr>PowerPoint Presentation</vt:lpstr>
      <vt:lpstr>Cleaning the data</vt:lpstr>
      <vt:lpstr>Cleaning/enriching the metadata</vt:lpstr>
      <vt:lpstr>Things we could share</vt:lpstr>
      <vt:lpstr>active learning: documents classified as “fiction,” plotted by confidence in classification (y axis). Red points are misclassified. </vt:lpstr>
      <vt:lpstr>Corpus Usage Patterns</vt:lpstr>
      <vt:lpstr>HTRC architecture</vt:lpstr>
      <vt:lpstr>PowerPoint Presentation</vt:lpstr>
      <vt:lpstr>Example access point: SEASR</vt:lpstr>
      <vt:lpstr>Algorithms</vt:lpstr>
      <vt:lpstr>Infrastructure for computational analysis</vt:lpstr>
      <vt:lpstr>Who owns algorithm?</vt:lpstr>
      <vt:lpstr>User owns and submits their algorithms</vt:lpstr>
      <vt:lpstr>Non-consumptive, user-owned algorithms infrastructure; requirements:</vt:lpstr>
      <vt:lpstr>Categories of algorithms. Can fair use be determined based on categorization of algorithm?  Or is all computational use fair use? </vt:lpstr>
      <vt:lpstr>Algo results fair use?</vt:lpstr>
      <vt:lpstr>Parting philosophy</vt:lpstr>
      <vt:lpstr>How to Engage</vt:lpstr>
      <vt:lpstr>Contact Information</vt:lpstr>
      <vt:lpstr>Thank You</vt:lpstr>
    </vt:vector>
  </TitlesOfParts>
  <Company>University of Illinois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Humanities At Scale: Hathi Trust Research Center</dc:title>
  <dc:creator>Namachchivaya, Beth Sandore</dc:creator>
  <cp:lastModifiedBy>Library User</cp:lastModifiedBy>
  <cp:revision>5</cp:revision>
  <dcterms:created xsi:type="dcterms:W3CDTF">2013-01-10T18:27:31Z</dcterms:created>
  <dcterms:modified xsi:type="dcterms:W3CDTF">2013-01-10T20:12:56Z</dcterms:modified>
</cp:coreProperties>
</file>