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38"/>
  </p:notesMasterIdLst>
  <p:handoutMasterIdLst>
    <p:handoutMasterId r:id="rId39"/>
  </p:handoutMasterIdLst>
  <p:sldIdLst>
    <p:sldId id="256" r:id="rId4"/>
    <p:sldId id="290" r:id="rId5"/>
    <p:sldId id="257" r:id="rId6"/>
    <p:sldId id="258" r:id="rId7"/>
    <p:sldId id="259" r:id="rId8"/>
    <p:sldId id="260" r:id="rId9"/>
    <p:sldId id="263" r:id="rId10"/>
    <p:sldId id="26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defaultText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38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dirty="0"/>
              <a:t>HathiTrust Collections</a:t>
            </a:r>
          </a:p>
        </c:rich>
      </c:tx>
      <c:layout/>
      <c:overlay val="0"/>
    </c:title>
    <c:autoTitleDeleted val="0"/>
    <c:plotArea>
      <c:layout/>
      <c:pieChart>
        <c:varyColors val="1"/>
        <c:ser>
          <c:idx val="0"/>
          <c:order val="0"/>
          <c:dLbls>
            <c:dLbl>
              <c:idx val="0"/>
              <c:layout>
                <c:manualLayout>
                  <c:x val="-0.199951005295369"/>
                  <c:y val="-0.254476416514765"/>
                </c:manualLayout>
              </c:layout>
              <c:showLegendKey val="0"/>
              <c:showVal val="0"/>
              <c:showCatName val="1"/>
              <c:showSerName val="0"/>
              <c:showPercent val="1"/>
              <c:showBubbleSize val="0"/>
            </c:dLbl>
            <c:dLbl>
              <c:idx val="1"/>
              <c:layout>
                <c:manualLayout>
                  <c:x val="0.177007195221287"/>
                  <c:y val="0.17955099269880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In-copyright or ???</c:v>
                </c:pt>
                <c:pt idx="1">
                  <c:v>Public Domain</c:v>
                </c:pt>
              </c:strCache>
            </c:strRef>
          </c:cat>
          <c:val>
            <c:numRef>
              <c:f>Sheet1!$B$2:$B$3</c:f>
              <c:numCache>
                <c:formatCode>0%</c:formatCode>
                <c:ptCount val="2"/>
                <c:pt idx="0">
                  <c:v>0.7</c:v>
                </c:pt>
                <c:pt idx="1">
                  <c:v>0.3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E5ACA-1D79-614B-A389-1434A1BC7963}" type="doc">
      <dgm:prSet loTypeId="urn:microsoft.com/office/officeart/2005/8/layout/process1" loCatId="" qsTypeId="urn:microsoft.com/office/officeart/2005/8/quickstyle/simple4" qsCatId="simple" csTypeId="urn:microsoft.com/office/officeart/2005/8/colors/accent1_2" csCatId="accent1" phldr="1"/>
      <dgm:spPr/>
    </dgm:pt>
    <dgm:pt modelId="{525233B5-BA92-F44B-ACC2-801DBE052066}" type="pres">
      <dgm:prSet presAssocID="{06BE5ACA-1D79-614B-A389-1434A1BC7963}" presName="Name0" presStyleCnt="0">
        <dgm:presLayoutVars>
          <dgm:dir/>
          <dgm:resizeHandles val="exact"/>
        </dgm:presLayoutVars>
      </dgm:prSet>
      <dgm:spPr/>
    </dgm:pt>
  </dgm:ptLst>
  <dgm:cxnLst>
    <dgm:cxn modelId="{B9FF1584-B0E6-5642-9F00-F4DAD0071304}" type="presOf" srcId="{06BE5ACA-1D79-614B-A389-1434A1BC7963}" destId="{525233B5-BA92-F44B-ACC2-801DBE052066}" srcOrd="0" destOrd="0" presId="urn:microsoft.com/office/officeart/2005/8/layout/process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86B007-0B95-5F4F-A4CB-7F407E6488A8}" type="datetimeFigureOut">
              <a:rPr lang="en-US" smtClean="0"/>
              <a:t>5/13/15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EAB270-EECC-0D43-B4FC-998DA99A7C7F}" type="slidenum">
              <a:rPr lang="en-US" smtClean="0"/>
              <a:t>‹#›</a:t>
            </a:fld>
            <a:endParaRPr lang="en-US"/>
          </a:p>
        </p:txBody>
      </p:sp>
    </p:spTree>
    <p:extLst>
      <p:ext uri="{BB962C8B-B14F-4D97-AF65-F5344CB8AC3E}">
        <p14:creationId xmlns:p14="http://schemas.microsoft.com/office/powerpoint/2010/main" val="302914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BBF6C-E33F-2846-9EBC-D265B22EA2BE}" type="datetimeFigureOut">
              <a:rPr lang="en-US" smtClean="0"/>
              <a:t>5/13/15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211DA-AF56-3C46-B3A8-E7AE3106A615}" type="slidenum">
              <a:rPr lang="en-US" smtClean="0"/>
              <a:t>‹#›</a:t>
            </a:fld>
            <a:endParaRPr lang="en-US"/>
          </a:p>
        </p:txBody>
      </p:sp>
    </p:spTree>
    <p:extLst>
      <p:ext uri="{BB962C8B-B14F-4D97-AF65-F5344CB8AC3E}">
        <p14:creationId xmlns:p14="http://schemas.microsoft.com/office/powerpoint/2010/main" val="3719793528"/>
      </p:ext>
    </p:extLst>
  </p:cSld>
  <p:clrMap bg1="lt1" tx1="dk1" bg2="lt2" tx2="dk2" accent1="accent1" accent2="accent2" accent3="accent3" accent4="accent4" accent5="accent5" accent6="accent6" hlink="hlink" folHlink="folHlink"/>
  <p:notesStyle>
    <a:lvl1pPr marL="0" algn="l" defTabSz="457127" rtl="0" eaLnBrk="1" latinLnBrk="0" hangingPunct="1">
      <a:defRPr sz="1200" kern="1200">
        <a:solidFill>
          <a:schemeClr val="tx1"/>
        </a:solidFill>
        <a:latin typeface="+mn-lt"/>
        <a:ea typeface="+mn-ea"/>
        <a:cs typeface="+mn-cs"/>
      </a:defRPr>
    </a:lvl1pPr>
    <a:lvl2pPr marL="457127" algn="l" defTabSz="457127" rtl="0" eaLnBrk="1" latinLnBrk="0" hangingPunct="1">
      <a:defRPr sz="1200" kern="1200">
        <a:solidFill>
          <a:schemeClr val="tx1"/>
        </a:solidFill>
        <a:latin typeface="+mn-lt"/>
        <a:ea typeface="+mn-ea"/>
        <a:cs typeface="+mn-cs"/>
      </a:defRPr>
    </a:lvl2pPr>
    <a:lvl3pPr marL="914254" algn="l" defTabSz="457127" rtl="0" eaLnBrk="1" latinLnBrk="0" hangingPunct="1">
      <a:defRPr sz="1200" kern="1200">
        <a:solidFill>
          <a:schemeClr val="tx1"/>
        </a:solidFill>
        <a:latin typeface="+mn-lt"/>
        <a:ea typeface="+mn-ea"/>
        <a:cs typeface="+mn-cs"/>
      </a:defRPr>
    </a:lvl3pPr>
    <a:lvl4pPr marL="1371381" algn="l" defTabSz="457127" rtl="0" eaLnBrk="1" latinLnBrk="0" hangingPunct="1">
      <a:defRPr sz="1200" kern="1200">
        <a:solidFill>
          <a:schemeClr val="tx1"/>
        </a:solidFill>
        <a:latin typeface="+mn-lt"/>
        <a:ea typeface="+mn-ea"/>
        <a:cs typeface="+mn-cs"/>
      </a:defRPr>
    </a:lvl4pPr>
    <a:lvl5pPr marL="1828507" algn="l" defTabSz="457127" rtl="0" eaLnBrk="1" latinLnBrk="0" hangingPunct="1">
      <a:defRPr sz="1200" kern="1200">
        <a:solidFill>
          <a:schemeClr val="tx1"/>
        </a:solidFill>
        <a:latin typeface="+mn-lt"/>
        <a:ea typeface="+mn-ea"/>
        <a:cs typeface="+mn-cs"/>
      </a:defRPr>
    </a:lvl5pPr>
    <a:lvl6pPr marL="2285634" algn="l" defTabSz="457127" rtl="0" eaLnBrk="1" latinLnBrk="0" hangingPunct="1">
      <a:defRPr sz="1200" kern="1200">
        <a:solidFill>
          <a:schemeClr val="tx1"/>
        </a:solidFill>
        <a:latin typeface="+mn-lt"/>
        <a:ea typeface="+mn-ea"/>
        <a:cs typeface="+mn-cs"/>
      </a:defRPr>
    </a:lvl6pPr>
    <a:lvl7pPr marL="2742761" algn="l" defTabSz="457127" rtl="0" eaLnBrk="1" latinLnBrk="0" hangingPunct="1">
      <a:defRPr sz="1200" kern="1200">
        <a:solidFill>
          <a:schemeClr val="tx1"/>
        </a:solidFill>
        <a:latin typeface="+mn-lt"/>
        <a:ea typeface="+mn-ea"/>
        <a:cs typeface="+mn-cs"/>
      </a:defRPr>
    </a:lvl7pPr>
    <a:lvl8pPr marL="3199888" algn="l" defTabSz="457127" rtl="0" eaLnBrk="1" latinLnBrk="0" hangingPunct="1">
      <a:defRPr sz="1200" kern="1200">
        <a:solidFill>
          <a:schemeClr val="tx1"/>
        </a:solidFill>
        <a:latin typeface="+mn-lt"/>
        <a:ea typeface="+mn-ea"/>
        <a:cs typeface="+mn-cs"/>
      </a:defRPr>
    </a:lvl8pPr>
    <a:lvl9pPr marL="3657015" algn="l" defTabSz="457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solidFill>
                  <a:srgbClr val="0000FF"/>
                </a:solidFill>
                <a:latin typeface="Calibri" charset="0"/>
                <a:ea typeface="MS PGothic" charset="0"/>
              </a:rPr>
              <a:t>“Put them in a workset,” as the selected items can be put either in a brand-new workset (i.e. by creating a new workset), or put in an existing workset.</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AF1532C7-1EE0-FD48-801D-260C3E1F2516}"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Make sure to mention that the user should enter a name of their choosing in the blank field for “input job name”, and that this is the same name that will show up later as “Job Title” when looking at results.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174C1C94-2118-DB4F-9E0E-6FB5226B3A18}" type="slidenum">
              <a:rPr lang="en-US"/>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We should mention to them that we are just showing the generic example of a result, i.e. the result shown here is that of running a different algorithm (TagCloud) than the algorithm (OpenNLP_Entities_List) that was shown as running in the previous slides.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2CD9AA22-1492-544D-8254-AB70558DE471}" type="slidenum">
              <a:rPr lang="en-US"/>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8A05B5-C225-134E-B65E-5ADC03885C57}"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309512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A05B5-C225-134E-B65E-5ADC03885C57}"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411182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A05B5-C225-134E-B65E-5ADC03885C57}"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50750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4" name="Rectangle 3"/>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432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EE80D3-B7C0-9B42-AC49-0B412D4B264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2169126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E80D3-B7C0-9B42-AC49-0B412D4B264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264095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E80D3-B7C0-9B42-AC49-0B412D4B264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91510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E80D3-B7C0-9B42-AC49-0B412D4B264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2784280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EE80D3-B7C0-9B42-AC49-0B412D4B2646}"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574256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EE80D3-B7C0-9B42-AC49-0B412D4B2646}"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4050856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E80D3-B7C0-9B42-AC49-0B412D4B2646}"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332447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A05B5-C225-134E-B65E-5ADC03885C57}"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247476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E80D3-B7C0-9B42-AC49-0B412D4B264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1659293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E80D3-B7C0-9B42-AC49-0B412D4B264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3138051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E80D3-B7C0-9B42-AC49-0B412D4B264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506799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E80D3-B7C0-9B42-AC49-0B412D4B264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1EF-6580-5F48-ACAA-14F8CA5AA537}" type="slidenum">
              <a:rPr lang="en-US" smtClean="0"/>
              <a:t>‹#›</a:t>
            </a:fld>
            <a:endParaRPr lang="en-US"/>
          </a:p>
        </p:txBody>
      </p:sp>
    </p:spTree>
    <p:extLst>
      <p:ext uri="{BB962C8B-B14F-4D97-AF65-F5344CB8AC3E}">
        <p14:creationId xmlns:p14="http://schemas.microsoft.com/office/powerpoint/2010/main" val="2628388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B48AF-BF5A-C04C-A4FE-B7DB497F742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2667013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B48AF-BF5A-C04C-A4FE-B7DB497F742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735437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B48AF-BF5A-C04C-A4FE-B7DB497F742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3149469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B48AF-BF5A-C04C-A4FE-B7DB497F742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24563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B48AF-BF5A-C04C-A4FE-B7DB497F7426}"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697199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B48AF-BF5A-C04C-A4FE-B7DB497F7426}"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289833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A05B5-C225-134E-B65E-5ADC03885C57}"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2992857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B48AF-BF5A-C04C-A4FE-B7DB497F7426}"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355483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48AF-BF5A-C04C-A4FE-B7DB497F742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121957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48AF-BF5A-C04C-A4FE-B7DB497F742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245189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B48AF-BF5A-C04C-A4FE-B7DB497F742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1303996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B48AF-BF5A-C04C-A4FE-B7DB497F742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1C287-29CB-F948-BB94-9959AEACE86F}" type="slidenum">
              <a:rPr lang="en-US" smtClean="0"/>
              <a:t>‹#›</a:t>
            </a:fld>
            <a:endParaRPr lang="en-US"/>
          </a:p>
        </p:txBody>
      </p:sp>
    </p:spTree>
    <p:extLst>
      <p:ext uri="{BB962C8B-B14F-4D97-AF65-F5344CB8AC3E}">
        <p14:creationId xmlns:p14="http://schemas.microsoft.com/office/powerpoint/2010/main" val="307013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8A05B5-C225-134E-B65E-5ADC03885C57}"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188018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A05B5-C225-134E-B65E-5ADC03885C57}"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350302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8A05B5-C225-134E-B65E-5ADC03885C57}"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76755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A05B5-C225-134E-B65E-5ADC03885C57}"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29605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A05B5-C225-134E-B65E-5ADC03885C57}"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26317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A05B5-C225-134E-B65E-5ADC03885C57}"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77B3-6744-7A4C-AEF6-46ECD758A8A3}" type="slidenum">
              <a:rPr lang="en-US" smtClean="0"/>
              <a:t>‹#›</a:t>
            </a:fld>
            <a:endParaRPr lang="en-US"/>
          </a:p>
        </p:txBody>
      </p:sp>
    </p:spTree>
    <p:extLst>
      <p:ext uri="{BB962C8B-B14F-4D97-AF65-F5344CB8AC3E}">
        <p14:creationId xmlns:p14="http://schemas.microsoft.com/office/powerpoint/2010/main" val="21512835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78"/>
            <a:ext cx="8229600" cy="917037"/>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081914"/>
            <a:ext cx="8229600" cy="5274436"/>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66417"/>
            <a:ext cx="2133600" cy="255058"/>
          </a:xfrm>
          <a:prstGeom prst="rect">
            <a:avLst/>
          </a:prstGeom>
        </p:spPr>
        <p:txBody>
          <a:bodyPr vert="horz" lIns="91425" tIns="45713" rIns="91425" bIns="45713" rtlCol="0" anchor="ctr"/>
          <a:lstStyle>
            <a:lvl1pPr algn="l">
              <a:defRPr sz="1200">
                <a:solidFill>
                  <a:schemeClr val="tx1">
                    <a:tint val="75000"/>
                  </a:schemeClr>
                </a:solidFill>
              </a:defRPr>
            </a:lvl1pPr>
          </a:lstStyle>
          <a:p>
            <a:fld id="{BA8A05B5-C225-134E-B65E-5ADC03885C57}" type="datetimeFigureOut">
              <a:rPr lang="en-US" smtClean="0"/>
              <a:t>5/13/15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556377B3-6744-7A4C-AEF6-46ECD758A8A3}" type="slidenum">
              <a:rPr lang="en-US" smtClean="0"/>
              <a:t>‹#›</a:t>
            </a:fld>
            <a:endParaRPr lang="en-US"/>
          </a:p>
        </p:txBody>
      </p:sp>
    </p:spTree>
    <p:extLst>
      <p:ext uri="{BB962C8B-B14F-4D97-AF65-F5344CB8AC3E}">
        <p14:creationId xmlns:p14="http://schemas.microsoft.com/office/powerpoint/2010/main" val="288577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457127"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457127" rtl="0" eaLnBrk="1" latinLnBrk="0" hangingPunct="1">
        <a:spcBef>
          <a:spcPct val="20000"/>
        </a:spcBef>
        <a:buFont typeface="Arial"/>
        <a:buChar char="•"/>
        <a:defRPr sz="3200" kern="1200">
          <a:solidFill>
            <a:schemeClr val="tx1"/>
          </a:solidFill>
          <a:latin typeface="+mn-lt"/>
          <a:ea typeface="+mn-ea"/>
          <a:cs typeface="+mn-cs"/>
        </a:defRPr>
      </a:lvl1pPr>
      <a:lvl2pPr marL="742831" indent="-285704" algn="l" defTabSz="457127" rtl="0" eaLnBrk="1" latinLnBrk="0" hangingPunct="1">
        <a:spcBef>
          <a:spcPct val="20000"/>
        </a:spcBef>
        <a:buFont typeface="Arial"/>
        <a:buChar char="–"/>
        <a:defRPr sz="2800" kern="1200">
          <a:solidFill>
            <a:schemeClr val="tx1"/>
          </a:solidFill>
          <a:latin typeface="+mn-lt"/>
          <a:ea typeface="+mn-ea"/>
          <a:cs typeface="+mn-cs"/>
        </a:defRPr>
      </a:lvl2pPr>
      <a:lvl3pPr marL="1142817" indent="-228563" algn="l" defTabSz="457127" rtl="0" eaLnBrk="1" latinLnBrk="0" hangingPunct="1">
        <a:spcBef>
          <a:spcPct val="20000"/>
        </a:spcBef>
        <a:buFont typeface="Arial"/>
        <a:buChar char="•"/>
        <a:defRPr sz="2400" kern="1200">
          <a:solidFill>
            <a:schemeClr val="tx1"/>
          </a:solidFill>
          <a:latin typeface="+mn-lt"/>
          <a:ea typeface="+mn-ea"/>
          <a:cs typeface="+mn-cs"/>
        </a:defRPr>
      </a:lvl3pPr>
      <a:lvl4pPr marL="1599944" indent="-228563" algn="l" defTabSz="457127" rtl="0" eaLnBrk="1" latinLnBrk="0" hangingPunct="1">
        <a:spcBef>
          <a:spcPct val="20000"/>
        </a:spcBef>
        <a:buFont typeface="Arial"/>
        <a:buChar char="–"/>
        <a:defRPr sz="2000" kern="1200">
          <a:solidFill>
            <a:schemeClr val="tx1"/>
          </a:solidFill>
          <a:latin typeface="+mn-lt"/>
          <a:ea typeface="+mn-ea"/>
          <a:cs typeface="+mn-cs"/>
        </a:defRPr>
      </a:lvl4pPr>
      <a:lvl5pPr marL="2057071" indent="-228563" algn="l" defTabSz="457127" rtl="0" eaLnBrk="1" latinLnBrk="0" hangingPunct="1">
        <a:spcBef>
          <a:spcPct val="20000"/>
        </a:spcBef>
        <a:buFont typeface="Arial"/>
        <a:buChar char="»"/>
        <a:defRPr sz="2000" kern="1200">
          <a:solidFill>
            <a:schemeClr val="tx1"/>
          </a:solidFill>
          <a:latin typeface="+mn-lt"/>
          <a:ea typeface="+mn-ea"/>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fld id="{C1EE80D3-B7C0-9B42-AC49-0B412D4B2646}" type="datetimeFigureOut">
              <a:rPr lang="en-US" smtClean="0"/>
              <a:t>5/13/15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EB8091EF-6580-5F48-ACAA-14F8CA5AA537}" type="slidenum">
              <a:rPr lang="en-US" smtClean="0"/>
              <a:t>‹#›</a:t>
            </a:fld>
            <a:endParaRPr lang="en-US"/>
          </a:p>
        </p:txBody>
      </p:sp>
    </p:spTree>
    <p:extLst>
      <p:ext uri="{BB962C8B-B14F-4D97-AF65-F5344CB8AC3E}">
        <p14:creationId xmlns:p14="http://schemas.microsoft.com/office/powerpoint/2010/main" val="276211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127"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457127" rtl="0" eaLnBrk="1" latinLnBrk="0" hangingPunct="1">
        <a:spcBef>
          <a:spcPct val="20000"/>
        </a:spcBef>
        <a:buFont typeface="Arial"/>
        <a:buChar char="•"/>
        <a:defRPr sz="3200" kern="1200">
          <a:solidFill>
            <a:schemeClr val="tx1"/>
          </a:solidFill>
          <a:latin typeface="+mn-lt"/>
          <a:ea typeface="+mn-ea"/>
          <a:cs typeface="+mn-cs"/>
        </a:defRPr>
      </a:lvl1pPr>
      <a:lvl2pPr marL="742831" indent="-285704" algn="l" defTabSz="457127" rtl="0" eaLnBrk="1" latinLnBrk="0" hangingPunct="1">
        <a:spcBef>
          <a:spcPct val="20000"/>
        </a:spcBef>
        <a:buFont typeface="Arial"/>
        <a:buChar char="–"/>
        <a:defRPr sz="2800" kern="1200">
          <a:solidFill>
            <a:schemeClr val="tx1"/>
          </a:solidFill>
          <a:latin typeface="+mn-lt"/>
          <a:ea typeface="+mn-ea"/>
          <a:cs typeface="+mn-cs"/>
        </a:defRPr>
      </a:lvl2pPr>
      <a:lvl3pPr marL="1142817" indent="-228563" algn="l" defTabSz="457127" rtl="0" eaLnBrk="1" latinLnBrk="0" hangingPunct="1">
        <a:spcBef>
          <a:spcPct val="20000"/>
        </a:spcBef>
        <a:buFont typeface="Arial"/>
        <a:buChar char="•"/>
        <a:defRPr sz="2400" kern="1200">
          <a:solidFill>
            <a:schemeClr val="tx1"/>
          </a:solidFill>
          <a:latin typeface="+mn-lt"/>
          <a:ea typeface="+mn-ea"/>
          <a:cs typeface="+mn-cs"/>
        </a:defRPr>
      </a:lvl3pPr>
      <a:lvl4pPr marL="1599944" indent="-228563" algn="l" defTabSz="457127" rtl="0" eaLnBrk="1" latinLnBrk="0" hangingPunct="1">
        <a:spcBef>
          <a:spcPct val="20000"/>
        </a:spcBef>
        <a:buFont typeface="Arial"/>
        <a:buChar char="–"/>
        <a:defRPr sz="2000" kern="1200">
          <a:solidFill>
            <a:schemeClr val="tx1"/>
          </a:solidFill>
          <a:latin typeface="+mn-lt"/>
          <a:ea typeface="+mn-ea"/>
          <a:cs typeface="+mn-cs"/>
        </a:defRPr>
      </a:lvl4pPr>
      <a:lvl5pPr marL="2057071" indent="-228563" algn="l" defTabSz="457127" rtl="0" eaLnBrk="1" latinLnBrk="0" hangingPunct="1">
        <a:spcBef>
          <a:spcPct val="20000"/>
        </a:spcBef>
        <a:buFont typeface="Arial"/>
        <a:buChar char="»"/>
        <a:defRPr sz="2000" kern="1200">
          <a:solidFill>
            <a:schemeClr val="tx1"/>
          </a:solidFill>
          <a:latin typeface="+mn-lt"/>
          <a:ea typeface="+mn-ea"/>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fld id="{188B48AF-BF5A-C04C-A4FE-B7DB497F7426}" type="datetimeFigureOut">
              <a:rPr lang="en-US" smtClean="0"/>
              <a:t>5/13/15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0411C287-29CB-F948-BB94-9959AEACE86F}" type="slidenum">
              <a:rPr lang="en-US" smtClean="0"/>
              <a:t>‹#›</a:t>
            </a:fld>
            <a:endParaRPr lang="en-US"/>
          </a:p>
        </p:txBody>
      </p:sp>
    </p:spTree>
    <p:extLst>
      <p:ext uri="{BB962C8B-B14F-4D97-AF65-F5344CB8AC3E}">
        <p14:creationId xmlns:p14="http://schemas.microsoft.com/office/powerpoint/2010/main" val="787382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27"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457127" rtl="0" eaLnBrk="1" latinLnBrk="0" hangingPunct="1">
        <a:spcBef>
          <a:spcPct val="20000"/>
        </a:spcBef>
        <a:buFont typeface="Arial"/>
        <a:buChar char="•"/>
        <a:defRPr sz="3200" kern="1200">
          <a:solidFill>
            <a:schemeClr val="tx1"/>
          </a:solidFill>
          <a:latin typeface="+mn-lt"/>
          <a:ea typeface="+mn-ea"/>
          <a:cs typeface="+mn-cs"/>
        </a:defRPr>
      </a:lvl1pPr>
      <a:lvl2pPr marL="742831" indent="-285704" algn="l" defTabSz="457127" rtl="0" eaLnBrk="1" latinLnBrk="0" hangingPunct="1">
        <a:spcBef>
          <a:spcPct val="20000"/>
        </a:spcBef>
        <a:buFont typeface="Arial"/>
        <a:buChar char="–"/>
        <a:defRPr sz="2800" kern="1200">
          <a:solidFill>
            <a:schemeClr val="tx1"/>
          </a:solidFill>
          <a:latin typeface="+mn-lt"/>
          <a:ea typeface="+mn-ea"/>
          <a:cs typeface="+mn-cs"/>
        </a:defRPr>
      </a:lvl2pPr>
      <a:lvl3pPr marL="1142817" indent="-228563" algn="l" defTabSz="457127" rtl="0" eaLnBrk="1" latinLnBrk="0" hangingPunct="1">
        <a:spcBef>
          <a:spcPct val="20000"/>
        </a:spcBef>
        <a:buFont typeface="Arial"/>
        <a:buChar char="•"/>
        <a:defRPr sz="2400" kern="1200">
          <a:solidFill>
            <a:schemeClr val="tx1"/>
          </a:solidFill>
          <a:latin typeface="+mn-lt"/>
          <a:ea typeface="+mn-ea"/>
          <a:cs typeface="+mn-cs"/>
        </a:defRPr>
      </a:lvl3pPr>
      <a:lvl4pPr marL="1599944" indent="-228563" algn="l" defTabSz="457127" rtl="0" eaLnBrk="1" latinLnBrk="0" hangingPunct="1">
        <a:spcBef>
          <a:spcPct val="20000"/>
        </a:spcBef>
        <a:buFont typeface="Arial"/>
        <a:buChar char="–"/>
        <a:defRPr sz="2000" kern="1200">
          <a:solidFill>
            <a:schemeClr val="tx1"/>
          </a:solidFill>
          <a:latin typeface="+mn-lt"/>
          <a:ea typeface="+mn-ea"/>
          <a:cs typeface="+mn-cs"/>
        </a:defRPr>
      </a:lvl4pPr>
      <a:lvl5pPr marL="2057071" indent="-228563" algn="l" defTabSz="457127" rtl="0" eaLnBrk="1" latinLnBrk="0" hangingPunct="1">
        <a:spcBef>
          <a:spcPct val="20000"/>
        </a:spcBef>
        <a:buFont typeface="Arial"/>
        <a:buChar char="»"/>
        <a:defRPr sz="2000" kern="1200">
          <a:solidFill>
            <a:schemeClr val="tx1"/>
          </a:solidFill>
          <a:latin typeface="+mn-lt"/>
          <a:ea typeface="+mn-ea"/>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appingattention.blogspot.com/2011/10/comparing-corpuses-by-word-use.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 Id="rId3" Type="http://schemas.openxmlformats.org/officeDocument/2006/relationships/hyperlink" Target="http://htrc2.pti.indian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hyperlink" Target="Https://wiki.htrc.illinois.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hathitrust.org/htrc" TargetMode="Externa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2.png"/><Relationship Id="rId8" Type="http://schemas.openxmlformats.org/officeDocument/2006/relationships/image" Target="../media/image2.png"/><Relationship Id="rId9"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htrc2.pti.indiana.edu/" TargetMode="Externa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27" y="1989317"/>
            <a:ext cx="8347363" cy="1610302"/>
          </a:xfrm>
        </p:spPr>
        <p:txBody>
          <a:bodyPr>
            <a:normAutofit/>
          </a:bodyPr>
          <a:lstStyle/>
          <a:p>
            <a:r>
              <a:rPr lang="en-US" sz="4000" dirty="0"/>
              <a:t>HathiTrust Research Center Tools</a:t>
            </a:r>
            <a:r>
              <a:rPr lang="en-US" dirty="0" smtClean="0"/>
              <a:t/>
            </a:r>
            <a:br>
              <a:rPr lang="en-US" dirty="0" smtClean="0"/>
            </a:br>
            <a:r>
              <a:rPr lang="en-US" sz="2800" dirty="0"/>
              <a:t>SHARC: Secure HathiTrust Analytics Research Commons</a:t>
            </a:r>
          </a:p>
        </p:txBody>
      </p:sp>
      <p:sp>
        <p:nvSpPr>
          <p:cNvPr id="3" name="Subtitle 2"/>
          <p:cNvSpPr>
            <a:spLocks noGrp="1"/>
          </p:cNvSpPr>
          <p:nvPr>
            <p:ph type="subTitle" idx="1"/>
          </p:nvPr>
        </p:nvSpPr>
        <p:spPr>
          <a:xfrm>
            <a:off x="818179" y="3629646"/>
            <a:ext cx="7250545" cy="1450150"/>
          </a:xfrm>
        </p:spPr>
        <p:txBody>
          <a:bodyPr>
            <a:noAutofit/>
          </a:bodyPr>
          <a:lstStyle/>
          <a:p>
            <a:pPr>
              <a:lnSpc>
                <a:spcPct val="60000"/>
              </a:lnSpc>
            </a:pPr>
            <a:r>
              <a:rPr lang="en-US" sz="2800" b="1" dirty="0" smtClean="0"/>
              <a:t>Dirk Herr-Hoyman</a:t>
            </a:r>
          </a:p>
          <a:p>
            <a:pPr>
              <a:lnSpc>
                <a:spcPct val="60000"/>
              </a:lnSpc>
            </a:pPr>
            <a:r>
              <a:rPr lang="en-US" sz="2400" dirty="0" smtClean="0"/>
              <a:t>HTRC Operations Manager + Architect</a:t>
            </a:r>
          </a:p>
          <a:p>
            <a:pPr>
              <a:lnSpc>
                <a:spcPct val="60000"/>
              </a:lnSpc>
            </a:pPr>
            <a:r>
              <a:rPr lang="en-US" sz="2400" dirty="0" smtClean="0"/>
              <a:t>Indiana University </a:t>
            </a:r>
          </a:p>
          <a:p>
            <a:pPr>
              <a:lnSpc>
                <a:spcPct val="60000"/>
              </a:lnSpc>
            </a:pPr>
            <a:r>
              <a:rPr lang="en-US" sz="2400" dirty="0" smtClean="0"/>
              <a:t>Research Technologies</a:t>
            </a:r>
          </a:p>
          <a:p>
            <a:pPr>
              <a:lnSpc>
                <a:spcPct val="60000"/>
              </a:lnSpc>
            </a:pPr>
            <a:r>
              <a:rPr lang="en-US" sz="2400" dirty="0" smtClean="0"/>
              <a:t>Pervasive Technology Institute</a:t>
            </a:r>
          </a:p>
          <a:p>
            <a:pPr>
              <a:lnSpc>
                <a:spcPct val="60000"/>
              </a:lnSpc>
            </a:pPr>
            <a:r>
              <a:rPr lang="en-US" sz="2400" dirty="0" smtClean="0"/>
              <a:t>Data to Insight Research Center</a:t>
            </a:r>
          </a:p>
          <a:p>
            <a:pPr>
              <a:lnSpc>
                <a:spcPct val="60000"/>
              </a:lnSpc>
            </a:pPr>
            <a:r>
              <a:rPr lang="en-US" sz="2400" dirty="0" err="1" smtClean="0"/>
              <a:t>dherrhoy@indiana.edu</a:t>
            </a:r>
            <a:endParaRPr lang="en-US" sz="2400" dirty="0"/>
          </a:p>
        </p:txBody>
      </p:sp>
      <p:pic>
        <p:nvPicPr>
          <p:cNvPr id="4" name="Picture 3" descr="htrc-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996" y="284104"/>
            <a:ext cx="1593713" cy="1679687"/>
          </a:xfrm>
          <a:prstGeom prst="rect">
            <a:avLst/>
          </a:prstGeom>
        </p:spPr>
      </p:pic>
      <p:sp>
        <p:nvSpPr>
          <p:cNvPr id="6" name="Rectangle 5"/>
          <p:cNvSpPr/>
          <p:nvPr/>
        </p:nvSpPr>
        <p:spPr>
          <a:xfrm>
            <a:off x="7271433" y="6286208"/>
            <a:ext cx="1594582" cy="369332"/>
          </a:xfrm>
          <a:prstGeom prst="rect">
            <a:avLst/>
          </a:prstGeom>
        </p:spPr>
        <p:txBody>
          <a:bodyPr wrap="none">
            <a:spAutoFit/>
          </a:bodyPr>
          <a:lstStyle/>
          <a:p>
            <a:r>
              <a:rPr lang="en-US" i="1" dirty="0" smtClean="0"/>
              <a:t> April 17, 2015</a:t>
            </a:r>
            <a:endParaRPr lang="en-US" i="1" dirty="0"/>
          </a:p>
        </p:txBody>
      </p:sp>
      <p:pic>
        <p:nvPicPr>
          <p:cNvPr id="7" name="Picture 6"/>
          <p:cNvPicPr>
            <a:picLocks noChangeAspect="1"/>
          </p:cNvPicPr>
          <p:nvPr/>
        </p:nvPicPr>
        <p:blipFill>
          <a:blip r:embed="rId3"/>
          <a:stretch>
            <a:fillRect/>
          </a:stretch>
        </p:blipFill>
        <p:spPr>
          <a:xfrm>
            <a:off x="311727" y="6029120"/>
            <a:ext cx="2553007" cy="575001"/>
          </a:xfrm>
          <a:prstGeom prst="rect">
            <a:avLst/>
          </a:prstGeom>
        </p:spPr>
      </p:pic>
      <p:pic>
        <p:nvPicPr>
          <p:cNvPr id="9" name="Picture 8"/>
          <p:cNvPicPr>
            <a:picLocks noChangeAspect="1"/>
          </p:cNvPicPr>
          <p:nvPr/>
        </p:nvPicPr>
        <p:blipFill>
          <a:blip r:embed="rId4"/>
          <a:stretch>
            <a:fillRect/>
          </a:stretch>
        </p:blipFill>
        <p:spPr>
          <a:xfrm>
            <a:off x="664831" y="768433"/>
            <a:ext cx="834302" cy="951626"/>
          </a:xfrm>
          <a:prstGeom prst="rect">
            <a:avLst/>
          </a:prstGeom>
        </p:spPr>
      </p:pic>
      <p:pic>
        <p:nvPicPr>
          <p:cNvPr id="10" name="Picture 9"/>
          <p:cNvPicPr>
            <a:picLocks noChangeAspect="1"/>
          </p:cNvPicPr>
          <p:nvPr/>
        </p:nvPicPr>
        <p:blipFill>
          <a:blip r:embed="rId5"/>
          <a:stretch>
            <a:fillRect/>
          </a:stretch>
        </p:blipFill>
        <p:spPr>
          <a:xfrm>
            <a:off x="7770717" y="778336"/>
            <a:ext cx="754300" cy="980207"/>
          </a:xfrm>
          <a:prstGeom prst="rect">
            <a:avLst/>
          </a:prstGeom>
        </p:spPr>
      </p:pic>
    </p:spTree>
    <p:extLst>
      <p:ext uri="{BB962C8B-B14F-4D97-AF65-F5344CB8AC3E}">
        <p14:creationId xmlns:p14="http://schemas.microsoft.com/office/powerpoint/2010/main" val="29319701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Create a login id (i.e. </a:t>
            </a:r>
            <a:r>
              <a:rPr lang="en-US" smtClean="0">
                <a:ea typeface="+mj-ea"/>
                <a:cs typeface="+mj-cs"/>
              </a:rPr>
              <a:t>username)</a:t>
            </a:r>
            <a:endParaRPr lang="en-US" dirty="0">
              <a:ea typeface="+mj-ea"/>
              <a:cs typeface="+mj-cs"/>
            </a:endParaRPr>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5469" b="15469"/>
          <a:stretch>
            <a:fillRect/>
          </a:stretch>
        </p:blipFill>
        <p:spPr>
          <a:xfrm>
            <a:off x="990600" y="1676400"/>
            <a:ext cx="7315200" cy="4351338"/>
          </a:xfrm>
        </p:spPr>
      </p:pic>
    </p:spTree>
    <p:extLst>
      <p:ext uri="{BB962C8B-B14F-4D97-AF65-F5344CB8AC3E}">
        <p14:creationId xmlns:p14="http://schemas.microsoft.com/office/powerpoint/2010/main" val="38918972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How </a:t>
            </a:r>
            <a:r>
              <a:rPr lang="en-US" dirty="0">
                <a:ea typeface="+mj-ea"/>
                <a:cs typeface="+mj-cs"/>
              </a:rPr>
              <a:t>t</a:t>
            </a:r>
            <a:r>
              <a:rPr lang="en-US" dirty="0" smtClean="0">
                <a:ea typeface="+mj-ea"/>
                <a:cs typeface="+mj-cs"/>
              </a:rPr>
              <a:t>o create a </a:t>
            </a:r>
            <a:r>
              <a:rPr lang="en-US" dirty="0" err="1">
                <a:ea typeface="+mj-ea"/>
                <a:cs typeface="+mj-cs"/>
              </a:rPr>
              <a:t>w</a:t>
            </a:r>
            <a:r>
              <a:rPr lang="en-US" dirty="0" err="1" smtClean="0">
                <a:ea typeface="+mj-ea"/>
                <a:cs typeface="+mj-cs"/>
              </a:rPr>
              <a:t>orkset</a:t>
            </a:r>
            <a:endParaRPr lang="en-US" dirty="0">
              <a:ea typeface="+mj-ea"/>
              <a:cs typeface="+mj-cs"/>
            </a:endParaRPr>
          </a:p>
        </p:txBody>
      </p:sp>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196" r="1196"/>
          <a:stretch>
            <a:fillRect/>
          </a:stretch>
        </p:blipFill>
        <p:spPr>
          <a:xfrm>
            <a:off x="838200" y="1600200"/>
            <a:ext cx="7543800" cy="4487863"/>
          </a:xfrm>
        </p:spPr>
      </p:pic>
    </p:spTree>
    <p:extLst>
      <p:ext uri="{BB962C8B-B14F-4D97-AF65-F5344CB8AC3E}">
        <p14:creationId xmlns:p14="http://schemas.microsoft.com/office/powerpoint/2010/main" val="8982433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ea typeface="+mj-ea"/>
                <a:cs typeface="+mj-cs"/>
              </a:rPr>
              <a:t>Log In Again to </a:t>
            </a:r>
            <a:r>
              <a:rPr lang="en-US" dirty="0" err="1" smtClean="0">
                <a:ea typeface="+mj-ea"/>
                <a:cs typeface="+mj-cs"/>
              </a:rPr>
              <a:t>Workset</a:t>
            </a:r>
            <a:r>
              <a:rPr lang="en-US" dirty="0" smtClean="0">
                <a:ea typeface="+mj-ea"/>
                <a:cs typeface="+mj-cs"/>
              </a:rPr>
              <a:t> Builder</a:t>
            </a:r>
            <a:endParaRPr lang="en-US" dirty="0">
              <a:ea typeface="+mj-ea"/>
              <a:cs typeface="+mj-cs"/>
            </a:endParaRPr>
          </a:p>
        </p:txBody>
      </p:sp>
      <p:pic>
        <p:nvPicPr>
          <p:cNvPr id="2560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t="-7661" b="-7661"/>
          <a:stretch>
            <a:fillRect/>
          </a:stretch>
        </p:blipFill>
        <p:spPr>
          <a:xfrm>
            <a:off x="762000" y="1600200"/>
            <a:ext cx="7924800" cy="3860800"/>
          </a:xfrm>
        </p:spPr>
      </p:pic>
    </p:spTree>
    <p:extLst>
      <p:ext uri="{BB962C8B-B14F-4D97-AF65-F5344CB8AC3E}">
        <p14:creationId xmlns:p14="http://schemas.microsoft.com/office/powerpoint/2010/main" val="13605379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01762"/>
          </a:xfrm>
        </p:spPr>
        <p:txBody>
          <a:bodyPr rtlCol="0">
            <a:normAutofit/>
          </a:bodyPr>
          <a:lstStyle/>
          <a:p>
            <a:pPr eaLnBrk="1" fontAlgn="auto" hangingPunct="1">
              <a:spcAft>
                <a:spcPts val="0"/>
              </a:spcAft>
              <a:defRPr/>
            </a:pPr>
            <a:r>
              <a:rPr lang="en-US" dirty="0" err="1" smtClean="0">
                <a:ea typeface="+mj-ea"/>
                <a:cs typeface="+mj-cs"/>
              </a:rPr>
              <a:t>Workset</a:t>
            </a:r>
            <a:r>
              <a:rPr lang="en-US" dirty="0" smtClean="0">
                <a:ea typeface="+mj-ea"/>
                <a:cs typeface="+mj-cs"/>
              </a:rPr>
              <a:t> Builder</a:t>
            </a:r>
            <a:endParaRPr lang="en-US" sz="3200" dirty="0">
              <a:ea typeface="+mj-ea"/>
              <a:cs typeface="+mj-cs"/>
            </a:endParaRPr>
          </a:p>
        </p:txBody>
      </p:sp>
      <p:pic>
        <p:nvPicPr>
          <p:cNvPr id="26627"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514600"/>
            <a:ext cx="8229600" cy="3352800"/>
          </a:xfrm>
        </p:spPr>
      </p:pic>
      <p:sp>
        <p:nvSpPr>
          <p:cNvPr id="26628" name="TextBox 1"/>
          <p:cNvSpPr txBox="1">
            <a:spLocks noChangeArrowheads="1"/>
          </p:cNvSpPr>
          <p:nvPr/>
        </p:nvSpPr>
        <p:spPr bwMode="auto">
          <a:xfrm>
            <a:off x="190500" y="1824038"/>
            <a:ext cx="876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a:r>
              <a:rPr lang="en-US" sz="2400"/>
              <a:t>Currently contains non-copyrighted material not digitized by Google</a:t>
            </a:r>
          </a:p>
        </p:txBody>
      </p:sp>
    </p:spTree>
    <p:extLst>
      <p:ext uri="{BB962C8B-B14F-4D97-AF65-F5344CB8AC3E}">
        <p14:creationId xmlns:p14="http://schemas.microsoft.com/office/powerpoint/2010/main" val="13621688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rgbClr val="000000"/>
                </a:solidFill>
                <a:ea typeface="+mj-ea"/>
                <a:cs typeface="+mj-cs"/>
              </a:rPr>
              <a:t>Build a </a:t>
            </a:r>
            <a:r>
              <a:rPr lang="en-US" sz="4000" dirty="0" err="1" smtClean="0">
                <a:solidFill>
                  <a:srgbClr val="000000"/>
                </a:solidFill>
                <a:ea typeface="+mj-ea"/>
                <a:cs typeface="+mj-cs"/>
              </a:rPr>
              <a:t>workset</a:t>
            </a:r>
            <a:endParaRPr lang="en-US" sz="4000" dirty="0">
              <a:solidFill>
                <a:srgbClr val="000000"/>
              </a:solidFill>
              <a:ea typeface="+mj-ea"/>
              <a:cs typeface="+mj-cs"/>
            </a:endParaRPr>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33600"/>
            <a:ext cx="8229600" cy="2943225"/>
          </a:xfrm>
        </p:spPr>
      </p:pic>
      <p:sp>
        <p:nvSpPr>
          <p:cNvPr id="29700" name="TextBox 2"/>
          <p:cNvSpPr txBox="1">
            <a:spLocks noChangeArrowheads="1"/>
          </p:cNvSpPr>
          <p:nvPr/>
        </p:nvSpPr>
        <p:spPr bwMode="auto">
          <a:xfrm>
            <a:off x="1066800" y="55626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a:r>
              <a:rPr lang="en-US" sz="2400">
                <a:solidFill>
                  <a:srgbClr val="000000"/>
                </a:solidFill>
              </a:rPr>
              <a:t>Search the corpus</a:t>
            </a:r>
            <a:r>
              <a:rPr lang="ja-JP" altLang="en-US" sz="2400">
                <a:solidFill>
                  <a:srgbClr val="000000"/>
                </a:solidFill>
              </a:rPr>
              <a:t>’</a:t>
            </a:r>
            <a:r>
              <a:rPr lang="en-US" sz="2400">
                <a:solidFill>
                  <a:srgbClr val="000000"/>
                </a:solidFill>
              </a:rPr>
              <a:t> metadata and on full text to gather volumes for your workset</a:t>
            </a:r>
            <a:endParaRPr lang="en-US" sz="2400"/>
          </a:p>
        </p:txBody>
      </p:sp>
    </p:spTree>
    <p:extLst>
      <p:ext uri="{BB962C8B-B14F-4D97-AF65-F5344CB8AC3E}">
        <p14:creationId xmlns:p14="http://schemas.microsoft.com/office/powerpoint/2010/main" val="19465114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Select </a:t>
            </a:r>
            <a:r>
              <a:rPr lang="en-US" dirty="0" smtClean="0">
                <a:solidFill>
                  <a:srgbClr val="000000"/>
                </a:solidFill>
                <a:ea typeface="+mj-ea"/>
                <a:cs typeface="+mj-cs"/>
              </a:rPr>
              <a:t>desired </a:t>
            </a:r>
            <a:r>
              <a:rPr lang="en-US" dirty="0" smtClean="0">
                <a:ea typeface="+mj-ea"/>
                <a:cs typeface="+mj-cs"/>
              </a:rPr>
              <a:t>items</a:t>
            </a:r>
            <a:endParaRPr lang="en-US" dirty="0">
              <a:ea typeface="+mj-ea"/>
              <a:cs typeface="+mj-cs"/>
            </a:endParaRPr>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55788"/>
            <a:ext cx="8229600" cy="4384675"/>
          </a:xfrm>
        </p:spPr>
      </p:pic>
    </p:spTree>
    <p:extLst>
      <p:ext uri="{BB962C8B-B14F-4D97-AF65-F5344CB8AC3E}">
        <p14:creationId xmlns:p14="http://schemas.microsoft.com/office/powerpoint/2010/main" val="8716985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0000"/>
                </a:solidFill>
                <a:ea typeface="+mj-ea"/>
                <a:cs typeface="+mj-cs"/>
              </a:rPr>
              <a:t>Compile a </a:t>
            </a:r>
            <a:r>
              <a:rPr lang="en-US" dirty="0" err="1" smtClean="0">
                <a:ea typeface="+mj-ea"/>
                <a:cs typeface="+mj-cs"/>
              </a:rPr>
              <a:t>workset</a:t>
            </a:r>
            <a:endParaRPr lang="en-US" dirty="0">
              <a:ea typeface="+mj-ea"/>
              <a:cs typeface="+mj-cs"/>
            </a:endParaRPr>
          </a:p>
        </p:txBody>
      </p:sp>
      <p:pic>
        <p:nvPicPr>
          <p:cNvPr id="317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14488"/>
            <a:ext cx="8229600" cy="4867275"/>
          </a:xfrm>
        </p:spPr>
      </p:pic>
    </p:spTree>
    <p:extLst>
      <p:ext uri="{BB962C8B-B14F-4D97-AF65-F5344CB8AC3E}">
        <p14:creationId xmlns:p14="http://schemas.microsoft.com/office/powerpoint/2010/main" val="29958289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Analysis in the HTRC Portal</a:t>
            </a:r>
            <a:endParaRPr lang="en-US" dirty="0">
              <a:ea typeface="+mj-ea"/>
              <a:cs typeface="+mj-cs"/>
            </a:endParaRPr>
          </a:p>
        </p:txBody>
      </p:sp>
      <p:pic>
        <p:nvPicPr>
          <p:cNvPr id="348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6824" b="-6824"/>
          <a:stretch>
            <a:fillRect/>
          </a:stretch>
        </p:blipFill>
        <p:spPr>
          <a:xfrm>
            <a:off x="457200" y="1600200"/>
            <a:ext cx="8229600" cy="4895850"/>
          </a:xfrm>
        </p:spPr>
      </p:pic>
    </p:spTree>
    <p:extLst>
      <p:ext uri="{BB962C8B-B14F-4D97-AF65-F5344CB8AC3E}">
        <p14:creationId xmlns:p14="http://schemas.microsoft.com/office/powerpoint/2010/main" val="13202591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Choose Algorithm</a:t>
            </a:r>
            <a:endParaRPr lang="en-US" dirty="0">
              <a:ea typeface="+mj-ea"/>
              <a:cs typeface="+mj-cs"/>
            </a:endParaRPr>
          </a:p>
        </p:txBody>
      </p:sp>
      <p:sp>
        <p:nvSpPr>
          <p:cNvPr id="35843" name="Rectangle 2"/>
          <p:cNvSpPr>
            <a:spLocks noChangeArrowheads="1"/>
          </p:cNvSpPr>
          <p:nvPr/>
        </p:nvSpPr>
        <p:spPr bwMode="auto">
          <a:xfrm>
            <a:off x="685800" y="1600200"/>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Note: Click on desired algorithm from the previous screen. Enter a name of your choosing in the blank field for “Job Name.” This is the same name that will show up later as “Job Title” when looking at the results.</a:t>
            </a:r>
          </a:p>
        </p:txBody>
      </p:sp>
      <p:pic>
        <p:nvPicPr>
          <p:cNvPr id="3584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12051" b="12051"/>
          <a:stretch>
            <a:fillRect/>
          </a:stretch>
        </p:blipFill>
        <p:spPr>
          <a:xfrm>
            <a:off x="1447800" y="2438400"/>
            <a:ext cx="6400800" cy="3808413"/>
          </a:xfrm>
        </p:spPr>
      </p:pic>
    </p:spTree>
    <p:extLst>
      <p:ext uri="{BB962C8B-B14F-4D97-AF65-F5344CB8AC3E}">
        <p14:creationId xmlns:p14="http://schemas.microsoft.com/office/powerpoint/2010/main" val="15603662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Choose Collection(s) for Analysis</a:t>
            </a:r>
            <a:endParaRPr lang="en-US" dirty="0">
              <a:ea typeface="+mj-ea"/>
              <a:cs typeface="+mj-cs"/>
            </a:endParaRPr>
          </a:p>
        </p:txBody>
      </p:sp>
      <p:pic>
        <p:nvPicPr>
          <p:cNvPr id="378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2331" b="-12331"/>
          <a:stretch>
            <a:fillRect/>
          </a:stretch>
        </p:blipFill>
        <p:spPr>
          <a:xfrm>
            <a:off x="457200" y="1600200"/>
            <a:ext cx="8229600" cy="4895850"/>
          </a:xfrm>
        </p:spPr>
      </p:pic>
    </p:spTree>
    <p:extLst>
      <p:ext uri="{BB962C8B-B14F-4D97-AF65-F5344CB8AC3E}">
        <p14:creationId xmlns:p14="http://schemas.microsoft.com/office/powerpoint/2010/main" val="18543408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53079" y="1189858"/>
            <a:ext cx="1835141" cy="2373342"/>
          </a:xfrm>
          <a:prstGeom prst="rect">
            <a:avLst/>
          </a:prstGeom>
        </p:spPr>
      </p:pic>
      <p:pic>
        <p:nvPicPr>
          <p:cNvPr id="6" name="Picture 5"/>
          <p:cNvPicPr>
            <a:picLocks noChangeAspect="1"/>
          </p:cNvPicPr>
          <p:nvPr/>
        </p:nvPicPr>
        <p:blipFill>
          <a:blip r:embed="rId3"/>
          <a:stretch>
            <a:fillRect/>
          </a:stretch>
        </p:blipFill>
        <p:spPr>
          <a:xfrm>
            <a:off x="716146" y="1012165"/>
            <a:ext cx="2106273" cy="2402468"/>
          </a:xfrm>
          <a:prstGeom prst="rect">
            <a:avLst/>
          </a:prstGeom>
        </p:spPr>
      </p:pic>
      <p:pic>
        <p:nvPicPr>
          <p:cNvPr id="7" name="Picture 6"/>
          <p:cNvPicPr>
            <a:picLocks noChangeAspect="1"/>
          </p:cNvPicPr>
          <p:nvPr/>
        </p:nvPicPr>
        <p:blipFill>
          <a:blip r:embed="rId4"/>
          <a:stretch>
            <a:fillRect/>
          </a:stretch>
        </p:blipFill>
        <p:spPr>
          <a:xfrm>
            <a:off x="3883215" y="1612178"/>
            <a:ext cx="1671822" cy="1671822"/>
          </a:xfrm>
          <a:prstGeom prst="rect">
            <a:avLst/>
          </a:prstGeom>
        </p:spPr>
      </p:pic>
      <p:pic>
        <p:nvPicPr>
          <p:cNvPr id="8" name="Picture 7"/>
          <p:cNvPicPr>
            <a:picLocks noChangeAspect="1"/>
          </p:cNvPicPr>
          <p:nvPr/>
        </p:nvPicPr>
        <p:blipFill>
          <a:blip r:embed="rId5"/>
          <a:stretch>
            <a:fillRect/>
          </a:stretch>
        </p:blipFill>
        <p:spPr>
          <a:xfrm>
            <a:off x="5232832" y="4720586"/>
            <a:ext cx="2066984" cy="1398659"/>
          </a:xfrm>
          <a:prstGeom prst="rect">
            <a:avLst/>
          </a:prstGeom>
        </p:spPr>
      </p:pic>
      <p:pic>
        <p:nvPicPr>
          <p:cNvPr id="9" name="Picture 8"/>
          <p:cNvPicPr>
            <a:picLocks noChangeAspect="1"/>
          </p:cNvPicPr>
          <p:nvPr/>
        </p:nvPicPr>
        <p:blipFill>
          <a:blip r:embed="rId6"/>
          <a:stretch>
            <a:fillRect/>
          </a:stretch>
        </p:blipFill>
        <p:spPr>
          <a:xfrm flipH="1">
            <a:off x="1962873" y="4720586"/>
            <a:ext cx="2232278" cy="1524483"/>
          </a:xfrm>
          <a:prstGeom prst="rect">
            <a:avLst/>
          </a:prstGeom>
        </p:spPr>
      </p:pic>
    </p:spTree>
    <p:extLst>
      <p:ext uri="{BB962C8B-B14F-4D97-AF65-F5344CB8AC3E}">
        <p14:creationId xmlns:p14="http://schemas.microsoft.com/office/powerpoint/2010/main" val="260727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solidFill>
                  <a:srgbClr val="404040"/>
                </a:solidFill>
                <a:latin typeface="Calibri" charset="0"/>
                <a:ea typeface="MS PGothic" charset="0"/>
              </a:rPr>
              <a:t>Run the Analysis…</a:t>
            </a:r>
          </a:p>
        </p:txBody>
      </p:sp>
      <p:pic>
        <p:nvPicPr>
          <p:cNvPr id="38915"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t="-35753" b="-35753"/>
          <a:stretch>
            <a:fillRect/>
          </a:stretch>
        </p:blipFill>
        <p:spPr>
          <a:xfrm>
            <a:off x="457200" y="1600200"/>
            <a:ext cx="8229600" cy="4895850"/>
          </a:xfrm>
        </p:spPr>
      </p:pic>
    </p:spTree>
    <p:extLst>
      <p:ext uri="{BB962C8B-B14F-4D97-AF65-F5344CB8AC3E}">
        <p14:creationId xmlns:p14="http://schemas.microsoft.com/office/powerpoint/2010/main" val="42366959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Results!</a:t>
            </a:r>
            <a:endParaRPr lang="en-US" dirty="0">
              <a:ea typeface="+mj-ea"/>
              <a:cs typeface="+mj-cs"/>
            </a:endParaRPr>
          </a:p>
        </p:txBody>
      </p:sp>
      <p:pic>
        <p:nvPicPr>
          <p:cNvPr id="399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40620" b="-40620"/>
          <a:stretch>
            <a:fillRect/>
          </a:stretch>
        </p:blipFill>
        <p:spPr>
          <a:xfrm>
            <a:off x="457200" y="1600200"/>
            <a:ext cx="8229600" cy="4895850"/>
          </a:xfrm>
        </p:spPr>
      </p:pic>
    </p:spTree>
    <p:extLst>
      <p:ext uri="{BB962C8B-B14F-4D97-AF65-F5344CB8AC3E}">
        <p14:creationId xmlns:p14="http://schemas.microsoft.com/office/powerpoint/2010/main" val="38417376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View Results</a:t>
            </a:r>
            <a:endParaRPr lang="en-US" dirty="0">
              <a:ea typeface="+mj-ea"/>
              <a:cs typeface="+mj-cs"/>
            </a:endParaRPr>
          </a:p>
        </p:txBody>
      </p:sp>
      <p:pic>
        <p:nvPicPr>
          <p:cNvPr id="4096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6095" b="-16095"/>
          <a:stretch>
            <a:fillRect/>
          </a:stretch>
        </p:blipFill>
        <p:spPr>
          <a:xfrm>
            <a:off x="609600" y="1600200"/>
            <a:ext cx="8229600" cy="4895850"/>
          </a:xfrm>
        </p:spPr>
      </p:pic>
    </p:spTree>
    <p:extLst>
      <p:ext uri="{BB962C8B-B14F-4D97-AF65-F5344CB8AC3E}">
        <p14:creationId xmlns:p14="http://schemas.microsoft.com/office/powerpoint/2010/main" val="16185683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solidFill>
                  <a:srgbClr val="000000"/>
                </a:solidFill>
                <a:latin typeface="Calibri" charset="0"/>
                <a:ea typeface="MS PGothic" charset="0"/>
              </a:rPr>
              <a:t>Text Mining Methods: The Big Two</a:t>
            </a:r>
          </a:p>
        </p:txBody>
      </p:sp>
      <p:sp>
        <p:nvSpPr>
          <p:cNvPr id="54274" name="Content Placeholder 2"/>
          <p:cNvSpPr>
            <a:spLocks noGrp="1"/>
          </p:cNvSpPr>
          <p:nvPr>
            <p:ph idx="1"/>
          </p:nvPr>
        </p:nvSpPr>
        <p:spPr>
          <a:xfrm>
            <a:off x="457200" y="1600200"/>
            <a:ext cx="8229600" cy="4895850"/>
          </a:xfrm>
        </p:spPr>
        <p:txBody>
          <a:bodyPr/>
          <a:lstStyle/>
          <a:p>
            <a:pPr marL="0" indent="0" algn="ctr">
              <a:buFont typeface="Arial" panose="020B0604020202020204" pitchFamily="34" charset="0"/>
              <a:buNone/>
              <a:defRPr/>
            </a:pPr>
            <a:r>
              <a:rPr lang="en-US" altLang="en-US" b="1" dirty="0">
                <a:solidFill>
                  <a:srgbClr val="000000"/>
                </a:solidFill>
              </a:rPr>
              <a:t>Topic modeling vs. Dunning log-likelihood</a:t>
            </a:r>
            <a:endParaRPr lang="en-US" altLang="en-US" b="1" dirty="0" smtClean="0">
              <a:solidFill>
                <a:srgbClr val="000000"/>
              </a:solidFill>
            </a:endParaRPr>
          </a:p>
          <a:p>
            <a:pPr>
              <a:buFont typeface="Arial" panose="020B0604020202020204" pitchFamily="34" charset="0"/>
              <a:buChar char="•"/>
              <a:defRPr/>
            </a:pPr>
            <a:r>
              <a:rPr lang="en-US" altLang="en-US" b="1" dirty="0" smtClean="0">
                <a:solidFill>
                  <a:srgbClr val="000000"/>
                </a:solidFill>
              </a:rPr>
              <a:t>Topic modeling </a:t>
            </a:r>
            <a:r>
              <a:rPr lang="en-US" altLang="en-US" dirty="0" smtClean="0">
                <a:solidFill>
                  <a:srgbClr val="000000"/>
                </a:solidFill>
              </a:rPr>
              <a:t>is useful for getting a sense of the contents of your </a:t>
            </a:r>
            <a:r>
              <a:rPr lang="en-US" altLang="en-US" dirty="0" err="1" smtClean="0">
                <a:solidFill>
                  <a:srgbClr val="000000"/>
                </a:solidFill>
              </a:rPr>
              <a:t>workset</a:t>
            </a:r>
            <a:r>
              <a:rPr lang="en-US" altLang="en-US" dirty="0" smtClean="0">
                <a:solidFill>
                  <a:srgbClr val="000000"/>
                </a:solidFill>
              </a:rPr>
              <a:t>.</a:t>
            </a:r>
          </a:p>
          <a:p>
            <a:pPr>
              <a:buFont typeface="Arial" panose="020B0604020202020204" pitchFamily="34" charset="0"/>
              <a:buChar char="•"/>
              <a:defRPr/>
            </a:pPr>
            <a:r>
              <a:rPr lang="en-US" altLang="en-US" dirty="0" smtClean="0">
                <a:solidFill>
                  <a:srgbClr val="000000"/>
                </a:solidFill>
              </a:rPr>
              <a:t>The </a:t>
            </a:r>
            <a:r>
              <a:rPr lang="en-US" altLang="en-US" b="1" dirty="0" smtClean="0">
                <a:solidFill>
                  <a:srgbClr val="000000"/>
                </a:solidFill>
              </a:rPr>
              <a:t>Dunning log-likelihood </a:t>
            </a:r>
            <a:r>
              <a:rPr lang="en-US" altLang="en-US" dirty="0" smtClean="0">
                <a:solidFill>
                  <a:srgbClr val="000000"/>
                </a:solidFill>
              </a:rPr>
              <a:t>algorithm</a:t>
            </a:r>
            <a:r>
              <a:rPr lang="en-US" altLang="en-US" b="1" dirty="0" smtClean="0">
                <a:solidFill>
                  <a:srgbClr val="000000"/>
                </a:solidFill>
              </a:rPr>
              <a:t> </a:t>
            </a:r>
            <a:r>
              <a:rPr lang="en-US" altLang="en-US" dirty="0" smtClean="0">
                <a:solidFill>
                  <a:srgbClr val="000000"/>
                </a:solidFill>
              </a:rPr>
              <a:t>is useful for a focused comparison/contrast between </a:t>
            </a:r>
            <a:r>
              <a:rPr lang="en-US" altLang="en-US" i="1" dirty="0" smtClean="0">
                <a:solidFill>
                  <a:srgbClr val="000000"/>
                </a:solidFill>
              </a:rPr>
              <a:t>two</a:t>
            </a:r>
            <a:r>
              <a:rPr lang="en-US" altLang="en-US" dirty="0" smtClean="0">
                <a:solidFill>
                  <a:srgbClr val="000000"/>
                </a:solidFill>
              </a:rPr>
              <a:t> </a:t>
            </a:r>
            <a:r>
              <a:rPr lang="en-US" altLang="en-US" dirty="0" err="1" smtClean="0">
                <a:solidFill>
                  <a:srgbClr val="000000"/>
                </a:solidFill>
              </a:rPr>
              <a:t>worksets</a:t>
            </a:r>
            <a:r>
              <a:rPr lang="en-US" altLang="en-US" dirty="0" smtClean="0">
                <a:solidFill>
                  <a:srgbClr val="0000FF"/>
                </a:solidFill>
              </a:rPr>
              <a:t>.</a:t>
            </a:r>
          </a:p>
          <a:p>
            <a:pPr lvl="1">
              <a:buFont typeface="Arial" panose="020B0604020202020204" pitchFamily="34" charset="0"/>
              <a:buChar char="–"/>
              <a:defRPr/>
            </a:pPr>
            <a:r>
              <a:rPr lang="en-US" altLang="en-US" sz="2000" dirty="0" smtClean="0">
                <a:solidFill>
                  <a:srgbClr val="000000"/>
                </a:solidFill>
              </a:rPr>
              <a:t>[If interested in the gory details of how the Dunning log-likelihood algorithm works, see </a:t>
            </a:r>
            <a:r>
              <a:rPr lang="en-US" altLang="en-US" sz="2000" dirty="0" smtClean="0">
                <a:solidFill>
                  <a:srgbClr val="000000"/>
                </a:solidFill>
                <a:hlinkClick r:id="rId2"/>
              </a:rPr>
              <a:t>this blog post by the researcher Ben Schmidt of Northeastern University</a:t>
            </a:r>
            <a:r>
              <a:rPr lang="en-US" altLang="en-US" sz="2000" dirty="0" smtClean="0">
                <a:solidFill>
                  <a:srgbClr val="000000"/>
                </a:solidFill>
              </a:rPr>
              <a:t>.</a:t>
            </a:r>
            <a:r>
              <a:rPr lang="en-US" altLang="en-US" sz="1600" dirty="0" smtClean="0">
                <a:solidFill>
                  <a:srgbClr val="000000"/>
                </a:solidFill>
              </a:rPr>
              <a:t>]  </a:t>
            </a:r>
          </a:p>
        </p:txBody>
      </p:sp>
    </p:spTree>
    <p:extLst>
      <p:ext uri="{BB962C8B-B14F-4D97-AF65-F5344CB8AC3E}">
        <p14:creationId xmlns:p14="http://schemas.microsoft.com/office/powerpoint/2010/main" val="25241686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defRPr/>
            </a:pPr>
            <a:r>
              <a:rPr lang="en-US" sz="3200" dirty="0" smtClean="0">
                <a:solidFill>
                  <a:srgbClr val="000000"/>
                </a:solidFill>
                <a:ea typeface="ＭＳ Ｐゴシック" charset="0"/>
                <a:cs typeface="+mj-cs"/>
              </a:rPr>
              <a:t> </a:t>
            </a:r>
            <a:r>
              <a:rPr lang="en-US" sz="3200" dirty="0">
                <a:solidFill>
                  <a:srgbClr val="000000"/>
                </a:solidFill>
                <a:ea typeface="ＭＳ Ｐゴシック" charset="0"/>
                <a:cs typeface="+mj-cs"/>
              </a:rPr>
              <a:t>E</a:t>
            </a:r>
            <a:r>
              <a:rPr lang="en-US" sz="3200" dirty="0" smtClean="0">
                <a:solidFill>
                  <a:srgbClr val="000000"/>
                </a:solidFill>
                <a:ea typeface="ＭＳ Ｐゴシック" charset="0"/>
                <a:cs typeface="+mj-cs"/>
              </a:rPr>
              <a:t>xample</a:t>
            </a:r>
            <a:r>
              <a:rPr lang="en-US" sz="3200" dirty="0">
                <a:solidFill>
                  <a:srgbClr val="000000"/>
                </a:solidFill>
                <a:ea typeface="ＭＳ Ｐゴシック" charset="0"/>
                <a:cs typeface="+mj-cs"/>
              </a:rPr>
              <a:t>: Comparing (contrasting) two novels by Charles </a:t>
            </a:r>
            <a:r>
              <a:rPr lang="en-US" sz="3200" dirty="0" smtClean="0">
                <a:solidFill>
                  <a:srgbClr val="000000"/>
                </a:solidFill>
                <a:ea typeface="ＭＳ Ｐゴシック" charset="0"/>
                <a:cs typeface="+mj-cs"/>
              </a:rPr>
              <a:t>Dickens: </a:t>
            </a:r>
            <a:br>
              <a:rPr lang="en-US" sz="3200" dirty="0" smtClean="0">
                <a:solidFill>
                  <a:srgbClr val="000000"/>
                </a:solidFill>
                <a:ea typeface="ＭＳ Ｐゴシック" charset="0"/>
                <a:cs typeface="+mj-cs"/>
              </a:rPr>
            </a:br>
            <a:r>
              <a:rPr lang="en-US" sz="3200" i="1" dirty="0" smtClean="0">
                <a:solidFill>
                  <a:srgbClr val="000000"/>
                </a:solidFill>
                <a:ea typeface="ＭＳ Ｐゴシック" charset="0"/>
                <a:cs typeface="+mj-cs"/>
              </a:rPr>
              <a:t>Little </a:t>
            </a:r>
            <a:r>
              <a:rPr lang="en-US" sz="3200" i="1" dirty="0" err="1" smtClean="0">
                <a:solidFill>
                  <a:srgbClr val="000000"/>
                </a:solidFill>
                <a:ea typeface="ＭＳ Ｐゴシック" charset="0"/>
                <a:cs typeface="+mj-cs"/>
              </a:rPr>
              <a:t>Dorrit</a:t>
            </a:r>
            <a:r>
              <a:rPr lang="en-US" sz="3200" i="1" dirty="0" smtClean="0">
                <a:solidFill>
                  <a:srgbClr val="000000"/>
                </a:solidFill>
                <a:ea typeface="ＭＳ Ｐゴシック" charset="0"/>
                <a:cs typeface="+mj-cs"/>
              </a:rPr>
              <a:t> </a:t>
            </a:r>
            <a:r>
              <a:rPr lang="en-US" sz="3200" dirty="0" smtClean="0">
                <a:solidFill>
                  <a:srgbClr val="000000"/>
                </a:solidFill>
                <a:ea typeface="ＭＳ Ｐゴシック" charset="0"/>
                <a:cs typeface="+mj-cs"/>
              </a:rPr>
              <a:t>and </a:t>
            </a:r>
            <a:r>
              <a:rPr lang="en-US" sz="3200" i="1" dirty="0" smtClean="0">
                <a:solidFill>
                  <a:srgbClr val="000000"/>
                </a:solidFill>
                <a:ea typeface="ＭＳ Ｐゴシック" charset="0"/>
                <a:cs typeface="+mj-cs"/>
              </a:rPr>
              <a:t>Bleak House</a:t>
            </a:r>
            <a:endParaRPr lang="en-US" sz="3200" i="1" dirty="0">
              <a:solidFill>
                <a:srgbClr val="000000"/>
              </a:solidFill>
              <a:ea typeface="ＭＳ Ｐゴシック" charset="0"/>
              <a:cs typeface="+mj-cs"/>
            </a:endParaRPr>
          </a:p>
        </p:txBody>
      </p:sp>
      <p:pic>
        <p:nvPicPr>
          <p:cNvPr id="450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3860" b="3860"/>
          <a:stretch>
            <a:fillRect/>
          </a:stretch>
        </p:blipFill>
        <p:spPr>
          <a:xfrm>
            <a:off x="2057400" y="1752600"/>
            <a:ext cx="5105400" cy="3036888"/>
          </a:xfrm>
        </p:spPr>
      </p:pic>
      <p:sp>
        <p:nvSpPr>
          <p:cNvPr id="45060" name="TextBox 4"/>
          <p:cNvSpPr txBox="1">
            <a:spLocks noChangeArrowheads="1"/>
          </p:cNvSpPr>
          <p:nvPr/>
        </p:nvSpPr>
        <p:spPr bwMode="auto">
          <a:xfrm>
            <a:off x="457200" y="510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2000" i="1"/>
              <a:t>Little Dorrit </a:t>
            </a:r>
            <a:r>
              <a:rPr lang="en-US" sz="2000"/>
              <a:t>as the “analysis” workset and </a:t>
            </a:r>
            <a:r>
              <a:rPr lang="en-US" sz="2000" i="1"/>
              <a:t>Bleak House </a:t>
            </a:r>
            <a:r>
              <a:rPr lang="en-US" sz="2000"/>
              <a:t>as the reference workset.</a:t>
            </a:r>
          </a:p>
          <a:p>
            <a:r>
              <a:rPr lang="en-US" sz="2000"/>
              <a:t>( Words that are </a:t>
            </a:r>
            <a:r>
              <a:rPr lang="en-US" sz="2000" b="1"/>
              <a:t>more</a:t>
            </a:r>
            <a:r>
              <a:rPr lang="en-US" sz="2000"/>
              <a:t> represented in </a:t>
            </a:r>
            <a:r>
              <a:rPr lang="en-US" sz="2000" i="1"/>
              <a:t>Little Dorrit </a:t>
            </a:r>
            <a:r>
              <a:rPr lang="en-US" sz="2000"/>
              <a:t>than in </a:t>
            </a:r>
            <a:r>
              <a:rPr lang="en-US" sz="2000" i="1"/>
              <a:t>Bleak House</a:t>
            </a:r>
            <a:r>
              <a:rPr lang="en-US" sz="2000"/>
              <a:t>. )</a:t>
            </a:r>
          </a:p>
        </p:txBody>
      </p:sp>
    </p:spTree>
    <p:extLst>
      <p:ext uri="{BB962C8B-B14F-4D97-AF65-F5344CB8AC3E}">
        <p14:creationId xmlns:p14="http://schemas.microsoft.com/office/powerpoint/2010/main" val="27389724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2000">
                <a:solidFill>
                  <a:srgbClr val="000000"/>
                </a:solidFill>
                <a:latin typeface="Calibri" charset="0"/>
                <a:ea typeface="MS PGothic" charset="0"/>
              </a:rPr>
              <a:t>An example: Comparing (contrasting) two novels by Charles Dickens [contd.]</a:t>
            </a:r>
            <a:br>
              <a:rPr lang="en-US" sz="2000">
                <a:solidFill>
                  <a:srgbClr val="000000"/>
                </a:solidFill>
                <a:latin typeface="Calibri" charset="0"/>
                <a:ea typeface="MS PGothic" charset="0"/>
              </a:rPr>
            </a:br>
            <a:r>
              <a:rPr lang="en-US" sz="3200">
                <a:solidFill>
                  <a:srgbClr val="000000"/>
                </a:solidFill>
                <a:latin typeface="Calibri" charset="0"/>
                <a:ea typeface="MS PGothic" charset="0"/>
              </a:rPr>
              <a:t>Switch the “analysis” and “reference” worksets</a:t>
            </a:r>
          </a:p>
        </p:txBody>
      </p:sp>
      <p:pic>
        <p:nvPicPr>
          <p:cNvPr id="4608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2983" b="2983"/>
          <a:stretch>
            <a:fillRect/>
          </a:stretch>
        </p:blipFill>
        <p:spPr>
          <a:xfrm>
            <a:off x="1676400" y="1752600"/>
            <a:ext cx="6019800" cy="3581400"/>
          </a:xfrm>
        </p:spPr>
      </p:pic>
      <p:sp>
        <p:nvSpPr>
          <p:cNvPr id="46084" name="TextBox 5"/>
          <p:cNvSpPr txBox="1">
            <a:spLocks noChangeArrowheads="1"/>
          </p:cNvSpPr>
          <p:nvPr/>
        </p:nvSpPr>
        <p:spPr bwMode="auto">
          <a:xfrm>
            <a:off x="533400" y="55626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800" i="1"/>
              <a:t>Bleak House </a:t>
            </a:r>
            <a:r>
              <a:rPr lang="en-US" sz="1800"/>
              <a:t>as the “analysis” workset and </a:t>
            </a:r>
            <a:r>
              <a:rPr lang="en-US" sz="1800" i="1"/>
              <a:t>Little Dorrit </a:t>
            </a:r>
            <a:r>
              <a:rPr lang="en-US" sz="1800"/>
              <a:t>as the reference workset.</a:t>
            </a:r>
          </a:p>
          <a:p>
            <a:endParaRPr lang="en-US" sz="1800"/>
          </a:p>
          <a:p>
            <a:r>
              <a:rPr lang="en-US" sz="1800"/>
              <a:t>( Words that are </a:t>
            </a:r>
            <a:r>
              <a:rPr lang="en-US" sz="1800" b="1"/>
              <a:t>more</a:t>
            </a:r>
            <a:r>
              <a:rPr lang="en-US" sz="1800"/>
              <a:t> represented in </a:t>
            </a:r>
            <a:r>
              <a:rPr lang="en-US" sz="1800" i="1"/>
              <a:t>Bleak House </a:t>
            </a:r>
            <a:r>
              <a:rPr lang="en-US" sz="1800"/>
              <a:t>than in </a:t>
            </a:r>
            <a:r>
              <a:rPr lang="en-US" sz="1800" i="1"/>
              <a:t>Little Dorrit</a:t>
            </a:r>
            <a:r>
              <a:rPr lang="en-US" sz="1800"/>
              <a:t>.)</a:t>
            </a:r>
          </a:p>
          <a:p>
            <a:endParaRPr lang="en-US" sz="1800"/>
          </a:p>
        </p:txBody>
      </p:sp>
    </p:spTree>
    <p:extLst>
      <p:ext uri="{BB962C8B-B14F-4D97-AF65-F5344CB8AC3E}">
        <p14:creationId xmlns:p14="http://schemas.microsoft.com/office/powerpoint/2010/main" val="23579263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solidFill>
                  <a:srgbClr val="000000"/>
                </a:solidFill>
                <a:latin typeface="Calibri" charset="0"/>
                <a:ea typeface="MS PGothic" charset="0"/>
              </a:rPr>
              <a:t>Topic modeling </a:t>
            </a:r>
            <a:r>
              <a:rPr lang="en-US" i="1">
                <a:solidFill>
                  <a:srgbClr val="000000"/>
                </a:solidFill>
                <a:latin typeface="Calibri" charset="0"/>
                <a:ea typeface="MS PGothic" charset="0"/>
              </a:rPr>
              <a:t>Bleak House</a:t>
            </a:r>
          </a:p>
        </p:txBody>
      </p:sp>
      <p:sp>
        <p:nvSpPr>
          <p:cNvPr id="47107" name="Content Placeholder 2"/>
          <p:cNvSpPr>
            <a:spLocks noGrp="1"/>
          </p:cNvSpPr>
          <p:nvPr>
            <p:ph idx="1"/>
          </p:nvPr>
        </p:nvSpPr>
        <p:spPr>
          <a:xfrm>
            <a:off x="457200" y="1600200"/>
            <a:ext cx="8229600" cy="4895850"/>
          </a:xfrm>
        </p:spPr>
        <p:txBody>
          <a:bodyPr/>
          <a:lstStyle/>
          <a:p>
            <a:r>
              <a:rPr lang="en-US" sz="2400">
                <a:solidFill>
                  <a:srgbClr val="000000"/>
                </a:solidFill>
                <a:latin typeface="Calibri" charset="0"/>
                <a:ea typeface="MS PGothic" charset="0"/>
              </a:rPr>
              <a:t>For reference, here is a partial snapshot of the results of topic modeling </a:t>
            </a:r>
            <a:r>
              <a:rPr lang="en-US" sz="2400" i="1">
                <a:solidFill>
                  <a:srgbClr val="000000"/>
                </a:solidFill>
                <a:latin typeface="Calibri" charset="0"/>
                <a:ea typeface="MS PGothic" charset="0"/>
              </a:rPr>
              <a:t>Bleak House </a:t>
            </a:r>
            <a:r>
              <a:rPr lang="en-US" sz="2400">
                <a:solidFill>
                  <a:srgbClr val="000000"/>
                </a:solidFill>
                <a:latin typeface="Calibri" charset="0"/>
                <a:ea typeface="MS PGothic" charset="0"/>
              </a:rPr>
              <a:t>(number of tokens/topic = 20):</a:t>
            </a:r>
          </a:p>
          <a:p>
            <a:endParaRPr lang="en-US">
              <a:solidFill>
                <a:srgbClr val="000000"/>
              </a:solidFill>
              <a:latin typeface="Calibri" charset="0"/>
              <a:ea typeface="MS PGothic" charset="0"/>
            </a:endParaRPr>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42545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4380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Making sense of the results</a:t>
            </a:r>
            <a:endParaRPr lang="en-US" dirty="0"/>
          </a:p>
        </p:txBody>
      </p:sp>
      <p:sp>
        <p:nvSpPr>
          <p:cNvPr id="3" name="Content Placeholder 2"/>
          <p:cNvSpPr>
            <a:spLocks noGrp="1"/>
          </p:cNvSpPr>
          <p:nvPr>
            <p:ph idx="1"/>
          </p:nvPr>
        </p:nvSpPr>
        <p:spPr>
          <a:xfrm>
            <a:off x="457200" y="1600200"/>
            <a:ext cx="8229600" cy="4895850"/>
          </a:xfrm>
        </p:spPr>
        <p:txBody>
          <a:bodyPr/>
          <a:lstStyle/>
          <a:p>
            <a:pPr marL="0" indent="0">
              <a:buFont typeface="Arial" charset="0"/>
              <a:buNone/>
              <a:defRPr/>
            </a:pPr>
            <a:r>
              <a:rPr lang="en-US" sz="2400" dirty="0" smtClean="0"/>
              <a:t>Based on what we know of the plots of these two novels, do the generated results make sense</a:t>
            </a:r>
            <a:r>
              <a:rPr lang="en-US" sz="2400" dirty="0"/>
              <a:t>?</a:t>
            </a:r>
            <a:endParaRPr lang="en-US" sz="2400" dirty="0" smtClean="0"/>
          </a:p>
          <a:p>
            <a:pPr marL="0" indent="0">
              <a:buFont typeface="Arial" charset="0"/>
              <a:buNone/>
              <a:defRPr/>
            </a:pPr>
            <a:r>
              <a:rPr lang="en-US" sz="2000" dirty="0">
                <a:solidFill>
                  <a:srgbClr val="0000FF"/>
                </a:solidFill>
              </a:rPr>
              <a:t> </a:t>
            </a:r>
            <a:r>
              <a:rPr lang="en-US" sz="2000" dirty="0" smtClean="0">
                <a:solidFill>
                  <a:srgbClr val="0000FF"/>
                </a:solidFill>
              </a:rPr>
              <a:t>    </a:t>
            </a:r>
            <a:r>
              <a:rPr lang="en-US" sz="2000" dirty="0" smtClean="0">
                <a:solidFill>
                  <a:srgbClr val="000000"/>
                </a:solidFill>
              </a:rPr>
              <a:t>Plot </a:t>
            </a:r>
            <a:r>
              <a:rPr lang="en-US" sz="2000" dirty="0">
                <a:solidFill>
                  <a:srgbClr val="000000"/>
                </a:solidFill>
              </a:rPr>
              <a:t>summaries (abbreviated, from the Dickens Fellowship website):</a:t>
            </a:r>
            <a:br>
              <a:rPr lang="en-US" sz="2000" dirty="0">
                <a:solidFill>
                  <a:srgbClr val="000000"/>
                </a:solidFill>
              </a:rPr>
            </a:br>
            <a:endParaRPr lang="en-US" sz="2000" dirty="0">
              <a:solidFill>
                <a:srgbClr val="000000"/>
              </a:solidFill>
            </a:endParaRPr>
          </a:p>
          <a:p>
            <a:pPr marL="400050" lvl="1" indent="0">
              <a:buFont typeface="Arial" charset="0"/>
              <a:buNone/>
              <a:defRPr/>
            </a:pPr>
            <a:r>
              <a:rPr lang="en-US" sz="1800" b="1" i="1" u="sng" dirty="0">
                <a:solidFill>
                  <a:srgbClr val="000000"/>
                </a:solidFill>
              </a:rPr>
              <a:t>Bleak House</a:t>
            </a:r>
            <a:r>
              <a:rPr lang="en-US" sz="1800" i="1" dirty="0">
                <a:solidFill>
                  <a:srgbClr val="000000"/>
                </a:solidFill>
              </a:rPr>
              <a:t>:</a:t>
            </a:r>
            <a:r>
              <a:rPr lang="en-US" sz="1800" dirty="0">
                <a:solidFill>
                  <a:srgbClr val="000000"/>
                </a:solidFill>
              </a:rPr>
              <a:t> </a:t>
            </a:r>
            <a:r>
              <a:rPr lang="en-US" sz="1800" dirty="0" smtClean="0">
                <a:solidFill>
                  <a:srgbClr val="000000"/>
                </a:solidFill>
              </a:rPr>
              <a:t>A </a:t>
            </a:r>
            <a:r>
              <a:rPr lang="en-US" sz="1800" dirty="0">
                <a:solidFill>
                  <a:srgbClr val="000000"/>
                </a:solidFill>
              </a:rPr>
              <a:t>prolonged </a:t>
            </a:r>
            <a:r>
              <a:rPr lang="en-US" sz="1800" b="1" dirty="0">
                <a:solidFill>
                  <a:srgbClr val="000000"/>
                </a:solidFill>
              </a:rPr>
              <a:t>law</a:t>
            </a:r>
            <a:r>
              <a:rPr lang="en-US" sz="1800" dirty="0">
                <a:solidFill>
                  <a:srgbClr val="000000"/>
                </a:solidFill>
              </a:rPr>
              <a:t> </a:t>
            </a:r>
            <a:r>
              <a:rPr lang="en-US" sz="1800" b="1" dirty="0">
                <a:solidFill>
                  <a:srgbClr val="000000"/>
                </a:solidFill>
              </a:rPr>
              <a:t>case</a:t>
            </a:r>
            <a:r>
              <a:rPr lang="en-US" sz="1800" dirty="0">
                <a:solidFill>
                  <a:srgbClr val="000000"/>
                </a:solidFill>
              </a:rPr>
              <a:t> concerning the distribution of an estate, which brings misery and ruin to the suitors but great profit to the </a:t>
            </a:r>
            <a:r>
              <a:rPr lang="en-US" sz="1800" b="1" dirty="0">
                <a:solidFill>
                  <a:srgbClr val="000000"/>
                </a:solidFill>
              </a:rPr>
              <a:t>lawyers</a:t>
            </a:r>
            <a:r>
              <a:rPr lang="en-US" sz="1800" dirty="0">
                <a:solidFill>
                  <a:srgbClr val="000000"/>
                </a:solidFill>
              </a:rPr>
              <a:t>, is the foundation for this story. Bleak House is the home of John </a:t>
            </a:r>
            <a:r>
              <a:rPr lang="en-US" sz="1800" dirty="0" err="1">
                <a:solidFill>
                  <a:srgbClr val="000000"/>
                </a:solidFill>
              </a:rPr>
              <a:t>Jarndyce</a:t>
            </a:r>
            <a:r>
              <a:rPr lang="en-US" sz="1800" dirty="0">
                <a:solidFill>
                  <a:srgbClr val="000000"/>
                </a:solidFill>
              </a:rPr>
              <a:t>, principal member of the family involved in the </a:t>
            </a:r>
            <a:r>
              <a:rPr lang="en-US" sz="1800" b="1" dirty="0">
                <a:solidFill>
                  <a:srgbClr val="000000"/>
                </a:solidFill>
              </a:rPr>
              <a:t>law case</a:t>
            </a:r>
            <a:r>
              <a:rPr lang="en-US" sz="1800" dirty="0" smtClean="0">
                <a:solidFill>
                  <a:srgbClr val="000000"/>
                </a:solidFill>
              </a:rPr>
              <a:t>.</a:t>
            </a:r>
            <a:endParaRPr lang="en-US" sz="1800" dirty="0">
              <a:solidFill>
                <a:srgbClr val="000000"/>
              </a:solidFill>
            </a:endParaRPr>
          </a:p>
          <a:p>
            <a:pPr>
              <a:defRPr/>
            </a:pPr>
            <a:endParaRPr lang="en-US" sz="1800" dirty="0">
              <a:solidFill>
                <a:srgbClr val="000000"/>
              </a:solidFill>
            </a:endParaRPr>
          </a:p>
          <a:p>
            <a:pPr marL="400050" lvl="1" indent="0">
              <a:buFont typeface="Arial" charset="0"/>
              <a:buNone/>
              <a:defRPr/>
            </a:pPr>
            <a:r>
              <a:rPr lang="en-US" sz="1800" b="1" i="1" u="sng" dirty="0">
                <a:solidFill>
                  <a:srgbClr val="000000"/>
                </a:solidFill>
              </a:rPr>
              <a:t>Little </a:t>
            </a:r>
            <a:r>
              <a:rPr lang="en-US" sz="1800" b="1" i="1" u="sng" dirty="0" err="1">
                <a:solidFill>
                  <a:srgbClr val="000000"/>
                </a:solidFill>
              </a:rPr>
              <a:t>Dorrit</a:t>
            </a:r>
            <a:r>
              <a:rPr lang="en-US" sz="1800" i="1" dirty="0">
                <a:solidFill>
                  <a:srgbClr val="000000"/>
                </a:solidFill>
              </a:rPr>
              <a:t>: </a:t>
            </a:r>
            <a:r>
              <a:rPr lang="en-US" altLang="ja-JP" sz="1800" dirty="0" smtClean="0">
                <a:solidFill>
                  <a:srgbClr val="000000"/>
                </a:solidFill>
              </a:rPr>
              <a:t>Here </a:t>
            </a:r>
            <a:r>
              <a:rPr lang="en-US" altLang="ja-JP" sz="1800" dirty="0">
                <a:solidFill>
                  <a:srgbClr val="000000"/>
                </a:solidFill>
              </a:rPr>
              <a:t>Dickens plays on the theme of </a:t>
            </a:r>
            <a:r>
              <a:rPr lang="en-US" altLang="ja-JP" sz="1800" b="1" dirty="0">
                <a:solidFill>
                  <a:srgbClr val="000000"/>
                </a:solidFill>
              </a:rPr>
              <a:t>imprisonment</a:t>
            </a:r>
            <a:r>
              <a:rPr lang="en-US" altLang="ja-JP" sz="1800" dirty="0">
                <a:solidFill>
                  <a:srgbClr val="000000"/>
                </a:solidFill>
              </a:rPr>
              <a:t>, drawing on his own experience as a boy of visiting his father in a </a:t>
            </a:r>
            <a:r>
              <a:rPr lang="en-US" altLang="ja-JP" sz="1800" b="1" dirty="0">
                <a:solidFill>
                  <a:srgbClr val="000000"/>
                </a:solidFill>
              </a:rPr>
              <a:t>debtors' prison</a:t>
            </a:r>
            <a:r>
              <a:rPr lang="en-US" altLang="ja-JP" sz="1800" dirty="0">
                <a:solidFill>
                  <a:srgbClr val="000000"/>
                </a:solidFill>
              </a:rPr>
              <a:t>. William </a:t>
            </a:r>
            <a:r>
              <a:rPr lang="en-US" altLang="ja-JP" sz="1800" dirty="0" err="1">
                <a:solidFill>
                  <a:srgbClr val="000000"/>
                </a:solidFill>
              </a:rPr>
              <a:t>Dorrit</a:t>
            </a:r>
            <a:r>
              <a:rPr lang="en-US" altLang="ja-JP" sz="1800" dirty="0">
                <a:solidFill>
                  <a:srgbClr val="000000"/>
                </a:solidFill>
              </a:rPr>
              <a:t> is </a:t>
            </a:r>
            <a:r>
              <a:rPr lang="en-US" altLang="ja-JP" sz="1800" b="1" dirty="0">
                <a:solidFill>
                  <a:srgbClr val="000000"/>
                </a:solidFill>
              </a:rPr>
              <a:t>locked up for years in that prison</a:t>
            </a:r>
            <a:r>
              <a:rPr lang="en-US" altLang="ja-JP" sz="1800" dirty="0">
                <a:solidFill>
                  <a:srgbClr val="000000"/>
                </a:solidFill>
              </a:rPr>
              <a:t>, attended daily by his daughter, Little </a:t>
            </a:r>
            <a:r>
              <a:rPr lang="en-US" altLang="ja-JP" sz="1800" dirty="0" err="1">
                <a:solidFill>
                  <a:srgbClr val="000000"/>
                </a:solidFill>
              </a:rPr>
              <a:t>Dorrit</a:t>
            </a:r>
            <a:r>
              <a:rPr lang="en-US" altLang="ja-JP" sz="1800" dirty="0">
                <a:solidFill>
                  <a:srgbClr val="000000"/>
                </a:solidFill>
              </a:rPr>
              <a:t>. Her unappreciated self-sacrifice comes to the attention of Arthur </a:t>
            </a:r>
            <a:r>
              <a:rPr lang="en-US" altLang="ja-JP" sz="1800" dirty="0" err="1">
                <a:solidFill>
                  <a:srgbClr val="000000"/>
                </a:solidFill>
              </a:rPr>
              <a:t>Clennam</a:t>
            </a:r>
            <a:r>
              <a:rPr lang="en-US" altLang="ja-JP" sz="1800" dirty="0">
                <a:solidFill>
                  <a:srgbClr val="000000"/>
                </a:solidFill>
              </a:rPr>
              <a:t>, recently returned from China, who helps bring about her father's release but is </a:t>
            </a:r>
            <a:r>
              <a:rPr lang="en-US" altLang="ja-JP" sz="1800" b="1" dirty="0">
                <a:solidFill>
                  <a:srgbClr val="000000"/>
                </a:solidFill>
              </a:rPr>
              <a:t>himself incarcerated for a </a:t>
            </a:r>
            <a:r>
              <a:rPr lang="en-US" altLang="ja-JP" sz="1800" b="1" dirty="0" smtClean="0">
                <a:solidFill>
                  <a:srgbClr val="000000"/>
                </a:solidFill>
              </a:rPr>
              <a:t>time</a:t>
            </a:r>
            <a:r>
              <a:rPr lang="en-US" altLang="ja-JP" sz="18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14802436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SHARC </a:t>
            </a:r>
            <a:br>
              <a:rPr lang="en-US" dirty="0" smtClean="0"/>
            </a:br>
            <a:r>
              <a:rPr lang="en-US" dirty="0" smtClean="0"/>
              <a:t>for research on In-copyright data</a:t>
            </a:r>
            <a:endParaRPr lang="en-US" dirty="0"/>
          </a:p>
        </p:txBody>
      </p:sp>
      <p:sp>
        <p:nvSpPr>
          <p:cNvPr id="3" name="Content Placeholder 2"/>
          <p:cNvSpPr>
            <a:spLocks noGrp="1"/>
          </p:cNvSpPr>
          <p:nvPr>
            <p:ph idx="1"/>
          </p:nvPr>
        </p:nvSpPr>
        <p:spPr>
          <a:xfrm>
            <a:off x="1972699" y="4487655"/>
            <a:ext cx="6147794" cy="1497263"/>
          </a:xfrm>
        </p:spPr>
        <p:txBody>
          <a:bodyPr/>
          <a:lstStyle/>
          <a:p>
            <a:r>
              <a:rPr lang="en-US" dirty="0" smtClean="0"/>
              <a:t>Derived data: Extracted Features</a:t>
            </a:r>
          </a:p>
          <a:p>
            <a:r>
              <a:rPr lang="en-US" dirty="0" smtClean="0"/>
              <a:t>Data Capsule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6310451"/>
              </p:ext>
            </p:extLst>
          </p:nvPr>
        </p:nvGraphicFramePr>
        <p:xfrm>
          <a:off x="1972699" y="1891395"/>
          <a:ext cx="5384644" cy="2256165"/>
        </p:xfrm>
        <a:graphic>
          <a:graphicData uri="http://schemas.openxmlformats.org/drawingml/2006/table">
            <a:tbl>
              <a:tblPr firstRow="1" bandRow="1">
                <a:tableStyleId>{8A107856-5554-42FB-B03E-39F5DBC370BA}</a:tableStyleId>
              </a:tblPr>
              <a:tblGrid>
                <a:gridCol w="814395"/>
                <a:gridCol w="1912830"/>
                <a:gridCol w="561041"/>
                <a:gridCol w="1007083"/>
                <a:gridCol w="1089295"/>
              </a:tblGrid>
              <a:tr h="292999">
                <a:tc>
                  <a:txBody>
                    <a:bodyPr/>
                    <a:lstStyle/>
                    <a:p>
                      <a:pPr algn="ctr"/>
                      <a:r>
                        <a:rPr lang="en-US" sz="1400" dirty="0" smtClean="0">
                          <a:solidFill>
                            <a:schemeClr val="bg1"/>
                          </a:solidFill>
                        </a:rPr>
                        <a:t>Level</a:t>
                      </a:r>
                      <a:endParaRPr lang="en-US" sz="1400" dirty="0">
                        <a:solidFill>
                          <a:schemeClr val="bg1"/>
                        </a:solidFill>
                      </a:endParaRPr>
                    </a:p>
                  </a:txBody>
                  <a:tcPr marL="23537" marR="23537" marT="11768" marB="11768">
                    <a:solidFill>
                      <a:schemeClr val="tx1">
                        <a:lumMod val="65000"/>
                        <a:lumOff val="35000"/>
                      </a:schemeClr>
                    </a:solidFill>
                  </a:tcPr>
                </a:tc>
                <a:tc>
                  <a:txBody>
                    <a:bodyPr/>
                    <a:lstStyle/>
                    <a:p>
                      <a:r>
                        <a:rPr lang="en-US" sz="1400" dirty="0" smtClean="0">
                          <a:solidFill>
                            <a:schemeClr val="bg1"/>
                          </a:solidFill>
                        </a:rPr>
                        <a:t>Content</a:t>
                      </a:r>
                      <a:endParaRPr lang="en-US" sz="1400" dirty="0">
                        <a:solidFill>
                          <a:schemeClr val="bg1"/>
                        </a:solidFill>
                      </a:endParaRPr>
                    </a:p>
                  </a:txBody>
                  <a:tcPr marL="23537" marR="23537" marT="11768" marB="11768">
                    <a:solidFill>
                      <a:schemeClr val="tx1">
                        <a:lumMod val="65000"/>
                        <a:lumOff val="35000"/>
                      </a:schemeClr>
                    </a:solidFill>
                  </a:tcPr>
                </a:tc>
                <a:tc>
                  <a:txBody>
                    <a:bodyPr/>
                    <a:lstStyle/>
                    <a:p>
                      <a:pPr algn="ctr"/>
                      <a:r>
                        <a:rPr lang="en-US" sz="1400" dirty="0" smtClean="0">
                          <a:solidFill>
                            <a:schemeClr val="bg1"/>
                          </a:solidFill>
                        </a:rPr>
                        <a:t>Login</a:t>
                      </a:r>
                      <a:endParaRPr lang="en-US" sz="1400" dirty="0">
                        <a:solidFill>
                          <a:schemeClr val="bg1"/>
                        </a:solidFill>
                      </a:endParaRPr>
                    </a:p>
                  </a:txBody>
                  <a:tcPr marL="23537" marR="23537" marT="11768" marB="11768">
                    <a:solidFill>
                      <a:schemeClr val="tx1">
                        <a:lumMod val="65000"/>
                        <a:lumOff val="35000"/>
                      </a:schemeClr>
                    </a:solidFill>
                  </a:tcPr>
                </a:tc>
                <a:tc>
                  <a:txBody>
                    <a:bodyPr/>
                    <a:lstStyle/>
                    <a:p>
                      <a:r>
                        <a:rPr lang="en-US" sz="1400" dirty="0" smtClean="0">
                          <a:solidFill>
                            <a:schemeClr val="bg1"/>
                          </a:solidFill>
                        </a:rPr>
                        <a:t>Download</a:t>
                      </a:r>
                      <a:endParaRPr lang="en-US" sz="1400" dirty="0">
                        <a:solidFill>
                          <a:schemeClr val="bg1"/>
                        </a:solidFill>
                      </a:endParaRPr>
                    </a:p>
                  </a:txBody>
                  <a:tcPr marL="23537" marR="23537" marT="11768" marB="11768">
                    <a:solidFill>
                      <a:schemeClr val="tx1">
                        <a:lumMod val="65000"/>
                        <a:lumOff val="35000"/>
                      </a:schemeClr>
                    </a:solidFill>
                  </a:tcPr>
                </a:tc>
                <a:tc>
                  <a:txBody>
                    <a:bodyPr/>
                    <a:lstStyle/>
                    <a:p>
                      <a:r>
                        <a:rPr lang="en-US" sz="1400" dirty="0" smtClean="0">
                          <a:solidFill>
                            <a:schemeClr val="bg1"/>
                          </a:solidFill>
                        </a:rPr>
                        <a:t>Provenance</a:t>
                      </a:r>
                      <a:endParaRPr lang="en-US" sz="1400" dirty="0">
                        <a:solidFill>
                          <a:schemeClr val="bg1"/>
                        </a:solidFill>
                      </a:endParaRPr>
                    </a:p>
                  </a:txBody>
                  <a:tcPr marL="23537" marR="23537" marT="11768" marB="11768">
                    <a:solidFill>
                      <a:schemeClr val="tx1">
                        <a:lumMod val="65000"/>
                        <a:lumOff val="35000"/>
                      </a:schemeClr>
                    </a:solidFill>
                  </a:tcPr>
                </a:tc>
              </a:tr>
              <a:tr h="292999">
                <a:tc>
                  <a:txBody>
                    <a:bodyPr/>
                    <a:lstStyle/>
                    <a:p>
                      <a:pPr algn="ctr"/>
                      <a:r>
                        <a:rPr lang="en-US" sz="1400" dirty="0" smtClean="0"/>
                        <a:t>0</a:t>
                      </a:r>
                      <a:endParaRPr lang="en-US" sz="1400" dirty="0"/>
                    </a:p>
                  </a:txBody>
                  <a:tcPr marL="23537" marR="23537" marT="11768" marB="11768">
                    <a:solidFill>
                      <a:schemeClr val="accent6">
                        <a:lumMod val="20000"/>
                        <a:lumOff val="80000"/>
                      </a:schemeClr>
                    </a:solidFill>
                  </a:tcPr>
                </a:tc>
                <a:tc>
                  <a:txBody>
                    <a:bodyPr/>
                    <a:lstStyle/>
                    <a:p>
                      <a:r>
                        <a:rPr lang="en-US" sz="1400" dirty="0" smtClean="0"/>
                        <a:t>Derived</a:t>
                      </a:r>
                      <a:r>
                        <a:rPr lang="en-US" sz="1400" baseline="0" dirty="0" smtClean="0"/>
                        <a:t> Factual Data</a:t>
                      </a:r>
                      <a:endParaRPr lang="en-US" sz="1400" dirty="0"/>
                    </a:p>
                  </a:txBody>
                  <a:tcPr marL="23537" marR="23537" marT="11768" marB="11768">
                    <a:solidFill>
                      <a:schemeClr val="accent6">
                        <a:lumMod val="20000"/>
                        <a:lumOff val="80000"/>
                      </a:schemeClr>
                    </a:solidFill>
                  </a:tcPr>
                </a:tc>
                <a:tc>
                  <a:txBody>
                    <a:bodyPr/>
                    <a:lstStyle/>
                    <a:p>
                      <a:pPr algn="ctr"/>
                      <a:endParaRPr lang="en-US" sz="1400" dirty="0"/>
                    </a:p>
                  </a:txBody>
                  <a:tcPr marL="23537" marR="23537" marT="11768" marB="11768">
                    <a:solidFill>
                      <a:schemeClr val="accent6">
                        <a:lumMod val="20000"/>
                        <a:lumOff val="80000"/>
                      </a:schemeClr>
                    </a:solidFill>
                  </a:tcPr>
                </a:tc>
                <a:tc>
                  <a:txBody>
                    <a:bodyPr/>
                    <a:lstStyle/>
                    <a:p>
                      <a:r>
                        <a:rPr lang="en-US" sz="1400" dirty="0" smtClean="0"/>
                        <a:t>Bulk</a:t>
                      </a:r>
                      <a:endParaRPr lang="en-US" sz="1400" dirty="0"/>
                    </a:p>
                  </a:txBody>
                  <a:tcPr marL="23537" marR="23537" marT="11768" marB="11768">
                    <a:solidFill>
                      <a:schemeClr val="accent6">
                        <a:lumMod val="20000"/>
                        <a:lumOff val="80000"/>
                      </a:schemeClr>
                    </a:solidFill>
                  </a:tcPr>
                </a:tc>
                <a:tc>
                  <a:txBody>
                    <a:bodyPr/>
                    <a:lstStyle/>
                    <a:p>
                      <a:endParaRPr lang="en-US" sz="1400" dirty="0"/>
                    </a:p>
                  </a:txBody>
                  <a:tcPr marL="23537" marR="23537" marT="11768" marB="11768">
                    <a:solidFill>
                      <a:schemeClr val="accent6">
                        <a:lumMod val="20000"/>
                        <a:lumOff val="80000"/>
                      </a:schemeClr>
                    </a:solidFill>
                  </a:tcPr>
                </a:tc>
              </a:tr>
              <a:tr h="556770">
                <a:tc>
                  <a:txBody>
                    <a:bodyPr/>
                    <a:lstStyle/>
                    <a:p>
                      <a:pPr algn="ctr"/>
                      <a:r>
                        <a:rPr lang="en-US" sz="1400" dirty="0" smtClean="0"/>
                        <a:t>1</a:t>
                      </a:r>
                      <a:endParaRPr lang="en-US" sz="1400" dirty="0"/>
                    </a:p>
                  </a:txBody>
                  <a:tcPr marL="23537" marR="23537" marT="11768" marB="11768">
                    <a:solidFill>
                      <a:schemeClr val="accent2">
                        <a:lumMod val="40000"/>
                        <a:lumOff val="60000"/>
                      </a:schemeClr>
                    </a:solidFill>
                  </a:tcPr>
                </a:tc>
                <a:tc>
                  <a:txBody>
                    <a:bodyPr/>
                    <a:lstStyle/>
                    <a:p>
                      <a:r>
                        <a:rPr lang="en-US" sz="1400" dirty="0" smtClean="0"/>
                        <a:t>In public domain</a:t>
                      </a:r>
                    </a:p>
                    <a:p>
                      <a:r>
                        <a:rPr lang="en-US" sz="1400" dirty="0" smtClean="0"/>
                        <a:t>No 3</a:t>
                      </a:r>
                      <a:r>
                        <a:rPr lang="en-US" sz="1400" baseline="30000" dirty="0" smtClean="0"/>
                        <a:t>rd</a:t>
                      </a:r>
                      <a:r>
                        <a:rPr lang="en-US" sz="1400" dirty="0" smtClean="0"/>
                        <a:t> party restrictions</a:t>
                      </a:r>
                      <a:endParaRPr lang="en-US" sz="1400" dirty="0"/>
                    </a:p>
                  </a:txBody>
                  <a:tcPr marL="23537" marR="23537" marT="11768" marB="11768">
                    <a:solidFill>
                      <a:schemeClr val="accent2">
                        <a:lumMod val="40000"/>
                        <a:lumOff val="60000"/>
                      </a:schemeClr>
                    </a:solidFill>
                  </a:tcPr>
                </a:tc>
                <a:tc>
                  <a:txBody>
                    <a:bodyPr/>
                    <a:lstStyle/>
                    <a:p>
                      <a:pPr algn="ctr"/>
                      <a:r>
                        <a:rPr lang="en-US" sz="1400" dirty="0" smtClean="0"/>
                        <a:t>X</a:t>
                      </a:r>
                      <a:endParaRPr lang="en-US" sz="1400" dirty="0"/>
                    </a:p>
                  </a:txBody>
                  <a:tcPr marL="23537" marR="23537" marT="11768" marB="11768">
                    <a:solidFill>
                      <a:schemeClr val="accent2">
                        <a:lumMod val="40000"/>
                        <a:lumOff val="60000"/>
                      </a:schemeClr>
                    </a:solidFill>
                  </a:tcPr>
                </a:tc>
                <a:tc>
                  <a:txBody>
                    <a:bodyPr/>
                    <a:lstStyle/>
                    <a:p>
                      <a:r>
                        <a:rPr lang="en-US" sz="1400" dirty="0" smtClean="0"/>
                        <a:t>Volume</a:t>
                      </a:r>
                      <a:endParaRPr lang="en-US" sz="1400" dirty="0"/>
                    </a:p>
                  </a:txBody>
                  <a:tcPr marL="23537" marR="23537" marT="11768" marB="11768">
                    <a:solidFill>
                      <a:schemeClr val="accent2">
                        <a:lumMod val="40000"/>
                        <a:lumOff val="60000"/>
                      </a:schemeClr>
                    </a:solidFill>
                  </a:tcPr>
                </a:tc>
                <a:tc>
                  <a:txBody>
                    <a:bodyPr/>
                    <a:lstStyle/>
                    <a:p>
                      <a:endParaRPr lang="en-US" sz="1400" dirty="0"/>
                    </a:p>
                  </a:txBody>
                  <a:tcPr marL="23537" marR="23537" marT="11768" marB="11768">
                    <a:solidFill>
                      <a:schemeClr val="accent2">
                        <a:lumMod val="40000"/>
                        <a:lumOff val="60000"/>
                      </a:schemeClr>
                    </a:solidFill>
                  </a:tcPr>
                </a:tc>
              </a:tr>
              <a:tr h="820398">
                <a:tc>
                  <a:txBody>
                    <a:bodyPr/>
                    <a:lstStyle/>
                    <a:p>
                      <a:pPr algn="ctr"/>
                      <a:r>
                        <a:rPr lang="en-US" sz="1400" dirty="0" smtClean="0"/>
                        <a:t>2</a:t>
                      </a:r>
                      <a:endParaRPr lang="en-US" sz="1400" dirty="0"/>
                    </a:p>
                  </a:txBody>
                  <a:tcPr marL="23537" marR="23537" marT="11768" marB="11768">
                    <a:solidFill>
                      <a:schemeClr val="accent2">
                        <a:lumMod val="60000"/>
                        <a:lumOff val="40000"/>
                      </a:schemeClr>
                    </a:solidFill>
                  </a:tcPr>
                </a:tc>
                <a:tc>
                  <a:txBody>
                    <a:bodyPr/>
                    <a:lstStyle/>
                    <a:p>
                      <a:r>
                        <a:rPr lang="en-US" sz="1400" dirty="0" smtClean="0"/>
                        <a:t>In public domain</a:t>
                      </a:r>
                    </a:p>
                    <a:p>
                      <a:r>
                        <a:rPr lang="en-US" sz="1400" dirty="0" smtClean="0"/>
                        <a:t>With 3</a:t>
                      </a:r>
                      <a:r>
                        <a:rPr lang="en-US" sz="1400" baseline="30000" dirty="0" smtClean="0"/>
                        <a:t>rd</a:t>
                      </a:r>
                      <a:r>
                        <a:rPr lang="en-US" sz="1400" baseline="0" dirty="0" smtClean="0"/>
                        <a:t> party restrictions</a:t>
                      </a:r>
                      <a:endParaRPr lang="en-US" sz="1400" dirty="0"/>
                    </a:p>
                  </a:txBody>
                  <a:tcPr marL="23537" marR="23537" marT="11768" marB="11768">
                    <a:solidFill>
                      <a:schemeClr val="accent2">
                        <a:lumMod val="60000"/>
                        <a:lumOff val="40000"/>
                      </a:schemeClr>
                    </a:solidFill>
                  </a:tcPr>
                </a:tc>
                <a:tc>
                  <a:txBody>
                    <a:bodyPr/>
                    <a:lstStyle/>
                    <a:p>
                      <a:pPr algn="ctr"/>
                      <a:r>
                        <a:rPr lang="en-US" sz="1400" dirty="0" smtClean="0"/>
                        <a:t>X</a:t>
                      </a:r>
                      <a:endParaRPr lang="en-US" sz="1400" dirty="0"/>
                    </a:p>
                  </a:txBody>
                  <a:tcPr marL="23537" marR="23537" marT="11768" marB="11768">
                    <a:solidFill>
                      <a:schemeClr val="accent2">
                        <a:lumMod val="60000"/>
                        <a:lumOff val="40000"/>
                      </a:schemeClr>
                    </a:solidFill>
                  </a:tcPr>
                </a:tc>
                <a:tc>
                  <a:txBody>
                    <a:bodyPr/>
                    <a:lstStyle/>
                    <a:p>
                      <a:r>
                        <a:rPr lang="en-US" sz="1400" dirty="0" smtClean="0"/>
                        <a:t>None</a:t>
                      </a:r>
                      <a:endParaRPr lang="en-US" sz="1400" dirty="0"/>
                    </a:p>
                  </a:txBody>
                  <a:tcPr marL="23537" marR="23537" marT="11768" marB="11768">
                    <a:solidFill>
                      <a:schemeClr val="accent2">
                        <a:lumMod val="60000"/>
                        <a:lumOff val="40000"/>
                      </a:schemeClr>
                    </a:solidFill>
                  </a:tcPr>
                </a:tc>
                <a:tc>
                  <a:txBody>
                    <a:bodyPr/>
                    <a:lstStyle/>
                    <a:p>
                      <a:endParaRPr lang="en-US" sz="1400" dirty="0"/>
                    </a:p>
                  </a:txBody>
                  <a:tcPr marL="23537" marR="23537" marT="11768" marB="11768">
                    <a:solidFill>
                      <a:schemeClr val="accent2">
                        <a:lumMod val="60000"/>
                        <a:lumOff val="40000"/>
                      </a:schemeClr>
                    </a:solidFill>
                  </a:tcPr>
                </a:tc>
              </a:tr>
              <a:tr h="292999">
                <a:tc>
                  <a:txBody>
                    <a:bodyPr/>
                    <a:lstStyle/>
                    <a:p>
                      <a:pPr algn="ctr"/>
                      <a:r>
                        <a:rPr lang="en-US" sz="1400" dirty="0" smtClean="0">
                          <a:solidFill>
                            <a:srgbClr val="FFFFFF"/>
                          </a:solidFill>
                        </a:rPr>
                        <a:t>3</a:t>
                      </a:r>
                      <a:endParaRPr lang="en-US" sz="1400" dirty="0">
                        <a:solidFill>
                          <a:srgbClr val="FFFFFF"/>
                        </a:solidFill>
                      </a:endParaRPr>
                    </a:p>
                  </a:txBody>
                  <a:tcPr marL="23537" marR="23537" marT="11768" marB="11768">
                    <a:solidFill>
                      <a:schemeClr val="accent2">
                        <a:lumMod val="75000"/>
                      </a:schemeClr>
                    </a:solidFill>
                  </a:tcPr>
                </a:tc>
                <a:tc>
                  <a:txBody>
                    <a:bodyPr/>
                    <a:lstStyle/>
                    <a:p>
                      <a:r>
                        <a:rPr lang="en-US" sz="1400" dirty="0" smtClean="0">
                          <a:solidFill>
                            <a:srgbClr val="FFFFFF"/>
                          </a:solidFill>
                        </a:rPr>
                        <a:t>In Copyright</a:t>
                      </a:r>
                      <a:endParaRPr lang="en-US" sz="1400" dirty="0">
                        <a:solidFill>
                          <a:srgbClr val="FFFFFF"/>
                        </a:solidFill>
                      </a:endParaRPr>
                    </a:p>
                  </a:txBody>
                  <a:tcPr marL="23537" marR="23537" marT="11768" marB="11768">
                    <a:solidFill>
                      <a:schemeClr val="accent2">
                        <a:lumMod val="75000"/>
                      </a:schemeClr>
                    </a:solidFill>
                  </a:tcPr>
                </a:tc>
                <a:tc>
                  <a:txBody>
                    <a:bodyPr/>
                    <a:lstStyle/>
                    <a:p>
                      <a:pPr algn="ctr"/>
                      <a:r>
                        <a:rPr lang="en-US" sz="1400" dirty="0" smtClean="0">
                          <a:solidFill>
                            <a:srgbClr val="FFFFFF"/>
                          </a:solidFill>
                        </a:rPr>
                        <a:t>X</a:t>
                      </a:r>
                      <a:endParaRPr lang="en-US" sz="1400" dirty="0">
                        <a:solidFill>
                          <a:srgbClr val="FFFFFF"/>
                        </a:solidFill>
                      </a:endParaRPr>
                    </a:p>
                  </a:txBody>
                  <a:tcPr marL="23537" marR="23537" marT="11768" marB="11768">
                    <a:solidFill>
                      <a:schemeClr val="accent2">
                        <a:lumMod val="75000"/>
                      </a:schemeClr>
                    </a:solidFill>
                  </a:tcPr>
                </a:tc>
                <a:tc>
                  <a:txBody>
                    <a:bodyPr/>
                    <a:lstStyle/>
                    <a:p>
                      <a:r>
                        <a:rPr lang="en-US" sz="1400" dirty="0" smtClean="0">
                          <a:solidFill>
                            <a:srgbClr val="FFFFFF"/>
                          </a:solidFill>
                        </a:rPr>
                        <a:t>None</a:t>
                      </a:r>
                      <a:endParaRPr lang="en-US" sz="1400" dirty="0">
                        <a:solidFill>
                          <a:srgbClr val="FFFFFF"/>
                        </a:solidFill>
                      </a:endParaRPr>
                    </a:p>
                  </a:txBody>
                  <a:tcPr marL="23537" marR="23537" marT="11768" marB="11768">
                    <a:solidFill>
                      <a:schemeClr val="accent2">
                        <a:lumMod val="75000"/>
                      </a:schemeClr>
                    </a:solidFill>
                  </a:tcPr>
                </a:tc>
                <a:tc>
                  <a:txBody>
                    <a:bodyPr/>
                    <a:lstStyle/>
                    <a:p>
                      <a:r>
                        <a:rPr lang="en-US" sz="1400" dirty="0" smtClean="0">
                          <a:solidFill>
                            <a:srgbClr val="FFFFFF"/>
                          </a:solidFill>
                        </a:rPr>
                        <a:t>Required</a:t>
                      </a:r>
                      <a:endParaRPr lang="en-US" sz="1400" dirty="0">
                        <a:solidFill>
                          <a:srgbClr val="FFFFFF"/>
                        </a:solidFill>
                      </a:endParaRPr>
                    </a:p>
                  </a:txBody>
                  <a:tcPr marL="23537" marR="23537" marT="11768" marB="11768">
                    <a:solidFill>
                      <a:schemeClr val="accent2">
                        <a:lumMod val="75000"/>
                      </a:schemeClr>
                    </a:solidFill>
                  </a:tcPr>
                </a:tc>
              </a:tr>
            </a:tbl>
          </a:graphicData>
        </a:graphic>
      </p:graphicFrame>
    </p:spTree>
    <p:extLst>
      <p:ext uri="{BB962C8B-B14F-4D97-AF65-F5344CB8AC3E}">
        <p14:creationId xmlns:p14="http://schemas.microsoft.com/office/powerpoint/2010/main" val="26308975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Extracted Features</a:t>
            </a:r>
            <a:endParaRPr lang="en-US" dirty="0"/>
          </a:p>
        </p:txBody>
      </p:sp>
      <p:pic>
        <p:nvPicPr>
          <p:cNvPr id="12" name="Picture 11" descr="Screen Shot 2015-04-15 at 9.19.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500" y="1924211"/>
            <a:ext cx="3670300" cy="1955800"/>
          </a:xfrm>
          <a:prstGeom prst="rect">
            <a:avLst/>
          </a:prstGeom>
        </p:spPr>
      </p:pic>
      <p:sp>
        <p:nvSpPr>
          <p:cNvPr id="13" name="TextBox 12"/>
          <p:cNvSpPr txBox="1"/>
          <p:nvPr/>
        </p:nvSpPr>
        <p:spPr>
          <a:xfrm>
            <a:off x="581000" y="1924211"/>
            <a:ext cx="3945398" cy="4247317"/>
          </a:xfrm>
          <a:prstGeom prst="rect">
            <a:avLst/>
          </a:prstGeom>
          <a:noFill/>
        </p:spPr>
        <p:txBody>
          <a:bodyPr wrap="square" rtlCol="0">
            <a:spAutoFit/>
          </a:bodyPr>
          <a:lstStyle/>
          <a:p>
            <a:r>
              <a:rPr lang="en-US" dirty="0" smtClean="0"/>
              <a:t>Page level features from 4.8M volumes, 1.8 B pages</a:t>
            </a:r>
          </a:p>
          <a:p>
            <a:endParaRPr lang="en-US" dirty="0"/>
          </a:p>
          <a:p>
            <a:r>
              <a:rPr lang="en-US" dirty="0" smtClean="0"/>
              <a:t>Unigram</a:t>
            </a:r>
          </a:p>
          <a:p>
            <a:pPr marL="285750" indent="-285750">
              <a:buFont typeface="Arial"/>
              <a:buChar char="•"/>
            </a:pPr>
            <a:r>
              <a:rPr lang="en-US" dirty="0" smtClean="0"/>
              <a:t>count of each word per volume or per page.  See Wikipedia N-gram</a:t>
            </a:r>
          </a:p>
          <a:p>
            <a:endParaRPr lang="en-US" dirty="0" smtClean="0"/>
          </a:p>
          <a:p>
            <a:r>
              <a:rPr lang="en-US" dirty="0" smtClean="0"/>
              <a:t>General counts</a:t>
            </a:r>
          </a:p>
          <a:p>
            <a:pPr marL="285750" indent="-285750">
              <a:buFontTx/>
              <a:buChar char="•"/>
            </a:pPr>
            <a:r>
              <a:rPr lang="en-US" dirty="0" smtClean="0"/>
              <a:t># Pages per volume</a:t>
            </a:r>
          </a:p>
          <a:p>
            <a:pPr marL="285750" indent="-285750">
              <a:buFontTx/>
              <a:buChar char="•"/>
            </a:pPr>
            <a:r>
              <a:rPr lang="en-US" dirty="0" smtClean="0"/>
              <a:t># words per page</a:t>
            </a:r>
          </a:p>
          <a:p>
            <a:pPr marL="285750" indent="-285750">
              <a:buFontTx/>
              <a:buChar char="•"/>
            </a:pPr>
            <a:endParaRPr lang="en-US" dirty="0"/>
          </a:p>
          <a:p>
            <a:r>
              <a:rPr lang="en-US" dirty="0" smtClean="0"/>
              <a:t>Metadata</a:t>
            </a:r>
          </a:p>
          <a:p>
            <a:pPr marL="285750" indent="-285750">
              <a:buFont typeface="Arial"/>
              <a:buChar char="•"/>
            </a:pPr>
            <a:r>
              <a:rPr lang="en-US" dirty="0" smtClean="0"/>
              <a:t>Language</a:t>
            </a:r>
          </a:p>
          <a:p>
            <a:pPr marL="285750" indent="-285750">
              <a:buFont typeface="Arial"/>
              <a:buChar char="•"/>
            </a:pPr>
            <a:r>
              <a:rPr lang="en-US" dirty="0" smtClean="0"/>
              <a:t>URI Handle</a:t>
            </a:r>
          </a:p>
          <a:p>
            <a:pPr marL="285750" indent="-285750">
              <a:buFont typeface="Arial"/>
              <a:buChar char="•"/>
            </a:pPr>
            <a:r>
              <a:rPr lang="en-US" dirty="0" smtClean="0"/>
              <a:t>Imprint: publisher, date </a:t>
            </a:r>
            <a:r>
              <a:rPr lang="en-US" dirty="0" err="1" smtClean="0"/>
              <a:t>etc</a:t>
            </a:r>
            <a:endParaRPr lang="en-US" dirty="0" smtClean="0"/>
          </a:p>
        </p:txBody>
      </p:sp>
      <p:sp>
        <p:nvSpPr>
          <p:cNvPr id="14" name="TextBox 13"/>
          <p:cNvSpPr txBox="1"/>
          <p:nvPr/>
        </p:nvSpPr>
        <p:spPr>
          <a:xfrm>
            <a:off x="3974996" y="4335023"/>
            <a:ext cx="4144547"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Download</a:t>
            </a:r>
            <a:r>
              <a:rPr lang="en-US" dirty="0" smtClean="0"/>
              <a:t> EF for all volumes in JSON from</a:t>
            </a:r>
          </a:p>
          <a:p>
            <a:r>
              <a:rPr lang="en-US" dirty="0" smtClean="0">
                <a:hlinkClick r:id="rId3"/>
              </a:rPr>
              <a:t>http://htrc2.pti.indiana.edu</a:t>
            </a:r>
            <a:endParaRPr lang="en-US" dirty="0" smtClean="0"/>
          </a:p>
          <a:p>
            <a:endParaRPr lang="en-US" dirty="0"/>
          </a:p>
          <a:p>
            <a:r>
              <a:rPr lang="en-US" b="1" dirty="0" smtClean="0"/>
              <a:t>Algorithm &gt; EF Rsync </a:t>
            </a:r>
            <a:r>
              <a:rPr lang="en-US" dirty="0" smtClean="0"/>
              <a:t>for a Workset EF</a:t>
            </a:r>
            <a:endParaRPr lang="en-US" dirty="0"/>
          </a:p>
        </p:txBody>
      </p:sp>
    </p:spTree>
    <p:extLst>
      <p:ext uri="{BB962C8B-B14F-4D97-AF65-F5344CB8AC3E}">
        <p14:creationId xmlns:p14="http://schemas.microsoft.com/office/powerpoint/2010/main" val="35265335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HathiTrust?</a:t>
            </a:r>
            <a:endParaRPr lang="en-US" dirty="0"/>
          </a:p>
        </p:txBody>
      </p:sp>
      <p:sp>
        <p:nvSpPr>
          <p:cNvPr id="4" name="Oval 3"/>
          <p:cNvSpPr/>
          <p:nvPr/>
        </p:nvSpPr>
        <p:spPr>
          <a:xfrm>
            <a:off x="1096817" y="2214274"/>
            <a:ext cx="533544" cy="533544"/>
          </a:xfrm>
          <a:prstGeom prst="ellipse">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a:p>
        </p:txBody>
      </p:sp>
      <p:sp>
        <p:nvSpPr>
          <p:cNvPr id="5" name="Oval 4"/>
          <p:cNvSpPr/>
          <p:nvPr/>
        </p:nvSpPr>
        <p:spPr>
          <a:xfrm>
            <a:off x="1096817" y="3119299"/>
            <a:ext cx="533544" cy="533544"/>
          </a:xfrm>
          <a:prstGeom prst="ellipse">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a:p>
        </p:txBody>
      </p:sp>
      <p:sp>
        <p:nvSpPr>
          <p:cNvPr id="6" name="Oval 5"/>
          <p:cNvSpPr/>
          <p:nvPr/>
        </p:nvSpPr>
        <p:spPr>
          <a:xfrm>
            <a:off x="1099127" y="3971515"/>
            <a:ext cx="531234" cy="531234"/>
          </a:xfrm>
          <a:prstGeom prst="ellipse">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b="1" dirty="0"/>
          </a:p>
        </p:txBody>
      </p:sp>
      <p:sp>
        <p:nvSpPr>
          <p:cNvPr id="7" name="Oval 6"/>
          <p:cNvSpPr/>
          <p:nvPr/>
        </p:nvSpPr>
        <p:spPr>
          <a:xfrm>
            <a:off x="1112987" y="4805070"/>
            <a:ext cx="531234" cy="531234"/>
          </a:xfrm>
          <a:prstGeom prst="ellipse">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b="1" dirty="0"/>
          </a:p>
        </p:txBody>
      </p:sp>
      <p:sp>
        <p:nvSpPr>
          <p:cNvPr id="8" name="Trapezoid 7"/>
          <p:cNvSpPr/>
          <p:nvPr/>
        </p:nvSpPr>
        <p:spPr>
          <a:xfrm>
            <a:off x="2586183" y="2343727"/>
            <a:ext cx="404091" cy="323273"/>
          </a:xfrm>
          <a:prstGeom prst="trapezoid">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a:p>
        </p:txBody>
      </p:sp>
      <p:sp>
        <p:nvSpPr>
          <p:cNvPr id="9" name="Trapezoid 8"/>
          <p:cNvSpPr/>
          <p:nvPr/>
        </p:nvSpPr>
        <p:spPr>
          <a:xfrm>
            <a:off x="2586183" y="3225666"/>
            <a:ext cx="404091" cy="323273"/>
          </a:xfrm>
          <a:prstGeom prst="trapezoid">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a:p>
        </p:txBody>
      </p:sp>
      <p:sp>
        <p:nvSpPr>
          <p:cNvPr id="11" name="Trapezoid 10"/>
          <p:cNvSpPr/>
          <p:nvPr/>
        </p:nvSpPr>
        <p:spPr>
          <a:xfrm>
            <a:off x="2609274" y="4087116"/>
            <a:ext cx="404091" cy="323273"/>
          </a:xfrm>
          <a:prstGeom prst="trapezoid">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a:p>
        </p:txBody>
      </p:sp>
      <p:sp>
        <p:nvSpPr>
          <p:cNvPr id="12" name="Trapezoid 11"/>
          <p:cNvSpPr/>
          <p:nvPr/>
        </p:nvSpPr>
        <p:spPr>
          <a:xfrm>
            <a:off x="2609274" y="4920671"/>
            <a:ext cx="404091" cy="323273"/>
          </a:xfrm>
          <a:prstGeom prst="trapezoid">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a:p>
        </p:txBody>
      </p:sp>
      <p:cxnSp>
        <p:nvCxnSpPr>
          <p:cNvPr id="14" name="Straight Arrow Connector 13"/>
          <p:cNvCxnSpPr>
            <a:stCxn id="4" idx="6"/>
            <a:endCxn id="8" idx="1"/>
          </p:cNvCxnSpPr>
          <p:nvPr/>
        </p:nvCxnSpPr>
        <p:spPr>
          <a:xfrm>
            <a:off x="1630361" y="2481046"/>
            <a:ext cx="996230" cy="243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6"/>
            <a:endCxn id="9" idx="1"/>
          </p:cNvCxnSpPr>
          <p:nvPr/>
        </p:nvCxnSpPr>
        <p:spPr>
          <a:xfrm>
            <a:off x="1630361" y="3386072"/>
            <a:ext cx="996230" cy="1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6"/>
            <a:endCxn id="12" idx="1"/>
          </p:cNvCxnSpPr>
          <p:nvPr/>
        </p:nvCxnSpPr>
        <p:spPr>
          <a:xfrm>
            <a:off x="1644222" y="5070688"/>
            <a:ext cx="1005461" cy="11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6"/>
            <a:endCxn id="11" idx="1"/>
          </p:cNvCxnSpPr>
          <p:nvPr/>
        </p:nvCxnSpPr>
        <p:spPr>
          <a:xfrm>
            <a:off x="1630362" y="4237133"/>
            <a:ext cx="1019321" cy="11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Hexagon 24"/>
          <p:cNvSpPr/>
          <p:nvPr/>
        </p:nvSpPr>
        <p:spPr>
          <a:xfrm>
            <a:off x="4456573" y="2966434"/>
            <a:ext cx="1828302" cy="1640205"/>
          </a:xfrm>
          <a:prstGeom prst="hexagon">
            <a:avLst/>
          </a:prstGeom>
        </p:spPr>
        <p:style>
          <a:lnRef idx="1">
            <a:schemeClr val="accent6"/>
          </a:lnRef>
          <a:fillRef idx="3">
            <a:schemeClr val="accent6"/>
          </a:fillRef>
          <a:effectRef idx="2">
            <a:schemeClr val="accent6"/>
          </a:effectRef>
          <a:fontRef idx="minor">
            <a:schemeClr val="lt1"/>
          </a:fontRef>
        </p:style>
        <p:txBody>
          <a:bodyPr lIns="91425" tIns="45713" rIns="91425" bIns="45713" spcCol="0" rtlCol="0" anchor="ctr"/>
          <a:lstStyle/>
          <a:p>
            <a:pPr algn="ctr"/>
            <a:r>
              <a:rPr lang="en-US" sz="1600" dirty="0"/>
              <a:t>HathiTrust</a:t>
            </a:r>
          </a:p>
          <a:p>
            <a:pPr algn="ctr"/>
            <a:r>
              <a:rPr lang="en-US" sz="1600" dirty="0"/>
              <a:t>Digital Library</a:t>
            </a:r>
          </a:p>
        </p:txBody>
      </p:sp>
      <p:cxnSp>
        <p:nvCxnSpPr>
          <p:cNvPr id="26" name="Straight Arrow Connector 25"/>
          <p:cNvCxnSpPr>
            <a:stCxn id="8" idx="3"/>
            <a:endCxn id="25" idx="4"/>
          </p:cNvCxnSpPr>
          <p:nvPr/>
        </p:nvCxnSpPr>
        <p:spPr>
          <a:xfrm>
            <a:off x="2949864" y="2505365"/>
            <a:ext cx="1916760" cy="461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3"/>
            <a:endCxn id="25" idx="3"/>
          </p:cNvCxnSpPr>
          <p:nvPr/>
        </p:nvCxnSpPr>
        <p:spPr>
          <a:xfrm>
            <a:off x="2949865" y="3387302"/>
            <a:ext cx="1506709" cy="399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1" idx="3"/>
            <a:endCxn id="25" idx="3"/>
          </p:cNvCxnSpPr>
          <p:nvPr/>
        </p:nvCxnSpPr>
        <p:spPr>
          <a:xfrm flipV="1">
            <a:off x="2972955" y="3786537"/>
            <a:ext cx="1483618" cy="462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3"/>
            <a:endCxn id="25" idx="2"/>
          </p:cNvCxnSpPr>
          <p:nvPr/>
        </p:nvCxnSpPr>
        <p:spPr>
          <a:xfrm flipV="1">
            <a:off x="2972956" y="4606638"/>
            <a:ext cx="1893669" cy="47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856817" y="5472547"/>
            <a:ext cx="997877" cy="646331"/>
          </a:xfrm>
          <a:prstGeom prst="rect">
            <a:avLst/>
          </a:prstGeom>
          <a:noFill/>
        </p:spPr>
        <p:txBody>
          <a:bodyPr wrap="none" lIns="91425" tIns="45713" rIns="91425" bIns="45713" rtlCol="0">
            <a:spAutoFit/>
          </a:bodyPr>
          <a:lstStyle/>
          <a:p>
            <a:pPr algn="ctr"/>
            <a:r>
              <a:rPr lang="en-US" dirty="0" smtClean="0"/>
              <a:t>Member</a:t>
            </a:r>
          </a:p>
          <a:p>
            <a:pPr algn="ctr"/>
            <a:r>
              <a:rPr lang="en-US" dirty="0" smtClean="0"/>
              <a:t>Libraries</a:t>
            </a:r>
            <a:endParaRPr lang="en-US" dirty="0"/>
          </a:p>
        </p:txBody>
      </p:sp>
      <p:sp>
        <p:nvSpPr>
          <p:cNvPr id="46" name="TextBox 45"/>
          <p:cNvSpPr txBox="1"/>
          <p:nvPr/>
        </p:nvSpPr>
        <p:spPr>
          <a:xfrm>
            <a:off x="2231148" y="5472547"/>
            <a:ext cx="1094019" cy="646331"/>
          </a:xfrm>
          <a:prstGeom prst="rect">
            <a:avLst/>
          </a:prstGeom>
          <a:noFill/>
        </p:spPr>
        <p:txBody>
          <a:bodyPr wrap="none" lIns="91425" tIns="45713" rIns="91425" bIns="45713" rtlCol="0">
            <a:spAutoFit/>
          </a:bodyPr>
          <a:lstStyle/>
          <a:p>
            <a:pPr algn="ctr"/>
            <a:r>
              <a:rPr lang="en-US" dirty="0" smtClean="0"/>
              <a:t>Scan</a:t>
            </a:r>
          </a:p>
          <a:p>
            <a:pPr algn="ctr"/>
            <a:r>
              <a:rPr lang="en-US" dirty="0" smtClean="0"/>
              <a:t>collection</a:t>
            </a:r>
            <a:endParaRPr lang="en-US" dirty="0"/>
          </a:p>
        </p:txBody>
      </p:sp>
      <p:sp>
        <p:nvSpPr>
          <p:cNvPr id="52" name="TextBox 51"/>
          <p:cNvSpPr txBox="1"/>
          <p:nvPr/>
        </p:nvSpPr>
        <p:spPr>
          <a:xfrm>
            <a:off x="4469555" y="4851617"/>
            <a:ext cx="1788075" cy="646331"/>
          </a:xfrm>
          <a:prstGeom prst="rect">
            <a:avLst/>
          </a:prstGeom>
          <a:noFill/>
        </p:spPr>
        <p:txBody>
          <a:bodyPr wrap="square" lIns="91425" tIns="45713" rIns="91425" bIns="45713" rtlCol="0">
            <a:spAutoFit/>
          </a:bodyPr>
          <a:lstStyle/>
          <a:p>
            <a:pPr algn="ctr"/>
            <a:r>
              <a:rPr lang="en-US" dirty="0" smtClean="0"/>
              <a:t>Shared </a:t>
            </a:r>
          </a:p>
          <a:p>
            <a:pPr algn="ctr"/>
            <a:r>
              <a:rPr lang="en-US" dirty="0" smtClean="0"/>
              <a:t>Digital Library</a:t>
            </a:r>
          </a:p>
        </p:txBody>
      </p:sp>
      <p:sp>
        <p:nvSpPr>
          <p:cNvPr id="53" name="TextBox 52"/>
          <p:cNvSpPr txBox="1"/>
          <p:nvPr/>
        </p:nvSpPr>
        <p:spPr>
          <a:xfrm>
            <a:off x="6711695" y="3309483"/>
            <a:ext cx="2120578" cy="646331"/>
          </a:xfrm>
          <a:prstGeom prst="rect">
            <a:avLst/>
          </a:prstGeom>
          <a:noFill/>
        </p:spPr>
        <p:txBody>
          <a:bodyPr wrap="square" lIns="91425" tIns="45713" rIns="91425" bIns="45713" rtlCol="0">
            <a:spAutoFit/>
          </a:bodyPr>
          <a:lstStyle/>
          <a:p>
            <a:pPr algn="ctr"/>
            <a:r>
              <a:rPr lang="en-US" dirty="0" smtClean="0"/>
              <a:t>13 Million Volumes</a:t>
            </a:r>
          </a:p>
          <a:p>
            <a:pPr algn="ctr"/>
            <a:r>
              <a:rPr lang="en-US" dirty="0" smtClean="0"/>
              <a:t>3.8 Billion Pages</a:t>
            </a:r>
          </a:p>
        </p:txBody>
      </p:sp>
      <p:sp>
        <p:nvSpPr>
          <p:cNvPr id="54" name="Rectangle 53"/>
          <p:cNvSpPr/>
          <p:nvPr/>
        </p:nvSpPr>
        <p:spPr>
          <a:xfrm>
            <a:off x="7247546" y="4064206"/>
            <a:ext cx="1091540" cy="1200329"/>
          </a:xfrm>
          <a:prstGeom prst="rect">
            <a:avLst/>
          </a:prstGeom>
        </p:spPr>
        <p:style>
          <a:lnRef idx="3">
            <a:schemeClr val="lt1"/>
          </a:lnRef>
          <a:fillRef idx="1">
            <a:schemeClr val="accent2"/>
          </a:fillRef>
          <a:effectRef idx="1">
            <a:schemeClr val="accent2"/>
          </a:effectRef>
          <a:fontRef idx="minor">
            <a:schemeClr val="lt1"/>
          </a:fontRef>
        </p:style>
        <p:txBody>
          <a:bodyPr wrap="none" lIns="91425" tIns="45713" rIns="91425" bIns="45713">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Big </a:t>
            </a:r>
          </a:p>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a:t>
            </a:r>
          </a:p>
        </p:txBody>
      </p:sp>
      <p:pic>
        <p:nvPicPr>
          <p:cNvPr id="55" name="Picture 54"/>
          <p:cNvPicPr>
            <a:picLocks noChangeAspect="1"/>
          </p:cNvPicPr>
          <p:nvPr/>
        </p:nvPicPr>
        <p:blipFill>
          <a:blip r:embed="rId2"/>
          <a:stretch>
            <a:fillRect/>
          </a:stretch>
        </p:blipFill>
        <p:spPr>
          <a:xfrm>
            <a:off x="8015569" y="225774"/>
            <a:ext cx="842362" cy="892595"/>
          </a:xfrm>
          <a:prstGeom prst="rect">
            <a:avLst/>
          </a:prstGeom>
        </p:spPr>
      </p:pic>
    </p:spTree>
    <p:extLst>
      <p:ext uri="{BB962C8B-B14F-4D97-AF65-F5344CB8AC3E}">
        <p14:creationId xmlns:p14="http://schemas.microsoft.com/office/powerpoint/2010/main" val="21832879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Capsule</a:t>
            </a:r>
            <a:endParaRPr lang="en-US" dirty="0"/>
          </a:p>
        </p:txBody>
      </p:sp>
      <p:sp>
        <p:nvSpPr>
          <p:cNvPr id="3" name="Content Placeholder 2"/>
          <p:cNvSpPr>
            <a:spLocks noGrp="1"/>
          </p:cNvSpPr>
          <p:nvPr>
            <p:ph idx="4294967295"/>
          </p:nvPr>
        </p:nvSpPr>
        <p:spPr>
          <a:xfrm>
            <a:off x="864820" y="5285057"/>
            <a:ext cx="7303246" cy="1227137"/>
          </a:xfrm>
        </p:spPr>
        <p:txBody>
          <a:bodyPr>
            <a:normAutofit fontScale="62500" lnSpcReduction="20000"/>
          </a:bodyPr>
          <a:lstStyle/>
          <a:p>
            <a:r>
              <a:rPr lang="en-US" dirty="0" smtClean="0"/>
              <a:t>Ubuntu VM within the SHARC Ring of Trust</a:t>
            </a:r>
          </a:p>
          <a:p>
            <a:r>
              <a:rPr lang="en-US" dirty="0" smtClean="0"/>
              <a:t>Upload software, close the “door”/turn off Internet, do research</a:t>
            </a:r>
          </a:p>
          <a:p>
            <a:r>
              <a:rPr lang="en-US" dirty="0" smtClean="0"/>
              <a:t>Results are checked by a person</a:t>
            </a:r>
          </a:p>
          <a:p>
            <a:endParaRPr lang="en-US" dirty="0"/>
          </a:p>
        </p:txBody>
      </p:sp>
      <p:pic>
        <p:nvPicPr>
          <p:cNvPr id="4" name="Picture 3" descr="SHARC High Level 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74" y="1066085"/>
            <a:ext cx="5832283" cy="4009795"/>
          </a:xfrm>
          <a:prstGeom prst="rect">
            <a:avLst/>
          </a:prstGeo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28011962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HTRC Data Capsule</a:t>
            </a:r>
            <a:r>
              <a:rPr lang="en-US" sz="3200" dirty="0"/>
              <a:t> </a:t>
            </a:r>
            <a:r>
              <a:rPr lang="en-US" sz="3200" dirty="0" smtClean="0"/>
              <a:t>&gt; Show Virtual Machines</a:t>
            </a:r>
            <a:endParaRPr lang="en-US" sz="3200" dirty="0"/>
          </a:p>
        </p:txBody>
      </p:sp>
      <p:pic>
        <p:nvPicPr>
          <p:cNvPr id="3" name="Picture 2" descr="Screen Shot 2015-04-15 at 9.41.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9040"/>
            <a:ext cx="9144000" cy="2669224"/>
          </a:xfrm>
          <a:prstGeom prst="rect">
            <a:avLst/>
          </a:prstGeom>
        </p:spPr>
      </p:pic>
      <p:sp>
        <p:nvSpPr>
          <p:cNvPr id="4" name="TextBox 3"/>
          <p:cNvSpPr txBox="1"/>
          <p:nvPr/>
        </p:nvSpPr>
        <p:spPr>
          <a:xfrm>
            <a:off x="662999" y="4061097"/>
            <a:ext cx="8023801" cy="1569660"/>
          </a:xfrm>
          <a:prstGeom prst="rect">
            <a:avLst/>
          </a:prstGeom>
          <a:noFill/>
        </p:spPr>
        <p:txBody>
          <a:bodyPr wrap="none" rtlCol="0">
            <a:spAutoFit/>
          </a:bodyPr>
          <a:lstStyle/>
          <a:p>
            <a:r>
              <a:rPr lang="en-US" sz="2400" dirty="0" smtClean="0"/>
              <a:t>See Data Capsule Tutorial for step-by-step instructions:</a:t>
            </a:r>
          </a:p>
          <a:p>
            <a:endParaRPr lang="en-US" sz="2400" dirty="0" smtClean="0"/>
          </a:p>
          <a:p>
            <a:r>
              <a:rPr lang="en-US" sz="2400" dirty="0">
                <a:hlinkClick r:id="rId3"/>
              </a:rPr>
              <a:t>h</a:t>
            </a:r>
            <a:r>
              <a:rPr lang="en-US" sz="2400" dirty="0" smtClean="0">
                <a:hlinkClick r:id="rId3"/>
              </a:rPr>
              <a:t>ttps://wiki.htrc.illinois.edu</a:t>
            </a:r>
            <a:r>
              <a:rPr lang="en-US" sz="2400" dirty="0"/>
              <a:t> </a:t>
            </a:r>
            <a:endParaRPr lang="en-US" sz="2400" dirty="0" smtClean="0"/>
          </a:p>
          <a:p>
            <a:r>
              <a:rPr lang="en-US" sz="2400" dirty="0" smtClean="0"/>
              <a:t>Community &gt; HTRC Data Capsule &gt; HTRC Data Capsule Tutorial</a:t>
            </a:r>
            <a:endParaRPr lang="en-US" sz="2400" dirty="0"/>
          </a:p>
        </p:txBody>
      </p:sp>
    </p:spTree>
    <p:extLst>
      <p:ext uri="{BB962C8B-B14F-4D97-AF65-F5344CB8AC3E}">
        <p14:creationId xmlns:p14="http://schemas.microsoft.com/office/powerpoint/2010/main" val="12589148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HT Bookworm</a:t>
            </a:r>
            <a:endParaRPr lang="en-US" dirty="0"/>
          </a:p>
        </p:txBody>
      </p:sp>
      <p:pic>
        <p:nvPicPr>
          <p:cNvPr id="4" name="Picture 3" descr="Screen Shot 2015-04-15 at 9.57.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081" y="989406"/>
            <a:ext cx="7227406" cy="5208798"/>
          </a:xfrm>
          <a:prstGeom prst="rect">
            <a:avLst/>
          </a:prstGeom>
        </p:spPr>
      </p:pic>
    </p:spTree>
    <p:extLst>
      <p:ext uri="{BB962C8B-B14F-4D97-AF65-F5344CB8AC3E}">
        <p14:creationId xmlns:p14="http://schemas.microsoft.com/office/powerpoint/2010/main" val="11612504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HTRC Advanced Collaborative Support</a:t>
            </a:r>
            <a:endParaRPr lang="en-US" dirty="0"/>
          </a:p>
        </p:txBody>
      </p:sp>
      <p:sp>
        <p:nvSpPr>
          <p:cNvPr id="3" name="TextBox 2"/>
          <p:cNvSpPr txBox="1"/>
          <p:nvPr/>
        </p:nvSpPr>
        <p:spPr>
          <a:xfrm>
            <a:off x="1818610" y="1125537"/>
            <a:ext cx="4982967" cy="523220"/>
          </a:xfrm>
          <a:prstGeom prst="rect">
            <a:avLst/>
          </a:prstGeom>
          <a:noFill/>
        </p:spPr>
        <p:txBody>
          <a:bodyPr wrap="none" rtlCol="0">
            <a:spAutoFit/>
          </a:bodyPr>
          <a:lstStyle/>
          <a:p>
            <a:r>
              <a:rPr lang="en-US" sz="2800" i="1" dirty="0" smtClean="0"/>
              <a:t>Awards for HTRC developer time</a:t>
            </a:r>
            <a:endParaRPr lang="en-US" sz="2800" i="1" dirty="0"/>
          </a:p>
        </p:txBody>
      </p:sp>
      <p:sp>
        <p:nvSpPr>
          <p:cNvPr id="4" name="TextBox 3"/>
          <p:cNvSpPr txBox="1"/>
          <p:nvPr/>
        </p:nvSpPr>
        <p:spPr>
          <a:xfrm>
            <a:off x="786431" y="2038389"/>
            <a:ext cx="7481535" cy="1631216"/>
          </a:xfrm>
          <a:prstGeom prst="rect">
            <a:avLst/>
          </a:prstGeom>
          <a:noFill/>
        </p:spPr>
        <p:txBody>
          <a:bodyPr wrap="none" rtlCol="0">
            <a:spAutoFit/>
          </a:bodyPr>
          <a:lstStyle/>
          <a:p>
            <a:r>
              <a:rPr lang="en-US" sz="2000" dirty="0" smtClean="0"/>
              <a:t>1</a:t>
            </a:r>
            <a:r>
              <a:rPr lang="en-US" sz="2000" baseline="30000" dirty="0" smtClean="0"/>
              <a:t>st</a:t>
            </a:r>
            <a:r>
              <a:rPr lang="en-US" sz="2000" dirty="0" smtClean="0"/>
              <a:t> round awards:</a:t>
            </a:r>
          </a:p>
          <a:p>
            <a:pPr marL="285750" indent="-285750">
              <a:buFontTx/>
              <a:buChar char="•"/>
            </a:pPr>
            <a:r>
              <a:rPr lang="en-US" sz="2000" dirty="0" smtClean="0"/>
              <a:t>Detecting Literary Plagiarisms: The Case of Oliver Goldsmith</a:t>
            </a:r>
          </a:p>
          <a:p>
            <a:pPr marL="285750" indent="-285750">
              <a:buFontTx/>
              <a:buChar char="•"/>
            </a:pPr>
            <a:r>
              <a:rPr lang="en-US" sz="2000" dirty="0" err="1" smtClean="0"/>
              <a:t>Taxonomizing</a:t>
            </a:r>
            <a:r>
              <a:rPr lang="en-US" sz="2000" dirty="0" smtClean="0"/>
              <a:t> the Texts: Towards Cultural-Scale Models of Full Text</a:t>
            </a:r>
          </a:p>
          <a:p>
            <a:pPr marL="285750" indent="-285750">
              <a:buFontTx/>
              <a:buChar char="•"/>
            </a:pPr>
            <a:r>
              <a:rPr lang="en-US" sz="2000" dirty="0" smtClean="0"/>
              <a:t>The Trace of Theory</a:t>
            </a:r>
          </a:p>
          <a:p>
            <a:pPr marL="285750" indent="-285750">
              <a:buFontTx/>
              <a:buChar char="•"/>
            </a:pPr>
            <a:r>
              <a:rPr lang="en-US" sz="2000" dirty="0" smtClean="0"/>
              <a:t>Tracking technology diffusion thru time using HT Corpus </a:t>
            </a:r>
            <a:endParaRPr lang="en-US" sz="2000" dirty="0"/>
          </a:p>
        </p:txBody>
      </p:sp>
      <p:sp>
        <p:nvSpPr>
          <p:cNvPr id="5" name="TextBox 4"/>
          <p:cNvSpPr txBox="1"/>
          <p:nvPr/>
        </p:nvSpPr>
        <p:spPr>
          <a:xfrm>
            <a:off x="739382" y="4365899"/>
            <a:ext cx="6416006" cy="1938992"/>
          </a:xfrm>
          <a:prstGeom prst="rect">
            <a:avLst/>
          </a:prstGeom>
          <a:noFill/>
        </p:spPr>
        <p:txBody>
          <a:bodyPr wrap="none" rtlCol="0">
            <a:spAutoFit/>
          </a:bodyPr>
          <a:lstStyle/>
          <a:p>
            <a:r>
              <a:rPr lang="en-US" sz="3200" b="1" dirty="0" smtClean="0"/>
              <a:t>Coming: call for 2</a:t>
            </a:r>
            <a:r>
              <a:rPr lang="en-US" sz="3200" b="1" baseline="30000" dirty="0" smtClean="0"/>
              <a:t>nd</a:t>
            </a:r>
            <a:r>
              <a:rPr lang="en-US" sz="3200" b="1" dirty="0" smtClean="0"/>
              <a:t> round Proposals.</a:t>
            </a:r>
          </a:p>
          <a:p>
            <a:endParaRPr lang="en-US" sz="3200" b="1" dirty="0"/>
          </a:p>
          <a:p>
            <a:r>
              <a:rPr lang="en-US" sz="3200" b="1" dirty="0" smtClean="0">
                <a:hlinkClick r:id="rId2"/>
              </a:rPr>
              <a:t>http://hathitrust.org/htrc</a:t>
            </a:r>
            <a:r>
              <a:rPr lang="en-US" sz="3200" b="1" dirty="0" smtClean="0"/>
              <a:t> for details</a:t>
            </a:r>
          </a:p>
          <a:p>
            <a:r>
              <a:rPr lang="en-US" sz="2400" dirty="0" smtClean="0"/>
              <a:t>… or Dr. Miao Chen, </a:t>
            </a:r>
            <a:r>
              <a:rPr lang="en-US" sz="2400" dirty="0" err="1" smtClean="0"/>
              <a:t>miaochen@indiana.edu</a:t>
            </a:r>
            <a:endParaRPr lang="en-US" sz="2400" dirty="0"/>
          </a:p>
        </p:txBody>
      </p:sp>
      <p:pic>
        <p:nvPicPr>
          <p:cNvPr id="7" name="Picture 6" descr="htrc-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287" y="5182359"/>
            <a:ext cx="1593713" cy="1679687"/>
          </a:xfrm>
          <a:prstGeom prst="rect">
            <a:avLst/>
          </a:prstGeom>
        </p:spPr>
      </p:pic>
    </p:spTree>
    <p:extLst>
      <p:ext uri="{BB962C8B-B14F-4D97-AF65-F5344CB8AC3E}">
        <p14:creationId xmlns:p14="http://schemas.microsoft.com/office/powerpoint/2010/main" val="18291040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SHARC Developers</a:t>
            </a:r>
            <a:endParaRPr lang="en-US" dirty="0"/>
          </a:p>
        </p:txBody>
      </p:sp>
      <p:sp>
        <p:nvSpPr>
          <p:cNvPr id="3" name="TextBox 2"/>
          <p:cNvSpPr txBox="1"/>
          <p:nvPr/>
        </p:nvSpPr>
        <p:spPr>
          <a:xfrm>
            <a:off x="297876" y="1128953"/>
            <a:ext cx="8512974" cy="1200328"/>
          </a:xfrm>
          <a:prstGeom prst="rect">
            <a:avLst/>
          </a:prstGeom>
          <a:noFill/>
        </p:spPr>
        <p:txBody>
          <a:bodyPr wrap="square" rtlCol="0">
            <a:spAutoFit/>
          </a:bodyPr>
          <a:lstStyle/>
          <a:p>
            <a:pPr algn="ctr"/>
            <a:r>
              <a:rPr lang="en-US" sz="2400" dirty="0" smtClean="0"/>
              <a:t>Open Source community for development of </a:t>
            </a:r>
          </a:p>
          <a:p>
            <a:pPr algn="ctr"/>
            <a:r>
              <a:rPr lang="en-US" sz="2400" dirty="0" smtClean="0"/>
              <a:t>Tools and APIs for SHARC</a:t>
            </a:r>
          </a:p>
          <a:p>
            <a:pPr algn="ctr"/>
            <a:endParaRPr lang="en-US" sz="2400" dirty="0"/>
          </a:p>
        </p:txBody>
      </p:sp>
      <p:grpSp>
        <p:nvGrpSpPr>
          <p:cNvPr id="31" name="Group 30"/>
          <p:cNvGrpSpPr/>
          <p:nvPr/>
        </p:nvGrpSpPr>
        <p:grpSpPr>
          <a:xfrm>
            <a:off x="135056" y="2639607"/>
            <a:ext cx="8825577" cy="1045963"/>
            <a:chOff x="-7497389" y="1998596"/>
            <a:chExt cx="24138779" cy="2860808"/>
          </a:xfrm>
        </p:grpSpPr>
        <p:grpSp>
          <p:nvGrpSpPr>
            <p:cNvPr id="4" name="Group 3"/>
            <p:cNvGrpSpPr/>
            <p:nvPr/>
          </p:nvGrpSpPr>
          <p:grpSpPr>
            <a:xfrm>
              <a:off x="-7497389" y="1998596"/>
              <a:ext cx="3052327" cy="2860808"/>
              <a:chOff x="18785007" y="25676379"/>
              <a:chExt cx="3052327" cy="2860808"/>
            </a:xfrm>
          </p:grpSpPr>
          <p:sp>
            <p:nvSpPr>
              <p:cNvPr id="29" name="Rounded Rectangle 28"/>
              <p:cNvSpPr/>
              <p:nvPr/>
            </p:nvSpPr>
            <p:spPr>
              <a:xfrm>
                <a:off x="18785007" y="25676379"/>
                <a:ext cx="3052327" cy="2860808"/>
              </a:xfrm>
              <a:prstGeom prst="roundRect">
                <a:avLst>
                  <a:gd name="adj" fmla="val 10000"/>
                </a:avLst>
              </a:prstGeom>
            </p:spPr>
            <p:style>
              <a:lnRef idx="2">
                <a:schemeClr val="accent2">
                  <a:shade val="50000"/>
                </a:schemeClr>
              </a:lnRef>
              <a:fillRef idx="1">
                <a:schemeClr val="accent2"/>
              </a:fillRef>
              <a:effectRef idx="0">
                <a:schemeClr val="accent2"/>
              </a:effectRef>
              <a:fontRef idx="minor">
                <a:schemeClr val="lt1"/>
              </a:fontRef>
            </p:style>
          </p:sp>
          <p:sp>
            <p:nvSpPr>
              <p:cNvPr id="30" name="Rounded Rectangle 4"/>
              <p:cNvSpPr/>
              <p:nvPr/>
            </p:nvSpPr>
            <p:spPr>
              <a:xfrm>
                <a:off x="18868797" y="25760169"/>
                <a:ext cx="2884747" cy="2693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1400" kern="1200" dirty="0" smtClean="0"/>
                  <a:t>HT Digital Lib</a:t>
                </a:r>
                <a:endParaRPr lang="en-US" sz="1400" kern="1200" dirty="0"/>
              </a:p>
            </p:txBody>
          </p:sp>
        </p:grpSp>
        <p:grpSp>
          <p:nvGrpSpPr>
            <p:cNvPr id="5" name="Group 4"/>
            <p:cNvGrpSpPr/>
            <p:nvPr/>
          </p:nvGrpSpPr>
          <p:grpSpPr>
            <a:xfrm>
              <a:off x="-3903625" y="3126597"/>
              <a:ext cx="769653" cy="662912"/>
              <a:chOff x="22378771" y="26804380"/>
              <a:chExt cx="769653" cy="662912"/>
            </a:xfrm>
          </p:grpSpPr>
          <p:sp>
            <p:nvSpPr>
              <p:cNvPr id="27" name="Right Arrow 26"/>
              <p:cNvSpPr/>
              <p:nvPr/>
            </p:nvSpPr>
            <p:spPr>
              <a:xfrm rot="40725">
                <a:off x="22378771" y="26804380"/>
                <a:ext cx="769653" cy="662912"/>
              </a:xfrm>
              <a:prstGeom prst="rightArrow">
                <a:avLst>
                  <a:gd name="adj1" fmla="val 60000"/>
                  <a:gd name="adj2" fmla="val 50000"/>
                </a:avLst>
              </a:prstGeom>
            </p:spPr>
            <p:style>
              <a:lnRef idx="2">
                <a:schemeClr val="dk1">
                  <a:shade val="50000"/>
                </a:schemeClr>
              </a:lnRef>
              <a:fillRef idx="1">
                <a:schemeClr val="dk1"/>
              </a:fillRef>
              <a:effectRef idx="0">
                <a:schemeClr val="dk1"/>
              </a:effectRef>
              <a:fontRef idx="minor">
                <a:schemeClr val="lt1"/>
              </a:fontRef>
            </p:style>
          </p:sp>
          <p:sp>
            <p:nvSpPr>
              <p:cNvPr id="28" name="Right Arrow 6"/>
              <p:cNvSpPr/>
              <p:nvPr/>
            </p:nvSpPr>
            <p:spPr>
              <a:xfrm rot="40725">
                <a:off x="22378778" y="26935784"/>
                <a:ext cx="570779" cy="397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700" kern="1200"/>
              </a:p>
            </p:txBody>
          </p:sp>
        </p:grpSp>
        <p:grpSp>
          <p:nvGrpSpPr>
            <p:cNvPr id="6" name="Group 5"/>
            <p:cNvGrpSpPr/>
            <p:nvPr/>
          </p:nvGrpSpPr>
          <p:grpSpPr>
            <a:xfrm>
              <a:off x="-2646492" y="2329301"/>
              <a:ext cx="3155754" cy="2315560"/>
              <a:chOff x="23635904" y="26007084"/>
              <a:chExt cx="3155754" cy="2315560"/>
            </a:xfrm>
          </p:grpSpPr>
          <p:sp>
            <p:nvSpPr>
              <p:cNvPr id="25" name="Rounded Rectangle 24"/>
              <p:cNvSpPr/>
              <p:nvPr/>
            </p:nvSpPr>
            <p:spPr>
              <a:xfrm>
                <a:off x="23635904" y="26007084"/>
                <a:ext cx="3155754" cy="2315560"/>
              </a:xfrm>
              <a:prstGeom prst="roundRect">
                <a:avLst>
                  <a:gd name="adj" fmla="val 10000"/>
                </a:avLst>
              </a:prstGeom>
            </p:spPr>
            <p:style>
              <a:lnRef idx="2">
                <a:schemeClr val="accent2">
                  <a:shade val="50000"/>
                </a:schemeClr>
              </a:lnRef>
              <a:fillRef idx="1">
                <a:schemeClr val="accent2"/>
              </a:fillRef>
              <a:effectRef idx="0">
                <a:schemeClr val="accent2"/>
              </a:effectRef>
              <a:fontRef idx="minor">
                <a:schemeClr val="lt1"/>
              </a:fontRef>
            </p:style>
          </p:sp>
          <p:sp>
            <p:nvSpPr>
              <p:cNvPr id="26" name="Rounded Rectangle 8"/>
              <p:cNvSpPr/>
              <p:nvPr/>
            </p:nvSpPr>
            <p:spPr>
              <a:xfrm>
                <a:off x="23703724" y="26074904"/>
                <a:ext cx="3020114" cy="2179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1100" kern="1200" dirty="0" smtClean="0"/>
                  <a:t>SHARC </a:t>
                </a:r>
                <a:r>
                  <a:rPr lang="en-US" sz="1100" kern="1200" dirty="0" err="1" smtClean="0"/>
                  <a:t>Solr</a:t>
                </a:r>
                <a:endParaRPr lang="en-US" sz="1100" kern="1200" dirty="0"/>
              </a:p>
            </p:txBody>
          </p:sp>
        </p:grpSp>
        <p:grpSp>
          <p:nvGrpSpPr>
            <p:cNvPr id="7" name="Group 6"/>
            <p:cNvGrpSpPr/>
            <p:nvPr/>
          </p:nvGrpSpPr>
          <p:grpSpPr>
            <a:xfrm>
              <a:off x="1069114" y="3298763"/>
              <a:ext cx="629126" cy="445928"/>
              <a:chOff x="27351510" y="26976546"/>
              <a:chExt cx="629126" cy="445928"/>
            </a:xfrm>
          </p:grpSpPr>
          <p:sp>
            <p:nvSpPr>
              <p:cNvPr id="23" name="Right Arrow 22"/>
              <p:cNvSpPr/>
              <p:nvPr/>
            </p:nvSpPr>
            <p:spPr>
              <a:xfrm rot="48566">
                <a:off x="27351510" y="26976546"/>
                <a:ext cx="629126" cy="445928"/>
              </a:xfrm>
              <a:prstGeom prst="rightArrow">
                <a:avLst>
                  <a:gd name="adj1" fmla="val 60000"/>
                  <a:gd name="adj2" fmla="val 50000"/>
                </a:avLst>
              </a:prstGeom>
            </p:spPr>
            <p:style>
              <a:lnRef idx="2">
                <a:schemeClr val="dk1">
                  <a:shade val="50000"/>
                </a:schemeClr>
              </a:lnRef>
              <a:fillRef idx="1">
                <a:schemeClr val="dk1"/>
              </a:fillRef>
              <a:effectRef idx="0">
                <a:schemeClr val="dk1"/>
              </a:effectRef>
              <a:fontRef idx="minor">
                <a:schemeClr val="lt1"/>
              </a:fontRef>
            </p:style>
          </p:sp>
          <p:sp>
            <p:nvSpPr>
              <p:cNvPr id="24" name="Right Arrow 10"/>
              <p:cNvSpPr/>
              <p:nvPr/>
            </p:nvSpPr>
            <p:spPr>
              <a:xfrm rot="48566">
                <a:off x="27351517" y="27064787"/>
                <a:ext cx="495348" cy="267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400" kern="1200"/>
              </a:p>
            </p:txBody>
          </p:sp>
        </p:grpSp>
        <p:grpSp>
          <p:nvGrpSpPr>
            <p:cNvPr id="8" name="Group 7"/>
            <p:cNvGrpSpPr/>
            <p:nvPr/>
          </p:nvGrpSpPr>
          <p:grpSpPr>
            <a:xfrm>
              <a:off x="2207155" y="2304776"/>
              <a:ext cx="3094606" cy="2500892"/>
              <a:chOff x="28489551" y="25982559"/>
              <a:chExt cx="3094606" cy="2500892"/>
            </a:xfrm>
          </p:grpSpPr>
          <p:sp>
            <p:nvSpPr>
              <p:cNvPr id="21" name="Rounded Rectangle 20"/>
              <p:cNvSpPr/>
              <p:nvPr/>
            </p:nvSpPr>
            <p:spPr>
              <a:xfrm>
                <a:off x="28489551" y="25982559"/>
                <a:ext cx="3094606" cy="2500892"/>
              </a:xfrm>
              <a:prstGeom prst="roundRect">
                <a:avLst>
                  <a:gd name="adj" fmla="val 10000"/>
                </a:avLst>
              </a:prstGeom>
            </p:spPr>
            <p:style>
              <a:lnRef idx="1">
                <a:schemeClr val="dk1"/>
              </a:lnRef>
              <a:fillRef idx="2">
                <a:schemeClr val="dk1"/>
              </a:fillRef>
              <a:effectRef idx="1">
                <a:schemeClr val="dk1"/>
              </a:effectRef>
              <a:fontRef idx="minor">
                <a:schemeClr val="dk1"/>
              </a:fontRef>
            </p:style>
          </p:sp>
          <p:sp>
            <p:nvSpPr>
              <p:cNvPr id="22" name="Rounded Rectangle 12"/>
              <p:cNvSpPr/>
              <p:nvPr/>
            </p:nvSpPr>
            <p:spPr>
              <a:xfrm>
                <a:off x="28562800" y="26055808"/>
                <a:ext cx="2948108" cy="235439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1200" kern="1200" dirty="0" smtClean="0"/>
                  <a:t>SHARC Tool</a:t>
                </a:r>
                <a:endParaRPr lang="en-US" sz="1200" kern="1200" dirty="0"/>
              </a:p>
            </p:txBody>
          </p:sp>
        </p:grpSp>
        <p:grpSp>
          <p:nvGrpSpPr>
            <p:cNvPr id="9" name="Group 8"/>
            <p:cNvGrpSpPr/>
            <p:nvPr/>
          </p:nvGrpSpPr>
          <p:grpSpPr>
            <a:xfrm>
              <a:off x="5801277" y="3276774"/>
              <a:ext cx="424729" cy="507106"/>
              <a:chOff x="32083673" y="26954557"/>
              <a:chExt cx="424729" cy="507106"/>
            </a:xfrm>
          </p:grpSpPr>
          <p:sp>
            <p:nvSpPr>
              <p:cNvPr id="19" name="Right Arrow 18"/>
              <p:cNvSpPr/>
              <p:nvPr/>
            </p:nvSpPr>
            <p:spPr>
              <a:xfrm rot="21562120">
                <a:off x="32083673" y="26954557"/>
                <a:ext cx="424729" cy="507106"/>
              </a:xfrm>
              <a:prstGeom prst="rightArrow">
                <a:avLst>
                  <a:gd name="adj1" fmla="val 60000"/>
                  <a:gd name="adj2" fmla="val 50000"/>
                </a:avLst>
              </a:prstGeom>
            </p:spPr>
            <p:style>
              <a:lnRef idx="2">
                <a:schemeClr val="dk1">
                  <a:shade val="50000"/>
                </a:schemeClr>
              </a:lnRef>
              <a:fillRef idx="1">
                <a:schemeClr val="dk1"/>
              </a:fillRef>
              <a:effectRef idx="0">
                <a:schemeClr val="dk1"/>
              </a:effectRef>
              <a:fontRef idx="minor">
                <a:schemeClr val="lt1"/>
              </a:fontRef>
            </p:style>
          </p:sp>
          <p:sp>
            <p:nvSpPr>
              <p:cNvPr id="20" name="Right Arrow 14"/>
              <p:cNvSpPr/>
              <p:nvPr/>
            </p:nvSpPr>
            <p:spPr>
              <a:xfrm rot="21562120">
                <a:off x="32083677" y="27056680"/>
                <a:ext cx="297310" cy="3042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500" kern="1200"/>
              </a:p>
            </p:txBody>
          </p:sp>
        </p:grpSp>
        <p:grpSp>
          <p:nvGrpSpPr>
            <p:cNvPr id="10" name="Group 9"/>
            <p:cNvGrpSpPr/>
            <p:nvPr/>
          </p:nvGrpSpPr>
          <p:grpSpPr>
            <a:xfrm>
              <a:off x="6684052" y="2281396"/>
              <a:ext cx="3292026" cy="2446813"/>
              <a:chOff x="32966448" y="25959179"/>
              <a:chExt cx="3292026" cy="2446813"/>
            </a:xfrm>
          </p:grpSpPr>
          <p:sp>
            <p:nvSpPr>
              <p:cNvPr id="17" name="Rounded Rectangle 16"/>
              <p:cNvSpPr/>
              <p:nvPr/>
            </p:nvSpPr>
            <p:spPr>
              <a:xfrm>
                <a:off x="32966448" y="25959179"/>
                <a:ext cx="3292026" cy="2446813"/>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8" name="Rounded Rectangle 16"/>
              <p:cNvSpPr/>
              <p:nvPr/>
            </p:nvSpPr>
            <p:spPr>
              <a:xfrm>
                <a:off x="33038113" y="26030844"/>
                <a:ext cx="3148696" cy="23034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1200" b="1" kern="1200" dirty="0" smtClean="0"/>
                  <a:t>Derived Data</a:t>
                </a:r>
                <a:endParaRPr lang="en-US" sz="1200" b="1" kern="1200" dirty="0"/>
              </a:p>
            </p:txBody>
          </p:sp>
        </p:grpSp>
        <p:grpSp>
          <p:nvGrpSpPr>
            <p:cNvPr id="11" name="Group 10"/>
            <p:cNvGrpSpPr/>
            <p:nvPr/>
          </p:nvGrpSpPr>
          <p:grpSpPr>
            <a:xfrm>
              <a:off x="10397904" y="2837145"/>
              <a:ext cx="2661783" cy="1335314"/>
              <a:chOff x="36680300" y="26514928"/>
              <a:chExt cx="2661783" cy="1335314"/>
            </a:xfrm>
          </p:grpSpPr>
          <p:sp>
            <p:nvSpPr>
              <p:cNvPr id="15" name="Right Arrow 14"/>
              <p:cNvSpPr/>
              <p:nvPr/>
            </p:nvSpPr>
            <p:spPr>
              <a:xfrm>
                <a:off x="36680300" y="26514928"/>
                <a:ext cx="2661783" cy="1335314"/>
              </a:xfrm>
              <a:prstGeom prst="rightArrow">
                <a:avLst>
                  <a:gd name="adj1" fmla="val 60000"/>
                  <a:gd name="adj2" fmla="val 50000"/>
                </a:avLst>
              </a:prstGeom>
            </p:spPr>
            <p:style>
              <a:lnRef idx="2">
                <a:schemeClr val="dk1">
                  <a:shade val="50000"/>
                </a:schemeClr>
              </a:lnRef>
              <a:fillRef idx="1">
                <a:schemeClr val="dk1"/>
              </a:fillRef>
              <a:effectRef idx="0">
                <a:schemeClr val="dk1"/>
              </a:effectRef>
              <a:fontRef idx="minor">
                <a:schemeClr val="lt1"/>
              </a:fontRef>
            </p:style>
          </p:sp>
          <p:sp>
            <p:nvSpPr>
              <p:cNvPr id="16" name="Right Arrow 18"/>
              <p:cNvSpPr/>
              <p:nvPr/>
            </p:nvSpPr>
            <p:spPr>
              <a:xfrm>
                <a:off x="36680300" y="26781991"/>
                <a:ext cx="2261189" cy="8011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1000" kern="1200" dirty="0" smtClean="0"/>
                  <a:t>Download</a:t>
                </a:r>
                <a:endParaRPr lang="en-US" sz="1000" kern="1200" dirty="0"/>
              </a:p>
            </p:txBody>
          </p:sp>
        </p:grpSp>
        <p:grpSp>
          <p:nvGrpSpPr>
            <p:cNvPr id="12" name="Group 11"/>
            <p:cNvGrpSpPr/>
            <p:nvPr/>
          </p:nvGrpSpPr>
          <p:grpSpPr>
            <a:xfrm>
              <a:off x="13379413" y="2461068"/>
              <a:ext cx="3261977" cy="2087468"/>
              <a:chOff x="39661809" y="26138851"/>
              <a:chExt cx="3261977" cy="2087468"/>
            </a:xfrm>
          </p:grpSpPr>
          <p:sp>
            <p:nvSpPr>
              <p:cNvPr id="13" name="Rounded Rectangle 12"/>
              <p:cNvSpPr/>
              <p:nvPr/>
            </p:nvSpPr>
            <p:spPr>
              <a:xfrm>
                <a:off x="39661809" y="26138851"/>
                <a:ext cx="3261977" cy="2087468"/>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4" name="Rounded Rectangle 20"/>
              <p:cNvSpPr/>
              <p:nvPr/>
            </p:nvSpPr>
            <p:spPr>
              <a:xfrm>
                <a:off x="39722949" y="26199991"/>
                <a:ext cx="3139697" cy="196518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1050" b="1" kern="1200" dirty="0" smtClean="0"/>
                  <a:t>Researcher Computer</a:t>
                </a:r>
                <a:endParaRPr lang="en-US" sz="1050" b="1" kern="1200" dirty="0"/>
              </a:p>
            </p:txBody>
          </p:sp>
        </p:grpSp>
      </p:grpSp>
      <p:sp>
        <p:nvSpPr>
          <p:cNvPr id="32" name="TextBox 31"/>
          <p:cNvSpPr txBox="1"/>
          <p:nvPr/>
        </p:nvSpPr>
        <p:spPr>
          <a:xfrm>
            <a:off x="2322729" y="4828416"/>
            <a:ext cx="4355172"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t>Contact Dirk Herr-Hoyman, if interested</a:t>
            </a:r>
          </a:p>
          <a:p>
            <a:pPr algn="ctr"/>
            <a:r>
              <a:rPr lang="en-US" sz="2000" dirty="0" err="1" smtClean="0"/>
              <a:t>dherrhoy@indiana.edu</a:t>
            </a:r>
            <a:endParaRPr lang="en-US" sz="2000" dirty="0"/>
          </a:p>
        </p:txBody>
      </p:sp>
      <p:pic>
        <p:nvPicPr>
          <p:cNvPr id="33" name="Picture 32" descr="htrc-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287" y="5182359"/>
            <a:ext cx="1593713" cy="1679687"/>
          </a:xfrm>
          <a:prstGeom prst="rect">
            <a:avLst/>
          </a:prstGeom>
        </p:spPr>
      </p:pic>
    </p:spTree>
    <p:extLst>
      <p:ext uri="{BB962C8B-B14F-4D97-AF65-F5344CB8AC3E}">
        <p14:creationId xmlns:p14="http://schemas.microsoft.com/office/powerpoint/2010/main" val="15938809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13 at 3.38.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1" y="292096"/>
            <a:ext cx="8904471" cy="6092533"/>
          </a:xfrm>
          <a:prstGeom prst="rect">
            <a:avLst/>
          </a:prstGeom>
        </p:spPr>
      </p:pic>
    </p:spTree>
    <p:extLst>
      <p:ext uri="{BB962C8B-B14F-4D97-AF65-F5344CB8AC3E}">
        <p14:creationId xmlns:p14="http://schemas.microsoft.com/office/powerpoint/2010/main" val="36861565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SHARC?</a:t>
            </a:r>
            <a:endParaRPr lang="en-US" dirty="0"/>
          </a:p>
        </p:txBody>
      </p:sp>
      <p:sp>
        <p:nvSpPr>
          <p:cNvPr id="4" name="Oval 3"/>
          <p:cNvSpPr/>
          <p:nvPr/>
        </p:nvSpPr>
        <p:spPr>
          <a:xfrm>
            <a:off x="1027041" y="2214275"/>
            <a:ext cx="389501" cy="389501"/>
          </a:xfrm>
          <a:prstGeom prst="ellipse">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sz="1600"/>
          </a:p>
        </p:txBody>
      </p:sp>
      <p:sp>
        <p:nvSpPr>
          <p:cNvPr id="5" name="Oval 4"/>
          <p:cNvSpPr/>
          <p:nvPr/>
        </p:nvSpPr>
        <p:spPr>
          <a:xfrm>
            <a:off x="1027041" y="2874966"/>
            <a:ext cx="389501" cy="389501"/>
          </a:xfrm>
          <a:prstGeom prst="ellipse">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sz="1600"/>
          </a:p>
        </p:txBody>
      </p:sp>
      <p:sp>
        <p:nvSpPr>
          <p:cNvPr id="6" name="Oval 5"/>
          <p:cNvSpPr/>
          <p:nvPr/>
        </p:nvSpPr>
        <p:spPr>
          <a:xfrm>
            <a:off x="1028726" y="3497105"/>
            <a:ext cx="387814" cy="387814"/>
          </a:xfrm>
          <a:prstGeom prst="ellipse">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sz="1600" b="1" dirty="0"/>
          </a:p>
        </p:txBody>
      </p:sp>
      <p:sp>
        <p:nvSpPr>
          <p:cNvPr id="7" name="Oval 6"/>
          <p:cNvSpPr/>
          <p:nvPr/>
        </p:nvSpPr>
        <p:spPr>
          <a:xfrm>
            <a:off x="1038844" y="4105621"/>
            <a:ext cx="387814" cy="387814"/>
          </a:xfrm>
          <a:prstGeom prst="ellipse">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sz="1600" b="1" dirty="0"/>
          </a:p>
        </p:txBody>
      </p:sp>
      <p:sp>
        <p:nvSpPr>
          <p:cNvPr id="8" name="Trapezoid 7"/>
          <p:cNvSpPr/>
          <p:nvPr/>
        </p:nvSpPr>
        <p:spPr>
          <a:xfrm>
            <a:off x="2114314" y="2308778"/>
            <a:ext cx="294997" cy="235998"/>
          </a:xfrm>
          <a:prstGeom prst="trapezoid">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sz="1600"/>
          </a:p>
        </p:txBody>
      </p:sp>
      <p:sp>
        <p:nvSpPr>
          <p:cNvPr id="9" name="Trapezoid 8"/>
          <p:cNvSpPr/>
          <p:nvPr/>
        </p:nvSpPr>
        <p:spPr>
          <a:xfrm>
            <a:off x="2114314" y="2952615"/>
            <a:ext cx="294997" cy="235998"/>
          </a:xfrm>
          <a:prstGeom prst="trapezoid">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sz="1600"/>
          </a:p>
        </p:txBody>
      </p:sp>
      <p:sp>
        <p:nvSpPr>
          <p:cNvPr id="11" name="Trapezoid 10"/>
          <p:cNvSpPr/>
          <p:nvPr/>
        </p:nvSpPr>
        <p:spPr>
          <a:xfrm>
            <a:off x="2131172" y="3581496"/>
            <a:ext cx="294997" cy="235998"/>
          </a:xfrm>
          <a:prstGeom prst="trapezoid">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sz="1600"/>
          </a:p>
        </p:txBody>
      </p:sp>
      <p:sp>
        <p:nvSpPr>
          <p:cNvPr id="12" name="Trapezoid 11"/>
          <p:cNvSpPr/>
          <p:nvPr/>
        </p:nvSpPr>
        <p:spPr>
          <a:xfrm>
            <a:off x="2131172" y="4190013"/>
            <a:ext cx="294997" cy="235998"/>
          </a:xfrm>
          <a:prstGeom prst="trapezoid">
            <a:avLst/>
          </a:prstGeom>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sz="1600"/>
          </a:p>
        </p:txBody>
      </p:sp>
      <p:cxnSp>
        <p:nvCxnSpPr>
          <p:cNvPr id="14" name="Straight Arrow Connector 13"/>
          <p:cNvCxnSpPr>
            <a:stCxn id="4" idx="6"/>
            <a:endCxn id="8" idx="1"/>
          </p:cNvCxnSpPr>
          <p:nvPr/>
        </p:nvCxnSpPr>
        <p:spPr>
          <a:xfrm>
            <a:off x="1416541" y="2409025"/>
            <a:ext cx="727273" cy="17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6"/>
            <a:endCxn id="9" idx="1"/>
          </p:cNvCxnSpPr>
          <p:nvPr/>
        </p:nvCxnSpPr>
        <p:spPr>
          <a:xfrm>
            <a:off x="1416541" y="3069717"/>
            <a:ext cx="727273" cy="8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6"/>
            <a:endCxn id="12" idx="1"/>
          </p:cNvCxnSpPr>
          <p:nvPr/>
        </p:nvCxnSpPr>
        <p:spPr>
          <a:xfrm>
            <a:off x="1426659" y="4299528"/>
            <a:ext cx="734012" cy="8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6"/>
            <a:endCxn id="11" idx="1"/>
          </p:cNvCxnSpPr>
          <p:nvPr/>
        </p:nvCxnSpPr>
        <p:spPr>
          <a:xfrm>
            <a:off x="1416541" y="3691012"/>
            <a:ext cx="744130" cy="8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Hexagon 24"/>
          <p:cNvSpPr/>
          <p:nvPr/>
        </p:nvSpPr>
        <p:spPr>
          <a:xfrm>
            <a:off x="3479749" y="2763369"/>
            <a:ext cx="1334707" cy="1197392"/>
          </a:xfrm>
          <a:prstGeom prst="hexagon">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r>
              <a:rPr lang="en-US" sz="1100" dirty="0"/>
              <a:t>HathiTrust</a:t>
            </a:r>
          </a:p>
          <a:p>
            <a:pPr algn="ctr"/>
            <a:r>
              <a:rPr lang="en-US" sz="1100" dirty="0"/>
              <a:t>Digital Library</a:t>
            </a:r>
          </a:p>
        </p:txBody>
      </p:sp>
      <p:cxnSp>
        <p:nvCxnSpPr>
          <p:cNvPr id="26" name="Straight Arrow Connector 25"/>
          <p:cNvCxnSpPr>
            <a:stCxn id="8" idx="3"/>
            <a:endCxn id="25" idx="4"/>
          </p:cNvCxnSpPr>
          <p:nvPr/>
        </p:nvCxnSpPr>
        <p:spPr>
          <a:xfrm>
            <a:off x="2379812" y="2426777"/>
            <a:ext cx="1399284" cy="336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3"/>
            <a:endCxn id="25" idx="3"/>
          </p:cNvCxnSpPr>
          <p:nvPr/>
        </p:nvCxnSpPr>
        <p:spPr>
          <a:xfrm>
            <a:off x="2379812" y="3070615"/>
            <a:ext cx="1099936" cy="2914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1" idx="3"/>
            <a:endCxn id="25" idx="3"/>
          </p:cNvCxnSpPr>
          <p:nvPr/>
        </p:nvCxnSpPr>
        <p:spPr>
          <a:xfrm flipV="1">
            <a:off x="2396670" y="3362065"/>
            <a:ext cx="1083079" cy="337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3"/>
            <a:endCxn id="25" idx="2"/>
          </p:cNvCxnSpPr>
          <p:nvPr/>
        </p:nvCxnSpPr>
        <p:spPr>
          <a:xfrm flipV="1">
            <a:off x="2396669" y="3960762"/>
            <a:ext cx="1382427" cy="3472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807490" y="4592894"/>
            <a:ext cx="817163" cy="523220"/>
          </a:xfrm>
          <a:prstGeom prst="rect">
            <a:avLst/>
          </a:prstGeom>
          <a:noFill/>
        </p:spPr>
        <p:txBody>
          <a:bodyPr wrap="none" lIns="91425" tIns="45713" rIns="91425" bIns="45713" rtlCol="0">
            <a:spAutoFit/>
          </a:bodyPr>
          <a:lstStyle/>
          <a:p>
            <a:pPr algn="ctr"/>
            <a:r>
              <a:rPr lang="en-US" sz="1400" dirty="0"/>
              <a:t>Member</a:t>
            </a:r>
          </a:p>
          <a:p>
            <a:pPr algn="ctr"/>
            <a:r>
              <a:rPr lang="en-US" sz="1400" dirty="0"/>
              <a:t>Libraries</a:t>
            </a:r>
          </a:p>
        </p:txBody>
      </p:sp>
      <p:sp>
        <p:nvSpPr>
          <p:cNvPr id="46" name="TextBox 45"/>
          <p:cNvSpPr txBox="1"/>
          <p:nvPr/>
        </p:nvSpPr>
        <p:spPr>
          <a:xfrm>
            <a:off x="1808491" y="4592896"/>
            <a:ext cx="891941" cy="523220"/>
          </a:xfrm>
          <a:prstGeom prst="rect">
            <a:avLst/>
          </a:prstGeom>
          <a:noFill/>
        </p:spPr>
        <p:txBody>
          <a:bodyPr wrap="none" lIns="91425" tIns="45713" rIns="91425" bIns="45713" rtlCol="0">
            <a:spAutoFit/>
          </a:bodyPr>
          <a:lstStyle/>
          <a:p>
            <a:pPr algn="ctr"/>
            <a:r>
              <a:rPr lang="en-US" sz="1400" dirty="0"/>
              <a:t>Scan</a:t>
            </a:r>
          </a:p>
          <a:p>
            <a:pPr algn="ctr"/>
            <a:r>
              <a:rPr lang="en-US" sz="1400" dirty="0"/>
              <a:t>collection</a:t>
            </a:r>
          </a:p>
        </p:txBody>
      </p:sp>
      <p:sp>
        <p:nvSpPr>
          <p:cNvPr id="52" name="TextBox 51"/>
          <p:cNvSpPr txBox="1"/>
          <p:nvPr/>
        </p:nvSpPr>
        <p:spPr>
          <a:xfrm>
            <a:off x="3489226" y="4139602"/>
            <a:ext cx="1305341" cy="518906"/>
          </a:xfrm>
          <a:prstGeom prst="rect">
            <a:avLst/>
          </a:prstGeom>
          <a:noFill/>
        </p:spPr>
        <p:txBody>
          <a:bodyPr wrap="square" lIns="91425" tIns="45713" rIns="91425" bIns="45713" rtlCol="0">
            <a:spAutoFit/>
          </a:bodyPr>
          <a:lstStyle/>
          <a:p>
            <a:pPr algn="ctr"/>
            <a:r>
              <a:rPr lang="en-US" sz="1400" dirty="0"/>
              <a:t>Shared </a:t>
            </a:r>
          </a:p>
          <a:p>
            <a:pPr algn="ctr"/>
            <a:r>
              <a:rPr lang="en-US" sz="1400" dirty="0"/>
              <a:t>Digital Library</a:t>
            </a:r>
          </a:p>
        </p:txBody>
      </p:sp>
      <p:pic>
        <p:nvPicPr>
          <p:cNvPr id="30" name="Picture 29" descr="SHARC High Level 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776" y="2452087"/>
            <a:ext cx="2655113" cy="1825436"/>
          </a:xfrm>
          <a:prstGeom prst="rect">
            <a:avLst/>
          </a:prstGeom>
        </p:spPr>
        <p:style>
          <a:lnRef idx="1">
            <a:schemeClr val="dk1"/>
          </a:lnRef>
          <a:fillRef idx="2">
            <a:schemeClr val="dk1"/>
          </a:fillRef>
          <a:effectRef idx="1">
            <a:schemeClr val="dk1"/>
          </a:effectRef>
          <a:fontRef idx="minor">
            <a:schemeClr val="dk1"/>
          </a:fontRef>
        </p:style>
      </p:pic>
      <p:sp>
        <p:nvSpPr>
          <p:cNvPr id="13" name="Right Arrow 12"/>
          <p:cNvSpPr/>
          <p:nvPr/>
        </p:nvSpPr>
        <p:spPr>
          <a:xfrm>
            <a:off x="4929911" y="3195197"/>
            <a:ext cx="805414" cy="337431"/>
          </a:xfrm>
          <a:prstGeom prst="right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25" tIns="45713" rIns="91425" bIns="45713" spcCol="0" rtlCol="0" anchor="ctr"/>
          <a:lstStyle/>
          <a:p>
            <a:pPr algn="ctr"/>
            <a:endParaRPr lang="en-US"/>
          </a:p>
        </p:txBody>
      </p:sp>
      <p:sp>
        <p:nvSpPr>
          <p:cNvPr id="18" name="TextBox 17"/>
          <p:cNvSpPr txBox="1"/>
          <p:nvPr/>
        </p:nvSpPr>
        <p:spPr>
          <a:xfrm>
            <a:off x="3302000" y="5403334"/>
            <a:ext cx="1720276" cy="369332"/>
          </a:xfrm>
          <a:prstGeom prst="rect">
            <a:avLst/>
          </a:prstGeom>
          <a:noFill/>
        </p:spPr>
        <p:txBody>
          <a:bodyPr wrap="square" lIns="91425" tIns="45713" rIns="91425" bIns="45713" rtlCol="0">
            <a:spAutoFit/>
          </a:bodyPr>
          <a:lstStyle/>
          <a:p>
            <a:r>
              <a:rPr lang="en-US" dirty="0" smtClean="0"/>
              <a:t>Search and view</a:t>
            </a:r>
            <a:endParaRPr lang="en-US" dirty="0"/>
          </a:p>
        </p:txBody>
      </p:sp>
      <p:sp>
        <p:nvSpPr>
          <p:cNvPr id="31" name="TextBox 30"/>
          <p:cNvSpPr txBox="1"/>
          <p:nvPr/>
        </p:nvSpPr>
        <p:spPr>
          <a:xfrm>
            <a:off x="5527503" y="4498884"/>
            <a:ext cx="3420225" cy="1754327"/>
          </a:xfrm>
          <a:prstGeom prst="rect">
            <a:avLst/>
          </a:prstGeom>
          <a:noFill/>
        </p:spPr>
        <p:txBody>
          <a:bodyPr wrap="square" lIns="91425" tIns="45713" rIns="91425" bIns="45713" rtlCol="0">
            <a:spAutoFit/>
          </a:bodyPr>
          <a:lstStyle/>
          <a:p>
            <a:r>
              <a:rPr lang="en-US" dirty="0" smtClean="0"/>
              <a:t>Computational Analysis</a:t>
            </a:r>
          </a:p>
          <a:p>
            <a:pPr marL="285704" indent="-285704">
              <a:buFontTx/>
              <a:buChar char="•"/>
            </a:pPr>
            <a:r>
              <a:rPr lang="en-US" dirty="0" smtClean="0"/>
              <a:t>Derived facts (pages, words …)</a:t>
            </a:r>
          </a:p>
          <a:p>
            <a:pPr marL="285704" indent="-285704">
              <a:buFontTx/>
              <a:buChar char="•"/>
            </a:pPr>
            <a:r>
              <a:rPr lang="en-US" dirty="0" smtClean="0"/>
              <a:t>Text data mining on OCR</a:t>
            </a:r>
          </a:p>
          <a:p>
            <a:pPr marL="285704" indent="-285704">
              <a:buFontTx/>
              <a:buChar char="•"/>
            </a:pPr>
            <a:r>
              <a:rPr lang="en-US" dirty="0" smtClean="0"/>
              <a:t>Data visualization</a:t>
            </a:r>
          </a:p>
          <a:p>
            <a:pPr marL="285704" indent="-285704">
              <a:buFontTx/>
              <a:buChar char="•"/>
            </a:pPr>
            <a:r>
              <a:rPr lang="en-US" dirty="0"/>
              <a:t>M</a:t>
            </a:r>
            <a:r>
              <a:rPr lang="en-US" dirty="0" smtClean="0"/>
              <a:t>ore coming from HTRC and you! </a:t>
            </a:r>
          </a:p>
        </p:txBody>
      </p:sp>
    </p:spTree>
    <p:extLst>
      <p:ext uri="{BB962C8B-B14F-4D97-AF65-F5344CB8AC3E}">
        <p14:creationId xmlns:p14="http://schemas.microsoft.com/office/powerpoint/2010/main" val="28603577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Non-consumptive Research</a:t>
            </a:r>
            <a:endParaRPr lang="en-US" dirty="0"/>
          </a:p>
        </p:txBody>
      </p:sp>
      <p:graphicFrame>
        <p:nvGraphicFramePr>
          <p:cNvPr id="5" name="Chart 4"/>
          <p:cNvGraphicFramePr/>
          <p:nvPr>
            <p:extLst>
              <p:ext uri="{D42A27DB-BD31-4B8C-83A1-F6EECF244321}">
                <p14:modId xmlns:p14="http://schemas.microsoft.com/office/powerpoint/2010/main" val="3511364380"/>
              </p:ext>
            </p:extLst>
          </p:nvPr>
        </p:nvGraphicFramePr>
        <p:xfrm>
          <a:off x="237838" y="1994911"/>
          <a:ext cx="4922981" cy="39285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657436" y="3117272"/>
            <a:ext cx="4151746" cy="2585323"/>
          </a:xfrm>
          <a:prstGeom prst="rect">
            <a:avLst/>
          </a:prstGeom>
          <a:noFill/>
        </p:spPr>
        <p:txBody>
          <a:bodyPr wrap="square" lIns="91425" tIns="45713" rIns="91425" bIns="45713" rtlCol="0">
            <a:spAutoFit/>
          </a:bodyPr>
          <a:lstStyle/>
          <a:p>
            <a:r>
              <a:rPr lang="en-US" b="1" dirty="0" smtClean="0"/>
              <a:t>Fair Use of Copyrighted Material</a:t>
            </a:r>
          </a:p>
          <a:p>
            <a:endParaRPr lang="en-US" dirty="0" smtClean="0"/>
          </a:p>
          <a:p>
            <a:pPr marL="285704" indent="-285704">
              <a:buFontTx/>
              <a:buChar char="•"/>
            </a:pPr>
            <a:r>
              <a:rPr lang="en-US" dirty="0" smtClean="0"/>
              <a:t>Must preserve owners rights</a:t>
            </a:r>
          </a:p>
          <a:p>
            <a:pPr marL="285704" indent="-285704">
              <a:buFontTx/>
              <a:buChar char="•"/>
            </a:pPr>
            <a:r>
              <a:rPr lang="en-US" dirty="0" smtClean="0"/>
              <a:t>Research cannot disclose in-copyright works</a:t>
            </a:r>
          </a:p>
          <a:p>
            <a:pPr marL="285704" indent="-285704">
              <a:buFontTx/>
              <a:buChar char="•"/>
            </a:pPr>
            <a:r>
              <a:rPr lang="en-US" dirty="0" smtClean="0"/>
              <a:t>Computational analysis challenge of non-disclosure.</a:t>
            </a:r>
          </a:p>
          <a:p>
            <a:pPr marL="285704" indent="-285704">
              <a:buFontTx/>
              <a:buChar char="•"/>
            </a:pPr>
            <a:endParaRPr lang="en-US" dirty="0"/>
          </a:p>
          <a:p>
            <a:r>
              <a:rPr lang="en-US" dirty="0" smtClean="0"/>
              <a:t>Coming to SHARC this Fall!</a:t>
            </a:r>
            <a:endParaRPr lang="en-US" dirty="0"/>
          </a:p>
        </p:txBody>
      </p:sp>
    </p:spTree>
    <p:extLst>
      <p:ext uri="{BB962C8B-B14F-4D97-AF65-F5344CB8AC3E}">
        <p14:creationId xmlns:p14="http://schemas.microsoft.com/office/powerpoint/2010/main" val="36324192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61979868"/>
              </p:ext>
            </p:extLst>
          </p:nvPr>
        </p:nvGraphicFramePr>
        <p:xfrm>
          <a:off x="0" y="480200"/>
          <a:ext cx="9144000" cy="637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HARC High Level Arch.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586" y="1912800"/>
            <a:ext cx="5029211" cy="3457669"/>
          </a:xfrm>
          <a:prstGeom prst="rect">
            <a:avLst/>
          </a:prstGeom>
        </p:spPr>
        <p:style>
          <a:lnRef idx="1">
            <a:schemeClr val="dk1"/>
          </a:lnRef>
          <a:fillRef idx="2">
            <a:schemeClr val="dk1"/>
          </a:fillRef>
          <a:effectRef idx="1">
            <a:schemeClr val="dk1"/>
          </a:effectRef>
          <a:fontRef idx="minor">
            <a:schemeClr val="dk1"/>
          </a:fontRef>
        </p:style>
      </p:pic>
      <p:sp>
        <p:nvSpPr>
          <p:cNvPr id="5" name="TextBox 4"/>
          <p:cNvSpPr txBox="1"/>
          <p:nvPr/>
        </p:nvSpPr>
        <p:spPr>
          <a:xfrm>
            <a:off x="709513" y="6508"/>
            <a:ext cx="8434487" cy="607218"/>
          </a:xfrm>
          <a:prstGeom prst="rect">
            <a:avLst/>
          </a:prstGeom>
          <a:solidFill>
            <a:schemeClr val="accent6">
              <a:lumMod val="50000"/>
            </a:schemeClr>
          </a:solidFill>
        </p:spPr>
        <p:txBody>
          <a:bodyPr wrap="square" lIns="91425" tIns="45713" rIns="91425" bIns="190470" rtlCol="0">
            <a:spAutoFit/>
          </a:bodyPr>
          <a:lstStyle/>
          <a:p>
            <a:pPr algn="ctr">
              <a:spcAft>
                <a:spcPts val="625"/>
              </a:spcAft>
            </a:pPr>
            <a:r>
              <a:rPr lang="en-US" sz="2400" b="1" dirty="0">
                <a:solidFill>
                  <a:srgbClr val="FFFFFF"/>
                </a:solidFill>
              </a:rPr>
              <a:t>SHARC: Secure </a:t>
            </a:r>
            <a:r>
              <a:rPr lang="en-US" sz="2400" b="1" dirty="0" err="1">
                <a:solidFill>
                  <a:srgbClr val="FFFFFF"/>
                </a:solidFill>
              </a:rPr>
              <a:t>HathiTrust</a:t>
            </a:r>
            <a:r>
              <a:rPr lang="en-US" sz="2400" b="1" dirty="0">
                <a:solidFill>
                  <a:srgbClr val="FFFFFF"/>
                </a:solidFill>
              </a:rPr>
              <a:t> Analytics Research Commons</a:t>
            </a:r>
          </a:p>
        </p:txBody>
      </p:sp>
      <p:sp>
        <p:nvSpPr>
          <p:cNvPr id="6" name="TextBox 5"/>
          <p:cNvSpPr txBox="1"/>
          <p:nvPr/>
        </p:nvSpPr>
        <p:spPr>
          <a:xfrm>
            <a:off x="194037" y="970264"/>
            <a:ext cx="3704345" cy="846385"/>
          </a:xfrm>
          <a:prstGeom prst="rect">
            <a:avLst/>
          </a:prstGeom>
          <a:noFill/>
        </p:spPr>
        <p:txBody>
          <a:bodyPr wrap="square" lIns="19047" tIns="9523" rIns="19047" bIns="9523" rtlCol="0">
            <a:spAutoFit/>
          </a:bodyPr>
          <a:lstStyle/>
          <a:p>
            <a:r>
              <a:rPr lang="en-US" b="1" dirty="0" smtClean="0"/>
              <a:t>Problem 1</a:t>
            </a:r>
            <a:r>
              <a:rPr lang="en-US" dirty="0" smtClean="0"/>
              <a:t>: </a:t>
            </a:r>
          </a:p>
          <a:p>
            <a:r>
              <a:rPr lang="en-US" dirty="0" err="1" smtClean="0"/>
              <a:t>HathiTrust</a:t>
            </a:r>
            <a:r>
              <a:rPr lang="en-US" dirty="0" smtClean="0"/>
              <a:t> Digital Library</a:t>
            </a:r>
          </a:p>
          <a:p>
            <a:r>
              <a:rPr lang="en-US" dirty="0" smtClean="0"/>
              <a:t>No personal copies for Researchers</a:t>
            </a:r>
            <a:endParaRPr lang="en-US" dirty="0"/>
          </a:p>
        </p:txBody>
      </p:sp>
      <p:sp>
        <p:nvSpPr>
          <p:cNvPr id="7" name="TextBox 6"/>
          <p:cNvSpPr txBox="1"/>
          <p:nvPr/>
        </p:nvSpPr>
        <p:spPr>
          <a:xfrm>
            <a:off x="194037" y="5394666"/>
            <a:ext cx="3031404" cy="1122102"/>
          </a:xfrm>
          <a:prstGeom prst="rect">
            <a:avLst/>
          </a:prstGeom>
          <a:noFill/>
        </p:spPr>
        <p:txBody>
          <a:bodyPr wrap="square" lIns="19047" tIns="9523" rIns="19047" bIns="9523" rtlCol="0">
            <a:spAutoFit/>
          </a:bodyPr>
          <a:lstStyle/>
          <a:p>
            <a:r>
              <a:rPr lang="en-US" b="1" dirty="0" smtClean="0"/>
              <a:t>Solution</a:t>
            </a:r>
            <a:r>
              <a:rPr lang="en-US" dirty="0" smtClean="0"/>
              <a:t>:</a:t>
            </a:r>
          </a:p>
          <a:p>
            <a:r>
              <a:rPr lang="en-US" dirty="0" smtClean="0"/>
              <a:t>Bring your Computation  to the </a:t>
            </a:r>
            <a:r>
              <a:rPr lang="en-US" dirty="0" err="1" smtClean="0"/>
              <a:t>HathiTrust</a:t>
            </a:r>
            <a:r>
              <a:rPr lang="en-US" dirty="0" smtClean="0"/>
              <a:t> Digital Library</a:t>
            </a:r>
          </a:p>
          <a:p>
            <a:r>
              <a:rPr lang="en-US" dirty="0" smtClean="0"/>
              <a:t>Within the SHARC Ring of Trust</a:t>
            </a:r>
          </a:p>
        </p:txBody>
      </p:sp>
      <p:sp>
        <p:nvSpPr>
          <p:cNvPr id="9" name="TextBox 8"/>
          <p:cNvSpPr txBox="1"/>
          <p:nvPr/>
        </p:nvSpPr>
        <p:spPr>
          <a:xfrm>
            <a:off x="5253113" y="665298"/>
            <a:ext cx="3704345" cy="570669"/>
          </a:xfrm>
          <a:prstGeom prst="rect">
            <a:avLst/>
          </a:prstGeom>
          <a:noFill/>
        </p:spPr>
        <p:txBody>
          <a:bodyPr wrap="square" lIns="19047" tIns="9523" rIns="19047" bIns="9523" rtlCol="0">
            <a:spAutoFit/>
          </a:bodyPr>
          <a:lstStyle/>
          <a:p>
            <a:pPr algn="ctr"/>
            <a:r>
              <a:rPr lang="en-US" b="1" dirty="0" smtClean="0"/>
              <a:t>Problem 2</a:t>
            </a:r>
            <a:r>
              <a:rPr lang="en-US" dirty="0" smtClean="0"/>
              <a:t>: </a:t>
            </a:r>
          </a:p>
          <a:p>
            <a:pPr algn="ctr"/>
            <a:r>
              <a:rPr lang="en-US" dirty="0" smtClean="0"/>
              <a:t>HT Digital Lib Data Protection Levels </a:t>
            </a:r>
          </a:p>
        </p:txBody>
      </p:sp>
      <p:graphicFrame>
        <p:nvGraphicFramePr>
          <p:cNvPr id="11" name="Table 10"/>
          <p:cNvGraphicFramePr>
            <a:graphicFrameLocks noGrp="1"/>
          </p:cNvGraphicFramePr>
          <p:nvPr>
            <p:extLst>
              <p:ext uri="{D42A27DB-BD31-4B8C-83A1-F6EECF244321}">
                <p14:modId xmlns:p14="http://schemas.microsoft.com/office/powerpoint/2010/main" val="2072851987"/>
              </p:ext>
            </p:extLst>
          </p:nvPr>
        </p:nvGraphicFramePr>
        <p:xfrm>
          <a:off x="4970143" y="1287411"/>
          <a:ext cx="4022595" cy="1466896"/>
        </p:xfrm>
        <a:graphic>
          <a:graphicData uri="http://schemas.openxmlformats.org/drawingml/2006/table">
            <a:tbl>
              <a:tblPr firstRow="1" bandRow="1">
                <a:tableStyleId>{8A107856-5554-42FB-B03E-39F5DBC370BA}</a:tableStyleId>
              </a:tblPr>
              <a:tblGrid>
                <a:gridCol w="608393"/>
                <a:gridCol w="1428979"/>
                <a:gridCol w="419125"/>
                <a:gridCol w="752341"/>
                <a:gridCol w="813757"/>
              </a:tblGrid>
              <a:tr h="190500">
                <a:tc>
                  <a:txBody>
                    <a:bodyPr/>
                    <a:lstStyle/>
                    <a:p>
                      <a:pPr algn="ctr"/>
                      <a:r>
                        <a:rPr lang="en-US" sz="1100" dirty="0" smtClean="0">
                          <a:solidFill>
                            <a:schemeClr val="bg1"/>
                          </a:solidFill>
                        </a:rPr>
                        <a:t>Level</a:t>
                      </a:r>
                      <a:endParaRPr lang="en-US" sz="1100" dirty="0">
                        <a:solidFill>
                          <a:schemeClr val="bg1"/>
                        </a:solidFill>
                      </a:endParaRPr>
                    </a:p>
                  </a:txBody>
                  <a:tcPr marL="19050" marR="19050" marT="9525" marB="9525">
                    <a:solidFill>
                      <a:schemeClr val="tx1">
                        <a:lumMod val="65000"/>
                        <a:lumOff val="35000"/>
                      </a:schemeClr>
                    </a:solidFill>
                  </a:tcPr>
                </a:tc>
                <a:tc>
                  <a:txBody>
                    <a:bodyPr/>
                    <a:lstStyle/>
                    <a:p>
                      <a:r>
                        <a:rPr lang="en-US" sz="1100" dirty="0" smtClean="0">
                          <a:solidFill>
                            <a:schemeClr val="bg1"/>
                          </a:solidFill>
                        </a:rPr>
                        <a:t>Content</a:t>
                      </a:r>
                      <a:endParaRPr lang="en-US" sz="1100" dirty="0">
                        <a:solidFill>
                          <a:schemeClr val="bg1"/>
                        </a:solidFill>
                      </a:endParaRPr>
                    </a:p>
                  </a:txBody>
                  <a:tcPr marL="19050" marR="19050" marT="9525" marB="9525">
                    <a:solidFill>
                      <a:schemeClr val="tx1">
                        <a:lumMod val="65000"/>
                        <a:lumOff val="35000"/>
                      </a:schemeClr>
                    </a:solidFill>
                  </a:tcPr>
                </a:tc>
                <a:tc>
                  <a:txBody>
                    <a:bodyPr/>
                    <a:lstStyle/>
                    <a:p>
                      <a:pPr algn="ctr"/>
                      <a:r>
                        <a:rPr lang="en-US" sz="1100" dirty="0" smtClean="0">
                          <a:solidFill>
                            <a:schemeClr val="bg1"/>
                          </a:solidFill>
                        </a:rPr>
                        <a:t>Login</a:t>
                      </a:r>
                      <a:endParaRPr lang="en-US" sz="1100" dirty="0">
                        <a:solidFill>
                          <a:schemeClr val="bg1"/>
                        </a:solidFill>
                      </a:endParaRPr>
                    </a:p>
                  </a:txBody>
                  <a:tcPr marL="19050" marR="19050" marT="9525" marB="9525">
                    <a:solidFill>
                      <a:schemeClr val="tx1">
                        <a:lumMod val="65000"/>
                        <a:lumOff val="35000"/>
                      </a:schemeClr>
                    </a:solidFill>
                  </a:tcPr>
                </a:tc>
                <a:tc>
                  <a:txBody>
                    <a:bodyPr/>
                    <a:lstStyle/>
                    <a:p>
                      <a:r>
                        <a:rPr lang="en-US" sz="1100" dirty="0" smtClean="0">
                          <a:solidFill>
                            <a:schemeClr val="bg1"/>
                          </a:solidFill>
                        </a:rPr>
                        <a:t>Download</a:t>
                      </a:r>
                      <a:endParaRPr lang="en-US" sz="1100" dirty="0">
                        <a:solidFill>
                          <a:schemeClr val="bg1"/>
                        </a:solidFill>
                      </a:endParaRPr>
                    </a:p>
                  </a:txBody>
                  <a:tcPr marL="19050" marR="19050" marT="9525" marB="9525">
                    <a:solidFill>
                      <a:schemeClr val="tx1">
                        <a:lumMod val="65000"/>
                        <a:lumOff val="35000"/>
                      </a:schemeClr>
                    </a:solidFill>
                  </a:tcPr>
                </a:tc>
                <a:tc>
                  <a:txBody>
                    <a:bodyPr/>
                    <a:lstStyle/>
                    <a:p>
                      <a:r>
                        <a:rPr lang="en-US" sz="1100" dirty="0" smtClean="0">
                          <a:solidFill>
                            <a:schemeClr val="bg1"/>
                          </a:solidFill>
                        </a:rPr>
                        <a:t>Provenance</a:t>
                      </a:r>
                      <a:endParaRPr lang="en-US" sz="1100" dirty="0">
                        <a:solidFill>
                          <a:schemeClr val="bg1"/>
                        </a:solidFill>
                      </a:endParaRPr>
                    </a:p>
                  </a:txBody>
                  <a:tcPr marL="19050" marR="19050" marT="9525" marB="9525">
                    <a:solidFill>
                      <a:schemeClr val="tx1">
                        <a:lumMod val="65000"/>
                        <a:lumOff val="35000"/>
                      </a:schemeClr>
                    </a:solidFill>
                  </a:tcPr>
                </a:tc>
              </a:tr>
              <a:tr h="190500">
                <a:tc>
                  <a:txBody>
                    <a:bodyPr/>
                    <a:lstStyle/>
                    <a:p>
                      <a:pPr algn="ctr"/>
                      <a:r>
                        <a:rPr lang="en-US" sz="1100" dirty="0" smtClean="0"/>
                        <a:t>0</a:t>
                      </a:r>
                      <a:endParaRPr lang="en-US" sz="1100" dirty="0"/>
                    </a:p>
                  </a:txBody>
                  <a:tcPr marL="19050" marR="19050" marT="9525" marB="9525">
                    <a:solidFill>
                      <a:schemeClr val="accent6">
                        <a:lumMod val="20000"/>
                        <a:lumOff val="80000"/>
                      </a:schemeClr>
                    </a:solidFill>
                  </a:tcPr>
                </a:tc>
                <a:tc>
                  <a:txBody>
                    <a:bodyPr/>
                    <a:lstStyle/>
                    <a:p>
                      <a:r>
                        <a:rPr lang="en-US" sz="1100" dirty="0" smtClean="0"/>
                        <a:t>Derived</a:t>
                      </a:r>
                      <a:r>
                        <a:rPr lang="en-US" sz="1100" baseline="0" dirty="0" smtClean="0"/>
                        <a:t> Factual Data</a:t>
                      </a:r>
                      <a:endParaRPr lang="en-US" sz="1100" dirty="0"/>
                    </a:p>
                  </a:txBody>
                  <a:tcPr marL="19050" marR="19050" marT="9525" marB="9525">
                    <a:solidFill>
                      <a:schemeClr val="accent6">
                        <a:lumMod val="20000"/>
                        <a:lumOff val="80000"/>
                      </a:schemeClr>
                    </a:solidFill>
                  </a:tcPr>
                </a:tc>
                <a:tc>
                  <a:txBody>
                    <a:bodyPr/>
                    <a:lstStyle/>
                    <a:p>
                      <a:pPr algn="ctr"/>
                      <a:endParaRPr lang="en-US" sz="1100" dirty="0"/>
                    </a:p>
                  </a:txBody>
                  <a:tcPr marL="19050" marR="19050" marT="9525" marB="9525">
                    <a:solidFill>
                      <a:schemeClr val="accent6">
                        <a:lumMod val="20000"/>
                        <a:lumOff val="80000"/>
                      </a:schemeClr>
                    </a:solidFill>
                  </a:tcPr>
                </a:tc>
                <a:tc>
                  <a:txBody>
                    <a:bodyPr/>
                    <a:lstStyle/>
                    <a:p>
                      <a:r>
                        <a:rPr lang="en-US" sz="1100" dirty="0" smtClean="0"/>
                        <a:t>Bulk</a:t>
                      </a:r>
                      <a:endParaRPr lang="en-US" sz="1100" dirty="0"/>
                    </a:p>
                  </a:txBody>
                  <a:tcPr marL="19050" marR="19050" marT="9525" marB="9525">
                    <a:solidFill>
                      <a:schemeClr val="accent6">
                        <a:lumMod val="20000"/>
                        <a:lumOff val="80000"/>
                      </a:schemeClr>
                    </a:solidFill>
                  </a:tcPr>
                </a:tc>
                <a:tc>
                  <a:txBody>
                    <a:bodyPr/>
                    <a:lstStyle/>
                    <a:p>
                      <a:endParaRPr lang="en-US" sz="1100" dirty="0"/>
                    </a:p>
                  </a:txBody>
                  <a:tcPr marL="19050" marR="19050" marT="9525" marB="9525">
                    <a:solidFill>
                      <a:schemeClr val="accent6">
                        <a:lumMod val="20000"/>
                        <a:lumOff val="80000"/>
                      </a:schemeClr>
                    </a:solidFill>
                  </a:tcPr>
                </a:tc>
              </a:tr>
              <a:tr h="361996">
                <a:tc>
                  <a:txBody>
                    <a:bodyPr/>
                    <a:lstStyle/>
                    <a:p>
                      <a:pPr algn="ctr"/>
                      <a:r>
                        <a:rPr lang="en-US" sz="1100" dirty="0" smtClean="0"/>
                        <a:t>1</a:t>
                      </a:r>
                      <a:endParaRPr lang="en-US" sz="1100" dirty="0"/>
                    </a:p>
                  </a:txBody>
                  <a:tcPr marL="19050" marR="19050" marT="9525" marB="9525">
                    <a:solidFill>
                      <a:schemeClr val="accent2">
                        <a:lumMod val="40000"/>
                        <a:lumOff val="60000"/>
                      </a:schemeClr>
                    </a:solidFill>
                  </a:tcPr>
                </a:tc>
                <a:tc>
                  <a:txBody>
                    <a:bodyPr/>
                    <a:lstStyle/>
                    <a:p>
                      <a:r>
                        <a:rPr lang="en-US" sz="1100" dirty="0" smtClean="0"/>
                        <a:t>In public domain</a:t>
                      </a:r>
                    </a:p>
                    <a:p>
                      <a:r>
                        <a:rPr lang="en-US" sz="1100" dirty="0" smtClean="0"/>
                        <a:t>No 3</a:t>
                      </a:r>
                      <a:r>
                        <a:rPr lang="en-US" sz="1100" baseline="30000" dirty="0" smtClean="0"/>
                        <a:t>rd</a:t>
                      </a:r>
                      <a:r>
                        <a:rPr lang="en-US" sz="1100" dirty="0" smtClean="0"/>
                        <a:t> party restrictions</a:t>
                      </a:r>
                      <a:endParaRPr lang="en-US" sz="1100" dirty="0"/>
                    </a:p>
                  </a:txBody>
                  <a:tcPr marL="19050" marR="19050" marT="9525" marB="9525">
                    <a:solidFill>
                      <a:schemeClr val="accent2">
                        <a:lumMod val="40000"/>
                        <a:lumOff val="60000"/>
                      </a:schemeClr>
                    </a:solidFill>
                  </a:tcPr>
                </a:tc>
                <a:tc>
                  <a:txBody>
                    <a:bodyPr/>
                    <a:lstStyle/>
                    <a:p>
                      <a:pPr algn="ctr"/>
                      <a:r>
                        <a:rPr lang="en-US" sz="1100" dirty="0" smtClean="0"/>
                        <a:t>X</a:t>
                      </a:r>
                      <a:endParaRPr lang="en-US" sz="1100" dirty="0"/>
                    </a:p>
                  </a:txBody>
                  <a:tcPr marL="19050" marR="19050" marT="9525" marB="9525">
                    <a:solidFill>
                      <a:schemeClr val="accent2">
                        <a:lumMod val="40000"/>
                        <a:lumOff val="60000"/>
                      </a:schemeClr>
                    </a:solidFill>
                  </a:tcPr>
                </a:tc>
                <a:tc>
                  <a:txBody>
                    <a:bodyPr/>
                    <a:lstStyle/>
                    <a:p>
                      <a:r>
                        <a:rPr lang="en-US" sz="1100" dirty="0" smtClean="0"/>
                        <a:t>Volume</a:t>
                      </a:r>
                      <a:endParaRPr lang="en-US" sz="1100" dirty="0"/>
                    </a:p>
                  </a:txBody>
                  <a:tcPr marL="19050" marR="19050" marT="9525" marB="9525">
                    <a:solidFill>
                      <a:schemeClr val="accent2">
                        <a:lumMod val="40000"/>
                        <a:lumOff val="60000"/>
                      </a:schemeClr>
                    </a:solidFill>
                  </a:tcPr>
                </a:tc>
                <a:tc>
                  <a:txBody>
                    <a:bodyPr/>
                    <a:lstStyle/>
                    <a:p>
                      <a:endParaRPr lang="en-US" sz="1100" dirty="0"/>
                    </a:p>
                  </a:txBody>
                  <a:tcPr marL="19050" marR="19050" marT="9525" marB="9525">
                    <a:solidFill>
                      <a:schemeClr val="accent2">
                        <a:lumMod val="40000"/>
                        <a:lumOff val="60000"/>
                      </a:schemeClr>
                    </a:solidFill>
                  </a:tcPr>
                </a:tc>
              </a:tr>
              <a:tr h="533400">
                <a:tc>
                  <a:txBody>
                    <a:bodyPr/>
                    <a:lstStyle/>
                    <a:p>
                      <a:pPr algn="ctr"/>
                      <a:r>
                        <a:rPr lang="en-US" sz="1100" dirty="0" smtClean="0"/>
                        <a:t>2</a:t>
                      </a:r>
                      <a:endParaRPr lang="en-US" sz="1100" dirty="0"/>
                    </a:p>
                  </a:txBody>
                  <a:tcPr marL="19050" marR="19050" marT="9525" marB="9525">
                    <a:solidFill>
                      <a:schemeClr val="accent2">
                        <a:lumMod val="60000"/>
                        <a:lumOff val="40000"/>
                      </a:schemeClr>
                    </a:solidFill>
                  </a:tcPr>
                </a:tc>
                <a:tc>
                  <a:txBody>
                    <a:bodyPr/>
                    <a:lstStyle/>
                    <a:p>
                      <a:r>
                        <a:rPr lang="en-US" sz="1100" dirty="0" smtClean="0"/>
                        <a:t>In public domain</a:t>
                      </a:r>
                    </a:p>
                    <a:p>
                      <a:r>
                        <a:rPr lang="en-US" sz="1100" dirty="0" smtClean="0"/>
                        <a:t>With 3</a:t>
                      </a:r>
                      <a:r>
                        <a:rPr lang="en-US" sz="1100" baseline="30000" dirty="0" smtClean="0"/>
                        <a:t>rd</a:t>
                      </a:r>
                      <a:r>
                        <a:rPr lang="en-US" sz="1100" baseline="0" dirty="0" smtClean="0"/>
                        <a:t> party restrictions</a:t>
                      </a:r>
                      <a:endParaRPr lang="en-US" sz="1100" dirty="0"/>
                    </a:p>
                  </a:txBody>
                  <a:tcPr marL="19050" marR="19050" marT="9525" marB="9525">
                    <a:solidFill>
                      <a:schemeClr val="accent2">
                        <a:lumMod val="60000"/>
                        <a:lumOff val="40000"/>
                      </a:schemeClr>
                    </a:solidFill>
                  </a:tcPr>
                </a:tc>
                <a:tc>
                  <a:txBody>
                    <a:bodyPr/>
                    <a:lstStyle/>
                    <a:p>
                      <a:pPr algn="ctr"/>
                      <a:r>
                        <a:rPr lang="en-US" sz="1100" dirty="0" smtClean="0"/>
                        <a:t>X</a:t>
                      </a:r>
                      <a:endParaRPr lang="en-US" sz="1100" dirty="0"/>
                    </a:p>
                  </a:txBody>
                  <a:tcPr marL="19050" marR="19050" marT="9525" marB="9525">
                    <a:solidFill>
                      <a:schemeClr val="accent2">
                        <a:lumMod val="60000"/>
                        <a:lumOff val="40000"/>
                      </a:schemeClr>
                    </a:solidFill>
                  </a:tcPr>
                </a:tc>
                <a:tc>
                  <a:txBody>
                    <a:bodyPr/>
                    <a:lstStyle/>
                    <a:p>
                      <a:r>
                        <a:rPr lang="en-US" sz="1100" dirty="0" smtClean="0"/>
                        <a:t>None</a:t>
                      </a:r>
                      <a:endParaRPr lang="en-US" sz="1100" dirty="0"/>
                    </a:p>
                  </a:txBody>
                  <a:tcPr marL="19050" marR="19050" marT="9525" marB="9525">
                    <a:solidFill>
                      <a:schemeClr val="accent2">
                        <a:lumMod val="60000"/>
                        <a:lumOff val="40000"/>
                      </a:schemeClr>
                    </a:solidFill>
                  </a:tcPr>
                </a:tc>
                <a:tc>
                  <a:txBody>
                    <a:bodyPr/>
                    <a:lstStyle/>
                    <a:p>
                      <a:endParaRPr lang="en-US" sz="1100" dirty="0"/>
                    </a:p>
                  </a:txBody>
                  <a:tcPr marL="19050" marR="19050" marT="9525" marB="9525">
                    <a:solidFill>
                      <a:schemeClr val="accent2">
                        <a:lumMod val="60000"/>
                        <a:lumOff val="40000"/>
                      </a:schemeClr>
                    </a:solidFill>
                  </a:tcPr>
                </a:tc>
              </a:tr>
              <a:tr h="190500">
                <a:tc>
                  <a:txBody>
                    <a:bodyPr/>
                    <a:lstStyle/>
                    <a:p>
                      <a:pPr algn="ctr"/>
                      <a:r>
                        <a:rPr lang="en-US" sz="1100" dirty="0" smtClean="0">
                          <a:solidFill>
                            <a:srgbClr val="FFFFFF"/>
                          </a:solidFill>
                        </a:rPr>
                        <a:t>3</a:t>
                      </a:r>
                      <a:endParaRPr lang="en-US" sz="1100" dirty="0">
                        <a:solidFill>
                          <a:srgbClr val="FFFFFF"/>
                        </a:solidFill>
                      </a:endParaRPr>
                    </a:p>
                  </a:txBody>
                  <a:tcPr marL="19050" marR="19050" marT="9525" marB="9525">
                    <a:solidFill>
                      <a:schemeClr val="accent2">
                        <a:lumMod val="75000"/>
                      </a:schemeClr>
                    </a:solidFill>
                  </a:tcPr>
                </a:tc>
                <a:tc>
                  <a:txBody>
                    <a:bodyPr/>
                    <a:lstStyle/>
                    <a:p>
                      <a:r>
                        <a:rPr lang="en-US" sz="1100" dirty="0" smtClean="0">
                          <a:solidFill>
                            <a:srgbClr val="FFFFFF"/>
                          </a:solidFill>
                        </a:rPr>
                        <a:t>In Copyright</a:t>
                      </a:r>
                      <a:endParaRPr lang="en-US" sz="1100" dirty="0">
                        <a:solidFill>
                          <a:srgbClr val="FFFFFF"/>
                        </a:solidFill>
                      </a:endParaRPr>
                    </a:p>
                  </a:txBody>
                  <a:tcPr marL="19050" marR="19050" marT="9525" marB="9525">
                    <a:solidFill>
                      <a:schemeClr val="accent2">
                        <a:lumMod val="75000"/>
                      </a:schemeClr>
                    </a:solidFill>
                  </a:tcPr>
                </a:tc>
                <a:tc>
                  <a:txBody>
                    <a:bodyPr/>
                    <a:lstStyle/>
                    <a:p>
                      <a:pPr algn="ctr"/>
                      <a:r>
                        <a:rPr lang="en-US" sz="1100" dirty="0" smtClean="0">
                          <a:solidFill>
                            <a:srgbClr val="FFFFFF"/>
                          </a:solidFill>
                        </a:rPr>
                        <a:t>X</a:t>
                      </a:r>
                      <a:endParaRPr lang="en-US" sz="1100" dirty="0">
                        <a:solidFill>
                          <a:srgbClr val="FFFFFF"/>
                        </a:solidFill>
                      </a:endParaRPr>
                    </a:p>
                  </a:txBody>
                  <a:tcPr marL="19050" marR="19050" marT="9525" marB="9525">
                    <a:solidFill>
                      <a:schemeClr val="accent2">
                        <a:lumMod val="75000"/>
                      </a:schemeClr>
                    </a:solidFill>
                  </a:tcPr>
                </a:tc>
                <a:tc>
                  <a:txBody>
                    <a:bodyPr/>
                    <a:lstStyle/>
                    <a:p>
                      <a:r>
                        <a:rPr lang="en-US" sz="1100" dirty="0" smtClean="0">
                          <a:solidFill>
                            <a:srgbClr val="FFFFFF"/>
                          </a:solidFill>
                        </a:rPr>
                        <a:t>None</a:t>
                      </a:r>
                      <a:endParaRPr lang="en-US" sz="1100" dirty="0">
                        <a:solidFill>
                          <a:srgbClr val="FFFFFF"/>
                        </a:solidFill>
                      </a:endParaRPr>
                    </a:p>
                  </a:txBody>
                  <a:tcPr marL="19050" marR="19050" marT="9525" marB="9525">
                    <a:solidFill>
                      <a:schemeClr val="accent2">
                        <a:lumMod val="75000"/>
                      </a:schemeClr>
                    </a:solidFill>
                  </a:tcPr>
                </a:tc>
                <a:tc>
                  <a:txBody>
                    <a:bodyPr/>
                    <a:lstStyle/>
                    <a:p>
                      <a:r>
                        <a:rPr lang="en-US" sz="1100" dirty="0" smtClean="0">
                          <a:solidFill>
                            <a:srgbClr val="FFFFFF"/>
                          </a:solidFill>
                        </a:rPr>
                        <a:t>Required</a:t>
                      </a:r>
                      <a:endParaRPr lang="en-US" sz="1100" dirty="0">
                        <a:solidFill>
                          <a:srgbClr val="FFFFFF"/>
                        </a:solidFill>
                      </a:endParaRPr>
                    </a:p>
                  </a:txBody>
                  <a:tcPr marL="19050" marR="19050" marT="9525" marB="9525">
                    <a:solidFill>
                      <a:schemeClr val="accent2">
                        <a:lumMod val="75000"/>
                      </a:schemeClr>
                    </a:solidFill>
                  </a:tcPr>
                </a:tc>
              </a:tr>
            </a:tbl>
          </a:graphicData>
        </a:graphic>
      </p:graphicFrame>
      <p:sp>
        <p:nvSpPr>
          <p:cNvPr id="12" name="TextBox 11"/>
          <p:cNvSpPr txBox="1"/>
          <p:nvPr/>
        </p:nvSpPr>
        <p:spPr>
          <a:xfrm>
            <a:off x="5389187" y="2768553"/>
            <a:ext cx="3418175" cy="846385"/>
          </a:xfrm>
          <a:prstGeom prst="rect">
            <a:avLst/>
          </a:prstGeom>
          <a:noFill/>
        </p:spPr>
        <p:txBody>
          <a:bodyPr wrap="square" lIns="19047" tIns="9523" rIns="19047" bIns="9523" rtlCol="0">
            <a:spAutoFit/>
          </a:bodyPr>
          <a:lstStyle/>
          <a:p>
            <a:pPr algn="ctr"/>
            <a:r>
              <a:rPr lang="en-US" b="1" dirty="0" smtClean="0"/>
              <a:t>Solution</a:t>
            </a:r>
            <a:r>
              <a:rPr lang="en-US" dirty="0" smtClean="0"/>
              <a:t>: </a:t>
            </a:r>
          </a:p>
          <a:p>
            <a:pPr algn="ctr"/>
            <a:r>
              <a:rPr lang="en-US" dirty="0" smtClean="0"/>
              <a:t>SHARC Tools and APIs which honor the Data Protection Levels</a:t>
            </a:r>
          </a:p>
        </p:txBody>
      </p:sp>
      <p:sp>
        <p:nvSpPr>
          <p:cNvPr id="15" name="TextBox 14"/>
          <p:cNvSpPr txBox="1"/>
          <p:nvPr/>
        </p:nvSpPr>
        <p:spPr>
          <a:xfrm>
            <a:off x="5078411" y="3964558"/>
            <a:ext cx="2642650" cy="846385"/>
          </a:xfrm>
          <a:prstGeom prst="rect">
            <a:avLst/>
          </a:prstGeom>
          <a:noFill/>
        </p:spPr>
        <p:txBody>
          <a:bodyPr wrap="square" lIns="19047" tIns="9523" rIns="19047" bIns="9523" rtlCol="0">
            <a:spAutoFit/>
          </a:bodyPr>
          <a:lstStyle/>
          <a:p>
            <a:pPr algn="r"/>
            <a:r>
              <a:rPr lang="en-US" b="1" dirty="0" smtClean="0"/>
              <a:t>Problem 3</a:t>
            </a:r>
            <a:r>
              <a:rPr lang="en-US" dirty="0" smtClean="0"/>
              <a:t>: </a:t>
            </a:r>
          </a:p>
          <a:p>
            <a:pPr algn="r"/>
            <a:r>
              <a:rPr lang="en-US" dirty="0" smtClean="0"/>
              <a:t>How can I use </a:t>
            </a:r>
          </a:p>
          <a:p>
            <a:pPr algn="r"/>
            <a:r>
              <a:rPr lang="en-US" dirty="0" smtClean="0"/>
              <a:t>my own Analytic Tools? </a:t>
            </a:r>
          </a:p>
        </p:txBody>
      </p:sp>
      <p:sp>
        <p:nvSpPr>
          <p:cNvPr id="16" name="TextBox 15"/>
          <p:cNvSpPr txBox="1"/>
          <p:nvPr/>
        </p:nvSpPr>
        <p:spPr>
          <a:xfrm>
            <a:off x="7589746" y="3980361"/>
            <a:ext cx="1344493" cy="850229"/>
          </a:xfrm>
          <a:prstGeom prst="rect">
            <a:avLst/>
          </a:prstGeom>
          <a:noFill/>
        </p:spPr>
        <p:txBody>
          <a:bodyPr wrap="square" lIns="19047" tIns="9523" rIns="19047" bIns="9523" rtlCol="0">
            <a:spAutoFit/>
          </a:bodyPr>
          <a:lstStyle/>
          <a:p>
            <a:pPr algn="r"/>
            <a:r>
              <a:rPr lang="en-US" b="1" dirty="0" smtClean="0"/>
              <a:t>Solution</a:t>
            </a:r>
            <a:r>
              <a:rPr lang="en-US" dirty="0" smtClean="0"/>
              <a:t>:</a:t>
            </a:r>
          </a:p>
          <a:p>
            <a:pPr algn="r"/>
            <a:r>
              <a:rPr lang="en-US" dirty="0" smtClean="0"/>
              <a:t>Data </a:t>
            </a:r>
          </a:p>
          <a:p>
            <a:pPr algn="r"/>
            <a:r>
              <a:rPr lang="en-US" dirty="0" smtClean="0"/>
              <a:t>Capsule </a:t>
            </a:r>
          </a:p>
        </p:txBody>
      </p:sp>
      <p:pic>
        <p:nvPicPr>
          <p:cNvPr id="3" name="Picture 2" descr="htrc-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0" y="0"/>
            <a:ext cx="865846" cy="912555"/>
          </a:xfrm>
          <a:prstGeom prst="rect">
            <a:avLst/>
          </a:prstGeom>
        </p:spPr>
      </p:pic>
      <p:pic>
        <p:nvPicPr>
          <p:cNvPr id="18" name="Picture 4"/>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8013" y="27823655"/>
            <a:ext cx="14073331" cy="861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9166" y="4958160"/>
            <a:ext cx="2875755" cy="17150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4010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 in SHARC</a:t>
            </a:r>
            <a:endParaRPr lang="en-US" dirty="0"/>
          </a:p>
        </p:txBody>
      </p:sp>
      <p:sp>
        <p:nvSpPr>
          <p:cNvPr id="3" name="Content Placeholder 2"/>
          <p:cNvSpPr>
            <a:spLocks noGrp="1"/>
          </p:cNvSpPr>
          <p:nvPr>
            <p:ph idx="1"/>
          </p:nvPr>
        </p:nvSpPr>
        <p:spPr/>
        <p:txBody>
          <a:bodyPr/>
          <a:lstStyle/>
          <a:p>
            <a:r>
              <a:rPr lang="en-US" b="1" dirty="0" smtClean="0"/>
              <a:t>Worksets</a:t>
            </a:r>
            <a:r>
              <a:rPr lang="en-US" dirty="0" smtClean="0"/>
              <a:t>: create a collection of HT volumes</a:t>
            </a:r>
          </a:p>
          <a:p>
            <a:r>
              <a:rPr lang="en-US" b="1" dirty="0" smtClean="0"/>
              <a:t>Algorithms</a:t>
            </a:r>
            <a:r>
              <a:rPr lang="en-US" dirty="0" smtClean="0"/>
              <a:t>: run analytics on text in workset</a:t>
            </a:r>
          </a:p>
          <a:p>
            <a:r>
              <a:rPr lang="en-US" b="1" dirty="0" smtClean="0"/>
              <a:t>Extracted Features</a:t>
            </a:r>
            <a:r>
              <a:rPr lang="en-US" dirty="0" smtClean="0"/>
              <a:t>: download derived data including counts unigrams, metadata, </a:t>
            </a:r>
            <a:r>
              <a:rPr lang="en-US" dirty="0" err="1" smtClean="0"/>
              <a:t>etc</a:t>
            </a:r>
            <a:endParaRPr lang="en-US" dirty="0" smtClean="0"/>
          </a:p>
          <a:p>
            <a:r>
              <a:rPr lang="en-US" b="1" dirty="0" smtClean="0"/>
              <a:t>Data Capsule</a:t>
            </a:r>
            <a:r>
              <a:rPr lang="en-US" dirty="0" smtClean="0"/>
              <a:t>: run your own software on in-copyright data</a:t>
            </a:r>
            <a:endParaRPr lang="en-US" dirty="0"/>
          </a:p>
        </p:txBody>
      </p:sp>
    </p:spTree>
    <p:extLst>
      <p:ext uri="{BB962C8B-B14F-4D97-AF65-F5344CB8AC3E}">
        <p14:creationId xmlns:p14="http://schemas.microsoft.com/office/powerpoint/2010/main" val="1280804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cs typeface="+mj-cs"/>
              </a:rPr>
              <a:t>Login to SHARC</a:t>
            </a:r>
            <a:br>
              <a:rPr lang="en-US" sz="3600" dirty="0" smtClean="0">
                <a:ea typeface="+mj-ea"/>
                <a:cs typeface="+mj-cs"/>
              </a:rPr>
            </a:br>
            <a:r>
              <a:rPr lang="en-US" sz="2800" dirty="0" smtClean="0">
                <a:ea typeface="+mj-ea"/>
                <a:cs typeface="+mj-cs"/>
                <a:hlinkClick r:id="rId2"/>
              </a:rPr>
              <a:t>https://htrc2.pti.indiana.edu</a:t>
            </a:r>
            <a:endParaRPr lang="en-US" sz="3600" dirty="0">
              <a:ea typeface="+mj-ea"/>
              <a:cs typeface="+mj-cs"/>
            </a:endParaRPr>
          </a:p>
        </p:txBody>
      </p:sp>
      <p:pic>
        <p:nvPicPr>
          <p:cNvPr id="2253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1978" b="1978"/>
          <a:stretch>
            <a:fillRect/>
          </a:stretch>
        </p:blipFill>
        <p:spPr>
          <a:xfrm>
            <a:off x="914400" y="1600200"/>
            <a:ext cx="7543800" cy="4487863"/>
          </a:xfrm>
        </p:spPr>
      </p:pic>
    </p:spTree>
    <p:extLst>
      <p:ext uri="{BB962C8B-B14F-4D97-AF65-F5344CB8AC3E}">
        <p14:creationId xmlns:p14="http://schemas.microsoft.com/office/powerpoint/2010/main" val="31885289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5620</TotalTime>
  <Words>1093</Words>
  <Application>Microsoft Macintosh PowerPoint</Application>
  <PresentationFormat>On-screen Show (4:3)</PresentationFormat>
  <Paragraphs>212</Paragraphs>
  <Slides>34</Slides>
  <Notes>3</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1_Custom Design</vt:lpstr>
      <vt:lpstr>Custom Design</vt:lpstr>
      <vt:lpstr>HathiTrust Research Center Tools SHARC: Secure HathiTrust Analytics Research Commons</vt:lpstr>
      <vt:lpstr>PowerPoint Presentation</vt:lpstr>
      <vt:lpstr>What is HathiTrust?</vt:lpstr>
      <vt:lpstr>PowerPoint Presentation</vt:lpstr>
      <vt:lpstr>What is SHARC?</vt:lpstr>
      <vt:lpstr>Non-consumptive Research</vt:lpstr>
      <vt:lpstr>PowerPoint Presentation</vt:lpstr>
      <vt:lpstr>What you can do in SHARC</vt:lpstr>
      <vt:lpstr>Login to SHARC https://htrc2.pti.indiana.edu</vt:lpstr>
      <vt:lpstr>Create a login id (i.e. username)</vt:lpstr>
      <vt:lpstr>How to create a workset</vt:lpstr>
      <vt:lpstr>Log In Again to Workset Builder</vt:lpstr>
      <vt:lpstr>Workset Builder</vt:lpstr>
      <vt:lpstr>Build a workset</vt:lpstr>
      <vt:lpstr>Select desired items</vt:lpstr>
      <vt:lpstr>Compile a workset</vt:lpstr>
      <vt:lpstr>Analysis in the HTRC Portal</vt:lpstr>
      <vt:lpstr>Choose Algorithm</vt:lpstr>
      <vt:lpstr>Choose Collection(s) for Analysis</vt:lpstr>
      <vt:lpstr>Run the Analysis…</vt:lpstr>
      <vt:lpstr>Results!</vt:lpstr>
      <vt:lpstr>View Results</vt:lpstr>
      <vt:lpstr>Text Mining Methods: The Big Two</vt:lpstr>
      <vt:lpstr> Example: Comparing (contrasting) two novels by Charles Dickens:  Little Dorrit and Bleak House</vt:lpstr>
      <vt:lpstr>An example: Comparing (contrasting) two novels by Charles Dickens [contd.] Switch the “analysis” and “reference” worksets</vt:lpstr>
      <vt:lpstr>Topic modeling Bleak House</vt:lpstr>
      <vt:lpstr>Making sense of the results</vt:lpstr>
      <vt:lpstr>SHARC  for research on In-copyright data</vt:lpstr>
      <vt:lpstr>Extracted Features</vt:lpstr>
      <vt:lpstr>Data Capsule</vt:lpstr>
      <vt:lpstr>HTRC Data Capsule &gt; Show Virtual Machines</vt:lpstr>
      <vt:lpstr>Coming: HT Bookworm</vt:lpstr>
      <vt:lpstr>HTRC Advanced Collaborative Support</vt:lpstr>
      <vt:lpstr>SHARC Developers</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HathiTrust Research Center Tools SHARC: Secure HathiTrust Analytics Research Commons</dc:title>
  <dc:creator>Dirk Herr-Hoyman</dc:creator>
  <cp:lastModifiedBy>Jeremy York</cp:lastModifiedBy>
  <cp:revision>33</cp:revision>
  <cp:lastPrinted>2015-04-15T17:29:27Z</cp:lastPrinted>
  <dcterms:created xsi:type="dcterms:W3CDTF">2015-04-13T18:51:48Z</dcterms:created>
  <dcterms:modified xsi:type="dcterms:W3CDTF">2015-05-13T19:38:11Z</dcterms:modified>
</cp:coreProperties>
</file>