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6.xml" ContentType="application/vnd.openxmlformats-officedocument.drawingml.chart+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1"/>
  </p:notesMasterIdLst>
  <p:handoutMasterIdLst>
    <p:handoutMasterId r:id="rId152"/>
  </p:handoutMasterIdLst>
  <p:sldIdLst>
    <p:sldId id="344" r:id="rId2"/>
    <p:sldId id="491" r:id="rId3"/>
    <p:sldId id="487" r:id="rId4"/>
    <p:sldId id="489" r:id="rId5"/>
    <p:sldId id="486" r:id="rId6"/>
    <p:sldId id="345" r:id="rId7"/>
    <p:sldId id="346" r:id="rId8"/>
    <p:sldId id="347" r:id="rId9"/>
    <p:sldId id="348" r:id="rId10"/>
    <p:sldId id="492" r:id="rId11"/>
    <p:sldId id="349" r:id="rId12"/>
    <p:sldId id="350" r:id="rId13"/>
    <p:sldId id="351" r:id="rId14"/>
    <p:sldId id="352" r:id="rId15"/>
    <p:sldId id="353" r:id="rId16"/>
    <p:sldId id="354" r:id="rId17"/>
    <p:sldId id="355" r:id="rId18"/>
    <p:sldId id="356" r:id="rId19"/>
    <p:sldId id="360" r:id="rId20"/>
    <p:sldId id="361" r:id="rId21"/>
    <p:sldId id="362" r:id="rId22"/>
    <p:sldId id="364" r:id="rId23"/>
    <p:sldId id="365" r:id="rId24"/>
    <p:sldId id="366" r:id="rId25"/>
    <p:sldId id="325" r:id="rId26"/>
    <p:sldId id="326" r:id="rId27"/>
    <p:sldId id="327" r:id="rId28"/>
    <p:sldId id="328" r:id="rId29"/>
    <p:sldId id="330" r:id="rId30"/>
    <p:sldId id="331" r:id="rId31"/>
    <p:sldId id="332" r:id="rId32"/>
    <p:sldId id="333" r:id="rId33"/>
    <p:sldId id="334" r:id="rId34"/>
    <p:sldId id="335" r:id="rId35"/>
    <p:sldId id="387" r:id="rId36"/>
    <p:sldId id="388" r:id="rId37"/>
    <p:sldId id="390" r:id="rId38"/>
    <p:sldId id="391" r:id="rId39"/>
    <p:sldId id="393" r:id="rId40"/>
    <p:sldId id="395" r:id="rId41"/>
    <p:sldId id="397" r:id="rId42"/>
    <p:sldId id="398" r:id="rId43"/>
    <p:sldId id="399" r:id="rId44"/>
    <p:sldId id="400" r:id="rId45"/>
    <p:sldId id="401" r:id="rId46"/>
    <p:sldId id="402" r:id="rId47"/>
    <p:sldId id="403" r:id="rId48"/>
    <p:sldId id="404" r:id="rId49"/>
    <p:sldId id="405" r:id="rId50"/>
    <p:sldId id="406" r:id="rId51"/>
    <p:sldId id="407" r:id="rId52"/>
    <p:sldId id="411"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424"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61" r:id="rId94"/>
    <p:sldId id="462" r:id="rId95"/>
    <p:sldId id="463" r:id="rId96"/>
    <p:sldId id="464" r:id="rId97"/>
    <p:sldId id="465" r:id="rId98"/>
    <p:sldId id="321" r:id="rId99"/>
    <p:sldId id="300" r:id="rId100"/>
    <p:sldId id="324" r:id="rId101"/>
    <p:sldId id="306" r:id="rId102"/>
    <p:sldId id="305" r:id="rId103"/>
    <p:sldId id="322" r:id="rId104"/>
    <p:sldId id="323" r:id="rId105"/>
    <p:sldId id="320" r:id="rId106"/>
    <p:sldId id="307" r:id="rId107"/>
    <p:sldId id="317" r:id="rId108"/>
    <p:sldId id="316" r:id="rId109"/>
    <p:sldId id="310" r:id="rId110"/>
    <p:sldId id="340" r:id="rId111"/>
    <p:sldId id="341" r:id="rId112"/>
    <p:sldId id="342" r:id="rId113"/>
    <p:sldId id="343" r:id="rId114"/>
    <p:sldId id="370"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469" r:id="rId131"/>
    <p:sldId id="470" r:id="rId132"/>
    <p:sldId id="471" r:id="rId133"/>
    <p:sldId id="476" r:id="rId134"/>
    <p:sldId id="472" r:id="rId135"/>
    <p:sldId id="473" r:id="rId136"/>
    <p:sldId id="474" r:id="rId137"/>
    <p:sldId id="475" r:id="rId138"/>
    <p:sldId id="477" r:id="rId139"/>
    <p:sldId id="478" r:id="rId140"/>
    <p:sldId id="479" r:id="rId141"/>
    <p:sldId id="480" r:id="rId142"/>
    <p:sldId id="481" r:id="rId143"/>
    <p:sldId id="482" r:id="rId144"/>
    <p:sldId id="483" r:id="rId145"/>
    <p:sldId id="484" r:id="rId146"/>
    <p:sldId id="467" r:id="rId147"/>
    <p:sldId id="468" r:id="rId148"/>
    <p:sldId id="485" r:id="rId149"/>
    <p:sldId id="490" r:id="rId1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81" autoAdjust="0"/>
  </p:normalViewPr>
  <p:slideViewPr>
    <p:cSldViewPr snapToGrid="0" snapToObjects="1">
      <p:cViewPr>
        <p:scale>
          <a:sx n="64" d="100"/>
          <a:sy n="64" d="100"/>
        </p:scale>
        <p:origin x="-120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4" d="100"/>
          <a:sy n="74" d="100"/>
        </p:scale>
        <p:origin x="-20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notesMaster" Target="notesMasters/notesMaster1.xml"/><Relationship Id="rId15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printerSettings" Target="printerSettings/printerSettings1.bin"/><Relationship Id="rId154" Type="http://schemas.openxmlformats.org/officeDocument/2006/relationships/presProps" Target="presProps.xml"/><Relationship Id="rId155" Type="http://schemas.openxmlformats.org/officeDocument/2006/relationships/viewProps" Target="viewProps.xml"/><Relationship Id="rId156" Type="http://schemas.openxmlformats.org/officeDocument/2006/relationships/theme" Target="theme/theme1.xml"/><Relationship Id="rId15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ser>
          <c:idx val="0"/>
          <c:order val="0"/>
          <c:tx>
            <c:strRef>
              <c:f>Sheet1!$B$1</c:f>
              <c:strCache>
                <c:ptCount val="1"/>
                <c:pt idx="0">
                  <c:v>Percent</c:v>
                </c:pt>
              </c:strCache>
            </c:strRef>
          </c:tx>
          <c:spPr>
            <a:ln>
              <a:noFill/>
            </a:ln>
          </c:spPr>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sz="2600" b="0" i="0"/>
                    </a:pPr>
                    <a:r>
                      <a:rPr lang="en-US" sz="2000" dirty="0" smtClean="0"/>
                      <a:t>In-copyright or undetermined</a:t>
                    </a:r>
                  </a:p>
                  <a:p>
                    <a:pPr>
                      <a:defRPr sz="2600" b="0" i="0"/>
                    </a:pPr>
                    <a:r>
                      <a:rPr lang="en-US" sz="2000" dirty="0" smtClean="0"/>
                      <a:t>70%</a:t>
                    </a:r>
                    <a:endParaRPr lang="en-US" sz="2000" dirty="0"/>
                  </a:p>
                </c:rich>
              </c:tx>
              <c:spPr/>
              <c:dLblPos val="bestFit"/>
              <c:showLegendKey val="0"/>
              <c:showVal val="0"/>
              <c:showCatName val="1"/>
              <c:showSerName val="0"/>
              <c:showPercent val="1"/>
              <c:showBubbleSize val="0"/>
            </c:dLbl>
            <c:dLbl>
              <c:idx val="1"/>
              <c:layout>
                <c:manualLayout>
                  <c:x val="-0.0303965325008298"/>
                  <c:y val="-0.145837585819002"/>
                </c:manualLayout>
              </c:layout>
              <c:tx>
                <c:rich>
                  <a:bodyPr/>
                  <a:lstStyle/>
                  <a:p>
                    <a:r>
                      <a:rPr lang="en-US" sz="1600" b="0" i="0" dirty="0"/>
                      <a:t>Public </a:t>
                    </a:r>
                    <a:r>
                      <a:rPr lang="en-US" sz="1600" b="0" i="0" dirty="0" smtClean="0"/>
                      <a:t>Domain (worldwide)</a:t>
                    </a:r>
                    <a:r>
                      <a:rPr lang="en-US" sz="1600" b="0" i="0" dirty="0"/>
                      <a:t>
</a:t>
                    </a:r>
                    <a:r>
                      <a:rPr lang="en-US" sz="1600" b="0" i="0" dirty="0" smtClean="0"/>
                      <a:t>15%</a:t>
                    </a:r>
                  </a:p>
                </c:rich>
              </c:tx>
              <c:dLblPos val="bestFit"/>
              <c:showLegendKey val="0"/>
              <c:showVal val="0"/>
              <c:showCatName val="1"/>
              <c:showSerName val="0"/>
              <c:showPercent val="1"/>
              <c:showBubbleSize val="0"/>
            </c:dLbl>
            <c:dLbl>
              <c:idx val="2"/>
              <c:layout>
                <c:manualLayout>
                  <c:x val="0.0954817759957814"/>
                  <c:y val="0.0"/>
                </c:manualLayout>
              </c:layout>
              <c:tx>
                <c:rich>
                  <a:bodyPr/>
                  <a:lstStyle/>
                  <a:p>
                    <a:r>
                      <a:rPr lang="en-US" sz="1600" b="0" i="0" dirty="0" smtClean="0"/>
                      <a:t>U.S. Federal Government Documents (worldwide)</a:t>
                    </a:r>
                    <a:r>
                      <a:rPr lang="en-US" sz="1600" b="0" i="0" dirty="0"/>
                      <a:t>
4%</a:t>
                    </a:r>
                    <a:endParaRPr lang="en-US" dirty="0"/>
                  </a:p>
                </c:rich>
              </c:tx>
              <c:dLblPos val="bestFit"/>
              <c:showLegendKey val="0"/>
              <c:showVal val="0"/>
              <c:showCatName val="1"/>
              <c:showSerName val="0"/>
              <c:showPercent val="1"/>
              <c:showBubbleSize val="0"/>
            </c:dLbl>
            <c:dLbl>
              <c:idx val="3"/>
              <c:layout/>
              <c:tx>
                <c:rich>
                  <a:bodyPr/>
                  <a:lstStyle/>
                  <a:p>
                    <a:r>
                      <a:rPr lang="en-US" sz="1600" b="0" i="0" dirty="0" smtClean="0"/>
                      <a:t>Public Domain</a:t>
                    </a:r>
                  </a:p>
                  <a:p>
                    <a:r>
                      <a:rPr lang="en-US" sz="1600" b="0" i="0" dirty="0" smtClean="0"/>
                      <a:t>(US)</a:t>
                    </a:r>
                  </a:p>
                  <a:p>
                    <a:r>
                      <a:rPr lang="en-US" sz="1600" b="0" i="0" dirty="0" smtClean="0"/>
                      <a:t>10%</a:t>
                    </a:r>
                  </a:p>
                  <a:p>
                    <a:endParaRPr lang="en-US" dirty="0"/>
                  </a:p>
                </c:rich>
              </c:tx>
              <c:dLblPos val="bestFit"/>
              <c:showLegendKey val="0"/>
              <c:showVal val="0"/>
              <c:showCatName val="1"/>
              <c:showSerName val="0"/>
              <c:showPercent val="1"/>
              <c:showBubbleSize val="0"/>
            </c:dLbl>
            <c:dLbl>
              <c:idx val="4"/>
              <c:layout>
                <c:manualLayout>
                  <c:x val="-0.00126004203176028"/>
                  <c:y val="-0.015388752472806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Open Access</a:t>
                    </a:r>
                  </a:p>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5"/>
              <c:layout>
                <c:manualLayout>
                  <c:x val="-0.0788290918624192"/>
                  <c:y val="0.10546199574957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Creative Commons </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.01%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6"/>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a:solidFill>
                          <a:srgbClr val="000000"/>
                        </a:solidFill>
                        <a:latin typeface="Calibri"/>
                        <a:ea typeface="Calibri"/>
                        <a:cs typeface="Calibri"/>
                      </a:rPr>
                      <a:t>"Public </a:t>
                    </a:r>
                    <a:r>
                      <a:rPr lang="en-US" sz="1600" b="0" i="0" u="none" strike="noStrike" baseline="0" dirty="0" smtClean="0">
                        <a:solidFill>
                          <a:srgbClr val="000000"/>
                        </a:solidFill>
                        <a:latin typeface="Calibri"/>
                        <a:ea typeface="Calibri"/>
                        <a:cs typeface="Calibri"/>
                      </a:rPr>
                      <a:t>Domain”</a:t>
                    </a:r>
                    <a:endParaRPr lang="en-US" sz="1600" b="0" i="0" u="none" strike="noStrike" baseline="0" dirty="0">
                      <a:solidFill>
                        <a:srgbClr val="000000"/>
                      </a:solidFill>
                      <a:latin typeface="Calibri"/>
                      <a:ea typeface="Calibri"/>
                      <a:cs typeface="Calibri"/>
                    </a:endParaRP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30%</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txPr>
              <a:bodyPr/>
              <a:lstStyle/>
              <a:p>
                <a:pPr>
                  <a:defRPr sz="1600" b="0" i="0"/>
                </a:pPr>
                <a:endParaRPr lang="en-US"/>
              </a:p>
            </c:txPr>
            <c:dLblPos val="bestFit"/>
            <c:showLegendKey val="0"/>
            <c:showVal val="0"/>
            <c:showCatName val="1"/>
            <c:showSerName val="0"/>
            <c:showPercent val="1"/>
            <c:showBubbleSize val="0"/>
            <c:showLeaderLines val="1"/>
          </c:dLbls>
          <c:cat>
            <c:strRef>
              <c:f>Sheet1!$A$2:$A$7</c:f>
              <c:strCache>
                <c:ptCount val="6"/>
                <c:pt idx="0">
                  <c:v>In Copyright</c:v>
                </c:pt>
                <c:pt idx="1">
                  <c:v>Public Domain</c:v>
                </c:pt>
                <c:pt idx="2">
                  <c:v>Government Documents</c:v>
                </c:pt>
                <c:pt idx="3">
                  <c:v>Public Domain (US)</c:v>
                </c:pt>
                <c:pt idx="4">
                  <c:v>Open Access</c:v>
                </c:pt>
                <c:pt idx="5">
                  <c:v>Creative Commons</c:v>
                </c:pt>
              </c:strCache>
            </c:strRef>
          </c:cat>
          <c:val>
            <c:numRef>
              <c:f>Sheet1!$B$2:$B$7</c:f>
              <c:numCache>
                <c:formatCode>0</c:formatCode>
                <c:ptCount val="6"/>
                <c:pt idx="0">
                  <c:v>7.253946E6</c:v>
                </c:pt>
                <c:pt idx="1">
                  <c:v>1.687328E6</c:v>
                </c:pt>
                <c:pt idx="2">
                  <c:v>348112.0</c:v>
                </c:pt>
                <c:pt idx="3" formatCode="General">
                  <c:v>1.017765E6</c:v>
                </c:pt>
                <c:pt idx="4">
                  <c:v>6569.0</c:v>
                </c:pt>
                <c:pt idx="5">
                  <c:v>964.0</c:v>
                </c:pt>
              </c:numCache>
            </c:numRef>
          </c:val>
        </c:ser>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89677704042453"/>
          <c:y val="0.35866391486862"/>
          <c:w val="0.59196220013983"/>
          <c:h val="0.64133608513138"/>
        </c:manualLayout>
      </c:layout>
      <c:pie3DChart>
        <c:varyColors val="1"/>
        <c:ser>
          <c:idx val="0"/>
          <c:order val="0"/>
          <c:tx>
            <c:strRef>
              <c:f>Sheet1!$B$1</c:f>
              <c:strCache>
                <c:ptCount val="1"/>
                <c:pt idx="0">
                  <c:v>Percent</c:v>
                </c:pt>
              </c:strCache>
            </c:strRef>
          </c:tx>
          <c:dLbls>
            <c:dLbl>
              <c:idx val="6"/>
              <c:layout>
                <c:manualLayout>
                  <c:x val="-0.144202340427971"/>
                  <c:y val="-0.143554835750163"/>
                </c:manualLayout>
              </c:layout>
              <c:showLegendKey val="0"/>
              <c:showVal val="0"/>
              <c:showCatName val="1"/>
              <c:showSerName val="0"/>
              <c:showPercent val="1"/>
              <c:showBubbleSize val="0"/>
            </c:dLbl>
            <c:dLbl>
              <c:idx val="7"/>
              <c:layout>
                <c:manualLayout>
                  <c:x val="-0.0192237733383764"/>
                  <c:y val="-0.0669375012375666"/>
                </c:manualLayout>
              </c:layout>
              <c:showLegendKey val="0"/>
              <c:showVal val="0"/>
              <c:showCatName val="1"/>
              <c:showSerName val="0"/>
              <c:showPercent val="1"/>
              <c:showBubbleSize val="0"/>
            </c:dLbl>
            <c:dLbl>
              <c:idx val="8"/>
              <c:layout>
                <c:manualLayout>
                  <c:x val="-0.06454515237997"/>
                  <c:y val="-0.174488843749794"/>
                </c:manualLayout>
              </c:layout>
              <c:showLegendKey val="0"/>
              <c:showVal val="0"/>
              <c:showCatName val="1"/>
              <c:showSerName val="0"/>
              <c:showPercent val="1"/>
              <c:showBubbleSize val="0"/>
            </c:dLbl>
            <c:dLbl>
              <c:idx val="9"/>
              <c:layout>
                <c:manualLayout>
                  <c:x val="-0.0772916595032608"/>
                  <c:y val="-0.273274502168217"/>
                </c:manualLayout>
              </c:layout>
              <c:tx>
                <c:rich>
                  <a:bodyPr/>
                  <a:lstStyle/>
                  <a:p>
                    <a:r>
                      <a:rPr lang="en-US" dirty="0" smtClean="0"/>
                      <a:t>LC</a:t>
                    </a:r>
                    <a:r>
                      <a:rPr lang="en-US" dirty="0"/>
                      <a:t>
1%</a:t>
                    </a:r>
                  </a:p>
                </c:rich>
              </c:tx>
              <c:showLegendKey val="0"/>
              <c:showVal val="0"/>
              <c:showCatName val="1"/>
              <c:showSerName val="0"/>
              <c:showPercent val="1"/>
              <c:showBubbleSize val="0"/>
            </c:dLbl>
            <c:dLbl>
              <c:idx val="10"/>
              <c:layout>
                <c:manualLayout>
                  <c:x val="-0.0166468383591789"/>
                  <c:y val="-0.181538435517831"/>
                </c:manualLayout>
              </c:layout>
              <c:showLegendKey val="0"/>
              <c:showVal val="0"/>
              <c:showCatName val="1"/>
              <c:showSerName val="0"/>
              <c:showPercent val="1"/>
              <c:showBubbleSize val="0"/>
            </c:dLbl>
            <c:dLbl>
              <c:idx val="11"/>
              <c:layout>
                <c:manualLayout>
                  <c:x val="-0.0109678047885936"/>
                  <c:y val="-0.272566201561644"/>
                </c:manualLayout>
              </c:layout>
              <c:showLegendKey val="0"/>
              <c:showVal val="0"/>
              <c:showCatName val="1"/>
              <c:showSerName val="0"/>
              <c:showPercent val="1"/>
              <c:showBubbleSize val="0"/>
            </c:dLbl>
            <c:dLbl>
              <c:idx val="12"/>
              <c:layout>
                <c:manualLayout>
                  <c:x val="0.243085880640466"/>
                  <c:y val="-0.115258907179206"/>
                </c:manualLayout>
              </c:layout>
              <c:showLegendKey val="0"/>
              <c:showVal val="0"/>
              <c:showCatName val="1"/>
              <c:showSerName val="0"/>
              <c:showPercent val="1"/>
              <c:showBubbleSize val="0"/>
            </c:dLbl>
            <c:dLbl>
              <c:idx val="13"/>
              <c:layout>
                <c:manualLayout>
                  <c:x val="0.106259097525473"/>
                  <c:y val="-0.0654878982489258"/>
                </c:manualLayout>
              </c:layout>
              <c:showLegendKey val="0"/>
              <c:showVal val="0"/>
              <c:showCatName val="1"/>
              <c:showSerName val="0"/>
              <c:showPercent val="1"/>
              <c:showBubbleSize val="0"/>
            </c:dLbl>
            <c:dLbl>
              <c:idx val="14"/>
              <c:layout>
                <c:manualLayout>
                  <c:x val="0.0786026200873362"/>
                  <c:y val="0.00785854778987109"/>
                </c:manualLayout>
              </c:layout>
              <c:showLegendKey val="0"/>
              <c:showVal val="0"/>
              <c:showCatName val="1"/>
              <c:showSerName val="0"/>
              <c:showPercent val="1"/>
              <c:showBubbleSize val="0"/>
            </c:dLbl>
            <c:dLbl>
              <c:idx val="15"/>
              <c:layout>
                <c:manualLayout>
                  <c:x val="0.174672374468475"/>
                  <c:y val="-0.0733466522998937"/>
                </c:manualLayout>
              </c:layout>
              <c:showLegendKey val="0"/>
              <c:showVal val="0"/>
              <c:showCatName val="1"/>
              <c:showSerName val="0"/>
              <c:showPercent val="1"/>
              <c:showBubbleSize val="0"/>
            </c:dLbl>
            <c:dLbl>
              <c:idx val="16"/>
              <c:layout>
                <c:manualLayout>
                  <c:x val="0.0276564774381369"/>
                  <c:y val="-0.0523903185991406"/>
                </c:manualLayout>
              </c:layout>
              <c:showLegendKey val="0"/>
              <c:showVal val="0"/>
              <c:showCatName val="1"/>
              <c:showSerName val="0"/>
              <c:showPercent val="1"/>
              <c:showBubbleSize val="0"/>
            </c:dLbl>
            <c:dLbl>
              <c:idx val="17"/>
              <c:layout>
                <c:manualLayout>
                  <c:x val="0.294031908675171"/>
                  <c:y val="0.0104780637198281"/>
                </c:manualLayout>
              </c:layout>
              <c:showLegendKey val="0"/>
              <c:showVal val="0"/>
              <c:showCatName val="1"/>
              <c:showSerName val="0"/>
              <c:showPercent val="1"/>
              <c:showBubbleSize val="0"/>
            </c:dLbl>
            <c:dLbl>
              <c:idx val="18"/>
              <c:layout>
                <c:manualLayout>
                  <c:x val="0.17321665577829"/>
                  <c:y val="0.0261949530384735"/>
                </c:manualLayout>
              </c:layout>
              <c:showLegendKey val="0"/>
              <c:showVal val="0"/>
              <c:showCatName val="1"/>
              <c:showSerName val="0"/>
              <c:showPercent val="1"/>
              <c:showBubbleSize val="0"/>
            </c:dLbl>
            <c:dLbl>
              <c:idx val="19"/>
              <c:layout>
                <c:manualLayout>
                  <c:x val="0.180494905385735"/>
                  <c:y val="-0.220039544377488"/>
                </c:manualLayout>
              </c:layout>
              <c:showLegendKey val="0"/>
              <c:showVal val="0"/>
              <c:showCatName val="1"/>
              <c:showSerName val="0"/>
              <c:showPercent val="1"/>
              <c:showBubbleSize val="0"/>
            </c:dLbl>
            <c:dLbl>
              <c:idx val="20"/>
              <c:layout>
                <c:manualLayout>
                  <c:x val="0.13391557496361"/>
                  <c:y val="-0.144073376147637"/>
                </c:manualLayout>
              </c:layout>
              <c:showLegendKey val="0"/>
              <c:showVal val="0"/>
              <c:showCatName val="1"/>
              <c:showSerName val="0"/>
              <c:showPercent val="1"/>
              <c:showBubbleSize val="0"/>
            </c:dLbl>
            <c:dLbl>
              <c:idx val="21"/>
              <c:layout>
                <c:manualLayout>
                  <c:x val="0.00873362445414847"/>
                  <c:y val="-0.157170955797422"/>
                </c:manualLayout>
              </c:layout>
              <c:showLegendKey val="0"/>
              <c:showVal val="0"/>
              <c:showCatName val="1"/>
              <c:showSerName val="0"/>
              <c:showPercent val="1"/>
              <c:showBubbleSize val="0"/>
            </c:dLbl>
            <c:dLbl>
              <c:idx val="22"/>
              <c:layout>
                <c:manualLayout>
                  <c:x val="0.0684133915574963"/>
                  <c:y val="-0.201702726606691"/>
                </c:manualLayout>
              </c:layout>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Sheet1!$A$2:$A$24</c:f>
              <c:strCache>
                <c:ptCount val="23"/>
                <c:pt idx="0">
                  <c:v>Michigan</c:v>
                </c:pt>
                <c:pt idx="1">
                  <c:v>California</c:v>
                </c:pt>
                <c:pt idx="2">
                  <c:v>Wisconsin</c:v>
                </c:pt>
                <c:pt idx="3">
                  <c:v>Cornell</c:v>
                </c:pt>
                <c:pt idx="4">
                  <c:v>NYPL</c:v>
                </c:pt>
                <c:pt idx="5">
                  <c:v>Princeton</c:v>
                </c:pt>
                <c:pt idx="6">
                  <c:v>Indiana</c:v>
                </c:pt>
                <c:pt idx="7">
                  <c:v>Columbia</c:v>
                </c:pt>
                <c:pt idx="8">
                  <c:v>Harvard</c:v>
                </c:pt>
                <c:pt idx="9">
                  <c:v>LoC</c:v>
                </c:pt>
                <c:pt idx="10">
                  <c:v>Madrid</c:v>
                </c:pt>
                <c:pt idx="11">
                  <c:v>Minnesota</c:v>
                </c:pt>
                <c:pt idx="12">
                  <c:v>Chicago</c:v>
                </c:pt>
                <c:pt idx="13">
                  <c:v>Duke</c:v>
                </c:pt>
                <c:pt idx="14">
                  <c:v>Illinois</c:v>
                </c:pt>
                <c:pt idx="15">
                  <c:v>NCSU</c:v>
                </c:pt>
                <c:pt idx="16">
                  <c:v>Northwestern</c:v>
                </c:pt>
                <c:pt idx="17">
                  <c:v>Penn State</c:v>
                </c:pt>
                <c:pt idx="18">
                  <c:v>Purdue</c:v>
                </c:pt>
                <c:pt idx="19">
                  <c:v>UNC-Chapel Hill</c:v>
                </c:pt>
                <c:pt idx="20">
                  <c:v>Utah State</c:v>
                </c:pt>
                <c:pt idx="21">
                  <c:v>Virginia</c:v>
                </c:pt>
                <c:pt idx="22">
                  <c:v>Yale</c:v>
                </c:pt>
              </c:strCache>
            </c:strRef>
          </c:cat>
          <c:val>
            <c:numRef>
              <c:f>Sheet1!$B$2:$B$24</c:f>
              <c:numCache>
                <c:formatCode>0%</c:formatCode>
                <c:ptCount val="23"/>
                <c:pt idx="0">
                  <c:v>0.45</c:v>
                </c:pt>
                <c:pt idx="1">
                  <c:v>0.33</c:v>
                </c:pt>
                <c:pt idx="2">
                  <c:v>0.05</c:v>
                </c:pt>
                <c:pt idx="3">
                  <c:v>0.04</c:v>
                </c:pt>
                <c:pt idx="4">
                  <c:v>0.03</c:v>
                </c:pt>
                <c:pt idx="5">
                  <c:v>0.03</c:v>
                </c:pt>
                <c:pt idx="6">
                  <c:v>0.02</c:v>
                </c:pt>
                <c:pt idx="7">
                  <c:v>0.01</c:v>
                </c:pt>
                <c:pt idx="8">
                  <c:v>0.01</c:v>
                </c:pt>
                <c:pt idx="9">
                  <c:v>0.01</c:v>
                </c:pt>
                <c:pt idx="10">
                  <c:v>0.01</c:v>
                </c:pt>
                <c:pt idx="11">
                  <c:v>0.01</c:v>
                </c:pt>
                <c:pt idx="12">
                  <c:v>0.0</c:v>
                </c:pt>
                <c:pt idx="13">
                  <c:v>0.0</c:v>
                </c:pt>
                <c:pt idx="14">
                  <c:v>0.0</c:v>
                </c:pt>
                <c:pt idx="15">
                  <c:v>0.0</c:v>
                </c:pt>
                <c:pt idx="16">
                  <c:v>0.0</c:v>
                </c:pt>
                <c:pt idx="17">
                  <c:v>0.0</c:v>
                </c:pt>
                <c:pt idx="18">
                  <c:v>0.0</c:v>
                </c:pt>
                <c:pt idx="19">
                  <c:v>0.0</c:v>
                </c:pt>
                <c:pt idx="20">
                  <c:v>0.0</c:v>
                </c:pt>
                <c:pt idx="21">
                  <c:v>0.0</c:v>
                </c:pt>
                <c:pt idx="22">
                  <c:v>0.0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39356814701378"/>
          <c:y val="0.204663212435233"/>
          <c:w val="0.693721286370597"/>
          <c:h val="0.733160621761658"/>
        </c:manualLayout>
      </c:layout>
      <c:pie3DChart>
        <c:varyColors val="1"/>
        <c:ser>
          <c:idx val="0"/>
          <c:order val="0"/>
          <c:tx>
            <c:strRef>
              <c:f>Sheet1!$B$1</c:f>
              <c:strCache>
                <c:ptCount val="1"/>
                <c:pt idx="0">
                  <c:v>Count</c:v>
                </c:pt>
              </c:strCache>
            </c:strRef>
          </c:tx>
          <c:spPr>
            <a:gradFill rotWithShape="0">
              <a:gsLst>
                <a:gs pos="0">
                  <a:srgbClr val="9BC1FF"/>
                </a:gs>
                <a:gs pos="100000">
                  <a:srgbClr val="3F80CD"/>
                </a:gs>
              </a:gsLst>
              <a:lin ang="5400000"/>
            </a:gradFill>
            <a:ln w="19889">
              <a:noFill/>
            </a:ln>
            <a:effectLst>
              <a:outerShdw dist="35921" dir="2700000" algn="br">
                <a:srgbClr val="000000"/>
              </a:outerShdw>
            </a:effectLst>
          </c:spPr>
          <c:dPt>
            <c:idx val="0"/>
            <c:bubble3D val="0"/>
            <c:spPr>
              <a:gradFill rotWithShape="0">
                <a:gsLst>
                  <a:gs pos="0">
                    <a:srgbClr val="A2BFF8"/>
                  </a:gs>
                  <a:gs pos="100000">
                    <a:srgbClr val="3670B6"/>
                  </a:gs>
                </a:gsLst>
                <a:lin ang="5400000"/>
              </a:gradFill>
              <a:ln w="19889">
                <a:noFill/>
              </a:ln>
              <a:effectLst>
                <a:outerShdw dist="35921" dir="2700000" algn="br">
                  <a:srgbClr val="000000"/>
                </a:outerShdw>
              </a:effectLst>
            </c:spPr>
          </c:dPt>
          <c:dPt>
            <c:idx val="1"/>
            <c:bubble3D val="0"/>
            <c:spPr>
              <a:gradFill rotWithShape="0">
                <a:gsLst>
                  <a:gs pos="0">
                    <a:srgbClr val="FAA1A0"/>
                  </a:gs>
                  <a:gs pos="100000">
                    <a:srgbClr val="B93734"/>
                  </a:gs>
                </a:gsLst>
                <a:lin ang="5400000"/>
              </a:gradFill>
              <a:ln w="19889">
                <a:noFill/>
              </a:ln>
              <a:effectLst>
                <a:outerShdw dist="35921" dir="2700000" algn="br">
                  <a:srgbClr val="000000"/>
                </a:outerShdw>
              </a:effectLst>
            </c:spPr>
          </c:dPt>
          <c:dPt>
            <c:idx val="2"/>
            <c:bubble3D val="0"/>
            <c:spPr>
              <a:gradFill rotWithShape="0">
                <a:gsLst>
                  <a:gs pos="0">
                    <a:srgbClr val="D4F4A6"/>
                  </a:gs>
                  <a:gs pos="100000">
                    <a:srgbClr val="8DB241"/>
                  </a:gs>
                </a:gsLst>
                <a:lin ang="5400000"/>
              </a:gradFill>
              <a:ln w="19889">
                <a:noFill/>
              </a:ln>
              <a:effectLst>
                <a:outerShdw dist="35921" dir="2700000" algn="br">
                  <a:srgbClr val="000000"/>
                </a:outerShdw>
              </a:effectLst>
            </c:spPr>
          </c:dPt>
          <c:dPt>
            <c:idx val="3"/>
            <c:bubble3D val="0"/>
            <c:spPr>
              <a:gradFill rotWithShape="0">
                <a:gsLst>
                  <a:gs pos="0">
                    <a:srgbClr val="C5B3E2"/>
                  </a:gs>
                  <a:gs pos="100000">
                    <a:srgbClr val="704F97"/>
                  </a:gs>
                </a:gsLst>
                <a:lin ang="5400000"/>
              </a:gradFill>
              <a:ln w="19889">
                <a:noFill/>
              </a:ln>
              <a:effectLst>
                <a:outerShdw dist="35921" dir="2700000" algn="br">
                  <a:srgbClr val="000000"/>
                </a:outerShdw>
              </a:effectLst>
            </c:spPr>
          </c:dPt>
          <c:dPt>
            <c:idx val="4"/>
            <c:bubble3D val="0"/>
            <c:spPr>
              <a:gradFill rotWithShape="0">
                <a:gsLst>
                  <a:gs pos="0">
                    <a:srgbClr val="9DE2FF"/>
                  </a:gs>
                  <a:gs pos="100000">
                    <a:srgbClr val="31A1C0"/>
                  </a:gs>
                </a:gsLst>
                <a:lin ang="5400000"/>
              </a:gradFill>
              <a:ln w="19889">
                <a:noFill/>
              </a:ln>
              <a:effectLst>
                <a:outerShdw dist="35921" dir="2700000" algn="br">
                  <a:srgbClr val="000000"/>
                </a:outerShdw>
              </a:effectLst>
            </c:spPr>
          </c:dPt>
          <c:dPt>
            <c:idx val="5"/>
            <c:bubble3D val="0"/>
            <c:spPr>
              <a:gradFill rotWithShape="0">
                <a:gsLst>
                  <a:gs pos="0">
                    <a:srgbClr val="FFB885"/>
                  </a:gs>
                  <a:gs pos="100000">
                    <a:srgbClr val="F28225"/>
                  </a:gs>
                </a:gsLst>
                <a:lin ang="5400000"/>
              </a:gradFill>
              <a:ln w="19889">
                <a:noFill/>
              </a:ln>
              <a:effectLst>
                <a:outerShdw dist="35921" dir="2700000" algn="br">
                  <a:srgbClr val="000000"/>
                </a:outerShdw>
              </a:effectLst>
            </c:spPr>
          </c:dPt>
          <c:dPt>
            <c:idx val="6"/>
            <c:bubble3D val="0"/>
            <c:spPr>
              <a:gradFill rotWithShape="0">
                <a:gsLst>
                  <a:gs pos="0">
                    <a:srgbClr val="B6D1FF"/>
                  </a:gs>
                  <a:gs pos="100000">
                    <a:srgbClr val="8AA7D8"/>
                  </a:gs>
                </a:gsLst>
                <a:lin ang="5400000"/>
              </a:gradFill>
              <a:ln w="19889">
                <a:noFill/>
              </a:ln>
              <a:effectLst>
                <a:outerShdw dist="35921" dir="2700000" algn="br">
                  <a:srgbClr val="000000"/>
                </a:outerShdw>
              </a:effectLst>
            </c:spPr>
          </c:dPt>
          <c:dPt>
            <c:idx val="7"/>
            <c:bubble3D val="0"/>
            <c:spPr>
              <a:gradFill rotWithShape="0">
                <a:gsLst>
                  <a:gs pos="0">
                    <a:srgbClr val="FFB6B4"/>
                  </a:gs>
                  <a:gs pos="100000">
                    <a:srgbClr val="DA8A89"/>
                  </a:gs>
                </a:gsLst>
                <a:lin ang="5400000"/>
              </a:gradFill>
              <a:ln w="19889">
                <a:noFill/>
              </a:ln>
              <a:effectLst>
                <a:outerShdw dist="35921" dir="2700000" algn="br">
                  <a:srgbClr val="000000"/>
                </a:outerShdw>
              </a:effectLst>
            </c:spPr>
          </c:dPt>
          <c:dPt>
            <c:idx val="8"/>
            <c:bubble3D val="0"/>
            <c:spPr>
              <a:gradFill rotWithShape="0">
                <a:gsLst>
                  <a:gs pos="0">
                    <a:srgbClr val="E4FFBA"/>
                  </a:gs>
                  <a:gs pos="100000">
                    <a:srgbClr val="BBD68E"/>
                  </a:gs>
                </a:gsLst>
                <a:lin ang="5400000"/>
              </a:gradFill>
              <a:ln w="19889">
                <a:noFill/>
              </a:ln>
              <a:effectLst>
                <a:outerShdw dist="35921" dir="2700000" algn="br">
                  <a:srgbClr val="000000"/>
                </a:outerShdw>
              </a:effectLst>
            </c:spPr>
          </c:dPt>
          <c:dPt>
            <c:idx val="9"/>
            <c:bubble3D val="0"/>
            <c:spPr>
              <a:gradFill rotWithShape="0">
                <a:gsLst>
                  <a:gs pos="0">
                    <a:srgbClr val="D6C5F1"/>
                  </a:gs>
                  <a:gs pos="100000">
                    <a:srgbClr val="A896C2"/>
                  </a:gs>
                </a:gsLst>
                <a:lin ang="5400000"/>
              </a:gradFill>
              <a:ln w="19889">
                <a:noFill/>
              </a:ln>
              <a:effectLst>
                <a:outerShdw dist="35921" dir="2700000" algn="br">
                  <a:srgbClr val="000000"/>
                </a:outerShdw>
              </a:effectLst>
            </c:spPr>
          </c:dPt>
          <c:dPt>
            <c:idx val="10"/>
            <c:bubble3D val="0"/>
            <c:spPr>
              <a:gradFill rotWithShape="0">
                <a:gsLst>
                  <a:gs pos="0">
                    <a:srgbClr val="B2F1FF"/>
                  </a:gs>
                  <a:gs pos="100000">
                    <a:srgbClr val="87C8DF"/>
                  </a:gs>
                </a:gsLst>
                <a:lin ang="5400000"/>
              </a:gradFill>
              <a:ln w="19889">
                <a:noFill/>
              </a:ln>
              <a:effectLst>
                <a:outerShdw dist="35921" dir="2700000" algn="br">
                  <a:srgbClr val="000000"/>
                </a:outerShdw>
              </a:effectLst>
            </c:spPr>
          </c:dPt>
          <c:dLbls>
            <c:dLbl>
              <c:idx val="8"/>
              <c:layout>
                <c:manualLayout>
                  <c:x val="-0.0553902494215364"/>
                  <c:y val="-0.0785040818739354"/>
                </c:manualLayout>
              </c:layout>
              <c:showLegendKey val="0"/>
              <c:showVal val="0"/>
              <c:showCatName val="1"/>
              <c:showSerName val="0"/>
              <c:showPercent val="1"/>
              <c:showBubbleSize val="0"/>
            </c:dLbl>
            <c:spPr>
              <a:noFill/>
              <a:ln w="18059">
                <a:noFill/>
              </a:ln>
            </c:spPr>
            <c:txPr>
              <a:bodyPr/>
              <a:lstStyle/>
              <a:p>
                <a:pPr>
                  <a:defRPr sz="1600"/>
                </a:pPr>
                <a:endParaRPr lang="en-US"/>
              </a:p>
            </c:txPr>
            <c:showLegendKey val="0"/>
            <c:showVal val="0"/>
            <c:showCatName val="1"/>
            <c:showSerName val="0"/>
            <c:showPercent val="1"/>
            <c:showBubbleSize val="0"/>
            <c:showLeaderLines val="0"/>
          </c:dLbls>
          <c:cat>
            <c:strRef>
              <c:f>Sheet1!$A$2:$A$12</c:f>
              <c:strCache>
                <c:ptCount val="11"/>
                <c:pt idx="0">
                  <c:v>English</c:v>
                </c:pt>
                <c:pt idx="1">
                  <c:v>German</c:v>
                </c:pt>
                <c:pt idx="2">
                  <c:v>French</c:v>
                </c:pt>
                <c:pt idx="3">
                  <c:v>Spanish</c:v>
                </c:pt>
                <c:pt idx="4">
                  <c:v>Chinese</c:v>
                </c:pt>
                <c:pt idx="5">
                  <c:v>Russian</c:v>
                </c:pt>
                <c:pt idx="6">
                  <c:v>Japanese</c:v>
                </c:pt>
                <c:pt idx="7">
                  <c:v>Italian</c:v>
                </c:pt>
                <c:pt idx="8">
                  <c:v>Arabic</c:v>
                </c:pt>
                <c:pt idx="9">
                  <c:v>Latin</c:v>
                </c:pt>
                <c:pt idx="10">
                  <c:v>Remaining Languages</c:v>
                </c:pt>
              </c:strCache>
            </c:strRef>
          </c:cat>
          <c:val>
            <c:numRef>
              <c:f>Sheet1!$B$2:$B$12</c:f>
              <c:numCache>
                <c:formatCode>General</c:formatCode>
                <c:ptCount val="11"/>
                <c:pt idx="0">
                  <c:v>2.784903E6</c:v>
                </c:pt>
                <c:pt idx="1">
                  <c:v>529412.0</c:v>
                </c:pt>
                <c:pt idx="2">
                  <c:v>408041.0</c:v>
                </c:pt>
                <c:pt idx="3">
                  <c:v>265977.0</c:v>
                </c:pt>
                <c:pt idx="4">
                  <c:v>237892.0</c:v>
                </c:pt>
                <c:pt idx="5">
                  <c:v>225896.0</c:v>
                </c:pt>
                <c:pt idx="6">
                  <c:v>186563.0</c:v>
                </c:pt>
                <c:pt idx="7">
                  <c:v>144437.0</c:v>
                </c:pt>
                <c:pt idx="8">
                  <c:v>113835.0</c:v>
                </c:pt>
                <c:pt idx="9">
                  <c:v>72084.0</c:v>
                </c:pt>
                <c:pt idx="10">
                  <c:v>840432.0</c:v>
                </c:pt>
              </c:numCache>
            </c:numRef>
          </c:val>
        </c:ser>
        <c:dLbls>
          <c:showLegendKey val="0"/>
          <c:showVal val="0"/>
          <c:showCatName val="0"/>
          <c:showSerName val="0"/>
          <c:showPercent val="0"/>
          <c:showBubbleSize val="0"/>
          <c:showLeaderLines val="0"/>
        </c:dLbls>
      </c:pie3DChart>
      <c:spPr>
        <a:noFill/>
        <a:ln w="19889">
          <a:noFill/>
        </a:ln>
      </c:spPr>
    </c:plotArea>
    <c:plotVisOnly val="1"/>
    <c:dispBlanksAs val="zero"/>
    <c:showDLblsOverMax val="0"/>
  </c:chart>
  <c:spPr>
    <a:solidFill>
      <a:srgbClr val="FFFFFF"/>
    </a:solidFill>
    <a:ln>
      <a:noFill/>
    </a:ln>
  </c:spPr>
  <c:txPr>
    <a:bodyPr/>
    <a:lstStyle/>
    <a:p>
      <a:pPr>
        <a:defRPr sz="1279"/>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70510661306689"/>
          <c:y val="0.269672946800426"/>
          <c:w val="0.626575989827574"/>
          <c:h val="0.598194425908073"/>
        </c:manualLayout>
      </c:layout>
      <c:pie3DChart>
        <c:varyColors val="1"/>
        <c:ser>
          <c:idx val="0"/>
          <c:order val="0"/>
          <c:tx>
            <c:strRef>
              <c:f>Sheet1!$B$1</c:f>
              <c:strCache>
                <c:ptCount val="1"/>
                <c:pt idx="0">
                  <c:v>Count</c:v>
                </c:pt>
              </c:strCache>
            </c:strRef>
          </c:tx>
          <c:spPr>
            <a:gradFill rotWithShape="0">
              <a:gsLst>
                <a:gs pos="0">
                  <a:srgbClr val="9BC1FF"/>
                </a:gs>
                <a:gs pos="100000">
                  <a:srgbClr val="3F80CD"/>
                </a:gs>
              </a:gsLst>
              <a:lin ang="5400000"/>
            </a:gradFill>
            <a:ln w="25389">
              <a:noFill/>
            </a:ln>
            <a:effectLst>
              <a:outerShdw dist="35921" dir="2700000" algn="br">
                <a:srgbClr val="000000"/>
              </a:outerShdw>
            </a:effectLst>
          </c:spPr>
          <c:dPt>
            <c:idx val="0"/>
            <c:bubble3D val="0"/>
            <c:spPr>
              <a:gradFill rotWithShape="0">
                <a:gsLst>
                  <a:gs pos="0">
                    <a:srgbClr val="ABBEE2"/>
                  </a:gs>
                  <a:gs pos="100000">
                    <a:srgbClr val="2A5992"/>
                  </a:gs>
                </a:gsLst>
                <a:lin ang="5400000"/>
              </a:gradFill>
              <a:ln w="25389">
                <a:noFill/>
              </a:ln>
              <a:effectLst>
                <a:outerShdw dist="35921" dir="2700000" algn="br">
                  <a:srgbClr val="000000"/>
                </a:outerShdw>
              </a:effectLst>
            </c:spPr>
          </c:dPt>
          <c:dPt>
            <c:idx val="1"/>
            <c:bubble3D val="0"/>
            <c:spPr>
              <a:gradFill rotWithShape="0">
                <a:gsLst>
                  <a:gs pos="0">
                    <a:srgbClr val="E4ABAA"/>
                  </a:gs>
                  <a:gs pos="100000">
                    <a:srgbClr val="952B28"/>
                  </a:gs>
                </a:gsLst>
                <a:lin ang="5400000"/>
              </a:gradFill>
              <a:ln w="25389">
                <a:noFill/>
              </a:ln>
              <a:effectLst>
                <a:outerShdw dist="35921" dir="2700000" algn="br">
                  <a:srgbClr val="000000"/>
                </a:outerShdw>
              </a:effectLst>
            </c:spPr>
          </c:dPt>
          <c:dPt>
            <c:idx val="2"/>
            <c:bubble3D val="0"/>
            <c:spPr>
              <a:gradFill rotWithShape="0">
                <a:gsLst>
                  <a:gs pos="0">
                    <a:srgbClr val="CBE0AD"/>
                  </a:gs>
                  <a:gs pos="100000">
                    <a:srgbClr val="718F32"/>
                  </a:gs>
                </a:gsLst>
                <a:lin ang="5400000"/>
              </a:gradFill>
              <a:ln w="25389">
                <a:noFill/>
              </a:ln>
              <a:effectLst>
                <a:outerShdw dist="35921" dir="2700000" algn="br">
                  <a:srgbClr val="000000"/>
                </a:outerShdw>
              </a:effectLst>
            </c:spPr>
          </c:dPt>
          <c:dPt>
            <c:idx val="3"/>
            <c:bubble3D val="0"/>
            <c:spPr>
              <a:gradFill rotWithShape="0">
                <a:gsLst>
                  <a:gs pos="0">
                    <a:srgbClr val="C1B6D4"/>
                  </a:gs>
                  <a:gs pos="100000">
                    <a:srgbClr val="593E79"/>
                  </a:gs>
                </a:gsLst>
                <a:lin ang="5400000"/>
              </a:gradFill>
              <a:ln w="25389">
                <a:noFill/>
              </a:ln>
              <a:effectLst>
                <a:outerShdw dist="35921" dir="2700000" algn="br">
                  <a:srgbClr val="000000"/>
                </a:outerShdw>
              </a:effectLst>
            </c:spPr>
          </c:dPt>
          <c:dPt>
            <c:idx val="4"/>
            <c:bubble3D val="0"/>
            <c:spPr>
              <a:gradFill rotWithShape="0">
                <a:gsLst>
                  <a:gs pos="0">
                    <a:srgbClr val="A8D4E7"/>
                  </a:gs>
                  <a:gs pos="100000">
                    <a:srgbClr val="26829A"/>
                  </a:gs>
                </a:gsLst>
                <a:lin ang="5400000"/>
              </a:gradFill>
              <a:ln w="25389">
                <a:noFill/>
              </a:ln>
              <a:effectLst>
                <a:outerShdw dist="35921" dir="2700000" algn="br">
                  <a:srgbClr val="000000"/>
                </a:outerShdw>
              </a:effectLst>
            </c:spPr>
          </c:dPt>
          <c:dPt>
            <c:idx val="5"/>
            <c:bubble3D val="0"/>
            <c:spPr>
              <a:gradFill rotWithShape="0">
                <a:gsLst>
                  <a:gs pos="0">
                    <a:srgbClr val="FFB898"/>
                  </a:gs>
                  <a:gs pos="100000">
                    <a:srgbClr val="C4681C"/>
                  </a:gs>
                </a:gsLst>
                <a:lin ang="5400000"/>
              </a:gradFill>
              <a:ln w="25389">
                <a:noFill/>
              </a:ln>
              <a:effectLst>
                <a:outerShdw dist="35921" dir="2700000" algn="br">
                  <a:srgbClr val="000000"/>
                </a:outerShdw>
              </a:effectLst>
            </c:spPr>
          </c:dPt>
          <c:dPt>
            <c:idx val="6"/>
            <c:bubble3D val="0"/>
            <c:spPr>
              <a:gradFill rotWithShape="0">
                <a:gsLst>
                  <a:gs pos="0">
                    <a:srgbClr val="A5BFF0"/>
                  </a:gs>
                  <a:gs pos="100000">
                    <a:srgbClr val="3268A9"/>
                  </a:gs>
                </a:gsLst>
                <a:lin ang="5400000"/>
              </a:gradFill>
              <a:ln w="25389">
                <a:noFill/>
              </a:ln>
              <a:effectLst>
                <a:outerShdw dist="35921" dir="2700000" algn="br">
                  <a:srgbClr val="000000"/>
                </a:outerShdw>
              </a:effectLst>
            </c:spPr>
          </c:dPt>
          <c:dPt>
            <c:idx val="7"/>
            <c:bubble3D val="0"/>
            <c:spPr>
              <a:gradFill rotWithShape="0">
                <a:gsLst>
                  <a:gs pos="0">
                    <a:srgbClr val="F2A5A4"/>
                  </a:gs>
                  <a:gs pos="100000">
                    <a:srgbClr val="AD3330"/>
                  </a:gs>
                </a:gsLst>
                <a:lin ang="5400000"/>
              </a:gradFill>
              <a:ln w="25389">
                <a:noFill/>
              </a:ln>
              <a:effectLst>
                <a:outerShdw dist="35921" dir="2700000" algn="br">
                  <a:srgbClr val="000000"/>
                </a:outerShdw>
              </a:effectLst>
            </c:spPr>
          </c:dPt>
          <c:dPt>
            <c:idx val="8"/>
            <c:bubble3D val="0"/>
            <c:spPr>
              <a:gradFill rotWithShape="0">
                <a:gsLst>
                  <a:gs pos="0">
                    <a:srgbClr val="D1EDA8"/>
                  </a:gs>
                  <a:gs pos="100000">
                    <a:srgbClr val="83A63C"/>
                  </a:gs>
                </a:gsLst>
                <a:lin ang="5400000"/>
              </a:gradFill>
              <a:ln w="25389">
                <a:noFill/>
              </a:ln>
              <a:effectLst>
                <a:outerShdw dist="35921" dir="2700000" algn="br">
                  <a:srgbClr val="000000"/>
                </a:outerShdw>
              </a:effectLst>
            </c:spPr>
          </c:dPt>
          <c:dPt>
            <c:idx val="9"/>
            <c:bubble3D val="0"/>
            <c:spPr>
              <a:gradFill rotWithShape="0">
                <a:gsLst>
                  <a:gs pos="0">
                    <a:srgbClr val="C4B4DD"/>
                  </a:gs>
                  <a:gs pos="100000">
                    <a:srgbClr val="68498D"/>
                  </a:gs>
                </a:gsLst>
                <a:lin ang="5400000"/>
              </a:gradFill>
              <a:ln w="25389">
                <a:noFill/>
              </a:ln>
              <a:effectLst>
                <a:outerShdw dist="35921" dir="2700000" algn="br">
                  <a:srgbClr val="000000"/>
                </a:outerShdw>
              </a:effectLst>
            </c:spPr>
          </c:dPt>
          <c:dPt>
            <c:idx val="10"/>
            <c:bubble3D val="0"/>
            <c:spPr>
              <a:gradFill rotWithShape="0">
                <a:gsLst>
                  <a:gs pos="0">
                    <a:srgbClr val="A1DDF6"/>
                  </a:gs>
                  <a:gs pos="100000">
                    <a:srgbClr val="2D96B3"/>
                  </a:gs>
                </a:gsLst>
                <a:lin ang="5400000"/>
              </a:gradFill>
              <a:ln w="25389">
                <a:noFill/>
              </a:ln>
              <a:effectLst>
                <a:outerShdw dist="35921" dir="2700000" algn="br">
                  <a:srgbClr val="000000"/>
                </a:outerShdw>
              </a:effectLst>
            </c:spPr>
          </c:dPt>
          <c:dPt>
            <c:idx val="11"/>
            <c:bubble3D val="0"/>
            <c:spPr>
              <a:gradFill rotWithShape="0">
                <a:gsLst>
                  <a:gs pos="0">
                    <a:srgbClr val="FFB88C"/>
                  </a:gs>
                  <a:gs pos="100000">
                    <a:srgbClr val="E27922"/>
                  </a:gs>
                </a:gsLst>
                <a:lin ang="5400000"/>
              </a:gradFill>
              <a:ln w="25389">
                <a:noFill/>
              </a:ln>
              <a:effectLst>
                <a:outerShdw dist="35921" dir="2700000" algn="br">
                  <a:srgbClr val="000000"/>
                </a:outerShdw>
              </a:effectLst>
            </c:spPr>
          </c:dPt>
          <c:dPt>
            <c:idx val="12"/>
            <c:bubble3D val="0"/>
            <c:spPr>
              <a:gradFill rotWithShape="0">
                <a:gsLst>
                  <a:gs pos="0">
                    <a:srgbClr val="A0C0FC"/>
                  </a:gs>
                  <a:gs pos="100000">
                    <a:srgbClr val="3874BC"/>
                  </a:gs>
                </a:gsLst>
                <a:lin ang="5400000"/>
              </a:gradFill>
              <a:ln w="25389">
                <a:noFill/>
              </a:ln>
              <a:effectLst>
                <a:outerShdw dist="35921" dir="2700000" algn="br">
                  <a:srgbClr val="000000"/>
                </a:outerShdw>
              </a:effectLst>
            </c:spPr>
          </c:dPt>
          <c:dPt>
            <c:idx val="13"/>
            <c:bubble3D val="0"/>
            <c:spPr>
              <a:gradFill rotWithShape="0">
                <a:gsLst>
                  <a:gs pos="0">
                    <a:srgbClr val="FEA09E"/>
                  </a:gs>
                  <a:gs pos="100000">
                    <a:srgbClr val="C03936"/>
                  </a:gs>
                </a:gsLst>
                <a:lin ang="5400000"/>
              </a:gradFill>
              <a:ln w="25389">
                <a:noFill/>
              </a:ln>
              <a:effectLst>
                <a:outerShdw dist="35921" dir="2700000" algn="br">
                  <a:srgbClr val="000000"/>
                </a:outerShdw>
              </a:effectLst>
            </c:spPr>
          </c:dPt>
          <c:dPt>
            <c:idx val="14"/>
            <c:bubble3D val="0"/>
            <c:spPr>
              <a:gradFill rotWithShape="0">
                <a:gsLst>
                  <a:gs pos="0">
                    <a:srgbClr val="D6F9A4"/>
                  </a:gs>
                  <a:gs pos="100000">
                    <a:srgbClr val="92B943"/>
                  </a:gs>
                </a:gsLst>
                <a:lin ang="5400000"/>
              </a:gradFill>
              <a:ln w="25389">
                <a:noFill/>
              </a:ln>
              <a:effectLst>
                <a:outerShdw dist="35921" dir="2700000" algn="br">
                  <a:srgbClr val="000000"/>
                </a:outerShdw>
              </a:effectLst>
            </c:spPr>
          </c:dPt>
          <c:dPt>
            <c:idx val="15"/>
            <c:bubble3D val="0"/>
            <c:spPr>
              <a:gradFill rotWithShape="0">
                <a:gsLst>
                  <a:gs pos="0">
                    <a:srgbClr val="C6B2E5"/>
                  </a:gs>
                  <a:gs pos="100000">
                    <a:srgbClr val="74529D"/>
                  </a:gs>
                </a:gsLst>
                <a:lin ang="5400000"/>
              </a:gradFill>
              <a:ln w="25389">
                <a:noFill/>
              </a:ln>
              <a:effectLst>
                <a:outerShdw dist="35921" dir="2700000" algn="br">
                  <a:srgbClr val="000000"/>
                </a:outerShdw>
              </a:effectLst>
            </c:spPr>
          </c:dPt>
          <c:dPt>
            <c:idx val="16"/>
            <c:bubble3D val="0"/>
            <c:spPr>
              <a:gradFill rotWithShape="0">
                <a:gsLst>
                  <a:gs pos="0">
                    <a:srgbClr val="9BE5FF"/>
                  </a:gs>
                  <a:gs pos="100000">
                    <a:srgbClr val="33A7C6"/>
                  </a:gs>
                </a:gsLst>
                <a:lin ang="5400000"/>
              </a:gradFill>
              <a:ln w="25389">
                <a:noFill/>
              </a:ln>
              <a:effectLst>
                <a:outerShdw dist="35921" dir="2700000" algn="br">
                  <a:srgbClr val="000000"/>
                </a:outerShdw>
              </a:effectLst>
            </c:spPr>
          </c:dPt>
          <c:dPt>
            <c:idx val="17"/>
            <c:bubble3D val="0"/>
            <c:spPr>
              <a:gradFill rotWithShape="0">
                <a:gsLst>
                  <a:gs pos="0">
                    <a:srgbClr val="FFB882"/>
                  </a:gs>
                  <a:gs pos="100000">
                    <a:srgbClr val="FB8727"/>
                  </a:gs>
                </a:gsLst>
                <a:lin ang="5400000"/>
              </a:gradFill>
              <a:ln w="25389">
                <a:noFill/>
              </a:ln>
              <a:effectLst>
                <a:outerShdw dist="35921" dir="2700000" algn="br">
                  <a:srgbClr val="000000"/>
                </a:outerShdw>
              </a:effectLst>
            </c:spPr>
          </c:dPt>
          <c:dPt>
            <c:idx val="18"/>
            <c:bubble3D val="0"/>
          </c:dPt>
          <c:dPt>
            <c:idx val="19"/>
            <c:bubble3D val="0"/>
            <c:spPr>
              <a:gradFill rotWithShape="0">
                <a:gsLst>
                  <a:gs pos="0">
                    <a:srgbClr val="FF9A99"/>
                  </a:gs>
                  <a:gs pos="100000">
                    <a:srgbClr val="D1403C"/>
                  </a:gs>
                </a:gsLst>
                <a:lin ang="5400000"/>
              </a:gradFill>
              <a:ln w="25389">
                <a:noFill/>
              </a:ln>
              <a:effectLst>
                <a:outerShdw dist="35921" dir="2700000" algn="br">
                  <a:srgbClr val="000000"/>
                </a:outerShdw>
              </a:effectLst>
            </c:spPr>
          </c:dPt>
          <c:dPt>
            <c:idx val="20"/>
            <c:bubble3D val="0"/>
            <c:spPr>
              <a:gradFill rotWithShape="0">
                <a:gsLst>
                  <a:gs pos="0">
                    <a:srgbClr val="DCFFA0"/>
                  </a:gs>
                  <a:gs pos="100000">
                    <a:srgbClr val="A0CA4A"/>
                  </a:gs>
                </a:gsLst>
                <a:lin ang="5400000"/>
              </a:gradFill>
              <a:ln w="25389">
                <a:noFill/>
              </a:ln>
              <a:effectLst>
                <a:outerShdw dist="35921" dir="2700000" algn="br">
                  <a:srgbClr val="000000"/>
                </a:outerShdw>
              </a:effectLst>
            </c:spPr>
          </c:dPt>
          <c:dPt>
            <c:idx val="21"/>
            <c:bubble3D val="0"/>
            <c:spPr>
              <a:gradFill rotWithShape="0">
                <a:gsLst>
                  <a:gs pos="0">
                    <a:srgbClr val="C8B0ED"/>
                  </a:gs>
                  <a:gs pos="100000">
                    <a:srgbClr val="7F5BAB"/>
                  </a:gs>
                </a:gsLst>
                <a:lin ang="5400000"/>
              </a:gradFill>
              <a:ln w="25389">
                <a:noFill/>
              </a:ln>
              <a:effectLst>
                <a:outerShdw dist="35921" dir="2700000" algn="br">
                  <a:srgbClr val="000000"/>
                </a:outerShdw>
              </a:effectLst>
            </c:spPr>
          </c:dPt>
          <c:dPt>
            <c:idx val="22"/>
            <c:bubble3D val="0"/>
            <c:spPr>
              <a:gradFill rotWithShape="0">
                <a:gsLst>
                  <a:gs pos="0">
                    <a:srgbClr val="95EEFF"/>
                  </a:gs>
                  <a:gs pos="100000">
                    <a:srgbClr val="39B7D8"/>
                  </a:gs>
                </a:gsLst>
                <a:lin ang="5400000"/>
              </a:gradFill>
              <a:ln w="25389">
                <a:noFill/>
              </a:ln>
              <a:effectLst>
                <a:outerShdw dist="35921" dir="2700000" algn="br">
                  <a:srgbClr val="000000"/>
                </a:outerShdw>
              </a:effectLst>
            </c:spPr>
          </c:dPt>
          <c:dPt>
            <c:idx val="23"/>
            <c:bubble3D val="0"/>
            <c:spPr>
              <a:gradFill rotWithShape="0">
                <a:gsLst>
                  <a:gs pos="0">
                    <a:srgbClr val="FFB977"/>
                  </a:gs>
                  <a:gs pos="100000">
                    <a:srgbClr val="FF932B"/>
                  </a:gs>
                </a:gsLst>
                <a:lin ang="5400000"/>
              </a:gradFill>
              <a:ln w="25389">
                <a:noFill/>
              </a:ln>
              <a:effectLst>
                <a:outerShdw dist="35921" dir="2700000" algn="br">
                  <a:srgbClr val="000000"/>
                </a:outerShdw>
              </a:effectLst>
            </c:spPr>
          </c:dPt>
          <c:dPt>
            <c:idx val="24"/>
            <c:bubble3D val="0"/>
            <c:spPr>
              <a:gradFill rotWithShape="0">
                <a:gsLst>
                  <a:gs pos="0">
                    <a:srgbClr val="AFCDFF"/>
                  </a:gs>
                  <a:gs pos="100000">
                    <a:srgbClr val="7B9ED5"/>
                  </a:gs>
                </a:gsLst>
                <a:lin ang="5400000"/>
              </a:gradFill>
              <a:ln w="25389">
                <a:noFill/>
              </a:ln>
              <a:effectLst>
                <a:outerShdw dist="35921" dir="2700000" algn="br">
                  <a:srgbClr val="000000"/>
                </a:outerShdw>
              </a:effectLst>
            </c:spPr>
          </c:dPt>
          <c:dPt>
            <c:idx val="25"/>
            <c:bubble3D val="0"/>
            <c:spPr>
              <a:gradFill rotWithShape="0">
                <a:gsLst>
                  <a:gs pos="0">
                    <a:srgbClr val="FFAFAE"/>
                  </a:gs>
                  <a:gs pos="100000">
                    <a:srgbClr val="D77B79"/>
                  </a:gs>
                </a:gsLst>
                <a:lin ang="5400000"/>
              </a:gradFill>
              <a:ln w="25389">
                <a:noFill/>
              </a:ln>
              <a:effectLst>
                <a:outerShdw dist="35921" dir="2700000" algn="br">
                  <a:srgbClr val="000000"/>
                </a:outerShdw>
              </a:effectLst>
            </c:spPr>
          </c:dPt>
          <c:dPt>
            <c:idx val="26"/>
            <c:bubble3D val="0"/>
            <c:spPr>
              <a:gradFill rotWithShape="0">
                <a:gsLst>
                  <a:gs pos="0">
                    <a:srgbClr val="E2FFB3"/>
                  </a:gs>
                  <a:gs pos="100000">
                    <a:srgbClr val="B4D280"/>
                  </a:gs>
                </a:gsLst>
                <a:lin ang="5400000"/>
              </a:gradFill>
              <a:ln w="25389">
                <a:noFill/>
              </a:ln>
              <a:effectLst>
                <a:outerShdw dist="35921" dir="2700000" algn="br">
                  <a:srgbClr val="000000"/>
                </a:outerShdw>
              </a:effectLst>
            </c:spPr>
          </c:dPt>
          <c:dPt>
            <c:idx val="27"/>
            <c:bubble3D val="0"/>
            <c:spPr>
              <a:gradFill rotWithShape="0">
                <a:gsLst>
                  <a:gs pos="0">
                    <a:srgbClr val="D3C0F0"/>
                  </a:gs>
                  <a:gs pos="100000">
                    <a:srgbClr val="9F89BC"/>
                  </a:gs>
                </a:gsLst>
                <a:lin ang="5400000"/>
              </a:gradFill>
              <a:ln w="25389">
                <a:noFill/>
              </a:ln>
              <a:effectLst>
                <a:outerShdw dist="35921" dir="2700000" algn="br">
                  <a:srgbClr val="000000"/>
                </a:outerShdw>
              </a:effectLst>
            </c:spPr>
          </c:dPt>
          <c:dPt>
            <c:idx val="28"/>
            <c:bubble3D val="0"/>
            <c:spPr>
              <a:gradFill rotWithShape="0">
                <a:gsLst>
                  <a:gs pos="0">
                    <a:srgbClr val="ABF0FF"/>
                  </a:gs>
                  <a:gs pos="100000">
                    <a:srgbClr val="78C3DD"/>
                  </a:gs>
                </a:gsLst>
                <a:lin ang="5400000"/>
              </a:gradFill>
              <a:ln w="25389">
                <a:noFill/>
              </a:ln>
              <a:effectLst>
                <a:outerShdw dist="35921" dir="2700000" algn="br">
                  <a:srgbClr val="000000"/>
                </a:outerShdw>
              </a:effectLst>
            </c:spPr>
          </c:dPt>
          <c:dPt>
            <c:idx val="29"/>
            <c:bubble3D val="0"/>
            <c:spPr>
              <a:gradFill rotWithShape="0">
                <a:gsLst>
                  <a:gs pos="0">
                    <a:srgbClr val="FFC593"/>
                  </a:gs>
                  <a:gs pos="100000">
                    <a:srgbClr val="FFAA6F"/>
                  </a:gs>
                </a:gsLst>
                <a:lin ang="5400000"/>
              </a:gradFill>
              <a:ln w="25389">
                <a:noFill/>
              </a:ln>
              <a:effectLst>
                <a:outerShdw dist="35921" dir="2700000" algn="br">
                  <a:srgbClr val="000000"/>
                </a:outerShdw>
              </a:effectLst>
            </c:spPr>
          </c:dPt>
          <c:dPt>
            <c:idx val="30"/>
            <c:bubble3D val="0"/>
            <c:spPr>
              <a:gradFill rotWithShape="0">
                <a:gsLst>
                  <a:gs pos="0">
                    <a:srgbClr val="C3D9FF"/>
                  </a:gs>
                  <a:gs pos="100000">
                    <a:srgbClr val="A3B8DE"/>
                  </a:gs>
                </a:gsLst>
                <a:lin ang="5400000"/>
              </a:gradFill>
              <a:ln w="25389">
                <a:noFill/>
              </a:ln>
              <a:effectLst>
                <a:outerShdw dist="35921" dir="2700000" algn="br">
                  <a:srgbClr val="000000"/>
                </a:outerShdw>
              </a:effectLst>
            </c:spPr>
          </c:dPt>
          <c:dPt>
            <c:idx val="31"/>
            <c:bubble3D val="0"/>
            <c:spPr>
              <a:gradFill rotWithShape="0">
                <a:gsLst>
                  <a:gs pos="0">
                    <a:srgbClr val="FFC3C2"/>
                  </a:gs>
                  <a:gs pos="100000">
                    <a:srgbClr val="E0A3A2"/>
                  </a:gs>
                </a:gsLst>
                <a:lin ang="5400000"/>
              </a:gradFill>
              <a:ln w="25389">
                <a:noFill/>
              </a:ln>
              <a:effectLst>
                <a:outerShdw dist="35921" dir="2700000" algn="br">
                  <a:srgbClr val="000000"/>
                </a:outerShdw>
              </a:effectLst>
            </c:spPr>
          </c:dPt>
          <c:dPt>
            <c:idx val="32"/>
            <c:bubble3D val="0"/>
            <c:spPr>
              <a:gradFill rotWithShape="0">
                <a:gsLst>
                  <a:gs pos="0">
                    <a:srgbClr val="E8FFC6"/>
                  </a:gs>
                  <a:gs pos="100000">
                    <a:srgbClr val="C7DCA6"/>
                  </a:gs>
                </a:gsLst>
                <a:lin ang="5400000"/>
              </a:gradFill>
              <a:ln w="25389">
                <a:noFill/>
              </a:ln>
              <a:effectLst>
                <a:outerShdw dist="35921" dir="2700000" algn="br">
                  <a:srgbClr val="000000"/>
                </a:outerShdw>
              </a:effectLst>
            </c:spPr>
          </c:dPt>
          <c:dPt>
            <c:idx val="33"/>
            <c:bubble3D val="0"/>
            <c:spPr>
              <a:gradFill rotWithShape="0">
                <a:gsLst>
                  <a:gs pos="0">
                    <a:srgbClr val="DDD0F3"/>
                  </a:gs>
                  <a:gs pos="100000">
                    <a:srgbClr val="B9ACCD"/>
                  </a:gs>
                </a:gsLst>
                <a:lin ang="5400000"/>
              </a:gradFill>
              <a:ln w="25389">
                <a:noFill/>
              </a:ln>
              <a:effectLst>
                <a:outerShdw dist="35921" dir="2700000" algn="br">
                  <a:srgbClr val="000000"/>
                </a:outerShdw>
              </a:effectLst>
            </c:spPr>
          </c:dPt>
          <c:dPt>
            <c:idx val="34"/>
            <c:bubble3D val="0"/>
            <c:spPr>
              <a:gradFill rotWithShape="0">
                <a:gsLst>
                  <a:gs pos="0">
                    <a:srgbClr val="BFF3FF"/>
                  </a:gs>
                  <a:gs pos="100000">
                    <a:srgbClr val="A1D2E4"/>
                  </a:gs>
                </a:gsLst>
                <a:lin ang="5400000"/>
              </a:gradFill>
              <a:ln w="25389">
                <a:noFill/>
              </a:ln>
              <a:effectLst>
                <a:outerShdw dist="35921" dir="2700000" algn="br">
                  <a:srgbClr val="000000"/>
                </a:outerShdw>
              </a:effectLst>
            </c:spPr>
          </c:dPt>
          <c:dPt>
            <c:idx val="35"/>
            <c:bubble3D val="0"/>
            <c:spPr>
              <a:gradFill rotWithShape="0">
                <a:gsLst>
                  <a:gs pos="0">
                    <a:srgbClr val="FFD2AD"/>
                  </a:gs>
                  <a:gs pos="100000">
                    <a:srgbClr val="FFBF9B"/>
                  </a:gs>
                </a:gsLst>
                <a:lin ang="5400000"/>
              </a:gradFill>
              <a:ln w="25389">
                <a:noFill/>
              </a:ln>
              <a:effectLst>
                <a:outerShdw dist="35921" dir="2700000" algn="br">
                  <a:srgbClr val="000000"/>
                </a:outerShdw>
              </a:effectLst>
            </c:spPr>
          </c:dPt>
          <c:dPt>
            <c:idx val="36"/>
            <c:bubble3D val="0"/>
            <c:spPr>
              <a:gradFill rotWithShape="0">
                <a:gsLst>
                  <a:gs pos="0">
                    <a:srgbClr val="D4E3FF"/>
                  </a:gs>
                  <a:gs pos="100000">
                    <a:srgbClr val="C0CEE7"/>
                  </a:gs>
                </a:gsLst>
                <a:lin ang="5400000"/>
              </a:gradFill>
              <a:ln w="25389">
                <a:noFill/>
              </a:ln>
              <a:effectLst>
                <a:outerShdw dist="35921" dir="2700000" algn="br">
                  <a:srgbClr val="000000"/>
                </a:outerShdw>
              </a:effectLst>
            </c:spPr>
          </c:dPt>
          <c:dPt>
            <c:idx val="37"/>
            <c:bubble3D val="0"/>
            <c:spPr>
              <a:gradFill rotWithShape="0">
                <a:gsLst>
                  <a:gs pos="0">
                    <a:srgbClr val="FFD4D3"/>
                  </a:gs>
                  <a:gs pos="100000">
                    <a:srgbClr val="E8C1C0"/>
                  </a:gs>
                </a:gsLst>
                <a:lin ang="5400000"/>
              </a:gradFill>
              <a:ln w="25389">
                <a:noFill/>
              </a:ln>
              <a:effectLst>
                <a:outerShdw dist="35921" dir="2700000" algn="br">
                  <a:srgbClr val="000000"/>
                </a:outerShdw>
              </a:effectLst>
            </c:spPr>
          </c:dPt>
          <c:dPt>
            <c:idx val="38"/>
            <c:bubble3D val="0"/>
            <c:spPr>
              <a:gradFill rotWithShape="0">
                <a:gsLst>
                  <a:gs pos="0">
                    <a:srgbClr val="EEFFD6"/>
                  </a:gs>
                  <a:gs pos="100000">
                    <a:srgbClr val="D7E6C2"/>
                  </a:gs>
                </a:gsLst>
                <a:lin ang="5400000"/>
              </a:gradFill>
              <a:ln w="25389">
                <a:noFill/>
              </a:ln>
              <a:effectLst>
                <a:outerShdw dist="35921" dir="2700000" algn="br">
                  <a:srgbClr val="000000"/>
                </a:outerShdw>
              </a:effectLst>
            </c:spPr>
          </c:dPt>
          <c:dPt>
            <c:idx val="39"/>
            <c:bubble3D val="0"/>
            <c:spPr>
              <a:gradFill rotWithShape="0">
                <a:gsLst>
                  <a:gs pos="0">
                    <a:srgbClr val="E7DDF6"/>
                  </a:gs>
                  <a:gs pos="100000">
                    <a:srgbClr val="CEC6DB"/>
                  </a:gs>
                </a:gsLst>
                <a:lin ang="5400000"/>
              </a:gradFill>
              <a:ln w="25389">
                <a:noFill/>
              </a:ln>
              <a:effectLst>
                <a:outerShdw dist="35921" dir="2700000" algn="br">
                  <a:srgbClr val="000000"/>
                </a:outerShdw>
              </a:effectLst>
            </c:spPr>
          </c:dPt>
          <c:dLbls>
            <c:dLbl>
              <c:idx val="0"/>
              <c:layout>
                <c:manualLayout>
                  <c:x val="0.100572247694899"/>
                  <c:y val="-0.0476331635016211"/>
                </c:manualLayout>
              </c:layout>
              <c:showLegendKey val="0"/>
              <c:showVal val="0"/>
              <c:showCatName val="1"/>
              <c:showSerName val="0"/>
              <c:showPercent val="1"/>
              <c:showBubbleSize val="0"/>
            </c:dLbl>
            <c:dLbl>
              <c:idx val="1"/>
              <c:layout>
                <c:manualLayout>
                  <c:x val="0.070342055818097"/>
                  <c:y val="-0.00473830477072719"/>
                </c:manualLayout>
              </c:layout>
              <c:dLblPos val="bestFit"/>
              <c:showLegendKey val="0"/>
              <c:showVal val="0"/>
              <c:showCatName val="1"/>
              <c:showSerName val="0"/>
              <c:showPercent val="1"/>
              <c:showBubbleSize val="0"/>
            </c:dLbl>
            <c:dLbl>
              <c:idx val="8"/>
              <c:layout>
                <c:manualLayout>
                  <c:x val="0.001704118947661"/>
                  <c:y val="0.0280888517962556"/>
                </c:manualLayout>
              </c:layout>
              <c:dLblPos val="bestFit"/>
              <c:showLegendKey val="0"/>
              <c:showVal val="0"/>
              <c:showCatName val="1"/>
              <c:showSerName val="0"/>
              <c:showPercent val="1"/>
              <c:showBubbleSize val="0"/>
            </c:dLbl>
            <c:dLbl>
              <c:idx val="20"/>
              <c:layout>
                <c:manualLayout>
                  <c:x val="-0.0434143956165411"/>
                  <c:y val="-0.109112804749674"/>
                </c:manualLayout>
              </c:layout>
              <c:showLegendKey val="0"/>
              <c:showVal val="0"/>
              <c:showCatName val="1"/>
              <c:showSerName val="0"/>
              <c:showPercent val="1"/>
              <c:showBubbleSize val="0"/>
            </c:dLbl>
            <c:dLbl>
              <c:idx val="31"/>
              <c:layout>
                <c:manualLayout>
                  <c:x val="0.0359896442123807"/>
                  <c:y val="-0.196273527306413"/>
                </c:manualLayout>
              </c:layout>
              <c:showLegendKey val="0"/>
              <c:showVal val="0"/>
              <c:showCatName val="1"/>
              <c:showSerName val="0"/>
              <c:showPercent val="1"/>
              <c:showBubbleSize val="0"/>
            </c:dLbl>
            <c:dLbl>
              <c:idx val="32"/>
              <c:layout>
                <c:manualLayout>
                  <c:x val="0.074385635866125"/>
                  <c:y val="-0.174336393111289"/>
                </c:manualLayout>
              </c:layout>
              <c:showLegendKey val="0"/>
              <c:showVal val="0"/>
              <c:showCatName val="1"/>
              <c:showSerName val="0"/>
              <c:showPercent val="1"/>
              <c:showBubbleSize val="0"/>
            </c:dLbl>
            <c:dLbl>
              <c:idx val="35"/>
              <c:layout>
                <c:manualLayout>
                  <c:x val="0.120724364514487"/>
                  <c:y val="-0.163230636640993"/>
                </c:manualLayout>
              </c:layout>
              <c:dLblPos val="bestFit"/>
              <c:showLegendKey val="0"/>
              <c:showVal val="0"/>
              <c:showCatName val="1"/>
              <c:showSerName val="0"/>
              <c:showPercent val="1"/>
              <c:showBubbleSize val="0"/>
            </c:dLbl>
            <c:dLbl>
              <c:idx val="37"/>
              <c:layout>
                <c:manualLayout>
                  <c:x val="0.297176967061755"/>
                  <c:y val="-0.139639509727501"/>
                </c:manualLayout>
              </c:layout>
              <c:dLblPos val="bestFit"/>
              <c:showLegendKey val="0"/>
              <c:showVal val="0"/>
              <c:showCatName val="1"/>
              <c:showSerName val="0"/>
              <c:showPercent val="1"/>
              <c:showBubbleSize val="0"/>
            </c:dLbl>
            <c:dLbl>
              <c:idx val="38"/>
              <c:layout>
                <c:manualLayout>
                  <c:x val="0.126093908758466"/>
                  <c:y val="0.0106592479632146"/>
                </c:manualLayout>
              </c:layout>
              <c:dLblPos val="bestFit"/>
              <c:showLegendKey val="0"/>
              <c:showVal val="0"/>
              <c:showCatName val="1"/>
              <c:showSerName val="0"/>
              <c:showPercent val="1"/>
              <c:showBubbleSize val="0"/>
            </c:dLbl>
            <c:dLbl>
              <c:idx val="39"/>
              <c:layout>
                <c:manualLayout>
                  <c:x val="0.134234556009409"/>
                  <c:y val="0.0243791685703051"/>
                </c:manualLayout>
              </c:layout>
              <c:dLblPos val="bestFit"/>
              <c:showLegendKey val="0"/>
              <c:showVal val="0"/>
              <c:showCatName val="1"/>
              <c:showSerName val="0"/>
              <c:showPercent val="1"/>
              <c:showBubbleSize val="0"/>
            </c:dLbl>
            <c:spPr>
              <a:noFill/>
              <a:ln w="15156">
                <a:noFill/>
              </a:ln>
            </c:spPr>
            <c:txPr>
              <a:bodyPr/>
              <a:lstStyle/>
              <a:p>
                <a:pPr>
                  <a:defRPr sz="1399"/>
                </a:pPr>
                <a:endParaRPr lang="en-US"/>
              </a:p>
            </c:txPr>
            <c:showLegendKey val="0"/>
            <c:showVal val="0"/>
            <c:showCatName val="1"/>
            <c:showSerName val="0"/>
            <c:showPercent val="1"/>
            <c:showBubbleSize val="0"/>
            <c:showLeaderLines val="1"/>
          </c:dLbls>
          <c:cat>
            <c:strRef>
              <c:f>Sheet1!$A$2:$A$41</c:f>
              <c:strCache>
                <c:ptCount val="40"/>
                <c:pt idx="0">
                  <c:v>Undetermined</c:v>
                </c:pt>
                <c:pt idx="1">
                  <c:v>Polish</c:v>
                </c:pt>
                <c:pt idx="2">
                  <c:v>Portuguese</c:v>
                </c:pt>
                <c:pt idx="3">
                  <c:v>Dutch</c:v>
                </c:pt>
                <c:pt idx="4">
                  <c:v>Hebrew</c:v>
                </c:pt>
                <c:pt idx="5">
                  <c:v>Hindi</c:v>
                </c:pt>
                <c:pt idx="6">
                  <c:v>Indonesian</c:v>
                </c:pt>
                <c:pt idx="7">
                  <c:v>Korean</c:v>
                </c:pt>
                <c:pt idx="8">
                  <c:v>Swedish</c:v>
                </c:pt>
                <c:pt idx="9">
                  <c:v>Urdu</c:v>
                </c:pt>
                <c:pt idx="10">
                  <c:v>Turkish</c:v>
                </c:pt>
                <c:pt idx="11">
                  <c:v>Thai</c:v>
                </c:pt>
                <c:pt idx="12">
                  <c:v>Danish</c:v>
                </c:pt>
                <c:pt idx="13">
                  <c:v>Czech</c:v>
                </c:pt>
                <c:pt idx="14">
                  <c:v>Unknown</c:v>
                </c:pt>
                <c:pt idx="15">
                  <c:v>Croatian</c:v>
                </c:pt>
                <c:pt idx="16">
                  <c:v>Persian</c:v>
                </c:pt>
                <c:pt idx="17">
                  <c:v>Tamil</c:v>
                </c:pt>
                <c:pt idx="18">
                  <c:v>Bengali</c:v>
                </c:pt>
                <c:pt idx="19">
                  <c:v>Music</c:v>
                </c:pt>
                <c:pt idx="20">
                  <c:v>Hungarian</c:v>
                </c:pt>
                <c:pt idx="21">
                  <c:v>Norwegian</c:v>
                </c:pt>
                <c:pt idx="22">
                  <c:v>Sanskrit</c:v>
                </c:pt>
                <c:pt idx="23">
                  <c:v>Vietnamese</c:v>
                </c:pt>
                <c:pt idx="24">
                  <c:v>Ukrainian</c:v>
                </c:pt>
                <c:pt idx="25">
                  <c:v>Greek</c:v>
                </c:pt>
                <c:pt idx="26">
                  <c:v>Bulgarian</c:v>
                </c:pt>
                <c:pt idx="27">
                  <c:v>Serbian</c:v>
                </c:pt>
                <c:pt idx="28">
                  <c:v>Armenian</c:v>
                </c:pt>
                <c:pt idx="29">
                  <c:v>Romanian</c:v>
                </c:pt>
                <c:pt idx="30">
                  <c:v>Marathi</c:v>
                </c:pt>
                <c:pt idx="31">
                  <c:v>Ancient-Greek</c:v>
                </c:pt>
                <c:pt idx="32">
                  <c:v>Panjabi</c:v>
                </c:pt>
                <c:pt idx="33">
                  <c:v>Telugu</c:v>
                </c:pt>
                <c:pt idx="34">
                  <c:v>Malay</c:v>
                </c:pt>
                <c:pt idx="35">
                  <c:v>Catalan</c:v>
                </c:pt>
                <c:pt idx="36">
                  <c:v>Malayalam</c:v>
                </c:pt>
                <c:pt idx="37">
                  <c:v>Multiple</c:v>
                </c:pt>
                <c:pt idx="38">
                  <c:v>Finnish</c:v>
                </c:pt>
                <c:pt idx="39">
                  <c:v>Slovak</c:v>
                </c:pt>
              </c:strCache>
            </c:strRef>
          </c:cat>
          <c:val>
            <c:numRef>
              <c:f>Sheet1!$B$2:$B$41</c:f>
              <c:numCache>
                <c:formatCode>General</c:formatCode>
                <c:ptCount val="40"/>
                <c:pt idx="0">
                  <c:v>55010.0</c:v>
                </c:pt>
                <c:pt idx="1">
                  <c:v>53193.0</c:v>
                </c:pt>
                <c:pt idx="2">
                  <c:v>51781.0</c:v>
                </c:pt>
                <c:pt idx="3">
                  <c:v>40239.0</c:v>
                </c:pt>
                <c:pt idx="4">
                  <c:v>38087.0</c:v>
                </c:pt>
                <c:pt idx="5">
                  <c:v>37930.0</c:v>
                </c:pt>
                <c:pt idx="6">
                  <c:v>33695.0</c:v>
                </c:pt>
                <c:pt idx="7">
                  <c:v>29023.0</c:v>
                </c:pt>
                <c:pt idx="8">
                  <c:v>26780.0</c:v>
                </c:pt>
                <c:pt idx="9">
                  <c:v>24109.0</c:v>
                </c:pt>
                <c:pt idx="10">
                  <c:v>24016.0</c:v>
                </c:pt>
                <c:pt idx="11">
                  <c:v>23738.0</c:v>
                </c:pt>
                <c:pt idx="12">
                  <c:v>22181.0</c:v>
                </c:pt>
                <c:pt idx="13">
                  <c:v>22107.0</c:v>
                </c:pt>
                <c:pt idx="14">
                  <c:v>21624.0</c:v>
                </c:pt>
                <c:pt idx="15">
                  <c:v>18919.0</c:v>
                </c:pt>
                <c:pt idx="16">
                  <c:v>18177.0</c:v>
                </c:pt>
                <c:pt idx="17">
                  <c:v>16705.0</c:v>
                </c:pt>
                <c:pt idx="18">
                  <c:v>16017.0</c:v>
                </c:pt>
                <c:pt idx="19">
                  <c:v>15578.0</c:v>
                </c:pt>
                <c:pt idx="20">
                  <c:v>15489.0</c:v>
                </c:pt>
                <c:pt idx="21">
                  <c:v>14756.0</c:v>
                </c:pt>
                <c:pt idx="22">
                  <c:v>12626.0</c:v>
                </c:pt>
                <c:pt idx="23">
                  <c:v>11297.0</c:v>
                </c:pt>
                <c:pt idx="24">
                  <c:v>10810.0</c:v>
                </c:pt>
                <c:pt idx="25">
                  <c:v>10508.0</c:v>
                </c:pt>
                <c:pt idx="26">
                  <c:v>10356.0</c:v>
                </c:pt>
                <c:pt idx="27">
                  <c:v>9930.0</c:v>
                </c:pt>
                <c:pt idx="28">
                  <c:v>8825.0</c:v>
                </c:pt>
                <c:pt idx="29">
                  <c:v>8648.0</c:v>
                </c:pt>
                <c:pt idx="30">
                  <c:v>8567.0</c:v>
                </c:pt>
                <c:pt idx="31">
                  <c:v>8564.0</c:v>
                </c:pt>
                <c:pt idx="32">
                  <c:v>7129.0</c:v>
                </c:pt>
                <c:pt idx="33">
                  <c:v>6934.0</c:v>
                </c:pt>
                <c:pt idx="34">
                  <c:v>6096.0</c:v>
                </c:pt>
                <c:pt idx="35">
                  <c:v>5965.0</c:v>
                </c:pt>
                <c:pt idx="36">
                  <c:v>5503.0</c:v>
                </c:pt>
                <c:pt idx="37">
                  <c:v>5409.0</c:v>
                </c:pt>
                <c:pt idx="38">
                  <c:v>4863.0</c:v>
                </c:pt>
                <c:pt idx="39">
                  <c:v>4829.0</c:v>
                </c:pt>
              </c:numCache>
            </c:numRef>
          </c:val>
        </c:ser>
        <c:dLbls>
          <c:showLegendKey val="0"/>
          <c:showVal val="0"/>
          <c:showCatName val="0"/>
          <c:showSerName val="0"/>
          <c:showPercent val="0"/>
          <c:showBubbleSize val="0"/>
          <c:showLeaderLines val="1"/>
        </c:dLbls>
      </c:pie3DChart>
      <c:spPr>
        <a:noFill/>
        <a:ln w="25389">
          <a:noFill/>
        </a:ln>
      </c:spPr>
    </c:plotArea>
    <c:plotVisOnly val="1"/>
    <c:dispBlanksAs val="zero"/>
    <c:showDLblsOverMax val="0"/>
  </c:chart>
  <c:spPr>
    <a:solidFill>
      <a:srgbClr val="FFFFFF"/>
    </a:solidFill>
    <a:ln>
      <a:noFill/>
    </a:ln>
  </c:spPr>
  <c:txPr>
    <a:bodyPr/>
    <a:lstStyle/>
    <a:p>
      <a:pPr>
        <a:defRPr sz="1074"/>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percentStacked"/>
        <c:varyColors val="0"/>
        <c:ser>
          <c:idx val="0"/>
          <c:order val="0"/>
          <c:tx>
            <c:strRef>
              <c:f>Sheet1!$A$2</c:f>
              <c:strCache>
                <c:ptCount val="1"/>
                <c:pt idx="0">
                  <c:v>Michigan</c:v>
                </c:pt>
              </c:strCache>
            </c:strRef>
          </c:tx>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Sheet1!$B$2:$J$2</c:f>
              <c:numCache>
                <c:formatCode>0%</c:formatCode>
                <c:ptCount val="9"/>
                <c:pt idx="0">
                  <c:v>0.94</c:v>
                </c:pt>
                <c:pt idx="1">
                  <c:v>0.94</c:v>
                </c:pt>
                <c:pt idx="2">
                  <c:v>0.81</c:v>
                </c:pt>
                <c:pt idx="3">
                  <c:v>0.69</c:v>
                </c:pt>
                <c:pt idx="4">
                  <c:v>0.6</c:v>
                </c:pt>
                <c:pt idx="5">
                  <c:v>0.52</c:v>
                </c:pt>
                <c:pt idx="6">
                  <c:v>0.46</c:v>
                </c:pt>
                <c:pt idx="7">
                  <c:v>0.45</c:v>
                </c:pt>
                <c:pt idx="8">
                  <c:v>0.45</c:v>
                </c:pt>
              </c:numCache>
            </c:numRef>
          </c:val>
        </c:ser>
        <c:ser>
          <c:idx val="1"/>
          <c:order val="1"/>
          <c:tx>
            <c:strRef>
              <c:f>Sheet1!$A$3</c:f>
              <c:strCache>
                <c:ptCount val="1"/>
                <c:pt idx="0">
                  <c:v>California</c:v>
                </c:pt>
              </c:strCache>
            </c:strRef>
          </c:tx>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Sheet1!$B$3:$J$3</c:f>
              <c:numCache>
                <c:formatCode>General</c:formatCode>
                <c:ptCount val="9"/>
                <c:pt idx="2" formatCode="0%">
                  <c:v>0.13</c:v>
                </c:pt>
                <c:pt idx="3" formatCode="0%">
                  <c:v>0.21</c:v>
                </c:pt>
                <c:pt idx="4" formatCode="0%">
                  <c:v>0.26</c:v>
                </c:pt>
                <c:pt idx="5" formatCode="0%">
                  <c:v>0.28</c:v>
                </c:pt>
                <c:pt idx="6" formatCode="0%">
                  <c:v>0.32</c:v>
                </c:pt>
                <c:pt idx="7" formatCode="0%">
                  <c:v>0.33</c:v>
                </c:pt>
                <c:pt idx="8" formatCode="0%">
                  <c:v>0.32</c:v>
                </c:pt>
              </c:numCache>
            </c:numRef>
          </c:val>
        </c:ser>
        <c:ser>
          <c:idx val="2"/>
          <c:order val="2"/>
          <c:tx>
            <c:strRef>
              <c:f>Sheet1!$A$4</c:f>
              <c:strCache>
                <c:ptCount val="1"/>
                <c:pt idx="0">
                  <c:v>Wisconsin</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Sheet1!$B$4:$J$4</c:f>
              <c:numCache>
                <c:formatCode>0%</c:formatCode>
                <c:ptCount val="9"/>
                <c:pt idx="0">
                  <c:v>0.06</c:v>
                </c:pt>
                <c:pt idx="1">
                  <c:v>0.06</c:v>
                </c:pt>
                <c:pt idx="2">
                  <c:v>0.06</c:v>
                </c:pt>
                <c:pt idx="3">
                  <c:v>0.06</c:v>
                </c:pt>
                <c:pt idx="4">
                  <c:v>0.06</c:v>
                </c:pt>
                <c:pt idx="5">
                  <c:v>0.05</c:v>
                </c:pt>
                <c:pt idx="6">
                  <c:v>0.05</c:v>
                </c:pt>
                <c:pt idx="7">
                  <c:v>0.05</c:v>
                </c:pt>
                <c:pt idx="8">
                  <c:v>0.05</c:v>
                </c:pt>
              </c:numCache>
            </c:numRef>
          </c:val>
        </c:ser>
        <c:ser>
          <c:idx val="3"/>
          <c:order val="3"/>
          <c:tx>
            <c:strRef>
              <c:f>Sheet1!$A$5</c:f>
              <c:strCache>
                <c:ptCount val="1"/>
                <c:pt idx="0">
                  <c:v>Cornell</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Sheet1!$B$5:$J$5</c:f>
              <c:numCache>
                <c:formatCode>General</c:formatCode>
                <c:ptCount val="9"/>
                <c:pt idx="5" formatCode="0%">
                  <c:v>0.03</c:v>
                </c:pt>
                <c:pt idx="6" formatCode="0%">
                  <c:v>0.04</c:v>
                </c:pt>
                <c:pt idx="7" formatCode="0%">
                  <c:v>0.04</c:v>
                </c:pt>
                <c:pt idx="8" formatCode="0%">
                  <c:v>0.04</c:v>
                </c:pt>
              </c:numCache>
            </c:numRef>
          </c:val>
        </c:ser>
        <c:ser>
          <c:idx val="4"/>
          <c:order val="4"/>
          <c:tx>
            <c:strRef>
              <c:f>Sheet1!$A$6</c:f>
              <c:strCache>
                <c:ptCount val="1"/>
                <c:pt idx="0">
                  <c:v>NYPL</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Sheet1!$B$6:$J$6</c:f>
              <c:numCache>
                <c:formatCode>General</c:formatCode>
                <c:ptCount val="9"/>
                <c:pt idx="4" formatCode="0%">
                  <c:v>0.03</c:v>
                </c:pt>
                <c:pt idx="5" formatCode="0%">
                  <c:v>0.03</c:v>
                </c:pt>
                <c:pt idx="6" formatCode="0%">
                  <c:v>0.03</c:v>
                </c:pt>
                <c:pt idx="7" formatCode="0%">
                  <c:v>0.03</c:v>
                </c:pt>
                <c:pt idx="8" formatCode="0%">
                  <c:v>0.03</c:v>
                </c:pt>
              </c:numCache>
            </c:numRef>
          </c:val>
        </c:ser>
        <c:ser>
          <c:idx val="5"/>
          <c:order val="5"/>
          <c:tx>
            <c:strRef>
              <c:f>Sheet1!$A$7</c:f>
              <c:strCache>
                <c:ptCount val="1"/>
                <c:pt idx="0">
                  <c:v>Princeton</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Sheet1!$B$7:$J$7</c:f>
              <c:numCache>
                <c:formatCode>General</c:formatCode>
                <c:ptCount val="9"/>
                <c:pt idx="5" formatCode="0%">
                  <c:v>0.03</c:v>
                </c:pt>
                <c:pt idx="6" formatCode="0%">
                  <c:v>0.03</c:v>
                </c:pt>
                <c:pt idx="7" formatCode="0%">
                  <c:v>0.03</c:v>
                </c:pt>
                <c:pt idx="8" formatCode="0%">
                  <c:v>0.02</c:v>
                </c:pt>
              </c:numCache>
            </c:numRef>
          </c:val>
        </c:ser>
        <c:ser>
          <c:idx val="6"/>
          <c:order val="6"/>
          <c:tx>
            <c:strRef>
              <c:f>Sheet1!$A$8</c:f>
              <c:strCache>
                <c:ptCount val="1"/>
                <c:pt idx="0">
                  <c:v>Indiana</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Sheet1!$B$8:$J$8</c:f>
              <c:numCache>
                <c:formatCode>General</c:formatCode>
                <c:ptCount val="9"/>
                <c:pt idx="2" formatCode="0%">
                  <c:v>0.0</c:v>
                </c:pt>
                <c:pt idx="3" formatCode="0%">
                  <c:v>0.03</c:v>
                </c:pt>
                <c:pt idx="4" formatCode="0%">
                  <c:v>0.03</c:v>
                </c:pt>
                <c:pt idx="5" formatCode="0%">
                  <c:v>0.02</c:v>
                </c:pt>
                <c:pt idx="6" formatCode="0%">
                  <c:v>0.02</c:v>
                </c:pt>
                <c:pt idx="7" formatCode="0%">
                  <c:v>0.02</c:v>
                </c:pt>
                <c:pt idx="8" formatCode="0%">
                  <c:v>0.02</c:v>
                </c:pt>
              </c:numCache>
            </c:numRef>
          </c:val>
        </c:ser>
        <c:ser>
          <c:idx val="7"/>
          <c:order val="7"/>
          <c:tx>
            <c:strRef>
              <c:f>Sheet1!$A$9</c:f>
              <c:strCache>
                <c:ptCount val="1"/>
                <c:pt idx="0">
                  <c:v>Columbia</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Sheet1!$B$9:$J$9</c:f>
              <c:numCache>
                <c:formatCode>General</c:formatCode>
                <c:ptCount val="9"/>
                <c:pt idx="4" formatCode="0%">
                  <c:v>0.01</c:v>
                </c:pt>
                <c:pt idx="5" formatCode="0%">
                  <c:v>0.01</c:v>
                </c:pt>
                <c:pt idx="6" formatCode="0%">
                  <c:v>0.01</c:v>
                </c:pt>
                <c:pt idx="7" formatCode="0%">
                  <c:v>0.01</c:v>
                </c:pt>
                <c:pt idx="8" formatCode="0%">
                  <c:v>0.01</c:v>
                </c:pt>
              </c:numCache>
            </c:numRef>
          </c:val>
        </c:ser>
        <c:ser>
          <c:idx val="8"/>
          <c:order val="8"/>
          <c:tx>
            <c:strRef>
              <c:f>Sheet1!$A$10</c:f>
              <c:strCache>
                <c:ptCount val="1"/>
                <c:pt idx="0">
                  <c:v>Harvard</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Sheet1!$B$10:$J$10</c:f>
              <c:numCache>
                <c:formatCode>General</c:formatCode>
                <c:ptCount val="9"/>
                <c:pt idx="6" formatCode="0%">
                  <c:v>0.01</c:v>
                </c:pt>
                <c:pt idx="7" formatCode="0%">
                  <c:v>0.01</c:v>
                </c:pt>
                <c:pt idx="8" formatCode="0%">
                  <c:v>0.02</c:v>
                </c:pt>
              </c:numCache>
            </c:numRef>
          </c:val>
        </c:ser>
        <c:ser>
          <c:idx val="9"/>
          <c:order val="9"/>
          <c:tx>
            <c:strRef>
              <c:f>Sheet1!$A$11</c:f>
              <c:strCache>
                <c:ptCount val="1"/>
                <c:pt idx="0">
                  <c:v>LoC</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Sheet1!$B$11:$J$11</c:f>
              <c:numCache>
                <c:formatCode>General</c:formatCode>
                <c:ptCount val="9"/>
                <c:pt idx="5" formatCode="0%">
                  <c:v>0.01</c:v>
                </c:pt>
                <c:pt idx="6" formatCode="0%">
                  <c:v>0.01</c:v>
                </c:pt>
                <c:pt idx="7" formatCode="0%">
                  <c:v>0.01</c:v>
                </c:pt>
                <c:pt idx="8" formatCode="0%">
                  <c:v>0.01</c:v>
                </c:pt>
              </c:numCache>
            </c:numRef>
          </c:val>
        </c:ser>
        <c:ser>
          <c:idx val="10"/>
          <c:order val="10"/>
          <c:tx>
            <c:strRef>
              <c:f>Sheet1!$A$12</c:f>
              <c:strCache>
                <c:ptCount val="1"/>
                <c:pt idx="0">
                  <c:v>Madrid</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Sheet1!$B$12:$J$12</c:f>
              <c:numCache>
                <c:formatCode>General</c:formatCode>
                <c:ptCount val="9"/>
                <c:pt idx="5" formatCode="0%">
                  <c:v>0.01</c:v>
                </c:pt>
                <c:pt idx="6" formatCode="0%">
                  <c:v>0.01</c:v>
                </c:pt>
                <c:pt idx="7" formatCode="0%">
                  <c:v>0.01</c:v>
                </c:pt>
                <c:pt idx="8" formatCode="0%">
                  <c:v>0.01</c:v>
                </c:pt>
              </c:numCache>
            </c:numRef>
          </c:val>
        </c:ser>
        <c:ser>
          <c:idx val="11"/>
          <c:order val="11"/>
          <c:tx>
            <c:strRef>
              <c:f>Sheet1!$A$13</c:f>
              <c:strCache>
                <c:ptCount val="1"/>
                <c:pt idx="0">
                  <c:v>Minnesota</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Sheet1!$B$13:$J$13</c:f>
              <c:numCache>
                <c:formatCode>General</c:formatCode>
                <c:ptCount val="9"/>
                <c:pt idx="3" formatCode="0%">
                  <c:v>0.01</c:v>
                </c:pt>
                <c:pt idx="4" formatCode="0%">
                  <c:v>0.01</c:v>
                </c:pt>
                <c:pt idx="5" formatCode="0%">
                  <c:v>0.01</c:v>
                </c:pt>
                <c:pt idx="6" formatCode="0%">
                  <c:v>0.01</c:v>
                </c:pt>
                <c:pt idx="7" formatCode="0%">
                  <c:v>0.01</c:v>
                </c:pt>
                <c:pt idx="8" formatCode="0%">
                  <c:v>0.01</c:v>
                </c:pt>
              </c:numCache>
            </c:numRef>
          </c:val>
        </c:ser>
        <c:ser>
          <c:idx val="12"/>
          <c:order val="12"/>
          <c:tx>
            <c:strRef>
              <c:f>Sheet1!$A$14</c:f>
              <c:strCache>
                <c:ptCount val="1"/>
                <c:pt idx="0">
                  <c:v>Virginia</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Sheet1!$B$14:$J$14</c:f>
              <c:numCache>
                <c:formatCode>General</c:formatCode>
                <c:ptCount val="9"/>
                <c:pt idx="6" formatCode="0%">
                  <c:v>0.01</c:v>
                </c:pt>
                <c:pt idx="7" formatCode="0%">
                  <c:v>0.01</c:v>
                </c:pt>
                <c:pt idx="8" formatCode="0%">
                  <c:v>0.01</c:v>
                </c:pt>
              </c:numCache>
            </c:numRef>
          </c:val>
        </c:ser>
        <c:ser>
          <c:idx val="13"/>
          <c:order val="13"/>
          <c:tx>
            <c:strRef>
              <c:f>Sheet1!$A$15</c:f>
              <c:strCache>
                <c:ptCount val="1"/>
                <c:pt idx="0">
                  <c:v>Chicago</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Sheet1!$B$15:$J$15</c:f>
              <c:numCache>
                <c:formatCode>General</c:formatCode>
                <c:ptCount val="9"/>
                <c:pt idx="5" formatCode="0%">
                  <c:v>0.0</c:v>
                </c:pt>
                <c:pt idx="6" formatCode="0%">
                  <c:v>0.0</c:v>
                </c:pt>
                <c:pt idx="7" formatCode="0%">
                  <c:v>0.0</c:v>
                </c:pt>
                <c:pt idx="8" formatCode="0%">
                  <c:v>0.0</c:v>
                </c:pt>
              </c:numCache>
            </c:numRef>
          </c:val>
        </c:ser>
        <c:ser>
          <c:idx val="14"/>
          <c:order val="14"/>
          <c:tx>
            <c:strRef>
              <c:f>Sheet1!$A$16</c:f>
              <c:strCache>
                <c:ptCount val="1"/>
                <c:pt idx="0">
                  <c:v>Duke</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Sheet1!$B$16:$J$16</c:f>
              <c:numCache>
                <c:formatCode>General</c:formatCode>
                <c:ptCount val="9"/>
                <c:pt idx="6" formatCode="0%">
                  <c:v>0.0</c:v>
                </c:pt>
                <c:pt idx="7" formatCode="0%">
                  <c:v>0.0</c:v>
                </c:pt>
                <c:pt idx="8" formatCode="0%">
                  <c:v>0.0</c:v>
                </c:pt>
              </c:numCache>
            </c:numRef>
          </c:val>
        </c:ser>
        <c:ser>
          <c:idx val="15"/>
          <c:order val="15"/>
          <c:tx>
            <c:strRef>
              <c:f>Sheet1!$A$17</c:f>
              <c:strCache>
                <c:ptCount val="1"/>
                <c:pt idx="0">
                  <c:v>Illinois</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Sheet1!$B$17:$J$17</c:f>
              <c:numCache>
                <c:formatCode>General</c:formatCode>
                <c:ptCount val="9"/>
                <c:pt idx="4" formatCode="0%">
                  <c:v>0.0</c:v>
                </c:pt>
                <c:pt idx="5" formatCode="0%">
                  <c:v>0.0</c:v>
                </c:pt>
                <c:pt idx="6" formatCode="0%">
                  <c:v>0.0</c:v>
                </c:pt>
                <c:pt idx="7" formatCode="0%">
                  <c:v>0.0</c:v>
                </c:pt>
                <c:pt idx="8" formatCode="0%">
                  <c:v>0.0</c:v>
                </c:pt>
              </c:numCache>
            </c:numRef>
          </c:val>
        </c:ser>
        <c:ser>
          <c:idx val="16"/>
          <c:order val="16"/>
          <c:tx>
            <c:strRef>
              <c:f>Sheet1!$A$18</c:f>
              <c:strCache>
                <c:ptCount val="1"/>
                <c:pt idx="0">
                  <c:v>NCSU</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Sheet1!$B$18:$J$18</c:f>
              <c:numCache>
                <c:formatCode>General</c:formatCode>
                <c:ptCount val="9"/>
                <c:pt idx="6" formatCode="0%">
                  <c:v>0.0</c:v>
                </c:pt>
                <c:pt idx="7" formatCode="0%">
                  <c:v>0.0</c:v>
                </c:pt>
                <c:pt idx="8" formatCode="0%">
                  <c:v>0.0</c:v>
                </c:pt>
              </c:numCache>
            </c:numRef>
          </c:val>
        </c:ser>
        <c:ser>
          <c:idx val="17"/>
          <c:order val="17"/>
          <c:tx>
            <c:strRef>
              <c:f>Sheet1!$A$19</c:f>
              <c:strCache>
                <c:ptCount val="1"/>
                <c:pt idx="0">
                  <c:v>Northwestern</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Sheet1!$B$19:$J$19</c:f>
              <c:numCache>
                <c:formatCode>General</c:formatCode>
                <c:ptCount val="9"/>
                <c:pt idx="6" formatCode="0%">
                  <c:v>0.0</c:v>
                </c:pt>
                <c:pt idx="7" formatCode="0%">
                  <c:v>0.0</c:v>
                </c:pt>
                <c:pt idx="8" formatCode="0%">
                  <c:v>0.0</c:v>
                </c:pt>
              </c:numCache>
            </c:numRef>
          </c:val>
        </c:ser>
        <c:ser>
          <c:idx val="18"/>
          <c:order val="18"/>
          <c:tx>
            <c:strRef>
              <c:f>Sheet1!$A$20</c:f>
              <c:strCache>
                <c:ptCount val="1"/>
                <c:pt idx="0">
                  <c:v>Penn State</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Sheet1!$B$20:$J$20</c:f>
              <c:numCache>
                <c:formatCode>General</c:formatCode>
                <c:ptCount val="9"/>
                <c:pt idx="3" formatCode="0%">
                  <c:v>0.0</c:v>
                </c:pt>
                <c:pt idx="4" formatCode="0%">
                  <c:v>0.0</c:v>
                </c:pt>
                <c:pt idx="5" formatCode="0%">
                  <c:v>0.0</c:v>
                </c:pt>
                <c:pt idx="6" formatCode="0%">
                  <c:v>0.0</c:v>
                </c:pt>
                <c:pt idx="7" formatCode="0%">
                  <c:v>0.0</c:v>
                </c:pt>
                <c:pt idx="8" formatCode="0%">
                  <c:v>0.0</c:v>
                </c:pt>
              </c:numCache>
            </c:numRef>
          </c:val>
        </c:ser>
        <c:ser>
          <c:idx val="19"/>
          <c:order val="19"/>
          <c:tx>
            <c:strRef>
              <c:f>Sheet1!$A$21</c:f>
              <c:strCache>
                <c:ptCount val="1"/>
                <c:pt idx="0">
                  <c:v>Purdue</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Sheet1!$B$21:$J$21</c:f>
              <c:numCache>
                <c:formatCode>General</c:formatCode>
                <c:ptCount val="9"/>
                <c:pt idx="6" formatCode="0%">
                  <c:v>0.0</c:v>
                </c:pt>
                <c:pt idx="7" formatCode="0%">
                  <c:v>0.0</c:v>
                </c:pt>
                <c:pt idx="8" formatCode="0%">
                  <c:v>0.0</c:v>
                </c:pt>
              </c:numCache>
            </c:numRef>
          </c:val>
        </c:ser>
        <c:ser>
          <c:idx val="20"/>
          <c:order val="20"/>
          <c:tx>
            <c:strRef>
              <c:f>Sheet1!$A$22</c:f>
              <c:strCache>
                <c:ptCount val="1"/>
                <c:pt idx="0">
                  <c:v>UNC-Chapel Hill</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Sheet1!$B$22:$J$22</c:f>
              <c:numCache>
                <c:formatCode>General</c:formatCode>
                <c:ptCount val="9"/>
                <c:pt idx="7" formatCode="0%">
                  <c:v>0.0</c:v>
                </c:pt>
                <c:pt idx="8" formatCode="0%">
                  <c:v>0.0</c:v>
                </c:pt>
              </c:numCache>
            </c:numRef>
          </c:val>
        </c:ser>
        <c:ser>
          <c:idx val="21"/>
          <c:order val="21"/>
          <c:tx>
            <c:strRef>
              <c:f>Sheet1!$A$23</c:f>
              <c:strCache>
                <c:ptCount val="1"/>
                <c:pt idx="0">
                  <c:v>Utah State</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Sheet1!$B$23:$J$23</c:f>
              <c:numCache>
                <c:formatCode>General</c:formatCode>
                <c:ptCount val="9"/>
                <c:pt idx="6" formatCode="0%">
                  <c:v>0.0</c:v>
                </c:pt>
                <c:pt idx="7" formatCode="0%">
                  <c:v>0.0</c:v>
                </c:pt>
                <c:pt idx="8" formatCode="0%">
                  <c:v>0.0</c:v>
                </c:pt>
              </c:numCache>
            </c:numRef>
          </c:val>
        </c:ser>
        <c:ser>
          <c:idx val="22"/>
          <c:order val="22"/>
          <c:tx>
            <c:strRef>
              <c:f>Sheet1!$A$24</c:f>
              <c:strCache>
                <c:ptCount val="1"/>
                <c:pt idx="0">
                  <c:v>Yale</c:v>
                </c:pt>
              </c:strCache>
            </c:strRef>
          </c:tx>
          <c:spPr>
            <a:ln w="25400">
              <a:noFill/>
            </a:ln>
          </c:spPr>
          <c:cat>
            <c:strRef>
              <c:f>Sheet1!$B$1:$J$1</c:f>
              <c:strCache>
                <c:ptCount val="9"/>
                <c:pt idx="0">
                  <c:v>Oct-08</c:v>
                </c:pt>
                <c:pt idx="1">
                  <c:v>Mar-09</c:v>
                </c:pt>
                <c:pt idx="2">
                  <c:v>Oct-09</c:v>
                </c:pt>
                <c:pt idx="3">
                  <c:v>Mar-10</c:v>
                </c:pt>
                <c:pt idx="4">
                  <c:v>Oct-10</c:v>
                </c:pt>
                <c:pt idx="5">
                  <c:v>Mar-11</c:v>
                </c:pt>
                <c:pt idx="6">
                  <c:v>Oct-11</c:v>
                </c:pt>
                <c:pt idx="7">
                  <c:v>Mar-12</c:v>
                </c:pt>
                <c:pt idx="8">
                  <c:v>Jul-12</c:v>
                </c:pt>
              </c:strCache>
            </c:strRef>
          </c:cat>
          <c:val>
            <c:numRef>
              <c:f>Sheet1!$B$24:$J$24</c:f>
              <c:numCache>
                <c:formatCode>General</c:formatCode>
                <c:ptCount val="9"/>
                <c:pt idx="5" formatCode="0%">
                  <c:v>0.0</c:v>
                </c:pt>
                <c:pt idx="6" formatCode="0%">
                  <c:v>0.0</c:v>
                </c:pt>
                <c:pt idx="7" formatCode="0%">
                  <c:v>0.0</c:v>
                </c:pt>
                <c:pt idx="8" formatCode="0%">
                  <c:v>0.0</c:v>
                </c:pt>
              </c:numCache>
            </c:numRef>
          </c:val>
        </c:ser>
        <c:dLbls>
          <c:showLegendKey val="0"/>
          <c:showVal val="0"/>
          <c:showCatName val="0"/>
          <c:showSerName val="0"/>
          <c:showPercent val="0"/>
          <c:showBubbleSize val="0"/>
        </c:dLbls>
        <c:axId val="-2091224264"/>
        <c:axId val="-2091232216"/>
      </c:areaChart>
      <c:catAx>
        <c:axId val="-2091224264"/>
        <c:scaling>
          <c:orientation val="minMax"/>
        </c:scaling>
        <c:delete val="0"/>
        <c:axPos val="b"/>
        <c:numFmt formatCode="m/d/yy" sourceLinked="1"/>
        <c:majorTickMark val="out"/>
        <c:minorTickMark val="none"/>
        <c:tickLblPos val="nextTo"/>
        <c:crossAx val="-2091232216"/>
        <c:crosses val="autoZero"/>
        <c:auto val="1"/>
        <c:lblAlgn val="ctr"/>
        <c:lblOffset val="100"/>
        <c:noMultiLvlLbl val="0"/>
      </c:catAx>
      <c:valAx>
        <c:axId val="-2091232216"/>
        <c:scaling>
          <c:orientation val="minMax"/>
        </c:scaling>
        <c:delete val="0"/>
        <c:axPos val="l"/>
        <c:majorGridlines/>
        <c:numFmt formatCode="0%" sourceLinked="1"/>
        <c:majorTickMark val="out"/>
        <c:minorTickMark val="none"/>
        <c:tickLblPos val="nextTo"/>
        <c:crossAx val="-2091224264"/>
        <c:crosses val="autoZero"/>
        <c:crossBetween val="midCat"/>
      </c:valAx>
    </c:plotArea>
    <c:legend>
      <c:legendPos val="r"/>
      <c:layou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ser>
          <c:idx val="0"/>
          <c:order val="0"/>
          <c:tx>
            <c:strRef>
              <c:f>Sheet1!$B$1</c:f>
              <c:strCache>
                <c:ptCount val="1"/>
                <c:pt idx="0">
                  <c:v>Percent</c:v>
                </c:pt>
              </c:strCache>
            </c:strRef>
          </c:tx>
          <c:spPr>
            <a:ln>
              <a:noFill/>
            </a:ln>
          </c:spPr>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sz="2600" b="0" i="0"/>
                    </a:pPr>
                    <a:r>
                      <a:rPr lang="en-US" sz="2000" dirty="0" smtClean="0"/>
                      <a:t>In-copyright or undetermined</a:t>
                    </a:r>
                  </a:p>
                  <a:p>
                    <a:pPr>
                      <a:defRPr sz="2600" b="0" i="0"/>
                    </a:pPr>
                    <a:r>
                      <a:rPr lang="en-US" sz="2000" dirty="0" smtClean="0"/>
                      <a:t>70%</a:t>
                    </a:r>
                    <a:endParaRPr lang="en-US" sz="2000" dirty="0"/>
                  </a:p>
                </c:rich>
              </c:tx>
              <c:spPr/>
              <c:dLblPos val="bestFit"/>
              <c:showLegendKey val="0"/>
              <c:showVal val="0"/>
              <c:showCatName val="1"/>
              <c:showSerName val="0"/>
              <c:showPercent val="1"/>
              <c:showBubbleSize val="0"/>
            </c:dLbl>
            <c:dLbl>
              <c:idx val="1"/>
              <c:layout>
                <c:manualLayout>
                  <c:x val="-0.0303965325008298"/>
                  <c:y val="-0.145837585819002"/>
                </c:manualLayout>
              </c:layout>
              <c:tx>
                <c:rich>
                  <a:bodyPr/>
                  <a:lstStyle/>
                  <a:p>
                    <a:r>
                      <a:rPr lang="en-US" sz="1600" b="0" i="0" dirty="0"/>
                      <a:t>Public </a:t>
                    </a:r>
                    <a:r>
                      <a:rPr lang="en-US" sz="1600" b="0" i="0" dirty="0" smtClean="0"/>
                      <a:t>Domain (worldwide)</a:t>
                    </a:r>
                    <a:r>
                      <a:rPr lang="en-US" sz="1600" b="0" i="0" dirty="0"/>
                      <a:t>
</a:t>
                    </a:r>
                    <a:r>
                      <a:rPr lang="en-US" sz="1600" b="0" i="0" dirty="0" smtClean="0"/>
                      <a:t>15%</a:t>
                    </a:r>
                  </a:p>
                </c:rich>
              </c:tx>
              <c:dLblPos val="bestFit"/>
              <c:showLegendKey val="0"/>
              <c:showVal val="0"/>
              <c:showCatName val="1"/>
              <c:showSerName val="0"/>
              <c:showPercent val="1"/>
              <c:showBubbleSize val="0"/>
            </c:dLbl>
            <c:dLbl>
              <c:idx val="2"/>
              <c:layout>
                <c:manualLayout>
                  <c:x val="0.0954817759957814"/>
                  <c:y val="0.0"/>
                </c:manualLayout>
              </c:layout>
              <c:tx>
                <c:rich>
                  <a:bodyPr/>
                  <a:lstStyle/>
                  <a:p>
                    <a:r>
                      <a:rPr lang="en-US" sz="1600" b="0" i="0" dirty="0" smtClean="0"/>
                      <a:t>U.S. Federal Government Documents (worldwide)</a:t>
                    </a:r>
                    <a:r>
                      <a:rPr lang="en-US" sz="1600" b="0" i="0" dirty="0"/>
                      <a:t>
4%</a:t>
                    </a:r>
                    <a:endParaRPr lang="en-US" dirty="0"/>
                  </a:p>
                </c:rich>
              </c:tx>
              <c:dLblPos val="bestFit"/>
              <c:showLegendKey val="0"/>
              <c:showVal val="0"/>
              <c:showCatName val="1"/>
              <c:showSerName val="0"/>
              <c:showPercent val="1"/>
              <c:showBubbleSize val="0"/>
            </c:dLbl>
            <c:dLbl>
              <c:idx val="3"/>
              <c:layout/>
              <c:tx>
                <c:rich>
                  <a:bodyPr/>
                  <a:lstStyle/>
                  <a:p>
                    <a:r>
                      <a:rPr lang="en-US" sz="1600" b="0" i="0" dirty="0" smtClean="0"/>
                      <a:t>Public Domain</a:t>
                    </a:r>
                  </a:p>
                  <a:p>
                    <a:r>
                      <a:rPr lang="en-US" sz="1600" b="0" i="0" dirty="0" smtClean="0"/>
                      <a:t>(US)</a:t>
                    </a:r>
                  </a:p>
                  <a:p>
                    <a:r>
                      <a:rPr lang="en-US" sz="1600" b="0" i="0" dirty="0" smtClean="0"/>
                      <a:t>10%</a:t>
                    </a:r>
                  </a:p>
                  <a:p>
                    <a:endParaRPr lang="en-US" dirty="0"/>
                  </a:p>
                </c:rich>
              </c:tx>
              <c:dLblPos val="bestFit"/>
              <c:showLegendKey val="0"/>
              <c:showVal val="0"/>
              <c:showCatName val="1"/>
              <c:showSerName val="0"/>
              <c:showPercent val="1"/>
              <c:showBubbleSize val="0"/>
            </c:dLbl>
            <c:dLbl>
              <c:idx val="4"/>
              <c:layout>
                <c:manualLayout>
                  <c:x val="-0.00126004203176028"/>
                  <c:y val="-0.015388752472806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Open Access</a:t>
                    </a:r>
                  </a:p>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5"/>
              <c:layout>
                <c:manualLayout>
                  <c:x val="-0.0788290918624192"/>
                  <c:y val="0.10546199574957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Creative Commons </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.01%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dLbl>
              <c:idx val="6"/>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a:solidFill>
                          <a:srgbClr val="000000"/>
                        </a:solidFill>
                        <a:latin typeface="Calibri"/>
                        <a:ea typeface="Calibri"/>
                        <a:cs typeface="Calibri"/>
                      </a:rPr>
                      <a:t>"Public </a:t>
                    </a:r>
                    <a:r>
                      <a:rPr lang="en-US" sz="1600" b="0" i="0" u="none" strike="noStrike" baseline="0" dirty="0" smtClean="0">
                        <a:solidFill>
                          <a:srgbClr val="000000"/>
                        </a:solidFill>
                        <a:latin typeface="Calibri"/>
                        <a:ea typeface="Calibri"/>
                        <a:cs typeface="Calibri"/>
                      </a:rPr>
                      <a:t>Domain”</a:t>
                    </a:r>
                    <a:endParaRPr lang="en-US" sz="1600" b="0" i="0" u="none" strike="noStrike" baseline="0" dirty="0">
                      <a:solidFill>
                        <a:srgbClr val="000000"/>
                      </a:solidFill>
                      <a:latin typeface="Calibri"/>
                      <a:ea typeface="Calibri"/>
                      <a:cs typeface="Calibri"/>
                    </a:endParaRP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30%</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dLbl>
            <c:txPr>
              <a:bodyPr/>
              <a:lstStyle/>
              <a:p>
                <a:pPr>
                  <a:defRPr sz="1600" b="0" i="0"/>
                </a:pPr>
                <a:endParaRPr lang="en-US"/>
              </a:p>
            </c:txPr>
            <c:dLblPos val="bestFit"/>
            <c:showLegendKey val="0"/>
            <c:showVal val="0"/>
            <c:showCatName val="1"/>
            <c:showSerName val="0"/>
            <c:showPercent val="1"/>
            <c:showBubbleSize val="0"/>
            <c:showLeaderLines val="1"/>
          </c:dLbls>
          <c:cat>
            <c:strRef>
              <c:f>Sheet1!$A$2:$A$7</c:f>
              <c:strCache>
                <c:ptCount val="6"/>
                <c:pt idx="0">
                  <c:v>In Copyright</c:v>
                </c:pt>
                <c:pt idx="1">
                  <c:v>Public Domain</c:v>
                </c:pt>
                <c:pt idx="2">
                  <c:v>Government Documents</c:v>
                </c:pt>
                <c:pt idx="3">
                  <c:v>Public Domain (US)</c:v>
                </c:pt>
                <c:pt idx="4">
                  <c:v>Open Access</c:v>
                </c:pt>
                <c:pt idx="5">
                  <c:v>Creative Commons</c:v>
                </c:pt>
              </c:strCache>
            </c:strRef>
          </c:cat>
          <c:val>
            <c:numRef>
              <c:f>Sheet1!$B$2:$B$7</c:f>
              <c:numCache>
                <c:formatCode>0</c:formatCode>
                <c:ptCount val="6"/>
                <c:pt idx="0">
                  <c:v>7.253946E6</c:v>
                </c:pt>
                <c:pt idx="1">
                  <c:v>1.687328E6</c:v>
                </c:pt>
                <c:pt idx="2">
                  <c:v>348112.0</c:v>
                </c:pt>
                <c:pt idx="3" formatCode="General">
                  <c:v>1.017765E6</c:v>
                </c:pt>
                <c:pt idx="4">
                  <c:v>6569.0</c:v>
                </c:pt>
                <c:pt idx="5">
                  <c:v>964.0</c:v>
                </c:pt>
              </c:numCache>
            </c:numRef>
          </c:val>
        </c:ser>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B9DFCE-D420-6141-B503-492F211CBECF}" type="datetimeFigureOut">
              <a:rPr lang="en-US" smtClean="0"/>
              <a:t>1/10/13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B18BDA-9D55-1440-A960-88B56364F0F8}" type="slidenum">
              <a:rPr lang="en-US" smtClean="0"/>
              <a:t>‹#›</a:t>
            </a:fld>
            <a:endParaRPr lang="en-US"/>
          </a:p>
        </p:txBody>
      </p:sp>
    </p:spTree>
    <p:extLst>
      <p:ext uri="{BB962C8B-B14F-4D97-AF65-F5344CB8AC3E}">
        <p14:creationId xmlns:p14="http://schemas.microsoft.com/office/powerpoint/2010/main" val="1715458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A378E-A171-D04C-BC3C-99C4A9BC043D}" type="datetimeFigureOut">
              <a:rPr lang="en-US" smtClean="0"/>
              <a:t>1/10/13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53CCB2-9EFF-7B4A-885C-E3AA75A2FF3F}" type="slidenum">
              <a:rPr lang="en-US" smtClean="0"/>
              <a:t>‹#›</a:t>
            </a:fld>
            <a:endParaRPr lang="en-US"/>
          </a:p>
        </p:txBody>
      </p:sp>
    </p:spTree>
    <p:extLst>
      <p:ext uri="{BB962C8B-B14F-4D97-AF65-F5344CB8AC3E}">
        <p14:creationId xmlns:p14="http://schemas.microsoft.com/office/powerpoint/2010/main" val="2413397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1</a:t>
            </a:fld>
            <a:endParaRPr lang="en-US"/>
          </a:p>
        </p:txBody>
      </p:sp>
    </p:spTree>
    <p:extLst>
      <p:ext uri="{BB962C8B-B14F-4D97-AF65-F5344CB8AC3E}">
        <p14:creationId xmlns:p14="http://schemas.microsoft.com/office/powerpoint/2010/main" val="2429788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10</a:t>
            </a:fld>
            <a:endParaRPr lang="en-US"/>
          </a:p>
        </p:txBody>
      </p:sp>
    </p:spTree>
    <p:extLst>
      <p:ext uri="{BB962C8B-B14F-4D97-AF65-F5344CB8AC3E}">
        <p14:creationId xmlns:p14="http://schemas.microsoft.com/office/powerpoint/2010/main" val="6174551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100</a:t>
            </a:fld>
            <a:endParaRPr lang="en-US"/>
          </a:p>
        </p:txBody>
      </p:sp>
    </p:spTree>
    <p:extLst>
      <p:ext uri="{BB962C8B-B14F-4D97-AF65-F5344CB8AC3E}">
        <p14:creationId xmlns:p14="http://schemas.microsoft.com/office/powerpoint/2010/main" val="20584432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101</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
        <p:nvSpPr>
          <p:cNvPr id="2" name="Notes Placeholder 1"/>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19th Century</a:t>
            </a:r>
            <a:r>
              <a:rPr lang="en-US" dirty="0" smtClean="0"/>
              <a:t> </a:t>
            </a:r>
            <a:r>
              <a:rPr lang="en-US" sz="1200" b="0" i="0" u="none" strike="noStrike" kern="1200" dirty="0" smtClean="0">
                <a:solidFill>
                  <a:schemeClr val="tx1"/>
                </a:solidFill>
                <a:effectLst/>
                <a:latin typeface="+mn-lt"/>
                <a:ea typeface="+mn-ea"/>
                <a:cs typeface="+mn-cs"/>
              </a:rPr>
              <a:t>  49%</a:t>
            </a:r>
          </a:p>
          <a:p>
            <a:r>
              <a:rPr lang="en-US" dirty="0" smtClean="0"/>
              <a:t> </a:t>
            </a:r>
            <a:r>
              <a:rPr lang="en-US" sz="1200" b="0" i="0" u="none" strike="noStrike" kern="1200" dirty="0" smtClean="0">
                <a:solidFill>
                  <a:schemeClr val="tx1"/>
                </a:solidFill>
                <a:effectLst/>
                <a:latin typeface="+mn-lt"/>
                <a:ea typeface="+mn-ea"/>
                <a:cs typeface="+mn-cs"/>
              </a:rPr>
              <a:t>20th Century - Pre1923</a:t>
            </a:r>
            <a:r>
              <a:rPr lang="en-US" dirty="0" smtClean="0"/>
              <a:t> </a:t>
            </a:r>
            <a:r>
              <a:rPr lang="en-US" sz="1200" b="0" i="0" u="none" strike="noStrike" kern="1200" dirty="0" smtClean="0">
                <a:solidFill>
                  <a:schemeClr val="tx1"/>
                </a:solidFill>
                <a:effectLst/>
                <a:latin typeface="+mn-lt"/>
                <a:ea typeface="+mn-ea"/>
                <a:cs typeface="+mn-cs"/>
              </a:rPr>
              <a:t>  30%</a:t>
            </a:r>
            <a:r>
              <a:rPr lang="en-US" dirty="0" smtClean="0"/>
              <a:t> </a:t>
            </a:r>
          </a:p>
          <a:p>
            <a:r>
              <a:rPr lang="en-US" sz="1200" b="0" i="0" u="none" strike="noStrike" kern="1200" dirty="0" smtClean="0">
                <a:solidFill>
                  <a:schemeClr val="tx1"/>
                </a:solidFill>
                <a:effectLst/>
                <a:latin typeface="+mn-lt"/>
                <a:ea typeface="+mn-ea"/>
                <a:cs typeface="+mn-cs"/>
              </a:rPr>
              <a:t>20th Century - Post1923</a:t>
            </a:r>
            <a:r>
              <a:rPr lang="en-US" dirty="0" smtClean="0"/>
              <a:t> </a:t>
            </a:r>
            <a:r>
              <a:rPr lang="en-US" sz="1200" b="0" i="0" u="none" strike="noStrike" kern="1200" dirty="0" smtClean="0">
                <a:solidFill>
                  <a:schemeClr val="tx1"/>
                </a:solidFill>
                <a:effectLst/>
                <a:latin typeface="+mn-lt"/>
                <a:ea typeface="+mn-ea"/>
                <a:cs typeface="+mn-cs"/>
              </a:rPr>
              <a:t>  14%</a:t>
            </a:r>
            <a:r>
              <a:rPr lang="en-US" dirty="0" smtClean="0"/>
              <a:t> </a:t>
            </a:r>
          </a:p>
          <a:p>
            <a:r>
              <a:rPr lang="en-US" sz="1200" b="0" i="0" u="none" strike="noStrike" kern="1200" dirty="0" smtClean="0">
                <a:solidFill>
                  <a:schemeClr val="tx1"/>
                </a:solidFill>
                <a:effectLst/>
                <a:latin typeface="+mn-lt"/>
                <a:ea typeface="+mn-ea"/>
                <a:cs typeface="+mn-cs"/>
              </a:rPr>
              <a:t>18th Century</a:t>
            </a:r>
            <a:r>
              <a:rPr lang="en-US" dirty="0" smtClean="0"/>
              <a:t> </a:t>
            </a:r>
            <a:r>
              <a:rPr lang="en-US" sz="1200" b="0" i="0" u="none" strike="noStrike" kern="1200" dirty="0" smtClean="0">
                <a:solidFill>
                  <a:schemeClr val="tx1"/>
                </a:solidFill>
                <a:effectLst/>
                <a:latin typeface="+mn-lt"/>
                <a:ea typeface="+mn-ea"/>
                <a:cs typeface="+mn-cs"/>
              </a:rPr>
              <a:t>  5%</a:t>
            </a:r>
            <a:r>
              <a:rPr lang="en-US" dirty="0" smtClean="0"/>
              <a:t> </a:t>
            </a:r>
          </a:p>
          <a:p>
            <a:r>
              <a:rPr lang="en-US" sz="1200" b="0" i="0" u="none" strike="noStrike" kern="1200" dirty="0" smtClean="0">
                <a:solidFill>
                  <a:schemeClr val="tx1"/>
                </a:solidFill>
                <a:effectLst/>
                <a:latin typeface="+mn-lt"/>
                <a:ea typeface="+mn-ea"/>
                <a:cs typeface="+mn-cs"/>
              </a:rPr>
              <a:t>17th Century</a:t>
            </a:r>
            <a:r>
              <a:rPr lang="en-US" dirty="0" smtClean="0"/>
              <a:t> </a:t>
            </a:r>
            <a:r>
              <a:rPr lang="en-US" sz="1200" b="0" i="0" u="none" strike="noStrike" kern="1200" dirty="0" smtClean="0">
                <a:solidFill>
                  <a:schemeClr val="tx1"/>
                </a:solidFill>
                <a:effectLst/>
                <a:latin typeface="+mn-lt"/>
                <a:ea typeface="+mn-ea"/>
                <a:cs typeface="+mn-cs"/>
              </a:rPr>
              <a:t>  1%</a:t>
            </a:r>
            <a:r>
              <a:rPr lang="en-US" dirty="0" smtClean="0"/>
              <a:t> </a:t>
            </a:r>
          </a:p>
          <a:p>
            <a:r>
              <a:rPr lang="en-US" sz="1200" b="0" i="0" u="none" strike="noStrike" kern="1200" dirty="0" smtClean="0">
                <a:solidFill>
                  <a:schemeClr val="tx1"/>
                </a:solidFill>
                <a:effectLst/>
                <a:latin typeface="+mn-lt"/>
                <a:ea typeface="+mn-ea"/>
                <a:cs typeface="+mn-cs"/>
              </a:rPr>
              <a:t>Pre16th Century</a:t>
            </a:r>
            <a:r>
              <a:rPr lang="en-US" dirty="0" smtClean="0"/>
              <a:t> </a:t>
            </a:r>
            <a:r>
              <a:rPr lang="en-US" sz="1200" b="0" i="0" u="none" strike="noStrike" kern="1200" dirty="0" smtClean="0">
                <a:solidFill>
                  <a:schemeClr val="tx1"/>
                </a:solidFill>
                <a:effectLst/>
                <a:latin typeface="+mn-lt"/>
                <a:ea typeface="+mn-ea"/>
                <a:cs typeface="+mn-cs"/>
              </a:rPr>
              <a:t>  1%</a:t>
            </a:r>
            <a:r>
              <a:rPr lang="en-US" dirty="0" smtClean="0"/>
              <a:t> </a:t>
            </a:r>
          </a:p>
          <a:p>
            <a:r>
              <a:rPr lang="en-US" sz="1200" b="0" i="0" u="none" strike="noStrike" kern="1200" dirty="0" smtClean="0">
                <a:solidFill>
                  <a:schemeClr val="tx1"/>
                </a:solidFill>
                <a:effectLst/>
                <a:latin typeface="+mn-lt"/>
                <a:ea typeface="+mn-ea"/>
                <a:cs typeface="+mn-cs"/>
              </a:rPr>
              <a:t>16th Century</a:t>
            </a:r>
            <a:r>
              <a:rPr lang="en-US" dirty="0" smtClean="0"/>
              <a:t> </a:t>
            </a:r>
            <a:r>
              <a:rPr lang="en-US" baseline="0" dirty="0" smtClean="0"/>
              <a:t>  </a:t>
            </a:r>
            <a:r>
              <a:rPr lang="en-US" sz="1200" b="0" i="0" u="none" strike="noStrike" kern="1200" dirty="0" smtClean="0">
                <a:solidFill>
                  <a:schemeClr val="tx1"/>
                </a:solidFill>
                <a:effectLst/>
                <a:latin typeface="+mn-lt"/>
                <a:ea typeface="+mn-ea"/>
                <a:cs typeface="+mn-cs"/>
              </a:rPr>
              <a:t>0%</a:t>
            </a:r>
            <a:r>
              <a:rPr lang="en-US" dirty="0" smtClean="0"/>
              <a:t> </a:t>
            </a:r>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102</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103</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
        <p:nvSpPr>
          <p:cNvPr id="2" name="Notes Placeholder 1"/>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United States</a:t>
            </a:r>
            <a:r>
              <a:rPr lang="en-US" dirty="0" smtClean="0"/>
              <a:t> </a:t>
            </a:r>
            <a:r>
              <a:rPr lang="en-US" sz="1200" b="0" i="0" u="none" strike="noStrike" kern="1200" dirty="0" smtClean="0">
                <a:solidFill>
                  <a:schemeClr val="tx1"/>
                </a:solidFill>
                <a:effectLst/>
                <a:latin typeface="+mn-lt"/>
                <a:ea typeface="+mn-ea"/>
                <a:cs typeface="+mn-cs"/>
              </a:rPr>
              <a:t> 39%</a:t>
            </a:r>
            <a:r>
              <a:rPr lang="en-US" dirty="0" smtClean="0"/>
              <a:t> </a:t>
            </a:r>
          </a:p>
          <a:p>
            <a:r>
              <a:rPr lang="en-US" sz="1200" b="0" i="0" u="none" strike="noStrike" kern="1200" dirty="0" smtClean="0">
                <a:solidFill>
                  <a:schemeClr val="tx1"/>
                </a:solidFill>
                <a:effectLst/>
                <a:latin typeface="+mn-lt"/>
                <a:ea typeface="+mn-ea"/>
                <a:cs typeface="+mn-cs"/>
              </a:rPr>
              <a:t>United Kingdom</a:t>
            </a:r>
            <a:r>
              <a:rPr lang="en-US" dirty="0" smtClean="0"/>
              <a:t> </a:t>
            </a:r>
            <a:r>
              <a:rPr lang="en-US" sz="1200" b="0" i="0" u="none" strike="noStrike" kern="1200" dirty="0" smtClean="0">
                <a:solidFill>
                  <a:schemeClr val="tx1"/>
                </a:solidFill>
                <a:effectLst/>
                <a:latin typeface="+mn-lt"/>
                <a:ea typeface="+mn-ea"/>
                <a:cs typeface="+mn-cs"/>
              </a:rPr>
              <a:t> 12%</a:t>
            </a:r>
            <a:r>
              <a:rPr lang="en-US" dirty="0" smtClean="0"/>
              <a:t> </a:t>
            </a:r>
          </a:p>
          <a:p>
            <a:r>
              <a:rPr lang="en-US" sz="1200" b="0" i="0" u="none" strike="noStrike" kern="1200" dirty="0" smtClean="0">
                <a:solidFill>
                  <a:schemeClr val="tx1"/>
                </a:solidFill>
                <a:effectLst/>
                <a:latin typeface="+mn-lt"/>
                <a:ea typeface="+mn-ea"/>
                <a:cs typeface="+mn-cs"/>
              </a:rPr>
              <a:t>England</a:t>
            </a:r>
            <a:r>
              <a:rPr lang="en-US" dirty="0" smtClean="0"/>
              <a:t> </a:t>
            </a:r>
            <a:r>
              <a:rPr lang="en-US" sz="1200" b="0" i="0" u="none" strike="noStrike" kern="1200" dirty="0" smtClean="0">
                <a:solidFill>
                  <a:schemeClr val="tx1"/>
                </a:solidFill>
                <a:effectLst/>
                <a:latin typeface="+mn-lt"/>
                <a:ea typeface="+mn-ea"/>
                <a:cs typeface="+mn-cs"/>
              </a:rPr>
              <a:t> 11%</a:t>
            </a:r>
            <a:r>
              <a:rPr lang="en-US" dirty="0" smtClean="0"/>
              <a:t> </a:t>
            </a:r>
          </a:p>
          <a:p>
            <a:r>
              <a:rPr lang="en-US" sz="1200" b="0" i="0" u="none" strike="noStrike" kern="1200" dirty="0" smtClean="0">
                <a:solidFill>
                  <a:schemeClr val="tx1"/>
                </a:solidFill>
                <a:effectLst/>
                <a:latin typeface="+mn-lt"/>
                <a:ea typeface="+mn-ea"/>
                <a:cs typeface="+mn-cs"/>
              </a:rPr>
              <a:t>Germany</a:t>
            </a:r>
            <a:r>
              <a:rPr lang="en-US" dirty="0" smtClean="0"/>
              <a:t> </a:t>
            </a:r>
            <a:r>
              <a:rPr lang="en-US" sz="1200" b="0" i="0" u="none" strike="noStrike" kern="1200" dirty="0" smtClean="0">
                <a:solidFill>
                  <a:schemeClr val="tx1"/>
                </a:solidFill>
                <a:effectLst/>
                <a:latin typeface="+mn-lt"/>
                <a:ea typeface="+mn-ea"/>
                <a:cs typeface="+mn-cs"/>
              </a:rPr>
              <a:t>  9%</a:t>
            </a:r>
            <a:r>
              <a:rPr lang="en-US" dirty="0" smtClean="0"/>
              <a:t> </a:t>
            </a:r>
          </a:p>
          <a:p>
            <a:r>
              <a:rPr lang="en-US" sz="1200" b="0" i="0" u="none" strike="noStrike" kern="1200" dirty="0" smtClean="0">
                <a:solidFill>
                  <a:schemeClr val="tx1"/>
                </a:solidFill>
                <a:effectLst/>
                <a:latin typeface="+mn-lt"/>
                <a:ea typeface="+mn-ea"/>
                <a:cs typeface="+mn-cs"/>
              </a:rPr>
              <a:t>France</a:t>
            </a:r>
            <a:r>
              <a:rPr lang="en-US" dirty="0" smtClean="0"/>
              <a:t> </a:t>
            </a:r>
            <a:r>
              <a:rPr lang="en-US" sz="1200" b="0" i="0" u="none" strike="noStrike" kern="1200" dirty="0" smtClean="0">
                <a:solidFill>
                  <a:schemeClr val="tx1"/>
                </a:solidFill>
                <a:effectLst/>
                <a:latin typeface="+mn-lt"/>
                <a:ea typeface="+mn-ea"/>
                <a:cs typeface="+mn-cs"/>
              </a:rPr>
              <a:t>  9%</a:t>
            </a:r>
            <a:r>
              <a:rPr lang="en-US" dirty="0" smtClean="0"/>
              <a:t> </a:t>
            </a:r>
            <a:r>
              <a:rPr lang="en-US" sz="1200" b="0" i="0" u="none" strike="noStrike" kern="1200" dirty="0" smtClean="0">
                <a:solidFill>
                  <a:schemeClr val="tx1"/>
                </a:solidFill>
                <a:effectLst/>
                <a:latin typeface="+mn-lt"/>
                <a:ea typeface="+mn-ea"/>
                <a:cs typeface="+mn-cs"/>
              </a:rPr>
              <a:t> </a:t>
            </a:r>
            <a:r>
              <a:rPr lang="en-US" dirty="0" smtClean="0"/>
              <a:t> </a:t>
            </a:r>
          </a:p>
          <a:p>
            <a:r>
              <a:rPr lang="en-US" sz="1200" b="0" i="0" u="none" strike="noStrike" kern="1200" dirty="0" smtClean="0">
                <a:solidFill>
                  <a:schemeClr val="tx1"/>
                </a:solidFill>
                <a:effectLst/>
                <a:latin typeface="+mn-lt"/>
                <a:ea typeface="+mn-ea"/>
                <a:cs typeface="+mn-cs"/>
              </a:rPr>
              <a:t>Spain</a:t>
            </a:r>
            <a:r>
              <a:rPr lang="en-US" dirty="0" smtClean="0"/>
              <a:t> </a:t>
            </a:r>
            <a:r>
              <a:rPr lang="en-US" sz="1200" b="0" i="0" u="none" strike="noStrike" kern="1200" dirty="0" smtClean="0">
                <a:solidFill>
                  <a:schemeClr val="tx1"/>
                </a:solidFill>
                <a:effectLst/>
                <a:latin typeface="+mn-lt"/>
                <a:ea typeface="+mn-ea"/>
                <a:cs typeface="+mn-cs"/>
              </a:rPr>
              <a:t>  2%</a:t>
            </a:r>
            <a:r>
              <a:rPr lang="en-US" dirty="0" smtClean="0"/>
              <a:t> </a:t>
            </a:r>
          </a:p>
          <a:p>
            <a:r>
              <a:rPr lang="en-US" sz="1200" b="0" i="0" u="none" strike="noStrike" kern="1200" dirty="0" smtClean="0">
                <a:solidFill>
                  <a:schemeClr val="tx1"/>
                </a:solidFill>
                <a:effectLst/>
                <a:latin typeface="+mn-lt"/>
                <a:ea typeface="+mn-ea"/>
                <a:cs typeface="+mn-cs"/>
              </a:rPr>
              <a:t>Italy</a:t>
            </a:r>
            <a:r>
              <a:rPr lang="en-US" dirty="0" smtClean="0"/>
              <a:t> </a:t>
            </a:r>
            <a:r>
              <a:rPr lang="en-US" sz="1200" b="0" i="0" u="none" strike="noStrike" kern="1200" dirty="0" smtClean="0">
                <a:solidFill>
                  <a:schemeClr val="tx1"/>
                </a:solidFill>
                <a:effectLst/>
                <a:latin typeface="+mn-lt"/>
                <a:ea typeface="+mn-ea"/>
                <a:cs typeface="+mn-cs"/>
              </a:rPr>
              <a:t>   2%</a:t>
            </a:r>
            <a:r>
              <a:rPr lang="en-US" dirty="0" smtClean="0"/>
              <a:t> </a:t>
            </a:r>
          </a:p>
          <a:p>
            <a:r>
              <a:rPr lang="en-US" sz="1200" b="0" i="0" u="none" strike="noStrike" kern="1200" dirty="0" smtClean="0">
                <a:solidFill>
                  <a:schemeClr val="tx1"/>
                </a:solidFill>
                <a:effectLst/>
                <a:latin typeface="+mn-lt"/>
                <a:ea typeface="+mn-ea"/>
                <a:cs typeface="+mn-cs"/>
              </a:rPr>
              <a:t>Netherlands</a:t>
            </a:r>
            <a:r>
              <a:rPr lang="en-US" dirty="0" smtClean="0"/>
              <a:t> </a:t>
            </a:r>
            <a:r>
              <a:rPr lang="en-US" sz="1200" b="0" i="0" u="none" strike="noStrike" kern="1200" dirty="0" smtClean="0">
                <a:solidFill>
                  <a:schemeClr val="tx1"/>
                </a:solidFill>
                <a:effectLst/>
                <a:latin typeface="+mn-lt"/>
                <a:ea typeface="+mn-ea"/>
                <a:cs typeface="+mn-cs"/>
              </a:rPr>
              <a:t>  1%</a:t>
            </a:r>
            <a:r>
              <a:rPr lang="en-US" dirty="0" smtClean="0"/>
              <a:t> </a:t>
            </a:r>
          </a:p>
          <a:p>
            <a:r>
              <a:rPr lang="en-US" sz="1200" b="0" i="0" u="none" strike="noStrike" kern="1200" dirty="0" smtClean="0">
                <a:solidFill>
                  <a:schemeClr val="tx1"/>
                </a:solidFill>
                <a:effectLst/>
                <a:latin typeface="+mn-lt"/>
                <a:ea typeface="+mn-ea"/>
                <a:cs typeface="+mn-cs"/>
              </a:rPr>
              <a:t>Scotland</a:t>
            </a:r>
            <a:r>
              <a:rPr lang="en-US" dirty="0" smtClean="0"/>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a:t>
            </a:r>
            <a:r>
              <a:rPr lang="en-US" dirty="0" smtClean="0"/>
              <a:t> </a:t>
            </a:r>
          </a:p>
          <a:p>
            <a:r>
              <a:rPr lang="en-US" sz="1200" b="0" i="0" u="none" strike="noStrike" kern="1200" dirty="0" smtClean="0">
                <a:solidFill>
                  <a:schemeClr val="tx1"/>
                </a:solidFill>
                <a:effectLst/>
                <a:latin typeface="+mn-lt"/>
                <a:ea typeface="+mn-ea"/>
                <a:cs typeface="+mn-cs"/>
              </a:rPr>
              <a:t>Austria</a:t>
            </a:r>
            <a:r>
              <a:rPr lang="en-US" dirty="0" smtClean="0"/>
              <a:t> </a:t>
            </a:r>
            <a:r>
              <a:rPr lang="en-US" baseline="0" dirty="0" smtClean="0"/>
              <a:t>  </a:t>
            </a:r>
            <a:r>
              <a:rPr lang="en-US" sz="1200" b="0" i="0" u="none" strike="noStrike" kern="1200" dirty="0" smtClean="0">
                <a:solidFill>
                  <a:schemeClr val="tx1"/>
                </a:solidFill>
                <a:effectLst/>
                <a:latin typeface="+mn-lt"/>
                <a:ea typeface="+mn-ea"/>
                <a:cs typeface="+mn-cs"/>
              </a:rPr>
              <a:t>1%</a:t>
            </a:r>
          </a:p>
          <a:p>
            <a:r>
              <a:rPr lang="en-US" dirty="0" smtClean="0"/>
              <a:t> </a:t>
            </a:r>
            <a:r>
              <a:rPr lang="en-US" sz="1200" b="0" i="0" u="none" strike="noStrike" kern="1200" dirty="0" smtClean="0">
                <a:solidFill>
                  <a:schemeClr val="tx1"/>
                </a:solidFill>
                <a:effectLst/>
                <a:latin typeface="+mn-lt"/>
                <a:ea typeface="+mn-ea"/>
                <a:cs typeface="+mn-cs"/>
              </a:rPr>
              <a:t>Belgium</a:t>
            </a:r>
            <a:r>
              <a:rPr lang="en-US" dirty="0" smtClean="0"/>
              <a:t> </a:t>
            </a:r>
            <a:r>
              <a:rPr lang="en-US" baseline="0" dirty="0" smtClean="0"/>
              <a:t>   </a:t>
            </a:r>
            <a:r>
              <a:rPr lang="en-US" sz="1200" b="0" i="0" u="none" strike="noStrike" kern="1200" dirty="0" smtClean="0">
                <a:solidFill>
                  <a:schemeClr val="tx1"/>
                </a:solidFill>
                <a:effectLst/>
                <a:latin typeface="+mn-lt"/>
                <a:ea typeface="+mn-ea"/>
                <a:cs typeface="+mn-cs"/>
              </a:rPr>
              <a:t>1%</a:t>
            </a:r>
            <a:r>
              <a:rPr lang="en-US" dirty="0" smtClean="0"/>
              <a:t> </a:t>
            </a:r>
          </a:p>
          <a:p>
            <a:r>
              <a:rPr lang="en-US" sz="1200" b="0" i="0" u="none" strike="noStrike" kern="1200" dirty="0" smtClean="0">
                <a:solidFill>
                  <a:schemeClr val="tx1"/>
                </a:solidFill>
                <a:effectLst/>
                <a:latin typeface="+mn-lt"/>
                <a:ea typeface="+mn-ea"/>
                <a:cs typeface="+mn-cs"/>
              </a:rPr>
              <a:t>Switzerland</a:t>
            </a:r>
            <a:r>
              <a:rPr lang="en-US" dirty="0" smtClean="0"/>
              <a:t> </a:t>
            </a:r>
            <a:r>
              <a:rPr lang="en-US" baseline="0" dirty="0" smtClean="0"/>
              <a:t>  </a:t>
            </a:r>
            <a:r>
              <a:rPr lang="en-US" sz="1200" b="0" i="0" u="none" strike="noStrike" kern="1200" dirty="0" smtClean="0">
                <a:solidFill>
                  <a:schemeClr val="tx1"/>
                </a:solidFill>
                <a:effectLst/>
                <a:latin typeface="+mn-lt"/>
                <a:ea typeface="+mn-ea"/>
                <a:cs typeface="+mn-cs"/>
              </a:rPr>
              <a:t>1%</a:t>
            </a:r>
            <a:r>
              <a:rPr lang="en-US" dirty="0" smtClean="0"/>
              <a:t> </a:t>
            </a:r>
          </a:p>
          <a:p>
            <a:r>
              <a:rPr lang="en-US" sz="1200" b="0" i="0" u="none" strike="noStrike" kern="1200" dirty="0" smtClean="0">
                <a:solidFill>
                  <a:schemeClr val="tx1"/>
                </a:solidFill>
                <a:effectLst/>
                <a:latin typeface="+mn-lt"/>
                <a:ea typeface="+mn-ea"/>
                <a:cs typeface="+mn-cs"/>
              </a:rPr>
              <a:t>Canada</a:t>
            </a:r>
            <a:r>
              <a:rPr lang="en-US" dirty="0" smtClean="0"/>
              <a:t> </a:t>
            </a:r>
            <a:r>
              <a:rPr lang="en-US" baseline="0" dirty="0" smtClean="0"/>
              <a:t>  </a:t>
            </a:r>
            <a:r>
              <a:rPr lang="en-US" sz="1200" b="0" i="0" u="none" strike="noStrike" kern="1200" dirty="0" smtClean="0">
                <a:solidFill>
                  <a:schemeClr val="tx1"/>
                </a:solidFill>
                <a:effectLst/>
                <a:latin typeface="+mn-lt"/>
                <a:ea typeface="+mn-ea"/>
                <a:cs typeface="+mn-cs"/>
              </a:rPr>
              <a:t>1%</a:t>
            </a:r>
            <a:r>
              <a:rPr lang="en-US" dirty="0" smtClean="0"/>
              <a:t> </a:t>
            </a:r>
          </a:p>
          <a:p>
            <a:r>
              <a:rPr lang="en-US" sz="1200" b="0" i="0" u="none" strike="noStrike" kern="1200" dirty="0" smtClean="0">
                <a:solidFill>
                  <a:schemeClr val="tx1"/>
                </a:solidFill>
                <a:effectLst/>
                <a:latin typeface="+mn-lt"/>
                <a:ea typeface="+mn-ea"/>
                <a:cs typeface="+mn-cs"/>
              </a:rPr>
              <a:t>Russia (Federation)</a:t>
            </a:r>
            <a:r>
              <a:rPr lang="en-US" dirty="0" smtClean="0"/>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a:t>
            </a:r>
            <a:r>
              <a:rPr lang="en-US" dirty="0" smtClean="0"/>
              <a:t> </a:t>
            </a:r>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104</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
        <p:nvSpPr>
          <p:cNvPr id="2" name="Notes Placeholder 1"/>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English</a:t>
            </a:r>
            <a:r>
              <a:rPr lang="en-US" dirty="0" smtClean="0"/>
              <a:t>  </a:t>
            </a:r>
            <a:r>
              <a:rPr lang="en-US" sz="1200" b="0" i="0" u="none" strike="noStrike" kern="1200" dirty="0" smtClean="0">
                <a:solidFill>
                  <a:schemeClr val="tx1"/>
                </a:solidFill>
                <a:effectLst/>
                <a:latin typeface="+mn-lt"/>
                <a:ea typeface="+mn-ea"/>
                <a:cs typeface="+mn-cs"/>
              </a:rPr>
              <a:t>31%</a:t>
            </a:r>
            <a:r>
              <a:rPr lang="en-US" dirty="0" smtClean="0"/>
              <a:t> </a:t>
            </a:r>
          </a:p>
          <a:p>
            <a:r>
              <a:rPr lang="en-US" sz="1200" b="0" i="0" u="none" strike="noStrike" kern="1200" dirty="0" smtClean="0">
                <a:solidFill>
                  <a:schemeClr val="tx1"/>
                </a:solidFill>
                <a:effectLst/>
                <a:latin typeface="+mn-lt"/>
                <a:ea typeface="+mn-ea"/>
                <a:cs typeface="+mn-cs"/>
              </a:rPr>
              <a:t>French</a:t>
            </a:r>
            <a:r>
              <a:rPr lang="en-US" dirty="0" smtClean="0"/>
              <a:t>  </a:t>
            </a:r>
            <a:r>
              <a:rPr lang="en-US" sz="1200" b="0" i="0" u="none" strike="noStrike" kern="1200" dirty="0" smtClean="0">
                <a:solidFill>
                  <a:schemeClr val="tx1"/>
                </a:solidFill>
                <a:effectLst/>
                <a:latin typeface="+mn-lt"/>
                <a:ea typeface="+mn-ea"/>
                <a:cs typeface="+mn-cs"/>
              </a:rPr>
              <a:t>18%</a:t>
            </a:r>
            <a:r>
              <a:rPr lang="en-US" dirty="0" smtClean="0"/>
              <a:t> </a:t>
            </a:r>
          </a:p>
          <a:p>
            <a:r>
              <a:rPr lang="en-US" sz="1200" b="0" i="0" u="none" strike="noStrike" kern="1200" dirty="0" smtClean="0">
                <a:solidFill>
                  <a:schemeClr val="tx1"/>
                </a:solidFill>
                <a:effectLst/>
                <a:latin typeface="+mn-lt"/>
                <a:ea typeface="+mn-ea"/>
                <a:cs typeface="+mn-cs"/>
              </a:rPr>
              <a:t>German</a:t>
            </a:r>
            <a:r>
              <a:rPr lang="en-US" dirty="0" smtClean="0"/>
              <a:t>  </a:t>
            </a:r>
            <a:r>
              <a:rPr lang="en-US" sz="1200" b="0" i="0" u="none" strike="noStrike" kern="1200" dirty="0" smtClean="0">
                <a:solidFill>
                  <a:schemeClr val="tx1"/>
                </a:solidFill>
                <a:effectLst/>
                <a:latin typeface="+mn-lt"/>
                <a:ea typeface="+mn-ea"/>
                <a:cs typeface="+mn-cs"/>
              </a:rPr>
              <a:t>14%</a:t>
            </a:r>
            <a:r>
              <a:rPr lang="en-US" dirty="0" smtClean="0"/>
              <a:t> </a:t>
            </a:r>
          </a:p>
          <a:p>
            <a:r>
              <a:rPr lang="en-US" sz="1200" b="0" i="0" u="none" strike="noStrike" kern="1200" dirty="0" smtClean="0">
                <a:solidFill>
                  <a:schemeClr val="tx1"/>
                </a:solidFill>
                <a:effectLst/>
                <a:latin typeface="+mn-lt"/>
                <a:ea typeface="+mn-ea"/>
                <a:cs typeface="+mn-cs"/>
              </a:rPr>
              <a:t>Others</a:t>
            </a:r>
            <a:r>
              <a:rPr lang="en-US" dirty="0" smtClean="0"/>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11% </a:t>
            </a:r>
            <a:r>
              <a:rPr lang="en-US" sz="1200" b="0" i="0" u="none" strike="noStrike"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265 languages in this</a:t>
            </a:r>
            <a:r>
              <a:rPr lang="en-US" sz="1200" b="0" i="0" u="none" strike="noStrike" kern="1200" baseline="0" dirty="0" smtClean="0">
                <a:solidFill>
                  <a:schemeClr val="tx1"/>
                </a:solidFill>
                <a:effectLst/>
                <a:latin typeface="+mn-lt"/>
                <a:ea typeface="+mn-ea"/>
                <a:cs typeface="+mn-cs"/>
              </a:rPr>
              <a:t> category</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Latin</a:t>
            </a:r>
            <a:r>
              <a:rPr lang="en-US" dirty="0" smtClean="0"/>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9%</a:t>
            </a:r>
            <a:r>
              <a:rPr lang="en-US" dirty="0" smtClean="0"/>
              <a:t> </a:t>
            </a:r>
          </a:p>
          <a:p>
            <a:r>
              <a:rPr lang="en-US" sz="1200" b="0" i="0" u="none" strike="noStrike" kern="1200" dirty="0" smtClean="0">
                <a:solidFill>
                  <a:schemeClr val="tx1"/>
                </a:solidFill>
                <a:effectLst/>
                <a:latin typeface="+mn-lt"/>
                <a:ea typeface="+mn-ea"/>
                <a:cs typeface="+mn-cs"/>
              </a:rPr>
              <a:t>Spanish</a:t>
            </a:r>
            <a:r>
              <a:rPr lang="en-US" dirty="0" smtClean="0"/>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5%</a:t>
            </a:r>
          </a:p>
          <a:p>
            <a:r>
              <a:rPr lang="en-US" dirty="0" smtClean="0"/>
              <a:t> </a:t>
            </a:r>
            <a:r>
              <a:rPr lang="en-US" sz="1200" b="0" i="0" u="none" strike="noStrike" kern="1200" dirty="0" smtClean="0">
                <a:solidFill>
                  <a:schemeClr val="tx1"/>
                </a:solidFill>
                <a:effectLst/>
                <a:latin typeface="+mn-lt"/>
                <a:ea typeface="+mn-ea"/>
                <a:cs typeface="+mn-cs"/>
              </a:rPr>
              <a:t>Italian</a:t>
            </a:r>
            <a:r>
              <a:rPr lang="en-US" dirty="0" smtClean="0"/>
              <a:t> </a:t>
            </a:r>
            <a:r>
              <a:rPr lang="en-US" sz="1200" b="0" i="0" u="none" strike="noStrike" kern="1200" dirty="0" smtClean="0">
                <a:solidFill>
                  <a:schemeClr val="tx1"/>
                </a:solidFill>
                <a:effectLst/>
                <a:latin typeface="+mn-lt"/>
                <a:ea typeface="+mn-ea"/>
                <a:cs typeface="+mn-cs"/>
              </a:rPr>
              <a:t>8291</a:t>
            </a:r>
            <a:r>
              <a:rPr lang="en-US" dirty="0" smtClean="0"/>
              <a:t> </a:t>
            </a:r>
            <a:r>
              <a:rPr lang="en-US" sz="1200" b="0" i="0" u="none" strike="noStrike" kern="1200" dirty="0" smtClean="0">
                <a:solidFill>
                  <a:schemeClr val="tx1"/>
                </a:solidFill>
                <a:effectLst/>
                <a:latin typeface="+mn-lt"/>
                <a:ea typeface="+mn-ea"/>
                <a:cs typeface="+mn-cs"/>
              </a:rPr>
              <a:t>4%</a:t>
            </a:r>
            <a:r>
              <a:rPr lang="en-US" dirty="0" smtClean="0"/>
              <a:t> </a:t>
            </a:r>
          </a:p>
          <a:p>
            <a:r>
              <a:rPr lang="en-US" sz="1200" b="0" i="0" u="none" strike="noStrike" kern="1200" dirty="0" smtClean="0">
                <a:solidFill>
                  <a:schemeClr val="tx1"/>
                </a:solidFill>
                <a:effectLst/>
                <a:latin typeface="+mn-lt"/>
                <a:ea typeface="+mn-ea"/>
                <a:cs typeface="+mn-cs"/>
              </a:rPr>
              <a:t>Ancient Greek</a:t>
            </a:r>
            <a:r>
              <a:rPr lang="en-US" dirty="0" smtClean="0"/>
              <a:t> </a:t>
            </a:r>
            <a:r>
              <a:rPr lang="en-US" sz="1200" b="0" i="0" u="none" strike="noStrike" kern="1200" dirty="0" smtClean="0">
                <a:solidFill>
                  <a:schemeClr val="tx1"/>
                </a:solidFill>
                <a:effectLst/>
                <a:latin typeface="+mn-lt"/>
                <a:ea typeface="+mn-ea"/>
                <a:cs typeface="+mn-cs"/>
              </a:rPr>
              <a:t>3%</a:t>
            </a:r>
            <a:r>
              <a:rPr lang="en-US" dirty="0" smtClean="0"/>
              <a:t> </a:t>
            </a:r>
          </a:p>
          <a:p>
            <a:r>
              <a:rPr lang="en-US" sz="1200" b="0" i="0" u="none" strike="noStrike" kern="1200" dirty="0" smtClean="0">
                <a:solidFill>
                  <a:schemeClr val="tx1"/>
                </a:solidFill>
                <a:effectLst/>
                <a:latin typeface="+mn-lt"/>
                <a:ea typeface="+mn-ea"/>
                <a:cs typeface="+mn-cs"/>
              </a:rPr>
              <a:t>Russian</a:t>
            </a:r>
            <a:r>
              <a:rPr lang="en-US" dirty="0" smtClean="0"/>
              <a:t> </a:t>
            </a:r>
            <a:r>
              <a:rPr lang="en-US" sz="1200" b="0" i="0" u="none" strike="noStrike" kern="1200" dirty="0" smtClean="0">
                <a:solidFill>
                  <a:schemeClr val="tx1"/>
                </a:solidFill>
                <a:effectLst/>
                <a:latin typeface="+mn-lt"/>
                <a:ea typeface="+mn-ea"/>
                <a:cs typeface="+mn-cs"/>
              </a:rPr>
              <a:t>2%</a:t>
            </a:r>
            <a:r>
              <a:rPr lang="en-US" dirty="0" smtClean="0"/>
              <a:t> </a:t>
            </a:r>
          </a:p>
          <a:p>
            <a:r>
              <a:rPr lang="en-US" sz="1200" b="0" i="0" u="none" strike="noStrike" kern="1200" dirty="0" smtClean="0">
                <a:solidFill>
                  <a:schemeClr val="tx1"/>
                </a:solidFill>
                <a:effectLst/>
                <a:latin typeface="+mn-lt"/>
                <a:ea typeface="+mn-ea"/>
                <a:cs typeface="+mn-cs"/>
              </a:rPr>
              <a:t>Greek</a:t>
            </a:r>
            <a:r>
              <a:rPr lang="en-US" dirty="0" smtClean="0"/>
              <a:t> 1</a:t>
            </a:r>
            <a:r>
              <a:rPr lang="en-US" sz="1200" b="0" i="0" u="none" strike="noStrike" kern="1200" dirty="0" smtClean="0">
                <a:solidFill>
                  <a:schemeClr val="tx1"/>
                </a:solidFill>
                <a:effectLst/>
                <a:latin typeface="+mn-lt"/>
                <a:ea typeface="+mn-ea"/>
                <a:cs typeface="+mn-cs"/>
              </a:rPr>
              <a:t>%</a:t>
            </a:r>
            <a:r>
              <a:rPr lang="en-US" dirty="0" smtClean="0"/>
              <a:t> </a:t>
            </a:r>
          </a:p>
          <a:p>
            <a:r>
              <a:rPr lang="en-US" sz="1200" b="0" i="0" u="none" strike="noStrike" kern="1200" dirty="0" smtClean="0">
                <a:solidFill>
                  <a:schemeClr val="tx1"/>
                </a:solidFill>
                <a:effectLst/>
                <a:latin typeface="+mn-lt"/>
                <a:ea typeface="+mn-ea"/>
                <a:cs typeface="+mn-cs"/>
              </a:rPr>
              <a:t>Dutch</a:t>
            </a:r>
            <a:r>
              <a:rPr lang="en-US" dirty="0" smtClean="0"/>
              <a:t> </a:t>
            </a:r>
            <a:r>
              <a:rPr lang="en-US" sz="1200" b="0" i="0" u="none" strike="noStrike" kern="1200" dirty="0" smtClean="0">
                <a:solidFill>
                  <a:schemeClr val="tx1"/>
                </a:solidFill>
                <a:effectLst/>
                <a:latin typeface="+mn-lt"/>
                <a:ea typeface="+mn-ea"/>
                <a:cs typeface="+mn-cs"/>
              </a:rPr>
              <a:t>1%</a:t>
            </a:r>
            <a:r>
              <a:rPr lang="en-US" dirty="0" smtClean="0"/>
              <a:t> </a:t>
            </a:r>
          </a:p>
          <a:p>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105</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
        <p:nvSpPr>
          <p:cNvPr id="2" name="Notes Placeholder 1"/>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Topic string</a:t>
            </a:r>
            <a:r>
              <a:rPr lang="en-US" baseline="0" dirty="0" smtClean="0"/>
              <a:t> – subject headings are too stratified for meaningful collection analysis.  The largest high level node in the collection is – United States.   The total number of all subtopics under United States is jut 5% of the collection.  </a:t>
            </a:r>
            <a:endParaRPr lang="en-US" dirty="0" smtClean="0"/>
          </a:p>
          <a:p>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106</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107</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108</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109</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
        <p:nvSpPr>
          <p:cNvPr id="2" name="Notes Placeholder 1"/>
          <p:cNvSpPr>
            <a:spLocks noGrp="1"/>
          </p:cNvSpPr>
          <p:nvPr>
            <p:ph type="body" idx="1"/>
          </p:nvPr>
        </p:nvSpPr>
        <p:spPr/>
        <p:txBody>
          <a:bodyPr/>
          <a:lstStyle/>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Individual Authors</a:t>
            </a:r>
            <a:r>
              <a:rPr lang="en-US" dirty="0" smtClean="0"/>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57%</a:t>
            </a:r>
            <a:r>
              <a:rPr lang="en-US" dirty="0" smtClean="0"/>
              <a:t> </a:t>
            </a:r>
          </a:p>
          <a:p>
            <a:r>
              <a:rPr lang="en-US" sz="1200" b="0" i="0" u="none" strike="noStrike" kern="1200" dirty="0" smtClean="0">
                <a:solidFill>
                  <a:schemeClr val="tx1"/>
                </a:solidFill>
                <a:effectLst/>
                <a:latin typeface="+mn-lt"/>
                <a:ea typeface="+mn-ea"/>
                <a:cs typeface="+mn-cs"/>
              </a:rPr>
              <a:t>US Federal Government</a:t>
            </a:r>
            <a:r>
              <a:rPr lang="en-US" dirty="0" smtClean="0"/>
              <a:t>  </a:t>
            </a:r>
            <a:r>
              <a:rPr lang="en-US" sz="1200" b="0" i="0" u="none" strike="noStrike" kern="1200" dirty="0" smtClean="0">
                <a:solidFill>
                  <a:schemeClr val="tx1"/>
                </a:solidFill>
                <a:effectLst/>
                <a:latin typeface="+mn-lt"/>
                <a:ea typeface="+mn-ea"/>
                <a:cs typeface="+mn-cs"/>
              </a:rPr>
              <a:t>31%</a:t>
            </a:r>
            <a:r>
              <a:rPr lang="en-US" dirty="0" smtClean="0"/>
              <a:t> </a:t>
            </a:r>
          </a:p>
          <a:p>
            <a:r>
              <a:rPr lang="en-US" sz="1200" b="0" i="0" u="none" strike="noStrike" kern="1200" dirty="0" smtClean="0">
                <a:solidFill>
                  <a:schemeClr val="tx1"/>
                </a:solidFill>
                <a:effectLst/>
                <a:latin typeface="+mn-lt"/>
                <a:ea typeface="+mn-ea"/>
                <a:cs typeface="+mn-cs"/>
              </a:rPr>
              <a:t>Associations</a:t>
            </a:r>
            <a:r>
              <a:rPr lang="en-US" dirty="0" smtClean="0"/>
              <a:t> </a:t>
            </a:r>
            <a:r>
              <a:rPr lang="en-US" sz="1200" b="0" i="0" u="none" strike="noStrike" kern="1200" dirty="0" smtClean="0">
                <a:solidFill>
                  <a:schemeClr val="tx1"/>
                </a:solidFill>
                <a:effectLst/>
                <a:latin typeface="+mn-lt"/>
                <a:ea typeface="+mn-ea"/>
                <a:cs typeface="+mn-cs"/>
              </a:rPr>
              <a:t>5%</a:t>
            </a:r>
            <a:r>
              <a:rPr lang="en-US" dirty="0" smtClean="0"/>
              <a:t> </a:t>
            </a:r>
          </a:p>
          <a:p>
            <a:r>
              <a:rPr lang="en-US" sz="1200" b="0" i="0" u="none" strike="noStrike" kern="1200" dirty="0" smtClean="0">
                <a:solidFill>
                  <a:schemeClr val="tx1"/>
                </a:solidFill>
                <a:effectLst/>
                <a:latin typeface="+mn-lt"/>
                <a:ea typeface="+mn-ea"/>
                <a:cs typeface="+mn-cs"/>
              </a:rPr>
              <a:t>Academic Institutions, Libraries, Museums</a:t>
            </a:r>
            <a:r>
              <a:rPr lang="en-US" dirty="0" smtClean="0"/>
              <a:t> </a:t>
            </a:r>
            <a:r>
              <a:rPr lang="en-US" sz="1200" b="0" i="0" u="none" strike="noStrike" kern="1200" dirty="0" smtClean="0">
                <a:solidFill>
                  <a:schemeClr val="tx1"/>
                </a:solidFill>
                <a:effectLst/>
                <a:latin typeface="+mn-lt"/>
                <a:ea typeface="+mn-ea"/>
                <a:cs typeface="+mn-cs"/>
              </a:rPr>
              <a:t>18</a:t>
            </a:r>
            <a:r>
              <a:rPr lang="en-US" dirty="0" smtClean="0"/>
              <a:t> </a:t>
            </a:r>
            <a:r>
              <a:rPr lang="en-US" sz="1200" b="0" i="0" u="none" strike="noStrike" kern="1200" dirty="0" smtClean="0">
                <a:solidFill>
                  <a:schemeClr val="tx1"/>
                </a:solidFill>
                <a:effectLst/>
                <a:latin typeface="+mn-lt"/>
                <a:ea typeface="+mn-ea"/>
                <a:cs typeface="+mn-cs"/>
              </a:rPr>
              <a:t>4%</a:t>
            </a:r>
            <a:r>
              <a:rPr lang="en-US" dirty="0" smtClean="0"/>
              <a:t> </a:t>
            </a:r>
          </a:p>
          <a:p>
            <a:r>
              <a:rPr lang="en-US" sz="1200" b="0" i="0" u="none" strike="noStrike" kern="1200" dirty="0" smtClean="0">
                <a:solidFill>
                  <a:schemeClr val="tx1"/>
                </a:solidFill>
                <a:effectLst/>
                <a:latin typeface="+mn-lt"/>
                <a:ea typeface="+mn-ea"/>
                <a:cs typeface="+mn-cs"/>
              </a:rPr>
              <a:t>Foreign Cities and Countries</a:t>
            </a:r>
            <a:r>
              <a:rPr lang="en-US" dirty="0" smtClean="0"/>
              <a:t> </a:t>
            </a:r>
            <a:r>
              <a:rPr lang="en-US" sz="1200" b="0" i="0" u="none" strike="noStrike" kern="1200" dirty="0" smtClean="0">
                <a:solidFill>
                  <a:schemeClr val="tx1"/>
                </a:solidFill>
                <a:effectLst/>
                <a:latin typeface="+mn-lt"/>
                <a:ea typeface="+mn-ea"/>
                <a:cs typeface="+mn-cs"/>
              </a:rPr>
              <a:t>2%</a:t>
            </a:r>
            <a:r>
              <a:rPr lang="en-US" dirty="0" smtClean="0"/>
              <a:t> </a:t>
            </a:r>
          </a:p>
          <a:p>
            <a:r>
              <a:rPr lang="en-US" sz="1200" b="0" i="0" u="none" strike="noStrike" kern="1200" dirty="0" smtClean="0">
                <a:solidFill>
                  <a:schemeClr val="tx1"/>
                </a:solidFill>
                <a:effectLst/>
                <a:latin typeface="+mn-lt"/>
                <a:ea typeface="+mn-ea"/>
                <a:cs typeface="+mn-cs"/>
              </a:rPr>
              <a:t>US State and Local Governments</a:t>
            </a:r>
            <a:r>
              <a:rPr lang="en-US" dirty="0" smtClean="0"/>
              <a:t> </a:t>
            </a:r>
            <a:r>
              <a:rPr lang="en-US" sz="1200" b="0" i="0" u="none" strike="noStrike" kern="1200" dirty="0" smtClean="0">
                <a:solidFill>
                  <a:schemeClr val="tx1"/>
                </a:solidFill>
                <a:effectLst/>
                <a:latin typeface="+mn-lt"/>
                <a:ea typeface="+mn-ea"/>
                <a:cs typeface="+mn-cs"/>
              </a:rPr>
              <a:t>1%</a:t>
            </a:r>
            <a:r>
              <a:rPr lang="en-US" dirty="0" smtClean="0"/>
              <a:t> </a:t>
            </a:r>
          </a:p>
          <a:p>
            <a:r>
              <a:rPr lang="en-US" sz="1200" b="0" i="0" u="none" strike="noStrike" kern="1200" dirty="0" smtClean="0">
                <a:solidFill>
                  <a:schemeClr val="tx1"/>
                </a:solidFill>
                <a:effectLst/>
                <a:latin typeface="+mn-lt"/>
                <a:ea typeface="+mn-ea"/>
                <a:cs typeface="+mn-cs"/>
              </a:rPr>
              <a:t>Companies</a:t>
            </a:r>
            <a:r>
              <a:rPr lang="en-US" dirty="0" smtClean="0"/>
              <a:t> </a:t>
            </a:r>
            <a:r>
              <a:rPr lang="en-US" sz="1200" b="0" i="0" u="none" strike="noStrike" kern="1200" dirty="0" smtClean="0">
                <a:solidFill>
                  <a:schemeClr val="tx1"/>
                </a:solidFill>
                <a:effectLst/>
                <a:latin typeface="+mn-lt"/>
                <a:ea typeface="+mn-ea"/>
                <a:cs typeface="+mn-cs"/>
              </a:rPr>
              <a:t>0%</a:t>
            </a:r>
            <a:r>
              <a:rPr lang="en-US" dirty="0" smtClean="0"/>
              <a:t>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82441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29468358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23" charset="-128"/>
                <a:cs typeface="ＭＳ Ｐゴシック" pitchFamily="-123" charset="-128"/>
              </a:rPr>
              <a:t>interested in creating interfaces and systems that harvest concepts that cross domains; for example, they want to investigate the process by which concepts in one domain, such as philosophy, are used in another domain, such as physics. </a:t>
            </a:r>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29468358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29468358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29468358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114</a:t>
            </a:fld>
            <a:endParaRPr lang="en-US"/>
          </a:p>
        </p:txBody>
      </p:sp>
    </p:spTree>
    <p:extLst>
      <p:ext uri="{BB962C8B-B14F-4D97-AF65-F5344CB8AC3E}">
        <p14:creationId xmlns:p14="http://schemas.microsoft.com/office/powerpoint/2010/main" val="27089458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115</a:t>
            </a:fld>
            <a:endParaRPr lang="en-US"/>
          </a:p>
        </p:txBody>
      </p:sp>
    </p:spTree>
    <p:extLst>
      <p:ext uri="{BB962C8B-B14F-4D97-AF65-F5344CB8AC3E}">
        <p14:creationId xmlns:p14="http://schemas.microsoft.com/office/powerpoint/2010/main" val="319443293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116</a:t>
            </a:fld>
            <a:endParaRPr lang="en-US"/>
          </a:p>
        </p:txBody>
      </p:sp>
    </p:spTree>
    <p:extLst>
      <p:ext uri="{BB962C8B-B14F-4D97-AF65-F5344CB8AC3E}">
        <p14:creationId xmlns:p14="http://schemas.microsoft.com/office/powerpoint/2010/main" val="27210024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117</a:t>
            </a:fld>
            <a:endParaRPr lang="en-US"/>
          </a:p>
        </p:txBody>
      </p:sp>
    </p:spTree>
    <p:extLst>
      <p:ext uri="{BB962C8B-B14F-4D97-AF65-F5344CB8AC3E}">
        <p14:creationId xmlns:p14="http://schemas.microsoft.com/office/powerpoint/2010/main" val="29267768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118</a:t>
            </a:fld>
            <a:endParaRPr lang="en-US"/>
          </a:p>
        </p:txBody>
      </p:sp>
    </p:spTree>
    <p:extLst>
      <p:ext uri="{BB962C8B-B14F-4D97-AF65-F5344CB8AC3E}">
        <p14:creationId xmlns:p14="http://schemas.microsoft.com/office/powerpoint/2010/main" val="98670219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119</a:t>
            </a:fld>
            <a:endParaRPr lang="en-US"/>
          </a:p>
        </p:txBody>
      </p:sp>
    </p:spTree>
    <p:extLst>
      <p:ext uri="{BB962C8B-B14F-4D97-AF65-F5344CB8AC3E}">
        <p14:creationId xmlns:p14="http://schemas.microsoft.com/office/powerpoint/2010/main" val="44902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A23698B5-29A8-7342-B73F-0113DC883AF3}" type="slidenum">
              <a:rPr lang="en-US" sz="1200"/>
              <a:pPr algn="r"/>
              <a:t>12</a:t>
            </a:fld>
            <a:endParaRPr lang="en-US" sz="120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120</a:t>
            </a:fld>
            <a:endParaRPr lang="en-US"/>
          </a:p>
        </p:txBody>
      </p:sp>
    </p:spTree>
    <p:extLst>
      <p:ext uri="{BB962C8B-B14F-4D97-AF65-F5344CB8AC3E}">
        <p14:creationId xmlns:p14="http://schemas.microsoft.com/office/powerpoint/2010/main" val="384282837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t>121</a:t>
            </a:fld>
            <a:endParaRPr lang="en-US" dirty="0"/>
          </a:p>
        </p:txBody>
      </p:sp>
    </p:spTree>
    <p:extLst>
      <p:ext uri="{BB962C8B-B14F-4D97-AF65-F5344CB8AC3E}">
        <p14:creationId xmlns:p14="http://schemas.microsoft.com/office/powerpoint/2010/main" val="113256908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t>122</a:t>
            </a:fld>
            <a:endParaRPr lang="en-US" dirty="0"/>
          </a:p>
        </p:txBody>
      </p:sp>
    </p:spTree>
    <p:extLst>
      <p:ext uri="{BB962C8B-B14F-4D97-AF65-F5344CB8AC3E}">
        <p14:creationId xmlns:p14="http://schemas.microsoft.com/office/powerpoint/2010/main" val="11325690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diagram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t>123</a:t>
            </a:fld>
            <a:endParaRPr lang="en-US" dirty="0"/>
          </a:p>
        </p:txBody>
      </p:sp>
    </p:spTree>
    <p:extLst>
      <p:ext uri="{BB962C8B-B14F-4D97-AF65-F5344CB8AC3E}">
        <p14:creationId xmlns:p14="http://schemas.microsoft.com/office/powerpoint/2010/main" val="11325690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diagram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t>124</a:t>
            </a:fld>
            <a:endParaRPr lang="en-US" dirty="0"/>
          </a:p>
        </p:txBody>
      </p:sp>
    </p:spTree>
    <p:extLst>
      <p:ext uri="{BB962C8B-B14F-4D97-AF65-F5344CB8AC3E}">
        <p14:creationId xmlns:p14="http://schemas.microsoft.com/office/powerpoint/2010/main" val="113256908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t>125</a:t>
            </a:fld>
            <a:endParaRPr lang="en-US" dirty="0"/>
          </a:p>
        </p:txBody>
      </p:sp>
    </p:spTree>
    <p:extLst>
      <p:ext uri="{BB962C8B-B14F-4D97-AF65-F5344CB8AC3E}">
        <p14:creationId xmlns:p14="http://schemas.microsoft.com/office/powerpoint/2010/main" val="113256908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t>126</a:t>
            </a:fld>
            <a:endParaRPr lang="en-US" dirty="0"/>
          </a:p>
        </p:txBody>
      </p:sp>
    </p:spTree>
    <p:extLst>
      <p:ext uri="{BB962C8B-B14F-4D97-AF65-F5344CB8AC3E}">
        <p14:creationId xmlns:p14="http://schemas.microsoft.com/office/powerpoint/2010/main" val="113256908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127</a:t>
            </a:fld>
            <a:endParaRPr lang="en-US"/>
          </a:p>
        </p:txBody>
      </p:sp>
    </p:spTree>
    <p:extLst>
      <p:ext uri="{BB962C8B-B14F-4D97-AF65-F5344CB8AC3E}">
        <p14:creationId xmlns:p14="http://schemas.microsoft.com/office/powerpoint/2010/main" val="247430219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128</a:t>
            </a:fld>
            <a:endParaRPr lang="en-US"/>
          </a:p>
        </p:txBody>
      </p:sp>
    </p:spTree>
    <p:extLst>
      <p:ext uri="{BB962C8B-B14F-4D97-AF65-F5344CB8AC3E}">
        <p14:creationId xmlns:p14="http://schemas.microsoft.com/office/powerpoint/2010/main" val="35283891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129</a:t>
            </a:fld>
            <a:endParaRPr lang="en-US"/>
          </a:p>
        </p:txBody>
      </p:sp>
    </p:spTree>
    <p:extLst>
      <p:ext uri="{BB962C8B-B14F-4D97-AF65-F5344CB8AC3E}">
        <p14:creationId xmlns:p14="http://schemas.microsoft.com/office/powerpoint/2010/main" val="193987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01D7804-E9A4-D842-BA57-890C30EF5852}" type="slidenum">
              <a:rPr lang="en-US" sz="1200">
                <a:latin typeface="Calibri" charset="0"/>
              </a:rPr>
              <a:pPr algn="r"/>
              <a:t>13</a:t>
            </a:fld>
            <a:endParaRPr lang="en-US" sz="1200">
              <a:latin typeface="Calibri"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6" charset="-128"/>
              </a:rPr>
              <a:t>Software</a:t>
            </a:r>
            <a:r>
              <a:rPr lang="en-US" baseline="0" dirty="0" smtClean="0">
                <a:ea typeface="ＭＳ Ｐゴシック" pitchFamily="36" charset="-128"/>
              </a:rPr>
              <a:t> Environment for the Advancement of Scholarly Research</a:t>
            </a:r>
            <a:endParaRPr lang="en-US" dirty="0" smtClean="0">
              <a:ea typeface="ＭＳ Ｐゴシック" pitchFamily="36" charset="-128"/>
            </a:endParaRPr>
          </a:p>
        </p:txBody>
      </p:sp>
      <p:sp>
        <p:nvSpPr>
          <p:cNvPr id="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2EFD6DD5-E64B-4DCC-8506-5244DE0B148A}" type="slidenum">
              <a:rPr lang="en-US" sz="1200">
                <a:latin typeface="Calibri" pitchFamily="36" charset="0"/>
              </a:rPr>
              <a:pPr eaLnBrk="1" hangingPunct="1"/>
              <a:t>130</a:t>
            </a:fld>
            <a:endParaRPr lang="en-US" sz="1200">
              <a:latin typeface="Calibri" pitchFamily="36"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collective effort in improving access to data and algorithms, </a:t>
            </a:r>
            <a:endParaRPr lang="en-US" dirty="0"/>
          </a:p>
        </p:txBody>
      </p:sp>
      <p:sp>
        <p:nvSpPr>
          <p:cNvPr id="4" name="Slide Number Placeholder 3"/>
          <p:cNvSpPr>
            <a:spLocks noGrp="1"/>
          </p:cNvSpPr>
          <p:nvPr>
            <p:ph type="sldNum" sz="quarter" idx="10"/>
          </p:nvPr>
        </p:nvSpPr>
        <p:spPr/>
        <p:txBody>
          <a:bodyPr/>
          <a:lstStyle/>
          <a:p>
            <a:fld id="{03469DFD-F3BD-4798-9DDE-B3F197D5ABC9}" type="slidenum">
              <a:rPr lang="en-US" smtClean="0"/>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132</a:t>
            </a:fld>
            <a:endParaRPr lang="en-US"/>
          </a:p>
        </p:txBody>
      </p:sp>
    </p:spTree>
    <p:extLst>
      <p:ext uri="{BB962C8B-B14F-4D97-AF65-F5344CB8AC3E}">
        <p14:creationId xmlns:p14="http://schemas.microsoft.com/office/powerpoint/2010/main" val="7340313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133</a:t>
            </a:fld>
            <a:endParaRPr lang="en-US"/>
          </a:p>
        </p:txBody>
      </p:sp>
    </p:spTree>
    <p:extLst>
      <p:ext uri="{BB962C8B-B14F-4D97-AF65-F5344CB8AC3E}">
        <p14:creationId xmlns:p14="http://schemas.microsoft.com/office/powerpoint/2010/main" val="36203742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134</a:t>
            </a:fld>
            <a:endParaRPr lang="en-US"/>
          </a:p>
        </p:txBody>
      </p:sp>
    </p:spTree>
    <p:extLst>
      <p:ext uri="{BB962C8B-B14F-4D97-AF65-F5344CB8AC3E}">
        <p14:creationId xmlns:p14="http://schemas.microsoft.com/office/powerpoint/2010/main" val="46817513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135</a:t>
            </a:fld>
            <a:endParaRPr lang="en-US"/>
          </a:p>
        </p:txBody>
      </p:sp>
    </p:spTree>
    <p:extLst>
      <p:ext uri="{BB962C8B-B14F-4D97-AF65-F5344CB8AC3E}">
        <p14:creationId xmlns:p14="http://schemas.microsoft.com/office/powerpoint/2010/main" val="209168951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136</a:t>
            </a:fld>
            <a:endParaRPr lang="en-US"/>
          </a:p>
        </p:txBody>
      </p:sp>
    </p:spTree>
    <p:extLst>
      <p:ext uri="{BB962C8B-B14F-4D97-AF65-F5344CB8AC3E}">
        <p14:creationId xmlns:p14="http://schemas.microsoft.com/office/powerpoint/2010/main" val="360768034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137</a:t>
            </a:fld>
            <a:endParaRPr lang="en-US"/>
          </a:p>
        </p:txBody>
      </p:sp>
    </p:spTree>
    <p:extLst>
      <p:ext uri="{BB962C8B-B14F-4D97-AF65-F5344CB8AC3E}">
        <p14:creationId xmlns:p14="http://schemas.microsoft.com/office/powerpoint/2010/main" val="237139914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469DFD-F3BD-4798-9DDE-B3F197D5ABC9}"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a:lstStyle/>
          <a:p>
            <a:fld id="{8F28BEC4-DE88-BE47-9182-12A24B9DBA6E}" type="slidenum">
              <a:rPr lang="en-US"/>
              <a:pPr/>
              <a:t>139</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42DE1B58-DDC0-204C-A973-6DC1053D99A5}" type="slidenum">
              <a:rPr lang="en-US" sz="1200"/>
              <a:pPr algn="r"/>
              <a:t>14</a:t>
            </a:fld>
            <a:endParaRPr lang="en-US" sz="1200"/>
          </a:p>
        </p:txBody>
      </p:sp>
      <p:sp>
        <p:nvSpPr>
          <p:cNvPr id="3" name="Notes Placeholder 2"/>
          <p:cNvSpPr>
            <a:spLocks noGrp="1"/>
          </p:cNvSpPr>
          <p:nvPr>
            <p:ph type="body" sz="quarter" idx="10"/>
          </p:nvPr>
        </p:nvSpPr>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140</a:t>
            </a:fld>
            <a:endParaRPr lang="en-US"/>
          </a:p>
        </p:txBody>
      </p:sp>
    </p:spTree>
    <p:extLst>
      <p:ext uri="{BB962C8B-B14F-4D97-AF65-F5344CB8AC3E}">
        <p14:creationId xmlns:p14="http://schemas.microsoft.com/office/powerpoint/2010/main" val="398113037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a typeface="ＭＳ Ｐゴシック" pitchFamily="1" charset="-128"/>
                <a:cs typeface="ＭＳ Ｐゴシック" pitchFamily="-106" charset="-128"/>
              </a:rPr>
              <a:t>Each topic is a distribution over words </a:t>
            </a:r>
          </a:p>
          <a:p>
            <a:pPr lvl="0"/>
            <a:r>
              <a:rPr lang="en-US" dirty="0">
                <a:ea typeface="ＭＳ Ｐゴシック" pitchFamily="1" charset="-128"/>
                <a:cs typeface="ＭＳ Ｐゴシック" pitchFamily="-106" charset="-128"/>
              </a:rPr>
              <a:t>Each document is a mixture of corpus-wide topics </a:t>
            </a:r>
          </a:p>
          <a:p>
            <a:pPr lvl="0"/>
            <a:r>
              <a:rPr lang="en-US" dirty="0">
                <a:ea typeface="ＭＳ Ｐゴシック" pitchFamily="1" charset="-128"/>
                <a:cs typeface="ＭＳ Ｐゴシック" pitchFamily="-106" charset="-128"/>
              </a:rPr>
              <a:t>Each word is drawn from one of those topics</a:t>
            </a:r>
            <a:endParaRPr lang="en-US" dirty="0" smtClean="0"/>
          </a:p>
          <a:p>
            <a:pPr lvl="0"/>
            <a:endParaRPr lang="en-US" dirty="0" smtClean="0"/>
          </a:p>
          <a:p>
            <a:pPr lvl="0"/>
            <a:r>
              <a:rPr lang="en-US" dirty="0" smtClean="0"/>
              <a:t>First, assume that each document is made up of a random mixture of categories, or topics.</a:t>
            </a:r>
          </a:p>
          <a:p>
            <a:pPr lvl="0"/>
            <a:r>
              <a:rPr lang="en-US" dirty="0" smtClean="0"/>
              <a:t>Second, suppose each category is defined by its preference for some words over others. </a:t>
            </a:r>
          </a:p>
          <a:p>
            <a:pPr lvl="0"/>
            <a:r>
              <a:rPr lang="en-US" dirty="0" smtClean="0"/>
              <a:t>Third, let’s pretend we’re going to generate each word in each document from scratch. Over and over again, we randomly choose a category, then we randomly choose a word based on the preferences of that category.</a:t>
            </a:r>
          </a:p>
          <a:p>
            <a:endParaRPr lang="en-US" dirty="0"/>
          </a:p>
        </p:txBody>
      </p:sp>
      <p:sp>
        <p:nvSpPr>
          <p:cNvPr id="4" name="Slide Number Placeholder 3"/>
          <p:cNvSpPr>
            <a:spLocks noGrp="1"/>
          </p:cNvSpPr>
          <p:nvPr>
            <p:ph type="sldNum" sz="quarter" idx="10"/>
          </p:nvPr>
        </p:nvSpPr>
        <p:spPr/>
        <p:txBody>
          <a:bodyPr/>
          <a:lstStyle/>
          <a:p>
            <a:pPr>
              <a:defRPr/>
            </a:pPr>
            <a:fld id="{49BD20CE-8BC9-5F44-B464-D3C337E537F5}" type="slidenum">
              <a:rPr lang="en-US" smtClean="0"/>
              <a:pPr>
                <a:defRPr/>
              </a:pPr>
              <a:t>141</a:t>
            </a:fld>
            <a:endParaRPr lang="en-US" dirty="0"/>
          </a:p>
        </p:txBody>
      </p:sp>
    </p:spTree>
    <p:extLst>
      <p:ext uri="{BB962C8B-B14F-4D97-AF65-F5344CB8AC3E}">
        <p14:creationId xmlns:p14="http://schemas.microsoft.com/office/powerpoint/2010/main" val="266616634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142</a:t>
            </a:fld>
            <a:endParaRPr lang="en-US"/>
          </a:p>
        </p:txBody>
      </p:sp>
    </p:spTree>
    <p:extLst>
      <p:ext uri="{BB962C8B-B14F-4D97-AF65-F5344CB8AC3E}">
        <p14:creationId xmlns:p14="http://schemas.microsoft.com/office/powerpoint/2010/main" val="219842191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143</a:t>
            </a:fld>
            <a:endParaRPr lang="en-US"/>
          </a:p>
        </p:txBody>
      </p:sp>
    </p:spTree>
    <p:extLst>
      <p:ext uri="{BB962C8B-B14F-4D97-AF65-F5344CB8AC3E}">
        <p14:creationId xmlns:p14="http://schemas.microsoft.com/office/powerpoint/2010/main" val="120634737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144</a:t>
            </a:fld>
            <a:endParaRPr lang="en-US"/>
          </a:p>
        </p:txBody>
      </p:sp>
    </p:spTree>
    <p:extLst>
      <p:ext uri="{BB962C8B-B14F-4D97-AF65-F5344CB8AC3E}">
        <p14:creationId xmlns:p14="http://schemas.microsoft.com/office/powerpoint/2010/main" val="143416466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145</a:t>
            </a:fld>
            <a:endParaRPr lang="en-US"/>
          </a:p>
        </p:txBody>
      </p:sp>
    </p:spTree>
    <p:extLst>
      <p:ext uri="{BB962C8B-B14F-4D97-AF65-F5344CB8AC3E}">
        <p14:creationId xmlns:p14="http://schemas.microsoft.com/office/powerpoint/2010/main" val="90422055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146</a:t>
            </a:fld>
            <a:endParaRPr lang="en-US"/>
          </a:p>
        </p:txBody>
      </p:sp>
    </p:spTree>
    <p:extLst>
      <p:ext uri="{BB962C8B-B14F-4D97-AF65-F5344CB8AC3E}">
        <p14:creationId xmlns:p14="http://schemas.microsoft.com/office/powerpoint/2010/main" val="33658734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147</a:t>
            </a:fld>
            <a:endParaRPr lang="en-US"/>
          </a:p>
        </p:txBody>
      </p:sp>
    </p:spTree>
    <p:extLst>
      <p:ext uri="{BB962C8B-B14F-4D97-AF65-F5344CB8AC3E}">
        <p14:creationId xmlns:p14="http://schemas.microsoft.com/office/powerpoint/2010/main" val="120098051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148</a:t>
            </a:fld>
            <a:endParaRPr lang="en-US"/>
          </a:p>
        </p:txBody>
      </p:sp>
    </p:spTree>
    <p:extLst>
      <p:ext uri="{BB962C8B-B14F-4D97-AF65-F5344CB8AC3E}">
        <p14:creationId xmlns:p14="http://schemas.microsoft.com/office/powerpoint/2010/main" val="119015545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149</a:t>
            </a:fld>
            <a:endParaRPr lang="en-US"/>
          </a:p>
        </p:txBody>
      </p:sp>
    </p:spTree>
    <p:extLst>
      <p:ext uri="{BB962C8B-B14F-4D97-AF65-F5344CB8AC3E}">
        <p14:creationId xmlns:p14="http://schemas.microsoft.com/office/powerpoint/2010/main" val="336587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BB5E4A1D-C563-414D-BDD4-2C631134ABDD}" type="slidenum">
              <a:rPr lang="en-US" sz="1200"/>
              <a:pPr algn="r"/>
              <a:t>15</a:t>
            </a:fld>
            <a:endParaRPr lang="en-US" sz="120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3FE15EE6-A4DB-9E40-9895-AA308D878DA2}" type="slidenum">
              <a:rPr lang="en-US" sz="1200"/>
              <a:pPr algn="r"/>
              <a:t>16</a:t>
            </a:fld>
            <a:endParaRPr lang="en-US" sz="120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9997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09640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9703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2</a:t>
            </a:fld>
            <a:endParaRPr lang="en-US"/>
          </a:p>
        </p:txBody>
      </p:sp>
    </p:spTree>
    <p:extLst>
      <p:ext uri="{BB962C8B-B14F-4D97-AF65-F5344CB8AC3E}">
        <p14:creationId xmlns:p14="http://schemas.microsoft.com/office/powerpoint/2010/main" val="242978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87508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5025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6346BE6-C85C-1744-B2EA-BCD0721B5BAC}" type="slidenum">
              <a:rPr lang="en-US" smtClean="0"/>
              <a:t>22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7838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F9D03-2E4D-D34E-B5EE-E79C2F35546D}" type="slidenum">
              <a:rPr lang="en-US">
                <a:ea typeface="ＭＳ Ｐゴシック" charset="-128"/>
                <a:cs typeface="ＭＳ Ｐゴシック" charset="-128"/>
              </a:rPr>
              <a:pPr fontAlgn="base">
                <a:spcBef>
                  <a:spcPct val="0"/>
                </a:spcBef>
                <a:spcAft>
                  <a:spcPct val="0"/>
                </a:spcAft>
                <a:defRPr/>
              </a:pPr>
              <a:t>23</a:t>
            </a:fld>
            <a:endParaRPr lang="en-US">
              <a:ea typeface="ＭＳ Ｐゴシック" charset="-128"/>
              <a:cs typeface="ＭＳ Ｐゴシック" charset="-128"/>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24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29051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26C6DA01-42B8-7346-A9EA-4BF55496E376}" type="slidenum">
              <a:rPr lang="en-US"/>
              <a:pPr fontAlgn="base">
                <a:spcBef>
                  <a:spcPct val="0"/>
                </a:spcBef>
                <a:spcAft>
                  <a:spcPct val="0"/>
                </a:spcAft>
              </a:pPr>
              <a:t>25</a:t>
            </a:fld>
            <a:endParaRPr lang="en-US"/>
          </a:p>
        </p:txBody>
      </p:sp>
      <p:sp>
        <p:nvSpPr>
          <p:cNvPr id="3" name="Notes Placeholder 2"/>
          <p:cNvSpPr>
            <a:spLocks noGrp="1"/>
          </p:cNvSpPr>
          <p:nvPr>
            <p:ph type="body"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639" y="4343400"/>
            <a:ext cx="5486400" cy="4114800"/>
          </a:xfrm>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26</a:t>
            </a:fld>
            <a:endParaRPr lang="en-US"/>
          </a:p>
        </p:txBody>
      </p:sp>
    </p:spTree>
    <p:extLst>
      <p:ext uri="{BB962C8B-B14F-4D97-AF65-F5344CB8AC3E}">
        <p14:creationId xmlns:p14="http://schemas.microsoft.com/office/powerpoint/2010/main" val="3365873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27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25069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28</a:t>
            </a:fld>
            <a:endParaRPr lang="en-US"/>
          </a:p>
        </p:txBody>
      </p:sp>
    </p:spTree>
    <p:extLst>
      <p:ext uri="{BB962C8B-B14F-4D97-AF65-F5344CB8AC3E}">
        <p14:creationId xmlns:p14="http://schemas.microsoft.com/office/powerpoint/2010/main" val="149736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A373B-3382-044D-B30C-ACBF6BE855C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3</a:t>
            </a:fld>
            <a:endParaRPr lang="en-US"/>
          </a:p>
        </p:txBody>
      </p:sp>
    </p:spTree>
    <p:extLst>
      <p:ext uri="{BB962C8B-B14F-4D97-AF65-F5344CB8AC3E}">
        <p14:creationId xmlns:p14="http://schemas.microsoft.com/office/powerpoint/2010/main" val="170656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A373B-3382-044D-B30C-ACBF6BE855C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65873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32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2668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7A373B-3382-044D-B30C-ACBF6BE855C2}" type="slidenum">
              <a:rPr lang="en-US" smtClean="0"/>
              <a:pPr/>
              <a:t>33</a:t>
            </a:fld>
            <a:endParaRPr lang="en-US" dirty="0"/>
          </a:p>
        </p:txBody>
      </p:sp>
      <p:sp>
        <p:nvSpPr>
          <p:cNvPr id="3" name="Notes Placeholder 2"/>
          <p:cNvSpPr>
            <a:spLocks noGrp="1"/>
          </p:cNvSpPr>
          <p:nvPr>
            <p:ph type="body" sz="quarter" idx="1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34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65873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99E58-4BA1-964E-91C7-53279DC21F93}" type="slidenum">
              <a:rPr lang="en-US" smtClean="0"/>
              <a:t>35</a:t>
            </a:fld>
            <a:endParaRPr lang="en-US"/>
          </a:p>
        </p:txBody>
      </p:sp>
    </p:spTree>
    <p:extLst>
      <p:ext uri="{BB962C8B-B14F-4D97-AF65-F5344CB8AC3E}">
        <p14:creationId xmlns:p14="http://schemas.microsoft.com/office/powerpoint/2010/main" val="906078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36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5556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37</a:t>
            </a:fld>
            <a:endParaRPr lang="en-US"/>
          </a:p>
        </p:txBody>
      </p:sp>
    </p:spTree>
    <p:extLst>
      <p:ext uri="{BB962C8B-B14F-4D97-AF65-F5344CB8AC3E}">
        <p14:creationId xmlns:p14="http://schemas.microsoft.com/office/powerpoint/2010/main" val="2985138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38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41718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A373B-3382-044D-B30C-ACBF6BE855C2}"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8244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40</a:t>
            </a:fld>
            <a:endParaRPr lang="en-US"/>
          </a:p>
        </p:txBody>
      </p:sp>
    </p:spTree>
    <p:extLst>
      <p:ext uri="{BB962C8B-B14F-4D97-AF65-F5344CB8AC3E}">
        <p14:creationId xmlns:p14="http://schemas.microsoft.com/office/powerpoint/2010/main" val="394559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41</a:t>
            </a:fld>
            <a:endParaRPr lang="en-US"/>
          </a:p>
        </p:txBody>
      </p:sp>
    </p:spTree>
    <p:extLst>
      <p:ext uri="{BB962C8B-B14F-4D97-AF65-F5344CB8AC3E}">
        <p14:creationId xmlns:p14="http://schemas.microsoft.com/office/powerpoint/2010/main" val="1155972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42</a:t>
            </a:fld>
            <a:endParaRPr lang="en-US"/>
          </a:p>
        </p:txBody>
      </p:sp>
    </p:spTree>
    <p:extLst>
      <p:ext uri="{BB962C8B-B14F-4D97-AF65-F5344CB8AC3E}">
        <p14:creationId xmlns:p14="http://schemas.microsoft.com/office/powerpoint/2010/main" val="597642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A373B-3382-044D-B30C-ACBF6BE855C2}"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7A373B-3382-044D-B30C-ACBF6BE855C2}"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45</a:t>
            </a:fld>
            <a:endParaRPr lang="en-US"/>
          </a:p>
        </p:txBody>
      </p:sp>
    </p:spTree>
    <p:extLst>
      <p:ext uri="{BB962C8B-B14F-4D97-AF65-F5344CB8AC3E}">
        <p14:creationId xmlns:p14="http://schemas.microsoft.com/office/powerpoint/2010/main" val="3855183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46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55029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47</a:t>
            </a:fld>
            <a:endParaRPr lang="en-US"/>
          </a:p>
        </p:txBody>
      </p:sp>
    </p:spTree>
    <p:extLst>
      <p:ext uri="{BB962C8B-B14F-4D97-AF65-F5344CB8AC3E}">
        <p14:creationId xmlns:p14="http://schemas.microsoft.com/office/powerpoint/2010/main" val="2218591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48</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78141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49</a:t>
            </a:fld>
            <a:endParaRPr lang="en-US"/>
          </a:p>
        </p:txBody>
      </p:sp>
    </p:spTree>
    <p:extLst>
      <p:ext uri="{BB962C8B-B14F-4D97-AF65-F5344CB8AC3E}">
        <p14:creationId xmlns:p14="http://schemas.microsoft.com/office/powerpoint/2010/main" val="331689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t>5</a:t>
            </a:fld>
            <a:endParaRPr lang="en-US"/>
          </a:p>
        </p:txBody>
      </p:sp>
    </p:spTree>
    <p:extLst>
      <p:ext uri="{BB962C8B-B14F-4D97-AF65-F5344CB8AC3E}">
        <p14:creationId xmlns:p14="http://schemas.microsoft.com/office/powerpoint/2010/main" val="2429788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50</a:t>
            </a:fld>
            <a:endParaRPr lang="en-US"/>
          </a:p>
        </p:txBody>
      </p:sp>
    </p:spTree>
    <p:extLst>
      <p:ext uri="{BB962C8B-B14F-4D97-AF65-F5344CB8AC3E}">
        <p14:creationId xmlns:p14="http://schemas.microsoft.com/office/powerpoint/2010/main" val="2767967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51</a:t>
            </a:fld>
            <a:endParaRPr lang="en-US"/>
          </a:p>
        </p:txBody>
      </p:sp>
    </p:spTree>
    <p:extLst>
      <p:ext uri="{BB962C8B-B14F-4D97-AF65-F5344CB8AC3E}">
        <p14:creationId xmlns:p14="http://schemas.microsoft.com/office/powerpoint/2010/main" val="233704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52</a:t>
            </a:fld>
            <a:endParaRPr lang="en-US"/>
          </a:p>
        </p:txBody>
      </p:sp>
    </p:spTree>
    <p:extLst>
      <p:ext uri="{BB962C8B-B14F-4D97-AF65-F5344CB8AC3E}">
        <p14:creationId xmlns:p14="http://schemas.microsoft.com/office/powerpoint/2010/main" val="1125956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53</a:t>
            </a:fld>
            <a:endParaRPr lang="en-US"/>
          </a:p>
        </p:txBody>
      </p:sp>
    </p:spTree>
    <p:extLst>
      <p:ext uri="{BB962C8B-B14F-4D97-AF65-F5344CB8AC3E}">
        <p14:creationId xmlns:p14="http://schemas.microsoft.com/office/powerpoint/2010/main" val="2709944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54</a:t>
            </a:fld>
            <a:endParaRPr lang="en-US"/>
          </a:p>
        </p:txBody>
      </p:sp>
    </p:spTree>
    <p:extLst>
      <p:ext uri="{BB962C8B-B14F-4D97-AF65-F5344CB8AC3E}">
        <p14:creationId xmlns:p14="http://schemas.microsoft.com/office/powerpoint/2010/main" val="1511605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55</a:t>
            </a:fld>
            <a:endParaRPr lang="en-US"/>
          </a:p>
        </p:txBody>
      </p:sp>
    </p:spTree>
    <p:extLst>
      <p:ext uri="{BB962C8B-B14F-4D97-AF65-F5344CB8AC3E}">
        <p14:creationId xmlns:p14="http://schemas.microsoft.com/office/powerpoint/2010/main" val="1448020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99E58-4BA1-964E-91C7-53279DC21F93}" type="slidenum">
              <a:rPr lang="en-US" smtClean="0"/>
              <a:t>56</a:t>
            </a:fld>
            <a:endParaRPr lang="en-US"/>
          </a:p>
        </p:txBody>
      </p:sp>
    </p:spTree>
    <p:extLst>
      <p:ext uri="{BB962C8B-B14F-4D97-AF65-F5344CB8AC3E}">
        <p14:creationId xmlns:p14="http://schemas.microsoft.com/office/powerpoint/2010/main" val="4067714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57</a:t>
            </a:fld>
            <a:endParaRPr lang="en-US"/>
          </a:p>
        </p:txBody>
      </p:sp>
    </p:spTree>
    <p:extLst>
      <p:ext uri="{BB962C8B-B14F-4D97-AF65-F5344CB8AC3E}">
        <p14:creationId xmlns:p14="http://schemas.microsoft.com/office/powerpoint/2010/main" val="29073436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58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2668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59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674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56B9D02-B82A-C845-AF3C-EA15BF30A790}" type="slidenum">
              <a:rPr lang="en-US"/>
              <a:pPr fontAlgn="base">
                <a:spcBef>
                  <a:spcPct val="0"/>
                </a:spcBef>
                <a:spcAft>
                  <a:spcPct val="0"/>
                </a:spcAft>
              </a:pPr>
              <a:t>6</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60</a:t>
            </a:fld>
            <a:endParaRPr lang="en-US"/>
          </a:p>
        </p:txBody>
      </p:sp>
    </p:spTree>
    <p:extLst>
      <p:ext uri="{BB962C8B-B14F-4D97-AF65-F5344CB8AC3E}">
        <p14:creationId xmlns:p14="http://schemas.microsoft.com/office/powerpoint/2010/main" val="7742272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t>61</a:t>
            </a:fld>
            <a:endParaRPr lang="en-US"/>
          </a:p>
        </p:txBody>
      </p:sp>
    </p:spTree>
    <p:extLst>
      <p:ext uri="{BB962C8B-B14F-4D97-AF65-F5344CB8AC3E}">
        <p14:creationId xmlns:p14="http://schemas.microsoft.com/office/powerpoint/2010/main" val="33480474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7A373B-3382-044D-B30C-ACBF6BE855C2}" type="slidenum">
              <a:rPr lang="en-US" smtClean="0"/>
              <a:pPr/>
              <a:t>62</a:t>
            </a:fld>
            <a:endParaRPr lang="en-US" dirty="0"/>
          </a:p>
        </p:txBody>
      </p:sp>
      <p:sp>
        <p:nvSpPr>
          <p:cNvPr id="3" name="Notes Placeholder 2"/>
          <p:cNvSpPr>
            <a:spLocks noGrp="1"/>
          </p:cNvSpPr>
          <p:nvPr>
            <p:ph type="body" sz="quarter" idx="1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63</a:t>
            </a:fld>
            <a:endParaRPr lang="en-US"/>
          </a:p>
        </p:txBody>
      </p:sp>
    </p:spTree>
    <p:extLst>
      <p:ext uri="{BB962C8B-B14F-4D97-AF65-F5344CB8AC3E}">
        <p14:creationId xmlns:p14="http://schemas.microsoft.com/office/powerpoint/2010/main" val="2101476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64</a:t>
            </a:fld>
            <a:endParaRPr lang="en-US"/>
          </a:p>
        </p:txBody>
      </p:sp>
    </p:spTree>
    <p:extLst>
      <p:ext uri="{BB962C8B-B14F-4D97-AF65-F5344CB8AC3E}">
        <p14:creationId xmlns:p14="http://schemas.microsoft.com/office/powerpoint/2010/main" val="12900857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65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26684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t>66</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658734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A373B-3382-044D-B30C-ACBF6BE855C2}"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68</a:t>
            </a:fld>
            <a:endParaRPr lang="en-US"/>
          </a:p>
        </p:txBody>
      </p:sp>
    </p:spTree>
    <p:extLst>
      <p:ext uri="{BB962C8B-B14F-4D97-AF65-F5344CB8AC3E}">
        <p14:creationId xmlns:p14="http://schemas.microsoft.com/office/powerpoint/2010/main" val="10685675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69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3251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9BF36D-CFCF-AE4B-A55C-E252B27A32C9}" type="slidenum">
              <a:rPr lang="en-US"/>
              <a:pPr fontAlgn="base">
                <a:spcBef>
                  <a:spcPct val="0"/>
                </a:spcBef>
                <a:spcAft>
                  <a:spcPct val="0"/>
                </a:spcAft>
              </a:pPr>
              <a:t>7</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00276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218566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677160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44961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331457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631325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59951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77</a:t>
            </a:fld>
            <a:endParaRPr lang="en-US"/>
          </a:p>
        </p:txBody>
      </p:sp>
    </p:spTree>
    <p:extLst>
      <p:ext uri="{BB962C8B-B14F-4D97-AF65-F5344CB8AC3E}">
        <p14:creationId xmlns:p14="http://schemas.microsoft.com/office/powerpoint/2010/main" val="12961206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015337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79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8035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97A373B-3382-044D-B30C-ACBF6BE855C2}" type="slidenum">
              <a:rPr lang="en-US" smtClean="0"/>
              <a:pPr/>
              <a:t>8</a:t>
            </a:fld>
            <a:endParaRPr lang="en-US" dirty="0"/>
          </a:p>
        </p:txBody>
      </p:sp>
      <p:sp>
        <p:nvSpPr>
          <p:cNvPr id="3" name="Notes Placeholder 2"/>
          <p:cNvSpPr>
            <a:spLocks noGrp="1"/>
          </p:cNvSpPr>
          <p:nvPr>
            <p:ph type="body" sz="quarter" idx="1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80</a:t>
            </a:fld>
            <a:endParaRPr lang="en-US"/>
          </a:p>
        </p:txBody>
      </p:sp>
    </p:spTree>
    <p:extLst>
      <p:ext uri="{BB962C8B-B14F-4D97-AF65-F5344CB8AC3E}">
        <p14:creationId xmlns:p14="http://schemas.microsoft.com/office/powerpoint/2010/main" val="4556854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81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818815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82</a:t>
            </a:fld>
            <a:endParaRPr lang="en-US"/>
          </a:p>
        </p:txBody>
      </p:sp>
    </p:spTree>
    <p:extLst>
      <p:ext uri="{BB962C8B-B14F-4D97-AF65-F5344CB8AC3E}">
        <p14:creationId xmlns:p14="http://schemas.microsoft.com/office/powerpoint/2010/main" val="42933677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83</a:t>
            </a:fld>
            <a:endParaRPr lang="en-US"/>
          </a:p>
        </p:txBody>
      </p:sp>
    </p:spTree>
    <p:extLst>
      <p:ext uri="{BB962C8B-B14F-4D97-AF65-F5344CB8AC3E}">
        <p14:creationId xmlns:p14="http://schemas.microsoft.com/office/powerpoint/2010/main" val="9908001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84</a:t>
            </a:fld>
            <a:endParaRPr lang="en-US"/>
          </a:p>
        </p:txBody>
      </p:sp>
    </p:spTree>
    <p:extLst>
      <p:ext uri="{BB962C8B-B14F-4D97-AF65-F5344CB8AC3E}">
        <p14:creationId xmlns:p14="http://schemas.microsoft.com/office/powerpoint/2010/main" val="7871562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85</a:t>
            </a:fld>
            <a:endParaRPr lang="en-US"/>
          </a:p>
        </p:txBody>
      </p:sp>
    </p:spTree>
    <p:extLst>
      <p:ext uri="{BB962C8B-B14F-4D97-AF65-F5344CB8AC3E}">
        <p14:creationId xmlns:p14="http://schemas.microsoft.com/office/powerpoint/2010/main" val="9536709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99E58-4BA1-964E-91C7-53279DC21F93}" type="slidenum">
              <a:rPr lang="en-US" smtClean="0"/>
              <a:t>86</a:t>
            </a:fld>
            <a:endParaRPr lang="en-US"/>
          </a:p>
        </p:txBody>
      </p:sp>
    </p:spTree>
    <p:extLst>
      <p:ext uri="{BB962C8B-B14F-4D97-AF65-F5344CB8AC3E}">
        <p14:creationId xmlns:p14="http://schemas.microsoft.com/office/powerpoint/2010/main" val="8506659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87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417182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88</a:t>
            </a:fld>
            <a:endParaRPr lang="en-US"/>
          </a:p>
        </p:txBody>
      </p:sp>
    </p:spTree>
    <p:extLst>
      <p:ext uri="{BB962C8B-B14F-4D97-AF65-F5344CB8AC3E}">
        <p14:creationId xmlns:p14="http://schemas.microsoft.com/office/powerpoint/2010/main" val="6220814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89</a:t>
            </a:fld>
            <a:endParaRPr lang="en-US"/>
          </a:p>
        </p:txBody>
      </p:sp>
    </p:spTree>
    <p:extLst>
      <p:ext uri="{BB962C8B-B14F-4D97-AF65-F5344CB8AC3E}">
        <p14:creationId xmlns:p14="http://schemas.microsoft.com/office/powerpoint/2010/main" val="292093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967653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999E58-4BA1-964E-91C7-53279DC21F93}" type="slidenum">
              <a:rPr lang="en-US" smtClean="0"/>
              <a:t>90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30059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91</a:t>
            </a:fld>
            <a:endParaRPr lang="en-US"/>
          </a:p>
        </p:txBody>
      </p:sp>
    </p:spTree>
    <p:extLst>
      <p:ext uri="{BB962C8B-B14F-4D97-AF65-F5344CB8AC3E}">
        <p14:creationId xmlns:p14="http://schemas.microsoft.com/office/powerpoint/2010/main" val="31228926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A23698B5-29A8-7342-B73F-0113DC883AF3}" type="slidenum">
              <a:rPr lang="en-US" sz="1200"/>
              <a:pPr algn="r"/>
              <a:t>92</a:t>
            </a:fld>
            <a:endParaRPr lang="en-US" sz="1200"/>
          </a:p>
        </p:txBody>
      </p:sp>
      <p:sp>
        <p:nvSpPr>
          <p:cNvPr id="23556"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latin typeface="Calibri" charset="0"/>
            </a:endParaRPr>
          </a:p>
        </p:txBody>
      </p:sp>
      <p:sp>
        <p:nvSpPr>
          <p:cNvPr id="23557" name="Notes Placeholder 5"/>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t>93</a:t>
            </a:fld>
            <a:endParaRPr lang="en-US"/>
          </a:p>
        </p:txBody>
      </p:sp>
    </p:spTree>
    <p:extLst>
      <p:ext uri="{BB962C8B-B14F-4D97-AF65-F5344CB8AC3E}">
        <p14:creationId xmlns:p14="http://schemas.microsoft.com/office/powerpoint/2010/main" val="34504143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t>94</a:t>
            </a:fld>
            <a:endParaRPr lang="en-US"/>
          </a:p>
        </p:txBody>
      </p:sp>
    </p:spTree>
    <p:extLst>
      <p:ext uri="{BB962C8B-B14F-4D97-AF65-F5344CB8AC3E}">
        <p14:creationId xmlns:p14="http://schemas.microsoft.com/office/powerpoint/2010/main" val="37357262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95</a:t>
            </a:fld>
            <a:endParaRPr lang="en-US"/>
          </a:p>
        </p:txBody>
      </p:sp>
    </p:spTree>
    <p:extLst>
      <p:ext uri="{BB962C8B-B14F-4D97-AF65-F5344CB8AC3E}">
        <p14:creationId xmlns:p14="http://schemas.microsoft.com/office/powerpoint/2010/main" val="3277878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38F5D-7BA5-3545-B9C3-B33E79CAAC31}" type="slidenum">
              <a:rPr lang="en-US" smtClean="0"/>
              <a:t>96</a:t>
            </a:fld>
            <a:endParaRPr lang="en-US"/>
          </a:p>
        </p:txBody>
      </p:sp>
    </p:spTree>
    <p:extLst>
      <p:ext uri="{BB962C8B-B14F-4D97-AF65-F5344CB8AC3E}">
        <p14:creationId xmlns:p14="http://schemas.microsoft.com/office/powerpoint/2010/main" val="29036952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t>97</a:t>
            </a:fld>
            <a:endParaRPr lang="en-US"/>
          </a:p>
        </p:txBody>
      </p:sp>
    </p:spTree>
    <p:extLst>
      <p:ext uri="{BB962C8B-B14F-4D97-AF65-F5344CB8AC3E}">
        <p14:creationId xmlns:p14="http://schemas.microsoft.com/office/powerpoint/2010/main" val="3783657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3CCB2-9EFF-7B4A-885C-E3AA75A2FF3F}" type="slidenum">
              <a:rPr lang="en-US" smtClean="0"/>
              <a:t>98</a:t>
            </a:fld>
            <a:endParaRPr lang="en-US"/>
          </a:p>
        </p:txBody>
      </p:sp>
    </p:spTree>
    <p:extLst>
      <p:ext uri="{BB962C8B-B14F-4D97-AF65-F5344CB8AC3E}">
        <p14:creationId xmlns:p14="http://schemas.microsoft.com/office/powerpoint/2010/main" val="15588243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99</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hathitrust.org/" TargetMode="External"/><Relationship Id="rId3"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331231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306951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99824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1953764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p:nvPr/>
        </p:nvSpPr>
        <p:spPr>
          <a:xfrm>
            <a:off x="1382713"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800" dirty="0">
              <a:solidFill>
                <a:srgbClr val="000000"/>
              </a:solidFill>
              <a:ea typeface="Arial" pitchFamily="-65" charset="0"/>
              <a:cs typeface="Arial" pitchFamily="-65" charset="0"/>
            </a:endParaRPr>
          </a:p>
        </p:txBody>
      </p:sp>
      <p:sp>
        <p:nvSpPr>
          <p:cNvPr id="2" name="Title 1"/>
          <p:cNvSpPr>
            <a:spLocks noGrp="1"/>
          </p:cNvSpPr>
          <p:nvPr>
            <p:ph type="ctrTitle"/>
          </p:nvPr>
        </p:nvSpPr>
        <p:spPr>
          <a:xfrm>
            <a:off x="1739900" y="2009774"/>
            <a:ext cx="5634038" cy="1622426"/>
          </a:xfrm>
        </p:spPr>
        <p:txBody>
          <a:bodyPr/>
          <a:lstStyle>
            <a:lvl1pPr>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893" y="4229211"/>
            <a:ext cx="1371600" cy="1440179"/>
          </a:xfrm>
          <a:prstGeom prst="rect">
            <a:avLst/>
          </a:prstGeom>
        </p:spPr>
      </p:pic>
    </p:spTree>
    <p:extLst>
      <p:ext uri="{BB962C8B-B14F-4D97-AF65-F5344CB8AC3E}">
        <p14:creationId xmlns:p14="http://schemas.microsoft.com/office/powerpoint/2010/main" val="264948259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6265863" y="1219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4" name="Rectangle 3"/>
          <p:cNvSpPr/>
          <p:nvPr/>
        </p:nvSpPr>
        <p:spPr>
          <a:xfrm>
            <a:off x="647700" y="1775064"/>
            <a:ext cx="7848600" cy="3802616"/>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sp>
        <p:nvSpPr>
          <p:cNvPr id="5" name="TextBox 8"/>
          <p:cNvSpPr txBox="1">
            <a:spLocks noChangeArrowheads="1"/>
          </p:cNvSpPr>
          <p:nvPr/>
        </p:nvSpPr>
        <p:spPr bwMode="auto">
          <a:xfrm>
            <a:off x="3535363" y="557213"/>
            <a:ext cx="2921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600"/>
              </a:spcAft>
            </a:pPr>
            <a:r>
              <a:rPr lang="en-US" sz="2800">
                <a:solidFill>
                  <a:srgbClr val="404040"/>
                </a:solidFill>
                <a:latin typeface="Hoefler Text" charset="0"/>
                <a:cs typeface="Hoefler Text" charset="0"/>
              </a:rPr>
              <a:t>HATHITRUST</a:t>
            </a:r>
          </a:p>
          <a:p>
            <a:pPr>
              <a:spcAft>
                <a:spcPts val="600"/>
              </a:spcAft>
            </a:pPr>
            <a:r>
              <a:rPr lang="en-US" sz="1600" b="1">
                <a:solidFill>
                  <a:srgbClr val="404040"/>
                </a:solidFill>
                <a:latin typeface="Hoefler Text" charset="0"/>
                <a:cs typeface="Hoefler Text" charset="0"/>
              </a:rPr>
              <a:t> </a:t>
            </a:r>
            <a:r>
              <a:rPr lang="en-US" sz="1600">
                <a:solidFill>
                  <a:srgbClr val="404040"/>
                </a:solidFill>
                <a:latin typeface="Hoefler Text" charset="0"/>
                <a:cs typeface="Hoefler Text" charset="0"/>
              </a:rPr>
              <a:t>A Shared Digital Repository</a:t>
            </a:r>
          </a:p>
        </p:txBody>
      </p:sp>
      <p:cxnSp>
        <p:nvCxnSpPr>
          <p:cNvPr id="6" name="Straight Connector 5"/>
          <p:cNvCxnSpPr>
            <a:cxnSpLocks noChangeShapeType="1"/>
          </p:cNvCxnSpPr>
          <p:nvPr/>
        </p:nvCxnSpPr>
        <p:spPr bwMode="auto">
          <a:xfrm>
            <a:off x="1638300" y="3407110"/>
            <a:ext cx="5884863"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5" name="Title 1"/>
          <p:cNvSpPr>
            <a:spLocks noGrp="1"/>
          </p:cNvSpPr>
          <p:nvPr>
            <p:ph type="ctrTitle"/>
          </p:nvPr>
        </p:nvSpPr>
        <p:spPr>
          <a:xfrm>
            <a:off x="647700" y="1689100"/>
            <a:ext cx="7848600" cy="1622426"/>
          </a:xfrm>
        </p:spPr>
        <p:txBody>
          <a:bodyPr/>
          <a:lstStyle>
            <a:lvl1pPr>
              <a:defRPr/>
            </a:lvl1pPr>
          </a:lstStyle>
          <a:p>
            <a:r>
              <a:rPr lang="en-US" smtClean="0"/>
              <a:t>Click to edit Master title style</a:t>
            </a:r>
            <a:endParaRPr lang="en-US" dirty="0"/>
          </a:p>
        </p:txBody>
      </p:sp>
      <p:pic>
        <p:nvPicPr>
          <p:cNvPr id="8" name="Picture 5"/>
          <p:cNvPicPr>
            <a:picLocks noChangeAspect="1" noChangeArrowheads="1"/>
          </p:cNvPicPr>
          <p:nvPr userDrawn="1"/>
        </p:nvPicPr>
        <p:blipFill>
          <a:blip r:embed="rId2"/>
          <a:srcRect/>
          <a:stretch>
            <a:fillRect/>
          </a:stretch>
        </p:blipFill>
        <p:spPr bwMode="auto">
          <a:xfrm>
            <a:off x="2503488" y="584200"/>
            <a:ext cx="949325" cy="927100"/>
          </a:xfrm>
          <a:prstGeom prst="rect">
            <a:avLst/>
          </a:prstGeom>
          <a:noFill/>
          <a:ln w="9525">
            <a:noFill/>
            <a:miter lim="800000"/>
            <a:headEnd/>
            <a:tailEnd/>
          </a:ln>
        </p:spPr>
      </p:pic>
    </p:spTree>
    <p:extLst>
      <p:ext uri="{BB962C8B-B14F-4D97-AF65-F5344CB8AC3E}">
        <p14:creationId xmlns:p14="http://schemas.microsoft.com/office/powerpoint/2010/main" val="3706235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3"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8"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0"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19121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5" name="Picture 5"/>
          <p:cNvPicPr>
            <a:picLocks noChangeAspect="1" noChangeArrowheads="1"/>
          </p:cNvPicPr>
          <p:nvPr userDrawn="1"/>
        </p:nvPicPr>
        <p:blipFill>
          <a:blip r:embed="rId2"/>
          <a:srcRect/>
          <a:stretch>
            <a:fillRect/>
          </a:stretch>
        </p:blipFill>
        <p:spPr bwMode="auto">
          <a:xfrm>
            <a:off x="8212138" y="5930900"/>
            <a:ext cx="949325" cy="927100"/>
          </a:xfrm>
          <a:prstGeom prst="rect">
            <a:avLst/>
          </a:prstGeom>
          <a:noFill/>
          <a:ln w="9525">
            <a:noFill/>
            <a:miter lim="800000"/>
            <a:headEnd/>
            <a:tailEnd/>
          </a:ln>
        </p:spPr>
      </p:pic>
    </p:spTree>
    <p:extLst>
      <p:ext uri="{BB962C8B-B14F-4D97-AF65-F5344CB8AC3E}">
        <p14:creationId xmlns:p14="http://schemas.microsoft.com/office/powerpoint/2010/main" val="415501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948823" y="1466501"/>
            <a:ext cx="7366335" cy="38762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603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12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231556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216877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384550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374083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310993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406035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92420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9/10/12</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886E138-09BC-9543-9627-FED5F9E9ED81}" type="slidenum">
              <a:rPr lang="en-US" smtClean="0"/>
              <a:t>‹#›</a:t>
            </a:fld>
            <a:endParaRPr lang="en-US"/>
          </a:p>
        </p:txBody>
      </p:sp>
    </p:spTree>
    <p:extLst>
      <p:ext uri="{BB962C8B-B14F-4D97-AF65-F5344CB8AC3E}">
        <p14:creationId xmlns:p14="http://schemas.microsoft.com/office/powerpoint/2010/main" val="24565643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6E138-09BC-9543-9627-FED5F9E9ED81}" type="slidenum">
              <a:rPr lang="en-US" smtClean="0"/>
              <a:t>‹#›</a:t>
            </a:fld>
            <a:endParaRPr lang="en-US" dirty="0"/>
          </a:p>
        </p:txBody>
      </p:sp>
    </p:spTree>
    <p:extLst>
      <p:ext uri="{BB962C8B-B14F-4D97-AF65-F5344CB8AC3E}">
        <p14:creationId xmlns:p14="http://schemas.microsoft.com/office/powerpoint/2010/main" val="422820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71" r:id="rId18"/>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 Id="rId3" Type="http://schemas.openxmlformats.org/officeDocument/2006/relationships/image" Target="../media/image21.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3.xml"/><Relationship Id="rId3" Type="http://schemas.openxmlformats.org/officeDocument/2006/relationships/image" Target="../media/image22.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 Id="rId3" Type="http://schemas.openxmlformats.org/officeDocument/2006/relationships/image" Target="../media/image23.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6.xml"/><Relationship Id="rId3" Type="http://schemas.openxmlformats.org/officeDocument/2006/relationships/image" Target="../media/image24.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9.xml"/><Relationship Id="rId3" Type="http://schemas.openxmlformats.org/officeDocument/2006/relationships/image" Target="../media/image2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1.xml"/><Relationship Id="rId3" Type="http://schemas.openxmlformats.org/officeDocument/2006/relationships/image" Target="../media/image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2.xml"/><Relationship Id="rId3" Type="http://schemas.openxmlformats.org/officeDocument/2006/relationships/image" Target="../media/image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3.xml"/><Relationship Id="rId3" Type="http://schemas.openxmlformats.org/officeDocument/2006/relationships/image" Target="../media/image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26.jpeg"/></Relationships>
</file>

<file path=ppt/slides/_rels/slide12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26.jpeg"/></Relationships>
</file>

<file path=ppt/slides/_rels/slide1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26.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2.xml"/><Relationship Id="rId3" Type="http://schemas.openxmlformats.org/officeDocument/2006/relationships/image" Target="../media/image3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3.xml"/><Relationship Id="rId3" Type="http://schemas.openxmlformats.org/officeDocument/2006/relationships/image" Target="../media/image34.png"/></Relationships>
</file>

<file path=ppt/slides/_rels/slide1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5.xml"/><Relationship Id="rId3" Type="http://schemas.openxmlformats.org/officeDocument/2006/relationships/image" Target="../media/image3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6.xml"/><Relationship Id="rId3" Type="http://schemas.openxmlformats.org/officeDocument/2006/relationships/image" Target="../media/image38.png"/></Relationships>
</file>

<file path=ppt/slides/_rels/slide13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4.png"/><Relationship Id="rId6" Type="http://schemas.openxmlformats.org/officeDocument/2006/relationships/oleObject" Target="../embeddings/Microsoft_Excel_97_-_2004_Worksheet1.xls"/><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0.xml"/><Relationship Id="rId3" Type="http://schemas.openxmlformats.org/officeDocument/2006/relationships/image" Target="../media/image45.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1.xml"/><Relationship Id="rId3" Type="http://schemas.openxmlformats.org/officeDocument/2006/relationships/image" Target="../media/image46.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2.xml"/><Relationship Id="rId3" Type="http://schemas.openxmlformats.org/officeDocument/2006/relationships/image" Target="../media/image47.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3.xml"/><Relationship Id="rId3" Type="http://schemas.openxmlformats.org/officeDocument/2006/relationships/image" Target="../media/image48.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4.xml"/><Relationship Id="rId3" Type="http://schemas.openxmlformats.org/officeDocument/2006/relationships/image" Target="../media/image49.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5.xml"/><Relationship Id="rId3" Type="http://schemas.openxmlformats.org/officeDocument/2006/relationships/image" Target="../media/image50.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www.hathitrust.org/documents/hathitrust-data-api-web-client.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hyperlink" Target="http://www.hathitrust.org/documents/example-source-google-mets.x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hyperlink" Target="http://www.hathitrust.org/documents/hathitrust-mets-profile.x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1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1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1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1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1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 Id="rId3" Type="http://schemas.openxmlformats.org/officeDocument/2006/relationships/chart" Target="../charts/char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6.xml"/><Relationship Id="rId3" Type="http://schemas.openxmlformats.org/officeDocument/2006/relationships/hyperlink" Target="http://www.hathitrust.org/authors_guild_lawsuit_information"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hathitrust.og" TargetMode="External"/><Relationship Id="rId4" Type="http://schemas.openxmlformats.org/officeDocument/2006/relationships/hyperlink" Target="http://www.hathitrust.org/data" TargetMode="External"/><Relationship Id="rId5" Type="http://schemas.openxmlformats.org/officeDocument/2006/relationships/hyperlink" Target="http://www.hathitrust.org/data_api" TargetMode="External"/><Relationship Id="rId6" Type="http://schemas.openxmlformats.org/officeDocument/2006/relationships/hyperlink" Target="http://www.hathitrust.org/bib_api" TargetMode="External"/><Relationship Id="rId7" Type="http://schemas.openxmlformats.org/officeDocument/2006/relationships/hyperlink" Target="http://www.hathitrust.org/hathifiles" TargetMode="External"/><Relationship Id="rId8" Type="http://schemas.openxmlformats.org/officeDocument/2006/relationships/hyperlink" Target="http://www.hathitrust.org/copyright" TargetMode="External"/><Relationship Id="rId9" Type="http://schemas.openxmlformats.org/officeDocument/2006/relationships/hyperlink" Target="http://www.hathitrust.org/access_use" TargetMode="External"/><Relationship Id="rId10" Type="http://schemas.openxmlformats.org/officeDocument/2006/relationships/hyperlink" Target="http://www.hathitrust.org/updates" TargetMode="External"/><Relationship Id="rId1" Type="http://schemas.openxmlformats.org/officeDocument/2006/relationships/slideLayout" Target="../slideLayouts/slideLayout1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 Id="rId3"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81559" y="1851949"/>
            <a:ext cx="6088283" cy="1967697"/>
          </a:xfrm>
        </p:spPr>
        <p:txBody>
          <a:bodyPr>
            <a:normAutofit fontScale="90000"/>
          </a:bodyPr>
          <a:lstStyle/>
          <a:p>
            <a:r>
              <a:rPr lang="en-US" dirty="0"/>
              <a:t>Introduction to the </a:t>
            </a:r>
            <a:r>
              <a:rPr lang="en-US" dirty="0" err="1"/>
              <a:t>HathiTrust</a:t>
            </a:r>
            <a:r>
              <a:rPr lang="en-US" dirty="0"/>
              <a:t> Research Center: A </a:t>
            </a:r>
            <a:r>
              <a:rPr lang="en-US" dirty="0" smtClean="0"/>
              <a:t>Briefing</a:t>
            </a:r>
            <a:endParaRPr lang="en-US" dirty="0"/>
          </a:p>
        </p:txBody>
      </p:sp>
    </p:spTree>
    <p:extLst>
      <p:ext uri="{BB962C8B-B14F-4D97-AF65-F5344CB8AC3E}">
        <p14:creationId xmlns:p14="http://schemas.microsoft.com/office/powerpoint/2010/main" val="5859913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 “Wow” Numbers</a:t>
            </a:r>
            <a:endParaRPr lang="en-US" dirty="0"/>
          </a:p>
        </p:txBody>
      </p:sp>
      <p:sp>
        <p:nvSpPr>
          <p:cNvPr id="3" name="Content Placeholder 2"/>
          <p:cNvSpPr>
            <a:spLocks noGrp="1"/>
          </p:cNvSpPr>
          <p:nvPr>
            <p:ph idx="1"/>
          </p:nvPr>
        </p:nvSpPr>
        <p:spPr/>
        <p:txBody>
          <a:bodyPr>
            <a:normAutofit lnSpcReduction="10000"/>
          </a:bodyPr>
          <a:lstStyle/>
          <a:p>
            <a:r>
              <a:rPr lang="en-US" dirty="0"/>
              <a:t>10,599,044 total volumes</a:t>
            </a:r>
          </a:p>
          <a:p>
            <a:r>
              <a:rPr lang="en-US" dirty="0"/>
              <a:t>5,573,443 book titles</a:t>
            </a:r>
          </a:p>
          <a:p>
            <a:r>
              <a:rPr lang="en-US" dirty="0"/>
              <a:t>276,107 serial titles</a:t>
            </a:r>
          </a:p>
          <a:p>
            <a:r>
              <a:rPr lang="en-US" dirty="0"/>
              <a:t>3,709,665,400 pages</a:t>
            </a:r>
          </a:p>
          <a:p>
            <a:r>
              <a:rPr lang="en-US" dirty="0"/>
              <a:t>475 terabytes</a:t>
            </a:r>
          </a:p>
          <a:p>
            <a:r>
              <a:rPr lang="en-US" dirty="0"/>
              <a:t>125 miles</a:t>
            </a:r>
          </a:p>
          <a:p>
            <a:r>
              <a:rPr lang="en-US" dirty="0"/>
              <a:t>8,612 tons</a:t>
            </a:r>
          </a:p>
          <a:p>
            <a:r>
              <a:rPr lang="en-US" dirty="0"/>
              <a:t>3,276,345 volumes(~31% of total) in the public domain</a:t>
            </a:r>
          </a:p>
          <a:p>
            <a:endParaRPr lang="en-US" dirty="0"/>
          </a:p>
        </p:txBody>
      </p:sp>
    </p:spTree>
    <p:extLst>
      <p:ext uri="{BB962C8B-B14F-4D97-AF65-F5344CB8AC3E}">
        <p14:creationId xmlns:p14="http://schemas.microsoft.com/office/powerpoint/2010/main" val="235481632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Collection</a:t>
            </a:r>
            <a:endParaRPr lang="en-US" dirty="0"/>
          </a:p>
        </p:txBody>
      </p:sp>
      <p:sp>
        <p:nvSpPr>
          <p:cNvPr id="3" name="Content Placeholder 2"/>
          <p:cNvSpPr>
            <a:spLocks noGrp="1"/>
          </p:cNvSpPr>
          <p:nvPr>
            <p:ph idx="1"/>
          </p:nvPr>
        </p:nvSpPr>
        <p:spPr/>
        <p:txBody>
          <a:bodyPr/>
          <a:lstStyle/>
          <a:p>
            <a:r>
              <a:rPr lang="en-US" dirty="0" smtClean="0"/>
              <a:t>Publication Data</a:t>
            </a:r>
          </a:p>
          <a:p>
            <a:pPr lvl="1"/>
            <a:r>
              <a:rPr lang="en-US" dirty="0" smtClean="0"/>
              <a:t>Date of publication</a:t>
            </a:r>
          </a:p>
          <a:p>
            <a:pPr lvl="1"/>
            <a:r>
              <a:rPr lang="en-US" dirty="0" smtClean="0"/>
              <a:t>Country</a:t>
            </a:r>
          </a:p>
          <a:p>
            <a:pPr lvl="1"/>
            <a:r>
              <a:rPr lang="en-US" dirty="0" smtClean="0"/>
              <a:t>Publisher</a:t>
            </a:r>
          </a:p>
          <a:p>
            <a:r>
              <a:rPr lang="en-US" dirty="0" smtClean="0"/>
              <a:t>Language</a:t>
            </a:r>
          </a:p>
          <a:p>
            <a:r>
              <a:rPr lang="en-US" dirty="0" smtClean="0"/>
              <a:t>Topical Coverage</a:t>
            </a:r>
          </a:p>
          <a:p>
            <a:r>
              <a:rPr lang="en-US" dirty="0" smtClean="0"/>
              <a:t>Authors</a:t>
            </a:r>
          </a:p>
        </p:txBody>
      </p:sp>
    </p:spTree>
    <p:extLst>
      <p:ext uri="{BB962C8B-B14F-4D97-AF65-F5344CB8AC3E}">
        <p14:creationId xmlns:p14="http://schemas.microsoft.com/office/powerpoint/2010/main" val="12134063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Publication Dates</a:t>
            </a:r>
            <a:endParaRPr lang="en-US" dirty="0" smtClean="0">
              <a:solidFill>
                <a:srgbClr val="404040"/>
              </a:solidFill>
              <a:ea typeface="ＭＳ Ｐゴシック" pitchFamily="36" charset="-128"/>
            </a:endParaRPr>
          </a:p>
        </p:txBody>
      </p:sp>
      <p:sp>
        <p:nvSpPr>
          <p:cNvPr id="21507" name="Content Placeholder 2"/>
          <p:cNvSpPr>
            <a:spLocks noGrp="1"/>
          </p:cNvSpPr>
          <p:nvPr>
            <p:ph idx="1"/>
          </p:nvPr>
        </p:nvSpPr>
        <p:spPr>
          <a:xfrm>
            <a:off x="457200" y="1600200"/>
            <a:ext cx="8229600" cy="4895850"/>
          </a:xfrm>
        </p:spPr>
        <p:txBody>
          <a:bodyPr/>
          <a:lstStyle/>
          <a:p>
            <a:r>
              <a:rPr lang="en-US" dirty="0" smtClean="0"/>
              <a:t>2,562,283 </a:t>
            </a:r>
            <a:r>
              <a:rPr lang="en-US" dirty="0"/>
              <a:t>Bib records with pub </a:t>
            </a:r>
            <a:r>
              <a:rPr lang="en-US" dirty="0" smtClean="0"/>
              <a:t>dates</a:t>
            </a:r>
            <a:endParaRPr lang="en-US" dirty="0"/>
          </a:p>
          <a:p>
            <a:pPr eaLnBrk="1" hangingPunct="1"/>
            <a:endParaRPr lang="en-US" dirty="0" smtClean="0">
              <a:solidFill>
                <a:srgbClr val="404040"/>
              </a:solidFill>
              <a:ea typeface="ＭＳ Ｐゴシック" pitchFamily="36" charset="-128"/>
            </a:endParaRPr>
          </a:p>
        </p:txBody>
      </p:sp>
      <p:pic>
        <p:nvPicPr>
          <p:cNvPr id="4" name="Picture 3"/>
          <p:cNvPicPr>
            <a:picLocks noChangeAspect="1"/>
          </p:cNvPicPr>
          <p:nvPr/>
        </p:nvPicPr>
        <p:blipFill rotWithShape="1">
          <a:blip r:embed="rId3"/>
          <a:srcRect l="3453" t="5099" r="3186" b="4756"/>
          <a:stretch/>
        </p:blipFill>
        <p:spPr>
          <a:xfrm>
            <a:off x="1322024" y="2306517"/>
            <a:ext cx="6402744" cy="3628228"/>
          </a:xfrm>
          <a:prstGeom prst="rect">
            <a:avLst/>
          </a:prstGeom>
        </p:spPr>
      </p:pic>
    </p:spTree>
    <p:extLst>
      <p:ext uri="{BB962C8B-B14F-4D97-AF65-F5344CB8AC3E}">
        <p14:creationId xmlns:p14="http://schemas.microsoft.com/office/powerpoint/2010/main" val="1337906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Country of Publication</a:t>
            </a:r>
            <a:endParaRPr lang="en-US" dirty="0" smtClean="0">
              <a:solidFill>
                <a:srgbClr val="404040"/>
              </a:solidFill>
              <a:ea typeface="ＭＳ Ｐゴシック" pitchFamily="36" charset="-128"/>
            </a:endParaRPr>
          </a:p>
        </p:txBody>
      </p:sp>
      <p:sp>
        <p:nvSpPr>
          <p:cNvPr id="21507" name="Content Placeholder 2"/>
          <p:cNvSpPr>
            <a:spLocks noGrp="1"/>
          </p:cNvSpPr>
          <p:nvPr>
            <p:ph idx="1"/>
          </p:nvPr>
        </p:nvSpPr>
        <p:spPr>
          <a:xfrm>
            <a:off x="457200" y="1600200"/>
            <a:ext cx="8229600" cy="4895850"/>
          </a:xfrm>
        </p:spPr>
        <p:txBody>
          <a:bodyPr/>
          <a:lstStyle/>
          <a:p>
            <a:pPr marL="0" indent="0">
              <a:buNone/>
            </a:pPr>
            <a:r>
              <a:rPr lang="en-US" dirty="0"/>
              <a:t>Country of Publication</a:t>
            </a:r>
          </a:p>
          <a:p>
            <a:pPr lvl="1"/>
            <a:r>
              <a:rPr lang="en-US" dirty="0"/>
              <a:t>244 different countries of publication</a:t>
            </a:r>
          </a:p>
          <a:p>
            <a:pPr lvl="1"/>
            <a:r>
              <a:rPr lang="en-US" dirty="0" smtClean="0"/>
              <a:t>2,578,341 bib records</a:t>
            </a:r>
          </a:p>
          <a:p>
            <a:pPr lvl="1"/>
            <a:r>
              <a:rPr lang="en-US" dirty="0" smtClean="0"/>
              <a:t>400,000 records have more than one country of publication</a:t>
            </a:r>
            <a:endParaRPr lang="en-US" dirty="0"/>
          </a:p>
          <a:p>
            <a:pPr lvl="1"/>
            <a:r>
              <a:rPr lang="en-US" dirty="0"/>
              <a:t>The top 11 countries accounted for nearly </a:t>
            </a:r>
            <a:r>
              <a:rPr lang="en-US" dirty="0" smtClean="0"/>
              <a:t>90%</a:t>
            </a:r>
          </a:p>
          <a:p>
            <a:pPr lvl="1"/>
            <a:r>
              <a:rPr lang="en-US" dirty="0" smtClean="0"/>
              <a:t>229 </a:t>
            </a:r>
            <a:r>
              <a:rPr lang="en-US" dirty="0"/>
              <a:t>counties </a:t>
            </a:r>
            <a:r>
              <a:rPr lang="en-US" dirty="0" smtClean="0"/>
              <a:t>accounted </a:t>
            </a:r>
            <a:r>
              <a:rPr lang="en-US" dirty="0"/>
              <a:t>for 6% </a:t>
            </a:r>
          </a:p>
          <a:p>
            <a:pPr lvl="1"/>
            <a:r>
              <a:rPr lang="en-US" dirty="0"/>
              <a:t>Unknown country indicated 5%</a:t>
            </a:r>
          </a:p>
          <a:p>
            <a:pPr eaLnBrk="1" hangingPunct="1"/>
            <a:endParaRPr lang="en-US" dirty="0" smtClean="0">
              <a:solidFill>
                <a:srgbClr val="404040"/>
              </a:solidFill>
              <a:ea typeface="ＭＳ Ｐゴシック" pitchFamily="36" charset="-128"/>
            </a:endParaRPr>
          </a:p>
        </p:txBody>
      </p:sp>
    </p:spTree>
    <p:extLst>
      <p:ext uri="{BB962C8B-B14F-4D97-AF65-F5344CB8AC3E}">
        <p14:creationId xmlns:p14="http://schemas.microsoft.com/office/powerpoint/2010/main" val="1337906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Country of Publication</a:t>
            </a:r>
            <a:endParaRPr lang="en-US" dirty="0" smtClean="0">
              <a:solidFill>
                <a:srgbClr val="404040"/>
              </a:solidFill>
              <a:ea typeface="ＭＳ Ｐゴシック" pitchFamily="36" charset="-128"/>
            </a:endParaRPr>
          </a:p>
        </p:txBody>
      </p:sp>
      <p:pic>
        <p:nvPicPr>
          <p:cNvPr id="3" name="Content Placeholder 2"/>
          <p:cNvPicPr>
            <a:picLocks noGrp="1" noChangeAspect="1"/>
          </p:cNvPicPr>
          <p:nvPr>
            <p:ph idx="1"/>
          </p:nvPr>
        </p:nvPicPr>
        <p:blipFill>
          <a:blip r:embed="rId3"/>
          <a:srcRect l="-9848" r="-9848"/>
          <a:stretch>
            <a:fillRect/>
          </a:stretch>
        </p:blipFill>
        <p:spPr>
          <a:xfrm>
            <a:off x="457200" y="1600200"/>
            <a:ext cx="7685088" cy="4572000"/>
          </a:xfrm>
        </p:spPr>
      </p:pic>
    </p:spTree>
    <p:extLst>
      <p:ext uri="{BB962C8B-B14F-4D97-AF65-F5344CB8AC3E}">
        <p14:creationId xmlns:p14="http://schemas.microsoft.com/office/powerpoint/2010/main" val="2429194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Language Coverage</a:t>
            </a:r>
            <a:endParaRPr lang="en-US" dirty="0" smtClean="0">
              <a:solidFill>
                <a:srgbClr val="404040"/>
              </a:solidFill>
              <a:ea typeface="ＭＳ Ｐゴシック" pitchFamily="36" charset="-128"/>
            </a:endParaRPr>
          </a:p>
        </p:txBody>
      </p:sp>
      <p:sp>
        <p:nvSpPr>
          <p:cNvPr id="21507" name="Content Placeholder 2"/>
          <p:cNvSpPr>
            <a:spLocks noGrp="1"/>
          </p:cNvSpPr>
          <p:nvPr>
            <p:ph idx="1"/>
          </p:nvPr>
        </p:nvSpPr>
        <p:spPr>
          <a:xfrm>
            <a:off x="457200" y="1600200"/>
            <a:ext cx="8229600" cy="4895850"/>
          </a:xfrm>
        </p:spPr>
        <p:txBody>
          <a:bodyPr/>
          <a:lstStyle/>
          <a:p>
            <a:r>
              <a:rPr lang="en-US" dirty="0" smtClean="0"/>
              <a:t>111,544 records </a:t>
            </a:r>
            <a:r>
              <a:rPr lang="en-US" dirty="0"/>
              <a:t>with 275 different </a:t>
            </a:r>
            <a:r>
              <a:rPr lang="en-US" dirty="0" smtClean="0"/>
              <a:t>languages</a:t>
            </a:r>
            <a:endParaRPr lang="en-US" dirty="0"/>
          </a:p>
        </p:txBody>
      </p:sp>
      <p:pic>
        <p:nvPicPr>
          <p:cNvPr id="4" name="Picture 3"/>
          <p:cNvPicPr>
            <a:picLocks noChangeAspect="1"/>
          </p:cNvPicPr>
          <p:nvPr/>
        </p:nvPicPr>
        <p:blipFill rotWithShape="1">
          <a:blip r:embed="rId3"/>
          <a:srcRect l="3990" t="5474" r="5339" b="4461"/>
          <a:stretch/>
        </p:blipFill>
        <p:spPr>
          <a:xfrm>
            <a:off x="1555323" y="2384265"/>
            <a:ext cx="6195368" cy="3705976"/>
          </a:xfrm>
          <a:prstGeom prst="rect">
            <a:avLst/>
          </a:prstGeom>
          <a:ln>
            <a:noFill/>
          </a:ln>
        </p:spPr>
      </p:pic>
    </p:spTree>
    <p:extLst>
      <p:ext uri="{BB962C8B-B14F-4D97-AF65-F5344CB8AC3E}">
        <p14:creationId xmlns:p14="http://schemas.microsoft.com/office/powerpoint/2010/main" val="2429194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Topical Coverage</a:t>
            </a:r>
            <a:endParaRPr lang="en-US" dirty="0" smtClean="0">
              <a:solidFill>
                <a:srgbClr val="404040"/>
              </a:solidFill>
              <a:ea typeface="ＭＳ Ｐゴシック" pitchFamily="36" charset="-128"/>
            </a:endParaRPr>
          </a:p>
        </p:txBody>
      </p:sp>
      <p:sp>
        <p:nvSpPr>
          <p:cNvPr id="21507" name="Content Placeholder 2"/>
          <p:cNvSpPr>
            <a:spLocks noGrp="1"/>
          </p:cNvSpPr>
          <p:nvPr>
            <p:ph idx="1"/>
          </p:nvPr>
        </p:nvSpPr>
        <p:spPr>
          <a:xfrm>
            <a:off x="457200" y="1600200"/>
            <a:ext cx="8229600" cy="4895850"/>
          </a:xfrm>
        </p:spPr>
        <p:txBody>
          <a:bodyPr/>
          <a:lstStyle/>
          <a:p>
            <a:r>
              <a:rPr lang="en-US" dirty="0"/>
              <a:t>Call numbers</a:t>
            </a:r>
          </a:p>
          <a:p>
            <a:pPr lvl="1"/>
            <a:r>
              <a:rPr lang="en-US" dirty="0"/>
              <a:t>335,446 unique call </a:t>
            </a:r>
            <a:r>
              <a:rPr lang="en-US" dirty="0" smtClean="0"/>
              <a:t>numbers</a:t>
            </a:r>
          </a:p>
          <a:p>
            <a:pPr lvl="1"/>
            <a:r>
              <a:rPr lang="en-US" dirty="0" smtClean="0"/>
              <a:t>691,131 bib records</a:t>
            </a:r>
            <a:endParaRPr lang="en-US" dirty="0"/>
          </a:p>
          <a:p>
            <a:r>
              <a:rPr lang="en-US" dirty="0"/>
              <a:t>Topic Strings</a:t>
            </a:r>
          </a:p>
          <a:p>
            <a:pPr lvl="1"/>
            <a:r>
              <a:rPr lang="en-US" dirty="0"/>
              <a:t>589,428 unique subject headings</a:t>
            </a:r>
          </a:p>
          <a:p>
            <a:pPr lvl="1"/>
            <a:r>
              <a:rPr lang="en-US" dirty="0" smtClean="0"/>
              <a:t>1,948,999 bib records</a:t>
            </a:r>
          </a:p>
          <a:p>
            <a:pPr lvl="1"/>
            <a:r>
              <a:rPr lang="en-US" dirty="0"/>
              <a:t>2,315,070 occurrences</a:t>
            </a:r>
          </a:p>
          <a:p>
            <a:pPr lvl="1"/>
            <a:endParaRPr lang="en-US" dirty="0"/>
          </a:p>
          <a:p>
            <a:pPr eaLnBrk="1" hangingPunct="1"/>
            <a:endParaRPr lang="en-US" dirty="0" smtClean="0">
              <a:solidFill>
                <a:srgbClr val="404040"/>
              </a:solidFill>
              <a:ea typeface="ＭＳ Ｐゴシック" pitchFamily="36" charset="-128"/>
            </a:endParaRPr>
          </a:p>
        </p:txBody>
      </p:sp>
    </p:spTree>
    <p:extLst>
      <p:ext uri="{BB962C8B-B14F-4D97-AF65-F5344CB8AC3E}">
        <p14:creationId xmlns:p14="http://schemas.microsoft.com/office/powerpoint/2010/main" val="1963322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Call Number Distribution</a:t>
            </a:r>
            <a:endParaRPr lang="en-US" dirty="0" smtClean="0">
              <a:solidFill>
                <a:srgbClr val="404040"/>
              </a:solidFill>
              <a:ea typeface="ＭＳ Ｐゴシック" pitchFamily="36" charset="-128"/>
            </a:endParaRPr>
          </a:p>
        </p:txBody>
      </p:sp>
      <p:pic>
        <p:nvPicPr>
          <p:cNvPr id="6" name="Content Placeholder 11"/>
          <p:cNvPicPr>
            <a:picLocks noGrp="1" noChangeAspect="1"/>
          </p:cNvPicPr>
          <p:nvPr>
            <p:ph idx="1"/>
          </p:nvPr>
        </p:nvPicPr>
        <p:blipFill rotWithShape="1">
          <a:blip r:embed="rId3"/>
          <a:srcRect l="1421" t="7039" r="620"/>
          <a:stretch/>
        </p:blipFill>
        <p:spPr>
          <a:xfrm>
            <a:off x="1036882" y="1762282"/>
            <a:ext cx="7128561" cy="4551206"/>
          </a:xfrm>
        </p:spPr>
      </p:pic>
    </p:spTree>
    <p:extLst>
      <p:ext uri="{BB962C8B-B14F-4D97-AF65-F5344CB8AC3E}">
        <p14:creationId xmlns:p14="http://schemas.microsoft.com/office/powerpoint/2010/main" val="1337906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dirty="0" smtClean="0">
                <a:solidFill>
                  <a:srgbClr val="404040"/>
                </a:solidFill>
                <a:ea typeface="ＭＳ Ｐゴシック" pitchFamily="36" charset="-128"/>
              </a:rPr>
              <a:t>Standard Numbers</a:t>
            </a:r>
          </a:p>
        </p:txBody>
      </p:sp>
      <p:sp>
        <p:nvSpPr>
          <p:cNvPr id="21507" name="Content Placeholder 2"/>
          <p:cNvSpPr>
            <a:spLocks noGrp="1"/>
          </p:cNvSpPr>
          <p:nvPr>
            <p:ph idx="1"/>
          </p:nvPr>
        </p:nvSpPr>
        <p:spPr>
          <a:xfrm>
            <a:off x="457200" y="1600200"/>
            <a:ext cx="8229600" cy="4895850"/>
          </a:xfrm>
        </p:spPr>
        <p:txBody>
          <a:bodyPr>
            <a:normAutofit fontScale="70000" lnSpcReduction="20000"/>
          </a:bodyPr>
          <a:lstStyle/>
          <a:p>
            <a:r>
              <a:rPr lang="en-US" dirty="0" err="1"/>
              <a:t>SuDocs</a:t>
            </a:r>
            <a:endParaRPr lang="en-US" dirty="0"/>
          </a:p>
          <a:p>
            <a:pPr lvl="1"/>
            <a:r>
              <a:rPr lang="en-US" dirty="0"/>
              <a:t>117,095 unique </a:t>
            </a:r>
            <a:r>
              <a:rPr lang="en-US" dirty="0" err="1"/>
              <a:t>SuDoc</a:t>
            </a:r>
            <a:r>
              <a:rPr lang="en-US" dirty="0"/>
              <a:t> numbers</a:t>
            </a:r>
          </a:p>
          <a:p>
            <a:pPr lvl="1"/>
            <a:r>
              <a:rPr lang="en-US" dirty="0"/>
              <a:t>259,718  </a:t>
            </a:r>
            <a:r>
              <a:rPr lang="en-US" dirty="0" smtClean="0"/>
              <a:t>bib records</a:t>
            </a:r>
            <a:endParaRPr lang="en-US" dirty="0"/>
          </a:p>
          <a:p>
            <a:r>
              <a:rPr lang="en-US" dirty="0"/>
              <a:t>ISBN</a:t>
            </a:r>
          </a:p>
          <a:p>
            <a:pPr lvl="1"/>
            <a:r>
              <a:rPr lang="en-US" dirty="0"/>
              <a:t>23,765 ISBN numbers</a:t>
            </a:r>
          </a:p>
          <a:p>
            <a:pPr lvl="1"/>
            <a:r>
              <a:rPr lang="en-US" dirty="0"/>
              <a:t>34,855 </a:t>
            </a:r>
            <a:r>
              <a:rPr lang="en-US" dirty="0" smtClean="0"/>
              <a:t>bib records</a:t>
            </a:r>
            <a:endParaRPr lang="en-US" dirty="0"/>
          </a:p>
          <a:p>
            <a:r>
              <a:rPr lang="en-US" dirty="0"/>
              <a:t>ISSN</a:t>
            </a:r>
          </a:p>
          <a:p>
            <a:pPr lvl="1"/>
            <a:r>
              <a:rPr lang="en-US" dirty="0"/>
              <a:t>8,658 unique ISSN numbers </a:t>
            </a:r>
          </a:p>
          <a:p>
            <a:pPr lvl="1"/>
            <a:r>
              <a:rPr lang="en-US" dirty="0"/>
              <a:t>234,554 </a:t>
            </a:r>
            <a:r>
              <a:rPr lang="en-US" dirty="0" smtClean="0"/>
              <a:t>bib records</a:t>
            </a:r>
            <a:endParaRPr lang="en-US" dirty="0"/>
          </a:p>
          <a:p>
            <a:r>
              <a:rPr lang="en-US" dirty="0"/>
              <a:t>OCLC numbers</a:t>
            </a:r>
          </a:p>
          <a:p>
            <a:pPr lvl="1"/>
            <a:r>
              <a:rPr lang="en-US" dirty="0"/>
              <a:t>434,589 unique OCLC number </a:t>
            </a:r>
          </a:p>
          <a:p>
            <a:pPr lvl="1"/>
            <a:r>
              <a:rPr lang="en-US" dirty="0"/>
              <a:t>1,112,499 </a:t>
            </a:r>
            <a:r>
              <a:rPr lang="en-US" dirty="0" smtClean="0"/>
              <a:t>bib records</a:t>
            </a:r>
            <a:endParaRPr lang="en-US" dirty="0"/>
          </a:p>
          <a:p>
            <a:r>
              <a:rPr lang="en-US" dirty="0"/>
              <a:t>LCCN</a:t>
            </a:r>
          </a:p>
          <a:p>
            <a:pPr lvl="1"/>
            <a:r>
              <a:rPr lang="en-US" dirty="0"/>
              <a:t>432,563 unique LCCN</a:t>
            </a:r>
          </a:p>
          <a:p>
            <a:pPr lvl="1"/>
            <a:r>
              <a:rPr lang="en-US" dirty="0"/>
              <a:t>1,104,696 </a:t>
            </a:r>
            <a:r>
              <a:rPr lang="en-US" dirty="0" smtClean="0"/>
              <a:t>bib records</a:t>
            </a:r>
            <a:endParaRPr lang="en-US" dirty="0"/>
          </a:p>
          <a:p>
            <a:pPr eaLnBrk="1" hangingPunct="1"/>
            <a:endParaRPr lang="en-US" dirty="0" smtClean="0">
              <a:solidFill>
                <a:srgbClr val="404040"/>
              </a:solidFill>
              <a:ea typeface="ＭＳ Ｐゴシック" pitchFamily="36" charset="-128"/>
            </a:endParaRPr>
          </a:p>
        </p:txBody>
      </p:sp>
    </p:spTree>
    <p:extLst>
      <p:ext uri="{BB962C8B-B14F-4D97-AF65-F5344CB8AC3E}">
        <p14:creationId xmlns:p14="http://schemas.microsoft.com/office/powerpoint/2010/main" val="2246875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Authors</a:t>
            </a:r>
            <a:endParaRPr lang="en-US" dirty="0" smtClean="0">
              <a:solidFill>
                <a:srgbClr val="404040"/>
              </a:solidFill>
              <a:ea typeface="ＭＳ Ｐゴシック" pitchFamily="36" charset="-128"/>
            </a:endParaRPr>
          </a:p>
        </p:txBody>
      </p:sp>
      <p:sp>
        <p:nvSpPr>
          <p:cNvPr id="21507" name="Content Placeholder 2"/>
          <p:cNvSpPr>
            <a:spLocks noGrp="1"/>
          </p:cNvSpPr>
          <p:nvPr>
            <p:ph idx="1"/>
          </p:nvPr>
        </p:nvSpPr>
        <p:spPr>
          <a:xfrm>
            <a:off x="457200" y="1600200"/>
            <a:ext cx="8229600" cy="4895850"/>
          </a:xfrm>
        </p:spPr>
        <p:txBody>
          <a:bodyPr>
            <a:normAutofit lnSpcReduction="10000"/>
          </a:bodyPr>
          <a:lstStyle/>
          <a:p>
            <a:r>
              <a:rPr lang="en-US" dirty="0"/>
              <a:t>849,753 unique author </a:t>
            </a:r>
            <a:r>
              <a:rPr lang="en-US" dirty="0" smtClean="0"/>
              <a:t>strings</a:t>
            </a:r>
          </a:p>
          <a:p>
            <a:r>
              <a:rPr lang="en-US" dirty="0" smtClean="0"/>
              <a:t>2,41,0,788 bibliographic records</a:t>
            </a:r>
            <a:endParaRPr lang="en-US" dirty="0"/>
          </a:p>
          <a:p>
            <a:r>
              <a:rPr lang="en-US" dirty="0"/>
              <a:t>Organized into subcategories</a:t>
            </a:r>
          </a:p>
          <a:p>
            <a:pPr lvl="1"/>
            <a:r>
              <a:rPr lang="en-US" dirty="0"/>
              <a:t>US </a:t>
            </a:r>
            <a:r>
              <a:rPr lang="en-US" dirty="0" smtClean="0"/>
              <a:t>governmental agencies</a:t>
            </a:r>
            <a:endParaRPr lang="en-US" dirty="0"/>
          </a:p>
          <a:p>
            <a:pPr lvl="1"/>
            <a:r>
              <a:rPr lang="en-US" dirty="0"/>
              <a:t>US </a:t>
            </a:r>
            <a:r>
              <a:rPr lang="en-US" dirty="0" smtClean="0"/>
              <a:t>state </a:t>
            </a:r>
            <a:r>
              <a:rPr lang="en-US" dirty="0"/>
              <a:t>and local </a:t>
            </a:r>
            <a:r>
              <a:rPr lang="en-US" dirty="0" smtClean="0"/>
              <a:t>governments</a:t>
            </a:r>
            <a:endParaRPr lang="en-US" dirty="0"/>
          </a:p>
          <a:p>
            <a:pPr lvl="1"/>
            <a:r>
              <a:rPr lang="en-US" dirty="0" smtClean="0"/>
              <a:t>Foreign country and city  </a:t>
            </a:r>
            <a:r>
              <a:rPr lang="en-US" dirty="0"/>
              <a:t>g</a:t>
            </a:r>
            <a:r>
              <a:rPr lang="en-US" dirty="0" smtClean="0"/>
              <a:t>overnments</a:t>
            </a:r>
            <a:endParaRPr lang="en-US" dirty="0"/>
          </a:p>
          <a:p>
            <a:pPr lvl="1"/>
            <a:r>
              <a:rPr lang="en-US" dirty="0"/>
              <a:t>Companies</a:t>
            </a:r>
          </a:p>
          <a:p>
            <a:pPr lvl="1"/>
            <a:r>
              <a:rPr lang="en-US" dirty="0"/>
              <a:t>Associations/societies</a:t>
            </a:r>
          </a:p>
          <a:p>
            <a:pPr lvl="1"/>
            <a:r>
              <a:rPr lang="en-US" dirty="0">
                <a:solidFill>
                  <a:schemeClr val="tx1"/>
                </a:solidFill>
              </a:rPr>
              <a:t>Academic Institutions, Libraries, </a:t>
            </a:r>
            <a:r>
              <a:rPr lang="en-US" dirty="0" smtClean="0">
                <a:solidFill>
                  <a:schemeClr val="tx1"/>
                </a:solidFill>
              </a:rPr>
              <a:t>Museums</a:t>
            </a:r>
            <a:endParaRPr lang="en-US" dirty="0"/>
          </a:p>
          <a:p>
            <a:pPr lvl="1"/>
            <a:r>
              <a:rPr lang="en-US" dirty="0" smtClean="0"/>
              <a:t>Individual </a:t>
            </a:r>
            <a:r>
              <a:rPr lang="en-US" dirty="0"/>
              <a:t>Authors</a:t>
            </a:r>
          </a:p>
          <a:p>
            <a:pPr eaLnBrk="1" hangingPunct="1"/>
            <a:endParaRPr lang="en-US" dirty="0" smtClean="0">
              <a:solidFill>
                <a:srgbClr val="404040"/>
              </a:solidFill>
              <a:ea typeface="ＭＳ Ｐゴシック" pitchFamily="36" charset="-128"/>
            </a:endParaRPr>
          </a:p>
        </p:txBody>
      </p:sp>
    </p:spTree>
    <p:extLst>
      <p:ext uri="{BB962C8B-B14F-4D97-AF65-F5344CB8AC3E}">
        <p14:creationId xmlns:p14="http://schemas.microsoft.com/office/powerpoint/2010/main" val="2246875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Authors</a:t>
            </a:r>
            <a:endParaRPr lang="en-US" dirty="0" smtClean="0">
              <a:solidFill>
                <a:srgbClr val="404040"/>
              </a:solidFill>
              <a:ea typeface="ＭＳ Ｐゴシック" pitchFamily="36" charset="-128"/>
            </a:endParaRPr>
          </a:p>
        </p:txBody>
      </p:sp>
      <p:pic>
        <p:nvPicPr>
          <p:cNvPr id="3" name="Content Placeholder 2"/>
          <p:cNvPicPr>
            <a:picLocks noGrp="1" noChangeAspect="1"/>
          </p:cNvPicPr>
          <p:nvPr>
            <p:ph idx="1"/>
          </p:nvPr>
        </p:nvPicPr>
        <p:blipFill rotWithShape="1">
          <a:blip r:embed="rId3"/>
          <a:srcRect l="2634" t="4923" r="4444" b="5135"/>
          <a:stretch/>
        </p:blipFill>
        <p:spPr>
          <a:xfrm>
            <a:off x="673972" y="1814114"/>
            <a:ext cx="7647003" cy="4457538"/>
          </a:xfrm>
        </p:spPr>
      </p:pic>
    </p:spTree>
    <p:extLst>
      <p:ext uri="{BB962C8B-B14F-4D97-AF65-F5344CB8AC3E}">
        <p14:creationId xmlns:p14="http://schemas.microsoft.com/office/powerpoint/2010/main" val="1337906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pPr>
              <a:spcBef>
                <a:spcPts val="0"/>
              </a:spcBef>
              <a:defRPr/>
            </a:pPr>
            <a:r>
              <a:rPr lang="en-US" dirty="0"/>
              <a:t>Reliable and comprehensive archive of materials converted from print…co-owned</a:t>
            </a:r>
          </a:p>
          <a:p>
            <a:pPr>
              <a:spcBef>
                <a:spcPts val="0"/>
              </a:spcBef>
              <a:defRPr/>
            </a:pPr>
            <a:r>
              <a:rPr lang="en-US" dirty="0"/>
              <a:t>Improve access …to meet the needs of the co-owning </a:t>
            </a:r>
            <a:r>
              <a:rPr lang="en-US" dirty="0" smtClean="0"/>
              <a:t>institutions</a:t>
            </a:r>
          </a:p>
          <a:p>
            <a:pPr>
              <a:spcBef>
                <a:spcPts val="0"/>
              </a:spcBef>
              <a:defRPr/>
            </a:pPr>
            <a:r>
              <a:rPr lang="en-US" dirty="0" smtClean="0"/>
              <a:t>Ensure the long-term preservation of content</a:t>
            </a:r>
          </a:p>
          <a:p>
            <a:pPr>
              <a:spcBef>
                <a:spcPts val="0"/>
              </a:spcBef>
              <a:defRPr/>
            </a:pPr>
            <a:r>
              <a:rPr lang="en-US" dirty="0" smtClean="0"/>
              <a:t>Coordinate </a:t>
            </a:r>
            <a:r>
              <a:rPr lang="en-US" dirty="0"/>
              <a:t>shared storage strategies</a:t>
            </a:r>
          </a:p>
          <a:p>
            <a:pPr>
              <a:spcBef>
                <a:spcPts val="0"/>
              </a:spcBef>
              <a:defRPr/>
            </a:pPr>
            <a:r>
              <a:rPr lang="en-US" dirty="0"/>
              <a:t>“public good” …sustaining the historical record</a:t>
            </a:r>
          </a:p>
          <a:p>
            <a:pPr>
              <a:spcBef>
                <a:spcPts val="0"/>
              </a:spcBef>
              <a:defRPr/>
            </a:pPr>
            <a:r>
              <a:rPr lang="en-US" dirty="0"/>
              <a:t>Simultaneously …centralized …</a:t>
            </a:r>
            <a:r>
              <a:rPr lang="en-US" dirty="0" smtClean="0"/>
              <a:t>open</a:t>
            </a:r>
            <a:endParaRPr lang="en-US" dirty="0"/>
          </a:p>
        </p:txBody>
      </p:sp>
    </p:spTree>
    <p:extLst>
      <p:ext uri="{BB962C8B-B14F-4D97-AF65-F5344CB8AC3E}">
        <p14:creationId xmlns:p14="http://schemas.microsoft.com/office/powerpoint/2010/main" val="710063714"/>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267" y="257705"/>
            <a:ext cx="8229600" cy="1143000"/>
          </a:xfrm>
        </p:spPr>
        <p:txBody>
          <a:bodyPr>
            <a:normAutofit fontScale="90000"/>
          </a:bodyPr>
          <a:lstStyle/>
          <a:p>
            <a:r>
              <a:rPr lang="en-US" sz="3600" dirty="0" smtClean="0">
                <a:latin typeface="Arial"/>
                <a:cs typeface="Arial"/>
              </a:rPr>
              <a:t>Corpus of Texts in Japanese History and Culture</a:t>
            </a:r>
            <a:endParaRPr lang="en-US" sz="3600" dirty="0">
              <a:latin typeface="Arial"/>
              <a:cs typeface="Arial"/>
            </a:endParaRPr>
          </a:p>
        </p:txBody>
      </p:sp>
      <p:sp>
        <p:nvSpPr>
          <p:cNvPr id="4" name="Content Placeholder 3"/>
          <p:cNvSpPr>
            <a:spLocks noGrp="1"/>
          </p:cNvSpPr>
          <p:nvPr>
            <p:ph idx="1"/>
          </p:nvPr>
        </p:nvSpPr>
        <p:spPr>
          <a:xfrm>
            <a:off x="457200" y="2283886"/>
            <a:ext cx="3352800" cy="5107514"/>
          </a:xfrm>
        </p:spPr>
        <p:txBody>
          <a:bodyPr/>
          <a:lstStyle/>
          <a:p>
            <a:r>
              <a:rPr lang="en-US" sz="2400" b="1" dirty="0">
                <a:latin typeface="Aeriel"/>
                <a:cs typeface="Aeriel"/>
              </a:rPr>
              <a:t>Total Japanese language texts </a:t>
            </a:r>
            <a:r>
              <a:rPr lang="en-US" sz="2400" b="1" dirty="0" smtClean="0">
                <a:latin typeface="Aeriel"/>
                <a:cs typeface="Aeriel"/>
              </a:rPr>
              <a:t>in </a:t>
            </a:r>
            <a:r>
              <a:rPr lang="en-US" sz="2400" b="1" dirty="0" err="1" smtClean="0">
                <a:latin typeface="Aeriel"/>
                <a:cs typeface="Aeriel"/>
              </a:rPr>
              <a:t>Hathi</a:t>
            </a:r>
            <a:r>
              <a:rPr lang="en-US" sz="2400" b="1" dirty="0" smtClean="0">
                <a:latin typeface="Aeriel"/>
                <a:cs typeface="Aeriel"/>
              </a:rPr>
              <a:t> Trust Digital Library</a:t>
            </a:r>
            <a:r>
              <a:rPr lang="en-US" sz="2400" dirty="0" smtClean="0">
                <a:latin typeface="Aeriel"/>
                <a:cs typeface="Aeriel"/>
              </a:rPr>
              <a:t>: 96,489</a:t>
            </a:r>
          </a:p>
          <a:p>
            <a:pPr marL="0" indent="0">
              <a:buNone/>
            </a:pPr>
            <a:endParaRPr lang="en-US" sz="2400" dirty="0" smtClean="0">
              <a:latin typeface="Aeriel"/>
              <a:cs typeface="Aeriel"/>
            </a:endParaRPr>
          </a:p>
          <a:p>
            <a:r>
              <a:rPr lang="en-US" sz="2400" b="1" dirty="0" smtClean="0">
                <a:latin typeface="Aeriel"/>
                <a:cs typeface="Aeriel"/>
              </a:rPr>
              <a:t>Full Text</a:t>
            </a:r>
            <a:r>
              <a:rPr lang="en-US" sz="2400" dirty="0" smtClean="0">
                <a:latin typeface="Aeriel"/>
                <a:cs typeface="Aeriel"/>
              </a:rPr>
              <a:t>: 4,474</a:t>
            </a:r>
          </a:p>
        </p:txBody>
      </p:sp>
      <p:graphicFrame>
        <p:nvGraphicFramePr>
          <p:cNvPr id="2" name="Table 1"/>
          <p:cNvGraphicFramePr>
            <a:graphicFrameLocks noGrp="1"/>
          </p:cNvGraphicFramePr>
          <p:nvPr>
            <p:extLst>
              <p:ext uri="{D42A27DB-BD31-4B8C-83A1-F6EECF244321}">
                <p14:modId xmlns:p14="http://schemas.microsoft.com/office/powerpoint/2010/main" val="3037596672"/>
              </p:ext>
            </p:extLst>
          </p:nvPr>
        </p:nvGraphicFramePr>
        <p:xfrm>
          <a:off x="4114800" y="2286000"/>
          <a:ext cx="4648200" cy="4126017"/>
        </p:xfrm>
        <a:graphic>
          <a:graphicData uri="http://schemas.openxmlformats.org/drawingml/2006/table">
            <a:tbl>
              <a:tblPr firstRow="1" bandRow="1">
                <a:tableStyleId>{5C22544A-7EE6-4342-B048-85BDC9FD1C3A}</a:tableStyleId>
              </a:tblPr>
              <a:tblGrid>
                <a:gridCol w="2324100"/>
                <a:gridCol w="2324100"/>
              </a:tblGrid>
              <a:tr h="343297">
                <a:tc>
                  <a:txBody>
                    <a:bodyPr/>
                    <a:lstStyle/>
                    <a:p>
                      <a:r>
                        <a:rPr lang="en-US" sz="1400" dirty="0" smtClean="0"/>
                        <a:t>Subject Area</a:t>
                      </a:r>
                      <a:endParaRPr lang="en-US" sz="1400" dirty="0"/>
                    </a:p>
                  </a:txBody>
                  <a:tcPr/>
                </a:tc>
                <a:tc>
                  <a:txBody>
                    <a:bodyPr/>
                    <a:lstStyle/>
                    <a:p>
                      <a:r>
                        <a:rPr lang="en-US" sz="1400" dirty="0" smtClean="0"/>
                        <a:t>Number of Texts</a:t>
                      </a:r>
                      <a:endParaRPr lang="en-US" sz="1400" dirty="0"/>
                    </a:p>
                  </a:txBody>
                  <a:tcPr/>
                </a:tc>
              </a:tr>
              <a:tr h="343297">
                <a:tc>
                  <a:txBody>
                    <a:bodyPr/>
                    <a:lstStyle/>
                    <a:p>
                      <a:r>
                        <a:rPr lang="en-US" sz="1400" dirty="0" smtClean="0"/>
                        <a:t>Japan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41452</a:t>
                      </a:r>
                      <a:endParaRPr lang="en-US" sz="1400" dirty="0"/>
                    </a:p>
                  </a:txBody>
                  <a:tcPr/>
                </a:tc>
              </a:tr>
              <a:tr h="430741">
                <a:tc>
                  <a:txBody>
                    <a:bodyPr/>
                    <a:lstStyle/>
                    <a:p>
                      <a:r>
                        <a:rPr lang="en-US" sz="1400" dirty="0" smtClean="0"/>
                        <a:t>World War, 1939-1945</a:t>
                      </a:r>
                      <a:endParaRPr lang="en-US" sz="1400" dirty="0"/>
                    </a:p>
                  </a:txBody>
                  <a:tcPr/>
                </a:tc>
                <a:tc>
                  <a:txBody>
                    <a:bodyPr/>
                    <a:lstStyle/>
                    <a:p>
                      <a:r>
                        <a:rPr lang="en-US" sz="1400" dirty="0" smtClean="0"/>
                        <a:t>2455</a:t>
                      </a:r>
                      <a:endParaRPr lang="en-US" sz="1400" dirty="0"/>
                    </a:p>
                  </a:txBody>
                  <a:tcPr/>
                </a:tc>
              </a:tr>
              <a:tr h="343297">
                <a:tc>
                  <a:txBody>
                    <a:bodyPr/>
                    <a:lstStyle/>
                    <a:p>
                      <a:r>
                        <a:rPr lang="en-US" sz="1400" dirty="0" smtClean="0"/>
                        <a:t>United States</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 2392</a:t>
                      </a:r>
                    </a:p>
                  </a:txBody>
                  <a:tcPr/>
                </a:tc>
              </a:tr>
              <a:tr h="343297">
                <a:tc>
                  <a:txBody>
                    <a:bodyPr/>
                    <a:lstStyle/>
                    <a:p>
                      <a:r>
                        <a:rPr lang="en-US" sz="1400" dirty="0" smtClean="0"/>
                        <a:t>China </a:t>
                      </a:r>
                      <a:endParaRPr lang="en-US" sz="1400" dirty="0"/>
                    </a:p>
                  </a:txBody>
                  <a:tcPr/>
                </a:tc>
                <a:tc>
                  <a:txBody>
                    <a:bodyPr/>
                    <a:lstStyle/>
                    <a:p>
                      <a:r>
                        <a:rPr lang="en-US" sz="1400" dirty="0" smtClean="0"/>
                        <a:t>2344</a:t>
                      </a:r>
                      <a:endParaRPr lang="en-US" sz="1400" dirty="0"/>
                    </a:p>
                  </a:txBody>
                  <a:tcPr/>
                </a:tc>
              </a:tr>
              <a:tr h="430741">
                <a:tc>
                  <a:txBody>
                    <a:bodyPr/>
                    <a:lstStyle/>
                    <a:p>
                      <a:r>
                        <a:rPr lang="en-US" sz="1400" dirty="0" smtClean="0"/>
                        <a:t>Japan Politics and government 1945-</a:t>
                      </a:r>
                      <a:endParaRPr lang="en-US" sz="1400" dirty="0"/>
                    </a:p>
                  </a:txBody>
                  <a:tcPr/>
                </a:tc>
                <a:tc>
                  <a:txBody>
                    <a:bodyPr/>
                    <a:lstStyle/>
                    <a:p>
                      <a:r>
                        <a:rPr lang="en-US" sz="1400" dirty="0" smtClean="0"/>
                        <a:t>2017</a:t>
                      </a:r>
                      <a:endParaRPr lang="en-US" sz="1400" dirty="0"/>
                    </a:p>
                  </a:txBody>
                  <a:tcPr/>
                </a:tc>
              </a:tr>
              <a:tr h="343297">
                <a:tc>
                  <a:txBody>
                    <a:bodyPr/>
                    <a:lstStyle/>
                    <a:p>
                      <a:r>
                        <a:rPr lang="en-US" sz="1400" dirty="0" smtClean="0"/>
                        <a:t>Education </a:t>
                      </a:r>
                      <a:endParaRPr lang="en-US" sz="1400" dirty="0"/>
                    </a:p>
                  </a:txBody>
                  <a:tcPr/>
                </a:tc>
                <a:tc>
                  <a:txBody>
                    <a:bodyPr/>
                    <a:lstStyle/>
                    <a:p>
                      <a:r>
                        <a:rPr lang="en-US" sz="1400" dirty="0" smtClean="0"/>
                        <a:t>1893</a:t>
                      </a:r>
                      <a:endParaRPr lang="en-US" sz="1400" dirty="0"/>
                    </a:p>
                  </a:txBody>
                  <a:tcPr/>
                </a:tc>
              </a:tr>
              <a:tr h="343297">
                <a:tc>
                  <a:txBody>
                    <a:bodyPr/>
                    <a:lstStyle/>
                    <a:p>
                      <a:r>
                        <a:rPr lang="en-US" sz="1400" dirty="0" smtClean="0"/>
                        <a:t>Women </a:t>
                      </a:r>
                      <a:endParaRPr lang="en-US" sz="1400" dirty="0"/>
                    </a:p>
                  </a:txBody>
                  <a:tcPr/>
                </a:tc>
                <a:tc>
                  <a:txBody>
                    <a:bodyPr/>
                    <a:lstStyle/>
                    <a:p>
                      <a:r>
                        <a:rPr lang="en-US" sz="1400" dirty="0" smtClean="0"/>
                        <a:t>1666</a:t>
                      </a:r>
                      <a:endParaRPr lang="en-US" sz="1400" dirty="0"/>
                    </a:p>
                  </a:txBody>
                  <a:tcPr/>
                </a:tc>
              </a:tr>
              <a:tr h="343297">
                <a:tc>
                  <a:txBody>
                    <a:bodyPr/>
                    <a:lstStyle/>
                    <a:p>
                      <a:r>
                        <a:rPr lang="en-US" sz="1400" dirty="0" smtClean="0"/>
                        <a:t>Agriculture </a:t>
                      </a:r>
                      <a:endParaRPr lang="en-US" sz="1400" dirty="0"/>
                    </a:p>
                  </a:txBody>
                  <a:tcPr/>
                </a:tc>
                <a:tc>
                  <a:txBody>
                    <a:bodyPr/>
                    <a:lstStyle/>
                    <a:p>
                      <a:r>
                        <a:rPr lang="en-US" sz="1400" dirty="0" smtClean="0"/>
                        <a:t>1423</a:t>
                      </a:r>
                      <a:endParaRPr lang="en-US" sz="1400" dirty="0"/>
                    </a:p>
                  </a:txBody>
                  <a:tcPr/>
                </a:tc>
              </a:tr>
              <a:tr h="343297">
                <a:tc>
                  <a:txBody>
                    <a:bodyPr/>
                    <a:lstStyle/>
                    <a:p>
                      <a:r>
                        <a:rPr lang="en-US" sz="1400" dirty="0" smtClean="0"/>
                        <a:t>Industries </a:t>
                      </a:r>
                      <a:endParaRPr lang="en-US" sz="1400" dirty="0"/>
                    </a:p>
                  </a:txBody>
                  <a:tcPr/>
                </a:tc>
                <a:tc>
                  <a:txBody>
                    <a:bodyPr/>
                    <a:lstStyle/>
                    <a:p>
                      <a:r>
                        <a:rPr lang="en-US" sz="1400" dirty="0" smtClean="0"/>
                        <a:t>1318</a:t>
                      </a:r>
                      <a:endParaRPr lang="en-US" sz="1400" dirty="0"/>
                    </a:p>
                  </a:txBody>
                  <a:tcPr/>
                </a:tc>
              </a:tr>
              <a:tr h="430741">
                <a:tc>
                  <a:txBody>
                    <a:bodyPr/>
                    <a:lstStyle/>
                    <a:p>
                      <a:r>
                        <a:rPr lang="en-US" sz="1400" dirty="0" smtClean="0"/>
                        <a:t>Japan Description and travel</a:t>
                      </a:r>
                      <a:endParaRPr lang="en-US" sz="1400" dirty="0"/>
                    </a:p>
                  </a:txBody>
                  <a:tcPr/>
                </a:tc>
                <a:tc>
                  <a:txBody>
                    <a:bodyPr/>
                    <a:lstStyle/>
                    <a:p>
                      <a:r>
                        <a:rPr lang="en-US" sz="1400" dirty="0" smtClean="0"/>
                        <a:t>1295</a:t>
                      </a:r>
                      <a:endParaRPr lang="en-US" sz="1400" dirty="0"/>
                    </a:p>
                  </a:txBody>
                  <a:tcPr/>
                </a:tc>
              </a:tr>
            </a:tbl>
          </a:graphicData>
        </a:graphic>
      </p:graphicFrame>
      <p:sp>
        <p:nvSpPr>
          <p:cNvPr id="5" name="TextBox 4"/>
          <p:cNvSpPr txBox="1"/>
          <p:nvPr/>
        </p:nvSpPr>
        <p:spPr>
          <a:xfrm>
            <a:off x="4038600" y="1600200"/>
            <a:ext cx="4648200" cy="461665"/>
          </a:xfrm>
          <a:prstGeom prst="rect">
            <a:avLst/>
          </a:prstGeom>
          <a:noFill/>
        </p:spPr>
        <p:txBody>
          <a:bodyPr wrap="square" rtlCol="0">
            <a:spAutoFit/>
          </a:bodyPr>
          <a:lstStyle/>
          <a:p>
            <a:pPr algn="ctr"/>
            <a:r>
              <a:rPr lang="en-US" sz="2400" b="1" dirty="0" smtClean="0"/>
              <a:t>Top Ten Subject Areas</a:t>
            </a:r>
            <a:endParaRPr lang="en-US" sz="2400" b="1" dirty="0"/>
          </a:p>
        </p:txBody>
      </p:sp>
    </p:spTree>
    <p:extLst>
      <p:ext uri="{BB962C8B-B14F-4D97-AF65-F5344CB8AC3E}">
        <p14:creationId xmlns:p14="http://schemas.microsoft.com/office/powerpoint/2010/main" val="31365664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267" y="257705"/>
            <a:ext cx="8229600" cy="1143000"/>
          </a:xfrm>
        </p:spPr>
        <p:txBody>
          <a:bodyPr>
            <a:normAutofit fontScale="90000"/>
          </a:bodyPr>
          <a:lstStyle/>
          <a:p>
            <a:r>
              <a:rPr lang="en-US" sz="3600" dirty="0">
                <a:latin typeface="Arial"/>
                <a:cs typeface="Arial"/>
              </a:rPr>
              <a:t>Japanese texts in the HTRC Collections Builder </a:t>
            </a:r>
          </a:p>
        </p:txBody>
      </p:sp>
      <p:sp>
        <p:nvSpPr>
          <p:cNvPr id="4" name="Content Placeholder 3"/>
          <p:cNvSpPr>
            <a:spLocks noGrp="1"/>
          </p:cNvSpPr>
          <p:nvPr>
            <p:ph idx="1"/>
          </p:nvPr>
        </p:nvSpPr>
        <p:spPr>
          <a:xfrm>
            <a:off x="457200" y="1735665"/>
            <a:ext cx="8229600" cy="4895849"/>
          </a:xfrm>
        </p:spPr>
        <p:txBody>
          <a:bodyPr/>
          <a:lstStyle/>
          <a:p>
            <a:pPr>
              <a:spcBef>
                <a:spcPts val="0"/>
              </a:spcBef>
              <a:buNone/>
            </a:pPr>
            <a:r>
              <a:rPr lang="en-US" dirty="0">
                <a:latin typeface="Arial"/>
                <a:cs typeface="Arial"/>
              </a:rPr>
              <a:t>Total </a:t>
            </a:r>
            <a:r>
              <a:rPr lang="en-US" dirty="0" smtClean="0">
                <a:latin typeface="Arial"/>
                <a:cs typeface="Arial"/>
              </a:rPr>
              <a:t>Japanese Language Texts </a:t>
            </a:r>
            <a:r>
              <a:rPr lang="en-US" dirty="0">
                <a:latin typeface="Arial"/>
                <a:cs typeface="Arial"/>
              </a:rPr>
              <a:t>: </a:t>
            </a:r>
            <a:r>
              <a:rPr lang="en-US" dirty="0" smtClean="0">
                <a:latin typeface="Arial"/>
                <a:cs typeface="Arial"/>
              </a:rPr>
              <a:t>802</a:t>
            </a:r>
          </a:p>
          <a:p>
            <a:pPr>
              <a:lnSpc>
                <a:spcPct val="50000"/>
              </a:lnSpc>
              <a:spcBef>
                <a:spcPts val="0"/>
              </a:spcBef>
              <a:buNone/>
            </a:pPr>
            <a:endParaRPr lang="en-US" dirty="0" smtClean="0">
              <a:latin typeface="Arial"/>
              <a:cs typeface="Arial"/>
            </a:endParaRPr>
          </a:p>
          <a:p>
            <a:pPr>
              <a:spcBef>
                <a:spcPts val="0"/>
              </a:spcBef>
              <a:buNone/>
            </a:pPr>
            <a:r>
              <a:rPr lang="en-US" dirty="0" smtClean="0">
                <a:latin typeface="Arial"/>
                <a:cs typeface="Arial"/>
              </a:rPr>
              <a:t>Spans eras from the </a:t>
            </a:r>
            <a:r>
              <a:rPr lang="en-US" dirty="0">
                <a:latin typeface="Arial"/>
                <a:cs typeface="Arial"/>
              </a:rPr>
              <a:t>17</a:t>
            </a:r>
            <a:r>
              <a:rPr lang="en-US" baseline="30000" dirty="0">
                <a:latin typeface="Arial"/>
                <a:cs typeface="Arial"/>
              </a:rPr>
              <a:t>th</a:t>
            </a:r>
            <a:r>
              <a:rPr lang="en-US" dirty="0">
                <a:latin typeface="Arial"/>
                <a:cs typeface="Arial"/>
              </a:rPr>
              <a:t> </a:t>
            </a:r>
            <a:r>
              <a:rPr lang="en-US" dirty="0" smtClean="0">
                <a:latin typeface="Arial"/>
                <a:cs typeface="Arial"/>
              </a:rPr>
              <a:t>through the early </a:t>
            </a:r>
            <a:r>
              <a:rPr lang="en-US" dirty="0">
                <a:latin typeface="Arial"/>
                <a:cs typeface="Arial"/>
              </a:rPr>
              <a:t>20</a:t>
            </a:r>
            <a:r>
              <a:rPr lang="en-US" baseline="30000" dirty="0">
                <a:latin typeface="Arial"/>
                <a:cs typeface="Arial"/>
              </a:rPr>
              <a:t>th</a:t>
            </a:r>
            <a:r>
              <a:rPr lang="en-US" dirty="0">
                <a:latin typeface="Arial"/>
                <a:cs typeface="Arial"/>
              </a:rPr>
              <a:t> c</a:t>
            </a:r>
            <a:r>
              <a:rPr lang="en-US" dirty="0" smtClean="0">
                <a:latin typeface="Arial"/>
                <a:cs typeface="Arial"/>
              </a:rPr>
              <a:t>entury as well as the:</a:t>
            </a:r>
          </a:p>
          <a:p>
            <a:pPr lvl="1"/>
            <a:r>
              <a:rPr lang="en-US" dirty="0">
                <a:latin typeface="Arial"/>
                <a:cs typeface="Arial"/>
              </a:rPr>
              <a:t>Qin dynasty, 221-207 B.C. </a:t>
            </a:r>
          </a:p>
          <a:p>
            <a:pPr lvl="1"/>
            <a:r>
              <a:rPr lang="en-US" dirty="0">
                <a:latin typeface="Arial"/>
                <a:cs typeface="Arial"/>
              </a:rPr>
              <a:t>Han dynasty, 202 B.C.-220 A.D. </a:t>
            </a:r>
          </a:p>
          <a:p>
            <a:pPr lvl="1"/>
            <a:r>
              <a:rPr lang="en-US" dirty="0">
                <a:latin typeface="Arial"/>
                <a:cs typeface="Arial"/>
              </a:rPr>
              <a:t>Three kingdoms, 220-265. </a:t>
            </a:r>
          </a:p>
          <a:p>
            <a:pPr lvl="1"/>
            <a:r>
              <a:rPr lang="en-US" dirty="0" err="1" smtClean="0">
                <a:latin typeface="Arial"/>
                <a:cs typeface="Arial"/>
              </a:rPr>
              <a:t>Chosŏn</a:t>
            </a:r>
            <a:r>
              <a:rPr lang="en-US" dirty="0" smtClean="0">
                <a:latin typeface="Arial"/>
                <a:cs typeface="Arial"/>
              </a:rPr>
              <a:t> </a:t>
            </a:r>
            <a:r>
              <a:rPr lang="en-US" dirty="0">
                <a:latin typeface="Arial"/>
                <a:cs typeface="Arial"/>
              </a:rPr>
              <a:t>dynasty, 1392-1910. </a:t>
            </a:r>
          </a:p>
          <a:p>
            <a:pPr lvl="1"/>
            <a:r>
              <a:rPr lang="en-US" dirty="0">
                <a:latin typeface="Arial"/>
                <a:cs typeface="Arial"/>
              </a:rPr>
              <a:t>Meiji period, 1868-1912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327" y="5415602"/>
            <a:ext cx="1342610" cy="1409741"/>
          </a:xfrm>
          <a:prstGeom prst="rect">
            <a:avLst/>
          </a:prstGeom>
        </p:spPr>
      </p:pic>
      <p:sp>
        <p:nvSpPr>
          <p:cNvPr id="2" name="TextBox 1"/>
          <p:cNvSpPr txBox="1"/>
          <p:nvPr/>
        </p:nvSpPr>
        <p:spPr>
          <a:xfrm>
            <a:off x="2075454" y="210657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1560879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267" y="257705"/>
            <a:ext cx="8229600" cy="1143000"/>
          </a:xfrm>
        </p:spPr>
        <p:txBody>
          <a:bodyPr>
            <a:normAutofit fontScale="90000"/>
          </a:bodyPr>
          <a:lstStyle/>
          <a:p>
            <a:r>
              <a:rPr lang="en-US" sz="3600" dirty="0">
                <a:latin typeface="Arial"/>
                <a:cs typeface="Arial"/>
              </a:rPr>
              <a:t>Japanese </a:t>
            </a:r>
            <a:r>
              <a:rPr lang="en-US" sz="3600" dirty="0" smtClean="0">
                <a:latin typeface="Arial"/>
                <a:cs typeface="Arial"/>
              </a:rPr>
              <a:t>Texts </a:t>
            </a:r>
            <a:r>
              <a:rPr lang="en-US" sz="3600" dirty="0">
                <a:latin typeface="Arial"/>
                <a:cs typeface="Arial"/>
              </a:rPr>
              <a:t>in the HTRC Collections Builder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9878723"/>
              </p:ext>
            </p:extLst>
          </p:nvPr>
        </p:nvGraphicFramePr>
        <p:xfrm>
          <a:off x="1295400" y="1752600"/>
          <a:ext cx="5715000" cy="4511040"/>
        </p:xfrm>
        <a:graphic>
          <a:graphicData uri="http://schemas.openxmlformats.org/drawingml/2006/table">
            <a:tbl>
              <a:tblPr firstRow="1" bandRow="1">
                <a:tableStyleId>{93296810-A885-4BE3-A3E7-6D5BEEA58F35}</a:tableStyleId>
              </a:tblPr>
              <a:tblGrid>
                <a:gridCol w="5715000"/>
              </a:tblGrid>
              <a:tr h="271463">
                <a:tc>
                  <a:txBody>
                    <a:bodyPr/>
                    <a:lstStyle/>
                    <a:p>
                      <a:r>
                        <a:rPr lang="en-US" sz="2000" dirty="0" smtClean="0">
                          <a:solidFill>
                            <a:schemeClr val="tx1"/>
                          </a:solidFill>
                        </a:rPr>
                        <a:t>Selected Topics Include</a:t>
                      </a:r>
                      <a:endParaRPr lang="en-US" sz="2000" dirty="0">
                        <a:solidFill>
                          <a:schemeClr val="tx1"/>
                        </a:solidFill>
                        <a:latin typeface="Arial"/>
                        <a:cs typeface="Arial"/>
                      </a:endParaRPr>
                    </a:p>
                  </a:txBody>
                  <a:tcPr/>
                </a:tc>
              </a:tr>
              <a:tr h="271463">
                <a:tc>
                  <a:txBody>
                    <a:bodyPr/>
                    <a:lstStyle/>
                    <a:p>
                      <a:pPr marL="0" marR="0" indent="0">
                        <a:spcBef>
                          <a:spcPts val="0"/>
                        </a:spcBef>
                        <a:spcAft>
                          <a:spcPts val="0"/>
                        </a:spcAft>
                        <a:tabLst>
                          <a:tab pos="0" algn="l"/>
                          <a:tab pos="457200" algn="l"/>
                        </a:tabLst>
                      </a:pPr>
                      <a:r>
                        <a:rPr lang="en-US" sz="1800" dirty="0">
                          <a:effectLst/>
                        </a:rPr>
                        <a:t>Art</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Buddhism</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China History</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Chinese Classics </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East Asia Economic Conditions Periodicals</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Engineering Periodicals</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Geography/ Geology Periodicals </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Japan Commerce Statistics Periodicals</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Japanese Literature Periodicals</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Mathematics Periodical</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Meteorology Periodicals</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Motion Pictures Periodicals </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Ophthalmology Periodicals</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Pharmacy Periodicals</a:t>
                      </a:r>
                      <a:endParaRPr lang="en-US" sz="1800" dirty="0">
                        <a:effectLst/>
                        <a:latin typeface="Arial"/>
                        <a:ea typeface="ＭＳ 明朝"/>
                        <a:cs typeface="Arial"/>
                      </a:endParaRPr>
                    </a:p>
                  </a:txBody>
                  <a:tcPr marL="68580" marR="68580" marT="0" marB="0"/>
                </a:tc>
              </a:tr>
              <a:tr h="271463">
                <a:tc>
                  <a:txBody>
                    <a:bodyPr/>
                    <a:lstStyle/>
                    <a:p>
                      <a:pPr marL="0" marR="0" indent="0">
                        <a:spcBef>
                          <a:spcPts val="0"/>
                        </a:spcBef>
                        <a:spcAft>
                          <a:spcPts val="0"/>
                        </a:spcAft>
                        <a:tabLst>
                          <a:tab pos="0" algn="l"/>
                          <a:tab pos="457200" algn="l"/>
                        </a:tabLst>
                      </a:pPr>
                      <a:r>
                        <a:rPr lang="en-US" sz="1800" dirty="0">
                          <a:effectLst/>
                        </a:rPr>
                        <a:t>Science</a:t>
                      </a:r>
                      <a:endParaRPr lang="en-US" sz="1800" dirty="0">
                        <a:effectLst/>
                        <a:latin typeface="Arial"/>
                        <a:ea typeface="ＭＳ 明朝"/>
                        <a:cs typeface="Arial"/>
                      </a:endParaRPr>
                    </a:p>
                  </a:txBody>
                  <a:tcPr marL="68580" marR="68580" marT="0" marB="0"/>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327" y="5415602"/>
            <a:ext cx="1342610" cy="1409741"/>
          </a:xfrm>
          <a:prstGeom prst="rect">
            <a:avLst/>
          </a:prstGeom>
        </p:spPr>
      </p:pic>
      <p:sp>
        <p:nvSpPr>
          <p:cNvPr id="2" name="TextBox 1"/>
          <p:cNvSpPr txBox="1"/>
          <p:nvPr/>
        </p:nvSpPr>
        <p:spPr>
          <a:xfrm>
            <a:off x="2075454" y="210657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02377056"/>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267" y="257705"/>
            <a:ext cx="8229600" cy="1143000"/>
          </a:xfrm>
        </p:spPr>
        <p:txBody>
          <a:bodyPr>
            <a:normAutofit fontScale="90000"/>
          </a:bodyPr>
          <a:lstStyle/>
          <a:p>
            <a:r>
              <a:rPr lang="en-US" sz="3600" dirty="0">
                <a:latin typeface="Arial"/>
                <a:cs typeface="Arial"/>
              </a:rPr>
              <a:t>Japanese Texts in the HTRC Collections Builder </a:t>
            </a:r>
          </a:p>
        </p:txBody>
      </p:sp>
      <p:sp>
        <p:nvSpPr>
          <p:cNvPr id="4" name="Content Placeholder 3"/>
          <p:cNvSpPr>
            <a:spLocks noGrp="1"/>
          </p:cNvSpPr>
          <p:nvPr>
            <p:ph idx="1"/>
          </p:nvPr>
        </p:nvSpPr>
        <p:spPr>
          <a:xfrm>
            <a:off x="457200" y="1735665"/>
            <a:ext cx="8229600" cy="4895849"/>
          </a:xfrm>
        </p:spPr>
        <p:txBody>
          <a:bodyPr/>
          <a:lstStyle/>
          <a:p>
            <a:pPr>
              <a:spcBef>
                <a:spcPts val="0"/>
              </a:spcBef>
              <a:buNone/>
            </a:pPr>
            <a:r>
              <a:rPr lang="en-US" dirty="0">
                <a:latin typeface="Arial"/>
                <a:cs typeface="Arial"/>
              </a:rPr>
              <a:t>Total </a:t>
            </a:r>
            <a:r>
              <a:rPr lang="en-US" dirty="0" smtClean="0">
                <a:latin typeface="Arial"/>
                <a:cs typeface="Arial"/>
              </a:rPr>
              <a:t>Japanese </a:t>
            </a:r>
            <a:r>
              <a:rPr lang="en-US" dirty="0">
                <a:latin typeface="Arial"/>
                <a:cs typeface="Arial"/>
              </a:rPr>
              <a:t>l</a:t>
            </a:r>
            <a:r>
              <a:rPr lang="en-US" dirty="0" smtClean="0">
                <a:latin typeface="Arial"/>
                <a:cs typeface="Arial"/>
              </a:rPr>
              <a:t>anguage texts </a:t>
            </a:r>
            <a:r>
              <a:rPr lang="en-US" dirty="0">
                <a:latin typeface="Arial"/>
                <a:cs typeface="Arial"/>
              </a:rPr>
              <a:t>: </a:t>
            </a:r>
            <a:r>
              <a:rPr lang="en-US" dirty="0" smtClean="0">
                <a:latin typeface="Arial"/>
                <a:cs typeface="Arial"/>
              </a:rPr>
              <a:t>802</a:t>
            </a:r>
          </a:p>
          <a:p>
            <a:pPr>
              <a:lnSpc>
                <a:spcPct val="50000"/>
              </a:lnSpc>
              <a:spcBef>
                <a:spcPts val="0"/>
              </a:spcBef>
              <a:buNone/>
            </a:pPr>
            <a:endParaRPr lang="en-US" dirty="0" smtClean="0">
              <a:latin typeface="Arial"/>
              <a:cs typeface="Arial"/>
            </a:endParaRPr>
          </a:p>
          <a:p>
            <a:pPr>
              <a:spcBef>
                <a:spcPts val="0"/>
              </a:spcBef>
              <a:buNone/>
            </a:pPr>
            <a:r>
              <a:rPr lang="en-US" dirty="0" smtClean="0">
                <a:latin typeface="Arial"/>
                <a:cs typeface="Arial"/>
              </a:rPr>
              <a:t>Spans eras from the </a:t>
            </a:r>
            <a:r>
              <a:rPr lang="en-US" dirty="0">
                <a:latin typeface="Arial"/>
                <a:cs typeface="Arial"/>
              </a:rPr>
              <a:t>17</a:t>
            </a:r>
            <a:r>
              <a:rPr lang="en-US" baseline="30000" dirty="0">
                <a:latin typeface="Arial"/>
                <a:cs typeface="Arial"/>
              </a:rPr>
              <a:t>th</a:t>
            </a:r>
            <a:r>
              <a:rPr lang="en-US" dirty="0">
                <a:latin typeface="Arial"/>
                <a:cs typeface="Arial"/>
              </a:rPr>
              <a:t> </a:t>
            </a:r>
            <a:r>
              <a:rPr lang="en-US" dirty="0" smtClean="0">
                <a:latin typeface="Arial"/>
                <a:cs typeface="Arial"/>
              </a:rPr>
              <a:t>through the mid-20</a:t>
            </a:r>
            <a:r>
              <a:rPr lang="en-US" baseline="30000" dirty="0" smtClean="0">
                <a:latin typeface="Arial"/>
                <a:cs typeface="Arial"/>
              </a:rPr>
              <a:t>th</a:t>
            </a:r>
            <a:r>
              <a:rPr lang="en-US" dirty="0" smtClean="0">
                <a:latin typeface="Arial"/>
                <a:cs typeface="Arial"/>
              </a:rPr>
              <a:t> </a:t>
            </a:r>
            <a:r>
              <a:rPr lang="en-US" dirty="0">
                <a:latin typeface="Arial"/>
                <a:cs typeface="Arial"/>
              </a:rPr>
              <a:t>c</a:t>
            </a:r>
            <a:r>
              <a:rPr lang="en-US" dirty="0" smtClean="0">
                <a:latin typeface="Arial"/>
                <a:cs typeface="Arial"/>
              </a:rPr>
              <a:t>entury as well as:</a:t>
            </a:r>
          </a:p>
          <a:p>
            <a:pPr lvl="1"/>
            <a:r>
              <a:rPr lang="en-US" dirty="0">
                <a:latin typeface="Arial"/>
                <a:cs typeface="Arial"/>
              </a:rPr>
              <a:t>Qin dynasty, 221-207 B.C. </a:t>
            </a:r>
          </a:p>
          <a:p>
            <a:pPr lvl="1"/>
            <a:r>
              <a:rPr lang="en-US" dirty="0">
                <a:latin typeface="Arial"/>
                <a:cs typeface="Arial"/>
              </a:rPr>
              <a:t>Han dynasty, 202 B.C.-220 A.D. </a:t>
            </a:r>
          </a:p>
          <a:p>
            <a:pPr lvl="1"/>
            <a:r>
              <a:rPr lang="en-US" dirty="0">
                <a:latin typeface="Arial"/>
                <a:cs typeface="Arial"/>
              </a:rPr>
              <a:t>Three kingdoms, 220-265. </a:t>
            </a:r>
          </a:p>
          <a:p>
            <a:pPr lvl="1"/>
            <a:r>
              <a:rPr lang="en-US" dirty="0" err="1" smtClean="0">
                <a:latin typeface="Arial"/>
                <a:cs typeface="Arial"/>
              </a:rPr>
              <a:t>Chosŏn</a:t>
            </a:r>
            <a:r>
              <a:rPr lang="en-US" dirty="0" smtClean="0">
                <a:latin typeface="Arial"/>
                <a:cs typeface="Arial"/>
              </a:rPr>
              <a:t> </a:t>
            </a:r>
            <a:r>
              <a:rPr lang="en-US" dirty="0">
                <a:latin typeface="Arial"/>
                <a:cs typeface="Arial"/>
              </a:rPr>
              <a:t>dynasty, 1392-1910. </a:t>
            </a:r>
          </a:p>
          <a:p>
            <a:pPr lvl="1"/>
            <a:r>
              <a:rPr lang="en-US" dirty="0">
                <a:latin typeface="Arial"/>
                <a:cs typeface="Arial"/>
              </a:rPr>
              <a:t>Meiji period, 1868-1912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327" y="5415602"/>
            <a:ext cx="1342610" cy="1409741"/>
          </a:xfrm>
          <a:prstGeom prst="rect">
            <a:avLst/>
          </a:prstGeom>
        </p:spPr>
      </p:pic>
      <p:sp>
        <p:nvSpPr>
          <p:cNvPr id="2" name="TextBox 1"/>
          <p:cNvSpPr txBox="1"/>
          <p:nvPr/>
        </p:nvSpPr>
        <p:spPr>
          <a:xfrm>
            <a:off x="2075454" y="210657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19384096"/>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Architecture Group</a:t>
            </a:r>
            <a:endParaRPr lang="en-US" dirty="0"/>
          </a:p>
        </p:txBody>
      </p:sp>
      <p:sp>
        <p:nvSpPr>
          <p:cNvPr id="7" name="Content Placeholder 2"/>
          <p:cNvSpPr>
            <a:spLocks noGrp="1"/>
          </p:cNvSpPr>
          <p:nvPr>
            <p:ph idx="1"/>
          </p:nvPr>
        </p:nvSpPr>
        <p:spPr>
          <a:xfrm>
            <a:off x="457200" y="1600201"/>
            <a:ext cx="3742267" cy="4895849"/>
          </a:xfrm>
        </p:spPr>
        <p:txBody>
          <a:bodyPr>
            <a:normAutofit lnSpcReduction="10000"/>
          </a:bodyPr>
          <a:lstStyle/>
          <a:p>
            <a:pPr marL="0" indent="0">
              <a:buNone/>
            </a:pPr>
            <a:r>
              <a:rPr lang="en-US" u="sng" dirty="0" smtClean="0"/>
              <a:t>Indiana University</a:t>
            </a:r>
          </a:p>
          <a:p>
            <a:r>
              <a:rPr lang="en-US" dirty="0" smtClean="0"/>
              <a:t>Beth Plale, Lead</a:t>
            </a:r>
          </a:p>
          <a:p>
            <a:r>
              <a:rPr lang="en-US" dirty="0" smtClean="0"/>
              <a:t>Yiming Sun</a:t>
            </a:r>
          </a:p>
          <a:p>
            <a:r>
              <a:rPr lang="en-US" dirty="0" smtClean="0"/>
              <a:t>Stacy Kowalczyk</a:t>
            </a:r>
          </a:p>
          <a:p>
            <a:r>
              <a:rPr lang="en-US" dirty="0" smtClean="0"/>
              <a:t>Aaron Todd</a:t>
            </a:r>
          </a:p>
          <a:p>
            <a:r>
              <a:rPr lang="en-US" dirty="0" smtClean="0"/>
              <a:t>Jiaan Zeng</a:t>
            </a:r>
          </a:p>
          <a:p>
            <a:r>
              <a:rPr lang="en-US" dirty="0" smtClean="0"/>
              <a:t>Guangchen Ruan</a:t>
            </a:r>
            <a:endParaRPr lang="en-US" dirty="0"/>
          </a:p>
          <a:p>
            <a:r>
              <a:rPr lang="en-US" dirty="0" smtClean="0"/>
              <a:t>Zong Peng</a:t>
            </a:r>
            <a:endParaRPr lang="en-US" dirty="0"/>
          </a:p>
          <a:p>
            <a:r>
              <a:rPr lang="en-US" dirty="0" smtClean="0"/>
              <a:t>Swati Nagde</a:t>
            </a:r>
          </a:p>
        </p:txBody>
      </p:sp>
      <p:sp>
        <p:nvSpPr>
          <p:cNvPr id="8" name="Content Placeholder 2"/>
          <p:cNvSpPr txBox="1">
            <a:spLocks/>
          </p:cNvSpPr>
          <p:nvPr/>
        </p:nvSpPr>
        <p:spPr bwMode="auto">
          <a:xfrm>
            <a:off x="4707466" y="1566338"/>
            <a:ext cx="4131734" cy="489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lumMod val="75000"/>
                    <a:lumOff val="25000"/>
                  </a:schemeClr>
                </a:solidFill>
                <a:latin typeface="+mn-lt"/>
                <a:ea typeface="ＭＳ Ｐゴシック" pitchFamily="-123" charset="-128"/>
                <a:cs typeface="ＭＳ Ｐゴシック" pitchFamily="-12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lumMod val="75000"/>
                    <a:lumOff val="25000"/>
                  </a:schemeClr>
                </a:solidFill>
                <a:latin typeface="+mn-lt"/>
                <a:ea typeface="ＭＳ Ｐゴシック" pitchFamily="-12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lumMod val="75000"/>
                    <a:lumOff val="25000"/>
                  </a:schemeClr>
                </a:solidFill>
                <a:latin typeface="+mn-lt"/>
                <a:ea typeface="ＭＳ Ｐゴシック" pitchFamily="-12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lumMod val="75000"/>
                    <a:lumOff val="25000"/>
                  </a:schemeClr>
                </a:solidFill>
                <a:latin typeface="+mn-lt"/>
                <a:ea typeface="ＭＳ Ｐゴシック" pitchFamily="-12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lumMod val="75000"/>
                    <a:lumOff val="25000"/>
                  </a:schemeClr>
                </a:solidFill>
                <a:latin typeface="+mn-lt"/>
                <a:ea typeface="ＭＳ Ｐゴシック" pitchFamily="-12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dirty="0" smtClean="0"/>
              <a:t>University of  Illinois</a:t>
            </a:r>
          </a:p>
          <a:p>
            <a:r>
              <a:rPr lang="en-US" u="sng" dirty="0" smtClean="0"/>
              <a:t>J. Stephen Downie</a:t>
            </a:r>
          </a:p>
          <a:p>
            <a:r>
              <a:rPr lang="en-US" u="sng" dirty="0" smtClean="0"/>
              <a:t>Loretta Auvil</a:t>
            </a:r>
          </a:p>
          <a:p>
            <a:r>
              <a:rPr lang="en-US" u="sng" dirty="0" smtClean="0"/>
              <a:t>Boris Capitanu</a:t>
            </a:r>
          </a:p>
          <a:p>
            <a:r>
              <a:rPr lang="en-US" u="sng" dirty="0" smtClean="0"/>
              <a:t>Kirk Hess</a:t>
            </a:r>
          </a:p>
          <a:p>
            <a:r>
              <a:rPr lang="en-US" u="sng" dirty="0" smtClean="0"/>
              <a:t>Harriett Green</a:t>
            </a:r>
          </a:p>
          <a:p>
            <a:endParaRPr lang="en-US" u="sng" dirty="0" smtClean="0"/>
          </a:p>
          <a:p>
            <a:endParaRPr lang="en-US" dirty="0" smtClean="0"/>
          </a:p>
        </p:txBody>
      </p:sp>
    </p:spTree>
    <p:extLst>
      <p:ext uri="{BB962C8B-B14F-4D97-AF65-F5344CB8AC3E}">
        <p14:creationId xmlns:p14="http://schemas.microsoft.com/office/powerpoint/2010/main" val="3479591759"/>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p:cNvSpPr/>
          <p:nvPr/>
        </p:nvSpPr>
        <p:spPr>
          <a:xfrm>
            <a:off x="2167467" y="1185334"/>
            <a:ext cx="6519333" cy="5249334"/>
          </a:xfrm>
          <a:prstGeom prst="cloud">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Main Case – Data Near Computation</a:t>
            </a:r>
            <a:endParaRPr lang="en-US" dirty="0"/>
          </a:p>
        </p:txBody>
      </p:sp>
      <p:sp>
        <p:nvSpPr>
          <p:cNvPr id="5" name="Can 4"/>
          <p:cNvSpPr/>
          <p:nvPr/>
        </p:nvSpPr>
        <p:spPr>
          <a:xfrm>
            <a:off x="574916" y="1862245"/>
            <a:ext cx="1186212" cy="1456687"/>
          </a:xfrm>
          <a:prstGeom prst="can">
            <a:avLst>
              <a:gd name="adj" fmla="val 12255"/>
            </a:avLst>
          </a:prstGeom>
          <a:solidFill>
            <a:schemeClr val="accent6">
              <a:lumMod val="40000"/>
              <a:lumOff val="60000"/>
            </a:schemeClr>
          </a:solidFill>
          <a:ln>
            <a:solidFill>
              <a:schemeClr val="accent6">
                <a:lumMod val="50000"/>
              </a:schemeClr>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HT Volume Store (UM)</a:t>
            </a:r>
          </a:p>
        </p:txBody>
      </p:sp>
      <p:sp>
        <p:nvSpPr>
          <p:cNvPr id="6" name="Can 5"/>
          <p:cNvSpPr/>
          <p:nvPr/>
        </p:nvSpPr>
        <p:spPr>
          <a:xfrm>
            <a:off x="3130289" y="2022125"/>
            <a:ext cx="1186212" cy="1456687"/>
          </a:xfrm>
          <a:prstGeom prst="can">
            <a:avLst>
              <a:gd name="adj" fmla="val 12255"/>
            </a:avLst>
          </a:prstGeom>
          <a:solidFill>
            <a:schemeClr val="accent6">
              <a:lumMod val="40000"/>
              <a:lumOff val="60000"/>
            </a:schemeClr>
          </a:solidFill>
          <a:ln>
            <a:solidFill>
              <a:schemeClr val="accent6">
                <a:lumMod val="50000"/>
              </a:schemeClr>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HT Volume Store</a:t>
            </a:r>
          </a:p>
          <a:p>
            <a:pPr algn="ctr"/>
            <a:r>
              <a:rPr lang="en-US" sz="1800" dirty="0" smtClean="0"/>
              <a:t>(IUPUI)</a:t>
            </a:r>
          </a:p>
        </p:txBody>
      </p:sp>
      <p:sp>
        <p:nvSpPr>
          <p:cNvPr id="10" name="Right Arrow 9"/>
          <p:cNvSpPr/>
          <p:nvPr/>
        </p:nvSpPr>
        <p:spPr>
          <a:xfrm rot="334600">
            <a:off x="1939550" y="2440412"/>
            <a:ext cx="1080632" cy="254669"/>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Can 11"/>
          <p:cNvSpPr/>
          <p:nvPr/>
        </p:nvSpPr>
        <p:spPr>
          <a:xfrm>
            <a:off x="5502452" y="1724069"/>
            <a:ext cx="1186212" cy="1456687"/>
          </a:xfrm>
          <a:prstGeom prst="can">
            <a:avLst>
              <a:gd name="adj" fmla="val 12255"/>
            </a:avLst>
          </a:prstGeom>
          <a:solidFill>
            <a:schemeClr val="accent5">
              <a:lumMod val="40000"/>
              <a:lumOff val="60000"/>
            </a:schemeClr>
          </a:solidFill>
          <a:ln>
            <a:solidFill>
              <a:schemeClr val="accent6">
                <a:lumMod val="50000"/>
              </a:schemeClr>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HTRC Volume Store and Index (IUB)</a:t>
            </a:r>
          </a:p>
        </p:txBody>
      </p:sp>
      <p:sp>
        <p:nvSpPr>
          <p:cNvPr id="14" name="Rectangle 13"/>
          <p:cNvSpPr/>
          <p:nvPr/>
        </p:nvSpPr>
        <p:spPr>
          <a:xfrm>
            <a:off x="4442190" y="3400813"/>
            <a:ext cx="1610410" cy="1103456"/>
          </a:xfrm>
          <a:prstGeom prst="rect">
            <a:avLst/>
          </a:prstGeom>
          <a:solidFill>
            <a:schemeClr val="bg1">
              <a:lumMod val="75000"/>
            </a:schemeClr>
          </a:solidFill>
          <a:ln>
            <a:solidFill>
              <a:srgbClr val="984807"/>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FutureGrid</a:t>
            </a:r>
          </a:p>
          <a:p>
            <a:pPr algn="ctr"/>
            <a:r>
              <a:rPr lang="en-US" sz="2000" dirty="0" smtClean="0"/>
              <a:t>Computation Cloud</a:t>
            </a:r>
            <a:endParaRPr lang="en-US" sz="2000" dirty="0"/>
          </a:p>
        </p:txBody>
      </p:sp>
      <p:sp>
        <p:nvSpPr>
          <p:cNvPr id="15" name="Rectangle 14"/>
          <p:cNvSpPr/>
          <p:nvPr/>
        </p:nvSpPr>
        <p:spPr>
          <a:xfrm>
            <a:off x="6891865" y="2858933"/>
            <a:ext cx="1480601" cy="1103456"/>
          </a:xfrm>
          <a:prstGeom prst="rect">
            <a:avLst/>
          </a:prstGeom>
          <a:solidFill>
            <a:schemeClr val="accent3">
              <a:lumMod val="60000"/>
              <a:lumOff val="40000"/>
            </a:schemeClr>
          </a:solidFill>
          <a:ln>
            <a:solidFill>
              <a:srgbClr val="984807"/>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XSEDE Compute Allocation</a:t>
            </a:r>
            <a:endParaRPr lang="en-US" sz="2000" dirty="0"/>
          </a:p>
        </p:txBody>
      </p:sp>
      <p:sp>
        <p:nvSpPr>
          <p:cNvPr id="16" name="Rectangle 15"/>
          <p:cNvSpPr/>
          <p:nvPr/>
        </p:nvSpPr>
        <p:spPr>
          <a:xfrm>
            <a:off x="4515562" y="4867348"/>
            <a:ext cx="1463666" cy="1103456"/>
          </a:xfrm>
          <a:prstGeom prst="rect">
            <a:avLst/>
          </a:prstGeom>
          <a:solidFill>
            <a:schemeClr val="accent2">
              <a:lumMod val="60000"/>
              <a:lumOff val="40000"/>
            </a:schemeClr>
          </a:solidFill>
          <a:ln>
            <a:solidFill>
              <a:srgbClr val="984807"/>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IU</a:t>
            </a:r>
          </a:p>
          <a:p>
            <a:pPr algn="ctr"/>
            <a:r>
              <a:rPr lang="en-US" sz="2000" dirty="0" smtClean="0"/>
              <a:t>Compute Allocation</a:t>
            </a:r>
          </a:p>
        </p:txBody>
      </p:sp>
      <p:sp>
        <p:nvSpPr>
          <p:cNvPr id="17" name="Rectangle 16"/>
          <p:cNvSpPr/>
          <p:nvPr/>
        </p:nvSpPr>
        <p:spPr>
          <a:xfrm>
            <a:off x="6462896" y="4122282"/>
            <a:ext cx="1463666" cy="1103456"/>
          </a:xfrm>
          <a:prstGeom prst="rect">
            <a:avLst/>
          </a:prstGeom>
          <a:solidFill>
            <a:schemeClr val="tx2">
              <a:lumMod val="75000"/>
            </a:schemeClr>
          </a:solidFill>
          <a:ln>
            <a:solidFill>
              <a:srgbClr val="984807"/>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chemeClr val="bg1"/>
                </a:solidFill>
              </a:rPr>
              <a:t>UIUC Compute Allocation</a:t>
            </a:r>
            <a:endParaRPr lang="en-US" sz="2000" dirty="0">
              <a:solidFill>
                <a:schemeClr val="bg1"/>
              </a:solidFill>
            </a:endParaRPr>
          </a:p>
        </p:txBody>
      </p:sp>
      <p:sp>
        <p:nvSpPr>
          <p:cNvPr id="19" name="Rectangle 18"/>
          <p:cNvSpPr/>
          <p:nvPr/>
        </p:nvSpPr>
        <p:spPr>
          <a:xfrm>
            <a:off x="457200" y="1724069"/>
            <a:ext cx="4058362" cy="1882731"/>
          </a:xfrm>
          <a:prstGeom prst="rect">
            <a:avLst/>
          </a:prstGeom>
          <a:noFill/>
          <a:ln w="38100" cmpd="sng">
            <a:solidFill>
              <a:srgbClr val="FF8D29"/>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Curved Right Arrow 19"/>
          <p:cNvSpPr/>
          <p:nvPr/>
        </p:nvSpPr>
        <p:spPr>
          <a:xfrm rot="16200000">
            <a:off x="4675495" y="2152427"/>
            <a:ext cx="639678" cy="1693332"/>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urved Right Arrow 2"/>
          <p:cNvSpPr/>
          <p:nvPr/>
        </p:nvSpPr>
        <p:spPr>
          <a:xfrm rot="5073862">
            <a:off x="4529702" y="1377316"/>
            <a:ext cx="652827" cy="161990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28567625"/>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Non-Consumptive Research Paradigm</a:t>
            </a:r>
            <a:endParaRPr lang="en-US" sz="4000" dirty="0"/>
          </a:p>
        </p:txBody>
      </p:sp>
      <p:sp>
        <p:nvSpPr>
          <p:cNvPr id="3" name="Content Placeholder 2"/>
          <p:cNvSpPr>
            <a:spLocks noGrp="1"/>
          </p:cNvSpPr>
          <p:nvPr>
            <p:ph idx="1"/>
          </p:nvPr>
        </p:nvSpPr>
        <p:spPr/>
        <p:txBody>
          <a:bodyPr>
            <a:normAutofit lnSpcReduction="10000"/>
          </a:bodyPr>
          <a:lstStyle/>
          <a:p>
            <a:r>
              <a:rPr lang="en-US" i="1" dirty="0"/>
              <a:t>No action or set of actions on part of users, either acting alone or in cooperation with other users over duration of one or multiple sessions can result in sufficient information gathered from collection of copyrighted works to reassemble pages from collection.</a:t>
            </a:r>
            <a:endParaRPr lang="en-US" dirty="0"/>
          </a:p>
          <a:p>
            <a:r>
              <a:rPr lang="en-US" dirty="0"/>
              <a:t>Definition disallows collusion between users, or accumulation of material over time.  Differentiates human researcher from proxy which is not a user.  Users are human beings. </a:t>
            </a:r>
          </a:p>
        </p:txBody>
      </p:sp>
    </p:spTree>
    <p:extLst>
      <p:ext uri="{BB962C8B-B14F-4D97-AF65-F5344CB8AC3E}">
        <p14:creationId xmlns:p14="http://schemas.microsoft.com/office/powerpoint/2010/main" val="4189660874"/>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Amicus Brief and NCR</a:t>
            </a:r>
            <a:endParaRPr lang="en-US" dirty="0"/>
          </a:p>
        </p:txBody>
      </p:sp>
      <p:sp>
        <p:nvSpPr>
          <p:cNvPr id="3" name="Content Placeholder 2"/>
          <p:cNvSpPr>
            <a:spLocks noGrp="1"/>
          </p:cNvSpPr>
          <p:nvPr>
            <p:ph idx="1"/>
          </p:nvPr>
        </p:nvSpPr>
        <p:spPr/>
        <p:txBody>
          <a:bodyPr/>
          <a:lstStyle/>
          <a:p>
            <a:r>
              <a:rPr lang="en-US" dirty="0" smtClean="0"/>
              <a:t>Jockers, Sag</a:t>
            </a:r>
            <a:r>
              <a:rPr lang="en-US" dirty="0"/>
              <a:t>, Schultz </a:t>
            </a:r>
            <a:r>
              <a:rPr lang="en-US" dirty="0" smtClean="0"/>
              <a:t>– </a:t>
            </a:r>
          </a:p>
          <a:p>
            <a:r>
              <a:rPr lang="en-US" dirty="0"/>
              <a:t>h</a:t>
            </a:r>
            <a:r>
              <a:rPr lang="en-US" sz="3800" dirty="0"/>
              <a:t>ttp://tinyurl.com/cy34hhr</a:t>
            </a:r>
          </a:p>
        </p:txBody>
      </p:sp>
    </p:spTree>
    <p:extLst>
      <p:ext uri="{BB962C8B-B14F-4D97-AF65-F5344CB8AC3E}">
        <p14:creationId xmlns:p14="http://schemas.microsoft.com/office/powerpoint/2010/main" val="2468549289"/>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for Phase 1 Architecture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Case #1 - </a:t>
            </a:r>
            <a:r>
              <a:rPr lang="en-US" dirty="0">
                <a:solidFill>
                  <a:schemeClr val="accent3">
                    <a:lumMod val="75000"/>
                  </a:schemeClr>
                </a:solidFill>
              </a:rPr>
              <a:t>P</a:t>
            </a:r>
            <a:r>
              <a:rPr lang="en-US" dirty="0" smtClean="0">
                <a:solidFill>
                  <a:schemeClr val="accent3">
                    <a:lumMod val="75000"/>
                  </a:schemeClr>
                </a:solidFill>
              </a:rPr>
              <a:t>reviously </a:t>
            </a:r>
            <a:r>
              <a:rPr lang="en-US" dirty="0">
                <a:solidFill>
                  <a:schemeClr val="accent3">
                    <a:lumMod val="75000"/>
                  </a:schemeClr>
                </a:solidFill>
              </a:rPr>
              <a:t>registered user submitted </a:t>
            </a:r>
            <a:r>
              <a:rPr lang="en-US" dirty="0" smtClean="0">
                <a:solidFill>
                  <a:schemeClr val="accent3">
                    <a:lumMod val="75000"/>
                  </a:schemeClr>
                </a:solidFill>
              </a:rPr>
              <a:t>algorithm </a:t>
            </a:r>
            <a:r>
              <a:rPr lang="en-US" dirty="0">
                <a:solidFill>
                  <a:schemeClr val="accent3">
                    <a:lumMod val="75000"/>
                  </a:schemeClr>
                </a:solidFill>
              </a:rPr>
              <a:t>retrieved and </a:t>
            </a:r>
            <a:r>
              <a:rPr lang="en-US" dirty="0" smtClean="0">
                <a:solidFill>
                  <a:schemeClr val="accent3">
                    <a:lumMod val="75000"/>
                  </a:schemeClr>
                </a:solidFill>
              </a:rPr>
              <a:t>run with results set</a:t>
            </a:r>
            <a:endParaRPr lang="en-US" dirty="0" smtClean="0"/>
          </a:p>
          <a:p>
            <a:r>
              <a:rPr lang="en-US" dirty="0" smtClean="0"/>
              <a:t>Use Case #2 - </a:t>
            </a:r>
            <a:r>
              <a:rPr lang="en-US" dirty="0">
                <a:solidFill>
                  <a:schemeClr val="accent3">
                    <a:lumMod val="75000"/>
                  </a:schemeClr>
                </a:solidFill>
              </a:rPr>
              <a:t>HTRC </a:t>
            </a:r>
            <a:r>
              <a:rPr lang="en-US" dirty="0" smtClean="0">
                <a:solidFill>
                  <a:schemeClr val="accent3">
                    <a:lumMod val="75000"/>
                  </a:schemeClr>
                </a:solidFill>
              </a:rPr>
              <a:t>applications/portal access (SEASR)</a:t>
            </a:r>
          </a:p>
          <a:p>
            <a:r>
              <a:rPr lang="en-US" dirty="0"/>
              <a:t>Use Case </a:t>
            </a:r>
            <a:r>
              <a:rPr lang="en-US" dirty="0" smtClean="0"/>
              <a:t>#3 – </a:t>
            </a:r>
            <a:r>
              <a:rPr lang="en-US" dirty="0" smtClean="0">
                <a:solidFill>
                  <a:schemeClr val="accent3">
                    <a:lumMod val="75000"/>
                  </a:schemeClr>
                </a:solidFill>
              </a:rPr>
              <a:t>Blacklight Lucene/Solr faceted access</a:t>
            </a:r>
            <a:endParaRPr lang="en-US" dirty="0" smtClean="0"/>
          </a:p>
          <a:p>
            <a:r>
              <a:rPr lang="en-US" dirty="0" smtClean="0"/>
              <a:t>Use Case #4 - </a:t>
            </a:r>
            <a:r>
              <a:rPr lang="en-US" dirty="0">
                <a:solidFill>
                  <a:schemeClr val="accent3">
                    <a:lumMod val="75000"/>
                  </a:schemeClr>
                </a:solidFill>
              </a:rPr>
              <a:t>Direct programmatic access through </a:t>
            </a:r>
            <a:r>
              <a:rPr lang="en-US" dirty="0" smtClean="0">
                <a:solidFill>
                  <a:schemeClr val="accent3">
                    <a:lumMod val="75000"/>
                  </a:schemeClr>
                </a:solidFill>
              </a:rPr>
              <a:t>Secure Data API (right now only for </a:t>
            </a:r>
            <a:r>
              <a:rPr lang="en-US" dirty="0" err="1" smtClean="0">
                <a:solidFill>
                  <a:schemeClr val="accent3">
                    <a:lumMod val="75000"/>
                  </a:schemeClr>
                </a:solidFill>
              </a:rPr>
              <a:t>UnCamp</a:t>
            </a:r>
            <a:r>
              <a:rPr lang="en-US" dirty="0" smtClean="0">
                <a:solidFill>
                  <a:schemeClr val="accent3">
                    <a:lumMod val="75000"/>
                  </a:schemeClr>
                </a:solidFill>
              </a:rPr>
              <a:t> and open content)</a:t>
            </a:r>
            <a:endParaRPr lang="en-US" dirty="0" smtClean="0"/>
          </a:p>
        </p:txBody>
      </p:sp>
    </p:spTree>
    <p:extLst>
      <p:ext uri="{BB962C8B-B14F-4D97-AF65-F5344CB8AC3E}">
        <p14:creationId xmlns:p14="http://schemas.microsoft.com/office/powerpoint/2010/main" val="4276821176"/>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HTRC </a:t>
            </a:r>
            <a:r>
              <a:rPr lang="en-US" dirty="0" smtClean="0"/>
              <a:t>Current Infrastructure</a:t>
            </a:r>
            <a:endParaRPr lang="en-US" dirty="0"/>
          </a:p>
        </p:txBody>
      </p:sp>
      <p:sp>
        <p:nvSpPr>
          <p:cNvPr id="3" name="Content Placeholder 2"/>
          <p:cNvSpPr>
            <a:spLocks noGrp="1"/>
          </p:cNvSpPr>
          <p:nvPr>
            <p:ph idx="1"/>
          </p:nvPr>
        </p:nvSpPr>
        <p:spPr/>
        <p:txBody>
          <a:bodyPr>
            <a:normAutofit lnSpcReduction="10000"/>
          </a:bodyPr>
          <a:lstStyle/>
          <a:p>
            <a:r>
              <a:rPr lang="en-US" dirty="0"/>
              <a:t>Servers</a:t>
            </a:r>
          </a:p>
          <a:p>
            <a:pPr lvl="1"/>
            <a:r>
              <a:rPr lang="en-US" dirty="0" smtClean="0"/>
              <a:t>14 </a:t>
            </a:r>
            <a:r>
              <a:rPr lang="en-US" dirty="0"/>
              <a:t>production-level </a:t>
            </a:r>
            <a:r>
              <a:rPr lang="en-US" dirty="0" smtClean="0"/>
              <a:t>quad</a:t>
            </a:r>
            <a:r>
              <a:rPr lang="en-US" dirty="0"/>
              <a:t>-core </a:t>
            </a:r>
            <a:r>
              <a:rPr lang="en-US" dirty="0" smtClean="0"/>
              <a:t>servers</a:t>
            </a:r>
          </a:p>
          <a:p>
            <a:pPr lvl="2"/>
            <a:r>
              <a:rPr lang="en-US" dirty="0" smtClean="0"/>
              <a:t>16 </a:t>
            </a:r>
            <a:r>
              <a:rPr lang="en-US" dirty="0"/>
              <a:t>– 32GB of </a:t>
            </a:r>
            <a:r>
              <a:rPr lang="en-US" dirty="0" smtClean="0"/>
              <a:t>memory</a:t>
            </a:r>
          </a:p>
          <a:p>
            <a:pPr lvl="2"/>
            <a:r>
              <a:rPr lang="en-US" dirty="0" smtClean="0"/>
              <a:t>250 </a:t>
            </a:r>
            <a:r>
              <a:rPr lang="en-US" dirty="0"/>
              <a:t>– 500GB of local </a:t>
            </a:r>
            <a:r>
              <a:rPr lang="en-US" dirty="0" smtClean="0"/>
              <a:t>disk each</a:t>
            </a:r>
            <a:endParaRPr lang="en-US" dirty="0"/>
          </a:p>
          <a:p>
            <a:pPr lvl="1"/>
            <a:r>
              <a:rPr lang="en-US" dirty="0" smtClean="0"/>
              <a:t>6</a:t>
            </a:r>
            <a:r>
              <a:rPr lang="en-US" dirty="0"/>
              <a:t>-node Cassandra cluster for volume store</a:t>
            </a:r>
          </a:p>
          <a:p>
            <a:pPr lvl="1"/>
            <a:r>
              <a:rPr lang="en-US" dirty="0"/>
              <a:t>Ingest service and </a:t>
            </a:r>
            <a:r>
              <a:rPr lang="en-US" dirty="0" smtClean="0"/>
              <a:t>secure Data </a:t>
            </a:r>
            <a:r>
              <a:rPr lang="en-US" dirty="0"/>
              <a:t>API access point</a:t>
            </a:r>
          </a:p>
          <a:p>
            <a:r>
              <a:rPr lang="en-US" dirty="0"/>
              <a:t>Storage </a:t>
            </a:r>
            <a:r>
              <a:rPr lang="en-US" dirty="0" smtClean="0"/>
              <a:t>(IU University </a:t>
            </a:r>
            <a:r>
              <a:rPr lang="en-US" dirty="0"/>
              <a:t>Infrastructure)</a:t>
            </a:r>
          </a:p>
          <a:p>
            <a:pPr lvl="1"/>
            <a:r>
              <a:rPr lang="en-US" dirty="0"/>
              <a:t>13TB of 15,000 RPM SAS disk storage</a:t>
            </a:r>
          </a:p>
          <a:p>
            <a:pPr lvl="1"/>
            <a:r>
              <a:rPr lang="en-US" dirty="0"/>
              <a:t>Increase up to 17TB by end of </a:t>
            </a:r>
            <a:r>
              <a:rPr lang="en-US" dirty="0" smtClean="0"/>
              <a:t>2012</a:t>
            </a:r>
            <a:endParaRPr lang="en-US" dirty="0"/>
          </a:p>
          <a:p>
            <a:pPr lvl="1"/>
            <a:r>
              <a:rPr lang="en-US" dirty="0"/>
              <a:t>500TB available </a:t>
            </a:r>
            <a:r>
              <a:rPr lang="en-US" dirty="0" smtClean="0"/>
              <a:t>in late year 2-year 3</a:t>
            </a:r>
            <a:endParaRPr lang="en-US" dirty="0"/>
          </a:p>
          <a:p>
            <a:endParaRPr lang="en-US" dirty="0"/>
          </a:p>
        </p:txBody>
      </p:sp>
    </p:spTree>
    <p:extLst>
      <p:ext uri="{BB962C8B-B14F-4D97-AF65-F5344CB8AC3E}">
        <p14:creationId xmlns:p14="http://schemas.microsoft.com/office/powerpoint/2010/main" val="26798692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solidFill>
                  <a:srgbClr val="404040"/>
                </a:solidFill>
                <a:latin typeface="Calibri" charset="0"/>
              </a:rPr>
              <a:t>Content Distribution</a:t>
            </a:r>
          </a:p>
        </p:txBody>
      </p:sp>
      <p:graphicFrame>
        <p:nvGraphicFramePr>
          <p:cNvPr id="2" name="Chart 6"/>
          <p:cNvGraphicFramePr>
            <a:graphicFrameLocks/>
          </p:cNvGraphicFramePr>
          <p:nvPr>
            <p:extLst>
              <p:ext uri="{D42A27DB-BD31-4B8C-83A1-F6EECF244321}">
                <p14:modId xmlns:p14="http://schemas.microsoft.com/office/powerpoint/2010/main" val="305414700"/>
              </p:ext>
            </p:extLst>
          </p:nvPr>
        </p:nvGraphicFramePr>
        <p:xfrm>
          <a:off x="330589" y="1860869"/>
          <a:ext cx="8673917" cy="4589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699756"/>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of Architecture</a:t>
            </a:r>
            <a:endParaRPr lang="en-US" dirty="0"/>
          </a:p>
        </p:txBody>
      </p:sp>
      <p:sp>
        <p:nvSpPr>
          <p:cNvPr id="3" name="Content Placeholder 2"/>
          <p:cNvSpPr>
            <a:spLocks noGrp="1"/>
          </p:cNvSpPr>
          <p:nvPr>
            <p:ph idx="1"/>
          </p:nvPr>
        </p:nvSpPr>
        <p:spPr/>
        <p:txBody>
          <a:bodyPr/>
          <a:lstStyle/>
          <a:p>
            <a:r>
              <a:rPr lang="en-US" dirty="0" smtClean="0"/>
              <a:t>Portal Access</a:t>
            </a:r>
          </a:p>
          <a:p>
            <a:r>
              <a:rPr lang="en-US" dirty="0" smtClean="0"/>
              <a:t>Blacklight Access</a:t>
            </a:r>
          </a:p>
          <a:p>
            <a:r>
              <a:rPr lang="en-US" dirty="0" smtClean="0"/>
              <a:t>Agent</a:t>
            </a:r>
          </a:p>
          <a:p>
            <a:r>
              <a:rPr lang="en-US" dirty="0" smtClean="0"/>
              <a:t>Registry</a:t>
            </a:r>
          </a:p>
          <a:p>
            <a:r>
              <a:rPr lang="en-US" dirty="0" smtClean="0"/>
              <a:t>Secured Data API Access</a:t>
            </a:r>
          </a:p>
          <a:p>
            <a:r>
              <a:rPr lang="en-US" dirty="0" err="1" smtClean="0"/>
              <a:t>Solr</a:t>
            </a:r>
            <a:r>
              <a:rPr lang="en-US" dirty="0" smtClean="0"/>
              <a:t> Proxy</a:t>
            </a:r>
          </a:p>
          <a:p>
            <a:endParaRPr lang="en-US" dirty="0" smtClean="0"/>
          </a:p>
        </p:txBody>
      </p:sp>
    </p:spTree>
    <p:extLst>
      <p:ext uri="{BB962C8B-B14F-4D97-AF65-F5344CB8AC3E}">
        <p14:creationId xmlns:p14="http://schemas.microsoft.com/office/powerpoint/2010/main" val="261789189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Tree>
    <p:extLst>
      <p:ext uri="{BB962C8B-B14F-4D97-AF65-F5344CB8AC3E}">
        <p14:creationId xmlns:p14="http://schemas.microsoft.com/office/powerpoint/2010/main" val="3127326739"/>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2729850" y="443852"/>
            <a:ext cx="6798730" cy="6029569"/>
          </a:xfrm>
          <a:prstGeom prst="wedgeRoundRectCallout">
            <a:avLst>
              <a:gd name="adj1" fmla="val -28536"/>
              <a:gd name="adj2" fmla="val 63513"/>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Portal Access</a:t>
            </a:r>
            <a:endParaRPr lang="en-US" sz="2800" dirty="0">
              <a:solidFill>
                <a:schemeClr val="accent3">
                  <a:lumMod val="75000"/>
                </a:schemeClr>
              </a:solidFill>
            </a:endParaRPr>
          </a:p>
        </p:txBody>
      </p:sp>
      <p:sp>
        <p:nvSpPr>
          <p:cNvPr id="53" name="Rectangle 52"/>
          <p:cNvSpPr/>
          <p:nvPr/>
        </p:nvSpPr>
        <p:spPr>
          <a:xfrm>
            <a:off x="3516994" y="770473"/>
            <a:ext cx="5085137" cy="2082801"/>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HTRC Portal</a:t>
            </a:r>
            <a:endParaRPr lang="en-US" dirty="0">
              <a:solidFill>
                <a:srgbClr val="000000"/>
              </a:solidFill>
            </a:endParaRPr>
          </a:p>
          <a:p>
            <a:pPr algn="ctr"/>
            <a:endParaRPr lang="en-US" dirty="0">
              <a:solidFill>
                <a:srgbClr val="000000"/>
              </a:solidFill>
            </a:endParaRPr>
          </a:p>
        </p:txBody>
      </p:sp>
      <p:sp>
        <p:nvSpPr>
          <p:cNvPr id="54" name="Rectangle 53"/>
          <p:cNvSpPr/>
          <p:nvPr/>
        </p:nvSpPr>
        <p:spPr>
          <a:xfrm>
            <a:off x="6513353" y="2007689"/>
            <a:ext cx="1908493" cy="694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pic>
        <p:nvPicPr>
          <p:cNvPr id="6" name="Picture 5" descr="HTRC-OpenNLP-Entities-F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250" y="3619499"/>
            <a:ext cx="3130550" cy="2595033"/>
          </a:xfrm>
          <a:prstGeom prst="rect">
            <a:avLst/>
          </a:prstGeom>
        </p:spPr>
      </p:pic>
      <p:sp>
        <p:nvSpPr>
          <p:cNvPr id="55" name="Title 1"/>
          <p:cNvSpPr txBox="1">
            <a:spLocks/>
          </p:cNvSpPr>
          <p:nvPr/>
        </p:nvSpPr>
        <p:spPr bwMode="auto">
          <a:xfrm>
            <a:off x="3238500" y="30480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App SEAR</a:t>
            </a:r>
            <a:endParaRPr lang="en-US" sz="2800" dirty="0">
              <a:solidFill>
                <a:schemeClr val="accent3">
                  <a:lumMod val="75000"/>
                </a:schemeClr>
              </a:solidFill>
            </a:endParaRPr>
          </a:p>
        </p:txBody>
      </p:sp>
      <p:sp>
        <p:nvSpPr>
          <p:cNvPr id="59" name="Title 1"/>
          <p:cNvSpPr txBox="1">
            <a:spLocks/>
          </p:cNvSpPr>
          <p:nvPr/>
        </p:nvSpPr>
        <p:spPr bwMode="auto">
          <a:xfrm>
            <a:off x="6213230" y="3048000"/>
            <a:ext cx="28926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App Blacklight</a:t>
            </a:r>
            <a:endParaRPr lang="en-US" sz="2800" dirty="0">
              <a:solidFill>
                <a:schemeClr val="accent3">
                  <a:lumMod val="75000"/>
                </a:schemeClr>
              </a:solidFill>
            </a:endParaRPr>
          </a:p>
        </p:txBody>
      </p:sp>
      <p:pic>
        <p:nvPicPr>
          <p:cNvPr id="9" name="Picture 8"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123267"/>
            <a:ext cx="2580640" cy="904240"/>
          </a:xfrm>
          <a:prstGeom prst="rect">
            <a:avLst/>
          </a:prstGeom>
        </p:spPr>
      </p:pic>
    </p:spTree>
    <p:extLst>
      <p:ext uri="{BB962C8B-B14F-4D97-AF65-F5344CB8AC3E}">
        <p14:creationId xmlns:p14="http://schemas.microsoft.com/office/powerpoint/2010/main" val="490341435"/>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3754317" y="-580615"/>
            <a:ext cx="4207928" cy="5487701"/>
          </a:xfrm>
          <a:prstGeom prst="wedgeRoundRectCallout">
            <a:avLst>
              <a:gd name="adj1" fmla="val -16654"/>
              <a:gd name="adj2" fmla="val 68759"/>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Agent</a:t>
            </a:r>
            <a:endParaRPr lang="en-US" sz="2800" dirty="0">
              <a:solidFill>
                <a:schemeClr val="accent3">
                  <a:lumMod val="75000"/>
                </a:schemeClr>
              </a:solidFill>
            </a:endParaRPr>
          </a:p>
        </p:txBody>
      </p:sp>
      <p:grpSp>
        <p:nvGrpSpPr>
          <p:cNvPr id="59" name="Group 58"/>
          <p:cNvGrpSpPr/>
          <p:nvPr/>
        </p:nvGrpSpPr>
        <p:grpSpPr>
          <a:xfrm>
            <a:off x="3657076" y="732770"/>
            <a:ext cx="4039123" cy="2315230"/>
            <a:chOff x="732739" y="3200400"/>
            <a:chExt cx="2393228" cy="1143000"/>
          </a:xfrm>
        </p:grpSpPr>
        <p:sp>
          <p:nvSpPr>
            <p:cNvPr id="64" name="Rectangle 63"/>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5" name="TextBox 64"/>
            <p:cNvSpPr txBox="1"/>
            <p:nvPr/>
          </p:nvSpPr>
          <p:spPr>
            <a:xfrm>
              <a:off x="1407242" y="3235523"/>
              <a:ext cx="1135199" cy="227918"/>
            </a:xfrm>
            <a:prstGeom prst="rect">
              <a:avLst/>
            </a:prstGeom>
            <a:noFill/>
          </p:spPr>
          <p:txBody>
            <a:bodyPr wrap="none" rtlCol="0">
              <a:spAutoFit/>
            </a:bodyPr>
            <a:lstStyle/>
            <a:p>
              <a:r>
                <a:rPr lang="en-US" dirty="0" smtClean="0">
                  <a:solidFill>
                    <a:prstClr val="black"/>
                  </a:solidFill>
                </a:rPr>
                <a:t>HTRC Agent</a:t>
              </a:r>
              <a:endParaRPr lang="en-US" dirty="0">
                <a:solidFill>
                  <a:prstClr val="black"/>
                </a:solidFill>
              </a:endParaRPr>
            </a:p>
          </p:txBody>
        </p:sp>
        <p:sp>
          <p:nvSpPr>
            <p:cNvPr id="66" name="Rectangle 6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smtClean="0">
                  <a:solidFill>
                    <a:srgbClr val="000000"/>
                  </a:solidFill>
                </a:rPr>
                <a:t>Job </a:t>
              </a:r>
            </a:p>
            <a:p>
              <a:pPr algn="ctr"/>
              <a:r>
                <a:rPr lang="en-US" sz="2000" smtClean="0">
                  <a:solidFill>
                    <a:srgbClr val="000000"/>
                  </a:solidFill>
                </a:rPr>
                <a:t>Submission</a:t>
              </a:r>
              <a:endParaRPr lang="en-US" sz="2000" dirty="0">
                <a:solidFill>
                  <a:srgbClr val="000000"/>
                </a:solidFill>
              </a:endParaRPr>
            </a:p>
          </p:txBody>
        </p:sp>
        <p:sp>
          <p:nvSpPr>
            <p:cNvPr id="67" name="Rectangle 6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Collection building</a:t>
              </a:r>
              <a:endParaRPr lang="en-US" sz="2000" dirty="0">
                <a:solidFill>
                  <a:srgbClr val="000000"/>
                </a:solidFill>
              </a:endParaRPr>
            </a:p>
          </p:txBody>
        </p:sp>
      </p:grpSp>
    </p:spTree>
    <p:extLst>
      <p:ext uri="{BB962C8B-B14F-4D97-AF65-F5344CB8AC3E}">
        <p14:creationId xmlns:p14="http://schemas.microsoft.com/office/powerpoint/2010/main" val="2356890857"/>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3648484" y="-474782"/>
            <a:ext cx="4588928" cy="5657036"/>
          </a:xfrm>
          <a:prstGeom prst="wedgeRoundRectCallout">
            <a:avLst>
              <a:gd name="adj1" fmla="val 29729"/>
              <a:gd name="adj2" fmla="val 66570"/>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HTRC Registry</a:t>
            </a:r>
            <a:endParaRPr lang="en-US" sz="2800" dirty="0">
              <a:solidFill>
                <a:schemeClr val="accent3">
                  <a:lumMod val="75000"/>
                </a:schemeClr>
              </a:solidFill>
            </a:endParaRPr>
          </a:p>
        </p:txBody>
      </p:sp>
      <p:grpSp>
        <p:nvGrpSpPr>
          <p:cNvPr id="52" name="Group 51"/>
          <p:cNvGrpSpPr/>
          <p:nvPr/>
        </p:nvGrpSpPr>
        <p:grpSpPr>
          <a:xfrm>
            <a:off x="3809998" y="748784"/>
            <a:ext cx="4216401" cy="2163256"/>
            <a:chOff x="-2689587" y="4838700"/>
            <a:chExt cx="2971800" cy="1600200"/>
          </a:xfrm>
        </p:grpSpPr>
        <p:sp>
          <p:nvSpPr>
            <p:cNvPr id="53" name="Rectangle 52"/>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Rectangle 53"/>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Algorithms</a:t>
              </a:r>
              <a:endParaRPr lang="en-US" sz="2000" dirty="0">
                <a:solidFill>
                  <a:srgbClr val="000000"/>
                </a:solidFill>
              </a:endParaRPr>
            </a:p>
          </p:txBody>
        </p:sp>
        <p:sp>
          <p:nvSpPr>
            <p:cNvPr id="55" name="Rectangle 54"/>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Result Sets</a:t>
              </a:r>
              <a:endParaRPr lang="en-US" sz="2000" dirty="0">
                <a:solidFill>
                  <a:srgbClr val="000000"/>
                </a:solidFill>
              </a:endParaRPr>
            </a:p>
          </p:txBody>
        </p:sp>
        <p:sp>
          <p:nvSpPr>
            <p:cNvPr id="59" name="Rectangle 58"/>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rgbClr val="000000"/>
                  </a:solidFill>
                </a:rPr>
                <a:t>Meandre </a:t>
              </a:r>
              <a:r>
                <a:rPr lang="en-US" sz="2000" dirty="0" smtClean="0">
                  <a:solidFill>
                    <a:srgbClr val="000000"/>
                  </a:solidFill>
                </a:rPr>
                <a:t>Workflows</a:t>
              </a:r>
              <a:endParaRPr lang="en-US" sz="2000" dirty="0">
                <a:solidFill>
                  <a:srgbClr val="000000"/>
                </a:solidFill>
              </a:endParaRPr>
            </a:p>
          </p:txBody>
        </p:sp>
        <p:sp>
          <p:nvSpPr>
            <p:cNvPr id="64" name="TextBox 63"/>
            <p:cNvSpPr txBox="1"/>
            <p:nvPr/>
          </p:nvSpPr>
          <p:spPr>
            <a:xfrm>
              <a:off x="-1896558" y="4898812"/>
              <a:ext cx="1860318" cy="375995"/>
            </a:xfrm>
            <a:prstGeom prst="rect">
              <a:avLst/>
            </a:prstGeom>
            <a:noFill/>
          </p:spPr>
          <p:txBody>
            <a:bodyPr wrap="none" rtlCol="0">
              <a:spAutoFit/>
            </a:bodyPr>
            <a:lstStyle/>
            <a:p>
              <a:r>
                <a:rPr lang="en-US" sz="2000" dirty="0" smtClean="0">
                  <a:solidFill>
                    <a:prstClr val="black"/>
                  </a:solidFill>
                </a:rPr>
                <a:t>Registry (WSO2)</a:t>
              </a:r>
              <a:endParaRPr lang="en-US" sz="2000" dirty="0">
                <a:solidFill>
                  <a:prstClr val="black"/>
                </a:solidFill>
              </a:endParaRPr>
            </a:p>
          </p:txBody>
        </p:sp>
      </p:grpSp>
      <p:sp>
        <p:nvSpPr>
          <p:cNvPr id="65" name="Rectangle 64"/>
          <p:cNvSpPr/>
          <p:nvPr/>
        </p:nvSpPr>
        <p:spPr>
          <a:xfrm>
            <a:off x="6095999" y="2098720"/>
            <a:ext cx="1714173" cy="721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Collections</a:t>
            </a:r>
            <a:endParaRPr lang="en-US" sz="2000" dirty="0">
              <a:solidFill>
                <a:srgbClr val="000000"/>
              </a:solidFill>
            </a:endParaRPr>
          </a:p>
        </p:txBody>
      </p:sp>
      <p:pic>
        <p:nvPicPr>
          <p:cNvPr id="6" name="Picture 5" descr="header-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194" y="3048000"/>
            <a:ext cx="5505937" cy="977900"/>
          </a:xfrm>
          <a:prstGeom prst="rect">
            <a:avLst/>
          </a:prstGeom>
        </p:spPr>
      </p:pic>
    </p:spTree>
    <p:extLst>
      <p:ext uri="{BB962C8B-B14F-4D97-AF65-F5344CB8AC3E}">
        <p14:creationId xmlns:p14="http://schemas.microsoft.com/office/powerpoint/2010/main" val="4110536767"/>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10800000">
            <a:off x="4741336" y="152399"/>
            <a:ext cx="4284130" cy="6498167"/>
          </a:xfrm>
          <a:prstGeom prst="wedgeRoundRectCallout">
            <a:avLst>
              <a:gd name="adj1" fmla="val 54479"/>
              <a:gd name="adj2" fmla="val -4876"/>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5215471" y="292104"/>
            <a:ext cx="33443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Secure Data API</a:t>
            </a:r>
            <a:endParaRPr lang="en-US" sz="2800" dirty="0">
              <a:solidFill>
                <a:schemeClr val="accent3">
                  <a:lumMod val="75000"/>
                </a:schemeClr>
              </a:solidFill>
            </a:endParaRPr>
          </a:p>
        </p:txBody>
      </p:sp>
      <p:sp>
        <p:nvSpPr>
          <p:cNvPr id="52" name="Content Placeholder 2"/>
          <p:cNvSpPr>
            <a:spLocks noGrp="1"/>
          </p:cNvSpPr>
          <p:nvPr>
            <p:ph idx="1"/>
          </p:nvPr>
        </p:nvSpPr>
        <p:spPr>
          <a:xfrm>
            <a:off x="5240870" y="1087438"/>
            <a:ext cx="3352800" cy="4060296"/>
          </a:xfrm>
        </p:spPr>
        <p:txBody>
          <a:bodyPr>
            <a:normAutofit fontScale="77500" lnSpcReduction="20000"/>
          </a:bodyPr>
          <a:lstStyle/>
          <a:p>
            <a:r>
              <a:rPr lang="en-US" dirty="0" smtClean="0"/>
              <a:t>RESTful Web Service</a:t>
            </a:r>
          </a:p>
          <a:p>
            <a:pPr lvl="1"/>
            <a:r>
              <a:rPr lang="en-US" dirty="0" smtClean="0"/>
              <a:t>Language agnostic</a:t>
            </a:r>
          </a:p>
          <a:p>
            <a:pPr lvl="1"/>
            <a:r>
              <a:rPr lang="en-US" dirty="0" smtClean="0"/>
              <a:t>Clients don’t have to deal with Cassandra</a:t>
            </a:r>
          </a:p>
          <a:p>
            <a:r>
              <a:rPr lang="en-US" dirty="0" smtClean="0"/>
              <a:t>Simple OAuth2 authentication</a:t>
            </a:r>
          </a:p>
          <a:p>
            <a:r>
              <a:rPr lang="en-US" dirty="0" smtClean="0"/>
              <a:t>HTTP over SSL</a:t>
            </a:r>
          </a:p>
          <a:p>
            <a:r>
              <a:rPr lang="en-US" dirty="0" smtClean="0"/>
              <a:t>Audits client access</a:t>
            </a:r>
          </a:p>
          <a:p>
            <a:r>
              <a:rPr lang="en-US" dirty="0"/>
              <a:t>P</a:t>
            </a:r>
            <a:r>
              <a:rPr lang="en-US" dirty="0" smtClean="0"/>
              <a:t>rotected behind firewall, accessible only to authorized IPs</a:t>
            </a:r>
          </a:p>
        </p:txBody>
      </p:sp>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968" y="4834469"/>
            <a:ext cx="1714500" cy="1714500"/>
          </a:xfrm>
          <a:prstGeom prst="rect">
            <a:avLst/>
          </a:prstGeom>
        </p:spPr>
      </p:pic>
      <p:sp>
        <p:nvSpPr>
          <p:cNvPr id="15" name="TextBox 14"/>
          <p:cNvSpPr txBox="1"/>
          <p:nvPr/>
        </p:nvSpPr>
        <p:spPr>
          <a:xfrm>
            <a:off x="6400800" y="5430110"/>
            <a:ext cx="1039467" cy="461665"/>
          </a:xfrm>
          <a:prstGeom prst="rect">
            <a:avLst/>
          </a:prstGeom>
          <a:noFill/>
        </p:spPr>
        <p:txBody>
          <a:bodyPr wrap="none" rtlCol="0">
            <a:spAutoFit/>
          </a:bodyPr>
          <a:lstStyle/>
          <a:p>
            <a:r>
              <a:rPr lang="en-US" b="1" dirty="0" smtClean="0">
                <a:solidFill>
                  <a:schemeClr val="accent3">
                    <a:lumMod val="50000"/>
                  </a:schemeClr>
                </a:solidFill>
              </a:rPr>
              <a:t>HTRC</a:t>
            </a:r>
            <a:endParaRPr lang="en-US" b="1" dirty="0">
              <a:solidFill>
                <a:schemeClr val="accent3">
                  <a:lumMod val="50000"/>
                </a:schemeClr>
              </a:solidFill>
            </a:endParaRPr>
          </a:p>
        </p:txBody>
      </p:sp>
    </p:spTree>
    <p:extLst>
      <p:ext uri="{BB962C8B-B14F-4D97-AF65-F5344CB8AC3E}">
        <p14:creationId xmlns:p14="http://schemas.microsoft.com/office/powerpoint/2010/main" val="3799232467"/>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10800000">
            <a:off x="448735" y="113781"/>
            <a:ext cx="4284130" cy="6498167"/>
          </a:xfrm>
          <a:prstGeom prst="wedgeRoundRectCallout">
            <a:avLst>
              <a:gd name="adj1" fmla="val -111134"/>
              <a:gd name="adj2" fmla="val -4355"/>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itle 1"/>
          <p:cNvSpPr txBox="1">
            <a:spLocks/>
          </p:cNvSpPr>
          <p:nvPr/>
        </p:nvSpPr>
        <p:spPr bwMode="auto">
          <a:xfrm>
            <a:off x="922867" y="330208"/>
            <a:ext cx="33443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err="1" smtClean="0">
                <a:solidFill>
                  <a:schemeClr val="accent3">
                    <a:lumMod val="75000"/>
                  </a:schemeClr>
                </a:solidFill>
              </a:rPr>
              <a:t>Solr</a:t>
            </a:r>
            <a:r>
              <a:rPr lang="en-US" sz="2800" dirty="0" smtClean="0">
                <a:solidFill>
                  <a:schemeClr val="accent3">
                    <a:lumMod val="75000"/>
                  </a:schemeClr>
                </a:solidFill>
              </a:rPr>
              <a:t> Proxy</a:t>
            </a:r>
            <a:endParaRPr lang="en-US" sz="2800" dirty="0">
              <a:solidFill>
                <a:schemeClr val="accent3">
                  <a:lumMod val="75000"/>
                </a:schemeClr>
              </a:solidFill>
            </a:endParaRPr>
          </a:p>
        </p:txBody>
      </p:sp>
      <p:cxnSp>
        <p:nvCxnSpPr>
          <p:cNvPr id="54" name="Straight Arrow Connector 53"/>
          <p:cNvCxnSpPr/>
          <p:nvPr/>
        </p:nvCxnSpPr>
        <p:spPr>
          <a:xfrm rot="5400000">
            <a:off x="314140" y="3140333"/>
            <a:ext cx="4267200" cy="1588"/>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66540" y="3140333"/>
            <a:ext cx="4267200" cy="1588"/>
          </a:xfrm>
          <a:prstGeom prst="straightConnector1">
            <a:avLst/>
          </a:prstGeom>
          <a:ln>
            <a:solidFill>
              <a:schemeClr val="accent3">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59" name="Can 58"/>
          <p:cNvSpPr/>
          <p:nvPr/>
        </p:nvSpPr>
        <p:spPr>
          <a:xfrm>
            <a:off x="999146" y="5274727"/>
            <a:ext cx="3200400" cy="6858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7933C"/>
                </a:solidFill>
              </a:rPr>
              <a:t>RFS distributed file system</a:t>
            </a:r>
            <a:endParaRPr lang="en-US" dirty="0">
              <a:solidFill>
                <a:srgbClr val="77933C"/>
              </a:solidFill>
            </a:endParaRPr>
          </a:p>
        </p:txBody>
      </p:sp>
      <p:sp>
        <p:nvSpPr>
          <p:cNvPr id="64" name="Rectangle 63"/>
          <p:cNvSpPr/>
          <p:nvPr/>
        </p:nvSpPr>
        <p:spPr>
          <a:xfrm>
            <a:off x="1532546" y="1921927"/>
            <a:ext cx="1981200" cy="457200"/>
          </a:xfrm>
          <a:prstGeom prst="rect">
            <a:avLst/>
          </a:prstGeom>
          <a:solidFill>
            <a:srgbClr val="4F6228"/>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Solr</a:t>
            </a:r>
            <a:r>
              <a:rPr lang="en-US" dirty="0" smtClean="0"/>
              <a:t> proxy</a:t>
            </a:r>
            <a:endParaRPr lang="en-US" dirty="0"/>
          </a:p>
        </p:txBody>
      </p:sp>
      <p:sp>
        <p:nvSpPr>
          <p:cNvPr id="65" name="Rectangle 64"/>
          <p:cNvSpPr/>
          <p:nvPr/>
        </p:nvSpPr>
        <p:spPr>
          <a:xfrm>
            <a:off x="1915135" y="3325121"/>
            <a:ext cx="1066800" cy="914400"/>
          </a:xfrm>
          <a:prstGeom prst="rect">
            <a:avLst/>
          </a:prstGeom>
          <a:solidFill>
            <a:schemeClr val="accent3">
              <a:lumMod val="50000"/>
            </a:schemeClr>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Solr</a:t>
            </a:r>
            <a:r>
              <a:rPr lang="en-US" dirty="0" smtClean="0"/>
              <a:t> service</a:t>
            </a:r>
            <a:endParaRPr lang="en-US" dirty="0"/>
          </a:p>
        </p:txBody>
      </p:sp>
    </p:spTree>
    <p:extLst>
      <p:ext uri="{BB962C8B-B14F-4D97-AF65-F5344CB8AC3E}">
        <p14:creationId xmlns:p14="http://schemas.microsoft.com/office/powerpoint/2010/main" val="4093551514"/>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NoSQL </a:t>
            </a:r>
            <a:r>
              <a:rPr lang="en-US" dirty="0" smtClean="0"/>
              <a:t>Methodology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Currently HT content is stored in a pair-tree file system convention (CDL)</a:t>
            </a:r>
            <a:endParaRPr lang="en-US" dirty="0"/>
          </a:p>
          <a:p>
            <a:r>
              <a:rPr lang="en-US" dirty="0" smtClean="0"/>
              <a:t>Moving these files into a NoSQL store like Cassandra enabled HTRC to aggregate them into larger sets of files for use in retrieval</a:t>
            </a:r>
          </a:p>
          <a:p>
            <a:r>
              <a:rPr lang="en-US" dirty="0" smtClean="0"/>
              <a:t>Use of Cassandra enabled HTRC to share content over a commodity based Cassandra cluster of virtual machines</a:t>
            </a:r>
          </a:p>
          <a:p>
            <a:r>
              <a:rPr lang="en-US" dirty="0" smtClean="0"/>
              <a:t>Originally investigated use of MongoDB, CouchDB, Hbase and Cassandra</a:t>
            </a:r>
            <a:endParaRPr lang="en-US" dirty="0"/>
          </a:p>
        </p:txBody>
      </p:sp>
    </p:spTree>
    <p:extLst>
      <p:ext uri="{BB962C8B-B14F-4D97-AF65-F5344CB8AC3E}">
        <p14:creationId xmlns:p14="http://schemas.microsoft.com/office/powerpoint/2010/main" val="1334683824"/>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a:t>
            </a:r>
            <a:r>
              <a:rPr lang="en-US" dirty="0" err="1" smtClean="0"/>
              <a:t>Solr</a:t>
            </a:r>
            <a:r>
              <a:rPr lang="en-US" dirty="0" smtClean="0"/>
              <a:t> Proxy + </a:t>
            </a:r>
            <a:r>
              <a:rPr lang="en-US" dirty="0" err="1" smtClean="0"/>
              <a:t>Solr</a:t>
            </a:r>
            <a:r>
              <a:rPr lang="en-US" dirty="0" smtClean="0"/>
              <a:t> Service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Preserves all query syntax of original Solr</a:t>
            </a:r>
          </a:p>
          <a:p>
            <a:r>
              <a:rPr lang="en-US" dirty="0" smtClean="0"/>
              <a:t>Prevents user from modification</a:t>
            </a:r>
          </a:p>
          <a:p>
            <a:r>
              <a:rPr lang="en-US" dirty="0" smtClean="0"/>
              <a:t>Hides the host machine and port number HTRC Solr is actually running on</a:t>
            </a:r>
          </a:p>
          <a:p>
            <a:r>
              <a:rPr lang="en-US" dirty="0" smtClean="0"/>
              <a:t>Creates audit log of requests</a:t>
            </a:r>
          </a:p>
          <a:p>
            <a:r>
              <a:rPr lang="en-US" dirty="0" smtClean="0"/>
              <a:t>Provides filtered term vector for words starting with user-specified letter</a:t>
            </a:r>
          </a:p>
          <a:p>
            <a:r>
              <a:rPr lang="en-US" dirty="0"/>
              <a:t>Filters out “dangerous” requests to </a:t>
            </a:r>
            <a:r>
              <a:rPr lang="en-US" dirty="0" err="1"/>
              <a:t>Solr</a:t>
            </a:r>
            <a:endParaRPr lang="en-US" dirty="0"/>
          </a:p>
          <a:p>
            <a:r>
              <a:rPr lang="en-US" dirty="0"/>
              <a:t>Adds additional features to </a:t>
            </a:r>
            <a:r>
              <a:rPr lang="en-US" dirty="0" err="1"/>
              <a:t>Solr</a:t>
            </a:r>
            <a:endParaRPr lang="en-US" dirty="0"/>
          </a:p>
          <a:p>
            <a:pPr lvl="1"/>
            <a:r>
              <a:rPr lang="en-US" dirty="0"/>
              <a:t>E.g. Term Vectors</a:t>
            </a:r>
          </a:p>
          <a:p>
            <a:endParaRPr lang="en-US" dirty="0"/>
          </a:p>
          <a:p>
            <a:endParaRPr lang="en-US" dirty="0" smtClean="0"/>
          </a:p>
        </p:txBody>
      </p:sp>
    </p:spTree>
    <p:extLst>
      <p:ext uri="{BB962C8B-B14F-4D97-AF65-F5344CB8AC3E}">
        <p14:creationId xmlns:p14="http://schemas.microsoft.com/office/powerpoint/2010/main" val="1109518940"/>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65479" y="324514"/>
            <a:ext cx="2639587" cy="1760250"/>
            <a:chOff x="4418607" y="3721340"/>
            <a:chExt cx="4079645" cy="3199182"/>
          </a:xfrm>
        </p:grpSpPr>
        <p:sp>
          <p:nvSpPr>
            <p:cNvPr id="3" name="Cloud 2"/>
            <p:cNvSpPr/>
            <p:nvPr/>
          </p:nvSpPr>
          <p:spPr>
            <a:xfrm>
              <a:off x="4608643" y="5060006"/>
              <a:ext cx="2427164" cy="1658659"/>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418607" y="3721340"/>
              <a:ext cx="4079645" cy="1286554"/>
            </a:xfrm>
            <a:prstGeom prst="rect">
              <a:avLst/>
            </a:prstGeom>
            <a:noFill/>
          </p:spPr>
          <p:txBody>
            <a:bodyPr wrap="square" rtlCol="0">
              <a:spAutoFit/>
            </a:bodyPr>
            <a:lstStyle/>
            <a:p>
              <a:r>
                <a:rPr lang="en-US" sz="2000" dirty="0" smtClean="0"/>
                <a:t>Data Capsules VM Cluster</a:t>
              </a:r>
            </a:p>
          </p:txBody>
        </p:sp>
        <p:pic>
          <p:nvPicPr>
            <p:cNvPr id="5" name="Picture 4"/>
            <p:cNvPicPr>
              <a:picLocks noChangeAspect="1"/>
            </p:cNvPicPr>
            <p:nvPr/>
          </p:nvPicPr>
          <p:blipFill>
            <a:blip r:embed="rId3"/>
            <a:stretch>
              <a:fillRect/>
            </a:stretch>
          </p:blipFill>
          <p:spPr>
            <a:xfrm>
              <a:off x="5376945" y="6222983"/>
              <a:ext cx="697538" cy="697539"/>
            </a:xfrm>
            <a:prstGeom prst="rect">
              <a:avLst/>
            </a:prstGeom>
          </p:spPr>
        </p:pic>
        <p:pic>
          <p:nvPicPr>
            <p:cNvPr id="6" name="Picture 5"/>
            <p:cNvPicPr>
              <a:picLocks noChangeAspect="1"/>
            </p:cNvPicPr>
            <p:nvPr/>
          </p:nvPicPr>
          <p:blipFill>
            <a:blip r:embed="rId3"/>
            <a:stretch>
              <a:fillRect/>
            </a:stretch>
          </p:blipFill>
          <p:spPr>
            <a:xfrm>
              <a:off x="6012307" y="6043535"/>
              <a:ext cx="697538" cy="697539"/>
            </a:xfrm>
            <a:prstGeom prst="rect">
              <a:avLst/>
            </a:prstGeom>
          </p:spPr>
        </p:pic>
        <p:pic>
          <p:nvPicPr>
            <p:cNvPr id="7" name="Picture 6"/>
            <p:cNvPicPr>
              <a:picLocks noChangeAspect="1"/>
            </p:cNvPicPr>
            <p:nvPr/>
          </p:nvPicPr>
          <p:blipFill>
            <a:blip r:embed="rId3"/>
            <a:stretch>
              <a:fillRect/>
            </a:stretch>
          </p:blipFill>
          <p:spPr>
            <a:xfrm>
              <a:off x="6770065" y="5694766"/>
              <a:ext cx="697538" cy="697539"/>
            </a:xfrm>
            <a:prstGeom prst="rect">
              <a:avLst/>
            </a:prstGeom>
          </p:spPr>
        </p:pic>
        <p:pic>
          <p:nvPicPr>
            <p:cNvPr id="8" name="Picture 7"/>
            <p:cNvPicPr>
              <a:picLocks noChangeAspect="1"/>
            </p:cNvPicPr>
            <p:nvPr/>
          </p:nvPicPr>
          <p:blipFill>
            <a:blip r:embed="rId3"/>
            <a:stretch>
              <a:fillRect/>
            </a:stretch>
          </p:blipFill>
          <p:spPr>
            <a:xfrm>
              <a:off x="6458430" y="4997227"/>
              <a:ext cx="697538" cy="697539"/>
            </a:xfrm>
            <a:prstGeom prst="rect">
              <a:avLst/>
            </a:prstGeom>
          </p:spPr>
        </p:pic>
        <p:pic>
          <p:nvPicPr>
            <p:cNvPr id="9" name="Picture 8"/>
            <p:cNvPicPr>
              <a:picLocks noChangeAspect="1"/>
            </p:cNvPicPr>
            <p:nvPr/>
          </p:nvPicPr>
          <p:blipFill>
            <a:blip r:embed="rId3"/>
            <a:stretch>
              <a:fillRect/>
            </a:stretch>
          </p:blipFill>
          <p:spPr>
            <a:xfrm>
              <a:off x="5653831" y="4970712"/>
              <a:ext cx="697538" cy="697539"/>
            </a:xfrm>
            <a:prstGeom prst="rect">
              <a:avLst/>
            </a:prstGeom>
          </p:spPr>
        </p:pic>
      </p:grpSp>
      <p:pic>
        <p:nvPicPr>
          <p:cNvPr id="10" name="Picture 9"/>
          <p:cNvPicPr>
            <a:picLocks noChangeAspect="1"/>
          </p:cNvPicPr>
          <p:nvPr/>
        </p:nvPicPr>
        <p:blipFill>
          <a:blip r:embed="rId4"/>
          <a:stretch>
            <a:fillRect/>
          </a:stretch>
        </p:blipFill>
        <p:spPr>
          <a:xfrm>
            <a:off x="736698" y="2768233"/>
            <a:ext cx="662812" cy="681895"/>
          </a:xfrm>
          <a:prstGeom prst="rect">
            <a:avLst/>
          </a:prstGeom>
        </p:spPr>
      </p:pic>
      <p:cxnSp>
        <p:nvCxnSpPr>
          <p:cNvPr id="13" name="Straight Arrow Connector 12"/>
          <p:cNvCxnSpPr/>
          <p:nvPr/>
        </p:nvCxnSpPr>
        <p:spPr>
          <a:xfrm rot="5400000">
            <a:off x="2669752" y="2454212"/>
            <a:ext cx="66620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82155" y="2121902"/>
            <a:ext cx="1908195" cy="707886"/>
          </a:xfrm>
          <a:prstGeom prst="rect">
            <a:avLst/>
          </a:prstGeom>
          <a:noFill/>
        </p:spPr>
        <p:txBody>
          <a:bodyPr wrap="none" rtlCol="0">
            <a:spAutoFit/>
          </a:bodyPr>
          <a:lstStyle/>
          <a:p>
            <a:r>
              <a:rPr lang="en-US" sz="2000" dirty="0" smtClean="0"/>
              <a:t>Provide secure</a:t>
            </a:r>
          </a:p>
          <a:p>
            <a:r>
              <a:rPr lang="en-US" sz="2000" dirty="0" smtClean="0"/>
              <a:t>VM</a:t>
            </a:r>
            <a:endParaRPr lang="en-US" sz="2000" dirty="0"/>
          </a:p>
        </p:txBody>
      </p:sp>
      <p:cxnSp>
        <p:nvCxnSpPr>
          <p:cNvPr id="16" name="Straight Arrow Connector 15"/>
          <p:cNvCxnSpPr>
            <a:stCxn id="10" idx="3"/>
          </p:cNvCxnSpPr>
          <p:nvPr/>
        </p:nvCxnSpPr>
        <p:spPr>
          <a:xfrm>
            <a:off x="1399510" y="3109181"/>
            <a:ext cx="133951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6698" y="3450128"/>
            <a:ext cx="1382109" cy="461665"/>
          </a:xfrm>
          <a:prstGeom prst="rect">
            <a:avLst/>
          </a:prstGeom>
          <a:noFill/>
        </p:spPr>
        <p:txBody>
          <a:bodyPr wrap="none" rtlCol="0">
            <a:spAutoFit/>
          </a:bodyPr>
          <a:lstStyle/>
          <a:p>
            <a:r>
              <a:rPr lang="en-US" dirty="0" smtClean="0"/>
              <a:t>Scholars</a:t>
            </a:r>
          </a:p>
        </p:txBody>
      </p:sp>
      <p:pic>
        <p:nvPicPr>
          <p:cNvPr id="20" name="Picture 19"/>
          <p:cNvPicPr>
            <a:picLocks noChangeAspect="1"/>
          </p:cNvPicPr>
          <p:nvPr/>
        </p:nvPicPr>
        <p:blipFill>
          <a:blip r:embed="rId3"/>
          <a:stretch>
            <a:fillRect/>
          </a:stretch>
        </p:blipFill>
        <p:spPr>
          <a:xfrm>
            <a:off x="2739028" y="2788110"/>
            <a:ext cx="908914" cy="772938"/>
          </a:xfrm>
          <a:prstGeom prst="rect">
            <a:avLst/>
          </a:prstGeom>
        </p:spPr>
      </p:pic>
      <p:sp>
        <p:nvSpPr>
          <p:cNvPr id="22" name="TextBox 21"/>
          <p:cNvSpPr txBox="1"/>
          <p:nvPr/>
        </p:nvSpPr>
        <p:spPr>
          <a:xfrm>
            <a:off x="1495720" y="1986027"/>
            <a:ext cx="1339518" cy="1015663"/>
          </a:xfrm>
          <a:prstGeom prst="rect">
            <a:avLst/>
          </a:prstGeom>
          <a:noFill/>
        </p:spPr>
        <p:txBody>
          <a:bodyPr wrap="square" rtlCol="0">
            <a:spAutoFit/>
          </a:bodyPr>
          <a:lstStyle/>
          <a:p>
            <a:r>
              <a:rPr lang="en-US" sz="2000" dirty="0" smtClean="0"/>
              <a:t>Remote Desktop</a:t>
            </a:r>
          </a:p>
          <a:p>
            <a:r>
              <a:rPr lang="en-US" sz="2000" dirty="0" smtClean="0"/>
              <a:t>Or VNC</a:t>
            </a:r>
            <a:endParaRPr lang="en-US" sz="2000" dirty="0"/>
          </a:p>
        </p:txBody>
      </p:sp>
      <p:cxnSp>
        <p:nvCxnSpPr>
          <p:cNvPr id="23" name="Straight Arrow Connector 22"/>
          <p:cNvCxnSpPr/>
          <p:nvPr/>
        </p:nvCxnSpPr>
        <p:spPr>
          <a:xfrm>
            <a:off x="3647942" y="3107593"/>
            <a:ext cx="1880678" cy="317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649529" y="3237882"/>
            <a:ext cx="2129889" cy="2246769"/>
          </a:xfrm>
          <a:prstGeom prst="rect">
            <a:avLst/>
          </a:prstGeom>
          <a:noFill/>
        </p:spPr>
        <p:txBody>
          <a:bodyPr wrap="square" rtlCol="0">
            <a:spAutoFit/>
          </a:bodyPr>
          <a:lstStyle/>
          <a:p>
            <a:r>
              <a:rPr lang="en-US" sz="2000" dirty="0" smtClean="0"/>
              <a:t>Submit secure capsule map/reduce Data Capsule images to FutureGrid. Receive and review results</a:t>
            </a:r>
            <a:endParaRPr lang="en-US" sz="2000" dirty="0"/>
          </a:p>
        </p:txBody>
      </p:sp>
      <p:pic>
        <p:nvPicPr>
          <p:cNvPr id="59" name="Picture 58"/>
          <p:cNvPicPr>
            <a:picLocks noChangeAspect="1"/>
          </p:cNvPicPr>
          <p:nvPr/>
        </p:nvPicPr>
        <p:blipFill>
          <a:blip r:embed="rId3"/>
          <a:stretch>
            <a:fillRect/>
          </a:stretch>
        </p:blipFill>
        <p:spPr>
          <a:xfrm>
            <a:off x="2288435" y="1509064"/>
            <a:ext cx="451317" cy="383799"/>
          </a:xfrm>
          <a:prstGeom prst="rect">
            <a:avLst/>
          </a:prstGeom>
        </p:spPr>
      </p:pic>
      <p:pic>
        <p:nvPicPr>
          <p:cNvPr id="60" name="Picture 59"/>
          <p:cNvPicPr>
            <a:picLocks noChangeAspect="1"/>
          </p:cNvPicPr>
          <p:nvPr/>
        </p:nvPicPr>
        <p:blipFill>
          <a:blip r:embed="rId3"/>
          <a:stretch>
            <a:fillRect/>
          </a:stretch>
        </p:blipFill>
        <p:spPr>
          <a:xfrm>
            <a:off x="2334220" y="1218429"/>
            <a:ext cx="451317" cy="383799"/>
          </a:xfrm>
          <a:prstGeom prst="rect">
            <a:avLst/>
          </a:prstGeom>
        </p:spPr>
      </p:pic>
      <p:pic>
        <p:nvPicPr>
          <p:cNvPr id="61" name="Picture 60"/>
          <p:cNvPicPr>
            <a:picLocks noChangeAspect="1"/>
          </p:cNvPicPr>
          <p:nvPr/>
        </p:nvPicPr>
        <p:blipFill>
          <a:blip r:embed="rId3"/>
          <a:stretch>
            <a:fillRect/>
          </a:stretch>
        </p:blipFill>
        <p:spPr>
          <a:xfrm>
            <a:off x="2513369" y="1011941"/>
            <a:ext cx="451317" cy="383799"/>
          </a:xfrm>
          <a:prstGeom prst="rect">
            <a:avLst/>
          </a:prstGeom>
        </p:spPr>
      </p:pic>
      <p:sp>
        <p:nvSpPr>
          <p:cNvPr id="63" name="Rectangle 62"/>
          <p:cNvSpPr/>
          <p:nvPr/>
        </p:nvSpPr>
        <p:spPr>
          <a:xfrm>
            <a:off x="5779418" y="2718917"/>
            <a:ext cx="1722292" cy="3024272"/>
          </a:xfrm>
          <a:prstGeom prst="rect">
            <a:avLst/>
          </a:prstGeom>
          <a:solidFill>
            <a:schemeClr val="bg1">
              <a:lumMod val="75000"/>
            </a:schemeClr>
          </a:solidFill>
          <a:ln>
            <a:solidFill>
              <a:srgbClr val="984807"/>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FutureGrid</a:t>
            </a:r>
          </a:p>
          <a:p>
            <a:pPr algn="ctr"/>
            <a:r>
              <a:rPr lang="en-US" sz="2000" dirty="0" smtClean="0"/>
              <a:t>Computation Cloud</a:t>
            </a:r>
            <a:endParaRPr lang="en-US" sz="2000" dirty="0"/>
          </a:p>
        </p:txBody>
      </p:sp>
      <p:sp>
        <p:nvSpPr>
          <p:cNvPr id="65" name="Can 64"/>
          <p:cNvSpPr/>
          <p:nvPr/>
        </p:nvSpPr>
        <p:spPr>
          <a:xfrm>
            <a:off x="5773388" y="693846"/>
            <a:ext cx="1722292" cy="1632021"/>
          </a:xfrm>
          <a:prstGeom prst="can">
            <a:avLst>
              <a:gd name="adj" fmla="val 12255"/>
            </a:avLst>
          </a:prstGeom>
          <a:solidFill>
            <a:schemeClr val="accent6">
              <a:lumMod val="40000"/>
              <a:lumOff val="60000"/>
            </a:schemeClr>
          </a:solidFill>
          <a:ln>
            <a:solidFill>
              <a:schemeClr val="accent6">
                <a:lumMod val="50000"/>
              </a:schemeClr>
            </a:solidFill>
          </a:ln>
          <a:effectLst>
            <a:outerShdw blurRad="50800" dist="38100" dir="270000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HTRC Volume Store  and Index </a:t>
            </a:r>
          </a:p>
        </p:txBody>
      </p:sp>
      <p:cxnSp>
        <p:nvCxnSpPr>
          <p:cNvPr id="68" name="Straight Arrow Connector 67"/>
          <p:cNvCxnSpPr>
            <a:stCxn id="65" idx="3"/>
            <a:endCxn id="63" idx="0"/>
          </p:cNvCxnSpPr>
          <p:nvPr/>
        </p:nvCxnSpPr>
        <p:spPr>
          <a:xfrm rot="16200000" flipH="1">
            <a:off x="6441024" y="2519377"/>
            <a:ext cx="393050" cy="60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36792" y="5950273"/>
            <a:ext cx="8227683" cy="523220"/>
          </a:xfrm>
          <a:prstGeom prst="rect">
            <a:avLst/>
          </a:prstGeom>
          <a:noFill/>
        </p:spPr>
        <p:txBody>
          <a:bodyPr wrap="none" rtlCol="0">
            <a:spAutoFit/>
          </a:bodyPr>
          <a:lstStyle/>
          <a:p>
            <a:r>
              <a:rPr lang="en-US" sz="2800" dirty="0" smtClean="0"/>
              <a:t>Non-Consumptive Research-Secure Data Capsule</a:t>
            </a:r>
            <a:endParaRPr lang="en-US" sz="2800" dirty="0"/>
          </a:p>
        </p:txBody>
      </p:sp>
    </p:spTree>
    <p:extLst>
      <p:ext uri="{BB962C8B-B14F-4D97-AF65-F5344CB8AC3E}">
        <p14:creationId xmlns:p14="http://schemas.microsoft.com/office/powerpoint/2010/main" val="38673391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itle 1"/>
          <p:cNvSpPr>
            <a:spLocks noGrp="1"/>
          </p:cNvSpPr>
          <p:nvPr>
            <p:ph type="title" idx="4294967295"/>
          </p:nvPr>
        </p:nvSpPr>
        <p:spPr/>
        <p:txBody>
          <a:bodyPr/>
          <a:lstStyle/>
          <a:p>
            <a:r>
              <a:rPr lang="en-US" dirty="0" smtClean="0">
                <a:solidFill>
                  <a:srgbClr val="404040"/>
                </a:solidFill>
                <a:ea typeface="ＭＳ Ｐゴシック" charset="-128"/>
                <a:cs typeface="ＭＳ Ｐゴシック" charset="-128"/>
              </a:rPr>
              <a:t>Content Sources</a:t>
            </a:r>
          </a:p>
        </p:txBody>
      </p:sp>
      <p:graphicFrame>
        <p:nvGraphicFramePr>
          <p:cNvPr id="7" name="Chart 6"/>
          <p:cNvGraphicFramePr/>
          <p:nvPr>
            <p:extLst>
              <p:ext uri="{D42A27DB-BD31-4B8C-83A1-F6EECF244321}">
                <p14:modId xmlns:p14="http://schemas.microsoft.com/office/powerpoint/2010/main" val="2454415647"/>
              </p:ext>
            </p:extLst>
          </p:nvPr>
        </p:nvGraphicFramePr>
        <p:xfrm>
          <a:off x="241300" y="1591070"/>
          <a:ext cx="8724900" cy="4848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9215860"/>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647700" y="1689100"/>
            <a:ext cx="7848600" cy="1622425"/>
          </a:xfrm>
        </p:spPr>
        <p:txBody>
          <a:bodyPr/>
          <a:lstStyle/>
          <a:p>
            <a:pPr eaLnBrk="1" hangingPunct="1"/>
            <a:r>
              <a:rPr lang="en-US" sz="4000" dirty="0" smtClean="0">
                <a:ea typeface="ＭＳ Ｐゴシック" pitchFamily="36" charset="-128"/>
              </a:rPr>
              <a:t>SEASR Analytics for HTRC</a:t>
            </a:r>
          </a:p>
        </p:txBody>
      </p:sp>
      <p:sp>
        <p:nvSpPr>
          <p:cNvPr id="19459" name="Subtitle 4"/>
          <p:cNvSpPr>
            <a:spLocks noGrp="1"/>
          </p:cNvSpPr>
          <p:nvPr>
            <p:ph type="subTitle" idx="4294967295"/>
          </p:nvPr>
        </p:nvSpPr>
        <p:spPr>
          <a:xfrm>
            <a:off x="1182688" y="3368675"/>
            <a:ext cx="6778625" cy="1928813"/>
          </a:xfrm>
        </p:spPr>
        <p:txBody>
          <a:bodyPr/>
          <a:lstStyle/>
          <a:p>
            <a:pPr algn="ctr" eaLnBrk="1" hangingPunct="1">
              <a:buFont typeface="Arial" charset="0"/>
              <a:buNone/>
            </a:pPr>
            <a:r>
              <a:rPr lang="en-US" sz="2400" dirty="0" smtClean="0">
                <a:ea typeface="ＭＳ Ｐゴシック" pitchFamily="36" charset="-128"/>
              </a:rPr>
              <a:t>Loretta Auvil</a:t>
            </a:r>
          </a:p>
          <a:p>
            <a:pPr algn="ctr" eaLnBrk="1" hangingPunct="1">
              <a:buFont typeface="Arial" charset="0"/>
              <a:buNone/>
            </a:pPr>
            <a:r>
              <a:rPr lang="en-US" sz="2400" dirty="0" smtClean="0">
                <a:ea typeface="ＭＳ Ｐゴシック" pitchFamily="36" charset="-128"/>
              </a:rPr>
              <a:t>University of Illinois</a:t>
            </a:r>
          </a:p>
        </p:txBody>
      </p:sp>
    </p:spTree>
    <p:extLst>
      <p:ext uri="{BB962C8B-B14F-4D97-AF65-F5344CB8AC3E}">
        <p14:creationId xmlns:p14="http://schemas.microsoft.com/office/powerpoint/2010/main" val="3129164993"/>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SEASR?</a:t>
            </a:r>
            <a:endParaRPr lang="en-US" dirty="0"/>
          </a:p>
        </p:txBody>
      </p:sp>
      <p:sp>
        <p:nvSpPr>
          <p:cNvPr id="3" name="Content Placeholder 2"/>
          <p:cNvSpPr>
            <a:spLocks noGrp="1"/>
          </p:cNvSpPr>
          <p:nvPr>
            <p:ph idx="1"/>
          </p:nvPr>
        </p:nvSpPr>
        <p:spPr/>
        <p:txBody>
          <a:bodyPr/>
          <a:lstStyle/>
          <a:p>
            <a:pPr marL="0" indent="0">
              <a:spcAft>
                <a:spcPts val="600"/>
              </a:spcAft>
              <a:buNone/>
            </a:pPr>
            <a:r>
              <a:rPr lang="en-US" sz="2400" dirty="0" smtClean="0"/>
              <a:t>This project focus on </a:t>
            </a:r>
          </a:p>
          <a:p>
            <a:pPr lvl="1">
              <a:spcAft>
                <a:spcPts val="600"/>
              </a:spcAft>
            </a:pPr>
            <a:r>
              <a:rPr lang="en-US" dirty="0" smtClean="0"/>
              <a:t>developing,</a:t>
            </a:r>
          </a:p>
          <a:p>
            <a:pPr lvl="1">
              <a:spcAft>
                <a:spcPts val="600"/>
              </a:spcAft>
            </a:pPr>
            <a:r>
              <a:rPr lang="en-US" dirty="0" smtClean="0"/>
              <a:t> integrating, </a:t>
            </a:r>
          </a:p>
          <a:p>
            <a:pPr lvl="1">
              <a:spcAft>
                <a:spcPts val="600"/>
              </a:spcAft>
            </a:pPr>
            <a:r>
              <a:rPr lang="en-US" dirty="0" smtClean="0"/>
              <a:t>deploying, and </a:t>
            </a:r>
          </a:p>
          <a:p>
            <a:pPr lvl="1">
              <a:spcAft>
                <a:spcPts val="600"/>
              </a:spcAft>
            </a:pPr>
            <a:r>
              <a:rPr lang="en-US" dirty="0" smtClean="0"/>
              <a:t>sustaining </a:t>
            </a:r>
          </a:p>
          <a:p>
            <a:pPr marL="0" lvl="0" indent="0">
              <a:spcAft>
                <a:spcPts val="600"/>
              </a:spcAft>
              <a:buNone/>
            </a:pPr>
            <a:r>
              <a:rPr lang="en-US" sz="2400" dirty="0" smtClean="0"/>
              <a:t>a set of reusable and expandable software components and a supporting framework, </a:t>
            </a:r>
          </a:p>
          <a:p>
            <a:pPr marL="0" lvl="0" indent="0">
              <a:spcAft>
                <a:spcPts val="600"/>
              </a:spcAft>
              <a:buNone/>
            </a:pPr>
            <a:r>
              <a:rPr lang="en-US" sz="2400" dirty="0" smtClean="0"/>
              <a:t>to benefit a broad set of data mining applications for scholars in humanities.</a:t>
            </a:r>
          </a:p>
        </p:txBody>
      </p:sp>
    </p:spTree>
    <p:extLst>
      <p:ext uri="{BB962C8B-B14F-4D97-AF65-F5344CB8AC3E}">
        <p14:creationId xmlns:p14="http://schemas.microsoft.com/office/powerpoint/2010/main" val="4000928890"/>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70933" y="1600201"/>
            <a:ext cx="3081867" cy="4895849"/>
          </a:xfrm>
        </p:spPr>
        <p:txBody>
          <a:bodyPr/>
          <a:lstStyle/>
          <a:p>
            <a:pPr rtl="0" eaLnBrk="0" fontAlgn="base" hangingPunct="0"/>
            <a:r>
              <a:rPr lang="en-US" sz="2000" kern="1200" dirty="0" smtClean="0">
                <a:solidFill>
                  <a:schemeClr val="tx1"/>
                </a:solidFill>
                <a:latin typeface="Helvetica Neue Light"/>
                <a:ea typeface="Helvetica Neue Light" pitchFamily="-106" charset="0"/>
                <a:cs typeface="Helvetica Neue Light"/>
              </a:rPr>
              <a:t>Web-based UI</a:t>
            </a:r>
            <a:endParaRPr lang="en-US" sz="2000" dirty="0" smtClean="0"/>
          </a:p>
          <a:p>
            <a:pPr rtl="0" eaLnBrk="0" fontAlgn="base" hangingPunct="0"/>
            <a:r>
              <a:rPr lang="en-US" sz="2000" kern="1200" dirty="0" smtClean="0">
                <a:solidFill>
                  <a:schemeClr val="tx1"/>
                </a:solidFill>
                <a:latin typeface="Helvetica Neue Light"/>
                <a:ea typeface="Helvetica Neue Light" pitchFamily="-106" charset="0"/>
                <a:cs typeface="Helvetica Neue Light"/>
              </a:rPr>
              <a:t>Components and flows are retrieved from server</a:t>
            </a:r>
            <a:endParaRPr lang="en-US" sz="2000" dirty="0" smtClean="0"/>
          </a:p>
          <a:p>
            <a:pPr rtl="0" eaLnBrk="0" fontAlgn="base" hangingPunct="0"/>
            <a:r>
              <a:rPr lang="en-US" sz="2000" kern="1200" dirty="0" smtClean="0">
                <a:solidFill>
                  <a:schemeClr val="tx1"/>
                </a:solidFill>
                <a:latin typeface="Helvetica Neue Light"/>
                <a:ea typeface="Helvetica Neue Light" pitchFamily="-106" charset="0"/>
                <a:cs typeface="Helvetica Neue Light"/>
              </a:rPr>
              <a:t>Additional locations of components and flows can be added to server</a:t>
            </a:r>
            <a:endParaRPr lang="en-US" sz="2000" dirty="0" smtClean="0"/>
          </a:p>
          <a:p>
            <a:pPr rtl="0" eaLnBrk="0" fontAlgn="base" hangingPunct="0">
              <a:spcAft>
                <a:spcPts val="600"/>
              </a:spcAft>
            </a:pPr>
            <a:r>
              <a:rPr lang="en-US" sz="2000" kern="1200" dirty="0" smtClean="0">
                <a:solidFill>
                  <a:schemeClr val="tx1"/>
                </a:solidFill>
                <a:latin typeface="Helvetica Neue Light"/>
                <a:ea typeface="Helvetica Neue Light" pitchFamily="-106" charset="0"/>
                <a:cs typeface="Helvetica Neue Light"/>
              </a:rPr>
              <a:t>Create flow using a graphical drag and drop interface</a:t>
            </a:r>
            <a:endParaRPr lang="en-US" sz="2000" dirty="0" smtClean="0"/>
          </a:p>
          <a:p>
            <a:pPr rtl="0" eaLnBrk="0" fontAlgn="base" hangingPunct="0"/>
            <a:r>
              <a:rPr lang="en-US" sz="2000" kern="1200" dirty="0" smtClean="0">
                <a:solidFill>
                  <a:schemeClr val="tx1"/>
                </a:solidFill>
                <a:latin typeface="Helvetica Neue Light"/>
                <a:ea typeface="Helvetica Neue Light" pitchFamily="-106" charset="0"/>
                <a:cs typeface="Helvetica Neue Light"/>
              </a:rPr>
              <a:t>Change property values</a:t>
            </a:r>
            <a:endParaRPr lang="en-US" sz="2000" dirty="0" smtClean="0"/>
          </a:p>
          <a:p>
            <a:pPr rtl="0" eaLnBrk="0" fontAlgn="base" hangingPunct="0"/>
            <a:r>
              <a:rPr lang="en-US" sz="2000" kern="1200" dirty="0" smtClean="0">
                <a:solidFill>
                  <a:schemeClr val="tx1"/>
                </a:solidFill>
                <a:latin typeface="Helvetica Neue Light"/>
                <a:ea typeface="Helvetica Neue Light" pitchFamily="-106" charset="0"/>
                <a:cs typeface="Helvetica Neue Light"/>
              </a:rPr>
              <a:t>Execute the flow</a:t>
            </a:r>
            <a:endParaRPr lang="en-US" sz="2000" dirty="0" smtClean="0"/>
          </a:p>
        </p:txBody>
      </p:sp>
      <p:sp>
        <p:nvSpPr>
          <p:cNvPr id="45058" name="Title 1"/>
          <p:cNvSpPr>
            <a:spLocks noGrp="1"/>
          </p:cNvSpPr>
          <p:nvPr>
            <p:ph type="title"/>
          </p:nvPr>
        </p:nvSpPr>
        <p:spPr>
          <a:xfrm>
            <a:off x="-1" y="274638"/>
            <a:ext cx="9130545" cy="1143000"/>
          </a:xfrm>
        </p:spPr>
        <p:txBody>
          <a:bodyPr/>
          <a:lstStyle/>
          <a:p>
            <a:r>
              <a:rPr lang="en-US" dirty="0" err="1" smtClean="0">
                <a:latin typeface="Helvetica Neue Light" pitchFamily="-111" charset="0"/>
                <a:ea typeface="Helvetica Neue Light" pitchFamily="-111" charset="0"/>
                <a:cs typeface="Helvetica Neue Light" pitchFamily="-111" charset="0"/>
              </a:rPr>
              <a:t>Meandre</a:t>
            </a:r>
            <a:r>
              <a:rPr lang="en-US" dirty="0" smtClean="0">
                <a:latin typeface="Helvetica Neue Light" pitchFamily="-111" charset="0"/>
                <a:ea typeface="Helvetica Neue Light" pitchFamily="-111" charset="0"/>
                <a:cs typeface="Helvetica Neue Light" pitchFamily="-111" charset="0"/>
              </a:rPr>
              <a:t>: Workbench Existing Flow</a:t>
            </a:r>
          </a:p>
        </p:txBody>
      </p:sp>
      <p:pic>
        <p:nvPicPr>
          <p:cNvPr id="4" name="Picture 3" descr="Workbenc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905368"/>
            <a:ext cx="5777745" cy="3662050"/>
          </a:xfrm>
          <a:prstGeom prst="rect">
            <a:avLst/>
          </a:prstGeom>
        </p:spPr>
      </p:pic>
    </p:spTree>
    <p:extLst>
      <p:ext uri="{BB962C8B-B14F-4D97-AF65-F5344CB8AC3E}">
        <p14:creationId xmlns:p14="http://schemas.microsoft.com/office/powerpoint/2010/main" val="101229285"/>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Meandre</a:t>
            </a:r>
            <a:r>
              <a:rPr lang="en-US" baseline="0" dirty="0" smtClean="0"/>
              <a:t> Flow</a:t>
            </a:r>
            <a:endParaRPr lang="en-US" dirty="0"/>
          </a:p>
        </p:txBody>
      </p:sp>
      <p:sp>
        <p:nvSpPr>
          <p:cNvPr id="3" name="Content Placeholder 2"/>
          <p:cNvSpPr>
            <a:spLocks noGrp="1"/>
          </p:cNvSpPr>
          <p:nvPr>
            <p:ph idx="1"/>
          </p:nvPr>
        </p:nvSpPr>
        <p:spPr/>
        <p:txBody>
          <a:bodyPr/>
          <a:lstStyle/>
          <a:p>
            <a:endParaRPr lang="en-US"/>
          </a:p>
        </p:txBody>
      </p:sp>
      <p:pic>
        <p:nvPicPr>
          <p:cNvPr id="7" name="Picture 6" descr="HTRC-Dunning-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94" y="1512420"/>
            <a:ext cx="8331200" cy="5345579"/>
          </a:xfrm>
          <a:prstGeom prst="rect">
            <a:avLst/>
          </a:prstGeom>
        </p:spPr>
      </p:pic>
    </p:spTree>
    <p:extLst>
      <p:ext uri="{BB962C8B-B14F-4D97-AF65-F5344CB8AC3E}">
        <p14:creationId xmlns:p14="http://schemas.microsoft.com/office/powerpoint/2010/main" val="108559376"/>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Dunning </a:t>
            </a:r>
            <a:r>
              <a:rPr lang="en-US" dirty="0" err="1" smtClean="0"/>
              <a:t>Loglikelihood</a:t>
            </a:r>
            <a:r>
              <a:rPr lang="en-US" dirty="0" smtClean="0"/>
              <a:t> Tag Clouds</a:t>
            </a:r>
            <a:endParaRPr lang="en-US" dirty="0"/>
          </a:p>
        </p:txBody>
      </p:sp>
      <p:pic>
        <p:nvPicPr>
          <p:cNvPr id="4" name="Content Placeholder 3"/>
          <p:cNvPicPr>
            <a:picLocks noGrp="1" noChangeAspect="1"/>
          </p:cNvPicPr>
          <p:nvPr>
            <p:ph idx="1"/>
          </p:nvPr>
        </p:nvPicPr>
        <p:blipFill>
          <a:blip r:embed="rId3"/>
          <a:srcRect l="229" r="229"/>
          <a:stretch>
            <a:fillRect/>
          </a:stretch>
        </p:blipFill>
        <p:spPr>
          <a:xfrm>
            <a:off x="4606919" y="1600201"/>
            <a:ext cx="4198412" cy="2497666"/>
          </a:xfrm>
        </p:spPr>
      </p:pic>
      <p:sp>
        <p:nvSpPr>
          <p:cNvPr id="6" name="Text Placeholder 5"/>
          <p:cNvSpPr>
            <a:spLocks noGrp="1"/>
          </p:cNvSpPr>
          <p:nvPr>
            <p:ph type="body" idx="4294967295"/>
          </p:nvPr>
        </p:nvSpPr>
        <p:spPr>
          <a:xfrm>
            <a:off x="268284" y="1600200"/>
            <a:ext cx="4684716" cy="4800599"/>
          </a:xfrm>
        </p:spPr>
        <p:txBody>
          <a:bodyPr>
            <a:normAutofit lnSpcReduction="10000"/>
          </a:bodyPr>
          <a:lstStyle/>
          <a:p>
            <a:pPr marL="0" indent="0">
              <a:spcBef>
                <a:spcPts val="0"/>
              </a:spcBef>
              <a:buNone/>
            </a:pPr>
            <a:r>
              <a:rPr lang="en-US" sz="1800" b="1" dirty="0" smtClean="0"/>
              <a:t>Significantly overrepresented in E, in order:</a:t>
            </a:r>
            <a:endParaRPr lang="en-US" sz="1800" dirty="0" smtClean="0"/>
          </a:p>
          <a:p>
            <a:pPr marL="120650" indent="-120650">
              <a:spcBef>
                <a:spcPts val="0"/>
              </a:spcBef>
            </a:pPr>
            <a:r>
              <a:rPr lang="en-US" sz="1600" kern="1200" dirty="0" smtClean="0">
                <a:solidFill>
                  <a:schemeClr val="tx1"/>
                </a:solidFill>
                <a:effectLst/>
              </a:rPr>
              <a:t>"that" "general" "army" "enemy" </a:t>
            </a:r>
          </a:p>
          <a:p>
            <a:pPr marL="120650" indent="-120650">
              <a:spcBef>
                <a:spcPts val="0"/>
              </a:spcBef>
            </a:pPr>
            <a:r>
              <a:rPr lang="en-US" sz="1600" kern="1200" dirty="0" smtClean="0">
                <a:solidFill>
                  <a:schemeClr val="tx1"/>
                </a:solidFill>
                <a:effectLst/>
              </a:rPr>
              <a:t>"not" "slavery" "to" "you" </a:t>
            </a:r>
          </a:p>
          <a:p>
            <a:pPr marL="120650" indent="-120650">
              <a:spcBef>
                <a:spcPts val="0"/>
              </a:spcBef>
            </a:pPr>
            <a:r>
              <a:rPr lang="en-US" sz="1600" kern="1200" dirty="0" smtClean="0">
                <a:solidFill>
                  <a:schemeClr val="tx1"/>
                </a:solidFill>
                <a:effectLst/>
              </a:rPr>
              <a:t>"corps" "brigade" "had" "troops" </a:t>
            </a:r>
          </a:p>
          <a:p>
            <a:pPr marL="120650" indent="-120650">
              <a:spcBef>
                <a:spcPts val="0"/>
              </a:spcBef>
            </a:pPr>
            <a:r>
              <a:rPr lang="en-US" sz="1600" kern="1200" dirty="0" smtClean="0">
                <a:solidFill>
                  <a:schemeClr val="tx1"/>
                </a:solidFill>
                <a:effectLst/>
              </a:rPr>
              <a:t>"would" "our" "we" "men" </a:t>
            </a:r>
          </a:p>
          <a:p>
            <a:pPr marL="120650" indent="-120650">
              <a:spcBef>
                <a:spcPts val="0"/>
              </a:spcBef>
            </a:pPr>
            <a:r>
              <a:rPr lang="en-US" sz="1600" kern="1200" dirty="0" smtClean="0">
                <a:solidFill>
                  <a:schemeClr val="tx1"/>
                </a:solidFill>
                <a:effectLst/>
              </a:rPr>
              <a:t>"war" "be" "command" "if" </a:t>
            </a:r>
          </a:p>
          <a:p>
            <a:pPr marL="120650" indent="-120650">
              <a:spcBef>
                <a:spcPts val="0"/>
              </a:spcBef>
            </a:pPr>
            <a:r>
              <a:rPr lang="en-US" sz="1600" kern="1200" dirty="0" smtClean="0">
                <a:solidFill>
                  <a:schemeClr val="tx1"/>
                </a:solidFill>
                <a:effectLst/>
              </a:rPr>
              <a:t>"slave" "right" "it" "my" </a:t>
            </a:r>
          </a:p>
          <a:p>
            <a:pPr marL="120650" indent="-120650">
              <a:spcBef>
                <a:spcPts val="0"/>
              </a:spcBef>
            </a:pPr>
            <a:r>
              <a:rPr lang="en-US" sz="1600" kern="1200" dirty="0" smtClean="0">
                <a:solidFill>
                  <a:schemeClr val="tx1"/>
                </a:solidFill>
                <a:effectLst/>
              </a:rPr>
              <a:t>"could" "constitution" "force" "what" </a:t>
            </a:r>
          </a:p>
          <a:p>
            <a:pPr marL="120650" indent="-120650">
              <a:spcBef>
                <a:spcPts val="0"/>
              </a:spcBef>
            </a:pPr>
            <a:r>
              <a:rPr lang="en-US" sz="1600" kern="1200" dirty="0" smtClean="0">
                <a:solidFill>
                  <a:schemeClr val="tx1"/>
                </a:solidFill>
                <a:effectLst/>
              </a:rPr>
              <a:t>"wounded" "artillery" "division" "government"</a:t>
            </a:r>
            <a:r>
              <a:rPr lang="en-US" sz="1800" kern="1200" dirty="0" smtClean="0">
                <a:solidFill>
                  <a:schemeClr val="tx1"/>
                </a:solidFill>
                <a:effectLst/>
              </a:rPr>
              <a:t> </a:t>
            </a:r>
          </a:p>
          <a:p>
            <a:pPr marL="120650" indent="-120650">
              <a:spcBef>
                <a:spcPts val="0"/>
              </a:spcBef>
            </a:pPr>
            <a:endParaRPr lang="en-US" sz="1800" kern="1200" dirty="0" smtClean="0">
              <a:solidFill>
                <a:schemeClr val="tx1"/>
              </a:solidFill>
              <a:effectLst/>
            </a:endParaRPr>
          </a:p>
          <a:p>
            <a:pPr marL="0" indent="0">
              <a:spcBef>
                <a:spcPts val="0"/>
              </a:spcBef>
              <a:buNone/>
            </a:pPr>
            <a:r>
              <a:rPr lang="en-US" sz="1800" b="1" dirty="0" smtClean="0"/>
              <a:t>Significantly overrepresented in F, in order: </a:t>
            </a:r>
          </a:p>
          <a:p>
            <a:pPr marL="120650" indent="-120650">
              <a:spcBef>
                <a:spcPts val="0"/>
              </a:spcBef>
            </a:pPr>
            <a:r>
              <a:rPr lang="en-US" sz="1600" kern="1200" dirty="0" smtClean="0">
                <a:solidFill>
                  <a:schemeClr val="tx1"/>
                </a:solidFill>
                <a:effectLst/>
              </a:rPr>
              <a:t>"county" "born" "married" "township" </a:t>
            </a:r>
          </a:p>
          <a:p>
            <a:pPr marL="120650" indent="-120650">
              <a:spcBef>
                <a:spcPts val="0"/>
              </a:spcBef>
            </a:pPr>
            <a:r>
              <a:rPr lang="en-US" sz="1600" kern="1200" dirty="0" smtClean="0">
                <a:solidFill>
                  <a:schemeClr val="tx1"/>
                </a:solidFill>
                <a:effectLst/>
              </a:rPr>
              <a:t>"town" "years" "children" "wife" </a:t>
            </a:r>
          </a:p>
          <a:p>
            <a:pPr marL="120650" indent="-120650">
              <a:spcBef>
                <a:spcPts val="0"/>
              </a:spcBef>
            </a:pPr>
            <a:r>
              <a:rPr lang="en-US" sz="1600" kern="1200" dirty="0" smtClean="0">
                <a:solidFill>
                  <a:schemeClr val="tx1"/>
                </a:solidFill>
                <a:effectLst/>
              </a:rPr>
              <a:t>"daughter" "son" "acres" "farm" </a:t>
            </a:r>
          </a:p>
          <a:p>
            <a:pPr marL="120650" indent="-120650">
              <a:spcBef>
                <a:spcPts val="0"/>
              </a:spcBef>
            </a:pPr>
            <a:r>
              <a:rPr lang="en-US" sz="1600" kern="1200" dirty="0" smtClean="0">
                <a:solidFill>
                  <a:schemeClr val="tx1"/>
                </a:solidFill>
                <a:effectLst/>
              </a:rPr>
              <a:t>"business" "in" "school" "is" </a:t>
            </a:r>
          </a:p>
          <a:p>
            <a:pPr marL="120650" indent="-120650">
              <a:spcBef>
                <a:spcPts val="0"/>
              </a:spcBef>
            </a:pPr>
            <a:r>
              <a:rPr lang="en-US" sz="1600" kern="1200" dirty="0" smtClean="0">
                <a:solidFill>
                  <a:schemeClr val="tx1"/>
                </a:solidFill>
                <a:effectLst/>
              </a:rPr>
              <a:t>"and" "building" "he" "died" </a:t>
            </a:r>
          </a:p>
          <a:p>
            <a:pPr marL="120650" indent="-120650">
              <a:spcBef>
                <a:spcPts val="0"/>
              </a:spcBef>
            </a:pPr>
            <a:r>
              <a:rPr lang="en-US" sz="1600" kern="1200" dirty="0" smtClean="0">
                <a:solidFill>
                  <a:schemeClr val="tx1"/>
                </a:solidFill>
                <a:effectLst/>
              </a:rPr>
              <a:t>"year" "has" "family" "father" </a:t>
            </a:r>
          </a:p>
          <a:p>
            <a:pPr marL="120650" indent="-120650">
              <a:spcBef>
                <a:spcPts val="0"/>
              </a:spcBef>
            </a:pPr>
            <a:r>
              <a:rPr lang="en-US" sz="1600" kern="1200" dirty="0" smtClean="0">
                <a:solidFill>
                  <a:schemeClr val="tx1"/>
                </a:solidFill>
                <a:effectLst/>
              </a:rPr>
              <a:t>"located" "parents" "land" "native" </a:t>
            </a:r>
          </a:p>
          <a:p>
            <a:pPr marL="120650" indent="-120650">
              <a:spcBef>
                <a:spcPts val="0"/>
              </a:spcBef>
            </a:pPr>
            <a:r>
              <a:rPr lang="en-US" sz="1600" kern="1200" dirty="0" smtClean="0">
                <a:solidFill>
                  <a:schemeClr val="tx1"/>
                </a:solidFill>
                <a:effectLst/>
              </a:rPr>
              <a:t>"built" "mill" "city" "member” </a:t>
            </a:r>
            <a:endParaRPr lang="en-US" sz="1800" kern="1200" dirty="0" smtClean="0">
              <a:solidFill>
                <a:schemeClr val="tx1"/>
              </a:solidFill>
              <a:effectLst/>
            </a:endParaRPr>
          </a:p>
        </p:txBody>
      </p:sp>
      <p:pic>
        <p:nvPicPr>
          <p:cNvPr id="5" name="Picture 4"/>
          <p:cNvPicPr>
            <a:picLocks noChangeAspect="1"/>
          </p:cNvPicPr>
          <p:nvPr/>
        </p:nvPicPr>
        <p:blipFill>
          <a:blip r:embed="rId4"/>
          <a:stretch>
            <a:fillRect/>
          </a:stretch>
        </p:blipFill>
        <p:spPr>
          <a:xfrm>
            <a:off x="4606919" y="4267201"/>
            <a:ext cx="4556156" cy="1950604"/>
          </a:xfrm>
          <a:prstGeom prst="rect">
            <a:avLst/>
          </a:prstGeom>
        </p:spPr>
      </p:pic>
      <p:sp>
        <p:nvSpPr>
          <p:cNvPr id="7" name="TextBox 6"/>
          <p:cNvSpPr txBox="1"/>
          <p:nvPr/>
        </p:nvSpPr>
        <p:spPr>
          <a:xfrm>
            <a:off x="-76200" y="6519446"/>
            <a:ext cx="7822474" cy="338554"/>
          </a:xfrm>
          <a:prstGeom prst="rect">
            <a:avLst/>
          </a:prstGeom>
          <a:noFill/>
        </p:spPr>
        <p:txBody>
          <a:bodyPr wrap="none" rtlCol="0">
            <a:spAutoFit/>
          </a:bodyPr>
          <a:lstStyle/>
          <a:p>
            <a:r>
              <a:rPr lang="en-US" sz="1600" dirty="0"/>
              <a:t>http://</a:t>
            </a:r>
            <a:r>
              <a:rPr lang="en-US" sz="1600" dirty="0" err="1"/>
              <a:t>sappingattention.blogspot.com</a:t>
            </a:r>
            <a:r>
              <a:rPr lang="en-US" sz="1600" dirty="0"/>
              <a:t>/2011/10/comparing-corpuses-by-word-</a:t>
            </a:r>
            <a:r>
              <a:rPr lang="en-US" sz="1600" dirty="0" err="1" smtClean="0"/>
              <a:t>use.html</a:t>
            </a:r>
            <a:endParaRPr lang="en-US" sz="1600" dirty="0"/>
          </a:p>
        </p:txBody>
      </p:sp>
    </p:spTree>
    <p:extLst>
      <p:ext uri="{BB962C8B-B14F-4D97-AF65-F5344CB8AC3E}">
        <p14:creationId xmlns:p14="http://schemas.microsoft.com/office/powerpoint/2010/main" val="2857222146"/>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SEASR @ Work – Dunning </a:t>
            </a:r>
            <a:r>
              <a:rPr lang="en-US" dirty="0" err="1" smtClean="0"/>
              <a:t>Loglikelihood</a:t>
            </a:r>
            <a:endParaRPr lang="en-US" dirty="0"/>
          </a:p>
        </p:txBody>
      </p:sp>
      <p:sp>
        <p:nvSpPr>
          <p:cNvPr id="3" name="Content Placeholder 2"/>
          <p:cNvSpPr>
            <a:spLocks noGrp="1"/>
          </p:cNvSpPr>
          <p:nvPr>
            <p:ph idx="1"/>
          </p:nvPr>
        </p:nvSpPr>
        <p:spPr>
          <a:xfrm>
            <a:off x="457200" y="1600201"/>
            <a:ext cx="3652799" cy="4895849"/>
          </a:xfrm>
        </p:spPr>
        <p:txBody>
          <a:bodyPr/>
          <a:lstStyle/>
          <a:p>
            <a:r>
              <a:rPr lang="en-US" sz="2000" dirty="0" smtClean="0">
                <a:latin typeface="Helvetica Neue"/>
                <a:cs typeface="Helvetica Neue"/>
              </a:rPr>
              <a:t>Find what </a:t>
            </a:r>
            <a:r>
              <a:rPr lang="en-US" sz="2000" dirty="0">
                <a:latin typeface="Helvetica Neue"/>
                <a:cs typeface="Helvetica Neue"/>
              </a:rPr>
              <a:t>words are overused or underused in your 'analysis corpus' when compared with your 'reference corpus'.</a:t>
            </a:r>
          </a:p>
          <a:p>
            <a:r>
              <a:rPr lang="en-US" sz="2000" dirty="0" smtClean="0"/>
              <a:t>Feature comparison of token counts</a:t>
            </a:r>
          </a:p>
          <a:p>
            <a:r>
              <a:rPr lang="en-US" sz="2000" dirty="0" smtClean="0"/>
              <a:t>Two sets of works</a:t>
            </a:r>
          </a:p>
          <a:p>
            <a:pPr lvl="1"/>
            <a:r>
              <a:rPr lang="en-US" sz="2000" dirty="0" smtClean="0"/>
              <a:t>Specify an analysis document/collection</a:t>
            </a:r>
          </a:p>
          <a:p>
            <a:pPr lvl="1"/>
            <a:r>
              <a:rPr lang="en-US" sz="2000" dirty="0" smtClean="0"/>
              <a:t>Specify a reference document/collection</a:t>
            </a:r>
          </a:p>
          <a:p>
            <a:r>
              <a:rPr lang="en-US" sz="2000" dirty="0" smtClean="0"/>
              <a:t>Perform statistics comparison using Dunning </a:t>
            </a:r>
            <a:r>
              <a:rPr lang="en-US" sz="2000" dirty="0" err="1" smtClean="0"/>
              <a:t>Loglikelihood</a:t>
            </a:r>
            <a:endParaRPr lang="en-US" sz="2000" dirty="0" smtClean="0"/>
          </a:p>
          <a:p>
            <a:endParaRPr lang="en-US" sz="2000" dirty="0">
              <a:latin typeface="Helvetica Neue"/>
              <a:cs typeface="Helvetica Neue"/>
            </a:endParaRPr>
          </a:p>
          <a:p>
            <a:endParaRPr lang="en-US" sz="2000" dirty="0" smtClean="0"/>
          </a:p>
        </p:txBody>
      </p:sp>
      <p:pic>
        <p:nvPicPr>
          <p:cNvPr id="4" name="Picture 3"/>
          <p:cNvPicPr>
            <a:picLocks noChangeAspect="1"/>
          </p:cNvPicPr>
          <p:nvPr/>
        </p:nvPicPr>
        <p:blipFill rotWithShape="1">
          <a:blip r:embed="rId3"/>
          <a:srcRect l="8450" t="29501" r="26579" b="13186"/>
          <a:stretch/>
        </p:blipFill>
        <p:spPr>
          <a:xfrm>
            <a:off x="4114800" y="1524000"/>
            <a:ext cx="5029200" cy="2769573"/>
          </a:xfrm>
          <a:prstGeom prst="rect">
            <a:avLst/>
          </a:prstGeom>
        </p:spPr>
      </p:pic>
      <p:sp>
        <p:nvSpPr>
          <p:cNvPr id="5" name="Rectangle 4"/>
          <p:cNvSpPr/>
          <p:nvPr/>
        </p:nvSpPr>
        <p:spPr>
          <a:xfrm>
            <a:off x="4109999" y="4332217"/>
            <a:ext cx="5029200" cy="22209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chemeClr val="tx1"/>
                </a:solidFill>
                <a:latin typeface="Helvetica Neue"/>
                <a:cs typeface="Helvetica Neue"/>
              </a:rPr>
              <a:t>Example showing over-represented words</a:t>
            </a:r>
          </a:p>
          <a:p>
            <a:r>
              <a:rPr lang="en-US" sz="1800" dirty="0" smtClean="0">
                <a:solidFill>
                  <a:schemeClr val="tx1"/>
                </a:solidFill>
                <a:latin typeface="Helvetica Neue"/>
                <a:cs typeface="Helvetica Neue"/>
              </a:rPr>
              <a:t>Analysis Set: The Project Gutenberg EBook of A Tale of Two Cities, by Charles Dickens</a:t>
            </a:r>
          </a:p>
          <a:p>
            <a:r>
              <a:rPr lang="en-US" sz="1800" dirty="0" smtClean="0">
                <a:solidFill>
                  <a:schemeClr val="tx1"/>
                </a:solidFill>
                <a:latin typeface="Helvetica Neue"/>
                <a:cs typeface="Helvetica Neue"/>
              </a:rPr>
              <a:t>Reference Set: The Project Gutenberg EBook of Great Expectations, by Charles Dickens</a:t>
            </a:r>
          </a:p>
          <a:p>
            <a:endParaRPr lang="en-US" sz="1800" dirty="0">
              <a:solidFill>
                <a:schemeClr val="tx1"/>
              </a:solidFill>
              <a:latin typeface="Helvetica Neue"/>
              <a:cs typeface="Helvetica Neue"/>
            </a:endParaRPr>
          </a:p>
          <a:p>
            <a:r>
              <a:rPr lang="en-US" sz="1800" dirty="0" smtClean="0">
                <a:solidFill>
                  <a:schemeClr val="tx1"/>
                </a:solidFill>
                <a:latin typeface="Helvetica Neue"/>
                <a:cs typeface="Helvetica Neue"/>
              </a:rPr>
              <a:t>Improvement by removing Proper Nouns</a:t>
            </a:r>
            <a:endParaRPr lang="en-US" sz="1800" dirty="0">
              <a:solidFill>
                <a:schemeClr val="tx1"/>
              </a:solidFill>
              <a:latin typeface="Helvetica Neue"/>
              <a:cs typeface="Helvetica Neue"/>
            </a:endParaRPr>
          </a:p>
        </p:txBody>
      </p:sp>
    </p:spTree>
    <p:extLst>
      <p:ext uri="{BB962C8B-B14F-4D97-AF65-F5344CB8AC3E}">
        <p14:creationId xmlns:p14="http://schemas.microsoft.com/office/powerpoint/2010/main" val="448636207"/>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8566" y="3320369"/>
            <a:ext cx="6289967" cy="3537630"/>
          </a:xfrm>
          <a:prstGeom prst="rect">
            <a:avLst/>
          </a:prstGeom>
        </p:spPr>
      </p:pic>
      <p:sp>
        <p:nvSpPr>
          <p:cNvPr id="2" name="Title 1"/>
          <p:cNvSpPr>
            <a:spLocks noGrp="1"/>
          </p:cNvSpPr>
          <p:nvPr>
            <p:ph type="title"/>
          </p:nvPr>
        </p:nvSpPr>
        <p:spPr/>
        <p:txBody>
          <a:bodyPr/>
          <a:lstStyle/>
          <a:p>
            <a:r>
              <a:rPr lang="en-US" dirty="0" smtClean="0"/>
              <a:t>Dunning </a:t>
            </a:r>
            <a:r>
              <a:rPr lang="en-US" dirty="0" err="1" smtClean="0"/>
              <a:t>Loglikelihood</a:t>
            </a:r>
            <a:r>
              <a:rPr lang="en-US" dirty="0" smtClean="0"/>
              <a:t> Tag Cloud</a:t>
            </a:r>
            <a:endParaRPr lang="en-US" dirty="0"/>
          </a:p>
        </p:txBody>
      </p:sp>
      <p:sp>
        <p:nvSpPr>
          <p:cNvPr id="3" name="Content Placeholder 2"/>
          <p:cNvSpPr>
            <a:spLocks noGrp="1"/>
          </p:cNvSpPr>
          <p:nvPr>
            <p:ph idx="1"/>
          </p:nvPr>
        </p:nvSpPr>
        <p:spPr/>
        <p:txBody>
          <a:bodyPr/>
          <a:lstStyle/>
          <a:p>
            <a:pPr>
              <a:spcAft>
                <a:spcPts val="0"/>
              </a:spcAft>
            </a:pPr>
            <a:r>
              <a:rPr lang="en-US" sz="2400" dirty="0" smtClean="0"/>
              <a:t>Words that are under-represented in writings by Victorian women as compared to Victorian men.</a:t>
            </a:r>
          </a:p>
          <a:p>
            <a:pPr>
              <a:spcAft>
                <a:spcPts val="0"/>
              </a:spcAft>
            </a:pPr>
            <a:r>
              <a:rPr lang="en-US" sz="2400" dirty="0" smtClean="0"/>
              <a:t>Results are loaded into </a:t>
            </a:r>
            <a:r>
              <a:rPr lang="en-US" sz="2400" dirty="0" err="1" smtClean="0"/>
              <a:t>Wordle</a:t>
            </a:r>
            <a:r>
              <a:rPr lang="en-US" sz="2400" dirty="0" smtClean="0"/>
              <a:t> for the tag cloud</a:t>
            </a:r>
          </a:p>
          <a:p>
            <a:pPr>
              <a:spcAft>
                <a:spcPts val="0"/>
              </a:spcAft>
            </a:pPr>
            <a:r>
              <a:rPr lang="en-US" sz="2400" dirty="0" smtClean="0"/>
              <a:t> —Sara Steger</a:t>
            </a:r>
            <a:r>
              <a:rPr lang="en-US" sz="2400" baseline="0" dirty="0"/>
              <a:t> </a:t>
            </a:r>
            <a:r>
              <a:rPr lang="en-US" sz="2400" baseline="0" dirty="0" smtClean="0"/>
              <a:t>(Monk Project)</a:t>
            </a:r>
            <a:endParaRPr lang="en-US" sz="2400" dirty="0" smtClean="0"/>
          </a:p>
        </p:txBody>
      </p:sp>
    </p:spTree>
    <p:extLst>
      <p:ext uri="{BB962C8B-B14F-4D97-AF65-F5344CB8AC3E}">
        <p14:creationId xmlns:p14="http://schemas.microsoft.com/office/powerpoint/2010/main" val="3230575427"/>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kern="1200" dirty="0" smtClean="0">
                <a:solidFill>
                  <a:schemeClr val="tx1">
                    <a:lumMod val="75000"/>
                    <a:lumOff val="25000"/>
                  </a:schemeClr>
                </a:solidFill>
                <a:effectLst/>
                <a:latin typeface="+mj-lt"/>
                <a:ea typeface="ＭＳ Ｐゴシック" pitchFamily="-123" charset="-128"/>
                <a:cs typeface="ＭＳ Ｐゴシック" pitchFamily="-123" charset="-128"/>
              </a:rPr>
              <a:t>Dunning </a:t>
            </a:r>
            <a:r>
              <a:rPr lang="en-US" sz="4400" kern="1200" dirty="0" err="1" smtClean="0">
                <a:solidFill>
                  <a:schemeClr val="tx1">
                    <a:lumMod val="75000"/>
                    <a:lumOff val="25000"/>
                  </a:schemeClr>
                </a:solidFill>
                <a:effectLst/>
                <a:latin typeface="+mj-lt"/>
                <a:ea typeface="ＭＳ Ｐゴシック" pitchFamily="-123" charset="-128"/>
                <a:cs typeface="ＭＳ Ｐゴシック" pitchFamily="-123" charset="-128"/>
              </a:rPr>
              <a:t>Loglikelihood</a:t>
            </a:r>
            <a:r>
              <a:rPr lang="en-US" sz="4400" kern="1200" dirty="0" smtClean="0">
                <a:solidFill>
                  <a:schemeClr val="tx1">
                    <a:lumMod val="75000"/>
                    <a:lumOff val="25000"/>
                  </a:schemeClr>
                </a:solidFill>
                <a:effectLst/>
                <a:latin typeface="+mj-lt"/>
                <a:ea typeface="ＭＳ Ｐゴシック" pitchFamily="-123" charset="-128"/>
                <a:cs typeface="ＭＳ Ｐゴシック" pitchFamily="-123" charset="-128"/>
              </a:rPr>
              <a:t> Comparisons</a:t>
            </a:r>
            <a:r>
              <a:rPr lang="en-US" sz="4000" dirty="0" smtClean="0"/>
              <a:t> </a:t>
            </a:r>
            <a:endParaRPr lang="en-US" dirty="0"/>
          </a:p>
        </p:txBody>
      </p:sp>
      <p:pic>
        <p:nvPicPr>
          <p:cNvPr id="5" name="Content Placeholder 4" descr="Screen shot 2012-05-26 at 9.03.0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68" r="86883" b="30512"/>
          <a:stretch/>
        </p:blipFill>
        <p:spPr>
          <a:xfrm>
            <a:off x="285750" y="1792226"/>
            <a:ext cx="1079493" cy="4644576"/>
          </a:xfrm>
        </p:spPr>
      </p:pic>
      <p:sp>
        <p:nvSpPr>
          <p:cNvPr id="13" name="Text Placeholder 12"/>
          <p:cNvSpPr>
            <a:spLocks noGrp="1"/>
          </p:cNvSpPr>
          <p:nvPr>
            <p:ph type="body" idx="4294967295"/>
          </p:nvPr>
        </p:nvSpPr>
        <p:spPr>
          <a:xfrm>
            <a:off x="1752600" y="1473192"/>
            <a:ext cx="7391400" cy="1338263"/>
          </a:xfrm>
        </p:spPr>
        <p:txBody>
          <a:bodyPr/>
          <a:lstStyle/>
          <a:p>
            <a:r>
              <a:rPr lang="en-US" sz="2000" dirty="0" smtClean="0"/>
              <a:t>Comparisons ran in SEASR with words (not lemmas) ignoring proper nouns, not equal comparison, but individual documents instead of the collection. </a:t>
            </a:r>
          </a:p>
          <a:p>
            <a:pPr>
              <a:lnSpc>
                <a:spcPct val="80000"/>
              </a:lnSpc>
            </a:pPr>
            <a:r>
              <a:rPr lang="en-US" sz="2000" dirty="0" err="1" smtClean="0"/>
              <a:t>Tagclouds</a:t>
            </a:r>
            <a:r>
              <a:rPr lang="en-US" sz="2000" dirty="0" smtClean="0"/>
              <a:t> show words more common in Othello</a:t>
            </a:r>
          </a:p>
        </p:txBody>
      </p:sp>
      <p:sp>
        <p:nvSpPr>
          <p:cNvPr id="35" name="TextBox 34"/>
          <p:cNvSpPr txBox="1"/>
          <p:nvPr/>
        </p:nvSpPr>
        <p:spPr>
          <a:xfrm>
            <a:off x="0" y="838200"/>
            <a:ext cx="1704497" cy="923330"/>
          </a:xfrm>
          <a:prstGeom prst="rect">
            <a:avLst/>
          </a:prstGeom>
          <a:noFill/>
        </p:spPr>
        <p:txBody>
          <a:bodyPr wrap="square" rtlCol="0">
            <a:spAutoFit/>
          </a:bodyPr>
          <a:lstStyle/>
          <a:p>
            <a:r>
              <a:rPr lang="en-US" sz="1800" b="1" dirty="0" smtClean="0"/>
              <a:t>Othello – Shakespeare Tragedies</a:t>
            </a:r>
            <a:endParaRPr lang="en-US" sz="1800" b="1" dirty="0"/>
          </a:p>
        </p:txBody>
      </p:sp>
      <p:sp>
        <p:nvSpPr>
          <p:cNvPr id="12" name="TextBox 11"/>
          <p:cNvSpPr txBox="1"/>
          <p:nvPr/>
        </p:nvSpPr>
        <p:spPr>
          <a:xfrm>
            <a:off x="2108722" y="2831065"/>
            <a:ext cx="2006078" cy="369332"/>
          </a:xfrm>
          <a:prstGeom prst="rect">
            <a:avLst/>
          </a:prstGeom>
          <a:noFill/>
        </p:spPr>
        <p:txBody>
          <a:bodyPr wrap="none" rtlCol="0">
            <a:spAutoFit/>
          </a:bodyPr>
          <a:lstStyle/>
          <a:p>
            <a:r>
              <a:rPr lang="en-US" sz="1800" b="1" dirty="0" smtClean="0"/>
              <a:t>Othello </a:t>
            </a:r>
            <a:r>
              <a:rPr lang="en-US" sz="1800" b="1" dirty="0"/>
              <a:t>–</a:t>
            </a:r>
            <a:r>
              <a:rPr lang="en-US" sz="1800" b="1" dirty="0" smtClean="0"/>
              <a:t> Hamlet</a:t>
            </a:r>
            <a:endParaRPr lang="en-US" sz="1800" b="1" dirty="0"/>
          </a:p>
        </p:txBody>
      </p:sp>
      <p:sp>
        <p:nvSpPr>
          <p:cNvPr id="11" name="TextBox 10"/>
          <p:cNvSpPr txBox="1"/>
          <p:nvPr/>
        </p:nvSpPr>
        <p:spPr>
          <a:xfrm>
            <a:off x="5791200" y="2831065"/>
            <a:ext cx="2198363" cy="369332"/>
          </a:xfrm>
          <a:prstGeom prst="rect">
            <a:avLst/>
          </a:prstGeom>
          <a:noFill/>
        </p:spPr>
        <p:txBody>
          <a:bodyPr wrap="none" rtlCol="0">
            <a:spAutoFit/>
          </a:bodyPr>
          <a:lstStyle/>
          <a:p>
            <a:r>
              <a:rPr lang="en-US" sz="1800" b="1" dirty="0" smtClean="0"/>
              <a:t>Othello </a:t>
            </a:r>
            <a:r>
              <a:rPr lang="en-US" sz="1800" b="1" dirty="0"/>
              <a:t>–</a:t>
            </a:r>
            <a:r>
              <a:rPr lang="en-US" sz="1800" b="1" dirty="0" smtClean="0"/>
              <a:t> </a:t>
            </a:r>
            <a:r>
              <a:rPr lang="en-US" sz="1800" b="1" dirty="0" err="1" smtClean="0"/>
              <a:t>MacBeth</a:t>
            </a:r>
            <a:endParaRPr lang="en-US" sz="1800" b="1" dirty="0"/>
          </a:p>
        </p:txBody>
      </p:sp>
      <p:grpSp>
        <p:nvGrpSpPr>
          <p:cNvPr id="41" name="Group 40"/>
          <p:cNvGrpSpPr/>
          <p:nvPr/>
        </p:nvGrpSpPr>
        <p:grpSpPr>
          <a:xfrm>
            <a:off x="1752600" y="3259658"/>
            <a:ext cx="3460163" cy="3287500"/>
            <a:chOff x="1256126" y="2819400"/>
            <a:chExt cx="3956637" cy="3759200"/>
          </a:xfrm>
        </p:grpSpPr>
        <p:pic>
          <p:nvPicPr>
            <p:cNvPr id="42" name="Picture 41" descr="Dunning-Othello-Hamlet-L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126" y="2819400"/>
              <a:ext cx="3956637" cy="3759200"/>
            </a:xfrm>
            <a:prstGeom prst="rect">
              <a:avLst/>
            </a:prstGeom>
          </p:spPr>
        </p:pic>
        <p:grpSp>
          <p:nvGrpSpPr>
            <p:cNvPr id="43" name="Group 42"/>
            <p:cNvGrpSpPr/>
            <p:nvPr/>
          </p:nvGrpSpPr>
          <p:grpSpPr>
            <a:xfrm>
              <a:off x="1752600" y="3750733"/>
              <a:ext cx="3048000" cy="2091266"/>
              <a:chOff x="1752600" y="3750733"/>
              <a:chExt cx="3048000" cy="2091266"/>
            </a:xfrm>
          </p:grpSpPr>
          <p:sp>
            <p:nvSpPr>
              <p:cNvPr id="44" name="Rectangle 43"/>
              <p:cNvSpPr/>
              <p:nvPr/>
            </p:nvSpPr>
            <p:spPr>
              <a:xfrm>
                <a:off x="2743200" y="5029200"/>
                <a:ext cx="685800" cy="3048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133600" y="5181600"/>
                <a:ext cx="838200" cy="4572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752600" y="4453466"/>
                <a:ext cx="1295400" cy="3048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971800" y="4343400"/>
                <a:ext cx="304800" cy="448732"/>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200400" y="3750733"/>
                <a:ext cx="1600200" cy="3048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076700" y="5537199"/>
                <a:ext cx="342900" cy="3048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162300" y="4487332"/>
                <a:ext cx="342900" cy="3048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590800" y="3886200"/>
                <a:ext cx="457200" cy="3048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2" name="Group 51"/>
          <p:cNvGrpSpPr/>
          <p:nvPr/>
        </p:nvGrpSpPr>
        <p:grpSpPr>
          <a:xfrm>
            <a:off x="5706050" y="3156466"/>
            <a:ext cx="3437950" cy="3466599"/>
            <a:chOff x="5212763" y="2970203"/>
            <a:chExt cx="3931237" cy="3963997"/>
          </a:xfrm>
        </p:grpSpPr>
        <p:pic>
          <p:nvPicPr>
            <p:cNvPr id="53" name="Picture 52" descr="Dunning-Othello-Macbeth-L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2763" y="2970203"/>
              <a:ext cx="3931237" cy="3963997"/>
            </a:xfrm>
            <a:prstGeom prst="rect">
              <a:avLst/>
            </a:prstGeom>
          </p:spPr>
        </p:pic>
        <p:grpSp>
          <p:nvGrpSpPr>
            <p:cNvPr id="54" name="Group 53"/>
            <p:cNvGrpSpPr/>
            <p:nvPr/>
          </p:nvGrpSpPr>
          <p:grpSpPr>
            <a:xfrm>
              <a:off x="5774267" y="3699933"/>
              <a:ext cx="2988733" cy="2302934"/>
              <a:chOff x="5774267" y="3699933"/>
              <a:chExt cx="2988733" cy="2302934"/>
            </a:xfrm>
          </p:grpSpPr>
          <p:sp>
            <p:nvSpPr>
              <p:cNvPr id="55" name="Rectangle 54"/>
              <p:cNvSpPr/>
              <p:nvPr/>
            </p:nvSpPr>
            <p:spPr>
              <a:xfrm>
                <a:off x="5791199" y="5334000"/>
                <a:ext cx="931333" cy="338667"/>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7425266" y="5029200"/>
                <a:ext cx="1047730" cy="474133"/>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924800" y="4766733"/>
                <a:ext cx="838200" cy="338667"/>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467600" y="3699933"/>
                <a:ext cx="1295400" cy="3048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5774267" y="5698067"/>
                <a:ext cx="1600200" cy="3048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722533" y="5334000"/>
                <a:ext cx="228601" cy="414866"/>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285749" y="2239955"/>
            <a:ext cx="1079493" cy="1642011"/>
            <a:chOff x="285750" y="2239955"/>
            <a:chExt cx="1009650" cy="1642011"/>
          </a:xfrm>
        </p:grpSpPr>
        <p:sp>
          <p:nvSpPr>
            <p:cNvPr id="67" name="Rectangle 66"/>
            <p:cNvSpPr/>
            <p:nvPr/>
          </p:nvSpPr>
          <p:spPr>
            <a:xfrm>
              <a:off x="285750" y="3653366"/>
              <a:ext cx="1009650" cy="2286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285750" y="3424766"/>
              <a:ext cx="1009650" cy="2286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85750" y="3158029"/>
              <a:ext cx="1009650" cy="2286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85750" y="2697155"/>
              <a:ext cx="1009650" cy="2286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85750" y="2239955"/>
              <a:ext cx="1009650" cy="228600"/>
            </a:xfrm>
            <a:prstGeom prst="rect">
              <a:avLst/>
            </a:prstGeom>
            <a:solidFill>
              <a:schemeClr val="accent2">
                <a:lumMod val="60000"/>
                <a:lumOff val="4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3421121"/>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SEASR @ Work –  Entity Mash-up</a:t>
            </a:r>
          </a:p>
        </p:txBody>
      </p:sp>
      <p:sp>
        <p:nvSpPr>
          <p:cNvPr id="21507" name="Content Placeholder 2"/>
          <p:cNvSpPr>
            <a:spLocks noGrp="1"/>
          </p:cNvSpPr>
          <p:nvPr>
            <p:ph idx="1"/>
          </p:nvPr>
        </p:nvSpPr>
        <p:spPr>
          <a:xfrm>
            <a:off x="143085" y="1600201"/>
            <a:ext cx="3988483" cy="4895849"/>
          </a:xfrm>
        </p:spPr>
        <p:txBody>
          <a:bodyPr/>
          <a:lstStyle/>
          <a:p>
            <a:pPr>
              <a:spcAft>
                <a:spcPts val="0"/>
              </a:spcAft>
            </a:pPr>
            <a:r>
              <a:rPr lang="en-US" sz="2400" dirty="0" smtClean="0"/>
              <a:t>Entity Extraction</a:t>
            </a:r>
          </a:p>
          <a:p>
            <a:pPr lvl="1">
              <a:spcAft>
                <a:spcPts val="0"/>
              </a:spcAft>
            </a:pPr>
            <a:r>
              <a:rPr lang="en-US" sz="2000" dirty="0" smtClean="0"/>
              <a:t>Locations viewed on Google Map </a:t>
            </a:r>
          </a:p>
          <a:p>
            <a:pPr lvl="1">
              <a:spcAft>
                <a:spcPts val="0"/>
              </a:spcAft>
            </a:pPr>
            <a:r>
              <a:rPr lang="en-US" sz="2000" dirty="0" smtClean="0"/>
              <a:t>Dates viewed on Simile Timeline</a:t>
            </a:r>
          </a:p>
          <a:p>
            <a:pPr lvl="1">
              <a:spcAft>
                <a:spcPts val="0"/>
              </a:spcAft>
            </a:pPr>
            <a:r>
              <a:rPr lang="en-US" sz="2000" dirty="0" smtClean="0"/>
              <a:t>Entities in social network</a:t>
            </a:r>
          </a:p>
        </p:txBody>
      </p:sp>
      <p:pic>
        <p:nvPicPr>
          <p:cNvPr id="7" name="Picture 6"/>
          <p:cNvPicPr>
            <a:picLocks noChangeAspect="1"/>
          </p:cNvPicPr>
          <p:nvPr/>
        </p:nvPicPr>
        <p:blipFill>
          <a:blip r:embed="rId3"/>
          <a:stretch>
            <a:fillRect/>
          </a:stretch>
        </p:blipFill>
        <p:spPr>
          <a:xfrm>
            <a:off x="3962400" y="1361600"/>
            <a:ext cx="5181600" cy="3485428"/>
          </a:xfrm>
          <a:prstGeom prst="rect">
            <a:avLst/>
          </a:prstGeom>
        </p:spPr>
      </p:pic>
      <p:pic>
        <p:nvPicPr>
          <p:cNvPr id="6" name="Picture 5"/>
          <p:cNvPicPr>
            <a:picLocks noChangeAspect="1"/>
          </p:cNvPicPr>
          <p:nvPr/>
        </p:nvPicPr>
        <p:blipFill rotWithShape="1">
          <a:blip r:embed="rId4"/>
          <a:srcRect b="11040"/>
          <a:stretch/>
        </p:blipFill>
        <p:spPr>
          <a:xfrm>
            <a:off x="27936" y="3919421"/>
            <a:ext cx="7848600" cy="2916502"/>
          </a:xfrm>
          <a:prstGeom prst="rect">
            <a:avLst/>
          </a:prstGeom>
        </p:spPr>
      </p:pic>
      <p:pic>
        <p:nvPicPr>
          <p:cNvPr id="2" name="Picture 1" descr="Dickens_networkgrap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822" y="3836464"/>
            <a:ext cx="4583177" cy="3021535"/>
          </a:xfrm>
          <a:prstGeom prst="rect">
            <a:avLst/>
          </a:prstGeom>
        </p:spPr>
      </p:pic>
    </p:spTree>
    <p:extLst>
      <p:ext uri="{BB962C8B-B14F-4D97-AF65-F5344CB8AC3E}">
        <p14:creationId xmlns:p14="http://schemas.microsoft.com/office/powerpoint/2010/main" val="1989067650"/>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Text Preprocessing</a:t>
            </a:r>
            <a:endParaRPr lang="en-US" dirty="0"/>
          </a:p>
        </p:txBody>
      </p:sp>
      <p:sp>
        <p:nvSpPr>
          <p:cNvPr id="7171" name="Rectangle 3"/>
          <p:cNvSpPr>
            <a:spLocks noGrp="1" noChangeArrowheads="1"/>
          </p:cNvSpPr>
          <p:nvPr>
            <p:ph idx="1"/>
          </p:nvPr>
        </p:nvSpPr>
        <p:spPr/>
        <p:txBody>
          <a:bodyPr>
            <a:normAutofit lnSpcReduction="10000"/>
          </a:bodyPr>
          <a:lstStyle/>
          <a:p>
            <a:pPr lvl="0">
              <a:spcAft>
                <a:spcPts val="0"/>
              </a:spcAft>
            </a:pPr>
            <a:r>
              <a:rPr lang="en-US" sz="2000" dirty="0" smtClean="0"/>
              <a:t>Syntactic analysis</a:t>
            </a:r>
          </a:p>
          <a:p>
            <a:pPr lvl="1">
              <a:spcAft>
                <a:spcPts val="0"/>
              </a:spcAft>
            </a:pPr>
            <a:r>
              <a:rPr lang="en-US" sz="1800" dirty="0" smtClean="0"/>
              <a:t>Tokenization</a:t>
            </a:r>
          </a:p>
          <a:p>
            <a:pPr lvl="1">
              <a:spcAft>
                <a:spcPts val="0"/>
              </a:spcAft>
            </a:pPr>
            <a:r>
              <a:rPr lang="en-US" sz="1800" dirty="0" err="1" smtClean="0"/>
              <a:t>Lemmitization</a:t>
            </a:r>
            <a:endParaRPr lang="en-US" sz="1800" dirty="0" smtClean="0"/>
          </a:p>
          <a:p>
            <a:pPr lvl="1">
              <a:spcAft>
                <a:spcPts val="0"/>
              </a:spcAft>
            </a:pPr>
            <a:r>
              <a:rPr lang="en-US" sz="1800" dirty="0" err="1" smtClean="0"/>
              <a:t>Ngrams</a:t>
            </a:r>
            <a:endParaRPr lang="en-US" sz="1800" dirty="0" smtClean="0"/>
          </a:p>
          <a:p>
            <a:pPr lvl="1">
              <a:spcAft>
                <a:spcPts val="0"/>
              </a:spcAft>
            </a:pPr>
            <a:r>
              <a:rPr lang="en-US" sz="1800" dirty="0" smtClean="0"/>
              <a:t>Part Of  Speech (POS) tagging</a:t>
            </a:r>
          </a:p>
          <a:p>
            <a:pPr lvl="1">
              <a:spcAft>
                <a:spcPts val="0"/>
              </a:spcAft>
            </a:pPr>
            <a:r>
              <a:rPr lang="en-US" sz="1800" dirty="0" smtClean="0"/>
              <a:t>Stop Word Removal</a:t>
            </a:r>
          </a:p>
          <a:p>
            <a:pPr lvl="1">
              <a:spcAft>
                <a:spcPts val="0"/>
              </a:spcAft>
            </a:pPr>
            <a:r>
              <a:rPr lang="en-US" sz="1800" dirty="0" smtClean="0"/>
              <a:t>Shallow parsing</a:t>
            </a:r>
          </a:p>
          <a:p>
            <a:pPr lvl="1">
              <a:spcAft>
                <a:spcPts val="0"/>
              </a:spcAft>
            </a:pPr>
            <a:r>
              <a:rPr lang="en-US" sz="1800" dirty="0" smtClean="0"/>
              <a:t>Custom literary tagging</a:t>
            </a:r>
          </a:p>
          <a:p>
            <a:pPr lvl="0">
              <a:spcAft>
                <a:spcPts val="0"/>
              </a:spcAft>
            </a:pPr>
            <a:r>
              <a:rPr lang="en-US" sz="2000" dirty="0" smtClean="0"/>
              <a:t>Semantic analysis</a:t>
            </a:r>
          </a:p>
          <a:p>
            <a:pPr lvl="1">
              <a:spcAft>
                <a:spcPts val="0"/>
              </a:spcAft>
            </a:pPr>
            <a:r>
              <a:rPr lang="en-US" sz="1800" dirty="0" smtClean="0"/>
              <a:t>Information Extraction</a:t>
            </a:r>
          </a:p>
          <a:p>
            <a:pPr lvl="2">
              <a:spcAft>
                <a:spcPts val="0"/>
              </a:spcAft>
            </a:pPr>
            <a:r>
              <a:rPr lang="en-US" sz="1600" dirty="0" smtClean="0"/>
              <a:t>Named Entity tagging</a:t>
            </a:r>
          </a:p>
          <a:p>
            <a:pPr lvl="2">
              <a:spcAft>
                <a:spcPts val="0"/>
              </a:spcAft>
            </a:pPr>
            <a:r>
              <a:rPr lang="en-US" sz="1600" dirty="0" smtClean="0"/>
              <a:t>Unnamed Entity tagging</a:t>
            </a:r>
            <a:endParaRPr lang="en-US" sz="1400" dirty="0" smtClean="0"/>
          </a:p>
          <a:p>
            <a:pPr lvl="1">
              <a:spcAft>
                <a:spcPts val="0"/>
              </a:spcAft>
            </a:pPr>
            <a:r>
              <a:rPr lang="en-US" sz="1800" dirty="0" smtClean="0"/>
              <a:t>Co-reference resolution</a:t>
            </a:r>
          </a:p>
          <a:p>
            <a:pPr lvl="1">
              <a:spcAft>
                <a:spcPts val="0"/>
              </a:spcAft>
            </a:pPr>
            <a:r>
              <a:rPr lang="en-US" sz="1800" dirty="0" smtClean="0"/>
              <a:t>Ontological association (</a:t>
            </a:r>
            <a:r>
              <a:rPr lang="en-US" sz="1800" dirty="0" err="1" smtClean="0"/>
              <a:t>WordNet</a:t>
            </a:r>
            <a:r>
              <a:rPr lang="en-US" sz="1800" dirty="0" smtClean="0"/>
              <a:t>, </a:t>
            </a:r>
            <a:r>
              <a:rPr lang="en-US" sz="1800" dirty="0" err="1" smtClean="0"/>
              <a:t>VerbNet</a:t>
            </a:r>
            <a:r>
              <a:rPr lang="en-US" sz="1800" dirty="0" smtClean="0"/>
              <a:t>)</a:t>
            </a:r>
          </a:p>
          <a:p>
            <a:pPr lvl="1">
              <a:spcAft>
                <a:spcPts val="0"/>
              </a:spcAft>
            </a:pPr>
            <a:r>
              <a:rPr lang="en-US" sz="1800" dirty="0" smtClean="0"/>
              <a:t>Semantic Role analysis</a:t>
            </a:r>
          </a:p>
          <a:p>
            <a:pPr lvl="1">
              <a:spcAft>
                <a:spcPts val="0"/>
              </a:spcAft>
            </a:pPr>
            <a:r>
              <a:rPr lang="en-US" sz="1800" dirty="0" smtClean="0"/>
              <a:t>Concept-Relation extraction</a:t>
            </a:r>
          </a:p>
        </p:txBody>
      </p:sp>
    </p:spTree>
    <p:extLst>
      <p:ext uri="{BB962C8B-B14F-4D97-AF65-F5344CB8AC3E}">
        <p14:creationId xmlns:p14="http://schemas.microsoft.com/office/powerpoint/2010/main" val="3080943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a:solidFill>
                  <a:srgbClr val="404040"/>
                </a:solidFill>
                <a:latin typeface="Calibri" charset="0"/>
              </a:rPr>
              <a:t>Dates</a:t>
            </a:r>
          </a:p>
        </p:txBody>
      </p:sp>
      <p:graphicFrame>
        <p:nvGraphicFramePr>
          <p:cNvPr id="24578" name="Content Placeholder 3"/>
          <p:cNvGraphicFramePr>
            <a:graphicFrameLocks noGrp="1"/>
          </p:cNvGraphicFramePr>
          <p:nvPr>
            <p:ph idx="1"/>
          </p:nvPr>
        </p:nvGraphicFramePr>
        <p:xfrm>
          <a:off x="457200" y="1600200"/>
          <a:ext cx="8229600" cy="4894263"/>
        </p:xfrm>
        <a:graphic>
          <a:graphicData uri="http://schemas.openxmlformats.org/presentationml/2006/ole">
            <mc:AlternateContent xmlns:mc="http://schemas.openxmlformats.org/markup-compatibility/2006">
              <mc:Choice xmlns:v="urn:schemas-microsoft-com:vml" Requires="v">
                <p:oleObj spid="_x0000_s1059" name="Worksheet" r:id="rId4" imgW="8228920" imgH="4894683" progId="Excel.Sheet.8">
                  <p:embed/>
                </p:oleObj>
              </mc:Choice>
              <mc:Fallback>
                <p:oleObj name="Worksheet" r:id="rId4" imgW="8228920" imgH="489468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489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Chart 6"/>
          <p:cNvGraphicFramePr>
            <a:graphicFrameLocks/>
          </p:cNvGraphicFramePr>
          <p:nvPr>
            <p:extLst>
              <p:ext uri="{D42A27DB-BD31-4B8C-83A1-F6EECF244321}">
                <p14:modId xmlns:p14="http://schemas.microsoft.com/office/powerpoint/2010/main" val="985587902"/>
              </p:ext>
            </p:extLst>
          </p:nvPr>
        </p:nvGraphicFramePr>
        <p:xfrm>
          <a:off x="457200" y="1749425"/>
          <a:ext cx="8229600" cy="4602163"/>
        </p:xfrm>
        <a:graphic>
          <a:graphicData uri="http://schemas.openxmlformats.org/presentationml/2006/ole">
            <mc:AlternateContent xmlns:mc="http://schemas.openxmlformats.org/markup-compatibility/2006">
              <mc:Choice xmlns:v="urn:schemas-microsoft-com:vml" Requires="v">
                <p:oleObj spid="_x0000_s1060" name="Worksheet" r:id="rId6" imgW="8229600" imgH="4597400" progId="Excel.Sheet.8">
                  <p:embed/>
                </p:oleObj>
              </mc:Choice>
              <mc:Fallback>
                <p:oleObj name="Worksheet" r:id="rId6" imgW="8229600" imgH="4597400" progId="Excel.Sheet.8">
                  <p:embed/>
                  <p:pic>
                    <p:nvPicPr>
                      <p:cNvPr id="0" name=""/>
                      <p:cNvPicPr>
                        <a:picLocks noChangeArrowheads="1"/>
                      </p:cNvPicPr>
                      <p:nvPr/>
                    </p:nvPicPr>
                    <p:blipFill>
                      <a:blip r:embed="rId7"/>
                      <a:srcRect/>
                      <a:stretch>
                        <a:fillRect/>
                      </a:stretch>
                    </p:blipFill>
                    <p:spPr bwMode="auto">
                      <a:xfrm>
                        <a:off x="457200" y="1749425"/>
                        <a:ext cx="8229600" cy="460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0636363"/>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Analytics: Topic Modeling</a:t>
            </a:r>
            <a:endParaRPr lang="en-US" dirty="0"/>
          </a:p>
        </p:txBody>
      </p:sp>
      <p:sp>
        <p:nvSpPr>
          <p:cNvPr id="3" name="Content Placeholder 2"/>
          <p:cNvSpPr>
            <a:spLocks noGrp="1"/>
          </p:cNvSpPr>
          <p:nvPr>
            <p:ph idx="1"/>
          </p:nvPr>
        </p:nvSpPr>
        <p:spPr>
          <a:xfrm>
            <a:off x="232512" y="1600201"/>
            <a:ext cx="5043732" cy="4895849"/>
          </a:xfrm>
        </p:spPr>
        <p:txBody>
          <a:bodyPr>
            <a:normAutofit lnSpcReduction="10000"/>
          </a:bodyPr>
          <a:lstStyle/>
          <a:p>
            <a:pPr>
              <a:lnSpc>
                <a:spcPct val="80000"/>
              </a:lnSpc>
            </a:pPr>
            <a:r>
              <a:rPr lang="en-US" dirty="0" smtClean="0"/>
              <a:t>Given: Set of documents</a:t>
            </a:r>
          </a:p>
          <a:p>
            <a:pPr>
              <a:lnSpc>
                <a:spcPct val="80000"/>
              </a:lnSpc>
            </a:pPr>
            <a:r>
              <a:rPr lang="en-US" dirty="0" smtClean="0"/>
              <a:t>Find: To reveal the semantic content in large collection of documents</a:t>
            </a:r>
          </a:p>
          <a:p>
            <a:pPr>
              <a:lnSpc>
                <a:spcPct val="80000"/>
              </a:lnSpc>
            </a:pPr>
            <a:r>
              <a:rPr lang="en-US" dirty="0" smtClean="0"/>
              <a:t>Usage: Mallet Topic Modeling tools</a:t>
            </a:r>
          </a:p>
          <a:p>
            <a:pPr>
              <a:lnSpc>
                <a:spcPct val="80000"/>
              </a:lnSpc>
            </a:pPr>
            <a:r>
              <a:rPr lang="en-US" dirty="0" smtClean="0"/>
              <a:t>Output: </a:t>
            </a:r>
          </a:p>
          <a:p>
            <a:pPr lvl="1">
              <a:lnSpc>
                <a:spcPct val="80000"/>
              </a:lnSpc>
            </a:pPr>
            <a:r>
              <a:rPr lang="en-US" dirty="0" smtClean="0"/>
              <a:t>Shows the percentage of relevance for each document in each cluster</a:t>
            </a:r>
          </a:p>
          <a:p>
            <a:pPr lvl="1">
              <a:lnSpc>
                <a:spcPct val="80000"/>
              </a:lnSpc>
            </a:pPr>
            <a:r>
              <a:rPr lang="en-US" dirty="0" smtClean="0"/>
              <a:t>Shows the key words and their counts for each topic</a:t>
            </a:r>
            <a:endParaRPr lang="en-US" dirty="0"/>
          </a:p>
        </p:txBody>
      </p:sp>
      <p:pic>
        <p:nvPicPr>
          <p:cNvPr id="5" name="Picture 4" descr="Matt_top_4_topic_clou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244" y="1303828"/>
            <a:ext cx="3867756" cy="5554171"/>
          </a:xfrm>
          <a:prstGeom prst="rect">
            <a:avLst/>
          </a:prstGeom>
        </p:spPr>
      </p:pic>
    </p:spTree>
    <p:extLst>
      <p:ext uri="{BB962C8B-B14F-4D97-AF65-F5344CB8AC3E}">
        <p14:creationId xmlns:p14="http://schemas.microsoft.com/office/powerpoint/2010/main" val="4128586623"/>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Topic Modeling: LDA Model</a:t>
            </a:r>
            <a:endParaRPr lang="en-US" dirty="0"/>
          </a:p>
        </p:txBody>
      </p:sp>
      <p:pic>
        <p:nvPicPr>
          <p:cNvPr id="4" name="Content Placeholder 3"/>
          <p:cNvPicPr>
            <a:picLocks noGrp="1" noChangeAspect="1"/>
          </p:cNvPicPr>
          <p:nvPr>
            <p:ph idx="1"/>
          </p:nvPr>
        </p:nvPicPr>
        <p:blipFill rotWithShape="1">
          <a:blip r:embed="rId3"/>
          <a:srcRect l="855" r="855"/>
          <a:stretch/>
        </p:blipFill>
        <p:spPr>
          <a:xfrm>
            <a:off x="0" y="1600201"/>
            <a:ext cx="9144000" cy="4895849"/>
          </a:xfrm>
        </p:spPr>
      </p:pic>
      <p:sp>
        <p:nvSpPr>
          <p:cNvPr id="2" name="Text Placeholder 1"/>
          <p:cNvSpPr>
            <a:spLocks noGrp="1"/>
          </p:cNvSpPr>
          <p:nvPr>
            <p:ph type="body" idx="4294967295"/>
          </p:nvPr>
        </p:nvSpPr>
        <p:spPr>
          <a:xfrm>
            <a:off x="2514600" y="5486400"/>
            <a:ext cx="6629400" cy="828237"/>
          </a:xfrm>
          <a:solidFill>
            <a:schemeClr val="tx2">
              <a:lumMod val="20000"/>
              <a:lumOff val="80000"/>
            </a:schemeClr>
          </a:solidFill>
        </p:spPr>
        <p:txBody>
          <a:bodyPr/>
          <a:lstStyle/>
          <a:p>
            <a:pPr>
              <a:lnSpc>
                <a:spcPct val="50000"/>
              </a:lnSpc>
            </a:pPr>
            <a:r>
              <a:rPr lang="en-US" sz="1800" kern="1200" dirty="0" smtClean="0">
                <a:solidFill>
                  <a:schemeClr val="tx1"/>
                </a:solidFill>
              </a:rPr>
              <a:t>LDA assumes that there are K topics shared by the collection. </a:t>
            </a:r>
            <a:endParaRPr lang="en-US" sz="1800" dirty="0"/>
          </a:p>
          <a:p>
            <a:pPr>
              <a:lnSpc>
                <a:spcPct val="50000"/>
              </a:lnSpc>
            </a:pPr>
            <a:r>
              <a:rPr lang="en-US" sz="1800" kern="1200" dirty="0" smtClean="0">
                <a:solidFill>
                  <a:schemeClr val="tx1"/>
                </a:solidFill>
              </a:rPr>
              <a:t>Each document exhibits the topics with different proportions. </a:t>
            </a:r>
            <a:endParaRPr lang="en-US" sz="1800" dirty="0"/>
          </a:p>
          <a:p>
            <a:pPr>
              <a:lnSpc>
                <a:spcPct val="50000"/>
              </a:lnSpc>
            </a:pPr>
            <a:r>
              <a:rPr lang="en-US" sz="1800" kern="1200" dirty="0" smtClean="0">
                <a:solidFill>
                  <a:schemeClr val="tx1"/>
                </a:solidFill>
              </a:rPr>
              <a:t>Each word is drawn from one topic. </a:t>
            </a:r>
            <a:endParaRPr lang="en-US" sz="1800" dirty="0"/>
          </a:p>
          <a:p>
            <a:pPr>
              <a:lnSpc>
                <a:spcPct val="50000"/>
              </a:lnSpc>
            </a:pPr>
            <a:r>
              <a:rPr lang="en-US" sz="1800" kern="1200" dirty="0" smtClean="0">
                <a:solidFill>
                  <a:schemeClr val="tx1"/>
                </a:solidFill>
              </a:rPr>
              <a:t>We discover the structure that best explain a corpus.</a:t>
            </a:r>
            <a:endParaRPr lang="en-US" sz="1800" dirty="0"/>
          </a:p>
        </p:txBody>
      </p:sp>
      <p:sp>
        <p:nvSpPr>
          <p:cNvPr id="5" name="TextBox 4"/>
          <p:cNvSpPr txBox="1"/>
          <p:nvPr/>
        </p:nvSpPr>
        <p:spPr>
          <a:xfrm>
            <a:off x="0" y="6553200"/>
            <a:ext cx="4648200" cy="338554"/>
          </a:xfrm>
          <a:prstGeom prst="rect">
            <a:avLst/>
          </a:prstGeom>
          <a:noFill/>
        </p:spPr>
        <p:txBody>
          <a:bodyPr wrap="square" rtlCol="0">
            <a:spAutoFit/>
          </a:bodyPr>
          <a:lstStyle/>
          <a:p>
            <a:r>
              <a:rPr lang="en-US" sz="1600" i="1" dirty="0"/>
              <a:t>LDA Model from </a:t>
            </a:r>
            <a:r>
              <a:rPr lang="en-US" sz="1600" i="1" dirty="0" err="1"/>
              <a:t>Blei</a:t>
            </a:r>
            <a:r>
              <a:rPr lang="en-US" sz="1600" i="1" dirty="0"/>
              <a:t> (2011)</a:t>
            </a:r>
            <a:endParaRPr lang="en-US" sz="1600" dirty="0"/>
          </a:p>
        </p:txBody>
      </p:sp>
    </p:spTree>
    <p:extLst>
      <p:ext uri="{BB962C8B-B14F-4D97-AF65-F5344CB8AC3E}">
        <p14:creationId xmlns:p14="http://schemas.microsoft.com/office/powerpoint/2010/main" val="2805400535"/>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r>
              <a:rPr lang="en-US" dirty="0" err="1" smtClean="0"/>
              <a:t>Ngram</a:t>
            </a:r>
            <a:r>
              <a:rPr lang="en-US" dirty="0" smtClean="0"/>
              <a:t> Viewer</a:t>
            </a:r>
            <a:endParaRPr lang="en-US" dirty="0"/>
          </a:p>
        </p:txBody>
      </p:sp>
      <p:pic>
        <p:nvPicPr>
          <p:cNvPr id="4" name="Content Placeholder 3" descr="pearson-ngram-science.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8529" r="31116"/>
          <a:stretch/>
        </p:blipFill>
        <p:spPr>
          <a:xfrm>
            <a:off x="715423" y="1940073"/>
            <a:ext cx="6170523" cy="4895849"/>
          </a:xfrm>
        </p:spPr>
      </p:pic>
      <p:sp>
        <p:nvSpPr>
          <p:cNvPr id="6" name="Text Placeholder 5"/>
          <p:cNvSpPr>
            <a:spLocks noGrp="1"/>
          </p:cNvSpPr>
          <p:nvPr>
            <p:ph type="body" idx="4294967295"/>
          </p:nvPr>
        </p:nvSpPr>
        <p:spPr>
          <a:xfrm>
            <a:off x="715422" y="1446906"/>
            <a:ext cx="7056977" cy="5059363"/>
          </a:xfrm>
        </p:spPr>
        <p:txBody>
          <a:bodyPr/>
          <a:lstStyle/>
          <a:p>
            <a:pPr marL="0" indent="0">
              <a:buNone/>
            </a:pPr>
            <a:r>
              <a:rPr lang="en-US" dirty="0" smtClean="0"/>
              <a:t>Pearson Correlation Algorithm</a:t>
            </a:r>
            <a:endParaRPr lang="en-US" dirty="0"/>
          </a:p>
        </p:txBody>
      </p:sp>
      <p:pic>
        <p:nvPicPr>
          <p:cNvPr id="5" name="Content Placeholder 3" descr="pearson-ngram-science.png"/>
          <p:cNvPicPr>
            <a:picLocks noChangeAspect="1"/>
          </p:cNvPicPr>
          <p:nvPr/>
        </p:nvPicPr>
        <p:blipFill rotWithShape="1">
          <a:blip r:embed="rId3">
            <a:extLst>
              <a:ext uri="{28A0092B-C50C-407E-A947-70E740481C1C}">
                <a14:useLocalDpi xmlns:a14="http://schemas.microsoft.com/office/drawing/2010/main" val="0"/>
              </a:ext>
            </a:extLst>
          </a:blip>
          <a:srcRect l="80749" r="-30"/>
          <a:stretch/>
        </p:blipFill>
        <p:spPr bwMode="auto">
          <a:xfrm>
            <a:off x="7038806" y="2381118"/>
            <a:ext cx="2033650" cy="4213456"/>
          </a:xfrm>
          <a:prstGeom prst="rect">
            <a:avLst/>
          </a:prstGeom>
          <a:noFill/>
          <a:ln w="9525">
            <a:noFill/>
            <a:miter lim="800000"/>
            <a:headEnd/>
            <a:tailEnd/>
          </a:ln>
        </p:spPr>
      </p:pic>
    </p:spTree>
    <p:extLst>
      <p:ext uri="{BB962C8B-B14F-4D97-AF65-F5344CB8AC3E}">
        <p14:creationId xmlns:p14="http://schemas.microsoft.com/office/powerpoint/2010/main" val="3594625586"/>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 Correction</a:t>
            </a:r>
            <a:endParaRPr lang="en-US" dirty="0"/>
          </a:p>
        </p:txBody>
      </p:sp>
      <p:sp>
        <p:nvSpPr>
          <p:cNvPr id="3" name="Content Placeholder 2"/>
          <p:cNvSpPr>
            <a:spLocks noGrp="1"/>
          </p:cNvSpPr>
          <p:nvPr>
            <p:ph idx="1"/>
          </p:nvPr>
        </p:nvSpPr>
        <p:spPr/>
        <p:txBody>
          <a:bodyPr/>
          <a:lstStyle/>
          <a:p>
            <a:r>
              <a:rPr lang="en-US" dirty="0" smtClean="0"/>
              <a:t>HTRC Example of one of the worst pages of text based on number of corrections per word rate = 0.1994</a:t>
            </a:r>
          </a:p>
        </p:txBody>
      </p:sp>
      <p:pic>
        <p:nvPicPr>
          <p:cNvPr id="4" name="Picture 3" descr="HTRC-corrected-page-bo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6504"/>
            <a:ext cx="9144000" cy="3068354"/>
          </a:xfrm>
          <a:prstGeom prst="rect">
            <a:avLst/>
          </a:prstGeom>
        </p:spPr>
      </p:pic>
    </p:spTree>
    <p:extLst>
      <p:ext uri="{BB962C8B-B14F-4D97-AF65-F5344CB8AC3E}">
        <p14:creationId xmlns:p14="http://schemas.microsoft.com/office/powerpoint/2010/main" val="2470235946"/>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a:t>
            </a:r>
            <a:r>
              <a:rPr lang="en-US" baseline="0" dirty="0" smtClean="0"/>
              <a:t> Page</a:t>
            </a:r>
            <a:endParaRPr lang="en-US" dirty="0"/>
          </a:p>
        </p:txBody>
      </p:sp>
      <p:pic>
        <p:nvPicPr>
          <p:cNvPr id="4" name="Content Placeholder 3" descr="HTRC-ocr-err-page.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053" b="-2406"/>
          <a:stretch/>
        </p:blipFill>
        <p:spPr>
          <a:xfrm>
            <a:off x="625994" y="1310310"/>
            <a:ext cx="7810407" cy="5687395"/>
          </a:xfrm>
        </p:spPr>
      </p:pic>
    </p:spTree>
    <p:extLst>
      <p:ext uri="{BB962C8B-B14F-4D97-AF65-F5344CB8AC3E}">
        <p14:creationId xmlns:p14="http://schemas.microsoft.com/office/powerpoint/2010/main" val="3830664471"/>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Corrected</a:t>
            </a:r>
            <a:r>
              <a:rPr lang="en-US" baseline="0" dirty="0" smtClean="0"/>
              <a:t> P</a:t>
            </a:r>
            <a:r>
              <a:rPr lang="en-US" dirty="0" smtClean="0"/>
              <a:t>age</a:t>
            </a:r>
            <a:endParaRPr lang="en-US" dirty="0"/>
          </a:p>
        </p:txBody>
      </p:sp>
      <p:pic>
        <p:nvPicPr>
          <p:cNvPr id="4" name="Content Placeholder 3" descr="HTRC-corrected-page.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484" b="656"/>
          <a:stretch/>
        </p:blipFill>
        <p:spPr>
          <a:xfrm>
            <a:off x="457200" y="1574187"/>
            <a:ext cx="8229600" cy="5098220"/>
          </a:xfrm>
          <a:prstGeom prst="rect">
            <a:avLst/>
          </a:prstGeom>
        </p:spPr>
      </p:pic>
    </p:spTree>
    <p:extLst>
      <p:ext uri="{BB962C8B-B14F-4D97-AF65-F5344CB8AC3E}">
        <p14:creationId xmlns:p14="http://schemas.microsoft.com/office/powerpoint/2010/main" val="3338272718"/>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Toward the Future</a:t>
            </a:r>
            <a:endParaRPr lang="en-US" dirty="0"/>
          </a:p>
        </p:txBody>
      </p:sp>
    </p:spTree>
    <p:extLst>
      <p:ext uri="{BB962C8B-B14F-4D97-AF65-F5344CB8AC3E}">
        <p14:creationId xmlns:p14="http://schemas.microsoft.com/office/powerpoint/2010/main" val="2177701931"/>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Goals for HTRC</a:t>
            </a:r>
            <a:endParaRPr lang="en-US" dirty="0"/>
          </a:p>
        </p:txBody>
      </p:sp>
      <p:sp>
        <p:nvSpPr>
          <p:cNvPr id="3" name="Content Placeholder 2"/>
          <p:cNvSpPr>
            <a:spLocks noGrp="1"/>
          </p:cNvSpPr>
          <p:nvPr>
            <p:ph idx="1"/>
          </p:nvPr>
        </p:nvSpPr>
        <p:spPr/>
        <p:txBody>
          <a:bodyPr>
            <a:normAutofit/>
          </a:bodyPr>
          <a:lstStyle/>
          <a:p>
            <a:r>
              <a:rPr lang="en-US" dirty="0" smtClean="0"/>
              <a:t>Work with entire </a:t>
            </a:r>
            <a:r>
              <a:rPr lang="en-US" dirty="0" err="1" smtClean="0"/>
              <a:t>HathiTrust</a:t>
            </a:r>
            <a:r>
              <a:rPr lang="en-US" dirty="0" smtClean="0"/>
              <a:t> collection</a:t>
            </a:r>
          </a:p>
          <a:p>
            <a:r>
              <a:rPr lang="en-US" dirty="0" smtClean="0"/>
              <a:t>Engage in more collaborative projects</a:t>
            </a:r>
          </a:p>
          <a:p>
            <a:r>
              <a:rPr lang="en-US" dirty="0" smtClean="0"/>
              <a:t>Expand to have truly international partnerships</a:t>
            </a:r>
          </a:p>
          <a:p>
            <a:r>
              <a:rPr lang="en-US" dirty="0" smtClean="0"/>
              <a:t>Make sure to move beyond text</a:t>
            </a:r>
          </a:p>
          <a:p>
            <a:r>
              <a:rPr lang="en-US" dirty="0" smtClean="0"/>
              <a:t>Make sure to move beyond </a:t>
            </a:r>
            <a:r>
              <a:rPr lang="en-US" dirty="0" err="1" smtClean="0"/>
              <a:t>humanites</a:t>
            </a:r>
            <a:r>
              <a:rPr lang="en-US" dirty="0" smtClean="0"/>
              <a:t>!</a:t>
            </a:r>
          </a:p>
          <a:p>
            <a:endParaRPr lang="en-US" dirty="0"/>
          </a:p>
          <a:p>
            <a:endParaRPr lang="en-US" dirty="0" smtClean="0"/>
          </a:p>
        </p:txBody>
      </p:sp>
    </p:spTree>
    <p:extLst>
      <p:ext uri="{BB962C8B-B14F-4D97-AF65-F5344CB8AC3E}">
        <p14:creationId xmlns:p14="http://schemas.microsoft.com/office/powerpoint/2010/main" val="434655627"/>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HathiTrust</a:t>
            </a:r>
            <a:r>
              <a:rPr lang="en-US" dirty="0" smtClean="0"/>
              <a:t> Non-Consumptive</a:t>
            </a:r>
            <a:br>
              <a:rPr lang="en-US" dirty="0" smtClean="0"/>
            </a:br>
            <a:r>
              <a:rPr lang="en-US" dirty="0" smtClean="0"/>
              <a:t>Evaluation Challenge Ideas</a:t>
            </a:r>
            <a:endParaRPr lang="en-US" dirty="0"/>
          </a:p>
        </p:txBody>
      </p:sp>
      <p:sp>
        <p:nvSpPr>
          <p:cNvPr id="3" name="Content Placeholder 2"/>
          <p:cNvSpPr>
            <a:spLocks noGrp="1"/>
          </p:cNvSpPr>
          <p:nvPr>
            <p:ph idx="1"/>
          </p:nvPr>
        </p:nvSpPr>
        <p:spPr/>
        <p:txBody>
          <a:bodyPr>
            <a:normAutofit/>
          </a:bodyPr>
          <a:lstStyle/>
          <a:p>
            <a:pPr algn="just">
              <a:lnSpc>
                <a:spcPct val="70000"/>
              </a:lnSpc>
              <a:buFontTx/>
              <a:buAutoNum type="arabicPeriod"/>
            </a:pPr>
            <a:r>
              <a:rPr lang="en-US" dirty="0">
                <a:latin typeface="Calibri" pitchFamily="34" charset="0"/>
                <a:cs typeface="Calibri" pitchFamily="34" charset="0"/>
              </a:rPr>
              <a:t>Optical character recognition (OCR) error identification and </a:t>
            </a:r>
            <a:r>
              <a:rPr lang="en-US" dirty="0" smtClean="0">
                <a:latin typeface="Calibri" pitchFamily="34" charset="0"/>
                <a:cs typeface="Calibri" pitchFamily="34" charset="0"/>
              </a:rPr>
              <a:t>correction</a:t>
            </a:r>
          </a:p>
          <a:p>
            <a:pPr algn="just">
              <a:lnSpc>
                <a:spcPct val="70000"/>
              </a:lnSpc>
              <a:buFontTx/>
              <a:buAutoNum type="arabicPeriod"/>
            </a:pPr>
            <a:endParaRPr lang="en-US" dirty="0">
              <a:latin typeface="Calibri" pitchFamily="34" charset="0"/>
              <a:cs typeface="Calibri" pitchFamily="34" charset="0"/>
            </a:endParaRPr>
          </a:p>
          <a:p>
            <a:pPr algn="just">
              <a:lnSpc>
                <a:spcPct val="70000"/>
              </a:lnSpc>
              <a:buFontTx/>
              <a:buAutoNum type="arabicPeriod"/>
            </a:pPr>
            <a:r>
              <a:rPr lang="en-US" dirty="0" smtClean="0">
                <a:latin typeface="Calibri" pitchFamily="34" charset="0"/>
                <a:cs typeface="Calibri" pitchFamily="34" charset="0"/>
              </a:rPr>
              <a:t>Metadata </a:t>
            </a:r>
            <a:r>
              <a:rPr lang="en-US" dirty="0">
                <a:latin typeface="Calibri" pitchFamily="34" charset="0"/>
                <a:cs typeface="Calibri" pitchFamily="34" charset="0"/>
              </a:rPr>
              <a:t>error identification and correction (and possible enhancement </a:t>
            </a:r>
            <a:r>
              <a:rPr lang="en-US" dirty="0" smtClean="0"/>
              <a:t>Work with entire </a:t>
            </a:r>
            <a:r>
              <a:rPr lang="en-US" dirty="0" err="1" smtClean="0"/>
              <a:t>HathiTrust</a:t>
            </a:r>
            <a:r>
              <a:rPr lang="en-US" dirty="0" smtClean="0"/>
              <a:t> collection</a:t>
            </a:r>
          </a:p>
          <a:p>
            <a:pPr algn="just">
              <a:lnSpc>
                <a:spcPct val="70000"/>
              </a:lnSpc>
              <a:buFontTx/>
              <a:buAutoNum type="arabicPeriod"/>
            </a:pPr>
            <a:endParaRPr lang="en-US" dirty="0" smtClean="0"/>
          </a:p>
          <a:p>
            <a:pPr algn="just">
              <a:lnSpc>
                <a:spcPct val="70000"/>
              </a:lnSpc>
              <a:buFont typeface="Malgun Gothic" pitchFamily="34" charset="-127"/>
              <a:buAutoNum type="arabicPeriod" startAt="3"/>
            </a:pPr>
            <a:r>
              <a:rPr lang="en-US" dirty="0">
                <a:latin typeface="Calibri" pitchFamily="34" charset="0"/>
                <a:cs typeface="Calibri" pitchFamily="34" charset="0"/>
              </a:rPr>
              <a:t>Genre detection (e.g. fiction, non-fiction</a:t>
            </a:r>
            <a:r>
              <a:rPr lang="en-US" dirty="0" smtClean="0">
                <a:latin typeface="Calibri" pitchFamily="34" charset="0"/>
                <a:cs typeface="Calibri" pitchFamily="34" charset="0"/>
              </a:rPr>
              <a:t>)</a:t>
            </a:r>
          </a:p>
          <a:p>
            <a:pPr algn="just">
              <a:lnSpc>
                <a:spcPct val="70000"/>
              </a:lnSpc>
              <a:buFont typeface="Malgun Gothic" pitchFamily="34" charset="-127"/>
              <a:buAutoNum type="arabicPeriod" startAt="3"/>
            </a:pPr>
            <a:endParaRPr lang="en-US" dirty="0">
              <a:latin typeface="Calibri" pitchFamily="34" charset="0"/>
              <a:cs typeface="Calibri" pitchFamily="34" charset="0"/>
            </a:endParaRPr>
          </a:p>
          <a:p>
            <a:pPr algn="just">
              <a:lnSpc>
                <a:spcPct val="70000"/>
              </a:lnSpc>
              <a:buFont typeface="Malgun Gothic" pitchFamily="34" charset="-127"/>
              <a:buAutoNum type="arabicPeriod" startAt="3"/>
            </a:pPr>
            <a:r>
              <a:rPr lang="en-US" dirty="0" smtClean="0">
                <a:latin typeface="Calibri" pitchFamily="34" charset="0"/>
                <a:cs typeface="Calibri" pitchFamily="34" charset="0"/>
              </a:rPr>
              <a:t>Author </a:t>
            </a:r>
            <a:r>
              <a:rPr lang="en-US" dirty="0">
                <a:latin typeface="Calibri" pitchFamily="34" charset="0"/>
                <a:cs typeface="Calibri" pitchFamily="34" charset="0"/>
              </a:rPr>
              <a:t>gender identification.</a:t>
            </a:r>
          </a:p>
          <a:p>
            <a:endParaRPr lang="en-US" dirty="0" smtClean="0"/>
          </a:p>
        </p:txBody>
      </p:sp>
    </p:spTree>
    <p:extLst>
      <p:ext uri="{BB962C8B-B14F-4D97-AF65-F5344CB8AC3E}">
        <p14:creationId xmlns:p14="http://schemas.microsoft.com/office/powerpoint/2010/main" val="3846541272"/>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Questions? Comments? Suggestions?</a:t>
            </a:r>
            <a:endParaRPr lang="en-US" dirty="0"/>
          </a:p>
        </p:txBody>
      </p:sp>
    </p:spTree>
    <p:extLst>
      <p:ext uri="{BB962C8B-B14F-4D97-AF65-F5344CB8AC3E}">
        <p14:creationId xmlns:p14="http://schemas.microsoft.com/office/powerpoint/2010/main" val="32502363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noGrp="1"/>
          </p:cNvGraphicFramePr>
          <p:nvPr>
            <p:ph idx="1"/>
            <p:extLst>
              <p:ext uri="{D42A27DB-BD31-4B8C-83A1-F6EECF244321}">
                <p14:modId xmlns:p14="http://schemas.microsoft.com/office/powerpoint/2010/main" val="2281575176"/>
              </p:ext>
            </p:extLst>
          </p:nvPr>
        </p:nvGraphicFramePr>
        <p:xfrm>
          <a:off x="832296" y="1739900"/>
          <a:ext cx="7212208" cy="4339061"/>
        </p:xfrm>
        <a:graphic>
          <a:graphicData uri="http://schemas.openxmlformats.org/drawingml/2006/chart">
            <c:chart xmlns:c="http://schemas.openxmlformats.org/drawingml/2006/chart" xmlns:r="http://schemas.openxmlformats.org/officeDocument/2006/relationships" r:id="rId3"/>
          </a:graphicData>
        </a:graphic>
      </p:graphicFrame>
      <p:sp>
        <p:nvSpPr>
          <p:cNvPr id="30722" name="Title 3"/>
          <p:cNvSpPr>
            <a:spLocks noGrp="1"/>
          </p:cNvSpPr>
          <p:nvPr>
            <p:ph type="title"/>
          </p:nvPr>
        </p:nvSpPr>
        <p:spPr/>
        <p:txBody>
          <a:bodyPr/>
          <a:lstStyle/>
          <a:p>
            <a:r>
              <a:rPr lang="en-US">
                <a:solidFill>
                  <a:srgbClr val="404040"/>
                </a:solidFill>
                <a:latin typeface="Calibri" charset="0"/>
              </a:rPr>
              <a:t>Language Distribution (1)</a:t>
            </a:r>
          </a:p>
        </p:txBody>
      </p:sp>
      <p:sp>
        <p:nvSpPr>
          <p:cNvPr id="6" name="Rectangle 5"/>
          <p:cNvSpPr/>
          <p:nvPr/>
        </p:nvSpPr>
        <p:spPr>
          <a:xfrm>
            <a:off x="4886325" y="1739900"/>
            <a:ext cx="3800475" cy="777875"/>
          </a:xfrm>
          <a:prstGeom prst="rect">
            <a:avLst/>
          </a:prstGeom>
          <a:noFill/>
          <a:ln w="25400" cap="flat" cmpd="sng" algn="ctr">
            <a:solidFill>
              <a:srgbClr val="FF6600"/>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000" dirty="0">
                <a:solidFill>
                  <a:srgbClr val="000000"/>
                </a:solidFill>
                <a:ea typeface="ＭＳ Ｐゴシック" pitchFamily="-107" charset="-128"/>
                <a:cs typeface="ＭＳ Ｐゴシック" pitchFamily="-107" charset="-128"/>
              </a:rPr>
              <a:t>The top 10 languages make up ~86% of all content </a:t>
            </a:r>
          </a:p>
        </p:txBody>
      </p:sp>
    </p:spTree>
    <p:extLst>
      <p:ext uri="{BB962C8B-B14F-4D97-AF65-F5344CB8AC3E}">
        <p14:creationId xmlns:p14="http://schemas.microsoft.com/office/powerpoint/2010/main" val="2186566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7"/>
          <p:cNvGraphicFramePr>
            <a:graphicFrameLocks/>
          </p:cNvGraphicFramePr>
          <p:nvPr>
            <p:extLst>
              <p:ext uri="{D42A27DB-BD31-4B8C-83A1-F6EECF244321}">
                <p14:modId xmlns:p14="http://schemas.microsoft.com/office/powerpoint/2010/main" val="1809443101"/>
              </p:ext>
            </p:extLst>
          </p:nvPr>
        </p:nvGraphicFramePr>
        <p:xfrm>
          <a:off x="719138" y="1636713"/>
          <a:ext cx="7464425"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Title 1"/>
          <p:cNvSpPr>
            <a:spLocks noGrp="1"/>
          </p:cNvSpPr>
          <p:nvPr>
            <p:ph type="title"/>
          </p:nvPr>
        </p:nvSpPr>
        <p:spPr/>
        <p:txBody>
          <a:bodyPr/>
          <a:lstStyle/>
          <a:p>
            <a:r>
              <a:rPr lang="en-US">
                <a:solidFill>
                  <a:srgbClr val="404040"/>
                </a:solidFill>
                <a:latin typeface="Calibri" charset="0"/>
              </a:rPr>
              <a:t>Language Distribution (2)</a:t>
            </a:r>
          </a:p>
        </p:txBody>
      </p:sp>
      <p:sp>
        <p:nvSpPr>
          <p:cNvPr id="7" name="Rectangle 6"/>
          <p:cNvSpPr/>
          <p:nvPr/>
        </p:nvSpPr>
        <p:spPr>
          <a:xfrm>
            <a:off x="6824284" y="1793209"/>
            <a:ext cx="1993900" cy="958850"/>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2000" dirty="0">
                <a:solidFill>
                  <a:srgbClr val="000000"/>
                </a:solidFill>
                <a:ea typeface="ＭＳ Ｐゴシック" pitchFamily="-107" charset="-128"/>
                <a:cs typeface="ＭＳ Ｐゴシック" pitchFamily="-107" charset="-128"/>
              </a:rPr>
              <a:t>The next 40 languages make up ~13% of total</a:t>
            </a:r>
          </a:p>
        </p:txBody>
      </p:sp>
    </p:spTree>
    <p:extLst>
      <p:ext uri="{BB962C8B-B14F-4D97-AF65-F5344CB8AC3E}">
        <p14:creationId xmlns:p14="http://schemas.microsoft.com/office/powerpoint/2010/main" val="38979976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899718429"/>
              </p:ext>
            </p:extLst>
          </p:nvPr>
        </p:nvGraphicFramePr>
        <p:xfrm>
          <a:off x="500250" y="615801"/>
          <a:ext cx="8331094" cy="5715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0077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lstStyle/>
          <a:p>
            <a:r>
              <a:rPr lang="en-US" dirty="0" smtClean="0"/>
              <a:t>Long-term preservation</a:t>
            </a:r>
          </a:p>
          <a:p>
            <a:pPr lvl="1"/>
            <a:r>
              <a:rPr lang="en-US" dirty="0" smtClean="0"/>
              <a:t>Bit-level and migration</a:t>
            </a:r>
            <a:endParaRPr lang="en-US" dirty="0"/>
          </a:p>
          <a:p>
            <a:r>
              <a:rPr lang="en-US" dirty="0" smtClean="0"/>
              <a:t>Bibliographic </a:t>
            </a:r>
            <a:r>
              <a:rPr lang="en-US" dirty="0"/>
              <a:t>search</a:t>
            </a:r>
          </a:p>
          <a:p>
            <a:r>
              <a:rPr lang="en-US" dirty="0"/>
              <a:t>Full-text search</a:t>
            </a:r>
          </a:p>
          <a:p>
            <a:r>
              <a:rPr lang="en-US" dirty="0" smtClean="0"/>
              <a:t>Reading and download capabilities</a:t>
            </a:r>
          </a:p>
          <a:p>
            <a:r>
              <a:rPr lang="en-US" dirty="0" smtClean="0"/>
              <a:t>Print on demand</a:t>
            </a:r>
          </a:p>
          <a:p>
            <a:r>
              <a:rPr lang="en-US" dirty="0" smtClean="0"/>
              <a:t>Collections</a:t>
            </a:r>
          </a:p>
          <a:p>
            <a:r>
              <a:rPr lang="en-US" dirty="0" smtClean="0"/>
              <a:t>Datasets, Research Center</a:t>
            </a:r>
            <a:endParaRPr lang="en-US" dirty="0"/>
          </a:p>
          <a:p>
            <a:pPr marL="0" indent="0">
              <a:buNone/>
            </a:pPr>
            <a:endParaRPr lang="en-US" dirty="0"/>
          </a:p>
        </p:txBody>
      </p:sp>
    </p:spTree>
    <p:extLst>
      <p:ext uri="{BB962C8B-B14F-4D97-AF65-F5344CB8AC3E}">
        <p14:creationId xmlns:p14="http://schemas.microsoft.com/office/powerpoint/2010/main" val="1483640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Collection Management, Development</a:t>
            </a:r>
            <a:endParaRPr lang="en-US" dirty="0"/>
          </a:p>
        </p:txBody>
      </p:sp>
      <p:sp>
        <p:nvSpPr>
          <p:cNvPr id="3" name="Content Placeholder 2"/>
          <p:cNvSpPr>
            <a:spLocks noGrp="1"/>
          </p:cNvSpPr>
          <p:nvPr>
            <p:ph idx="1"/>
          </p:nvPr>
        </p:nvSpPr>
        <p:spPr/>
        <p:txBody>
          <a:bodyPr>
            <a:normAutofit lnSpcReduction="10000"/>
          </a:bodyPr>
          <a:lstStyle/>
          <a:p>
            <a:r>
              <a:rPr lang="en-US" dirty="0" smtClean="0"/>
              <a:t>Overlap</a:t>
            </a:r>
          </a:p>
          <a:p>
            <a:pPr lvl="1"/>
            <a:r>
              <a:rPr lang="en-US" dirty="0" smtClean="0"/>
              <a:t>More than 50% median overlap with ARL institutions; higher for small liberal arts colleges</a:t>
            </a:r>
          </a:p>
          <a:p>
            <a:r>
              <a:rPr lang="en-US" dirty="0" smtClean="0"/>
              <a:t>Pricing model based on Print holdings</a:t>
            </a:r>
          </a:p>
          <a:p>
            <a:pPr lvl="1"/>
            <a:r>
              <a:rPr lang="en-US" dirty="0" smtClean="0"/>
              <a:t>Requires print holdings database</a:t>
            </a:r>
          </a:p>
          <a:p>
            <a:pPr lvl="1"/>
            <a:r>
              <a:rPr lang="en-US" dirty="0" smtClean="0"/>
              <a:t>Also support expansion of legal uses, efforts in de-duplication</a:t>
            </a:r>
          </a:p>
          <a:p>
            <a:pPr lvl="1"/>
            <a:r>
              <a:rPr lang="en-US" dirty="0"/>
              <a:t>Facilitate individual and collaborative collection development and management </a:t>
            </a:r>
            <a:r>
              <a:rPr lang="en-US" dirty="0" smtClean="0"/>
              <a:t>operations</a:t>
            </a:r>
          </a:p>
          <a:p>
            <a:r>
              <a:rPr lang="en-US" dirty="0" smtClean="0"/>
              <a:t>Print monographs archiving</a:t>
            </a:r>
          </a:p>
        </p:txBody>
      </p:sp>
    </p:spTree>
    <p:extLst>
      <p:ext uri="{BB962C8B-B14F-4D97-AF65-F5344CB8AC3E}">
        <p14:creationId xmlns:p14="http://schemas.microsoft.com/office/powerpoint/2010/main" val="14968846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81559" y="1851949"/>
            <a:ext cx="6088283" cy="1967697"/>
          </a:xfrm>
        </p:spPr>
        <p:txBody>
          <a:bodyPr>
            <a:normAutofit fontScale="90000"/>
          </a:bodyPr>
          <a:lstStyle/>
          <a:p>
            <a:r>
              <a:rPr lang="en-US" dirty="0"/>
              <a:t>Introduction to the </a:t>
            </a:r>
            <a:r>
              <a:rPr lang="en-US" dirty="0" err="1"/>
              <a:t>HathiTrust</a:t>
            </a:r>
            <a:r>
              <a:rPr lang="en-US" dirty="0"/>
              <a:t> Research Center: </a:t>
            </a:r>
            <a:r>
              <a:rPr lang="en-US" dirty="0" smtClean="0"/>
              <a:t>A </a:t>
            </a:r>
            <a:r>
              <a:rPr lang="en-US" i="1" dirty="0" smtClean="0">
                <a:solidFill>
                  <a:srgbClr val="FF0000"/>
                </a:solidFill>
              </a:rPr>
              <a:t>Not-So-Brief</a:t>
            </a:r>
            <a:r>
              <a:rPr lang="en-US" dirty="0" smtClean="0"/>
              <a:t> Briefing</a:t>
            </a:r>
            <a:endParaRPr lang="en-US" dirty="0"/>
          </a:p>
        </p:txBody>
      </p:sp>
    </p:spTree>
    <p:extLst>
      <p:ext uri="{BB962C8B-B14F-4D97-AF65-F5344CB8AC3E}">
        <p14:creationId xmlns:p14="http://schemas.microsoft.com/office/powerpoint/2010/main" val="41833356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and Use</a:t>
            </a:r>
            <a:endParaRPr lang="en-US" dirty="0"/>
          </a:p>
        </p:txBody>
      </p:sp>
      <p:sp>
        <p:nvSpPr>
          <p:cNvPr id="3" name="Content Placeholder 2"/>
          <p:cNvSpPr>
            <a:spLocks noGrp="1"/>
          </p:cNvSpPr>
          <p:nvPr>
            <p:ph idx="1"/>
          </p:nvPr>
        </p:nvSpPr>
        <p:spPr/>
        <p:txBody>
          <a:bodyPr>
            <a:normAutofit lnSpcReduction="10000"/>
          </a:bodyPr>
          <a:lstStyle/>
          <a:p>
            <a:r>
              <a:rPr lang="en-US" dirty="0" smtClean="0"/>
              <a:t>Search, collections, online access</a:t>
            </a:r>
          </a:p>
          <a:p>
            <a:r>
              <a:rPr lang="en-US" dirty="0" smtClean="0"/>
              <a:t>APIs and data feeds</a:t>
            </a:r>
          </a:p>
          <a:p>
            <a:pPr lvl="1"/>
            <a:r>
              <a:rPr lang="en-US" dirty="0" smtClean="0"/>
              <a:t>Data API</a:t>
            </a:r>
          </a:p>
          <a:p>
            <a:pPr lvl="1"/>
            <a:r>
              <a:rPr lang="en-US" dirty="0" smtClean="0"/>
              <a:t>Bibliographic API</a:t>
            </a:r>
          </a:p>
          <a:p>
            <a:pPr lvl="1"/>
            <a:r>
              <a:rPr lang="en-US" dirty="0" smtClean="0"/>
              <a:t>“</a:t>
            </a:r>
            <a:r>
              <a:rPr lang="en-US" dirty="0" err="1" smtClean="0"/>
              <a:t>Hathifiles</a:t>
            </a:r>
            <a:r>
              <a:rPr lang="en-US" dirty="0" smtClean="0"/>
              <a:t>” inventory files</a:t>
            </a:r>
          </a:p>
          <a:p>
            <a:pPr lvl="1"/>
            <a:r>
              <a:rPr lang="en-US" dirty="0" smtClean="0"/>
              <a:t>OAI</a:t>
            </a:r>
          </a:p>
          <a:p>
            <a:r>
              <a:rPr lang="en-US" dirty="0" smtClean="0"/>
              <a:t>Computational Research</a:t>
            </a:r>
          </a:p>
          <a:p>
            <a:pPr lvl="1"/>
            <a:r>
              <a:rPr lang="en-US" dirty="0" smtClean="0"/>
              <a:t>Distribution of datasets</a:t>
            </a:r>
          </a:p>
          <a:p>
            <a:pPr lvl="1"/>
            <a:r>
              <a:rPr lang="en-US" dirty="0" smtClean="0"/>
              <a:t>Protocol-based access</a:t>
            </a:r>
          </a:p>
          <a:p>
            <a:pPr lvl="1"/>
            <a:r>
              <a:rPr lang="en-US" dirty="0" smtClean="0"/>
              <a:t>Research Center</a:t>
            </a:r>
          </a:p>
          <a:p>
            <a:endParaRPr lang="en-US" dirty="0"/>
          </a:p>
        </p:txBody>
      </p:sp>
    </p:spTree>
    <p:extLst>
      <p:ext uri="{BB962C8B-B14F-4D97-AF65-F5344CB8AC3E}">
        <p14:creationId xmlns:p14="http://schemas.microsoft.com/office/powerpoint/2010/main" val="18293989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Research Center in Context</a:t>
            </a:r>
            <a:endParaRPr lang="en-US" dirty="0"/>
          </a:p>
        </p:txBody>
      </p:sp>
    </p:spTree>
    <p:extLst>
      <p:ext uri="{BB962C8B-B14F-4D97-AF65-F5344CB8AC3E}">
        <p14:creationId xmlns:p14="http://schemas.microsoft.com/office/powerpoint/2010/main" val="14495100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Convention</a:t>
            </a:r>
            <a:endParaRPr lang="en-US" dirty="0"/>
          </a:p>
        </p:txBody>
      </p:sp>
      <p:sp>
        <p:nvSpPr>
          <p:cNvPr id="3" name="Content Placeholder 2"/>
          <p:cNvSpPr>
            <a:spLocks noGrp="1"/>
          </p:cNvSpPr>
          <p:nvPr>
            <p:ph idx="1"/>
          </p:nvPr>
        </p:nvSpPr>
        <p:spPr/>
        <p:txBody>
          <a:bodyPr>
            <a:normAutofit/>
          </a:bodyPr>
          <a:lstStyle/>
          <a:p>
            <a:r>
              <a:rPr lang="en-US" dirty="0" smtClean="0"/>
              <a:t>October 2011</a:t>
            </a:r>
          </a:p>
          <a:p>
            <a:r>
              <a:rPr lang="en-US" dirty="0" smtClean="0"/>
              <a:t>52 partners</a:t>
            </a:r>
          </a:p>
          <a:p>
            <a:r>
              <a:rPr lang="en-US" dirty="0" smtClean="0"/>
              <a:t>3-year review overseen by SAB</a:t>
            </a:r>
          </a:p>
          <a:p>
            <a:r>
              <a:rPr lang="en-US" dirty="0" smtClean="0"/>
              <a:t>Ballot Proposals</a:t>
            </a:r>
          </a:p>
          <a:p>
            <a:pPr lvl="1"/>
            <a:r>
              <a:rPr lang="en-US" dirty="0" smtClean="0"/>
              <a:t>Print monograph storage</a:t>
            </a:r>
          </a:p>
          <a:p>
            <a:pPr lvl="1"/>
            <a:r>
              <a:rPr lang="en-US" dirty="0" smtClean="0"/>
              <a:t>Approval Process for development initiatives</a:t>
            </a:r>
          </a:p>
          <a:p>
            <a:pPr lvl="1"/>
            <a:r>
              <a:rPr lang="en-US" dirty="0" smtClean="0"/>
              <a:t>U.S</a:t>
            </a:r>
            <a:r>
              <a:rPr lang="en-US" dirty="0"/>
              <a:t>. Government Documents</a:t>
            </a:r>
          </a:p>
          <a:p>
            <a:pPr lvl="1"/>
            <a:r>
              <a:rPr lang="en-US" dirty="0" smtClean="0"/>
              <a:t>Fee-for-service </a:t>
            </a:r>
            <a:r>
              <a:rPr lang="en-US" dirty="0"/>
              <a:t>content </a:t>
            </a:r>
            <a:r>
              <a:rPr lang="en-US" dirty="0" smtClean="0"/>
              <a:t>deposit</a:t>
            </a:r>
          </a:p>
          <a:p>
            <a:pPr lvl="1"/>
            <a:r>
              <a:rPr lang="en-US" dirty="0"/>
              <a:t>Governance</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2779498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386730" y="3787364"/>
            <a:ext cx="1708081" cy="153692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HathiTrust</a:t>
            </a:r>
          </a:p>
        </p:txBody>
      </p:sp>
      <p:sp>
        <p:nvSpPr>
          <p:cNvPr id="9" name="Left Arrow 8"/>
          <p:cNvSpPr/>
          <p:nvPr/>
        </p:nvSpPr>
        <p:spPr>
          <a:xfrm rot="12900000">
            <a:off x="1381772" y="3575038"/>
            <a:ext cx="1250719" cy="398983"/>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hueOff val="0"/>
              <a:satOff val="0"/>
              <a:lumOff val="0"/>
              <a:alphaOff val="0"/>
            </a:schemeClr>
          </a:fontRef>
        </p:style>
      </p:sp>
      <p:grpSp>
        <p:nvGrpSpPr>
          <p:cNvPr id="3" name="Group 9"/>
          <p:cNvGrpSpPr>
            <a:grpSpLocks/>
          </p:cNvGrpSpPr>
          <p:nvPr/>
        </p:nvGrpSpPr>
        <p:grpSpPr bwMode="auto">
          <a:xfrm>
            <a:off x="538180" y="2745447"/>
            <a:ext cx="1476845" cy="1063527"/>
            <a:chOff x="4664" y="439903"/>
            <a:chExt cx="1827847" cy="1462278"/>
          </a:xfrm>
        </p:grpSpPr>
        <p:sp>
          <p:nvSpPr>
            <p:cNvPr id="15" name="Rounded Rectangle 14"/>
            <p:cNvSpPr/>
            <p:nvPr/>
          </p:nvSpPr>
          <p:spPr>
            <a:xfrm>
              <a:off x="4664" y="439903"/>
              <a:ext cx="1827847" cy="1462278"/>
            </a:xfrm>
            <a:prstGeom prst="roundRect">
              <a:avLst>
                <a:gd name="adj" fmla="val 100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6" name="Rounded Rectangle 7"/>
            <p:cNvSpPr/>
            <p:nvPr/>
          </p:nvSpPr>
          <p:spPr>
            <a:xfrm>
              <a:off x="47355" y="482237"/>
              <a:ext cx="1742463" cy="1377610"/>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a:t>Executive Committee</a:t>
              </a:r>
            </a:p>
          </p:txBody>
        </p:sp>
      </p:grpSp>
      <p:sp>
        <p:nvSpPr>
          <p:cNvPr id="11" name="Left Arrow 10"/>
          <p:cNvSpPr/>
          <p:nvPr/>
        </p:nvSpPr>
        <p:spPr>
          <a:xfrm rot="19500000">
            <a:off x="1850426" y="2228925"/>
            <a:ext cx="1250719" cy="398983"/>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hueOff val="0"/>
              <a:satOff val="0"/>
              <a:lumOff val="0"/>
              <a:alphaOff val="0"/>
            </a:schemeClr>
          </a:fontRef>
        </p:style>
      </p:sp>
      <p:sp>
        <p:nvSpPr>
          <p:cNvPr id="14" name="Rounded Rectangle 10"/>
          <p:cNvSpPr/>
          <p:nvPr/>
        </p:nvSpPr>
        <p:spPr>
          <a:xfrm>
            <a:off x="2386730" y="1352285"/>
            <a:ext cx="1409135" cy="1001949"/>
          </a:xfrm>
          <a:prstGeom prst="rect">
            <a:avLst/>
          </a:prstGeom>
        </p:spPr>
        <p:style>
          <a:lnRef idx="3">
            <a:schemeClr val="lt1"/>
          </a:lnRef>
          <a:fillRef idx="1">
            <a:schemeClr val="accent1"/>
          </a:fillRef>
          <a:effectRef idx="1">
            <a:schemeClr val="accent1"/>
          </a:effectRef>
          <a:fontRef idx="minor">
            <a:schemeClr val="lt1"/>
          </a:fontRef>
        </p:style>
        <p:txBody>
          <a:bodyPr lIns="53340" tIns="53340" rIns="53340" bIns="53340" spcCol="1270" anchor="ctr"/>
          <a:lstStyle/>
          <a:p>
            <a:pPr algn="ctr" defTabSz="1244600" fontAlgn="auto">
              <a:lnSpc>
                <a:spcPct val="90000"/>
              </a:lnSpc>
              <a:spcBef>
                <a:spcPts val="0"/>
              </a:spcBef>
              <a:spcAft>
                <a:spcPct val="35000"/>
              </a:spcAft>
              <a:defRPr/>
            </a:pPr>
            <a:r>
              <a:rPr lang="en-US" dirty="0"/>
              <a:t>Strategic Advisory Board</a:t>
            </a:r>
          </a:p>
        </p:txBody>
      </p:sp>
      <p:sp>
        <p:nvSpPr>
          <p:cNvPr id="87048" name="TextBox 19"/>
          <p:cNvSpPr txBox="1">
            <a:spLocks noChangeArrowheads="1"/>
          </p:cNvSpPr>
          <p:nvPr/>
        </p:nvSpPr>
        <p:spPr bwMode="auto">
          <a:xfrm>
            <a:off x="492277" y="4004067"/>
            <a:ext cx="1848550" cy="646331"/>
          </a:xfrm>
          <a:prstGeom prst="rect">
            <a:avLst/>
          </a:prstGeom>
          <a:noFill/>
          <a:ln w="9525">
            <a:noFill/>
            <a:miter lim="800000"/>
            <a:headEnd/>
            <a:tailEnd/>
          </a:ln>
        </p:spPr>
        <p:txBody>
          <a:bodyPr wrap="square">
            <a:prstTxWarp prst="textNoShape">
              <a:avLst/>
            </a:prstTxWarp>
            <a:spAutoFit/>
          </a:bodyPr>
          <a:lstStyle/>
          <a:p>
            <a:r>
              <a:rPr lang="en-US" dirty="0">
                <a:latin typeface="Calibri" charset="0"/>
              </a:rPr>
              <a:t>Budget/Finances</a:t>
            </a:r>
          </a:p>
          <a:p>
            <a:r>
              <a:rPr lang="en-US" dirty="0">
                <a:latin typeface="Calibri" charset="0"/>
              </a:rPr>
              <a:t>Decision-</a:t>
            </a:r>
            <a:r>
              <a:rPr lang="en-US" dirty="0" smtClean="0">
                <a:latin typeface="Calibri" charset="0"/>
              </a:rPr>
              <a:t>making</a:t>
            </a:r>
            <a:endParaRPr lang="en-US" dirty="0">
              <a:latin typeface="Calibri" charset="0"/>
            </a:endParaRPr>
          </a:p>
        </p:txBody>
      </p:sp>
      <p:sp>
        <p:nvSpPr>
          <p:cNvPr id="87049" name="TextBox 20"/>
          <p:cNvSpPr txBox="1">
            <a:spLocks noChangeArrowheads="1"/>
          </p:cNvSpPr>
          <p:nvPr/>
        </p:nvSpPr>
        <p:spPr bwMode="auto">
          <a:xfrm>
            <a:off x="2416084" y="2553121"/>
            <a:ext cx="1694028" cy="646331"/>
          </a:xfrm>
          <a:prstGeom prst="rect">
            <a:avLst/>
          </a:prstGeom>
          <a:noFill/>
          <a:ln w="9525">
            <a:noFill/>
            <a:miter lim="800000"/>
            <a:headEnd/>
            <a:tailEnd/>
          </a:ln>
        </p:spPr>
        <p:txBody>
          <a:bodyPr wrap="square">
            <a:prstTxWarp prst="textNoShape">
              <a:avLst/>
            </a:prstTxWarp>
            <a:spAutoFit/>
          </a:bodyPr>
          <a:lstStyle/>
          <a:p>
            <a:r>
              <a:rPr lang="en-US" dirty="0">
                <a:latin typeface="Calibri" charset="0"/>
              </a:rPr>
              <a:t>Guidance on Policy, </a:t>
            </a:r>
            <a:r>
              <a:rPr lang="en-US" dirty="0" smtClean="0">
                <a:latin typeface="Calibri" charset="0"/>
              </a:rPr>
              <a:t>Planning</a:t>
            </a:r>
            <a:endParaRPr lang="en-US" dirty="0">
              <a:latin typeface="Calibri" charset="0"/>
            </a:endParaRPr>
          </a:p>
        </p:txBody>
      </p:sp>
      <p:sp>
        <p:nvSpPr>
          <p:cNvPr id="12" name="Oval 11"/>
          <p:cNvSpPr/>
          <p:nvPr/>
        </p:nvSpPr>
        <p:spPr>
          <a:xfrm>
            <a:off x="5079024" y="1789184"/>
            <a:ext cx="3366887" cy="302950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5477602" y="2553121"/>
            <a:ext cx="2601096" cy="1200329"/>
          </a:xfrm>
          <a:prstGeom prst="rect">
            <a:avLst/>
          </a:prstGeom>
          <a:noFill/>
        </p:spPr>
        <p:txBody>
          <a:bodyPr wrap="square" rtlCol="0">
            <a:spAutoFit/>
          </a:bodyPr>
          <a:lstStyle/>
          <a:p>
            <a:pPr marL="285750" indent="-285750">
              <a:buFont typeface="Arial"/>
              <a:buChar char="•"/>
            </a:pPr>
            <a:r>
              <a:rPr lang="en-US" dirty="0" smtClean="0">
                <a:solidFill>
                  <a:schemeClr val="bg1"/>
                </a:solidFill>
              </a:rPr>
              <a:t>12-member Board of Governors</a:t>
            </a:r>
          </a:p>
          <a:p>
            <a:pPr marL="285750" indent="-285750">
              <a:buFont typeface="Arial"/>
              <a:buChar char="•"/>
            </a:pPr>
            <a:r>
              <a:rPr lang="en-US" dirty="0" smtClean="0">
                <a:solidFill>
                  <a:schemeClr val="bg1"/>
                </a:solidFill>
              </a:rPr>
              <a:t>Executive Committee</a:t>
            </a:r>
          </a:p>
          <a:p>
            <a:pPr marL="285750" indent="-285750">
              <a:buFont typeface="Arial"/>
              <a:buChar char="•"/>
            </a:pPr>
            <a:r>
              <a:rPr lang="en-US" dirty="0" smtClean="0">
                <a:solidFill>
                  <a:schemeClr val="bg1"/>
                </a:solidFill>
              </a:rPr>
              <a:t>Executive Director</a:t>
            </a:r>
            <a:endParaRPr lang="en-US" dirty="0">
              <a:solidFill>
                <a:schemeClr val="bg1"/>
              </a:solidFill>
            </a:endParaRPr>
          </a:p>
        </p:txBody>
      </p:sp>
      <p:sp>
        <p:nvSpPr>
          <p:cNvPr id="5" name="Right Arrow 4"/>
          <p:cNvSpPr/>
          <p:nvPr/>
        </p:nvSpPr>
        <p:spPr>
          <a:xfrm>
            <a:off x="4110112" y="2944334"/>
            <a:ext cx="786069" cy="1032737"/>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1397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Support</a:t>
            </a:r>
            <a:endParaRPr lang="en-US" dirty="0"/>
          </a:p>
        </p:txBody>
      </p:sp>
      <p:sp>
        <p:nvSpPr>
          <p:cNvPr id="3" name="Content Placeholder 2"/>
          <p:cNvSpPr>
            <a:spLocks noGrp="1"/>
          </p:cNvSpPr>
          <p:nvPr>
            <p:ph idx="1"/>
          </p:nvPr>
        </p:nvSpPr>
        <p:spPr/>
        <p:txBody>
          <a:bodyPr/>
          <a:lstStyle/>
          <a:p>
            <a:r>
              <a:rPr lang="en-US" dirty="0" smtClean="0"/>
              <a:t>New pricing model</a:t>
            </a:r>
          </a:p>
          <a:p>
            <a:r>
              <a:rPr lang="en-US" dirty="0" smtClean="0"/>
              <a:t>Base infrastructure costs</a:t>
            </a:r>
          </a:p>
          <a:p>
            <a:pPr lvl="1"/>
            <a:r>
              <a:rPr lang="en-US" dirty="0" smtClean="0"/>
              <a:t>Public domain</a:t>
            </a:r>
          </a:p>
          <a:p>
            <a:pPr lvl="1"/>
            <a:r>
              <a:rPr lang="en-US" dirty="0" smtClean="0"/>
              <a:t>In-copyright/undetermined</a:t>
            </a:r>
          </a:p>
          <a:p>
            <a:r>
              <a:rPr lang="en-US" dirty="0" smtClean="0"/>
              <a:t>Funds for programmatic initiatives</a:t>
            </a:r>
            <a:endParaRPr lang="en-US" dirty="0"/>
          </a:p>
        </p:txBody>
      </p:sp>
    </p:spTree>
    <p:extLst>
      <p:ext uri="{BB962C8B-B14F-4D97-AF65-F5344CB8AC3E}">
        <p14:creationId xmlns:p14="http://schemas.microsoft.com/office/powerpoint/2010/main" val="32075902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ctrTitle"/>
          </p:nvPr>
        </p:nvSpPr>
        <p:spPr>
          <a:xfrm>
            <a:off x="1323974" y="2075840"/>
            <a:ext cx="6487627" cy="1039813"/>
          </a:xfrm>
        </p:spPr>
        <p:txBody>
          <a:bodyPr>
            <a:normAutofit/>
          </a:bodyPr>
          <a:lstStyle/>
          <a:p>
            <a:r>
              <a:rPr lang="en-US" dirty="0" err="1" smtClean="0">
                <a:latin typeface="Calibri" charset="0"/>
              </a:rPr>
              <a:t>HathiTrust</a:t>
            </a:r>
            <a:r>
              <a:rPr lang="en-US" dirty="0" smtClean="0">
                <a:latin typeface="Calibri" charset="0"/>
              </a:rPr>
              <a:t> Data Overview</a:t>
            </a:r>
            <a:endParaRPr lang="en-US" dirty="0">
              <a:latin typeface="Calibri" charset="0"/>
            </a:endParaRPr>
          </a:p>
        </p:txBody>
      </p:sp>
      <p:sp>
        <p:nvSpPr>
          <p:cNvPr id="4" name="Title 3"/>
          <p:cNvSpPr txBox="1">
            <a:spLocks/>
          </p:cNvSpPr>
          <p:nvPr/>
        </p:nvSpPr>
        <p:spPr>
          <a:xfrm>
            <a:off x="3610536" y="5469085"/>
            <a:ext cx="2988921" cy="1158480"/>
          </a:xfrm>
          <a:prstGeom prst="rect">
            <a:avLst/>
          </a:prstGeom>
        </p:spPr>
        <p:txBody>
          <a:bodyPr anchor="ctr">
            <a:noAutofit/>
          </a:bodyPr>
          <a:lstStyle/>
          <a:p>
            <a:pPr algn="ctr" fontAlgn="auto">
              <a:spcAft>
                <a:spcPts val="0"/>
              </a:spcAft>
              <a:defRPr/>
            </a:pPr>
            <a:endParaRPr lang="en-US" sz="3000" dirty="0">
              <a:latin typeface="+mj-lt"/>
              <a:ea typeface="+mj-ea"/>
              <a:cs typeface="+mj-cs"/>
            </a:endParaRPr>
          </a:p>
        </p:txBody>
      </p:sp>
      <p:sp>
        <p:nvSpPr>
          <p:cNvPr id="2" name="TextBox 1"/>
          <p:cNvSpPr txBox="1"/>
          <p:nvPr/>
        </p:nvSpPr>
        <p:spPr>
          <a:xfrm>
            <a:off x="1093095" y="3804375"/>
            <a:ext cx="7007118" cy="923330"/>
          </a:xfrm>
          <a:prstGeom prst="rect">
            <a:avLst/>
          </a:prstGeom>
          <a:noFill/>
        </p:spPr>
        <p:txBody>
          <a:bodyPr wrap="square" rtlCol="0">
            <a:spAutoFit/>
          </a:bodyPr>
          <a:lstStyle/>
          <a:p>
            <a:pPr algn="ctr"/>
            <a:r>
              <a:rPr lang="en-US" dirty="0" smtClean="0"/>
              <a:t>September 10, 2012</a:t>
            </a:r>
          </a:p>
          <a:p>
            <a:pPr algn="ctr"/>
            <a:r>
              <a:rPr lang="en-US" dirty="0" smtClean="0"/>
              <a:t>Jeremy York</a:t>
            </a:r>
          </a:p>
          <a:p>
            <a:pPr algn="ctr"/>
            <a:r>
              <a:rPr lang="en-US" dirty="0" smtClean="0"/>
              <a:t>Project Librarian, </a:t>
            </a:r>
            <a:r>
              <a:rPr lang="en-US" dirty="0" err="1" smtClean="0"/>
              <a:t>HathiTrust</a:t>
            </a:r>
            <a:endParaRPr lang="en-US" dirty="0" smtClean="0"/>
          </a:p>
        </p:txBody>
      </p:sp>
    </p:spTree>
    <p:extLst>
      <p:ext uri="{BB962C8B-B14F-4D97-AF65-F5344CB8AC3E}">
        <p14:creationId xmlns:p14="http://schemas.microsoft.com/office/powerpoint/2010/main" val="6569541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Content and Metadata</a:t>
            </a:r>
            <a:endParaRPr lang="en-US" dirty="0"/>
          </a:p>
        </p:txBody>
      </p:sp>
    </p:spTree>
    <p:extLst>
      <p:ext uri="{BB962C8B-B14F-4D97-AF65-F5344CB8AC3E}">
        <p14:creationId xmlns:p14="http://schemas.microsoft.com/office/powerpoint/2010/main" val="8670734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General</a:t>
            </a:r>
            <a:endParaRPr lang="en-US" dirty="0"/>
          </a:p>
        </p:txBody>
      </p:sp>
      <p:sp>
        <p:nvSpPr>
          <p:cNvPr id="11" name="Content Placeholder 10"/>
          <p:cNvSpPr>
            <a:spLocks noGrp="1"/>
          </p:cNvSpPr>
          <p:nvPr>
            <p:ph idx="1"/>
          </p:nvPr>
        </p:nvSpPr>
        <p:spPr>
          <a:xfrm>
            <a:off x="457200" y="1600201"/>
            <a:ext cx="8229600" cy="4895849"/>
          </a:xfrm>
        </p:spPr>
        <p:txBody>
          <a:bodyPr/>
          <a:lstStyle/>
          <a:p>
            <a:r>
              <a:rPr lang="en-US" dirty="0"/>
              <a:t>Content (images, text</a:t>
            </a:r>
            <a:r>
              <a:rPr lang="en-US" dirty="0" smtClean="0"/>
              <a:t>)</a:t>
            </a:r>
          </a:p>
          <a:p>
            <a:pPr lvl="1"/>
            <a:r>
              <a:rPr lang="en-US" dirty="0" smtClean="0"/>
              <a:t>Object and information to render object, including structural information</a:t>
            </a:r>
            <a:endParaRPr lang="en-US" dirty="0"/>
          </a:p>
          <a:p>
            <a:r>
              <a:rPr lang="en-US" dirty="0"/>
              <a:t>Bibliographic metadata</a:t>
            </a:r>
          </a:p>
          <a:p>
            <a:pPr lvl="1"/>
            <a:r>
              <a:rPr lang="en-US" dirty="0"/>
              <a:t>Marc or </a:t>
            </a:r>
            <a:r>
              <a:rPr lang="en-US" dirty="0" err="1"/>
              <a:t>MarcXML</a:t>
            </a: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0205959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Books and journals</a:t>
            </a:r>
          </a:p>
          <a:p>
            <a:pPr lvl="1"/>
            <a:r>
              <a:rPr lang="en-US" dirty="0" smtClean="0"/>
              <a:t>Pilots around images, audio, born-digital</a:t>
            </a:r>
          </a:p>
          <a:p>
            <a:r>
              <a:rPr lang="en-US" dirty="0" smtClean="0"/>
              <a:t>Digitization sources</a:t>
            </a:r>
          </a:p>
          <a:p>
            <a:pPr lvl="1"/>
            <a:r>
              <a:rPr lang="en-US" dirty="0" smtClean="0"/>
              <a:t>Google (96.8%, 10,162,104)</a:t>
            </a:r>
          </a:p>
          <a:p>
            <a:pPr lvl="1"/>
            <a:r>
              <a:rPr lang="en-US" dirty="0" smtClean="0"/>
              <a:t>Internet Archive (2.9%, 301,972)</a:t>
            </a:r>
          </a:p>
          <a:p>
            <a:pPr lvl="1"/>
            <a:r>
              <a:rPr lang="en-US" dirty="0" smtClean="0"/>
              <a:t>Local (0.3%, 31,840)</a:t>
            </a:r>
          </a:p>
          <a:p>
            <a:pPr marL="457200" lvl="1" indent="0">
              <a:buNone/>
            </a:pPr>
            <a:endParaRPr lang="en-US" dirty="0" smtClean="0"/>
          </a:p>
        </p:txBody>
      </p:sp>
    </p:spTree>
    <p:extLst>
      <p:ext uri="{BB962C8B-B14F-4D97-AF65-F5344CB8AC3E}">
        <p14:creationId xmlns:p14="http://schemas.microsoft.com/office/powerpoint/2010/main" val="3520512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Package</a:t>
            </a:r>
            <a:endParaRPr lang="en-US" dirty="0"/>
          </a:p>
        </p:txBody>
      </p:sp>
      <p:sp>
        <p:nvSpPr>
          <p:cNvPr id="5" name="Flowchart: Multidocument 486"/>
          <p:cNvSpPr/>
          <p:nvPr/>
        </p:nvSpPr>
        <p:spPr>
          <a:xfrm>
            <a:off x="2283584" y="2328233"/>
            <a:ext cx="1320800" cy="1019302"/>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images</a:t>
            </a:r>
            <a:endParaRPr lang="en-US" sz="2400" dirty="0">
              <a:solidFill>
                <a:schemeClr val="tx1"/>
              </a:solidFill>
            </a:endParaRPr>
          </a:p>
        </p:txBody>
      </p:sp>
      <p:pic>
        <p:nvPicPr>
          <p:cNvPr id="10" name="Picture 4"/>
          <p:cNvPicPr>
            <a:picLocks noChangeAspect="1" noChangeArrowheads="1"/>
          </p:cNvPicPr>
          <p:nvPr/>
        </p:nvPicPr>
        <p:blipFill>
          <a:blip r:embed="rId3"/>
          <a:srcRect/>
          <a:stretch>
            <a:fillRect/>
          </a:stretch>
        </p:blipFill>
        <p:spPr bwMode="auto">
          <a:xfrm>
            <a:off x="386193" y="2059988"/>
            <a:ext cx="1234215" cy="822438"/>
          </a:xfrm>
          <a:prstGeom prst="rect">
            <a:avLst/>
          </a:prstGeom>
          <a:noFill/>
          <a:ln w="9525">
            <a:noFill/>
            <a:miter lim="800000"/>
            <a:headEnd/>
            <a:tailEnd/>
          </a:ln>
          <a:effectLst/>
        </p:spPr>
      </p:pic>
      <p:sp>
        <p:nvSpPr>
          <p:cNvPr id="11" name="TextBox 10"/>
          <p:cNvSpPr txBox="1"/>
          <p:nvPr/>
        </p:nvSpPr>
        <p:spPr>
          <a:xfrm>
            <a:off x="850901" y="79565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2" name="TextBox 11"/>
          <p:cNvSpPr txBox="1"/>
          <p:nvPr/>
        </p:nvSpPr>
        <p:spPr>
          <a:xfrm>
            <a:off x="1003301" y="81089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3" name="Flowchart: Document 298"/>
          <p:cNvSpPr/>
          <p:nvPr/>
        </p:nvSpPr>
        <p:spPr>
          <a:xfrm>
            <a:off x="889000" y="79662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4" name="Flowchart: Document 298"/>
          <p:cNvSpPr/>
          <p:nvPr/>
        </p:nvSpPr>
        <p:spPr>
          <a:xfrm>
            <a:off x="1041400" y="81186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5" name="Flowchart: Document 173"/>
          <p:cNvSpPr/>
          <p:nvPr/>
        </p:nvSpPr>
        <p:spPr>
          <a:xfrm>
            <a:off x="5876668" y="2347537"/>
            <a:ext cx="1156716" cy="99999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Source METS</a:t>
            </a:r>
            <a:endParaRPr lang="en-US" sz="2400" dirty="0">
              <a:solidFill>
                <a:schemeClr val="tx1"/>
              </a:solidFill>
            </a:endParaRPr>
          </a:p>
        </p:txBody>
      </p:sp>
      <p:sp>
        <p:nvSpPr>
          <p:cNvPr id="16" name="Flowchart: Multidocument 486"/>
          <p:cNvSpPr/>
          <p:nvPr/>
        </p:nvSpPr>
        <p:spPr>
          <a:xfrm>
            <a:off x="4048884" y="2328233"/>
            <a:ext cx="1320800" cy="1019302"/>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text</a:t>
            </a:r>
            <a:endParaRPr lang="en-US" sz="2400" dirty="0">
              <a:solidFill>
                <a:schemeClr val="tx1"/>
              </a:solidFill>
            </a:endParaRPr>
          </a:p>
        </p:txBody>
      </p:sp>
      <p:sp>
        <p:nvSpPr>
          <p:cNvPr id="17" name="Flowchart: Document 173"/>
          <p:cNvSpPr/>
          <p:nvPr/>
        </p:nvSpPr>
        <p:spPr>
          <a:xfrm>
            <a:off x="4024884" y="4135013"/>
            <a:ext cx="1156716" cy="99999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HT</a:t>
            </a:r>
          </a:p>
          <a:p>
            <a:pPr algn="ctr"/>
            <a:r>
              <a:rPr lang="en-US" sz="2400" dirty="0" smtClean="0">
                <a:solidFill>
                  <a:schemeClr val="tx1"/>
                </a:solidFill>
              </a:rPr>
              <a:t>METS</a:t>
            </a:r>
            <a:endParaRPr lang="en-US" sz="2400" dirty="0">
              <a:solidFill>
                <a:schemeClr val="tx1"/>
              </a:solidFill>
            </a:endParaRPr>
          </a:p>
        </p:txBody>
      </p:sp>
      <p:sp>
        <p:nvSpPr>
          <p:cNvPr id="20" name="Rectangle 19"/>
          <p:cNvSpPr/>
          <p:nvPr/>
        </p:nvSpPr>
        <p:spPr>
          <a:xfrm>
            <a:off x="2016884" y="2104452"/>
            <a:ext cx="5295900" cy="1422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6891267" y="3249366"/>
            <a:ext cx="843033" cy="843033"/>
          </a:xfrm>
          <a:prstGeom prst="rect">
            <a:avLst/>
          </a:prstGeom>
        </p:spPr>
      </p:pic>
      <p:sp>
        <p:nvSpPr>
          <p:cNvPr id="18" name="TextBox 17"/>
          <p:cNvSpPr txBox="1"/>
          <p:nvPr/>
        </p:nvSpPr>
        <p:spPr>
          <a:xfrm>
            <a:off x="7079280" y="3520397"/>
            <a:ext cx="467007" cy="369332"/>
          </a:xfrm>
          <a:prstGeom prst="rect">
            <a:avLst/>
          </a:prstGeom>
          <a:noFill/>
        </p:spPr>
        <p:txBody>
          <a:bodyPr wrap="none" rtlCol="0">
            <a:spAutoFit/>
          </a:bodyPr>
          <a:lstStyle/>
          <a:p>
            <a:r>
              <a:rPr lang="en-US" dirty="0" smtClean="0">
                <a:solidFill>
                  <a:schemeClr val="bg1"/>
                </a:solidFill>
              </a:rPr>
              <a:t>Zip</a:t>
            </a:r>
            <a:endParaRPr lang="en-US" dirty="0">
              <a:solidFill>
                <a:schemeClr val="bg1"/>
              </a:solidFill>
            </a:endParaRPr>
          </a:p>
        </p:txBody>
      </p:sp>
    </p:spTree>
    <p:extLst>
      <p:ext uri="{BB962C8B-B14F-4D97-AF65-F5344CB8AC3E}">
        <p14:creationId xmlns:p14="http://schemas.microsoft.com/office/powerpoint/2010/main" val="23286028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253" y="1898249"/>
            <a:ext cx="7292050" cy="1757101"/>
          </a:xfrm>
        </p:spPr>
        <p:txBody>
          <a:bodyPr>
            <a:normAutofit fontScale="90000"/>
          </a:bodyPr>
          <a:lstStyle/>
          <a:p>
            <a:r>
              <a:rPr lang="en-US" dirty="0" smtClean="0"/>
              <a:t>Presented by</a:t>
            </a:r>
            <a:br>
              <a:rPr lang="en-US" dirty="0" smtClean="0"/>
            </a:br>
            <a:r>
              <a:rPr lang="en-US" dirty="0" smtClean="0"/>
              <a:t>J. Stephen Downie</a:t>
            </a:r>
            <a:br>
              <a:rPr lang="en-US" dirty="0" smtClean="0"/>
            </a:br>
            <a:r>
              <a:rPr lang="en-US" sz="3100" dirty="0" smtClean="0"/>
              <a:t>University of Illinois at Urbana-Champaign</a:t>
            </a:r>
            <a:endParaRPr lang="en-US" dirty="0"/>
          </a:p>
        </p:txBody>
      </p:sp>
    </p:spTree>
    <p:extLst>
      <p:ext uri="{BB962C8B-B14F-4D97-AF65-F5344CB8AC3E}">
        <p14:creationId xmlns:p14="http://schemas.microsoft.com/office/powerpoint/2010/main" val="10872081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Package</a:t>
            </a:r>
            <a:endParaRPr lang="en-US" dirty="0"/>
          </a:p>
        </p:txBody>
      </p:sp>
      <p:sp>
        <p:nvSpPr>
          <p:cNvPr id="5" name="Flowchart: Multidocument 486"/>
          <p:cNvSpPr/>
          <p:nvPr/>
        </p:nvSpPr>
        <p:spPr>
          <a:xfrm>
            <a:off x="2283584" y="2328233"/>
            <a:ext cx="1320800" cy="1019302"/>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images</a:t>
            </a:r>
            <a:endParaRPr lang="en-US" sz="2400" dirty="0">
              <a:solidFill>
                <a:schemeClr val="tx1"/>
              </a:solidFill>
            </a:endParaRPr>
          </a:p>
        </p:txBody>
      </p:sp>
      <p:pic>
        <p:nvPicPr>
          <p:cNvPr id="10" name="Picture 4"/>
          <p:cNvPicPr>
            <a:picLocks noChangeAspect="1" noChangeArrowheads="1"/>
          </p:cNvPicPr>
          <p:nvPr/>
        </p:nvPicPr>
        <p:blipFill>
          <a:blip r:embed="rId3"/>
          <a:srcRect/>
          <a:stretch>
            <a:fillRect/>
          </a:stretch>
        </p:blipFill>
        <p:spPr bwMode="auto">
          <a:xfrm>
            <a:off x="386193" y="2059988"/>
            <a:ext cx="1234215" cy="822438"/>
          </a:xfrm>
          <a:prstGeom prst="rect">
            <a:avLst/>
          </a:prstGeom>
          <a:noFill/>
          <a:ln w="9525">
            <a:noFill/>
            <a:miter lim="800000"/>
            <a:headEnd/>
            <a:tailEnd/>
          </a:ln>
          <a:effectLst/>
        </p:spPr>
      </p:pic>
      <p:sp>
        <p:nvSpPr>
          <p:cNvPr id="11" name="TextBox 10"/>
          <p:cNvSpPr txBox="1"/>
          <p:nvPr/>
        </p:nvSpPr>
        <p:spPr>
          <a:xfrm>
            <a:off x="850901" y="79565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2" name="TextBox 11"/>
          <p:cNvSpPr txBox="1"/>
          <p:nvPr/>
        </p:nvSpPr>
        <p:spPr>
          <a:xfrm>
            <a:off x="1003301" y="81089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3" name="Flowchart: Document 298"/>
          <p:cNvSpPr/>
          <p:nvPr/>
        </p:nvSpPr>
        <p:spPr>
          <a:xfrm>
            <a:off x="889000" y="79662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4" name="Flowchart: Document 298"/>
          <p:cNvSpPr/>
          <p:nvPr/>
        </p:nvSpPr>
        <p:spPr>
          <a:xfrm>
            <a:off x="1041400" y="81186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5" name="Flowchart: Document 173"/>
          <p:cNvSpPr/>
          <p:nvPr/>
        </p:nvSpPr>
        <p:spPr>
          <a:xfrm>
            <a:off x="5876668" y="2347537"/>
            <a:ext cx="1156716" cy="99999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Source METS</a:t>
            </a:r>
            <a:endParaRPr lang="en-US" sz="2400" dirty="0">
              <a:solidFill>
                <a:schemeClr val="tx1"/>
              </a:solidFill>
            </a:endParaRPr>
          </a:p>
        </p:txBody>
      </p:sp>
      <p:sp>
        <p:nvSpPr>
          <p:cNvPr id="16" name="Flowchart: Multidocument 486"/>
          <p:cNvSpPr/>
          <p:nvPr/>
        </p:nvSpPr>
        <p:spPr>
          <a:xfrm>
            <a:off x="4048884" y="2328233"/>
            <a:ext cx="1320800" cy="1019302"/>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text</a:t>
            </a:r>
            <a:endParaRPr lang="en-US" sz="2400" dirty="0">
              <a:solidFill>
                <a:schemeClr val="tx1"/>
              </a:solidFill>
            </a:endParaRPr>
          </a:p>
        </p:txBody>
      </p:sp>
      <p:sp>
        <p:nvSpPr>
          <p:cNvPr id="17" name="Flowchart: Document 173"/>
          <p:cNvSpPr/>
          <p:nvPr/>
        </p:nvSpPr>
        <p:spPr>
          <a:xfrm>
            <a:off x="4024884" y="4135013"/>
            <a:ext cx="1156716" cy="99999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HT</a:t>
            </a:r>
          </a:p>
          <a:p>
            <a:pPr algn="ctr"/>
            <a:r>
              <a:rPr lang="en-US" sz="2400" dirty="0" smtClean="0">
                <a:solidFill>
                  <a:schemeClr val="tx1"/>
                </a:solidFill>
              </a:rPr>
              <a:t>METS</a:t>
            </a:r>
            <a:endParaRPr lang="en-US" sz="2400" dirty="0">
              <a:solidFill>
                <a:schemeClr val="tx1"/>
              </a:solidFill>
            </a:endParaRPr>
          </a:p>
        </p:txBody>
      </p:sp>
      <p:sp>
        <p:nvSpPr>
          <p:cNvPr id="20" name="Rectangle 19"/>
          <p:cNvSpPr/>
          <p:nvPr/>
        </p:nvSpPr>
        <p:spPr>
          <a:xfrm>
            <a:off x="2016884" y="2104452"/>
            <a:ext cx="5295900" cy="1422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6891267" y="3249366"/>
            <a:ext cx="843033" cy="843033"/>
          </a:xfrm>
          <a:prstGeom prst="rect">
            <a:avLst/>
          </a:prstGeom>
        </p:spPr>
      </p:pic>
      <p:sp>
        <p:nvSpPr>
          <p:cNvPr id="18" name="TextBox 17"/>
          <p:cNvSpPr txBox="1"/>
          <p:nvPr/>
        </p:nvSpPr>
        <p:spPr>
          <a:xfrm>
            <a:off x="7079280" y="3520397"/>
            <a:ext cx="467007" cy="369332"/>
          </a:xfrm>
          <a:prstGeom prst="rect">
            <a:avLst/>
          </a:prstGeom>
          <a:noFill/>
        </p:spPr>
        <p:txBody>
          <a:bodyPr wrap="none" rtlCol="0">
            <a:spAutoFit/>
          </a:bodyPr>
          <a:lstStyle/>
          <a:p>
            <a:r>
              <a:rPr lang="en-US" dirty="0" smtClean="0">
                <a:solidFill>
                  <a:schemeClr val="bg1"/>
                </a:solidFill>
              </a:rPr>
              <a:t>Zip</a:t>
            </a:r>
            <a:endParaRPr lang="en-US" dirty="0">
              <a:solidFill>
                <a:schemeClr val="bg1"/>
              </a:solidFill>
            </a:endParaRPr>
          </a:p>
        </p:txBody>
      </p:sp>
      <p:sp>
        <p:nvSpPr>
          <p:cNvPr id="3" name="Oval 2"/>
          <p:cNvSpPr/>
          <p:nvPr/>
        </p:nvSpPr>
        <p:spPr>
          <a:xfrm>
            <a:off x="3507378" y="1417638"/>
            <a:ext cx="2369290" cy="43366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851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Repository Organization</a:t>
            </a:r>
            <a:endParaRPr lang="en-US" dirty="0"/>
          </a:p>
        </p:txBody>
      </p:sp>
    </p:spTree>
    <p:extLst>
      <p:ext uri="{BB962C8B-B14F-4D97-AF65-F5344CB8AC3E}">
        <p14:creationId xmlns:p14="http://schemas.microsoft.com/office/powerpoint/2010/main" val="5980313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466909" y="554783"/>
            <a:ext cx="1131216" cy="873064"/>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Source</a:t>
            </a:r>
            <a:endParaRPr lang="en-US" sz="2400" dirty="0">
              <a:solidFill>
                <a:schemeClr val="tx1"/>
              </a:solidFill>
            </a:endParaRPr>
          </a:p>
        </p:txBody>
      </p:sp>
      <p:sp>
        <p:nvSpPr>
          <p:cNvPr id="5" name="Rectangle 4"/>
          <p:cNvSpPr/>
          <p:nvPr/>
        </p:nvSpPr>
        <p:spPr>
          <a:xfrm>
            <a:off x="585455" y="2869451"/>
            <a:ext cx="1805977" cy="6426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Bibliographic Data</a:t>
            </a:r>
            <a:endParaRPr lang="en-US" dirty="0"/>
          </a:p>
        </p:txBody>
      </p:sp>
      <p:sp>
        <p:nvSpPr>
          <p:cNvPr id="6" name="Rectangle 5"/>
          <p:cNvSpPr/>
          <p:nvPr/>
        </p:nvSpPr>
        <p:spPr>
          <a:xfrm>
            <a:off x="585455" y="3702826"/>
            <a:ext cx="1805977" cy="63271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Content Package</a:t>
            </a:r>
            <a:endParaRPr lang="en-US" dirty="0"/>
          </a:p>
        </p:txBody>
      </p:sp>
      <p:sp>
        <p:nvSpPr>
          <p:cNvPr id="7" name="Can 6"/>
          <p:cNvSpPr/>
          <p:nvPr/>
        </p:nvSpPr>
        <p:spPr>
          <a:xfrm>
            <a:off x="3080039" y="4613331"/>
            <a:ext cx="1207043" cy="1327224"/>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Indiana</a:t>
            </a:r>
            <a:endParaRPr lang="en-US" dirty="0"/>
          </a:p>
        </p:txBody>
      </p:sp>
      <p:sp>
        <p:nvSpPr>
          <p:cNvPr id="8" name="Can 7"/>
          <p:cNvSpPr/>
          <p:nvPr/>
        </p:nvSpPr>
        <p:spPr>
          <a:xfrm>
            <a:off x="4071592" y="4862949"/>
            <a:ext cx="1287170" cy="1367526"/>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Michigan</a:t>
            </a:r>
          </a:p>
        </p:txBody>
      </p:sp>
      <p:sp>
        <p:nvSpPr>
          <p:cNvPr id="9" name="Can 8"/>
          <p:cNvSpPr/>
          <p:nvPr/>
        </p:nvSpPr>
        <p:spPr>
          <a:xfrm>
            <a:off x="3281676" y="1702387"/>
            <a:ext cx="1005406" cy="103266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Bib Data</a:t>
            </a:r>
            <a:endParaRPr lang="en-US" dirty="0"/>
          </a:p>
        </p:txBody>
      </p:sp>
      <p:sp>
        <p:nvSpPr>
          <p:cNvPr id="10" name="TextBox 9"/>
          <p:cNvSpPr txBox="1"/>
          <p:nvPr/>
        </p:nvSpPr>
        <p:spPr>
          <a:xfrm>
            <a:off x="3139943" y="1066188"/>
            <a:ext cx="3270283" cy="492443"/>
          </a:xfrm>
          <a:prstGeom prst="rect">
            <a:avLst/>
          </a:prstGeom>
          <a:noFill/>
        </p:spPr>
        <p:txBody>
          <a:bodyPr wrap="square" rtlCol="0">
            <a:spAutoFit/>
          </a:bodyPr>
          <a:lstStyle/>
          <a:p>
            <a:r>
              <a:rPr lang="en-US" sz="2600" dirty="0" smtClean="0"/>
              <a:t>Data Management</a:t>
            </a:r>
            <a:endParaRPr lang="en-US" sz="2600" dirty="0"/>
          </a:p>
        </p:txBody>
      </p:sp>
      <p:sp>
        <p:nvSpPr>
          <p:cNvPr id="12" name="Can 11"/>
          <p:cNvSpPr/>
          <p:nvPr/>
        </p:nvSpPr>
        <p:spPr>
          <a:xfrm>
            <a:off x="4353357" y="1702388"/>
            <a:ext cx="1005406" cy="103266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Rights Data</a:t>
            </a:r>
            <a:endParaRPr lang="en-US" dirty="0"/>
          </a:p>
        </p:txBody>
      </p:sp>
      <p:sp>
        <p:nvSpPr>
          <p:cNvPr id="13" name="TextBox 12"/>
          <p:cNvSpPr txBox="1"/>
          <p:nvPr/>
        </p:nvSpPr>
        <p:spPr>
          <a:xfrm>
            <a:off x="3759022" y="4052603"/>
            <a:ext cx="1614358" cy="492443"/>
          </a:xfrm>
          <a:prstGeom prst="rect">
            <a:avLst/>
          </a:prstGeom>
          <a:noFill/>
        </p:spPr>
        <p:txBody>
          <a:bodyPr wrap="square" rtlCol="0">
            <a:spAutoFit/>
          </a:bodyPr>
          <a:lstStyle/>
          <a:p>
            <a:r>
              <a:rPr lang="en-US" sz="2600" dirty="0" smtClean="0"/>
              <a:t>Storage</a:t>
            </a:r>
          </a:p>
        </p:txBody>
      </p:sp>
      <p:sp>
        <p:nvSpPr>
          <p:cNvPr id="14" name="TextBox 13"/>
          <p:cNvSpPr txBox="1"/>
          <p:nvPr/>
        </p:nvSpPr>
        <p:spPr>
          <a:xfrm>
            <a:off x="7019082" y="986034"/>
            <a:ext cx="1823613" cy="492443"/>
          </a:xfrm>
          <a:prstGeom prst="rect">
            <a:avLst/>
          </a:prstGeom>
          <a:noFill/>
        </p:spPr>
        <p:txBody>
          <a:bodyPr wrap="square" rtlCol="0">
            <a:spAutoFit/>
          </a:bodyPr>
          <a:lstStyle/>
          <a:p>
            <a:r>
              <a:rPr lang="en-US" sz="2600" dirty="0" smtClean="0"/>
              <a:t>Access</a:t>
            </a:r>
          </a:p>
        </p:txBody>
      </p:sp>
      <p:sp>
        <p:nvSpPr>
          <p:cNvPr id="15" name="TextBox 14"/>
          <p:cNvSpPr txBox="1"/>
          <p:nvPr/>
        </p:nvSpPr>
        <p:spPr>
          <a:xfrm>
            <a:off x="1036949" y="2319948"/>
            <a:ext cx="1473248" cy="492443"/>
          </a:xfrm>
          <a:prstGeom prst="rect">
            <a:avLst/>
          </a:prstGeom>
          <a:noFill/>
        </p:spPr>
        <p:txBody>
          <a:bodyPr wrap="square" rtlCol="0">
            <a:spAutoFit/>
          </a:bodyPr>
          <a:lstStyle/>
          <a:p>
            <a:r>
              <a:rPr lang="en-US" sz="2600" dirty="0" smtClean="0"/>
              <a:t>Ingest</a:t>
            </a:r>
          </a:p>
        </p:txBody>
      </p:sp>
      <p:sp>
        <p:nvSpPr>
          <p:cNvPr id="16" name="Rounded Rectangle 15"/>
          <p:cNvSpPr/>
          <p:nvPr/>
        </p:nvSpPr>
        <p:spPr>
          <a:xfrm>
            <a:off x="6410227" y="1607228"/>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Catalog</a:t>
            </a:r>
            <a:endParaRPr lang="en-US" dirty="0"/>
          </a:p>
        </p:txBody>
      </p:sp>
      <p:sp>
        <p:nvSpPr>
          <p:cNvPr id="17" name="Rounded Rectangle 16"/>
          <p:cNvSpPr/>
          <p:nvPr/>
        </p:nvSpPr>
        <p:spPr>
          <a:xfrm>
            <a:off x="6410227" y="2353557"/>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Full-text Search</a:t>
            </a:r>
            <a:endParaRPr lang="en-US" dirty="0"/>
          </a:p>
        </p:txBody>
      </p:sp>
      <p:sp>
        <p:nvSpPr>
          <p:cNvPr id="18" name="Rounded Rectangle 17"/>
          <p:cNvSpPr/>
          <p:nvPr/>
        </p:nvSpPr>
        <p:spPr>
          <a:xfrm>
            <a:off x="6410227" y="3077424"/>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t>PageTurner</a:t>
            </a:r>
            <a:endParaRPr lang="en-US" dirty="0"/>
          </a:p>
        </p:txBody>
      </p:sp>
      <p:sp>
        <p:nvSpPr>
          <p:cNvPr id="19" name="Rounded Rectangle 18"/>
          <p:cNvSpPr/>
          <p:nvPr/>
        </p:nvSpPr>
        <p:spPr>
          <a:xfrm>
            <a:off x="6410227" y="4542605"/>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APIs</a:t>
            </a:r>
            <a:endParaRPr lang="en-US" dirty="0"/>
          </a:p>
        </p:txBody>
      </p:sp>
      <p:sp>
        <p:nvSpPr>
          <p:cNvPr id="20" name="Rounded Rectangle 19"/>
          <p:cNvSpPr/>
          <p:nvPr/>
        </p:nvSpPr>
        <p:spPr>
          <a:xfrm>
            <a:off x="6410227" y="3828281"/>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Collections</a:t>
            </a:r>
            <a:endParaRPr lang="en-US" dirty="0"/>
          </a:p>
        </p:txBody>
      </p:sp>
      <p:sp>
        <p:nvSpPr>
          <p:cNvPr id="22" name="Right Arrow 21"/>
          <p:cNvSpPr/>
          <p:nvPr/>
        </p:nvSpPr>
        <p:spPr>
          <a:xfrm rot="4253154">
            <a:off x="1051939" y="1801396"/>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Right Arrow 22"/>
          <p:cNvSpPr/>
          <p:nvPr/>
        </p:nvSpPr>
        <p:spPr>
          <a:xfrm rot="20031920">
            <a:off x="2317624" y="2102718"/>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Right Arrow 23"/>
          <p:cNvSpPr/>
          <p:nvPr/>
        </p:nvSpPr>
        <p:spPr>
          <a:xfrm rot="1437601">
            <a:off x="2320655" y="4658596"/>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Can 24"/>
          <p:cNvSpPr/>
          <p:nvPr/>
        </p:nvSpPr>
        <p:spPr>
          <a:xfrm>
            <a:off x="3784379" y="2499255"/>
            <a:ext cx="1005406" cy="103266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Holdings Data</a:t>
            </a:r>
          </a:p>
        </p:txBody>
      </p:sp>
      <p:sp>
        <p:nvSpPr>
          <p:cNvPr id="26" name="Right Arrow 25"/>
          <p:cNvSpPr/>
          <p:nvPr/>
        </p:nvSpPr>
        <p:spPr>
          <a:xfrm rot="2385908">
            <a:off x="5645368" y="2335488"/>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ight Arrow 26"/>
          <p:cNvSpPr/>
          <p:nvPr/>
        </p:nvSpPr>
        <p:spPr>
          <a:xfrm rot="19852609">
            <a:off x="5634743" y="4810997"/>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ounded Rectangle 29"/>
          <p:cNvSpPr/>
          <p:nvPr/>
        </p:nvSpPr>
        <p:spPr>
          <a:xfrm>
            <a:off x="6410227" y="5273106"/>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Datasets</a:t>
            </a:r>
            <a:endParaRPr lang="en-US" dirty="0"/>
          </a:p>
        </p:txBody>
      </p:sp>
    </p:spTree>
    <p:extLst>
      <p:ext uri="{BB962C8B-B14F-4D97-AF65-F5344CB8AC3E}">
        <p14:creationId xmlns:p14="http://schemas.microsoft.com/office/powerpoint/2010/main" val="5646624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System</a:t>
            </a:r>
            <a:endParaRPr lang="en-US" dirty="0"/>
          </a:p>
        </p:txBody>
      </p:sp>
      <p:sp>
        <p:nvSpPr>
          <p:cNvPr id="5" name="Flowchart: Multidocument 486"/>
          <p:cNvSpPr/>
          <p:nvPr/>
        </p:nvSpPr>
        <p:spPr>
          <a:xfrm>
            <a:off x="3770883" y="2771634"/>
            <a:ext cx="1048485" cy="809148"/>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images</a:t>
            </a:r>
            <a:endParaRPr lang="en-US" dirty="0">
              <a:solidFill>
                <a:schemeClr val="tx1"/>
              </a:solidFill>
            </a:endParaRPr>
          </a:p>
        </p:txBody>
      </p:sp>
      <p:pic>
        <p:nvPicPr>
          <p:cNvPr id="10" name="Picture 4"/>
          <p:cNvPicPr>
            <a:picLocks noChangeAspect="1" noChangeArrowheads="1"/>
          </p:cNvPicPr>
          <p:nvPr/>
        </p:nvPicPr>
        <p:blipFill>
          <a:blip r:embed="rId3"/>
          <a:srcRect/>
          <a:stretch>
            <a:fillRect/>
          </a:stretch>
        </p:blipFill>
        <p:spPr bwMode="auto">
          <a:xfrm>
            <a:off x="424292" y="1730262"/>
            <a:ext cx="1234215" cy="822438"/>
          </a:xfrm>
          <a:prstGeom prst="rect">
            <a:avLst/>
          </a:prstGeom>
          <a:noFill/>
          <a:ln w="9525">
            <a:noFill/>
            <a:miter lim="800000"/>
            <a:headEnd/>
            <a:tailEnd/>
          </a:ln>
          <a:effectLst/>
        </p:spPr>
      </p:pic>
      <p:sp>
        <p:nvSpPr>
          <p:cNvPr id="11" name="TextBox 10"/>
          <p:cNvSpPr txBox="1"/>
          <p:nvPr/>
        </p:nvSpPr>
        <p:spPr>
          <a:xfrm>
            <a:off x="850901" y="79565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2" name="TextBox 11"/>
          <p:cNvSpPr txBox="1"/>
          <p:nvPr/>
        </p:nvSpPr>
        <p:spPr>
          <a:xfrm>
            <a:off x="1003301" y="81089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3" name="Flowchart: Document 298"/>
          <p:cNvSpPr/>
          <p:nvPr/>
        </p:nvSpPr>
        <p:spPr>
          <a:xfrm>
            <a:off x="889000" y="79662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4" name="Flowchart: Document 298"/>
          <p:cNvSpPr/>
          <p:nvPr/>
        </p:nvSpPr>
        <p:spPr>
          <a:xfrm>
            <a:off x="1041400" y="81186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5" name="Flowchart: Document 173"/>
          <p:cNvSpPr/>
          <p:nvPr/>
        </p:nvSpPr>
        <p:spPr>
          <a:xfrm>
            <a:off x="6234684" y="2771634"/>
            <a:ext cx="935957" cy="8091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Source METS</a:t>
            </a:r>
            <a:endParaRPr lang="en-US" dirty="0">
              <a:solidFill>
                <a:schemeClr val="tx1"/>
              </a:solidFill>
            </a:endParaRPr>
          </a:p>
        </p:txBody>
      </p:sp>
      <p:sp>
        <p:nvSpPr>
          <p:cNvPr id="16" name="Flowchart: Multidocument 486"/>
          <p:cNvSpPr/>
          <p:nvPr/>
        </p:nvSpPr>
        <p:spPr>
          <a:xfrm>
            <a:off x="5056609" y="2771634"/>
            <a:ext cx="1048485" cy="809148"/>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a:t>
            </a:r>
            <a:endParaRPr lang="en-US" dirty="0">
              <a:solidFill>
                <a:schemeClr val="tx1"/>
              </a:solidFill>
            </a:endParaRPr>
          </a:p>
        </p:txBody>
      </p:sp>
      <p:sp>
        <p:nvSpPr>
          <p:cNvPr id="17" name="Flowchart: Document 173"/>
          <p:cNvSpPr/>
          <p:nvPr/>
        </p:nvSpPr>
        <p:spPr>
          <a:xfrm>
            <a:off x="4077693" y="4001182"/>
            <a:ext cx="978916" cy="846287"/>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HT</a:t>
            </a:r>
          </a:p>
          <a:p>
            <a:pPr algn="ctr"/>
            <a:r>
              <a:rPr lang="en-US" dirty="0" smtClean="0">
                <a:solidFill>
                  <a:schemeClr val="tx1"/>
                </a:solidFill>
              </a:rPr>
              <a:t>METS</a:t>
            </a:r>
            <a:endParaRPr lang="en-US" dirty="0">
              <a:solidFill>
                <a:schemeClr val="tx1"/>
              </a:solidFill>
            </a:endParaRPr>
          </a:p>
        </p:txBody>
      </p:sp>
      <p:sp>
        <p:nvSpPr>
          <p:cNvPr id="20" name="Rectangle 19"/>
          <p:cNvSpPr/>
          <p:nvPr/>
        </p:nvSpPr>
        <p:spPr>
          <a:xfrm>
            <a:off x="3542284" y="2662153"/>
            <a:ext cx="3845816" cy="103292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7082000" y="3477882"/>
            <a:ext cx="612200" cy="612200"/>
          </a:xfrm>
          <a:prstGeom prst="rect">
            <a:avLst/>
          </a:prstGeom>
        </p:spPr>
      </p:pic>
      <p:sp>
        <p:nvSpPr>
          <p:cNvPr id="18" name="TextBox 17"/>
          <p:cNvSpPr txBox="1"/>
          <p:nvPr/>
        </p:nvSpPr>
        <p:spPr>
          <a:xfrm>
            <a:off x="2120900" y="1943100"/>
            <a:ext cx="6045200" cy="461665"/>
          </a:xfrm>
          <a:prstGeom prst="rect">
            <a:avLst/>
          </a:prstGeom>
          <a:noFill/>
        </p:spPr>
        <p:txBody>
          <a:bodyPr wrap="square" rtlCol="0">
            <a:spAutoFit/>
          </a:bodyPr>
          <a:lstStyle/>
          <a:p>
            <a:r>
              <a:rPr lang="en-US" sz="2400" dirty="0" smtClean="0"/>
              <a:t>../</a:t>
            </a:r>
            <a:r>
              <a:rPr lang="en-US" sz="2400" b="1" dirty="0" smtClean="0">
                <a:solidFill>
                  <a:srgbClr val="FF0000"/>
                </a:solidFill>
              </a:rPr>
              <a:t>uc1</a:t>
            </a:r>
            <a:r>
              <a:rPr lang="en-US" sz="2400" dirty="0" smtClean="0"/>
              <a:t>/pairtree_root/b3/54/34/86/b34543486</a:t>
            </a:r>
            <a:endParaRPr lang="en-US" sz="2400" dirty="0"/>
          </a:p>
        </p:txBody>
      </p:sp>
      <p:sp>
        <p:nvSpPr>
          <p:cNvPr id="21" name="TextBox 20"/>
          <p:cNvSpPr txBox="1"/>
          <p:nvPr/>
        </p:nvSpPr>
        <p:spPr>
          <a:xfrm>
            <a:off x="889000" y="2927317"/>
            <a:ext cx="2184400" cy="461665"/>
          </a:xfrm>
          <a:prstGeom prst="rect">
            <a:avLst/>
          </a:prstGeom>
          <a:noFill/>
        </p:spPr>
        <p:txBody>
          <a:bodyPr wrap="square" rtlCol="0">
            <a:spAutoFit/>
          </a:bodyPr>
          <a:lstStyle/>
          <a:p>
            <a:r>
              <a:rPr lang="en-US" sz="2400" dirty="0" smtClean="0"/>
              <a:t>b34543486.zip</a:t>
            </a:r>
          </a:p>
        </p:txBody>
      </p:sp>
      <p:sp>
        <p:nvSpPr>
          <p:cNvPr id="22" name="TextBox 21"/>
          <p:cNvSpPr txBox="1"/>
          <p:nvPr/>
        </p:nvSpPr>
        <p:spPr>
          <a:xfrm>
            <a:off x="889000" y="4149136"/>
            <a:ext cx="3060700" cy="461665"/>
          </a:xfrm>
          <a:prstGeom prst="rect">
            <a:avLst/>
          </a:prstGeom>
          <a:noFill/>
        </p:spPr>
        <p:txBody>
          <a:bodyPr wrap="square" rtlCol="0">
            <a:spAutoFit/>
          </a:bodyPr>
          <a:lstStyle/>
          <a:p>
            <a:r>
              <a:rPr lang="en-US" sz="2400" dirty="0" smtClean="0"/>
              <a:t>b34543486.mets.xml</a:t>
            </a:r>
          </a:p>
        </p:txBody>
      </p:sp>
      <p:sp>
        <p:nvSpPr>
          <p:cNvPr id="23" name="TextBox 22"/>
          <p:cNvSpPr txBox="1"/>
          <p:nvPr/>
        </p:nvSpPr>
        <p:spPr>
          <a:xfrm>
            <a:off x="1041400" y="5154712"/>
            <a:ext cx="2767582" cy="1169551"/>
          </a:xfrm>
          <a:prstGeom prst="rect">
            <a:avLst/>
          </a:prstGeom>
          <a:noFill/>
        </p:spPr>
        <p:txBody>
          <a:bodyPr wrap="square" rtlCol="0">
            <a:spAutoFit/>
          </a:bodyPr>
          <a:lstStyle/>
          <a:p>
            <a:r>
              <a:rPr lang="en-US" sz="2000" dirty="0" smtClean="0"/>
              <a:t>Example ids:</a:t>
            </a:r>
          </a:p>
          <a:p>
            <a:endParaRPr lang="en-US" sz="1000" dirty="0" smtClean="0"/>
          </a:p>
          <a:p>
            <a:r>
              <a:rPr lang="en-US" sz="2000" dirty="0" smtClean="0"/>
              <a:t>wu.89094366434</a:t>
            </a:r>
          </a:p>
          <a:p>
            <a:r>
              <a:rPr lang="en-US" sz="2000" dirty="0" smtClean="0"/>
              <a:t>mdp.39015037375253</a:t>
            </a:r>
            <a:endParaRPr lang="en-US" sz="2000" dirty="0"/>
          </a:p>
        </p:txBody>
      </p:sp>
      <p:sp>
        <p:nvSpPr>
          <p:cNvPr id="24" name="TextBox 23"/>
          <p:cNvSpPr txBox="1"/>
          <p:nvPr/>
        </p:nvSpPr>
        <p:spPr>
          <a:xfrm>
            <a:off x="4314418" y="5616377"/>
            <a:ext cx="3073682" cy="707886"/>
          </a:xfrm>
          <a:prstGeom prst="rect">
            <a:avLst/>
          </a:prstGeom>
          <a:noFill/>
        </p:spPr>
        <p:txBody>
          <a:bodyPr wrap="square" rtlCol="0">
            <a:spAutoFit/>
          </a:bodyPr>
          <a:lstStyle/>
          <a:p>
            <a:r>
              <a:rPr lang="en-US" sz="2000" dirty="0" smtClean="0"/>
              <a:t>uc2.ark:/1390/t26973133</a:t>
            </a:r>
          </a:p>
          <a:p>
            <a:r>
              <a:rPr lang="en-US" sz="2000" dirty="0" smtClean="0"/>
              <a:t>miua.aaj0523.1950.001</a:t>
            </a:r>
            <a:endParaRPr lang="en-US" sz="2000" dirty="0"/>
          </a:p>
        </p:txBody>
      </p:sp>
    </p:spTree>
    <p:extLst>
      <p:ext uri="{BB962C8B-B14F-4D97-AF65-F5344CB8AC3E}">
        <p14:creationId xmlns:p14="http://schemas.microsoft.com/office/powerpoint/2010/main" val="31688965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Data Availability</a:t>
            </a:r>
            <a:endParaRPr lang="en-US" dirty="0"/>
          </a:p>
        </p:txBody>
      </p:sp>
    </p:spTree>
    <p:extLst>
      <p:ext uri="{BB962C8B-B14F-4D97-AF65-F5344CB8AC3E}">
        <p14:creationId xmlns:p14="http://schemas.microsoft.com/office/powerpoint/2010/main" val="4885455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Information sheet	</a:t>
            </a:r>
            <a:endParaRPr lang="en-US" dirty="0"/>
          </a:p>
        </p:txBody>
      </p:sp>
      <p:sp>
        <p:nvSpPr>
          <p:cNvPr id="4" name="Content Placeholder 3"/>
          <p:cNvSpPr>
            <a:spLocks noGrp="1"/>
          </p:cNvSpPr>
          <p:nvPr>
            <p:ph idx="1"/>
          </p:nvPr>
        </p:nvSpPr>
        <p:spPr/>
        <p:txBody>
          <a:bodyPr/>
          <a:lstStyle/>
          <a:p>
            <a:r>
              <a:rPr lang="en-US" dirty="0" smtClean="0">
                <a:hlinkClick r:id="rId3"/>
              </a:rPr>
              <a:t>http://www.hathitrust.org/documents/hathitrust-data-api-web-client.pdf</a:t>
            </a:r>
            <a:endParaRPr lang="en-US" dirty="0" smtClean="0"/>
          </a:p>
        </p:txBody>
      </p:sp>
    </p:spTree>
    <p:extLst>
      <p:ext uri="{BB962C8B-B14F-4D97-AF65-F5344CB8AC3E}">
        <p14:creationId xmlns:p14="http://schemas.microsoft.com/office/powerpoint/2010/main" val="38261132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Content and Metadata</a:t>
            </a:r>
          </a:p>
          <a:p>
            <a:r>
              <a:rPr lang="en-US" dirty="0" smtClean="0"/>
              <a:t>Repository Organization</a:t>
            </a:r>
          </a:p>
          <a:p>
            <a:r>
              <a:rPr lang="en-US" dirty="0" smtClean="0"/>
              <a:t>Data availability</a:t>
            </a:r>
          </a:p>
          <a:p>
            <a:pPr lvl="1"/>
            <a:r>
              <a:rPr lang="en-US" dirty="0" smtClean="0"/>
              <a:t>Rights and agreements</a:t>
            </a:r>
            <a:endParaRPr lang="en-US" dirty="0"/>
          </a:p>
        </p:txBody>
      </p:sp>
    </p:spTree>
    <p:extLst>
      <p:ext uri="{BB962C8B-B14F-4D97-AF65-F5344CB8AC3E}">
        <p14:creationId xmlns:p14="http://schemas.microsoft.com/office/powerpoint/2010/main" val="2561472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Books and journals</a:t>
            </a:r>
          </a:p>
          <a:p>
            <a:pPr lvl="1"/>
            <a:r>
              <a:rPr lang="en-US" dirty="0" smtClean="0"/>
              <a:t>Pilots around images, audio, born-digital</a:t>
            </a:r>
          </a:p>
          <a:p>
            <a:r>
              <a:rPr lang="en-US" dirty="0" smtClean="0"/>
              <a:t>Digitization sources</a:t>
            </a:r>
          </a:p>
          <a:p>
            <a:pPr lvl="1"/>
            <a:r>
              <a:rPr lang="en-US" dirty="0" smtClean="0"/>
              <a:t>24 Institutions</a:t>
            </a:r>
          </a:p>
          <a:p>
            <a:pPr lvl="1"/>
            <a:r>
              <a:rPr lang="en-US" dirty="0" smtClean="0"/>
              <a:t>Google (96.8%, 10,162,104)</a:t>
            </a:r>
          </a:p>
          <a:p>
            <a:pPr lvl="1"/>
            <a:r>
              <a:rPr lang="en-US" dirty="0" smtClean="0"/>
              <a:t>Internet Archive (2.9%, 301,972)</a:t>
            </a:r>
          </a:p>
          <a:p>
            <a:pPr lvl="1"/>
            <a:r>
              <a:rPr lang="en-US" dirty="0" smtClean="0"/>
              <a:t>Local (0.3%, 31,840)</a:t>
            </a:r>
          </a:p>
          <a:p>
            <a:pPr marL="457200" lvl="1" indent="0">
              <a:buNone/>
            </a:pPr>
            <a:endParaRPr lang="en-US" dirty="0" smtClean="0"/>
          </a:p>
        </p:txBody>
      </p:sp>
    </p:spTree>
    <p:extLst>
      <p:ext uri="{BB962C8B-B14F-4D97-AF65-F5344CB8AC3E}">
        <p14:creationId xmlns:p14="http://schemas.microsoft.com/office/powerpoint/2010/main" val="36782143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Digitization Sources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27372345"/>
              </p:ext>
            </p:extLst>
          </p:nvPr>
        </p:nvGraphicFramePr>
        <p:xfrm>
          <a:off x="696491" y="1417488"/>
          <a:ext cx="7681881" cy="5090160"/>
        </p:xfrm>
        <a:graphic>
          <a:graphicData uri="http://schemas.openxmlformats.org/drawingml/2006/table">
            <a:tbl>
              <a:tblPr firstRow="1" bandRow="1">
                <a:tableStyleId>{5C22544A-7EE6-4342-B048-85BDC9FD1C3A}</a:tableStyleId>
              </a:tblPr>
              <a:tblGrid>
                <a:gridCol w="1177236"/>
                <a:gridCol w="1977456"/>
                <a:gridCol w="4527189"/>
              </a:tblGrid>
              <a:tr h="370840">
                <a:tc>
                  <a:txBody>
                    <a:bodyPr/>
                    <a:lstStyle/>
                    <a:p>
                      <a:r>
                        <a:rPr lang="en-US" dirty="0" smtClean="0"/>
                        <a:t>Id</a:t>
                      </a:r>
                      <a:endParaRPr lang="en-US" dirty="0"/>
                    </a:p>
                  </a:txBody>
                  <a:tcPr/>
                </a:tc>
                <a:tc>
                  <a:txBody>
                    <a:bodyPr/>
                    <a:lstStyle/>
                    <a:p>
                      <a:r>
                        <a:rPr lang="en-US" dirty="0" smtClean="0"/>
                        <a:t>Name</a:t>
                      </a:r>
                      <a:endParaRPr lang="en-US" dirty="0"/>
                    </a:p>
                  </a:txBody>
                  <a:tcPr/>
                </a:tc>
                <a:tc>
                  <a:txBody>
                    <a:bodyPr/>
                    <a:lstStyle/>
                    <a:p>
                      <a:r>
                        <a:rPr lang="en-US" dirty="0" smtClean="0"/>
                        <a:t>Description</a:t>
                      </a:r>
                      <a:endParaRPr lang="en-US" dirty="0"/>
                    </a:p>
                  </a:txBody>
                  <a:tcPr/>
                </a:tc>
              </a:tr>
              <a:tr h="370840">
                <a:tc>
                  <a:txBody>
                    <a:bodyPr/>
                    <a:lstStyle/>
                    <a:p>
                      <a:r>
                        <a:rPr lang="en-US" dirty="0" smtClean="0"/>
                        <a:t>1</a:t>
                      </a:r>
                      <a:endParaRPr lang="en-US" dirty="0"/>
                    </a:p>
                  </a:txBody>
                  <a:tcPr/>
                </a:tc>
                <a:tc>
                  <a:txBody>
                    <a:bodyPr/>
                    <a:lstStyle/>
                    <a:p>
                      <a:r>
                        <a:rPr lang="en-US" dirty="0" err="1" smtClean="0"/>
                        <a:t>google</a:t>
                      </a:r>
                      <a:endParaRPr lang="en-US" dirty="0"/>
                    </a:p>
                  </a:txBody>
                  <a:tcPr/>
                </a:tc>
                <a:tc>
                  <a:txBody>
                    <a:bodyPr/>
                    <a:lstStyle/>
                    <a:p>
                      <a:r>
                        <a:rPr lang="en-US" dirty="0" smtClean="0"/>
                        <a:t>Google</a:t>
                      </a:r>
                      <a:endParaRPr lang="en-US" dirty="0"/>
                    </a:p>
                  </a:txBody>
                  <a:tcPr/>
                </a:tc>
              </a:tr>
              <a:tr h="370840">
                <a:tc>
                  <a:txBody>
                    <a:bodyPr/>
                    <a:lstStyle/>
                    <a:p>
                      <a:r>
                        <a:rPr lang="en-US" dirty="0" smtClean="0"/>
                        <a:t>2</a:t>
                      </a:r>
                      <a:endParaRPr lang="en-US" dirty="0"/>
                    </a:p>
                  </a:txBody>
                  <a:tcPr/>
                </a:tc>
                <a:tc>
                  <a:txBody>
                    <a:bodyPr/>
                    <a:lstStyle/>
                    <a:p>
                      <a:r>
                        <a:rPr lang="en-US" dirty="0" smtClean="0"/>
                        <a:t>lit-</a:t>
                      </a:r>
                      <a:r>
                        <a:rPr lang="en-US" dirty="0" err="1" smtClean="0"/>
                        <a:t>dlps</a:t>
                      </a:r>
                      <a:r>
                        <a:rPr lang="en-US" dirty="0" smtClean="0"/>
                        <a:t>-dc</a:t>
                      </a:r>
                      <a:endParaRPr lang="en-US" dirty="0"/>
                    </a:p>
                  </a:txBody>
                  <a:tcPr/>
                </a:tc>
                <a:tc>
                  <a:txBody>
                    <a:bodyPr/>
                    <a:lstStyle/>
                    <a:p>
                      <a:r>
                        <a:rPr lang="en-US" dirty="0" smtClean="0"/>
                        <a:t>Library</a:t>
                      </a:r>
                      <a:r>
                        <a:rPr lang="en-US" baseline="0" dirty="0" smtClean="0"/>
                        <a:t> IT, DLPS, DC</a:t>
                      </a:r>
                      <a:endParaRPr lang="en-US" dirty="0"/>
                    </a:p>
                  </a:txBody>
                  <a:tcPr/>
                </a:tc>
              </a:tr>
              <a:tr h="370840">
                <a:tc>
                  <a:txBody>
                    <a:bodyPr/>
                    <a:lstStyle/>
                    <a:p>
                      <a:r>
                        <a:rPr lang="en-US" dirty="0" smtClean="0"/>
                        <a:t>3</a:t>
                      </a:r>
                      <a:endParaRPr lang="en-US" dirty="0"/>
                    </a:p>
                  </a:txBody>
                  <a:tcPr/>
                </a:tc>
                <a:tc>
                  <a:txBody>
                    <a:bodyPr/>
                    <a:lstStyle/>
                    <a:p>
                      <a:r>
                        <a:rPr lang="en-US" dirty="0" smtClean="0"/>
                        <a:t>ump</a:t>
                      </a:r>
                      <a:endParaRPr lang="en-US" dirty="0"/>
                    </a:p>
                  </a:txBody>
                  <a:tcPr/>
                </a:tc>
                <a:tc>
                  <a:txBody>
                    <a:bodyPr/>
                    <a:lstStyle/>
                    <a:p>
                      <a:r>
                        <a:rPr lang="en-US" dirty="0" smtClean="0"/>
                        <a:t>University of Michigan Press</a:t>
                      </a:r>
                      <a:endParaRPr lang="en-US" dirty="0"/>
                    </a:p>
                  </a:txBody>
                  <a:tcPr/>
                </a:tc>
              </a:tr>
              <a:tr h="370840">
                <a:tc>
                  <a:txBody>
                    <a:bodyPr/>
                    <a:lstStyle/>
                    <a:p>
                      <a:r>
                        <a:rPr lang="en-US" dirty="0" smtClean="0"/>
                        <a:t>4</a:t>
                      </a:r>
                      <a:endParaRPr lang="en-US" dirty="0"/>
                    </a:p>
                  </a:txBody>
                  <a:tcPr/>
                </a:tc>
                <a:tc>
                  <a:txBody>
                    <a:bodyPr/>
                    <a:lstStyle/>
                    <a:p>
                      <a:r>
                        <a:rPr lang="en-US" dirty="0" err="1" smtClean="0"/>
                        <a:t>ia</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Internet Archive</a:t>
                      </a:r>
                    </a:p>
                  </a:txBody>
                  <a:tcPr/>
                </a:tc>
              </a:tr>
              <a:tr h="370840">
                <a:tc>
                  <a:txBody>
                    <a:bodyPr/>
                    <a:lstStyle/>
                    <a:p>
                      <a:r>
                        <a:rPr lang="en-US" dirty="0" smtClean="0"/>
                        <a:t>5</a:t>
                      </a:r>
                      <a:endParaRPr lang="en-US" dirty="0"/>
                    </a:p>
                  </a:txBody>
                  <a:tcPr/>
                </a:tc>
                <a:tc>
                  <a:txBody>
                    <a:bodyPr/>
                    <a:lstStyle/>
                    <a:p>
                      <a:r>
                        <a:rPr lang="en-US" dirty="0" err="1" smtClean="0"/>
                        <a:t>yale</a:t>
                      </a:r>
                      <a:endParaRPr lang="en-US" dirty="0"/>
                    </a:p>
                  </a:txBody>
                  <a:tcPr/>
                </a:tc>
                <a:tc>
                  <a:txBody>
                    <a:bodyPr/>
                    <a:lstStyle/>
                    <a:p>
                      <a:r>
                        <a:rPr lang="en-US" dirty="0" smtClean="0"/>
                        <a:t>Yale University</a:t>
                      </a:r>
                      <a:endParaRPr lang="en-US" dirty="0"/>
                    </a:p>
                  </a:txBody>
                  <a:tcPr/>
                </a:tc>
              </a:tr>
              <a:tr h="370840">
                <a:tc>
                  <a:txBody>
                    <a:bodyPr/>
                    <a:lstStyle/>
                    <a:p>
                      <a:r>
                        <a:rPr lang="en-US" dirty="0" smtClean="0"/>
                        <a:t>6</a:t>
                      </a:r>
                      <a:endParaRPr lang="en-US" dirty="0"/>
                    </a:p>
                  </a:txBody>
                  <a:tcPr/>
                </a:tc>
                <a:tc>
                  <a:txBody>
                    <a:bodyPr/>
                    <a:lstStyle/>
                    <a:p>
                      <a:r>
                        <a:rPr lang="en-US" dirty="0" err="1" smtClean="0"/>
                        <a:t>umn</a:t>
                      </a:r>
                      <a:endParaRPr lang="en-US" dirty="0"/>
                    </a:p>
                  </a:txBody>
                  <a:tcPr/>
                </a:tc>
                <a:tc>
                  <a:txBody>
                    <a:bodyPr/>
                    <a:lstStyle/>
                    <a:p>
                      <a:r>
                        <a:rPr lang="en-US" dirty="0" smtClean="0"/>
                        <a:t>University of Minnesota</a:t>
                      </a:r>
                      <a:endParaRPr lang="en-US" dirty="0"/>
                    </a:p>
                  </a:txBody>
                  <a:tcPr/>
                </a:tc>
              </a:tr>
              <a:tr h="370840">
                <a:tc>
                  <a:txBody>
                    <a:bodyPr/>
                    <a:lstStyle/>
                    <a:p>
                      <a:r>
                        <a:rPr lang="en-US" dirty="0" smtClean="0"/>
                        <a:t>7</a:t>
                      </a:r>
                      <a:endParaRPr lang="en-US" dirty="0"/>
                    </a:p>
                  </a:txBody>
                  <a:tcPr/>
                </a:tc>
                <a:tc>
                  <a:txBody>
                    <a:bodyPr/>
                    <a:lstStyle/>
                    <a:p>
                      <a:r>
                        <a:rPr lang="en-US" dirty="0" err="1" smtClean="0"/>
                        <a:t>mhs</a:t>
                      </a:r>
                      <a:endParaRPr lang="en-US" dirty="0"/>
                    </a:p>
                  </a:txBody>
                  <a:tcPr/>
                </a:tc>
                <a:tc>
                  <a:txBody>
                    <a:bodyPr/>
                    <a:lstStyle/>
                    <a:p>
                      <a:r>
                        <a:rPr lang="en-US" dirty="0" smtClean="0"/>
                        <a:t>Minnesota Historical Society</a:t>
                      </a:r>
                      <a:endParaRPr lang="en-US" dirty="0"/>
                    </a:p>
                  </a:txBody>
                  <a:tcPr/>
                </a:tc>
              </a:tr>
              <a:tr h="370840">
                <a:tc>
                  <a:txBody>
                    <a:bodyPr/>
                    <a:lstStyle/>
                    <a:p>
                      <a:r>
                        <a:rPr lang="en-US" dirty="0" smtClean="0"/>
                        <a:t>8</a:t>
                      </a:r>
                      <a:endParaRPr lang="en-US" dirty="0"/>
                    </a:p>
                  </a:txBody>
                  <a:tcPr/>
                </a:tc>
                <a:tc>
                  <a:txBody>
                    <a:bodyPr/>
                    <a:lstStyle/>
                    <a:p>
                      <a:r>
                        <a:rPr lang="en-US" dirty="0" err="1" smtClean="0"/>
                        <a:t>usup</a:t>
                      </a:r>
                      <a:endParaRPr lang="en-US" dirty="0"/>
                    </a:p>
                  </a:txBody>
                  <a:tcPr/>
                </a:tc>
                <a:tc>
                  <a:txBody>
                    <a:bodyPr/>
                    <a:lstStyle/>
                    <a:p>
                      <a:r>
                        <a:rPr lang="en-US" dirty="0" smtClean="0"/>
                        <a:t>Utah</a:t>
                      </a:r>
                      <a:r>
                        <a:rPr lang="en-US" baseline="0" dirty="0" smtClean="0"/>
                        <a:t> State University Press</a:t>
                      </a:r>
                      <a:endParaRPr lang="en-US" dirty="0"/>
                    </a:p>
                  </a:txBody>
                  <a:tcPr/>
                </a:tc>
              </a:tr>
              <a:tr h="370840">
                <a:tc>
                  <a:txBody>
                    <a:bodyPr/>
                    <a:lstStyle/>
                    <a:p>
                      <a:r>
                        <a:rPr lang="en-US" dirty="0" smtClean="0"/>
                        <a:t>9</a:t>
                      </a:r>
                      <a:endParaRPr lang="en-US" dirty="0"/>
                    </a:p>
                  </a:txBody>
                  <a:tcPr/>
                </a:tc>
                <a:tc>
                  <a:txBody>
                    <a:bodyPr/>
                    <a:lstStyle/>
                    <a:p>
                      <a:r>
                        <a:rPr lang="en-US" dirty="0" err="1" smtClean="0"/>
                        <a:t>ucm</a:t>
                      </a:r>
                      <a:endParaRPr lang="en-US" dirty="0"/>
                    </a:p>
                  </a:txBody>
                  <a:tcPr/>
                </a:tc>
                <a:tc>
                  <a:txBody>
                    <a:bodyPr/>
                    <a:lstStyle/>
                    <a:p>
                      <a:r>
                        <a:rPr lang="en-US" dirty="0" smtClean="0"/>
                        <a:t>Universidad </a:t>
                      </a:r>
                      <a:r>
                        <a:rPr lang="en-US" dirty="0" err="1" smtClean="0"/>
                        <a:t>Complutense</a:t>
                      </a:r>
                      <a:r>
                        <a:rPr lang="en-US" baseline="0" dirty="0" smtClean="0"/>
                        <a:t> de Madrid</a:t>
                      </a:r>
                      <a:endParaRPr lang="en-US" dirty="0"/>
                    </a:p>
                  </a:txBody>
                  <a:tcPr/>
                </a:tc>
              </a:tr>
              <a:tr h="370840">
                <a:tc>
                  <a:txBody>
                    <a:bodyPr/>
                    <a:lstStyle/>
                    <a:p>
                      <a:r>
                        <a:rPr lang="en-US" dirty="0" smtClean="0"/>
                        <a:t>10</a:t>
                      </a:r>
                      <a:endParaRPr lang="en-US" dirty="0"/>
                    </a:p>
                  </a:txBody>
                  <a:tcPr/>
                </a:tc>
                <a:tc>
                  <a:txBody>
                    <a:bodyPr/>
                    <a:lstStyle/>
                    <a:p>
                      <a:r>
                        <a:rPr lang="en-US" dirty="0" err="1" smtClean="0"/>
                        <a:t>purd</a:t>
                      </a:r>
                      <a:endParaRPr lang="en-US" dirty="0"/>
                    </a:p>
                  </a:txBody>
                  <a:tcPr/>
                </a:tc>
                <a:tc>
                  <a:txBody>
                    <a:bodyPr/>
                    <a:lstStyle/>
                    <a:p>
                      <a:r>
                        <a:rPr lang="en-US" dirty="0" smtClean="0"/>
                        <a:t>Purdue University</a:t>
                      </a:r>
                      <a:endParaRPr lang="en-US" dirty="0"/>
                    </a:p>
                  </a:txBody>
                  <a:tcPr/>
                </a:tc>
              </a:tr>
              <a:tr h="370840">
                <a:tc>
                  <a:txBody>
                    <a:bodyPr/>
                    <a:lstStyle/>
                    <a:p>
                      <a:r>
                        <a:rPr lang="en-US" dirty="0" smtClean="0"/>
                        <a:t>11</a:t>
                      </a:r>
                      <a:endParaRPr lang="en-US" dirty="0"/>
                    </a:p>
                  </a:txBody>
                  <a:tcPr/>
                </a:tc>
                <a:tc>
                  <a:txBody>
                    <a:bodyPr/>
                    <a:lstStyle/>
                    <a:p>
                      <a:r>
                        <a:rPr lang="en-US" dirty="0" err="1" smtClean="0"/>
                        <a:t>getty</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Getty Research Institute</a:t>
                      </a:r>
                    </a:p>
                  </a:txBody>
                  <a:tcPr/>
                </a:tc>
              </a:tr>
              <a:tr h="370840">
                <a:tc>
                  <a:txBody>
                    <a:bodyPr/>
                    <a:lstStyle/>
                    <a:p>
                      <a:r>
                        <a:rPr lang="en-US" dirty="0" smtClean="0"/>
                        <a:t>12</a:t>
                      </a:r>
                      <a:endParaRPr lang="en-US" dirty="0"/>
                    </a:p>
                  </a:txBody>
                  <a:tcPr/>
                </a:tc>
                <a:tc>
                  <a:txBody>
                    <a:bodyPr/>
                    <a:lstStyle/>
                    <a:p>
                      <a:r>
                        <a:rPr lang="en-US" dirty="0" smtClean="0"/>
                        <a:t>um-dc-</a:t>
                      </a:r>
                      <a:r>
                        <a:rPr lang="en-US" dirty="0" err="1" smtClean="0"/>
                        <a:t>mp</a:t>
                      </a:r>
                      <a:endParaRPr lang="en-US" dirty="0"/>
                    </a:p>
                  </a:txBody>
                  <a:tcPr/>
                </a:tc>
                <a:tc>
                  <a:txBody>
                    <a:bodyPr/>
                    <a:lstStyle/>
                    <a:p>
                      <a:r>
                        <a:rPr lang="en-US" dirty="0" smtClean="0"/>
                        <a:t>University of Michigan, </a:t>
                      </a:r>
                      <a:r>
                        <a:rPr lang="en-US" dirty="0" err="1" smtClean="0"/>
                        <a:t>Duderstadt</a:t>
                      </a:r>
                      <a:r>
                        <a:rPr lang="en-US" dirty="0" smtClean="0"/>
                        <a:t> Center, </a:t>
                      </a:r>
                      <a:r>
                        <a:rPr lang="en-US" dirty="0" err="1" smtClean="0"/>
                        <a:t>Millenium</a:t>
                      </a:r>
                      <a:r>
                        <a:rPr lang="en-US" dirty="0" smtClean="0"/>
                        <a:t> Project</a:t>
                      </a:r>
                      <a:endParaRPr lang="en-US" dirty="0"/>
                    </a:p>
                  </a:txBody>
                  <a:tcPr/>
                </a:tc>
              </a:tr>
            </a:tbl>
          </a:graphicData>
        </a:graphic>
      </p:graphicFrame>
    </p:spTree>
    <p:extLst>
      <p:ext uri="{BB962C8B-B14F-4D97-AF65-F5344CB8AC3E}">
        <p14:creationId xmlns:p14="http://schemas.microsoft.com/office/powerpoint/2010/main" val="22306954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Largely uniform in technical characteristics</a:t>
            </a:r>
          </a:p>
          <a:p>
            <a:r>
              <a:rPr lang="en-US" dirty="0"/>
              <a:t>3</a:t>
            </a:r>
            <a:r>
              <a:rPr lang="en-US" dirty="0" smtClean="0"/>
              <a:t> formats</a:t>
            </a:r>
          </a:p>
          <a:p>
            <a:pPr lvl="1"/>
            <a:r>
              <a:rPr lang="en-US" dirty="0" smtClean="0">
                <a:solidFill>
                  <a:schemeClr val="tx1"/>
                </a:solidFill>
              </a:rPr>
              <a:t>ITU G4 TIFF</a:t>
            </a:r>
          </a:p>
          <a:p>
            <a:pPr lvl="1"/>
            <a:r>
              <a:rPr lang="en-US" dirty="0" smtClean="0"/>
              <a:t>JP2</a:t>
            </a:r>
          </a:p>
          <a:p>
            <a:pPr lvl="1"/>
            <a:r>
              <a:rPr lang="en-US" dirty="0" smtClean="0"/>
              <a:t>Unicode (with and without coordinates)</a:t>
            </a:r>
            <a:endParaRPr lang="en-US" dirty="0"/>
          </a:p>
        </p:txBody>
      </p:sp>
    </p:spTree>
    <p:extLst>
      <p:ext uri="{BB962C8B-B14F-4D97-AF65-F5344CB8AC3E}">
        <p14:creationId xmlns:p14="http://schemas.microsoft.com/office/powerpoint/2010/main" val="3549365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pPr>
              <a:spcBef>
                <a:spcPts val="0"/>
              </a:spcBef>
              <a:defRPr/>
            </a:pPr>
            <a:r>
              <a:rPr lang="en-US" dirty="0" smtClean="0"/>
              <a:t>Today’s slides are directly drawn (aka copied) from the slides recently presented at the HTRC </a:t>
            </a:r>
            <a:r>
              <a:rPr lang="en-US" dirty="0" err="1" smtClean="0"/>
              <a:t>UnCamp</a:t>
            </a:r>
            <a:r>
              <a:rPr lang="en-US" dirty="0" smtClean="0"/>
              <a:t> in Bloomington, Indiana.</a:t>
            </a:r>
          </a:p>
          <a:p>
            <a:pPr>
              <a:spcBef>
                <a:spcPts val="0"/>
              </a:spcBef>
              <a:defRPr/>
            </a:pPr>
            <a:endParaRPr lang="en-US" dirty="0" smtClean="0"/>
          </a:p>
          <a:p>
            <a:pPr>
              <a:spcBef>
                <a:spcPts val="0"/>
              </a:spcBef>
              <a:defRPr/>
            </a:pPr>
            <a:r>
              <a:rPr lang="en-US" dirty="0" err="1" smtClean="0"/>
              <a:t>Todays’s</a:t>
            </a:r>
            <a:r>
              <a:rPr lang="en-US" dirty="0" smtClean="0"/>
              <a:t> talk summarizes 2 days of excellent presentations and demonstrations!</a:t>
            </a:r>
          </a:p>
          <a:p>
            <a:pPr>
              <a:spcBef>
                <a:spcPts val="0"/>
              </a:spcBef>
              <a:defRPr/>
            </a:pPr>
            <a:endParaRPr lang="en-US" dirty="0"/>
          </a:p>
          <a:p>
            <a:pPr>
              <a:spcBef>
                <a:spcPts val="0"/>
              </a:spcBef>
              <a:defRPr/>
            </a:pPr>
            <a:r>
              <a:rPr lang="en-US" dirty="0" smtClean="0"/>
              <a:t>We thank the HTRC team and the </a:t>
            </a:r>
            <a:r>
              <a:rPr lang="en-US" dirty="0" err="1" smtClean="0"/>
              <a:t>UnCamp</a:t>
            </a:r>
            <a:r>
              <a:rPr lang="en-US" dirty="0" smtClean="0"/>
              <a:t> presenters for the use of their very informative slides.</a:t>
            </a:r>
            <a:endParaRPr lang="en-US" dirty="0"/>
          </a:p>
        </p:txBody>
      </p:sp>
    </p:spTree>
    <p:extLst>
      <p:ext uri="{BB962C8B-B14F-4D97-AF65-F5344CB8AC3E}">
        <p14:creationId xmlns:p14="http://schemas.microsoft.com/office/powerpoint/2010/main" val="15167350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Images</a:t>
            </a:r>
          </a:p>
          <a:p>
            <a:r>
              <a:rPr lang="en-US" dirty="0" smtClean="0"/>
              <a:t>OCR</a:t>
            </a:r>
          </a:p>
          <a:p>
            <a:r>
              <a:rPr lang="en-US" dirty="0" smtClean="0"/>
              <a:t>Coordinate OCR</a:t>
            </a:r>
            <a:endParaRPr lang="en-US" dirty="0"/>
          </a:p>
        </p:txBody>
      </p:sp>
    </p:spTree>
    <p:extLst>
      <p:ext uri="{BB962C8B-B14F-4D97-AF65-F5344CB8AC3E}">
        <p14:creationId xmlns:p14="http://schemas.microsoft.com/office/powerpoint/2010/main" val="15355521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METS?</a:t>
            </a:r>
            <a:endParaRPr lang="en-US" dirty="0"/>
          </a:p>
        </p:txBody>
      </p:sp>
      <p:sp>
        <p:nvSpPr>
          <p:cNvPr id="3" name="Content Placeholder 2"/>
          <p:cNvSpPr>
            <a:spLocks noGrp="1"/>
          </p:cNvSpPr>
          <p:nvPr>
            <p:ph idx="1"/>
          </p:nvPr>
        </p:nvSpPr>
        <p:spPr/>
        <p:txBody>
          <a:bodyPr/>
          <a:lstStyle/>
          <a:p>
            <a:r>
              <a:rPr lang="en-US" dirty="0" smtClean="0"/>
              <a:t>Metadata Encoding and Transmission Standard</a:t>
            </a:r>
          </a:p>
          <a:p>
            <a:r>
              <a:rPr lang="en-US" dirty="0" smtClean="0"/>
              <a:t>Administrative (including preservation), Technical, and Structural metadata</a:t>
            </a:r>
            <a:endParaRPr lang="en-US" dirty="0"/>
          </a:p>
        </p:txBody>
      </p:sp>
    </p:spTree>
    <p:extLst>
      <p:ext uri="{BB962C8B-B14F-4D97-AF65-F5344CB8AC3E}">
        <p14:creationId xmlns:p14="http://schemas.microsoft.com/office/powerpoint/2010/main" val="1494329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METS</a:t>
            </a:r>
            <a:endParaRPr lang="en-US" dirty="0"/>
          </a:p>
        </p:txBody>
      </p:sp>
      <p:sp>
        <p:nvSpPr>
          <p:cNvPr id="3" name="Content Placeholder 2"/>
          <p:cNvSpPr>
            <a:spLocks noGrp="1"/>
          </p:cNvSpPr>
          <p:nvPr>
            <p:ph idx="1"/>
          </p:nvPr>
        </p:nvSpPr>
        <p:spPr/>
        <p:txBody>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404040"/>
                </a:solidFill>
                <a:latin typeface="Calibri" pitchFamily="28" charset="0"/>
              </a:rPr>
              <a:t>Can </a:t>
            </a:r>
            <a:r>
              <a:rPr lang="en-GB" dirty="0">
                <a:solidFill>
                  <a:srgbClr val="404040"/>
                </a:solidFill>
                <a:latin typeface="Calibri" pitchFamily="28" charset="0"/>
              </a:rPr>
              <a:t>serve as Archival Information </a:t>
            </a:r>
            <a:r>
              <a:rPr lang="en-GB" dirty="0" smtClean="0">
                <a:solidFill>
                  <a:srgbClr val="404040"/>
                </a:solidFill>
                <a:latin typeface="Calibri" pitchFamily="28" charset="0"/>
              </a:rPr>
              <a:t>Package </a:t>
            </a:r>
            <a:r>
              <a:rPr lang="en-GB" dirty="0">
                <a:solidFill>
                  <a:srgbClr val="404040"/>
                </a:solidFill>
                <a:latin typeface="Calibri" pitchFamily="28" charset="0"/>
              </a:rPr>
              <a:t>and a </a:t>
            </a:r>
            <a:r>
              <a:rPr lang="en-GB" dirty="0" smtClean="0">
                <a:solidFill>
                  <a:srgbClr val="404040"/>
                </a:solidFill>
                <a:latin typeface="Calibri" pitchFamily="28" charset="0"/>
              </a:rPr>
              <a:t>Dissemination Information Package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404040"/>
                </a:solidFill>
                <a:latin typeface="Calibri" pitchFamily="28" charset="0"/>
              </a:rPr>
              <a:t>Designed </a:t>
            </a:r>
            <a:r>
              <a:rPr lang="en-GB" dirty="0">
                <a:solidFill>
                  <a:srgbClr val="404040"/>
                </a:solidFill>
                <a:latin typeface="Calibri" pitchFamily="28" charset="0"/>
              </a:rPr>
              <a:t>to record the relationship between pieces of complex digital </a:t>
            </a:r>
            <a:r>
              <a:rPr lang="en-GB" dirty="0" smtClean="0">
                <a:solidFill>
                  <a:srgbClr val="404040"/>
                </a:solidFill>
                <a:latin typeface="Calibri" pitchFamily="28" charset="0"/>
              </a:rPr>
              <a:t>objects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404040"/>
                </a:solidFill>
                <a:latin typeface="Calibri" pitchFamily="28" charset="0"/>
              </a:rPr>
              <a:t>Can </a:t>
            </a:r>
            <a:r>
              <a:rPr lang="en-GB" dirty="0">
                <a:solidFill>
                  <a:srgbClr val="404040"/>
                </a:solidFill>
                <a:latin typeface="Calibri" pitchFamily="28" charset="0"/>
              </a:rPr>
              <a:t>be created automatically as texts are loaded or </a:t>
            </a:r>
            <a:r>
              <a:rPr lang="en-GB" dirty="0" smtClean="0">
                <a:solidFill>
                  <a:srgbClr val="404040"/>
                </a:solidFill>
                <a:latin typeface="Calibri" pitchFamily="28" charset="0"/>
              </a:rPr>
              <a:t>reloaded</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404040"/>
                </a:solidFill>
                <a:latin typeface="Calibri" pitchFamily="28" charset="0"/>
              </a:rPr>
              <a:t>Preservation </a:t>
            </a:r>
            <a:r>
              <a:rPr lang="en-GB" dirty="0">
                <a:solidFill>
                  <a:srgbClr val="404040"/>
                </a:solidFill>
                <a:latin typeface="Calibri" pitchFamily="28" charset="0"/>
              </a:rPr>
              <a:t>actions (PREMIS) </a:t>
            </a: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400" dirty="0">
              <a:solidFill>
                <a:srgbClr val="404040"/>
              </a:solidFill>
              <a:latin typeface="Calibri" pitchFamily="28" charset="0"/>
            </a:endParaRPr>
          </a:p>
          <a:p>
            <a:pPr lvl="1">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000" dirty="0">
              <a:solidFill>
                <a:srgbClr val="404040"/>
              </a:solidFill>
              <a:latin typeface="Calibri" pitchFamily="28" charset="0"/>
            </a:endParaRPr>
          </a:p>
          <a:p>
            <a:endParaRPr lang="en-US" dirty="0"/>
          </a:p>
          <a:p>
            <a:endParaRPr lang="en-US" dirty="0"/>
          </a:p>
        </p:txBody>
      </p:sp>
    </p:spTree>
    <p:extLst>
      <p:ext uri="{BB962C8B-B14F-4D97-AF65-F5344CB8AC3E}">
        <p14:creationId xmlns:p14="http://schemas.microsoft.com/office/powerpoint/2010/main" val="28391433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Framework</a:t>
            </a:r>
            <a:endParaRPr lang="en-US" dirty="0"/>
          </a:p>
        </p:txBody>
      </p:sp>
      <p:sp>
        <p:nvSpPr>
          <p:cNvPr id="3" name="Content Placeholder 2"/>
          <p:cNvSpPr>
            <a:spLocks noGrp="1"/>
          </p:cNvSpPr>
          <p:nvPr>
            <p:ph idx="1"/>
          </p:nvPr>
        </p:nvSpPr>
        <p:spPr/>
        <p:txBody>
          <a:bodyPr/>
          <a:lstStyle/>
          <a:p>
            <a:r>
              <a:rPr lang="en-US" dirty="0" smtClean="0"/>
              <a:t>Details and specifications at repository level</a:t>
            </a:r>
          </a:p>
          <a:p>
            <a:pPr lvl="1"/>
            <a:r>
              <a:rPr lang="en-US" dirty="0" smtClean="0"/>
              <a:t>Object specifications / Validation criteria</a:t>
            </a:r>
          </a:p>
          <a:p>
            <a:pPr lvl="1"/>
            <a:r>
              <a:rPr lang="en-US" dirty="0" smtClean="0"/>
              <a:t>Page-tagging</a:t>
            </a:r>
          </a:p>
          <a:p>
            <a:r>
              <a:rPr lang="en-US" dirty="0" smtClean="0"/>
              <a:t>Variations at object level</a:t>
            </a:r>
          </a:p>
          <a:p>
            <a:pPr lvl="1"/>
            <a:r>
              <a:rPr lang="en-US" dirty="0" smtClean="0"/>
              <a:t>Files missing</a:t>
            </a:r>
          </a:p>
          <a:p>
            <a:pPr lvl="1"/>
            <a:r>
              <a:rPr lang="en-US" dirty="0" smtClean="0"/>
              <a:t>Non-valid files</a:t>
            </a:r>
          </a:p>
          <a:p>
            <a:pPr lvl="1"/>
            <a:r>
              <a:rPr lang="en-US" dirty="0" smtClean="0"/>
              <a:t>Incorrect file checksums</a:t>
            </a:r>
            <a:endParaRPr lang="en-US" dirty="0"/>
          </a:p>
        </p:txBody>
      </p:sp>
      <p:sp>
        <p:nvSpPr>
          <p:cNvPr id="4" name="TextBox 3"/>
          <p:cNvSpPr txBox="1"/>
          <p:nvPr/>
        </p:nvSpPr>
        <p:spPr>
          <a:xfrm>
            <a:off x="1206500" y="5644634"/>
            <a:ext cx="6680200" cy="430887"/>
          </a:xfrm>
          <a:prstGeom prst="rect">
            <a:avLst/>
          </a:prstGeom>
          <a:noFill/>
        </p:spPr>
        <p:txBody>
          <a:bodyPr wrap="square" rtlCol="0">
            <a:spAutoFit/>
          </a:bodyPr>
          <a:lstStyle/>
          <a:p>
            <a:r>
              <a:rPr lang="en-US" sz="2200" dirty="0" smtClean="0">
                <a:solidFill>
                  <a:schemeClr val="tx1">
                    <a:lumMod val="75000"/>
                    <a:lumOff val="25000"/>
                  </a:schemeClr>
                </a:solidFill>
              </a:rPr>
              <a:t>http://www.hathitrust.org/digital_object_specifications</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12048491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Package</a:t>
            </a:r>
            <a:endParaRPr lang="en-US" dirty="0"/>
          </a:p>
        </p:txBody>
      </p:sp>
      <p:sp>
        <p:nvSpPr>
          <p:cNvPr id="5" name="Flowchart: Multidocument 486"/>
          <p:cNvSpPr/>
          <p:nvPr/>
        </p:nvSpPr>
        <p:spPr>
          <a:xfrm>
            <a:off x="2283584" y="2328233"/>
            <a:ext cx="1320800" cy="1019302"/>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images</a:t>
            </a:r>
            <a:endParaRPr lang="en-US" sz="2400" dirty="0">
              <a:solidFill>
                <a:schemeClr val="tx1"/>
              </a:solidFill>
            </a:endParaRPr>
          </a:p>
        </p:txBody>
      </p:sp>
      <p:pic>
        <p:nvPicPr>
          <p:cNvPr id="10" name="Picture 4"/>
          <p:cNvPicPr>
            <a:picLocks noChangeAspect="1" noChangeArrowheads="1"/>
          </p:cNvPicPr>
          <p:nvPr/>
        </p:nvPicPr>
        <p:blipFill>
          <a:blip r:embed="rId3"/>
          <a:srcRect/>
          <a:stretch>
            <a:fillRect/>
          </a:stretch>
        </p:blipFill>
        <p:spPr bwMode="auto">
          <a:xfrm>
            <a:off x="386193" y="2059988"/>
            <a:ext cx="1234215" cy="822438"/>
          </a:xfrm>
          <a:prstGeom prst="rect">
            <a:avLst/>
          </a:prstGeom>
          <a:noFill/>
          <a:ln w="9525">
            <a:noFill/>
            <a:miter lim="800000"/>
            <a:headEnd/>
            <a:tailEnd/>
          </a:ln>
          <a:effectLst/>
        </p:spPr>
      </p:pic>
      <p:sp>
        <p:nvSpPr>
          <p:cNvPr id="11" name="TextBox 10"/>
          <p:cNvSpPr txBox="1"/>
          <p:nvPr/>
        </p:nvSpPr>
        <p:spPr>
          <a:xfrm>
            <a:off x="850901" y="79565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2" name="TextBox 11"/>
          <p:cNvSpPr txBox="1"/>
          <p:nvPr/>
        </p:nvSpPr>
        <p:spPr>
          <a:xfrm>
            <a:off x="1003301" y="81089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3" name="Flowchart: Document 298"/>
          <p:cNvSpPr/>
          <p:nvPr/>
        </p:nvSpPr>
        <p:spPr>
          <a:xfrm>
            <a:off x="889000" y="79662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4" name="Flowchart: Document 298"/>
          <p:cNvSpPr/>
          <p:nvPr/>
        </p:nvSpPr>
        <p:spPr>
          <a:xfrm>
            <a:off x="1041400" y="81186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5" name="Flowchart: Document 173"/>
          <p:cNvSpPr/>
          <p:nvPr/>
        </p:nvSpPr>
        <p:spPr>
          <a:xfrm>
            <a:off x="5876668" y="2347537"/>
            <a:ext cx="1156716" cy="99999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Source METS</a:t>
            </a:r>
            <a:endParaRPr lang="en-US" sz="2400" dirty="0">
              <a:solidFill>
                <a:schemeClr val="tx1"/>
              </a:solidFill>
            </a:endParaRPr>
          </a:p>
        </p:txBody>
      </p:sp>
      <p:sp>
        <p:nvSpPr>
          <p:cNvPr id="16" name="Flowchart: Multidocument 486"/>
          <p:cNvSpPr/>
          <p:nvPr/>
        </p:nvSpPr>
        <p:spPr>
          <a:xfrm>
            <a:off x="4048884" y="2328233"/>
            <a:ext cx="1320800" cy="1019302"/>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text</a:t>
            </a:r>
            <a:endParaRPr lang="en-US" sz="2400" dirty="0">
              <a:solidFill>
                <a:schemeClr val="tx1"/>
              </a:solidFill>
            </a:endParaRPr>
          </a:p>
        </p:txBody>
      </p:sp>
      <p:sp>
        <p:nvSpPr>
          <p:cNvPr id="17" name="Flowchart: Document 173"/>
          <p:cNvSpPr/>
          <p:nvPr/>
        </p:nvSpPr>
        <p:spPr>
          <a:xfrm>
            <a:off x="4024884" y="4135013"/>
            <a:ext cx="1156716" cy="99999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HT</a:t>
            </a:r>
          </a:p>
          <a:p>
            <a:pPr algn="ctr"/>
            <a:r>
              <a:rPr lang="en-US" sz="2400" dirty="0" smtClean="0">
                <a:solidFill>
                  <a:schemeClr val="tx1"/>
                </a:solidFill>
              </a:rPr>
              <a:t>METS</a:t>
            </a:r>
            <a:endParaRPr lang="en-US" sz="2400" dirty="0">
              <a:solidFill>
                <a:schemeClr val="tx1"/>
              </a:solidFill>
            </a:endParaRPr>
          </a:p>
        </p:txBody>
      </p:sp>
      <p:sp>
        <p:nvSpPr>
          <p:cNvPr id="20" name="Rectangle 19"/>
          <p:cNvSpPr/>
          <p:nvPr/>
        </p:nvSpPr>
        <p:spPr>
          <a:xfrm>
            <a:off x="2016884" y="2104452"/>
            <a:ext cx="5295900" cy="1422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6891267" y="3249366"/>
            <a:ext cx="843033" cy="843033"/>
          </a:xfrm>
          <a:prstGeom prst="rect">
            <a:avLst/>
          </a:prstGeom>
        </p:spPr>
      </p:pic>
      <p:sp>
        <p:nvSpPr>
          <p:cNvPr id="18" name="TextBox 17"/>
          <p:cNvSpPr txBox="1"/>
          <p:nvPr/>
        </p:nvSpPr>
        <p:spPr>
          <a:xfrm>
            <a:off x="7079280" y="3520397"/>
            <a:ext cx="467007" cy="369332"/>
          </a:xfrm>
          <a:prstGeom prst="rect">
            <a:avLst/>
          </a:prstGeom>
          <a:noFill/>
        </p:spPr>
        <p:txBody>
          <a:bodyPr wrap="none" rtlCol="0">
            <a:spAutoFit/>
          </a:bodyPr>
          <a:lstStyle/>
          <a:p>
            <a:r>
              <a:rPr lang="en-US" dirty="0" smtClean="0">
                <a:solidFill>
                  <a:schemeClr val="bg1"/>
                </a:solidFill>
              </a:rPr>
              <a:t>Zip</a:t>
            </a:r>
            <a:endParaRPr lang="en-US" dirty="0">
              <a:solidFill>
                <a:schemeClr val="bg1"/>
              </a:solidFill>
            </a:endParaRPr>
          </a:p>
        </p:txBody>
      </p:sp>
      <p:sp>
        <p:nvSpPr>
          <p:cNvPr id="21" name="Oval 20"/>
          <p:cNvSpPr/>
          <p:nvPr/>
        </p:nvSpPr>
        <p:spPr>
          <a:xfrm>
            <a:off x="5369684" y="1916578"/>
            <a:ext cx="2176603" cy="18297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542929" y="3746320"/>
            <a:ext cx="2176603" cy="18297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8375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METS (1)</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a:t>Record of objects prior to ingest into </a:t>
            </a:r>
            <a:r>
              <a:rPr lang="en-US" dirty="0" err="1" smtClean="0"/>
              <a:t>HathiTrust</a:t>
            </a:r>
            <a:endParaRPr lang="en-US" dirty="0"/>
          </a:p>
          <a:p>
            <a:pPr>
              <a:lnSpc>
                <a:spcPct val="110000"/>
              </a:lnSpc>
            </a:pPr>
            <a:r>
              <a:rPr lang="en-US" dirty="0"/>
              <a:t>Information valuable for preservation or archaeology, but subjective (descriptive, e.g., bibliographic data, page-tags), idiosyncratic, or use not clear.</a:t>
            </a:r>
          </a:p>
          <a:p>
            <a:pPr>
              <a:lnSpc>
                <a:spcPct val="110000"/>
              </a:lnSpc>
            </a:pPr>
            <a:r>
              <a:rPr lang="en-US" dirty="0"/>
              <a:t>“Parking lot” for information we are getting that may be useful in the future. </a:t>
            </a:r>
          </a:p>
          <a:p>
            <a:endParaRPr lang="en-US" dirty="0"/>
          </a:p>
        </p:txBody>
      </p:sp>
    </p:spTree>
    <p:extLst>
      <p:ext uri="{BB962C8B-B14F-4D97-AF65-F5344CB8AC3E}">
        <p14:creationId xmlns:p14="http://schemas.microsoft.com/office/powerpoint/2010/main" val="11074334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METS (2)</a:t>
            </a:r>
            <a:endParaRPr lang="en-US" dirty="0"/>
          </a:p>
        </p:txBody>
      </p:sp>
      <p:sp>
        <p:nvSpPr>
          <p:cNvPr id="3" name="Content Placeholder 2"/>
          <p:cNvSpPr>
            <a:spLocks noGrp="1"/>
          </p:cNvSpPr>
          <p:nvPr>
            <p:ph idx="1"/>
          </p:nvPr>
        </p:nvSpPr>
        <p:spPr/>
        <p:txBody>
          <a:bodyPr>
            <a:normAutofit/>
          </a:bodyPr>
          <a:lstStyle/>
          <a:p>
            <a:r>
              <a:rPr lang="en-US" dirty="0"/>
              <a:t>What’s there?</a:t>
            </a: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smtClean="0">
                <a:latin typeface="Calibri" pitchFamily="28" charset="0"/>
              </a:rPr>
              <a:t>dmdSec</a:t>
            </a:r>
            <a:r>
              <a:rPr lang="en-GB" dirty="0" smtClean="0">
                <a:latin typeface="Calibri" pitchFamily="28" charset="0"/>
              </a:rPr>
              <a:t>(s)</a:t>
            </a:r>
            <a:endParaRPr lang="en-GB" dirty="0">
              <a:latin typeface="Calibri" pitchFamily="28" charset="0"/>
            </a:endParaRP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a:latin typeface="Calibri" pitchFamily="28" charset="0"/>
              </a:rPr>
              <a:t>amdSec</a:t>
            </a:r>
            <a:r>
              <a:rPr lang="en-GB" dirty="0">
                <a:latin typeface="Calibri" pitchFamily="28" charset="0"/>
              </a:rPr>
              <a:t> 	</a:t>
            </a:r>
            <a:endParaRPr lang="en-GB" dirty="0" smtClean="0">
              <a:latin typeface="Calibri" pitchFamily="28" charset="0"/>
            </a:endParaRPr>
          </a:p>
          <a:p>
            <a:pPr marL="1139825" lvl="2"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Calibri" pitchFamily="28" charset="0"/>
              </a:rPr>
              <a:t>Technical and preservation metadata</a:t>
            </a:r>
            <a:endParaRPr lang="en-GB" dirty="0">
              <a:latin typeface="Calibri" pitchFamily="28" charset="0"/>
            </a:endParaRP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smtClean="0">
                <a:latin typeface="Calibri" pitchFamily="28" charset="0"/>
              </a:rPr>
              <a:t>fileSec</a:t>
            </a:r>
            <a:r>
              <a:rPr lang="en-GB" dirty="0" smtClean="0">
                <a:latin typeface="Calibri" pitchFamily="28" charset="0"/>
              </a:rPr>
              <a:t> (images, </a:t>
            </a:r>
            <a:r>
              <a:rPr lang="en-GB" dirty="0" err="1" smtClean="0">
                <a:latin typeface="Calibri" pitchFamily="28" charset="0"/>
              </a:rPr>
              <a:t>coordOCR</a:t>
            </a:r>
            <a:r>
              <a:rPr lang="en-GB" dirty="0" smtClean="0">
                <a:latin typeface="Calibri" pitchFamily="28" charset="0"/>
              </a:rPr>
              <a:t>, OCR, …)</a:t>
            </a:r>
          </a:p>
          <a:p>
            <a:pPr marL="1139825" lvl="2"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Mime Type, checksums, file </a:t>
            </a:r>
            <a:r>
              <a:rPr lang="en-US" dirty="0" smtClean="0"/>
              <a:t>size</a:t>
            </a: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Calibri" pitchFamily="28" charset="0"/>
              </a:rPr>
              <a:t>Physical </a:t>
            </a:r>
            <a:r>
              <a:rPr lang="en-GB" dirty="0" err="1">
                <a:latin typeface="Calibri" pitchFamily="28" charset="0"/>
              </a:rPr>
              <a:t>structMap</a:t>
            </a:r>
            <a:r>
              <a:rPr lang="en-GB" dirty="0">
                <a:latin typeface="Calibri" pitchFamily="28" charset="0"/>
              </a:rPr>
              <a:t> tying together files with metadata (pg. numbers and features)</a:t>
            </a:r>
            <a:r>
              <a:rPr lang="en-US" dirty="0"/>
              <a:t> </a:t>
            </a:r>
            <a:endParaRPr lang="en-US" dirty="0" smtClean="0"/>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hlinkClick r:id="rId3"/>
            </a:endParaRPr>
          </a:p>
        </p:txBody>
      </p:sp>
    </p:spTree>
    <p:extLst>
      <p:ext uri="{BB962C8B-B14F-4D97-AF65-F5344CB8AC3E}">
        <p14:creationId xmlns:p14="http://schemas.microsoft.com/office/powerpoint/2010/main" val="30124139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 METS (1)</a:t>
            </a:r>
            <a:endParaRPr lang="en-US" dirty="0"/>
          </a:p>
        </p:txBody>
      </p:sp>
      <p:sp>
        <p:nvSpPr>
          <p:cNvPr id="3" name="Content Placeholder 2"/>
          <p:cNvSpPr>
            <a:spLocks noGrp="1"/>
          </p:cNvSpPr>
          <p:nvPr>
            <p:ph idx="1"/>
          </p:nvPr>
        </p:nvSpPr>
        <p:spPr/>
        <p:txBody>
          <a:bodyPr/>
          <a:lstStyle/>
          <a:p>
            <a:r>
              <a:rPr lang="en-US" sz="2800" dirty="0"/>
              <a:t>Active record Regularized information generally applicable across the repository</a:t>
            </a:r>
          </a:p>
          <a:p>
            <a:pPr lvl="1"/>
            <a:r>
              <a:rPr lang="en-US" sz="2400" dirty="0"/>
              <a:t>Not specific to a particular source</a:t>
            </a:r>
          </a:p>
          <a:p>
            <a:pPr lvl="1"/>
            <a:r>
              <a:rPr lang="en-US" sz="2400" dirty="0"/>
              <a:t>Current or near-term use</a:t>
            </a:r>
          </a:p>
          <a:p>
            <a:r>
              <a:rPr lang="en-US" sz="2800" dirty="0"/>
              <a:t>Information fundamentally valuable for understanding or using the preserved object in preservation activities after deposit, or in the access and display environments, including the APIs</a:t>
            </a:r>
            <a:r>
              <a:rPr lang="en-US" sz="2800" dirty="0" smtClean="0"/>
              <a:t>.</a:t>
            </a:r>
            <a:endParaRPr lang="en-US" sz="2800" dirty="0"/>
          </a:p>
        </p:txBody>
      </p:sp>
    </p:spTree>
    <p:extLst>
      <p:ext uri="{BB962C8B-B14F-4D97-AF65-F5344CB8AC3E}">
        <p14:creationId xmlns:p14="http://schemas.microsoft.com/office/powerpoint/2010/main" val="419531134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HathiTrust</a:t>
            </a:r>
            <a:r>
              <a:rPr lang="en-US" dirty="0" smtClean="0"/>
              <a:t> METS (2)</a:t>
            </a:r>
            <a:endParaRPr lang="en-US" dirty="0"/>
          </a:p>
        </p:txBody>
      </p:sp>
      <p:sp>
        <p:nvSpPr>
          <p:cNvPr id="3" name="Content Placeholder 2"/>
          <p:cNvSpPr>
            <a:spLocks noGrp="1"/>
          </p:cNvSpPr>
          <p:nvPr>
            <p:ph idx="1"/>
          </p:nvPr>
        </p:nvSpPr>
        <p:spPr/>
        <p:txBody>
          <a:bodyPr>
            <a:normAutofit lnSpcReduction="10000"/>
          </a:bodyPr>
          <a:lstStyle/>
          <a:p>
            <a:r>
              <a:rPr lang="en-US" dirty="0" smtClean="0"/>
              <a:t>What’s there?</a:t>
            </a: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smtClean="0">
                <a:solidFill>
                  <a:srgbClr val="404040"/>
                </a:solidFill>
                <a:latin typeface="Calibri" pitchFamily="28" charset="0"/>
              </a:rPr>
              <a:t>dmdSec</a:t>
            </a:r>
            <a:r>
              <a:rPr lang="en-GB" dirty="0" smtClean="0">
                <a:solidFill>
                  <a:srgbClr val="404040"/>
                </a:solidFill>
                <a:latin typeface="Calibri" pitchFamily="28" charset="0"/>
              </a:rPr>
              <a:t>(s)</a:t>
            </a:r>
            <a:endParaRPr lang="en-GB" dirty="0">
              <a:solidFill>
                <a:srgbClr val="404040"/>
              </a:solidFill>
              <a:latin typeface="Calibri" pitchFamily="28" charset="0"/>
            </a:endParaRP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smtClean="0">
                <a:solidFill>
                  <a:srgbClr val="404040"/>
                </a:solidFill>
                <a:latin typeface="Calibri" pitchFamily="28" charset="0"/>
              </a:rPr>
              <a:t>amdSec</a:t>
            </a:r>
            <a:endParaRPr lang="en-GB" dirty="0">
              <a:solidFill>
                <a:srgbClr val="404040"/>
              </a:solidFill>
              <a:latin typeface="Calibri" pitchFamily="28" charset="0"/>
            </a:endParaRP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smtClean="0">
                <a:solidFill>
                  <a:srgbClr val="404040"/>
                </a:solidFill>
                <a:latin typeface="Calibri" pitchFamily="28" charset="0"/>
              </a:rPr>
              <a:t>fileSec</a:t>
            </a:r>
            <a:r>
              <a:rPr lang="en-GB" dirty="0" smtClean="0">
                <a:solidFill>
                  <a:srgbClr val="404040"/>
                </a:solidFill>
                <a:latin typeface="Calibri" pitchFamily="28" charset="0"/>
              </a:rPr>
              <a:t> </a:t>
            </a:r>
            <a:r>
              <a:rPr lang="en-GB" dirty="0">
                <a:solidFill>
                  <a:srgbClr val="404040"/>
                </a:solidFill>
                <a:latin typeface="Calibri" pitchFamily="28" charset="0"/>
              </a:rPr>
              <a:t>with 4</a:t>
            </a:r>
            <a:r>
              <a:rPr lang="en-GB" dirty="0" smtClean="0">
                <a:solidFill>
                  <a:srgbClr val="404040"/>
                </a:solidFill>
                <a:latin typeface="Calibri" pitchFamily="28" charset="0"/>
              </a:rPr>
              <a:t> </a:t>
            </a:r>
            <a:r>
              <a:rPr lang="en-GB" dirty="0" err="1">
                <a:solidFill>
                  <a:srgbClr val="404040"/>
                </a:solidFill>
                <a:latin typeface="Calibri" pitchFamily="28" charset="0"/>
              </a:rPr>
              <a:t>fileGrps</a:t>
            </a:r>
            <a:r>
              <a:rPr lang="en-GB" dirty="0">
                <a:solidFill>
                  <a:srgbClr val="404040"/>
                </a:solidFill>
                <a:latin typeface="Calibri" pitchFamily="28" charset="0"/>
              </a:rPr>
              <a:t> (zip, images, OCR, </a:t>
            </a:r>
            <a:r>
              <a:rPr lang="en-GB" dirty="0" err="1" smtClean="0">
                <a:solidFill>
                  <a:srgbClr val="404040"/>
                </a:solidFill>
                <a:latin typeface="Calibri" pitchFamily="28" charset="0"/>
              </a:rPr>
              <a:t>coordOCR</a:t>
            </a:r>
            <a:r>
              <a:rPr lang="en-GB" dirty="0" smtClean="0">
                <a:solidFill>
                  <a:srgbClr val="404040"/>
                </a:solidFill>
                <a:latin typeface="Calibri" pitchFamily="28" charset="0"/>
              </a:rPr>
              <a:t>)</a:t>
            </a:r>
          </a:p>
          <a:p>
            <a:pPr marL="1139825" lvl="2"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Mime Type, checksums, file </a:t>
            </a:r>
            <a:r>
              <a:rPr lang="en-US" dirty="0" smtClean="0"/>
              <a:t>size</a:t>
            </a: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rgbClr val="404040"/>
                </a:solidFill>
                <a:latin typeface="Calibri" pitchFamily="28" charset="0"/>
              </a:rPr>
              <a:t>Physical </a:t>
            </a:r>
            <a:r>
              <a:rPr lang="en-GB" dirty="0" err="1">
                <a:solidFill>
                  <a:srgbClr val="404040"/>
                </a:solidFill>
                <a:latin typeface="Calibri" pitchFamily="28" charset="0"/>
              </a:rPr>
              <a:t>structMap</a:t>
            </a:r>
            <a:r>
              <a:rPr lang="en-GB" dirty="0">
                <a:solidFill>
                  <a:srgbClr val="404040"/>
                </a:solidFill>
                <a:latin typeface="Calibri" pitchFamily="28" charset="0"/>
              </a:rPr>
              <a:t> tying together files with metadata (pg. numbers and features</a:t>
            </a:r>
            <a:r>
              <a:rPr lang="en-GB" dirty="0" smtClean="0">
                <a:solidFill>
                  <a:srgbClr val="404040"/>
                </a:solidFill>
                <a:latin typeface="Calibri" pitchFamily="28" charset="0"/>
              </a:rPr>
              <a:t>)</a:t>
            </a:r>
            <a:r>
              <a:rPr lang="en-US" dirty="0" smtClean="0"/>
              <a:t> </a:t>
            </a:r>
          </a:p>
          <a:p>
            <a:pPr marL="339725"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hlinkClick r:id="rId3"/>
              </a:rPr>
              <a:t>HathiTrust METS </a:t>
            </a:r>
            <a:r>
              <a:rPr lang="en-US" dirty="0" smtClean="0">
                <a:hlinkClick r:id="rId3"/>
              </a:rPr>
              <a:t>Profile</a:t>
            </a:r>
            <a:endParaRPr lang="en-US" dirty="0" smtClean="0"/>
          </a:p>
        </p:txBody>
      </p:sp>
    </p:spTree>
    <p:extLst>
      <p:ext uri="{BB962C8B-B14F-4D97-AF65-F5344CB8AC3E}">
        <p14:creationId xmlns:p14="http://schemas.microsoft.com/office/powerpoint/2010/main" val="42247763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Feature Mapping (Google)</a:t>
            </a:r>
            <a:endParaRPr lang="en-US" dirty="0"/>
          </a:p>
        </p:txBody>
      </p:sp>
      <p:pic>
        <p:nvPicPr>
          <p:cNvPr id="4" name="Content Placeholder 3" descr="Screen shot 2011-11-05 at 8.47.59 AM.png"/>
          <p:cNvPicPr>
            <a:picLocks noGrp="1" noChangeAspect="1"/>
          </p:cNvPicPr>
          <p:nvPr>
            <p:ph idx="1"/>
          </p:nvPr>
        </p:nvPicPr>
        <p:blipFill>
          <a:blip r:embed="rId3">
            <a:extLst>
              <a:ext uri="{28A0092B-C50C-407E-A947-70E740481C1C}">
                <a14:useLocalDpi xmlns:a14="http://schemas.microsoft.com/office/drawing/2010/main" val="0"/>
              </a:ext>
            </a:extLst>
          </a:blip>
          <a:srcRect t="944" b="944"/>
          <a:stretch>
            <a:fillRect/>
          </a:stretch>
        </p:blipFill>
        <p:spPr>
          <a:xfrm>
            <a:off x="649604" y="1677178"/>
            <a:ext cx="7855456" cy="4673268"/>
          </a:xfrm>
        </p:spPr>
      </p:pic>
    </p:spTree>
    <p:extLst>
      <p:ext uri="{BB962C8B-B14F-4D97-AF65-F5344CB8AC3E}">
        <p14:creationId xmlns:p14="http://schemas.microsoft.com/office/powerpoint/2010/main" val="40138760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Introducing the </a:t>
            </a:r>
            <a:r>
              <a:rPr lang="en-US" dirty="0" err="1" smtClean="0"/>
              <a:t>HathiTrust</a:t>
            </a:r>
            <a:endParaRPr lang="en-US" dirty="0"/>
          </a:p>
        </p:txBody>
      </p:sp>
    </p:spTree>
    <p:extLst>
      <p:ext uri="{BB962C8B-B14F-4D97-AF65-F5344CB8AC3E}">
        <p14:creationId xmlns:p14="http://schemas.microsoft.com/office/powerpoint/2010/main" val="170060673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Pagetag</a:t>
            </a:r>
            <a:r>
              <a:rPr lang="en-US" dirty="0" smtClean="0"/>
              <a:t> Mapping (IA)</a:t>
            </a:r>
            <a:endParaRPr lang="en-US" dirty="0"/>
          </a:p>
        </p:txBody>
      </p:sp>
      <p:pic>
        <p:nvPicPr>
          <p:cNvPr id="3" name="Picture 2" descr="Screen shot 2011-11-05 at 8.49.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40" y="1754153"/>
            <a:ext cx="8461060" cy="4484258"/>
          </a:xfrm>
          <a:prstGeom prst="rect">
            <a:avLst/>
          </a:prstGeom>
        </p:spPr>
      </p:pic>
    </p:spTree>
    <p:extLst>
      <p:ext uri="{BB962C8B-B14F-4D97-AF65-F5344CB8AC3E}">
        <p14:creationId xmlns:p14="http://schemas.microsoft.com/office/powerpoint/2010/main" val="31411792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Pagetag</a:t>
            </a:r>
            <a:r>
              <a:rPr lang="en-US" dirty="0" smtClean="0"/>
              <a:t> Mapping (DLPS)</a:t>
            </a:r>
            <a:endParaRPr lang="en-US" dirty="0"/>
          </a:p>
        </p:txBody>
      </p:sp>
      <p:pic>
        <p:nvPicPr>
          <p:cNvPr id="6" name="Picture 5" descr="Screen shot 2011-11-05 at 8.53.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00" y="1796078"/>
            <a:ext cx="8584427" cy="4034786"/>
          </a:xfrm>
          <a:prstGeom prst="rect">
            <a:avLst/>
          </a:prstGeom>
        </p:spPr>
      </p:pic>
    </p:spTree>
    <p:extLst>
      <p:ext uri="{BB962C8B-B14F-4D97-AF65-F5344CB8AC3E}">
        <p14:creationId xmlns:p14="http://schemas.microsoft.com/office/powerpoint/2010/main" val="30512573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Namespaces</a:t>
            </a:r>
            <a:endParaRPr lang="en-US" dirty="0"/>
          </a:p>
        </p:txBody>
      </p:sp>
      <p:sp>
        <p:nvSpPr>
          <p:cNvPr id="3" name="Content Placeholder 2"/>
          <p:cNvSpPr>
            <a:spLocks noGrp="1"/>
          </p:cNvSpPr>
          <p:nvPr>
            <p:ph idx="1"/>
          </p:nvPr>
        </p:nvSpPr>
        <p:spPr/>
        <p:txBody>
          <a:bodyPr>
            <a:normAutofit/>
          </a:bodyPr>
          <a:lstStyle/>
          <a:p>
            <a:r>
              <a:rPr lang="en-US" dirty="0" smtClean="0"/>
              <a:t>Namespace</a:t>
            </a:r>
          </a:p>
          <a:p>
            <a:pPr lvl="1"/>
            <a:r>
              <a:rPr lang="en-US" dirty="0" smtClean="0"/>
              <a:t>1-4 alphanumeric chars; selected by institution</a:t>
            </a:r>
          </a:p>
          <a:p>
            <a:pPr lvl="1"/>
            <a:r>
              <a:rPr lang="en-US" dirty="0" smtClean="0"/>
              <a:t>Delineates contributor and unique identifier scheme</a:t>
            </a:r>
          </a:p>
          <a:p>
            <a:pPr lvl="1"/>
            <a:r>
              <a:rPr lang="en-US" dirty="0" smtClean="0"/>
              <a:t>Example IDs:</a:t>
            </a:r>
          </a:p>
        </p:txBody>
      </p:sp>
      <p:sp>
        <p:nvSpPr>
          <p:cNvPr id="4" name="TextBox 3"/>
          <p:cNvSpPr txBox="1"/>
          <p:nvPr/>
        </p:nvSpPr>
        <p:spPr>
          <a:xfrm>
            <a:off x="1041399" y="4494629"/>
            <a:ext cx="3324699" cy="830997"/>
          </a:xfrm>
          <a:prstGeom prst="rect">
            <a:avLst/>
          </a:prstGeom>
          <a:noFill/>
        </p:spPr>
        <p:txBody>
          <a:bodyPr wrap="square" rtlCol="0">
            <a:spAutoFit/>
          </a:bodyPr>
          <a:lstStyle/>
          <a:p>
            <a:r>
              <a:rPr lang="en-US" sz="2400" dirty="0" smtClean="0"/>
              <a:t>mdp.39015037375253</a:t>
            </a:r>
          </a:p>
          <a:p>
            <a:r>
              <a:rPr lang="en-US" sz="2400" dirty="0" smtClean="0"/>
              <a:t>miua.aaj0523.1950.001</a:t>
            </a:r>
            <a:endParaRPr lang="en-US" sz="2400" dirty="0"/>
          </a:p>
        </p:txBody>
      </p:sp>
      <p:sp>
        <p:nvSpPr>
          <p:cNvPr id="5" name="TextBox 4"/>
          <p:cNvSpPr txBox="1"/>
          <p:nvPr/>
        </p:nvSpPr>
        <p:spPr>
          <a:xfrm>
            <a:off x="4532722" y="4494629"/>
            <a:ext cx="3692417" cy="830997"/>
          </a:xfrm>
          <a:prstGeom prst="rect">
            <a:avLst/>
          </a:prstGeom>
          <a:noFill/>
        </p:spPr>
        <p:txBody>
          <a:bodyPr wrap="square" rtlCol="0">
            <a:spAutoFit/>
          </a:bodyPr>
          <a:lstStyle/>
          <a:p>
            <a:r>
              <a:rPr lang="en-US" sz="2400" dirty="0" smtClean="0"/>
              <a:t>uc1.b34543486</a:t>
            </a:r>
            <a:endParaRPr lang="en-US" sz="2400" dirty="0"/>
          </a:p>
          <a:p>
            <a:r>
              <a:rPr lang="en-US" sz="2400" dirty="0" smtClean="0"/>
              <a:t>uc2.ark:/1390/t26973133</a:t>
            </a:r>
          </a:p>
        </p:txBody>
      </p:sp>
    </p:spTree>
    <p:extLst>
      <p:ext uri="{BB962C8B-B14F-4D97-AF65-F5344CB8AC3E}">
        <p14:creationId xmlns:p14="http://schemas.microsoft.com/office/powerpoint/2010/main" val="280097863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18557357"/>
              </p:ext>
            </p:extLst>
          </p:nvPr>
        </p:nvGraphicFramePr>
        <p:xfrm>
          <a:off x="432474" y="152725"/>
          <a:ext cx="3913779" cy="6289040"/>
        </p:xfrm>
        <a:graphic>
          <a:graphicData uri="http://schemas.openxmlformats.org/drawingml/2006/table">
            <a:tbl>
              <a:tblPr firstRow="1" bandRow="1">
                <a:tableStyleId>{5C22544A-7EE6-4342-B048-85BDC9FD1C3A}</a:tableStyleId>
              </a:tblPr>
              <a:tblGrid>
                <a:gridCol w="2584103"/>
                <a:gridCol w="1329676"/>
              </a:tblGrid>
              <a:tr h="370840">
                <a:tc>
                  <a:txBody>
                    <a:bodyPr/>
                    <a:lstStyle/>
                    <a:p>
                      <a:r>
                        <a:rPr lang="en-US" dirty="0" smtClean="0"/>
                        <a:t>Institution</a:t>
                      </a:r>
                      <a:endParaRPr lang="en-US" dirty="0"/>
                    </a:p>
                  </a:txBody>
                  <a:tcPr/>
                </a:tc>
                <a:tc>
                  <a:txBody>
                    <a:bodyPr/>
                    <a:lstStyle/>
                    <a:p>
                      <a:r>
                        <a:rPr lang="en-US" dirty="0" smtClean="0"/>
                        <a:t>Namespace</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Boston College</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bc</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Columbia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smtClean="0"/>
                        <a:t>nnc1, nnc2</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Cornell University </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smtClean="0"/>
                        <a:t>coo</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Duke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smtClean="0"/>
                        <a:t>dul1</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Harvard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hvd</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Indiana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inu</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Library of Congress</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loc</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New York Public Library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nyp</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North Carolina State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smtClean="0"/>
                        <a:t>ncs1</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Northwestern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ien</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Pennsylvania State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pst</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 </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psia</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Princeton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t>njp</a:t>
                      </a:r>
                      <a:endParaRPr lang="en-US" dirty="0"/>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Purdue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smtClean="0"/>
                        <a:t>pur1</a:t>
                      </a:r>
                      <a:endParaRPr lang="en-US" dirty="0"/>
                    </a:p>
                  </a:txBody>
                  <a:tcPr/>
                </a:tc>
              </a:tr>
              <a:tr h="370840">
                <a:tc>
                  <a:txBody>
                    <a:bodyPr/>
                    <a:lstStyle/>
                    <a:p>
                      <a:pPr marL="0" marR="0">
                        <a:spcBef>
                          <a:spcPts val="0"/>
                        </a:spcBef>
                        <a:spcAft>
                          <a:spcPts val="0"/>
                        </a:spcAft>
                      </a:pPr>
                      <a:r>
                        <a:rPr lang="en-US" sz="1000" dirty="0">
                          <a:solidFill>
                            <a:srgbClr val="A0A0A8"/>
                          </a:solidFill>
                          <a:effectLst/>
                          <a:latin typeface="Arial"/>
                          <a:ea typeface="ＭＳ 明朝"/>
                          <a:cs typeface="Times New Roman"/>
                        </a:rPr>
                        <a:t> </a:t>
                      </a:r>
                      <a:endParaRPr lang="en-US" sz="1200" dirty="0">
                        <a:effectLst/>
                        <a:latin typeface="Cambria"/>
                        <a:ea typeface="ＭＳ 明朝"/>
                        <a:cs typeface="Times New Roman"/>
                      </a:endParaRPr>
                    </a:p>
                  </a:txBody>
                  <a:tcPr marL="68580" marR="68580" marT="0" marB="0"/>
                </a:tc>
                <a:tc>
                  <a:txBody>
                    <a:bodyPr/>
                    <a:lstStyle/>
                    <a:p>
                      <a:r>
                        <a:rPr lang="en-US" dirty="0" smtClean="0"/>
                        <a:t>pur2</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67184392"/>
              </p:ext>
            </p:extLst>
          </p:nvPr>
        </p:nvGraphicFramePr>
        <p:xfrm>
          <a:off x="4931127" y="152725"/>
          <a:ext cx="3913779" cy="5816600"/>
        </p:xfrm>
        <a:graphic>
          <a:graphicData uri="http://schemas.openxmlformats.org/drawingml/2006/table">
            <a:tbl>
              <a:tblPr firstRow="1" bandRow="1">
                <a:tableStyleId>{5C22544A-7EE6-4342-B048-85BDC9FD1C3A}</a:tableStyleId>
              </a:tblPr>
              <a:tblGrid>
                <a:gridCol w="2584103"/>
                <a:gridCol w="1329676"/>
              </a:tblGrid>
              <a:tr h="370840">
                <a:tc>
                  <a:txBody>
                    <a:bodyPr/>
                    <a:lstStyle/>
                    <a:p>
                      <a:r>
                        <a:rPr lang="en-US" dirty="0" smtClean="0">
                          <a:solidFill>
                            <a:srgbClr val="FFFFFF"/>
                          </a:solidFill>
                        </a:rPr>
                        <a:t>Institution</a:t>
                      </a:r>
                      <a:endParaRPr lang="en-US" dirty="0">
                        <a:solidFill>
                          <a:srgbClr val="FFFFFF"/>
                        </a:solidFill>
                      </a:endParaRPr>
                    </a:p>
                  </a:txBody>
                  <a:tcPr/>
                </a:tc>
                <a:tc>
                  <a:txBody>
                    <a:bodyPr/>
                    <a:lstStyle/>
                    <a:p>
                      <a:r>
                        <a:rPr lang="en-US" dirty="0" smtClean="0">
                          <a:solidFill>
                            <a:srgbClr val="FFFFFF"/>
                          </a:solidFill>
                        </a:rPr>
                        <a:t>Namespace</a:t>
                      </a:r>
                      <a:endParaRPr lang="en-US" dirty="0">
                        <a:solidFill>
                          <a:srgbClr val="FFFFFF"/>
                        </a:solidFill>
                      </a:endParaRPr>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Universidad </a:t>
                      </a:r>
                      <a:r>
                        <a:rPr lang="en-US" sz="1800" dirty="0" err="1">
                          <a:solidFill>
                            <a:srgbClr val="404040"/>
                          </a:solidFill>
                          <a:effectLst/>
                          <a:latin typeface="Arial"/>
                          <a:ea typeface="ＭＳ 明朝"/>
                          <a:cs typeface="Times New Roman"/>
                        </a:rPr>
                        <a:t>Complutense</a:t>
                      </a:r>
                      <a:r>
                        <a:rPr lang="en-US" sz="1800" dirty="0">
                          <a:solidFill>
                            <a:srgbClr val="404040"/>
                          </a:solidFill>
                          <a:effectLst/>
                          <a:latin typeface="Arial"/>
                          <a:ea typeface="ＭＳ 明朝"/>
                          <a:cs typeface="Times New Roman"/>
                        </a:rPr>
                        <a:t> de Madrid</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ucm</a:t>
                      </a:r>
                      <a:endParaRPr lang="en-US" dirty="0">
                        <a:solidFill>
                          <a:srgbClr val="404040"/>
                        </a:solidFill>
                      </a:endParaRPr>
                    </a:p>
                  </a:txBody>
                  <a:tcPr/>
                </a:tc>
              </a:tr>
              <a:tr h="370840">
                <a:tc>
                  <a:txBody>
                    <a:bodyPr/>
                    <a:lstStyle/>
                    <a:p>
                      <a:pPr marL="0" marR="0">
                        <a:spcBef>
                          <a:spcPts val="0"/>
                        </a:spcBef>
                        <a:spcAft>
                          <a:spcPts val="0"/>
                        </a:spcAft>
                      </a:pPr>
                      <a:r>
                        <a:rPr lang="en-US" sz="1800">
                          <a:solidFill>
                            <a:srgbClr val="404040"/>
                          </a:solidFill>
                          <a:effectLst/>
                          <a:latin typeface="Arial"/>
                          <a:ea typeface="ＭＳ 明朝"/>
                          <a:cs typeface="Times New Roman"/>
                        </a:rPr>
                        <a:t>University of California</a:t>
                      </a:r>
                      <a:endParaRPr lang="en-US" sz="1800">
                        <a:solidFill>
                          <a:srgbClr val="404040"/>
                        </a:solidFill>
                        <a:effectLst/>
                        <a:latin typeface="Cambria"/>
                        <a:ea typeface="ＭＳ 明朝"/>
                        <a:cs typeface="Times New Roman"/>
                      </a:endParaRPr>
                    </a:p>
                  </a:txBody>
                  <a:tcPr marL="68580" marR="68580" marT="0" marB="0"/>
                </a:tc>
                <a:tc>
                  <a:txBody>
                    <a:bodyPr/>
                    <a:lstStyle/>
                    <a:p>
                      <a:r>
                        <a:rPr lang="en-US" dirty="0" smtClean="0">
                          <a:solidFill>
                            <a:srgbClr val="404040"/>
                          </a:solidFill>
                        </a:rPr>
                        <a:t>uc1, uc2</a:t>
                      </a:r>
                      <a:endParaRPr lang="en-US" dirty="0">
                        <a:solidFill>
                          <a:srgbClr val="404040"/>
                        </a:solidFill>
                      </a:endParaRPr>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University of Chicago</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smtClean="0">
                          <a:solidFill>
                            <a:srgbClr val="404040"/>
                          </a:solidFill>
                        </a:rPr>
                        <a:t>chi</a:t>
                      </a:r>
                      <a:endParaRPr lang="en-US" dirty="0">
                        <a:solidFill>
                          <a:srgbClr val="404040"/>
                        </a:solidFill>
                      </a:endParaRPr>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University of </a:t>
                      </a:r>
                      <a:r>
                        <a:rPr lang="en-US" sz="1800" dirty="0" smtClean="0">
                          <a:solidFill>
                            <a:srgbClr val="404040"/>
                          </a:solidFill>
                          <a:effectLst/>
                          <a:latin typeface="Arial"/>
                          <a:ea typeface="ＭＳ 明朝"/>
                          <a:cs typeface="Times New Roman"/>
                        </a:rPr>
                        <a:t>Illinois</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uiuo</a:t>
                      </a:r>
                      <a:r>
                        <a:rPr lang="en-US" dirty="0" smtClean="0">
                          <a:solidFill>
                            <a:srgbClr val="404040"/>
                          </a:solidFill>
                        </a:rPr>
                        <a:t>,</a:t>
                      </a:r>
                      <a:r>
                        <a:rPr lang="en-US" baseline="0" dirty="0" smtClean="0">
                          <a:solidFill>
                            <a:srgbClr val="404040"/>
                          </a:solidFill>
                        </a:rPr>
                        <a:t> </a:t>
                      </a:r>
                      <a:r>
                        <a:rPr lang="en-US" baseline="0" dirty="0" err="1" smtClean="0">
                          <a:solidFill>
                            <a:srgbClr val="404040"/>
                          </a:solidFill>
                        </a:rPr>
                        <a:t>uiug</a:t>
                      </a:r>
                      <a:endParaRPr lang="en-US" dirty="0">
                        <a:solidFill>
                          <a:srgbClr val="404040"/>
                        </a:solidFill>
                      </a:endParaRPr>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University of Michigan</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mdp</a:t>
                      </a:r>
                      <a:r>
                        <a:rPr lang="en-US" dirty="0" smtClean="0">
                          <a:solidFill>
                            <a:srgbClr val="404040"/>
                          </a:solidFill>
                        </a:rPr>
                        <a:t>, </a:t>
                      </a:r>
                      <a:r>
                        <a:rPr lang="en-US" dirty="0" err="1" smtClean="0">
                          <a:solidFill>
                            <a:srgbClr val="404040"/>
                          </a:solidFill>
                        </a:rPr>
                        <a:t>miua</a:t>
                      </a:r>
                      <a:r>
                        <a:rPr lang="en-US" dirty="0" smtClean="0">
                          <a:solidFill>
                            <a:srgbClr val="404040"/>
                          </a:solidFill>
                        </a:rPr>
                        <a:t>,</a:t>
                      </a:r>
                      <a:r>
                        <a:rPr lang="en-US" baseline="0" dirty="0" smtClean="0">
                          <a:solidFill>
                            <a:srgbClr val="404040"/>
                          </a:solidFill>
                        </a:rPr>
                        <a:t> </a:t>
                      </a:r>
                      <a:r>
                        <a:rPr lang="en-US" baseline="0" dirty="0" err="1" smtClean="0">
                          <a:solidFill>
                            <a:srgbClr val="404040"/>
                          </a:solidFill>
                        </a:rPr>
                        <a:t>miun</a:t>
                      </a:r>
                      <a:endParaRPr lang="en-US" dirty="0">
                        <a:solidFill>
                          <a:srgbClr val="404040"/>
                        </a:solidFill>
                      </a:endParaRPr>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University of Minnesota</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umn</a:t>
                      </a:r>
                      <a:endParaRPr lang="en-US" dirty="0">
                        <a:solidFill>
                          <a:srgbClr val="404040"/>
                        </a:solidFill>
                      </a:endParaRPr>
                    </a:p>
                  </a:txBody>
                  <a:tcPr/>
                </a:tc>
              </a:tr>
              <a:tr h="370840">
                <a:tc>
                  <a:txBody>
                    <a:bodyPr/>
                    <a:lstStyle/>
                    <a:p>
                      <a:pPr marL="0" marR="0">
                        <a:spcBef>
                          <a:spcPts val="0"/>
                        </a:spcBef>
                        <a:spcAft>
                          <a:spcPts val="0"/>
                        </a:spcAft>
                      </a:pPr>
                      <a:r>
                        <a:rPr lang="en-US" sz="1800" dirty="0" smtClean="0">
                          <a:solidFill>
                            <a:srgbClr val="404040"/>
                          </a:solidFill>
                          <a:effectLst/>
                          <a:latin typeface="Arial"/>
                          <a:ea typeface="ＭＳ 明朝"/>
                          <a:cs typeface="Times New Roman"/>
                        </a:rPr>
                        <a:t>Minnesota </a:t>
                      </a:r>
                      <a:r>
                        <a:rPr lang="en-US" sz="1800" dirty="0">
                          <a:solidFill>
                            <a:srgbClr val="404040"/>
                          </a:solidFill>
                          <a:effectLst/>
                          <a:latin typeface="Arial"/>
                          <a:ea typeface="ＭＳ 明朝"/>
                          <a:cs typeface="Times New Roman"/>
                        </a:rPr>
                        <a:t>Digital </a:t>
                      </a:r>
                      <a:r>
                        <a:rPr lang="en-US" sz="1800" dirty="0" smtClean="0">
                          <a:solidFill>
                            <a:srgbClr val="404040"/>
                          </a:solidFill>
                          <a:effectLst/>
                          <a:latin typeface="Arial"/>
                          <a:ea typeface="ＭＳ 明朝"/>
                          <a:cs typeface="Times New Roman"/>
                        </a:rPr>
                        <a:t>Library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smtClean="0">
                          <a:solidFill>
                            <a:srgbClr val="404040"/>
                          </a:solidFill>
                        </a:rPr>
                        <a:t>mdl</a:t>
                      </a:r>
                      <a:endParaRPr lang="en-US" dirty="0">
                        <a:solidFill>
                          <a:srgbClr val="404040"/>
                        </a:solidFill>
                      </a:endParaRPr>
                    </a:p>
                  </a:txBody>
                  <a:tcPr/>
                </a:tc>
              </a:tr>
              <a:tr h="370840">
                <a:tc>
                  <a:txBody>
                    <a:bodyPr/>
                    <a:lstStyle/>
                    <a:p>
                      <a:pPr marL="0" marR="0">
                        <a:spcBef>
                          <a:spcPts val="0"/>
                        </a:spcBef>
                        <a:spcAft>
                          <a:spcPts val="0"/>
                        </a:spcAft>
                      </a:pPr>
                      <a:r>
                        <a:rPr lang="en-US" sz="1800" dirty="0" smtClean="0">
                          <a:solidFill>
                            <a:srgbClr val="404040"/>
                          </a:solidFill>
                          <a:effectLst/>
                          <a:latin typeface="Arial"/>
                          <a:ea typeface="ＭＳ 明朝"/>
                          <a:cs typeface="Times New Roman"/>
                        </a:rPr>
                        <a:t>UNC, </a:t>
                      </a:r>
                      <a:r>
                        <a:rPr lang="en-US" sz="1800" dirty="0">
                          <a:solidFill>
                            <a:srgbClr val="404040"/>
                          </a:solidFill>
                          <a:effectLst/>
                          <a:latin typeface="Arial"/>
                          <a:ea typeface="ＭＳ 明朝"/>
                          <a:cs typeface="Times New Roman"/>
                        </a:rPr>
                        <a:t>Chapel Hill</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smtClean="0">
                          <a:solidFill>
                            <a:srgbClr val="404040"/>
                          </a:solidFill>
                        </a:rPr>
                        <a:t>nc01</a:t>
                      </a:r>
                      <a:endParaRPr lang="en-US" dirty="0">
                        <a:solidFill>
                          <a:srgbClr val="404040"/>
                        </a:solidFill>
                      </a:endParaRPr>
                    </a:p>
                  </a:txBody>
                  <a:tcPr/>
                </a:tc>
              </a:tr>
              <a:tr h="370840">
                <a:tc>
                  <a:txBody>
                    <a:bodyPr/>
                    <a:lstStyle/>
                    <a:p>
                      <a:pPr marL="0" marR="0">
                        <a:spcBef>
                          <a:spcPts val="0"/>
                        </a:spcBef>
                        <a:spcAft>
                          <a:spcPts val="0"/>
                        </a:spcAft>
                      </a:pPr>
                      <a:r>
                        <a:rPr lang="en-US" sz="1800">
                          <a:solidFill>
                            <a:srgbClr val="404040"/>
                          </a:solidFill>
                          <a:effectLst/>
                          <a:latin typeface="Arial"/>
                          <a:ea typeface="ＭＳ 明朝"/>
                          <a:cs typeface="Times New Roman"/>
                        </a:rPr>
                        <a:t>University of Pittsburgh</a:t>
                      </a:r>
                      <a:endParaRPr lang="en-US" sz="180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pitt</a:t>
                      </a:r>
                      <a:endParaRPr lang="en-US" dirty="0">
                        <a:solidFill>
                          <a:srgbClr val="404040"/>
                        </a:solidFill>
                      </a:endParaRPr>
                    </a:p>
                  </a:txBody>
                  <a:tcPr/>
                </a:tc>
              </a:tr>
              <a:tr h="370840">
                <a:tc>
                  <a:txBody>
                    <a:bodyPr/>
                    <a:lstStyle/>
                    <a:p>
                      <a:pPr marL="0" marR="0">
                        <a:spcBef>
                          <a:spcPts val="0"/>
                        </a:spcBef>
                        <a:spcAft>
                          <a:spcPts val="0"/>
                        </a:spcAft>
                      </a:pPr>
                      <a:r>
                        <a:rPr lang="en-US" sz="1800">
                          <a:solidFill>
                            <a:srgbClr val="404040"/>
                          </a:solidFill>
                          <a:effectLst/>
                          <a:latin typeface="Arial"/>
                          <a:ea typeface="ＭＳ 明朝"/>
                          <a:cs typeface="Times New Roman"/>
                        </a:rPr>
                        <a:t>University of Virginia</a:t>
                      </a:r>
                      <a:endParaRPr lang="en-US" sz="180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uva</a:t>
                      </a:r>
                      <a:endParaRPr lang="en-US" dirty="0">
                        <a:solidFill>
                          <a:srgbClr val="404040"/>
                        </a:solidFill>
                      </a:endParaRPr>
                    </a:p>
                  </a:txBody>
                  <a:tcPr/>
                </a:tc>
              </a:tr>
              <a:tr h="370840">
                <a:tc>
                  <a:txBody>
                    <a:bodyPr/>
                    <a:lstStyle/>
                    <a:p>
                      <a:pPr marL="0" marR="0">
                        <a:spcBef>
                          <a:spcPts val="0"/>
                        </a:spcBef>
                        <a:spcAft>
                          <a:spcPts val="0"/>
                        </a:spcAft>
                      </a:pPr>
                      <a:r>
                        <a:rPr lang="en-US" sz="1800">
                          <a:solidFill>
                            <a:srgbClr val="404040"/>
                          </a:solidFill>
                          <a:effectLst/>
                          <a:latin typeface="Arial"/>
                          <a:ea typeface="ＭＳ 明朝"/>
                          <a:cs typeface="Times New Roman"/>
                        </a:rPr>
                        <a:t>University of Wisconsin</a:t>
                      </a:r>
                      <a:endParaRPr lang="en-US" sz="180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wu</a:t>
                      </a:r>
                      <a:endParaRPr lang="en-US" dirty="0">
                        <a:solidFill>
                          <a:srgbClr val="404040"/>
                        </a:solidFill>
                      </a:endParaRPr>
                    </a:p>
                  </a:txBody>
                  <a:tcPr/>
                </a:tc>
              </a:tr>
              <a:tr h="370840">
                <a:tc>
                  <a:txBody>
                    <a:bodyPr/>
                    <a:lstStyle/>
                    <a:p>
                      <a:pPr marL="0" marR="0">
                        <a:spcBef>
                          <a:spcPts val="0"/>
                        </a:spcBef>
                        <a:spcAft>
                          <a:spcPts val="0"/>
                        </a:spcAft>
                      </a:pPr>
                      <a:r>
                        <a:rPr lang="en-US" sz="1800">
                          <a:solidFill>
                            <a:srgbClr val="404040"/>
                          </a:solidFill>
                          <a:effectLst/>
                          <a:latin typeface="Arial"/>
                          <a:ea typeface="ＭＳ 明朝"/>
                          <a:cs typeface="Times New Roman"/>
                        </a:rPr>
                        <a:t>Utah State University </a:t>
                      </a:r>
                      <a:endParaRPr lang="en-US" sz="180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usu</a:t>
                      </a:r>
                      <a:endParaRPr lang="en-US" dirty="0">
                        <a:solidFill>
                          <a:srgbClr val="404040"/>
                        </a:solidFill>
                      </a:endParaRPr>
                    </a:p>
                  </a:txBody>
                  <a:tcPr/>
                </a:tc>
              </a:tr>
              <a:tr h="370840">
                <a:tc>
                  <a:txBody>
                    <a:bodyPr/>
                    <a:lstStyle/>
                    <a:p>
                      <a:pPr marL="0" marR="0">
                        <a:spcBef>
                          <a:spcPts val="0"/>
                        </a:spcBef>
                        <a:spcAft>
                          <a:spcPts val="0"/>
                        </a:spcAft>
                      </a:pPr>
                      <a:r>
                        <a:rPr lang="en-US" sz="1800" dirty="0">
                          <a:solidFill>
                            <a:srgbClr val="404040"/>
                          </a:solidFill>
                          <a:effectLst/>
                          <a:latin typeface="Arial"/>
                          <a:ea typeface="ＭＳ 明朝"/>
                          <a:cs typeface="Times New Roman"/>
                        </a:rPr>
                        <a:t>Yale University</a:t>
                      </a:r>
                      <a:endParaRPr lang="en-US" sz="1800" dirty="0">
                        <a:solidFill>
                          <a:srgbClr val="404040"/>
                        </a:solidFill>
                        <a:effectLst/>
                        <a:latin typeface="Cambria"/>
                        <a:ea typeface="ＭＳ 明朝"/>
                        <a:cs typeface="Times New Roman"/>
                      </a:endParaRPr>
                    </a:p>
                  </a:txBody>
                  <a:tcPr marL="68580" marR="68580" marT="0" marB="0"/>
                </a:tc>
                <a:tc>
                  <a:txBody>
                    <a:bodyPr/>
                    <a:lstStyle/>
                    <a:p>
                      <a:r>
                        <a:rPr lang="en-US" dirty="0" err="1" smtClean="0">
                          <a:solidFill>
                            <a:srgbClr val="404040"/>
                          </a:solidFill>
                        </a:rPr>
                        <a:t>yale</a:t>
                      </a:r>
                      <a:endParaRPr lang="en-US" dirty="0">
                        <a:solidFill>
                          <a:srgbClr val="404040"/>
                        </a:solidFill>
                      </a:endParaRPr>
                    </a:p>
                  </a:txBody>
                  <a:tcPr/>
                </a:tc>
              </a:tr>
            </a:tbl>
          </a:graphicData>
        </a:graphic>
      </p:graphicFrame>
    </p:spTree>
    <p:extLst>
      <p:ext uri="{BB962C8B-B14F-4D97-AF65-F5344CB8AC3E}">
        <p14:creationId xmlns:p14="http://schemas.microsoft.com/office/powerpoint/2010/main" val="303606548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Identifiers</a:t>
            </a:r>
            <a:endParaRPr lang="en-US" dirty="0"/>
          </a:p>
        </p:txBody>
      </p:sp>
      <p:sp>
        <p:nvSpPr>
          <p:cNvPr id="3" name="Content Placeholder 2"/>
          <p:cNvSpPr>
            <a:spLocks noGrp="1"/>
          </p:cNvSpPr>
          <p:nvPr>
            <p:ph idx="1"/>
          </p:nvPr>
        </p:nvSpPr>
        <p:spPr/>
        <p:txBody>
          <a:bodyPr/>
          <a:lstStyle/>
          <a:p>
            <a:r>
              <a:rPr lang="en-US" dirty="0" smtClean="0"/>
              <a:t>Prefer identifier used for original object</a:t>
            </a:r>
          </a:p>
          <a:p>
            <a:pPr lvl="1"/>
            <a:r>
              <a:rPr lang="en-US" dirty="0" smtClean="0"/>
              <a:t>Often barcode</a:t>
            </a:r>
          </a:p>
          <a:p>
            <a:pPr lvl="1"/>
            <a:r>
              <a:rPr lang="en-US" dirty="0" smtClean="0"/>
              <a:t>Good identifier properties</a:t>
            </a:r>
          </a:p>
          <a:p>
            <a:pPr lvl="2"/>
            <a:r>
              <a:rPr lang="en-US" dirty="0" smtClean="0"/>
              <a:t>Guaranteed uniqueness</a:t>
            </a:r>
          </a:p>
          <a:p>
            <a:pPr lvl="2"/>
            <a:r>
              <a:rPr lang="en-US" dirty="0" smtClean="0"/>
              <a:t>Deterministic process for creating new identifiers</a:t>
            </a:r>
          </a:p>
          <a:p>
            <a:pPr lvl="2"/>
            <a:r>
              <a:rPr lang="en-US" dirty="0" smtClean="0"/>
              <a:t>Internal check scheme</a:t>
            </a:r>
          </a:p>
          <a:p>
            <a:pPr lvl="2"/>
            <a:r>
              <a:rPr lang="en-US" dirty="0" smtClean="0"/>
              <a:t>Accurate correlation or no correlation to existing names or characteristics (no implied relationships)</a:t>
            </a:r>
          </a:p>
          <a:p>
            <a:pPr lvl="1"/>
            <a:r>
              <a:rPr lang="en-US" dirty="0" smtClean="0"/>
              <a:t>Facilitate reference</a:t>
            </a:r>
          </a:p>
          <a:p>
            <a:pPr lvl="1"/>
            <a:r>
              <a:rPr lang="en-US" dirty="0" smtClean="0"/>
              <a:t>Avoid mapping to </a:t>
            </a:r>
            <a:r>
              <a:rPr lang="en-US" dirty="0" err="1" smtClean="0"/>
              <a:t>HathiTrust</a:t>
            </a:r>
            <a:r>
              <a:rPr lang="en-US" dirty="0" smtClean="0"/>
              <a:t>-generated IDs</a:t>
            </a:r>
            <a:endParaRPr lang="en-US" dirty="0"/>
          </a:p>
        </p:txBody>
      </p:sp>
    </p:spTree>
    <p:extLst>
      <p:ext uri="{BB962C8B-B14F-4D97-AF65-F5344CB8AC3E}">
        <p14:creationId xmlns:p14="http://schemas.microsoft.com/office/powerpoint/2010/main" val="315966756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 Examples</a:t>
            </a:r>
            <a:endParaRPr lang="en-US" dirty="0"/>
          </a:p>
        </p:txBody>
      </p:sp>
      <p:sp>
        <p:nvSpPr>
          <p:cNvPr id="3" name="Content Placeholder 2"/>
          <p:cNvSpPr>
            <a:spLocks noGrp="1"/>
          </p:cNvSpPr>
          <p:nvPr>
            <p:ph idx="1"/>
          </p:nvPr>
        </p:nvSpPr>
        <p:spPr/>
        <p:txBody>
          <a:bodyPr/>
          <a:lstStyle/>
          <a:p>
            <a:r>
              <a:rPr lang="en-US" dirty="0"/>
              <a:t>mdp.39015037375253</a:t>
            </a:r>
          </a:p>
          <a:p>
            <a:r>
              <a:rPr lang="en-US" dirty="0"/>
              <a:t>miua.aaj0523.1950.001</a:t>
            </a:r>
          </a:p>
          <a:p>
            <a:r>
              <a:rPr lang="en-US" dirty="0"/>
              <a:t>uc1.b34543486</a:t>
            </a:r>
          </a:p>
          <a:p>
            <a:r>
              <a:rPr lang="en-US" dirty="0"/>
              <a:t>uc2.ark:/1390/t26973133</a:t>
            </a:r>
          </a:p>
          <a:p>
            <a:r>
              <a:rPr lang="en-US" dirty="0"/>
              <a:t>u</a:t>
            </a:r>
            <a:r>
              <a:rPr lang="en-US" dirty="0" smtClean="0"/>
              <a:t>cm.5329487288</a:t>
            </a:r>
            <a:endParaRPr lang="en-US" dirty="0"/>
          </a:p>
        </p:txBody>
      </p:sp>
    </p:spTree>
    <p:extLst>
      <p:ext uri="{BB962C8B-B14F-4D97-AF65-F5344CB8AC3E}">
        <p14:creationId xmlns:p14="http://schemas.microsoft.com/office/powerpoint/2010/main" val="9728423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958" y="740250"/>
            <a:ext cx="2957040" cy="3139321"/>
          </a:xfrm>
          <a:prstGeom prst="rect">
            <a:avLst/>
          </a:prstGeom>
          <a:noFill/>
        </p:spPr>
        <p:txBody>
          <a:bodyPr wrap="square" rtlCol="0">
            <a:spAutoFit/>
          </a:bodyPr>
          <a:lstStyle/>
          <a:p>
            <a:r>
              <a:rPr lang="en-US" b="1" dirty="0" smtClean="0"/>
              <a:t>IA-digitized</a:t>
            </a:r>
          </a:p>
          <a:p>
            <a:endParaRPr lang="en-US" dirty="0"/>
          </a:p>
          <a:p>
            <a:r>
              <a:rPr lang="en-US" dirty="0" err="1" smtClean="0"/>
              <a:t>bc</a:t>
            </a:r>
            <a:r>
              <a:rPr lang="en-US" dirty="0" smtClean="0"/>
              <a:t> </a:t>
            </a:r>
            <a:r>
              <a:rPr lang="en-US" dirty="0"/>
              <a:t>- Boston College</a:t>
            </a:r>
          </a:p>
          <a:p>
            <a:r>
              <a:rPr lang="en-US" dirty="0"/>
              <a:t>dul1 - Duke</a:t>
            </a:r>
          </a:p>
          <a:p>
            <a:r>
              <a:rPr lang="en-US" dirty="0" err="1"/>
              <a:t>loc</a:t>
            </a:r>
            <a:r>
              <a:rPr lang="en-US" dirty="0"/>
              <a:t> - Library of Congress</a:t>
            </a:r>
          </a:p>
          <a:p>
            <a:r>
              <a:rPr lang="en-US" dirty="0"/>
              <a:t>nc01 - UNC - Chapel Hill</a:t>
            </a:r>
          </a:p>
          <a:p>
            <a:r>
              <a:rPr lang="en-US" dirty="0"/>
              <a:t>ncs1 - North Carolina State</a:t>
            </a:r>
          </a:p>
          <a:p>
            <a:r>
              <a:rPr lang="en-US" dirty="0"/>
              <a:t>nnc2 - Columbia</a:t>
            </a:r>
          </a:p>
          <a:p>
            <a:r>
              <a:rPr lang="en-US" dirty="0" err="1"/>
              <a:t>psia</a:t>
            </a:r>
            <a:r>
              <a:rPr lang="en-US" dirty="0"/>
              <a:t> - Penn State</a:t>
            </a:r>
          </a:p>
          <a:p>
            <a:r>
              <a:rPr lang="en-US" dirty="0"/>
              <a:t>uc2 - University of California</a:t>
            </a:r>
          </a:p>
          <a:p>
            <a:r>
              <a:rPr lang="en-US" dirty="0" err="1"/>
              <a:t>uiuo</a:t>
            </a:r>
            <a:r>
              <a:rPr lang="en-US" dirty="0"/>
              <a:t> - University of Illinois</a:t>
            </a:r>
          </a:p>
        </p:txBody>
      </p:sp>
      <p:sp>
        <p:nvSpPr>
          <p:cNvPr id="3" name="TextBox 2"/>
          <p:cNvSpPr txBox="1"/>
          <p:nvPr/>
        </p:nvSpPr>
        <p:spPr>
          <a:xfrm>
            <a:off x="297689" y="740250"/>
            <a:ext cx="3056269" cy="5447646"/>
          </a:xfrm>
          <a:prstGeom prst="rect">
            <a:avLst/>
          </a:prstGeom>
          <a:noFill/>
        </p:spPr>
        <p:txBody>
          <a:bodyPr wrap="square" rtlCol="0">
            <a:spAutoFit/>
          </a:bodyPr>
          <a:lstStyle/>
          <a:p>
            <a:r>
              <a:rPr lang="en-US" b="1" dirty="0" smtClean="0"/>
              <a:t>Google-digitized</a:t>
            </a:r>
          </a:p>
          <a:p>
            <a:endParaRPr lang="en-US" dirty="0"/>
          </a:p>
          <a:p>
            <a:r>
              <a:rPr lang="en-US" dirty="0" smtClean="0"/>
              <a:t>chi - University </a:t>
            </a:r>
            <a:r>
              <a:rPr lang="en-US" dirty="0"/>
              <a:t>of Chicago</a:t>
            </a:r>
          </a:p>
          <a:p>
            <a:r>
              <a:rPr lang="en-US" dirty="0"/>
              <a:t>coo - Cornell</a:t>
            </a:r>
          </a:p>
          <a:p>
            <a:r>
              <a:rPr lang="en-US" dirty="0" err="1"/>
              <a:t>hvd</a:t>
            </a:r>
            <a:r>
              <a:rPr lang="en-US" dirty="0"/>
              <a:t> - Harvard</a:t>
            </a:r>
          </a:p>
          <a:p>
            <a:r>
              <a:rPr lang="en-US" dirty="0" err="1"/>
              <a:t>ien</a:t>
            </a:r>
            <a:r>
              <a:rPr lang="en-US" dirty="0"/>
              <a:t> - Northwester</a:t>
            </a:r>
          </a:p>
          <a:p>
            <a:r>
              <a:rPr lang="en-US" dirty="0" err="1"/>
              <a:t>inu</a:t>
            </a:r>
            <a:r>
              <a:rPr lang="en-US" dirty="0"/>
              <a:t> - Indiana University</a:t>
            </a:r>
          </a:p>
          <a:p>
            <a:r>
              <a:rPr lang="en-US" dirty="0" err="1"/>
              <a:t>mdp</a:t>
            </a:r>
            <a:r>
              <a:rPr lang="en-US" dirty="0"/>
              <a:t> - University of Michigan</a:t>
            </a:r>
          </a:p>
          <a:p>
            <a:r>
              <a:rPr lang="en-US" dirty="0" err="1"/>
              <a:t>njp</a:t>
            </a:r>
            <a:r>
              <a:rPr lang="en-US" dirty="0"/>
              <a:t> - Princeton</a:t>
            </a:r>
          </a:p>
          <a:p>
            <a:r>
              <a:rPr lang="en-US" dirty="0"/>
              <a:t>nnc1 - Columbia</a:t>
            </a:r>
          </a:p>
          <a:p>
            <a:r>
              <a:rPr lang="en-US" dirty="0" err="1"/>
              <a:t>nyp</a:t>
            </a:r>
            <a:r>
              <a:rPr lang="en-US" dirty="0"/>
              <a:t> - NYPL</a:t>
            </a:r>
          </a:p>
          <a:p>
            <a:r>
              <a:rPr lang="en-US" dirty="0" err="1"/>
              <a:t>pst</a:t>
            </a:r>
            <a:r>
              <a:rPr lang="en-US" dirty="0"/>
              <a:t> - Penn State</a:t>
            </a:r>
          </a:p>
          <a:p>
            <a:r>
              <a:rPr lang="en-US" dirty="0"/>
              <a:t>pur1 - Purdue</a:t>
            </a:r>
          </a:p>
          <a:p>
            <a:r>
              <a:rPr lang="en-US" dirty="0"/>
              <a:t>uc1 - University of California</a:t>
            </a:r>
          </a:p>
          <a:p>
            <a:r>
              <a:rPr lang="en-US" dirty="0" err="1"/>
              <a:t>ucm</a:t>
            </a:r>
            <a:r>
              <a:rPr lang="en-US" dirty="0"/>
              <a:t> - Madrid</a:t>
            </a:r>
          </a:p>
          <a:p>
            <a:r>
              <a:rPr lang="en-US" dirty="0" err="1"/>
              <a:t>uiug</a:t>
            </a:r>
            <a:r>
              <a:rPr lang="en-US" dirty="0"/>
              <a:t> - University of Illinois</a:t>
            </a:r>
          </a:p>
          <a:p>
            <a:r>
              <a:rPr lang="en-US" dirty="0" err="1"/>
              <a:t>umn</a:t>
            </a:r>
            <a:r>
              <a:rPr lang="en-US" dirty="0"/>
              <a:t> - University of Minnesota</a:t>
            </a:r>
          </a:p>
          <a:p>
            <a:r>
              <a:rPr lang="en-US" dirty="0" err="1"/>
              <a:t>uva</a:t>
            </a:r>
            <a:r>
              <a:rPr lang="en-US" dirty="0"/>
              <a:t> - University of Virginia</a:t>
            </a:r>
          </a:p>
          <a:p>
            <a:r>
              <a:rPr lang="en-US" dirty="0" err="1"/>
              <a:t>wu</a:t>
            </a:r>
            <a:r>
              <a:rPr lang="en-US" dirty="0"/>
              <a:t> - University of Wisconsin</a:t>
            </a:r>
          </a:p>
        </p:txBody>
      </p:sp>
      <p:sp>
        <p:nvSpPr>
          <p:cNvPr id="4" name="TextBox 3"/>
          <p:cNvSpPr txBox="1"/>
          <p:nvPr/>
        </p:nvSpPr>
        <p:spPr>
          <a:xfrm>
            <a:off x="6310998" y="740250"/>
            <a:ext cx="2639504" cy="2308324"/>
          </a:xfrm>
          <a:prstGeom prst="rect">
            <a:avLst/>
          </a:prstGeom>
          <a:noFill/>
        </p:spPr>
        <p:txBody>
          <a:bodyPr wrap="square" rtlCol="0">
            <a:spAutoFit/>
          </a:bodyPr>
          <a:lstStyle/>
          <a:p>
            <a:r>
              <a:rPr lang="en-US" b="1" dirty="0" smtClean="0"/>
              <a:t>Locally-digitized</a:t>
            </a:r>
          </a:p>
          <a:p>
            <a:endParaRPr lang="en-US" dirty="0"/>
          </a:p>
          <a:p>
            <a:r>
              <a:rPr lang="en-US" dirty="0" err="1" smtClean="0"/>
              <a:t>miua</a:t>
            </a:r>
            <a:r>
              <a:rPr lang="en-US" dirty="0" smtClean="0"/>
              <a:t> </a:t>
            </a:r>
            <a:r>
              <a:rPr lang="en-US" dirty="0"/>
              <a:t>- </a:t>
            </a:r>
            <a:r>
              <a:rPr lang="en-US" dirty="0" smtClean="0"/>
              <a:t>Michigan</a:t>
            </a:r>
            <a:endParaRPr lang="en-US" dirty="0"/>
          </a:p>
          <a:p>
            <a:r>
              <a:rPr lang="en-US" dirty="0" err="1"/>
              <a:t>miun</a:t>
            </a:r>
            <a:r>
              <a:rPr lang="en-US" dirty="0"/>
              <a:t> - </a:t>
            </a:r>
            <a:r>
              <a:rPr lang="en-US" dirty="0" smtClean="0"/>
              <a:t>Michigan</a:t>
            </a:r>
            <a:endParaRPr lang="en-US" dirty="0"/>
          </a:p>
          <a:p>
            <a:r>
              <a:rPr lang="en-US" dirty="0" err="1"/>
              <a:t>mdp</a:t>
            </a:r>
            <a:r>
              <a:rPr lang="en-US" dirty="0"/>
              <a:t> - </a:t>
            </a:r>
            <a:r>
              <a:rPr lang="en-US" dirty="0" smtClean="0"/>
              <a:t>Michigan</a:t>
            </a:r>
            <a:endParaRPr lang="en-US" dirty="0"/>
          </a:p>
          <a:p>
            <a:r>
              <a:rPr lang="en-US" dirty="0" err="1"/>
              <a:t>ucm</a:t>
            </a:r>
            <a:r>
              <a:rPr lang="en-US" dirty="0"/>
              <a:t> - Madrid</a:t>
            </a:r>
          </a:p>
          <a:p>
            <a:r>
              <a:rPr lang="en-US" dirty="0" err="1"/>
              <a:t>usu</a:t>
            </a:r>
            <a:r>
              <a:rPr lang="en-US" dirty="0"/>
              <a:t> - Utah State</a:t>
            </a:r>
          </a:p>
          <a:p>
            <a:r>
              <a:rPr lang="en-US" dirty="0" err="1"/>
              <a:t>yale</a:t>
            </a:r>
            <a:r>
              <a:rPr lang="en-US" dirty="0"/>
              <a:t> - Yale</a:t>
            </a:r>
          </a:p>
        </p:txBody>
      </p:sp>
    </p:spTree>
    <p:extLst>
      <p:ext uri="{BB962C8B-B14F-4D97-AF65-F5344CB8AC3E}">
        <p14:creationId xmlns:p14="http://schemas.microsoft.com/office/powerpoint/2010/main" val="319100849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958" y="740250"/>
            <a:ext cx="2957040" cy="3139321"/>
          </a:xfrm>
          <a:prstGeom prst="rect">
            <a:avLst/>
          </a:prstGeom>
          <a:noFill/>
        </p:spPr>
        <p:txBody>
          <a:bodyPr wrap="square" rtlCol="0">
            <a:spAutoFit/>
          </a:bodyPr>
          <a:lstStyle/>
          <a:p>
            <a:r>
              <a:rPr lang="en-US" b="1" dirty="0" smtClean="0"/>
              <a:t>IA-digitized</a:t>
            </a:r>
          </a:p>
          <a:p>
            <a:endParaRPr lang="en-US" dirty="0"/>
          </a:p>
          <a:p>
            <a:r>
              <a:rPr lang="en-US" dirty="0" err="1" smtClean="0"/>
              <a:t>bc</a:t>
            </a:r>
            <a:r>
              <a:rPr lang="en-US" dirty="0" smtClean="0"/>
              <a:t> </a:t>
            </a:r>
            <a:r>
              <a:rPr lang="en-US" dirty="0"/>
              <a:t>- Boston College</a:t>
            </a:r>
          </a:p>
          <a:p>
            <a:r>
              <a:rPr lang="en-US" dirty="0"/>
              <a:t>dul1 - Duke</a:t>
            </a:r>
          </a:p>
          <a:p>
            <a:r>
              <a:rPr lang="en-US" dirty="0" err="1"/>
              <a:t>loc</a:t>
            </a:r>
            <a:r>
              <a:rPr lang="en-US" dirty="0"/>
              <a:t> - Library of Congress</a:t>
            </a:r>
          </a:p>
          <a:p>
            <a:r>
              <a:rPr lang="en-US" dirty="0"/>
              <a:t>nc01 - UNC - Chapel Hill</a:t>
            </a:r>
          </a:p>
          <a:p>
            <a:r>
              <a:rPr lang="en-US" dirty="0"/>
              <a:t>ncs1 - North Carolina State</a:t>
            </a:r>
          </a:p>
          <a:p>
            <a:r>
              <a:rPr lang="en-US" dirty="0"/>
              <a:t>nnc2 - Columbia</a:t>
            </a:r>
          </a:p>
          <a:p>
            <a:r>
              <a:rPr lang="en-US" dirty="0" err="1"/>
              <a:t>psia</a:t>
            </a:r>
            <a:r>
              <a:rPr lang="en-US" dirty="0"/>
              <a:t> - Penn State</a:t>
            </a:r>
          </a:p>
          <a:p>
            <a:r>
              <a:rPr lang="en-US" dirty="0"/>
              <a:t>uc2 - University of California</a:t>
            </a:r>
          </a:p>
          <a:p>
            <a:r>
              <a:rPr lang="en-US" dirty="0" err="1"/>
              <a:t>uiuo</a:t>
            </a:r>
            <a:r>
              <a:rPr lang="en-US" dirty="0"/>
              <a:t> - University of Illinois</a:t>
            </a:r>
          </a:p>
        </p:txBody>
      </p:sp>
      <p:sp>
        <p:nvSpPr>
          <p:cNvPr id="3" name="TextBox 2"/>
          <p:cNvSpPr txBox="1"/>
          <p:nvPr/>
        </p:nvSpPr>
        <p:spPr>
          <a:xfrm>
            <a:off x="297689" y="740250"/>
            <a:ext cx="3056269" cy="5447646"/>
          </a:xfrm>
          <a:prstGeom prst="rect">
            <a:avLst/>
          </a:prstGeom>
          <a:noFill/>
        </p:spPr>
        <p:txBody>
          <a:bodyPr wrap="square" rtlCol="0">
            <a:spAutoFit/>
          </a:bodyPr>
          <a:lstStyle/>
          <a:p>
            <a:r>
              <a:rPr lang="en-US" b="1" dirty="0" smtClean="0"/>
              <a:t>Google-digitized</a:t>
            </a:r>
          </a:p>
          <a:p>
            <a:endParaRPr lang="en-US" dirty="0"/>
          </a:p>
          <a:p>
            <a:r>
              <a:rPr lang="en-US" dirty="0" smtClean="0"/>
              <a:t>chi - University </a:t>
            </a:r>
            <a:r>
              <a:rPr lang="en-US" dirty="0"/>
              <a:t>of Chicago</a:t>
            </a:r>
          </a:p>
          <a:p>
            <a:r>
              <a:rPr lang="en-US" dirty="0"/>
              <a:t>coo - Cornell</a:t>
            </a:r>
          </a:p>
          <a:p>
            <a:r>
              <a:rPr lang="en-US" dirty="0" err="1"/>
              <a:t>hvd</a:t>
            </a:r>
            <a:r>
              <a:rPr lang="en-US" dirty="0"/>
              <a:t> - Harvard</a:t>
            </a:r>
          </a:p>
          <a:p>
            <a:r>
              <a:rPr lang="en-US" dirty="0" err="1"/>
              <a:t>ien</a:t>
            </a:r>
            <a:r>
              <a:rPr lang="en-US" dirty="0"/>
              <a:t> - Northwester</a:t>
            </a:r>
          </a:p>
          <a:p>
            <a:r>
              <a:rPr lang="en-US" dirty="0" err="1"/>
              <a:t>inu</a:t>
            </a:r>
            <a:r>
              <a:rPr lang="en-US" dirty="0"/>
              <a:t> - Indiana University</a:t>
            </a:r>
          </a:p>
          <a:p>
            <a:r>
              <a:rPr lang="en-US" b="1" dirty="0" err="1"/>
              <a:t>mdp</a:t>
            </a:r>
            <a:r>
              <a:rPr lang="en-US" b="1" dirty="0"/>
              <a:t> - University of Michigan</a:t>
            </a:r>
          </a:p>
          <a:p>
            <a:r>
              <a:rPr lang="en-US" dirty="0" err="1"/>
              <a:t>njp</a:t>
            </a:r>
            <a:r>
              <a:rPr lang="en-US" dirty="0"/>
              <a:t> - Princeton</a:t>
            </a:r>
          </a:p>
          <a:p>
            <a:r>
              <a:rPr lang="en-US" dirty="0"/>
              <a:t>nnc1 - Columbia</a:t>
            </a:r>
          </a:p>
          <a:p>
            <a:r>
              <a:rPr lang="en-US" dirty="0" err="1"/>
              <a:t>nyp</a:t>
            </a:r>
            <a:r>
              <a:rPr lang="en-US" dirty="0"/>
              <a:t> - NYPL</a:t>
            </a:r>
          </a:p>
          <a:p>
            <a:r>
              <a:rPr lang="en-US" dirty="0" err="1"/>
              <a:t>pst</a:t>
            </a:r>
            <a:r>
              <a:rPr lang="en-US" dirty="0"/>
              <a:t> - Penn State</a:t>
            </a:r>
          </a:p>
          <a:p>
            <a:r>
              <a:rPr lang="en-US" dirty="0"/>
              <a:t>pur1 - Purdue</a:t>
            </a:r>
          </a:p>
          <a:p>
            <a:r>
              <a:rPr lang="en-US" dirty="0"/>
              <a:t>uc1 - University of California</a:t>
            </a:r>
          </a:p>
          <a:p>
            <a:r>
              <a:rPr lang="en-US" b="1" dirty="0" err="1"/>
              <a:t>ucm</a:t>
            </a:r>
            <a:r>
              <a:rPr lang="en-US" b="1" dirty="0"/>
              <a:t> - Madrid</a:t>
            </a:r>
          </a:p>
          <a:p>
            <a:r>
              <a:rPr lang="en-US" dirty="0" err="1"/>
              <a:t>uiug</a:t>
            </a:r>
            <a:r>
              <a:rPr lang="en-US" dirty="0"/>
              <a:t> - University of Illinois</a:t>
            </a:r>
          </a:p>
          <a:p>
            <a:r>
              <a:rPr lang="en-US" dirty="0" err="1"/>
              <a:t>umn</a:t>
            </a:r>
            <a:r>
              <a:rPr lang="en-US" dirty="0"/>
              <a:t> - University of Minnesota</a:t>
            </a:r>
          </a:p>
          <a:p>
            <a:r>
              <a:rPr lang="en-US" dirty="0" err="1"/>
              <a:t>uva</a:t>
            </a:r>
            <a:r>
              <a:rPr lang="en-US" dirty="0"/>
              <a:t> - University of Virginia</a:t>
            </a:r>
          </a:p>
          <a:p>
            <a:r>
              <a:rPr lang="en-US" dirty="0" err="1"/>
              <a:t>wu</a:t>
            </a:r>
            <a:r>
              <a:rPr lang="en-US" dirty="0"/>
              <a:t> - University of Wisconsin</a:t>
            </a:r>
          </a:p>
        </p:txBody>
      </p:sp>
      <p:sp>
        <p:nvSpPr>
          <p:cNvPr id="4" name="TextBox 3"/>
          <p:cNvSpPr txBox="1"/>
          <p:nvPr/>
        </p:nvSpPr>
        <p:spPr>
          <a:xfrm>
            <a:off x="6310998" y="740250"/>
            <a:ext cx="3611954" cy="2308324"/>
          </a:xfrm>
          <a:prstGeom prst="rect">
            <a:avLst/>
          </a:prstGeom>
          <a:noFill/>
        </p:spPr>
        <p:txBody>
          <a:bodyPr wrap="square" rtlCol="0">
            <a:spAutoFit/>
          </a:bodyPr>
          <a:lstStyle/>
          <a:p>
            <a:r>
              <a:rPr lang="en-US" b="1" dirty="0" smtClean="0"/>
              <a:t>Locally-digitized</a:t>
            </a:r>
          </a:p>
          <a:p>
            <a:endParaRPr lang="en-US" dirty="0"/>
          </a:p>
          <a:p>
            <a:r>
              <a:rPr lang="en-US" dirty="0" err="1" smtClean="0"/>
              <a:t>miua</a:t>
            </a:r>
            <a:r>
              <a:rPr lang="en-US" dirty="0" smtClean="0"/>
              <a:t> </a:t>
            </a:r>
            <a:r>
              <a:rPr lang="en-US" dirty="0"/>
              <a:t>- </a:t>
            </a:r>
            <a:r>
              <a:rPr lang="en-US" dirty="0" smtClean="0"/>
              <a:t>Michigan</a:t>
            </a:r>
            <a:endParaRPr lang="en-US" dirty="0"/>
          </a:p>
          <a:p>
            <a:r>
              <a:rPr lang="en-US" dirty="0" err="1"/>
              <a:t>miun</a:t>
            </a:r>
            <a:r>
              <a:rPr lang="en-US" dirty="0"/>
              <a:t> - </a:t>
            </a:r>
            <a:r>
              <a:rPr lang="en-US" dirty="0" smtClean="0"/>
              <a:t>Michigan</a:t>
            </a:r>
            <a:endParaRPr lang="en-US" dirty="0"/>
          </a:p>
          <a:p>
            <a:r>
              <a:rPr lang="en-US" b="1" dirty="0" err="1"/>
              <a:t>mdp</a:t>
            </a:r>
            <a:r>
              <a:rPr lang="en-US" b="1" dirty="0"/>
              <a:t> - </a:t>
            </a:r>
            <a:r>
              <a:rPr lang="en-US" b="1" dirty="0" smtClean="0"/>
              <a:t>Michigan</a:t>
            </a:r>
            <a:endParaRPr lang="en-US" b="1" dirty="0"/>
          </a:p>
          <a:p>
            <a:r>
              <a:rPr lang="en-US" b="1" dirty="0" err="1"/>
              <a:t>ucm</a:t>
            </a:r>
            <a:r>
              <a:rPr lang="en-US" b="1" dirty="0"/>
              <a:t> - Madrid</a:t>
            </a:r>
          </a:p>
          <a:p>
            <a:r>
              <a:rPr lang="en-US" dirty="0" err="1"/>
              <a:t>usu</a:t>
            </a:r>
            <a:r>
              <a:rPr lang="en-US" dirty="0"/>
              <a:t> - Utah State</a:t>
            </a:r>
          </a:p>
          <a:p>
            <a:r>
              <a:rPr lang="en-US" dirty="0" err="1"/>
              <a:t>yale</a:t>
            </a:r>
            <a:r>
              <a:rPr lang="en-US" dirty="0"/>
              <a:t> - Yale</a:t>
            </a:r>
          </a:p>
        </p:txBody>
      </p:sp>
    </p:spTree>
    <p:extLst>
      <p:ext uri="{BB962C8B-B14F-4D97-AF65-F5344CB8AC3E}">
        <p14:creationId xmlns:p14="http://schemas.microsoft.com/office/powerpoint/2010/main" val="218186862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466909" y="554783"/>
            <a:ext cx="1131216" cy="873064"/>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Source</a:t>
            </a:r>
            <a:endParaRPr lang="en-US" sz="2400" dirty="0">
              <a:solidFill>
                <a:schemeClr val="tx1"/>
              </a:solidFill>
            </a:endParaRPr>
          </a:p>
        </p:txBody>
      </p:sp>
      <p:sp>
        <p:nvSpPr>
          <p:cNvPr id="5" name="Rectangle 4"/>
          <p:cNvSpPr/>
          <p:nvPr/>
        </p:nvSpPr>
        <p:spPr>
          <a:xfrm>
            <a:off x="585455" y="2869451"/>
            <a:ext cx="1805977" cy="6426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Bibliographic Data</a:t>
            </a:r>
            <a:endParaRPr lang="en-US" dirty="0"/>
          </a:p>
        </p:txBody>
      </p:sp>
      <p:sp>
        <p:nvSpPr>
          <p:cNvPr id="6" name="Rectangle 5"/>
          <p:cNvSpPr/>
          <p:nvPr/>
        </p:nvSpPr>
        <p:spPr>
          <a:xfrm>
            <a:off x="585455" y="3702826"/>
            <a:ext cx="1805977" cy="63271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Content Package</a:t>
            </a:r>
            <a:endParaRPr lang="en-US" dirty="0"/>
          </a:p>
        </p:txBody>
      </p:sp>
      <p:sp>
        <p:nvSpPr>
          <p:cNvPr id="7" name="Can 6"/>
          <p:cNvSpPr/>
          <p:nvPr/>
        </p:nvSpPr>
        <p:spPr>
          <a:xfrm>
            <a:off x="3080039" y="4613331"/>
            <a:ext cx="1207043" cy="1327224"/>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Indiana</a:t>
            </a:r>
            <a:endParaRPr lang="en-US" dirty="0"/>
          </a:p>
        </p:txBody>
      </p:sp>
      <p:sp>
        <p:nvSpPr>
          <p:cNvPr id="8" name="Can 7"/>
          <p:cNvSpPr/>
          <p:nvPr/>
        </p:nvSpPr>
        <p:spPr>
          <a:xfrm>
            <a:off x="4071592" y="4862949"/>
            <a:ext cx="1287170" cy="1367526"/>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Michigan</a:t>
            </a:r>
          </a:p>
        </p:txBody>
      </p:sp>
      <p:sp>
        <p:nvSpPr>
          <p:cNvPr id="9" name="Can 8"/>
          <p:cNvSpPr/>
          <p:nvPr/>
        </p:nvSpPr>
        <p:spPr>
          <a:xfrm>
            <a:off x="3281676" y="1702387"/>
            <a:ext cx="1005406" cy="103266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Bib Data</a:t>
            </a:r>
            <a:endParaRPr lang="en-US" dirty="0"/>
          </a:p>
        </p:txBody>
      </p:sp>
      <p:sp>
        <p:nvSpPr>
          <p:cNvPr id="10" name="TextBox 9"/>
          <p:cNvSpPr txBox="1"/>
          <p:nvPr/>
        </p:nvSpPr>
        <p:spPr>
          <a:xfrm>
            <a:off x="3139943" y="1066188"/>
            <a:ext cx="3270283" cy="492443"/>
          </a:xfrm>
          <a:prstGeom prst="rect">
            <a:avLst/>
          </a:prstGeom>
          <a:noFill/>
        </p:spPr>
        <p:txBody>
          <a:bodyPr wrap="square" rtlCol="0">
            <a:spAutoFit/>
          </a:bodyPr>
          <a:lstStyle/>
          <a:p>
            <a:r>
              <a:rPr lang="en-US" sz="2600" dirty="0" smtClean="0"/>
              <a:t>Data Management</a:t>
            </a:r>
            <a:endParaRPr lang="en-US" sz="2600" dirty="0"/>
          </a:p>
        </p:txBody>
      </p:sp>
      <p:sp>
        <p:nvSpPr>
          <p:cNvPr id="12" name="Can 11"/>
          <p:cNvSpPr/>
          <p:nvPr/>
        </p:nvSpPr>
        <p:spPr>
          <a:xfrm>
            <a:off x="4353357" y="1702388"/>
            <a:ext cx="1005406" cy="1032661"/>
          </a:xfrm>
          <a:prstGeom prst="can">
            <a:avLst/>
          </a:prstGeom>
          <a:ln w="76200" cmpd="sng"/>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Rights Data</a:t>
            </a:r>
            <a:endParaRPr lang="en-US" dirty="0"/>
          </a:p>
        </p:txBody>
      </p:sp>
      <p:sp>
        <p:nvSpPr>
          <p:cNvPr id="13" name="TextBox 12"/>
          <p:cNvSpPr txBox="1"/>
          <p:nvPr/>
        </p:nvSpPr>
        <p:spPr>
          <a:xfrm>
            <a:off x="3759022" y="4052603"/>
            <a:ext cx="1614358" cy="492443"/>
          </a:xfrm>
          <a:prstGeom prst="rect">
            <a:avLst/>
          </a:prstGeom>
          <a:noFill/>
        </p:spPr>
        <p:txBody>
          <a:bodyPr wrap="square" rtlCol="0">
            <a:spAutoFit/>
          </a:bodyPr>
          <a:lstStyle/>
          <a:p>
            <a:r>
              <a:rPr lang="en-US" sz="2600" dirty="0" smtClean="0"/>
              <a:t>Storage</a:t>
            </a:r>
          </a:p>
        </p:txBody>
      </p:sp>
      <p:sp>
        <p:nvSpPr>
          <p:cNvPr id="14" name="TextBox 13"/>
          <p:cNvSpPr txBox="1"/>
          <p:nvPr/>
        </p:nvSpPr>
        <p:spPr>
          <a:xfrm>
            <a:off x="7019082" y="986034"/>
            <a:ext cx="1823613" cy="492443"/>
          </a:xfrm>
          <a:prstGeom prst="rect">
            <a:avLst/>
          </a:prstGeom>
          <a:noFill/>
        </p:spPr>
        <p:txBody>
          <a:bodyPr wrap="square" rtlCol="0">
            <a:spAutoFit/>
          </a:bodyPr>
          <a:lstStyle/>
          <a:p>
            <a:r>
              <a:rPr lang="en-US" sz="2600" dirty="0" smtClean="0"/>
              <a:t>Access</a:t>
            </a:r>
          </a:p>
        </p:txBody>
      </p:sp>
      <p:sp>
        <p:nvSpPr>
          <p:cNvPr id="15" name="TextBox 14"/>
          <p:cNvSpPr txBox="1"/>
          <p:nvPr/>
        </p:nvSpPr>
        <p:spPr>
          <a:xfrm>
            <a:off x="1036949" y="2319948"/>
            <a:ext cx="1473248" cy="492443"/>
          </a:xfrm>
          <a:prstGeom prst="rect">
            <a:avLst/>
          </a:prstGeom>
          <a:noFill/>
        </p:spPr>
        <p:txBody>
          <a:bodyPr wrap="square" rtlCol="0">
            <a:spAutoFit/>
          </a:bodyPr>
          <a:lstStyle/>
          <a:p>
            <a:r>
              <a:rPr lang="en-US" sz="2600" dirty="0" smtClean="0"/>
              <a:t>Ingest</a:t>
            </a:r>
          </a:p>
        </p:txBody>
      </p:sp>
      <p:sp>
        <p:nvSpPr>
          <p:cNvPr id="16" name="Rounded Rectangle 15"/>
          <p:cNvSpPr/>
          <p:nvPr/>
        </p:nvSpPr>
        <p:spPr>
          <a:xfrm>
            <a:off x="6410227" y="1607228"/>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Catalog</a:t>
            </a:r>
            <a:endParaRPr lang="en-US" dirty="0"/>
          </a:p>
        </p:txBody>
      </p:sp>
      <p:sp>
        <p:nvSpPr>
          <p:cNvPr id="17" name="Rounded Rectangle 16"/>
          <p:cNvSpPr/>
          <p:nvPr/>
        </p:nvSpPr>
        <p:spPr>
          <a:xfrm>
            <a:off x="6410227" y="2353557"/>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Full-text Search</a:t>
            </a:r>
            <a:endParaRPr lang="en-US" dirty="0"/>
          </a:p>
        </p:txBody>
      </p:sp>
      <p:sp>
        <p:nvSpPr>
          <p:cNvPr id="18" name="Rounded Rectangle 17"/>
          <p:cNvSpPr/>
          <p:nvPr/>
        </p:nvSpPr>
        <p:spPr>
          <a:xfrm>
            <a:off x="6410227" y="3077424"/>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t>PageTurner</a:t>
            </a:r>
            <a:endParaRPr lang="en-US" dirty="0"/>
          </a:p>
        </p:txBody>
      </p:sp>
      <p:sp>
        <p:nvSpPr>
          <p:cNvPr id="19" name="Rounded Rectangle 18"/>
          <p:cNvSpPr/>
          <p:nvPr/>
        </p:nvSpPr>
        <p:spPr>
          <a:xfrm>
            <a:off x="6410227" y="4542605"/>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APIs</a:t>
            </a:r>
            <a:endParaRPr lang="en-US" dirty="0"/>
          </a:p>
        </p:txBody>
      </p:sp>
      <p:sp>
        <p:nvSpPr>
          <p:cNvPr id="20" name="Rounded Rectangle 19"/>
          <p:cNvSpPr/>
          <p:nvPr/>
        </p:nvSpPr>
        <p:spPr>
          <a:xfrm>
            <a:off x="6410227" y="3828281"/>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Collections</a:t>
            </a:r>
            <a:endParaRPr lang="en-US" dirty="0"/>
          </a:p>
        </p:txBody>
      </p:sp>
      <p:sp>
        <p:nvSpPr>
          <p:cNvPr id="22" name="Right Arrow 21"/>
          <p:cNvSpPr/>
          <p:nvPr/>
        </p:nvSpPr>
        <p:spPr>
          <a:xfrm rot="4253154">
            <a:off x="1051939" y="1801396"/>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Right Arrow 22"/>
          <p:cNvSpPr/>
          <p:nvPr/>
        </p:nvSpPr>
        <p:spPr>
          <a:xfrm rot="20031920">
            <a:off x="2317624" y="2102718"/>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Right Arrow 23"/>
          <p:cNvSpPr/>
          <p:nvPr/>
        </p:nvSpPr>
        <p:spPr>
          <a:xfrm rot="1437601">
            <a:off x="2320655" y="4658596"/>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Can 24"/>
          <p:cNvSpPr/>
          <p:nvPr/>
        </p:nvSpPr>
        <p:spPr>
          <a:xfrm>
            <a:off x="3784379" y="2499255"/>
            <a:ext cx="1005406" cy="103266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Holdings Data</a:t>
            </a:r>
          </a:p>
        </p:txBody>
      </p:sp>
      <p:sp>
        <p:nvSpPr>
          <p:cNvPr id="26" name="Right Arrow 25"/>
          <p:cNvSpPr/>
          <p:nvPr/>
        </p:nvSpPr>
        <p:spPr>
          <a:xfrm rot="2385908">
            <a:off x="5645368" y="2335488"/>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ight Arrow 26"/>
          <p:cNvSpPr/>
          <p:nvPr/>
        </p:nvSpPr>
        <p:spPr>
          <a:xfrm rot="19852609">
            <a:off x="5634743" y="4810997"/>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ounded Rectangle 29"/>
          <p:cNvSpPr/>
          <p:nvPr/>
        </p:nvSpPr>
        <p:spPr>
          <a:xfrm>
            <a:off x="6410227" y="5273106"/>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Datasets</a:t>
            </a:r>
            <a:endParaRPr lang="en-US" dirty="0"/>
          </a:p>
        </p:txBody>
      </p:sp>
    </p:spTree>
    <p:extLst>
      <p:ext uri="{BB962C8B-B14F-4D97-AF65-F5344CB8AC3E}">
        <p14:creationId xmlns:p14="http://schemas.microsoft.com/office/powerpoint/2010/main" val="429157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lstStyle/>
          <a:p>
            <a:r>
              <a:rPr lang="en-US" dirty="0" smtClean="0"/>
              <a:t>Bibliographic metadata</a:t>
            </a:r>
          </a:p>
          <a:p>
            <a:r>
              <a:rPr lang="en-US" dirty="0" smtClean="0"/>
              <a:t>Automatic and manual rights determination</a:t>
            </a:r>
            <a:endParaRPr lang="en-US" dirty="0"/>
          </a:p>
        </p:txBody>
      </p:sp>
    </p:spTree>
    <p:extLst>
      <p:ext uri="{BB962C8B-B14F-4D97-AF65-F5344CB8AC3E}">
        <p14:creationId xmlns:p14="http://schemas.microsoft.com/office/powerpoint/2010/main" val="32151678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p:cNvSpPr>
          <p:nvPr>
            <p:ph type="title"/>
          </p:nvPr>
        </p:nvSpPr>
        <p:spPr/>
        <p:txBody>
          <a:bodyPr/>
          <a:lstStyle/>
          <a:p>
            <a:r>
              <a:rPr lang="en-US" dirty="0" smtClean="0">
                <a:latin typeface="Calibri" charset="0"/>
              </a:rPr>
              <a:t>Partnership</a:t>
            </a:r>
            <a:endParaRPr lang="en-US" dirty="0">
              <a:latin typeface="Calibri" charset="0"/>
            </a:endParaRPr>
          </a:p>
        </p:txBody>
      </p:sp>
      <p:sp>
        <p:nvSpPr>
          <p:cNvPr id="9219" name="Rectangle 12"/>
          <p:cNvSpPr>
            <a:spLocks noGrp="1"/>
          </p:cNvSpPr>
          <p:nvPr>
            <p:ph idx="1"/>
          </p:nvPr>
        </p:nvSpPr>
        <p:spPr>
          <a:xfrm>
            <a:off x="611120" y="1649413"/>
            <a:ext cx="2294177" cy="4919662"/>
          </a:xfrm>
        </p:spPr>
        <p:txBody>
          <a:bodyPr>
            <a:normAutofit lnSpcReduction="10000"/>
          </a:bodyPr>
          <a:lstStyle/>
          <a:p>
            <a:pPr>
              <a:spcBef>
                <a:spcPts val="0"/>
              </a:spcBef>
              <a:buFont typeface="Arial" charset="0"/>
              <a:buNone/>
            </a:pPr>
            <a:r>
              <a:rPr lang="en-US" sz="1300" dirty="0">
                <a:solidFill>
                  <a:srgbClr val="000000"/>
                </a:solidFill>
                <a:latin typeface="Arial" charset="0"/>
              </a:rPr>
              <a:t>Arizona State University</a:t>
            </a:r>
          </a:p>
          <a:p>
            <a:pPr>
              <a:spcBef>
                <a:spcPts val="0"/>
              </a:spcBef>
              <a:buNone/>
            </a:pPr>
            <a:r>
              <a:rPr lang="en-US" sz="1300" dirty="0">
                <a:solidFill>
                  <a:srgbClr val="000000"/>
                </a:solidFill>
                <a:latin typeface="Arial" charset="0"/>
              </a:rPr>
              <a:t>Baylor </a:t>
            </a:r>
            <a:r>
              <a:rPr lang="en-US" sz="1300" dirty="0" smtClean="0">
                <a:solidFill>
                  <a:srgbClr val="000000"/>
                </a:solidFill>
                <a:latin typeface="Arial" charset="0"/>
              </a:rPr>
              <a:t>University</a:t>
            </a:r>
          </a:p>
          <a:p>
            <a:pPr>
              <a:spcBef>
                <a:spcPts val="0"/>
              </a:spcBef>
              <a:buNone/>
            </a:pPr>
            <a:r>
              <a:rPr lang="en-US" sz="1300" dirty="0" smtClean="0">
                <a:solidFill>
                  <a:srgbClr val="000000"/>
                </a:solidFill>
                <a:latin typeface="Arial" charset="0"/>
              </a:rPr>
              <a:t>Boston College</a:t>
            </a:r>
          </a:p>
          <a:p>
            <a:pPr>
              <a:spcBef>
                <a:spcPts val="0"/>
              </a:spcBef>
              <a:buFont typeface="Arial" charset="0"/>
              <a:buNone/>
            </a:pPr>
            <a:r>
              <a:rPr lang="en-US" sz="1300" dirty="0" smtClean="0">
                <a:solidFill>
                  <a:srgbClr val="000000"/>
                </a:solidFill>
                <a:latin typeface="Arial" charset="0"/>
              </a:rPr>
              <a:t>Boston </a:t>
            </a:r>
            <a:r>
              <a:rPr lang="en-US" sz="1300" dirty="0">
                <a:solidFill>
                  <a:srgbClr val="000000"/>
                </a:solidFill>
                <a:latin typeface="Arial" charset="0"/>
              </a:rPr>
              <a:t>University</a:t>
            </a:r>
          </a:p>
          <a:p>
            <a:pPr>
              <a:spcBef>
                <a:spcPts val="0"/>
              </a:spcBef>
              <a:buFont typeface="Arial" charset="0"/>
              <a:buNone/>
            </a:pPr>
            <a:r>
              <a:rPr lang="en-US" sz="1300" dirty="0" smtClean="0">
                <a:solidFill>
                  <a:srgbClr val="000000"/>
                </a:solidFill>
                <a:latin typeface="Arial" charset="0"/>
              </a:rPr>
              <a:t>California </a:t>
            </a:r>
            <a:r>
              <a:rPr lang="en-US" sz="1300" dirty="0">
                <a:solidFill>
                  <a:srgbClr val="000000"/>
                </a:solidFill>
                <a:latin typeface="Arial" charset="0"/>
              </a:rPr>
              <a:t>Digital Library</a:t>
            </a:r>
          </a:p>
          <a:p>
            <a:pPr>
              <a:spcBef>
                <a:spcPts val="0"/>
              </a:spcBef>
              <a:buFont typeface="Arial" charset="0"/>
              <a:buNone/>
            </a:pPr>
            <a:r>
              <a:rPr lang="en-US" sz="1300" dirty="0">
                <a:solidFill>
                  <a:srgbClr val="000000"/>
                </a:solidFill>
                <a:latin typeface="Arial" charset="0"/>
              </a:rPr>
              <a:t>Columbia University</a:t>
            </a:r>
          </a:p>
          <a:p>
            <a:pPr>
              <a:spcBef>
                <a:spcPts val="0"/>
              </a:spcBef>
              <a:buFont typeface="Arial" charset="0"/>
              <a:buNone/>
            </a:pPr>
            <a:r>
              <a:rPr lang="en-US" sz="1300" dirty="0">
                <a:solidFill>
                  <a:srgbClr val="000000"/>
                </a:solidFill>
                <a:latin typeface="Arial" charset="0"/>
              </a:rPr>
              <a:t>Cornell University</a:t>
            </a:r>
          </a:p>
          <a:p>
            <a:pPr>
              <a:spcBef>
                <a:spcPts val="0"/>
              </a:spcBef>
              <a:buFont typeface="Arial" charset="0"/>
              <a:buNone/>
            </a:pPr>
            <a:r>
              <a:rPr lang="en-US" sz="1300" dirty="0">
                <a:solidFill>
                  <a:srgbClr val="000000"/>
                </a:solidFill>
                <a:latin typeface="Arial" charset="0"/>
              </a:rPr>
              <a:t>Dartmouth College</a:t>
            </a:r>
          </a:p>
          <a:p>
            <a:pPr>
              <a:spcBef>
                <a:spcPts val="0"/>
              </a:spcBef>
              <a:buFont typeface="Arial" charset="0"/>
              <a:buNone/>
            </a:pPr>
            <a:r>
              <a:rPr lang="en-US" sz="1300" dirty="0">
                <a:solidFill>
                  <a:srgbClr val="000000"/>
                </a:solidFill>
                <a:latin typeface="Arial" charset="0"/>
              </a:rPr>
              <a:t>Duke University</a:t>
            </a:r>
          </a:p>
          <a:p>
            <a:pPr>
              <a:spcBef>
                <a:spcPts val="0"/>
              </a:spcBef>
              <a:buFont typeface="Arial" charset="0"/>
              <a:buNone/>
            </a:pPr>
            <a:r>
              <a:rPr lang="en-US" sz="1300" dirty="0">
                <a:solidFill>
                  <a:srgbClr val="000000"/>
                </a:solidFill>
                <a:latin typeface="Arial" charset="0"/>
              </a:rPr>
              <a:t>Emory </a:t>
            </a:r>
            <a:r>
              <a:rPr lang="en-US" sz="1300" dirty="0" smtClean="0">
                <a:solidFill>
                  <a:srgbClr val="000000"/>
                </a:solidFill>
                <a:latin typeface="Arial" charset="0"/>
              </a:rPr>
              <a:t>University</a:t>
            </a:r>
          </a:p>
          <a:p>
            <a:pPr>
              <a:spcBef>
                <a:spcPts val="0"/>
              </a:spcBef>
              <a:buFont typeface="Arial" charset="0"/>
              <a:buNone/>
            </a:pPr>
            <a:r>
              <a:rPr lang="en-US" sz="1300" dirty="0" smtClean="0">
                <a:solidFill>
                  <a:srgbClr val="000000"/>
                </a:solidFill>
                <a:latin typeface="Arial" charset="0"/>
              </a:rPr>
              <a:t>Florida State University</a:t>
            </a:r>
          </a:p>
          <a:p>
            <a:pPr>
              <a:spcBef>
                <a:spcPts val="0"/>
              </a:spcBef>
              <a:buFont typeface="Arial" charset="0"/>
              <a:buNone/>
            </a:pPr>
            <a:r>
              <a:rPr lang="en-US" sz="1300" dirty="0" smtClean="0">
                <a:solidFill>
                  <a:srgbClr val="000000"/>
                </a:solidFill>
                <a:latin typeface="Arial" charset="0"/>
              </a:rPr>
              <a:t>Getty Research Institute</a:t>
            </a:r>
            <a:endParaRPr lang="en-US" sz="1300" dirty="0">
              <a:solidFill>
                <a:srgbClr val="000000"/>
              </a:solidFill>
              <a:latin typeface="Arial" charset="0"/>
            </a:endParaRPr>
          </a:p>
          <a:p>
            <a:pPr>
              <a:spcBef>
                <a:spcPts val="0"/>
              </a:spcBef>
              <a:buFont typeface="Arial" charset="0"/>
              <a:buNone/>
            </a:pPr>
            <a:r>
              <a:rPr lang="en-US" sz="1300" dirty="0">
                <a:solidFill>
                  <a:srgbClr val="000000"/>
                </a:solidFill>
                <a:latin typeface="Arial" charset="0"/>
              </a:rPr>
              <a:t>Harvard University Library</a:t>
            </a:r>
          </a:p>
          <a:p>
            <a:pPr>
              <a:spcBef>
                <a:spcPts val="0"/>
              </a:spcBef>
              <a:buFont typeface="Arial" charset="0"/>
              <a:buNone/>
            </a:pPr>
            <a:r>
              <a:rPr lang="en-US" sz="1300" dirty="0">
                <a:solidFill>
                  <a:srgbClr val="000000"/>
                </a:solidFill>
                <a:latin typeface="Arial" charset="0"/>
              </a:rPr>
              <a:t>Indiana University</a:t>
            </a:r>
          </a:p>
          <a:p>
            <a:pPr>
              <a:spcBef>
                <a:spcPts val="0"/>
              </a:spcBef>
              <a:buFont typeface="Arial" charset="0"/>
              <a:buNone/>
            </a:pPr>
            <a:r>
              <a:rPr lang="en-US" sz="1300" dirty="0">
                <a:solidFill>
                  <a:srgbClr val="000000"/>
                </a:solidFill>
                <a:latin typeface="Arial" charset="0"/>
              </a:rPr>
              <a:t>Johns Hopkins University</a:t>
            </a:r>
          </a:p>
          <a:p>
            <a:pPr>
              <a:spcBef>
                <a:spcPts val="0"/>
              </a:spcBef>
              <a:buFont typeface="Arial" charset="0"/>
              <a:buNone/>
            </a:pPr>
            <a:r>
              <a:rPr lang="en-US" sz="1300" dirty="0">
                <a:solidFill>
                  <a:srgbClr val="000000"/>
                </a:solidFill>
                <a:latin typeface="Arial" charset="0"/>
              </a:rPr>
              <a:t>Lafayette College</a:t>
            </a:r>
          </a:p>
          <a:p>
            <a:pPr>
              <a:spcBef>
                <a:spcPts val="0"/>
              </a:spcBef>
              <a:buFont typeface="Arial" charset="0"/>
              <a:buNone/>
            </a:pPr>
            <a:r>
              <a:rPr lang="en-US" sz="1300" dirty="0">
                <a:solidFill>
                  <a:srgbClr val="000000"/>
                </a:solidFill>
                <a:latin typeface="Arial" charset="0"/>
              </a:rPr>
              <a:t>Library of Congress</a:t>
            </a:r>
          </a:p>
          <a:p>
            <a:pPr>
              <a:spcBef>
                <a:spcPts val="0"/>
              </a:spcBef>
              <a:buFont typeface="Arial" charset="0"/>
              <a:buNone/>
            </a:pPr>
            <a:r>
              <a:rPr lang="en-US" sz="1300" dirty="0">
                <a:solidFill>
                  <a:srgbClr val="000000"/>
                </a:solidFill>
                <a:latin typeface="Arial" charset="0"/>
              </a:rPr>
              <a:t>Massachusetts Institute of </a:t>
            </a:r>
            <a:r>
              <a:rPr lang="en-US" sz="1300" dirty="0" smtClean="0">
                <a:solidFill>
                  <a:srgbClr val="000000"/>
                </a:solidFill>
                <a:latin typeface="Arial" charset="0"/>
              </a:rPr>
              <a:t>Technology</a:t>
            </a:r>
          </a:p>
          <a:p>
            <a:pPr>
              <a:spcBef>
                <a:spcPts val="0"/>
              </a:spcBef>
              <a:buFont typeface="Arial" charset="0"/>
              <a:buNone/>
            </a:pPr>
            <a:r>
              <a:rPr lang="en-US" sz="1300" dirty="0" smtClean="0">
                <a:solidFill>
                  <a:srgbClr val="000000"/>
                </a:solidFill>
                <a:latin typeface="Arial" charset="0"/>
              </a:rPr>
              <a:t>McGill University`</a:t>
            </a:r>
            <a:endParaRPr lang="en-US" sz="1300" dirty="0">
              <a:solidFill>
                <a:srgbClr val="000000"/>
              </a:solidFill>
              <a:latin typeface="Arial" charset="0"/>
            </a:endParaRPr>
          </a:p>
          <a:p>
            <a:pPr>
              <a:spcBef>
                <a:spcPts val="0"/>
              </a:spcBef>
              <a:buFont typeface="Arial" charset="0"/>
              <a:buNone/>
            </a:pPr>
            <a:r>
              <a:rPr lang="en-US" sz="1300" dirty="0">
                <a:solidFill>
                  <a:srgbClr val="000000"/>
                </a:solidFill>
                <a:latin typeface="Arial" charset="0"/>
              </a:rPr>
              <a:t>Michigan State University</a:t>
            </a:r>
          </a:p>
          <a:p>
            <a:pPr>
              <a:spcBef>
                <a:spcPts val="0"/>
              </a:spcBef>
              <a:buNone/>
            </a:pPr>
            <a:r>
              <a:rPr lang="en-US" sz="1300" dirty="0">
                <a:solidFill>
                  <a:srgbClr val="000000"/>
                </a:solidFill>
                <a:latin typeface="Arial" charset="0"/>
              </a:rPr>
              <a:t>New York Public </a:t>
            </a:r>
            <a:r>
              <a:rPr lang="en-US" sz="1300" dirty="0" smtClean="0">
                <a:solidFill>
                  <a:srgbClr val="000000"/>
                </a:solidFill>
                <a:latin typeface="Arial" charset="0"/>
              </a:rPr>
              <a:t>Library</a:t>
            </a:r>
          </a:p>
          <a:p>
            <a:pPr>
              <a:spcBef>
                <a:spcPts val="0"/>
              </a:spcBef>
              <a:buFont typeface="Arial" charset="0"/>
              <a:buNone/>
            </a:pPr>
            <a:r>
              <a:rPr lang="en-US" sz="1300" dirty="0" smtClean="0">
                <a:solidFill>
                  <a:srgbClr val="000000"/>
                </a:solidFill>
                <a:latin typeface="Arial" charset="0"/>
              </a:rPr>
              <a:t>New </a:t>
            </a:r>
            <a:r>
              <a:rPr lang="en-US" sz="1300" dirty="0">
                <a:solidFill>
                  <a:srgbClr val="000000"/>
                </a:solidFill>
                <a:latin typeface="Arial" charset="0"/>
              </a:rPr>
              <a:t>York University</a:t>
            </a:r>
          </a:p>
          <a:p>
            <a:pPr>
              <a:spcBef>
                <a:spcPts val="0"/>
              </a:spcBef>
              <a:buFont typeface="Arial" charset="0"/>
              <a:buNone/>
            </a:pPr>
            <a:r>
              <a:rPr lang="en-US" sz="1300" dirty="0" smtClean="0">
                <a:solidFill>
                  <a:srgbClr val="000000"/>
                </a:solidFill>
                <a:latin typeface="Arial" charset="0"/>
              </a:rPr>
              <a:t>North </a:t>
            </a:r>
            <a:r>
              <a:rPr lang="en-US" sz="1300" dirty="0">
                <a:solidFill>
                  <a:srgbClr val="000000"/>
                </a:solidFill>
                <a:latin typeface="Arial" charset="0"/>
              </a:rPr>
              <a:t>Carolina </a:t>
            </a:r>
            <a:r>
              <a:rPr lang="en-US" sz="1300" dirty="0" smtClean="0">
                <a:solidFill>
                  <a:srgbClr val="000000"/>
                </a:solidFill>
                <a:latin typeface="Arial" charset="0"/>
              </a:rPr>
              <a:t>Central</a:t>
            </a:r>
          </a:p>
          <a:p>
            <a:pPr>
              <a:spcBef>
                <a:spcPts val="0"/>
              </a:spcBef>
              <a:buFont typeface="Arial" charset="0"/>
              <a:buNone/>
            </a:pPr>
            <a:r>
              <a:rPr lang="en-US" sz="1300" dirty="0" smtClean="0">
                <a:solidFill>
                  <a:srgbClr val="000000"/>
                </a:solidFill>
                <a:latin typeface="Arial" charset="0"/>
              </a:rPr>
              <a:t>	University</a:t>
            </a:r>
          </a:p>
          <a:p>
            <a:pPr>
              <a:spcBef>
                <a:spcPts val="0"/>
              </a:spcBef>
              <a:buFont typeface="Arial" charset="0"/>
              <a:buNone/>
            </a:pPr>
            <a:endParaRPr lang="en-US" sz="1300" dirty="0" smtClean="0">
              <a:solidFill>
                <a:srgbClr val="000000"/>
              </a:solidFill>
              <a:latin typeface="Arial" charset="0"/>
            </a:endParaRPr>
          </a:p>
          <a:p>
            <a:pPr>
              <a:spcBef>
                <a:spcPts val="0"/>
              </a:spcBef>
            </a:pPr>
            <a:endParaRPr lang="en-US" sz="1300" dirty="0">
              <a:solidFill>
                <a:srgbClr val="000000"/>
              </a:solidFill>
              <a:latin typeface="Arial" charset="0"/>
            </a:endParaRPr>
          </a:p>
          <a:p>
            <a:pPr>
              <a:spcBef>
                <a:spcPts val="0"/>
              </a:spcBef>
            </a:pPr>
            <a:endParaRPr lang="en-US" sz="1300" dirty="0">
              <a:solidFill>
                <a:srgbClr val="000000"/>
              </a:solidFill>
              <a:latin typeface="Monaco" charset="0"/>
            </a:endParaRPr>
          </a:p>
        </p:txBody>
      </p:sp>
      <p:sp>
        <p:nvSpPr>
          <p:cNvPr id="9220" name="Rectangle 13"/>
          <p:cNvSpPr>
            <a:spLocks noGrp="1"/>
          </p:cNvSpPr>
          <p:nvPr>
            <p:ph type="body" sz="half" idx="4294967295"/>
          </p:nvPr>
        </p:nvSpPr>
        <p:spPr>
          <a:xfrm>
            <a:off x="3229055" y="1618461"/>
            <a:ext cx="2393950" cy="4919662"/>
          </a:xfrm>
        </p:spPr>
        <p:txBody>
          <a:bodyPr>
            <a:normAutofit fontScale="92500" lnSpcReduction="20000"/>
          </a:bodyPr>
          <a:lstStyle/>
          <a:p>
            <a:pPr>
              <a:lnSpc>
                <a:spcPct val="110000"/>
              </a:lnSpc>
              <a:spcBef>
                <a:spcPts val="0"/>
              </a:spcBef>
              <a:buFont typeface="Arial" charset="0"/>
              <a:buNone/>
            </a:pPr>
            <a:r>
              <a:rPr lang="en-US" sz="1400" dirty="0" smtClean="0">
                <a:solidFill>
                  <a:srgbClr val="000000"/>
                </a:solidFill>
                <a:latin typeface="Arial" charset="0"/>
              </a:rPr>
              <a:t>North Carolina State</a:t>
            </a:r>
          </a:p>
          <a:p>
            <a:pPr>
              <a:lnSpc>
                <a:spcPct val="110000"/>
              </a:lnSpc>
              <a:spcBef>
                <a:spcPts val="0"/>
              </a:spcBef>
              <a:buFont typeface="Arial" charset="0"/>
              <a:buNone/>
            </a:pPr>
            <a:r>
              <a:rPr lang="en-US" sz="1400" dirty="0" smtClean="0">
                <a:solidFill>
                  <a:srgbClr val="000000"/>
                </a:solidFill>
                <a:latin typeface="Arial" charset="0"/>
              </a:rPr>
              <a:t>	University</a:t>
            </a:r>
          </a:p>
          <a:p>
            <a:pPr>
              <a:lnSpc>
                <a:spcPct val="110000"/>
              </a:lnSpc>
              <a:spcBef>
                <a:spcPts val="0"/>
              </a:spcBef>
              <a:buFont typeface="Arial" charset="0"/>
              <a:buNone/>
            </a:pPr>
            <a:r>
              <a:rPr lang="en-US" sz="1400" dirty="0" smtClean="0">
                <a:solidFill>
                  <a:srgbClr val="000000"/>
                </a:solidFill>
                <a:latin typeface="Arial" charset="0"/>
              </a:rPr>
              <a:t>Northwestern </a:t>
            </a:r>
            <a:r>
              <a:rPr lang="en-US" sz="1400" dirty="0">
                <a:solidFill>
                  <a:srgbClr val="000000"/>
                </a:solidFill>
                <a:latin typeface="Arial" charset="0"/>
              </a:rPr>
              <a:t>University</a:t>
            </a:r>
          </a:p>
          <a:p>
            <a:pPr>
              <a:lnSpc>
                <a:spcPct val="110000"/>
              </a:lnSpc>
              <a:spcBef>
                <a:spcPts val="0"/>
              </a:spcBef>
              <a:buFont typeface="Arial" charset="0"/>
              <a:buNone/>
            </a:pPr>
            <a:r>
              <a:rPr lang="en-US" sz="1400" dirty="0">
                <a:solidFill>
                  <a:srgbClr val="000000"/>
                </a:solidFill>
                <a:latin typeface="Arial" charset="0"/>
              </a:rPr>
              <a:t>The Ohio State University</a:t>
            </a:r>
          </a:p>
          <a:p>
            <a:pPr>
              <a:lnSpc>
                <a:spcPct val="110000"/>
              </a:lnSpc>
              <a:spcBef>
                <a:spcPts val="0"/>
              </a:spcBef>
              <a:buFont typeface="Arial" charset="0"/>
              <a:buNone/>
            </a:pPr>
            <a:r>
              <a:rPr lang="en-US" sz="1400" dirty="0">
                <a:solidFill>
                  <a:srgbClr val="000000"/>
                </a:solidFill>
                <a:latin typeface="Arial" charset="0"/>
              </a:rPr>
              <a:t>The Pennsylvania </a:t>
            </a:r>
            <a:r>
              <a:rPr lang="en-US" sz="1400" dirty="0" smtClean="0">
                <a:solidFill>
                  <a:srgbClr val="000000"/>
                </a:solidFill>
                <a:latin typeface="Arial" charset="0"/>
              </a:rPr>
              <a:t>State</a:t>
            </a:r>
          </a:p>
          <a:p>
            <a:pPr>
              <a:lnSpc>
                <a:spcPct val="110000"/>
              </a:lnSpc>
              <a:spcBef>
                <a:spcPts val="0"/>
              </a:spcBef>
              <a:buFont typeface="Arial" charset="0"/>
              <a:buNone/>
            </a:pPr>
            <a:r>
              <a:rPr lang="en-US" sz="1400" dirty="0" smtClean="0">
                <a:solidFill>
                  <a:srgbClr val="000000"/>
                </a:solidFill>
                <a:latin typeface="Arial" charset="0"/>
              </a:rPr>
              <a:t>	University</a:t>
            </a:r>
            <a:endParaRPr lang="en-US" sz="1400" dirty="0">
              <a:solidFill>
                <a:srgbClr val="000000"/>
              </a:solidFill>
              <a:latin typeface="Arial" charset="0"/>
            </a:endParaRPr>
          </a:p>
          <a:p>
            <a:pPr>
              <a:lnSpc>
                <a:spcPct val="110000"/>
              </a:lnSpc>
              <a:spcBef>
                <a:spcPts val="0"/>
              </a:spcBef>
              <a:buFont typeface="Arial" charset="0"/>
              <a:buNone/>
            </a:pPr>
            <a:r>
              <a:rPr lang="en-US" sz="1400" dirty="0">
                <a:solidFill>
                  <a:srgbClr val="000000"/>
                </a:solidFill>
                <a:latin typeface="Arial" charset="0"/>
              </a:rPr>
              <a:t>Princeton University</a:t>
            </a:r>
          </a:p>
          <a:p>
            <a:pPr>
              <a:lnSpc>
                <a:spcPct val="110000"/>
              </a:lnSpc>
              <a:spcBef>
                <a:spcPts val="0"/>
              </a:spcBef>
              <a:buFont typeface="Arial" charset="0"/>
              <a:buNone/>
            </a:pPr>
            <a:r>
              <a:rPr lang="en-US" sz="1400" dirty="0">
                <a:solidFill>
                  <a:srgbClr val="000000"/>
                </a:solidFill>
                <a:latin typeface="Arial" charset="0"/>
              </a:rPr>
              <a:t>Purdue University</a:t>
            </a:r>
          </a:p>
          <a:p>
            <a:pPr>
              <a:lnSpc>
                <a:spcPct val="110000"/>
              </a:lnSpc>
              <a:spcBef>
                <a:spcPts val="0"/>
              </a:spcBef>
              <a:buFont typeface="Arial" charset="0"/>
              <a:buNone/>
            </a:pPr>
            <a:r>
              <a:rPr lang="en-US" sz="1400" dirty="0">
                <a:solidFill>
                  <a:srgbClr val="000000"/>
                </a:solidFill>
                <a:latin typeface="Arial" charset="0"/>
              </a:rPr>
              <a:t>Stanford University</a:t>
            </a:r>
          </a:p>
          <a:p>
            <a:pPr>
              <a:lnSpc>
                <a:spcPct val="110000"/>
              </a:lnSpc>
              <a:spcBef>
                <a:spcPts val="0"/>
              </a:spcBef>
              <a:buFont typeface="Arial" charset="0"/>
              <a:buNone/>
            </a:pPr>
            <a:r>
              <a:rPr lang="en-US" sz="1400" dirty="0">
                <a:solidFill>
                  <a:srgbClr val="000000"/>
                </a:solidFill>
                <a:latin typeface="Arial" charset="0"/>
              </a:rPr>
              <a:t>Texas A&amp;M University</a:t>
            </a:r>
          </a:p>
          <a:p>
            <a:pPr>
              <a:lnSpc>
                <a:spcPct val="110000"/>
              </a:lnSpc>
              <a:spcBef>
                <a:spcPts val="0"/>
              </a:spcBef>
              <a:buFont typeface="Arial" charset="0"/>
              <a:buNone/>
            </a:pPr>
            <a:r>
              <a:rPr lang="en-US" sz="1400" dirty="0">
                <a:solidFill>
                  <a:srgbClr val="000000"/>
                </a:solidFill>
                <a:latin typeface="Arial" charset="0"/>
              </a:rPr>
              <a:t>Universidad </a:t>
            </a:r>
            <a:r>
              <a:rPr lang="en-US" sz="1400" dirty="0" err="1" smtClean="0">
                <a:solidFill>
                  <a:srgbClr val="000000"/>
                </a:solidFill>
                <a:latin typeface="Arial" charset="0"/>
              </a:rPr>
              <a:t>Complutense</a:t>
            </a:r>
            <a:endParaRPr lang="en-US" sz="1400" dirty="0" smtClean="0">
              <a:solidFill>
                <a:srgbClr val="000000"/>
              </a:solidFill>
              <a:latin typeface="Arial" charset="0"/>
            </a:endParaRPr>
          </a:p>
          <a:p>
            <a:pPr>
              <a:lnSpc>
                <a:spcPct val="110000"/>
              </a:lnSpc>
              <a:spcBef>
                <a:spcPts val="0"/>
              </a:spcBef>
              <a:buFont typeface="Arial" charset="0"/>
              <a:buNone/>
            </a:pPr>
            <a:r>
              <a:rPr lang="en-US" sz="1400" dirty="0" smtClean="0">
                <a:solidFill>
                  <a:srgbClr val="000000"/>
                </a:solidFill>
                <a:latin typeface="Arial" charset="0"/>
              </a:rPr>
              <a:t>	de Madrid</a:t>
            </a:r>
          </a:p>
          <a:p>
            <a:pPr>
              <a:lnSpc>
                <a:spcPct val="110000"/>
              </a:lnSpc>
              <a:spcBef>
                <a:spcPts val="0"/>
              </a:spcBef>
              <a:buNone/>
            </a:pPr>
            <a:r>
              <a:rPr lang="en-US" sz="1400" dirty="0" smtClean="0">
                <a:solidFill>
                  <a:srgbClr val="000000"/>
                </a:solidFill>
                <a:latin typeface="Arial" charset="0"/>
                <a:cs typeface="Arial" charset="0"/>
              </a:rPr>
              <a:t>University of Arizona</a:t>
            </a:r>
          </a:p>
          <a:p>
            <a:pPr>
              <a:lnSpc>
                <a:spcPct val="110000"/>
              </a:lnSpc>
              <a:spcBef>
                <a:spcPts val="0"/>
              </a:spcBef>
              <a:buNone/>
            </a:pPr>
            <a:r>
              <a:rPr lang="en-US" sz="1400" dirty="0" smtClean="0">
                <a:solidFill>
                  <a:srgbClr val="000000"/>
                </a:solidFill>
                <a:latin typeface="Arial" charset="0"/>
                <a:cs typeface="Arial" charset="0"/>
              </a:rPr>
              <a:t>University of Calgary</a:t>
            </a:r>
            <a:endParaRPr lang="en-US" sz="1400" dirty="0">
              <a:solidFill>
                <a:srgbClr val="000000"/>
              </a:solidFill>
              <a:latin typeface="Arial" charset="0"/>
            </a:endParaRPr>
          </a:p>
          <a:p>
            <a:pPr>
              <a:lnSpc>
                <a:spcPct val="110000"/>
              </a:lnSpc>
              <a:spcBef>
                <a:spcPts val="0"/>
              </a:spcBef>
              <a:buFont typeface="Arial" charset="0"/>
              <a:buNone/>
            </a:pPr>
            <a:r>
              <a:rPr lang="en-US" sz="1400" dirty="0">
                <a:solidFill>
                  <a:srgbClr val="000000"/>
                </a:solidFill>
                <a:latin typeface="Arial" charset="0"/>
              </a:rPr>
              <a:t>University of California</a:t>
            </a:r>
          </a:p>
          <a:p>
            <a:pPr>
              <a:lnSpc>
                <a:spcPct val="110000"/>
              </a:lnSpc>
              <a:spcBef>
                <a:spcPts val="0"/>
              </a:spcBef>
              <a:buFont typeface="Arial" charset="0"/>
              <a:buNone/>
            </a:pPr>
            <a:r>
              <a:rPr lang="en-US" sz="1400" dirty="0">
                <a:solidFill>
                  <a:srgbClr val="000000"/>
                </a:solidFill>
                <a:latin typeface="Arial" charset="0"/>
              </a:rPr>
              <a:t>	Berkeley</a:t>
            </a:r>
          </a:p>
          <a:p>
            <a:pPr>
              <a:lnSpc>
                <a:spcPct val="110000"/>
              </a:lnSpc>
              <a:spcBef>
                <a:spcPts val="0"/>
              </a:spcBef>
              <a:buFont typeface="Arial" charset="0"/>
              <a:buNone/>
            </a:pPr>
            <a:r>
              <a:rPr lang="en-US" sz="1400" dirty="0">
                <a:solidFill>
                  <a:srgbClr val="000000"/>
                </a:solidFill>
                <a:latin typeface="Arial" charset="0"/>
              </a:rPr>
              <a:t>	Davis</a:t>
            </a:r>
          </a:p>
          <a:p>
            <a:pPr>
              <a:lnSpc>
                <a:spcPct val="110000"/>
              </a:lnSpc>
              <a:spcBef>
                <a:spcPts val="0"/>
              </a:spcBef>
              <a:buFont typeface="Arial" charset="0"/>
              <a:buNone/>
            </a:pPr>
            <a:r>
              <a:rPr lang="en-US" sz="1400" dirty="0">
                <a:solidFill>
                  <a:srgbClr val="000000"/>
                </a:solidFill>
                <a:latin typeface="Arial" charset="0"/>
              </a:rPr>
              <a:t>	Irvine</a:t>
            </a:r>
          </a:p>
          <a:p>
            <a:pPr>
              <a:lnSpc>
                <a:spcPct val="110000"/>
              </a:lnSpc>
              <a:spcBef>
                <a:spcPts val="0"/>
              </a:spcBef>
              <a:buFont typeface="Arial" charset="0"/>
              <a:buNone/>
            </a:pPr>
            <a:r>
              <a:rPr lang="en-US" sz="1400" dirty="0">
                <a:solidFill>
                  <a:srgbClr val="000000"/>
                </a:solidFill>
                <a:latin typeface="Arial" charset="0"/>
              </a:rPr>
              <a:t>	Los Angeles</a:t>
            </a:r>
          </a:p>
          <a:p>
            <a:pPr>
              <a:lnSpc>
                <a:spcPct val="110000"/>
              </a:lnSpc>
              <a:spcBef>
                <a:spcPts val="0"/>
              </a:spcBef>
              <a:buFont typeface="Arial" charset="0"/>
              <a:buNone/>
            </a:pPr>
            <a:r>
              <a:rPr lang="en-US" sz="1400" dirty="0">
                <a:solidFill>
                  <a:srgbClr val="000000"/>
                </a:solidFill>
                <a:latin typeface="Arial" charset="0"/>
              </a:rPr>
              <a:t>	Merced</a:t>
            </a:r>
          </a:p>
          <a:p>
            <a:pPr>
              <a:lnSpc>
                <a:spcPct val="110000"/>
              </a:lnSpc>
              <a:spcBef>
                <a:spcPts val="0"/>
              </a:spcBef>
              <a:buFont typeface="Arial" charset="0"/>
              <a:buNone/>
            </a:pPr>
            <a:r>
              <a:rPr lang="en-US" sz="1400" dirty="0">
                <a:solidFill>
                  <a:srgbClr val="000000"/>
                </a:solidFill>
                <a:latin typeface="Arial" charset="0"/>
              </a:rPr>
              <a:t>	Riverside</a:t>
            </a:r>
          </a:p>
          <a:p>
            <a:pPr>
              <a:lnSpc>
                <a:spcPct val="110000"/>
              </a:lnSpc>
              <a:spcBef>
                <a:spcPts val="0"/>
              </a:spcBef>
              <a:buFont typeface="Arial" charset="0"/>
              <a:buNone/>
            </a:pPr>
            <a:r>
              <a:rPr lang="en-US" sz="1400" dirty="0">
                <a:solidFill>
                  <a:srgbClr val="000000"/>
                </a:solidFill>
                <a:latin typeface="Arial" charset="0"/>
              </a:rPr>
              <a:t>	San Diego</a:t>
            </a:r>
          </a:p>
          <a:p>
            <a:pPr>
              <a:lnSpc>
                <a:spcPct val="110000"/>
              </a:lnSpc>
              <a:spcBef>
                <a:spcPts val="0"/>
              </a:spcBef>
              <a:buFont typeface="Arial" charset="0"/>
              <a:buNone/>
            </a:pPr>
            <a:r>
              <a:rPr lang="en-US" sz="1400" dirty="0">
                <a:solidFill>
                  <a:srgbClr val="000000"/>
                </a:solidFill>
                <a:latin typeface="Arial" charset="0"/>
              </a:rPr>
              <a:t>	San Francisco</a:t>
            </a:r>
          </a:p>
          <a:p>
            <a:pPr>
              <a:lnSpc>
                <a:spcPct val="110000"/>
              </a:lnSpc>
              <a:spcBef>
                <a:spcPts val="0"/>
              </a:spcBef>
              <a:buFont typeface="Arial" charset="0"/>
              <a:buNone/>
            </a:pPr>
            <a:r>
              <a:rPr lang="en-US" sz="1400" dirty="0">
                <a:solidFill>
                  <a:srgbClr val="000000"/>
                </a:solidFill>
                <a:latin typeface="Arial" charset="0"/>
              </a:rPr>
              <a:t>	Santa Barbara</a:t>
            </a:r>
          </a:p>
          <a:p>
            <a:pPr>
              <a:lnSpc>
                <a:spcPct val="110000"/>
              </a:lnSpc>
              <a:spcBef>
                <a:spcPts val="0"/>
              </a:spcBef>
              <a:buFont typeface="Arial" charset="0"/>
              <a:buNone/>
            </a:pPr>
            <a:r>
              <a:rPr lang="en-US" sz="1400" dirty="0">
                <a:solidFill>
                  <a:srgbClr val="000000"/>
                </a:solidFill>
                <a:latin typeface="Arial" charset="0"/>
              </a:rPr>
              <a:t>	Santa </a:t>
            </a:r>
            <a:r>
              <a:rPr lang="en-US" sz="1400" dirty="0" smtClean="0">
                <a:solidFill>
                  <a:srgbClr val="000000"/>
                </a:solidFill>
                <a:latin typeface="Arial" charset="0"/>
              </a:rPr>
              <a:t>Cruz</a:t>
            </a:r>
            <a:endParaRPr lang="en-US" sz="2000" dirty="0" smtClean="0">
              <a:latin typeface="Calibri" charset="0"/>
            </a:endParaRPr>
          </a:p>
          <a:p>
            <a:pPr marL="0" indent="0">
              <a:lnSpc>
                <a:spcPct val="110000"/>
              </a:lnSpc>
              <a:spcBef>
                <a:spcPts val="0"/>
              </a:spcBef>
              <a:buNone/>
            </a:pPr>
            <a:r>
              <a:rPr lang="en-US" sz="1400" dirty="0" smtClean="0">
                <a:solidFill>
                  <a:srgbClr val="000000"/>
                </a:solidFill>
                <a:latin typeface="Arial" charset="0"/>
                <a:cs typeface="Arial" charset="0"/>
              </a:rPr>
              <a:t>The University of Chicago</a:t>
            </a:r>
          </a:p>
          <a:p>
            <a:pPr marL="0" indent="0">
              <a:lnSpc>
                <a:spcPct val="110000"/>
              </a:lnSpc>
              <a:spcBef>
                <a:spcPts val="0"/>
              </a:spcBef>
              <a:buNone/>
            </a:pPr>
            <a:r>
              <a:rPr lang="en-US" sz="1400" dirty="0">
                <a:solidFill>
                  <a:srgbClr val="000000"/>
                </a:solidFill>
                <a:latin typeface="Arial" charset="0"/>
                <a:cs typeface="Arial" charset="0"/>
              </a:rPr>
              <a:t>University of Connecticut</a:t>
            </a:r>
          </a:p>
          <a:p>
            <a:pPr marL="0" indent="0">
              <a:lnSpc>
                <a:spcPct val="110000"/>
              </a:lnSpc>
              <a:spcBef>
                <a:spcPts val="0"/>
              </a:spcBef>
              <a:buNone/>
            </a:pPr>
            <a:endParaRPr lang="en-US" sz="1400" dirty="0" smtClean="0">
              <a:solidFill>
                <a:srgbClr val="000000"/>
              </a:solidFill>
              <a:latin typeface="Arial" charset="0"/>
              <a:cs typeface="Arial" charset="0"/>
            </a:endParaRPr>
          </a:p>
        </p:txBody>
      </p:sp>
      <p:sp>
        <p:nvSpPr>
          <p:cNvPr id="9221" name="Rectangle 13"/>
          <p:cNvSpPr txBox="1">
            <a:spLocks/>
          </p:cNvSpPr>
          <p:nvPr/>
        </p:nvSpPr>
        <p:spPr bwMode="auto">
          <a:xfrm>
            <a:off x="6141686" y="1630169"/>
            <a:ext cx="249555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dirty="0" smtClean="0">
                <a:solidFill>
                  <a:srgbClr val="000000"/>
                </a:solidFill>
                <a:latin typeface="Arial" charset="0"/>
                <a:cs typeface="Arial" charset="0"/>
              </a:rPr>
              <a:t>University of Delaware</a:t>
            </a:r>
          </a:p>
          <a:p>
            <a:r>
              <a:rPr lang="en-US" sz="1200" dirty="0" smtClean="0">
                <a:solidFill>
                  <a:srgbClr val="000000"/>
                </a:solidFill>
                <a:latin typeface="Arial" charset="0"/>
                <a:cs typeface="Arial" charset="0"/>
              </a:rPr>
              <a:t>University of Florida</a:t>
            </a:r>
            <a:endParaRPr lang="en-US" sz="1300" dirty="0" smtClean="0">
              <a:solidFill>
                <a:srgbClr val="000000"/>
              </a:solidFill>
              <a:latin typeface="Arial" charset="0"/>
              <a:cs typeface="Arial" charset="0"/>
            </a:endParaRPr>
          </a:p>
          <a:p>
            <a:r>
              <a:rPr lang="en-US" sz="1300" dirty="0" smtClean="0">
                <a:solidFill>
                  <a:srgbClr val="000000"/>
                </a:solidFill>
                <a:latin typeface="Arial" charset="0"/>
                <a:cs typeface="Arial" charset="0"/>
              </a:rPr>
              <a:t>University </a:t>
            </a:r>
            <a:r>
              <a:rPr lang="en-US" sz="1300" dirty="0">
                <a:solidFill>
                  <a:srgbClr val="000000"/>
                </a:solidFill>
                <a:latin typeface="Arial" charset="0"/>
                <a:cs typeface="Arial" charset="0"/>
              </a:rPr>
              <a:t>of Illinois</a:t>
            </a:r>
          </a:p>
          <a:p>
            <a:r>
              <a:rPr lang="en-US" sz="1300" dirty="0">
                <a:solidFill>
                  <a:srgbClr val="000000"/>
                </a:solidFill>
                <a:latin typeface="Arial" charset="0"/>
                <a:cs typeface="Arial" charset="0"/>
              </a:rPr>
              <a:t>University of Illinois at Chicago</a:t>
            </a:r>
          </a:p>
          <a:p>
            <a:r>
              <a:rPr lang="en-US" sz="1300" dirty="0">
                <a:solidFill>
                  <a:srgbClr val="000000"/>
                </a:solidFill>
                <a:latin typeface="Arial" charset="0"/>
                <a:cs typeface="Arial" charset="0"/>
              </a:rPr>
              <a:t>The University of Iowa</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Maryland</a:t>
            </a:r>
          </a:p>
          <a:p>
            <a:r>
              <a:rPr lang="en-US" sz="1300" dirty="0" smtClean="0">
                <a:solidFill>
                  <a:srgbClr val="000000"/>
                </a:solidFill>
                <a:latin typeface="Arial" charset="0"/>
                <a:cs typeface="Arial" charset="0"/>
              </a:rPr>
              <a:t>University of Miami</a:t>
            </a:r>
            <a:endParaRPr lang="en-US" sz="1300" dirty="0">
              <a:solidFill>
                <a:srgbClr val="000000"/>
              </a:solidFill>
              <a:latin typeface="Arial" charset="0"/>
              <a:cs typeface="Arial" charset="0"/>
            </a:endParaRPr>
          </a:p>
          <a:p>
            <a:r>
              <a:rPr lang="en-US" sz="1300" dirty="0">
                <a:solidFill>
                  <a:srgbClr val="000000"/>
                </a:solidFill>
                <a:latin typeface="Arial" charset="0"/>
                <a:cs typeface="Arial" charset="0"/>
              </a:rPr>
              <a:t>University of Michigan</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Minnesota</a:t>
            </a:r>
          </a:p>
          <a:p>
            <a:r>
              <a:rPr lang="en-US" sz="1300" dirty="0" smtClean="0">
                <a:solidFill>
                  <a:srgbClr val="000000"/>
                </a:solidFill>
                <a:latin typeface="Arial" charset="0"/>
                <a:cs typeface="Arial" charset="0"/>
              </a:rPr>
              <a:t>University of Missouri</a:t>
            </a:r>
          </a:p>
          <a:p>
            <a:r>
              <a:rPr lang="en-US" sz="1300" dirty="0" smtClean="0">
                <a:solidFill>
                  <a:srgbClr val="000000"/>
                </a:solidFill>
                <a:latin typeface="Arial" charset="0"/>
                <a:cs typeface="Arial" charset="0"/>
              </a:rPr>
              <a:t>University of Nebraska-Lincoln</a:t>
            </a:r>
            <a:endParaRPr lang="en-US" sz="1300" dirty="0">
              <a:solidFill>
                <a:srgbClr val="000000"/>
              </a:solidFill>
              <a:latin typeface="Arial" charset="0"/>
              <a:cs typeface="Arial" charset="0"/>
            </a:endParaRPr>
          </a:p>
          <a:p>
            <a:r>
              <a:rPr lang="en-US" sz="1300" dirty="0">
                <a:solidFill>
                  <a:srgbClr val="000000"/>
                </a:solidFill>
                <a:latin typeface="Arial" charset="0"/>
                <a:cs typeface="Arial" charset="0"/>
              </a:rPr>
              <a:t>The University of </a:t>
            </a:r>
            <a:r>
              <a:rPr lang="en-US" sz="1300" dirty="0" smtClean="0">
                <a:solidFill>
                  <a:srgbClr val="000000"/>
                </a:solidFill>
                <a:latin typeface="Arial" charset="0"/>
                <a:cs typeface="Arial" charset="0"/>
              </a:rPr>
              <a:t>North</a:t>
            </a:r>
          </a:p>
          <a:p>
            <a:r>
              <a:rPr lang="en-US" sz="1300" dirty="0" smtClean="0">
                <a:solidFill>
                  <a:srgbClr val="000000"/>
                </a:solidFill>
                <a:latin typeface="Arial" charset="0"/>
                <a:cs typeface="Arial" charset="0"/>
              </a:rPr>
              <a:t>	Carolina </a:t>
            </a:r>
            <a:r>
              <a:rPr lang="en-US" sz="1300" dirty="0">
                <a:solidFill>
                  <a:srgbClr val="000000"/>
                </a:solidFill>
                <a:latin typeface="Arial" charset="0"/>
                <a:cs typeface="Arial" charset="0"/>
              </a:rPr>
              <a:t>at Chapel Hill</a:t>
            </a:r>
          </a:p>
          <a:p>
            <a:r>
              <a:rPr lang="en-US" sz="1300" dirty="0">
                <a:solidFill>
                  <a:srgbClr val="000000"/>
                </a:solidFill>
                <a:latin typeface="Arial" charset="0"/>
                <a:cs typeface="Arial" charset="0"/>
              </a:rPr>
              <a:t>University of Notre Dame</a:t>
            </a:r>
          </a:p>
          <a:p>
            <a:r>
              <a:rPr lang="en-US" sz="1300" dirty="0">
                <a:solidFill>
                  <a:srgbClr val="000000"/>
                </a:solidFill>
                <a:latin typeface="Arial" charset="0"/>
                <a:cs typeface="Arial" charset="0"/>
              </a:rPr>
              <a:t>University of Pennsylvania</a:t>
            </a:r>
          </a:p>
          <a:p>
            <a:r>
              <a:rPr lang="en-US" sz="1300" dirty="0">
                <a:solidFill>
                  <a:srgbClr val="000000"/>
                </a:solidFill>
                <a:latin typeface="Arial" charset="0"/>
                <a:cs typeface="Arial" charset="0"/>
              </a:rPr>
              <a:t>University of Pittsburgh</a:t>
            </a:r>
          </a:p>
          <a:p>
            <a:r>
              <a:rPr lang="en-US" sz="1300" dirty="0">
                <a:solidFill>
                  <a:srgbClr val="000000"/>
                </a:solidFill>
                <a:latin typeface="Arial" charset="0"/>
                <a:cs typeface="Arial" charset="0"/>
              </a:rPr>
              <a:t>University of Utah</a:t>
            </a:r>
          </a:p>
          <a:p>
            <a:r>
              <a:rPr lang="en-US" sz="1300" dirty="0">
                <a:solidFill>
                  <a:srgbClr val="000000"/>
                </a:solidFill>
                <a:latin typeface="Arial" charset="0"/>
                <a:cs typeface="Arial" charset="0"/>
              </a:rPr>
              <a:t>University of Virginia</a:t>
            </a:r>
          </a:p>
          <a:p>
            <a:r>
              <a:rPr lang="en-US" sz="1300" dirty="0">
                <a:solidFill>
                  <a:srgbClr val="000000"/>
                </a:solidFill>
                <a:latin typeface="Arial" charset="0"/>
                <a:cs typeface="Arial" charset="0"/>
              </a:rPr>
              <a:t>University of </a:t>
            </a:r>
            <a:r>
              <a:rPr lang="en-US" sz="1300" dirty="0" smtClean="0">
                <a:solidFill>
                  <a:srgbClr val="000000"/>
                </a:solidFill>
                <a:latin typeface="Arial" charset="0"/>
                <a:cs typeface="Arial" charset="0"/>
              </a:rPr>
              <a:t>Washington</a:t>
            </a:r>
          </a:p>
          <a:p>
            <a:r>
              <a:rPr lang="en-US" sz="1300" dirty="0" smtClean="0">
                <a:solidFill>
                  <a:srgbClr val="000000"/>
                </a:solidFill>
                <a:latin typeface="Arial" charset="0"/>
                <a:cs typeface="Arial" charset="0"/>
              </a:rPr>
              <a:t>University of Wisconsin-	Madison</a:t>
            </a:r>
          </a:p>
          <a:p>
            <a:r>
              <a:rPr lang="en-US" sz="1300" dirty="0" smtClean="0">
                <a:solidFill>
                  <a:srgbClr val="000000"/>
                </a:solidFill>
                <a:latin typeface="Arial" charset="0"/>
                <a:cs typeface="Arial" charset="0"/>
              </a:rPr>
              <a:t>Utah State University</a:t>
            </a:r>
          </a:p>
          <a:p>
            <a:r>
              <a:rPr lang="en-US" sz="1300" dirty="0" smtClean="0">
                <a:solidFill>
                  <a:srgbClr val="000000"/>
                </a:solidFill>
                <a:latin typeface="Arial" charset="0"/>
                <a:cs typeface="Arial" charset="0"/>
              </a:rPr>
              <a:t>Washington University</a:t>
            </a:r>
          </a:p>
          <a:p>
            <a:r>
              <a:rPr lang="en-US" sz="1300" dirty="0" smtClean="0">
                <a:solidFill>
                  <a:srgbClr val="000000"/>
                </a:solidFill>
                <a:latin typeface="Arial" charset="0"/>
                <a:cs typeface="Arial" charset="0"/>
              </a:rPr>
              <a:t>Yale University Library</a:t>
            </a:r>
            <a:endParaRPr lang="en-US" sz="1300" dirty="0" smtClean="0">
              <a:latin typeface="Arial" charset="0"/>
              <a:cs typeface="Arial" charset="0"/>
            </a:endParaRPr>
          </a:p>
          <a:p>
            <a:endParaRPr lang="en-US" sz="1300" dirty="0">
              <a:solidFill>
                <a:srgbClr val="000000"/>
              </a:solidFill>
              <a:latin typeface="Arial" charset="0"/>
              <a:cs typeface="Arial" charset="0"/>
            </a:endParaRPr>
          </a:p>
        </p:txBody>
      </p:sp>
    </p:spTree>
    <p:extLst>
      <p:ext uri="{BB962C8B-B14F-4D97-AF65-F5344CB8AC3E}">
        <p14:creationId xmlns:p14="http://schemas.microsoft.com/office/powerpoint/2010/main" val="221328576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Rights Determination</a:t>
            </a:r>
            <a:endParaRPr lang="en-US" dirty="0"/>
          </a:p>
        </p:txBody>
      </p:sp>
      <p:sp>
        <p:nvSpPr>
          <p:cNvPr id="3" name="Content Placeholder 2"/>
          <p:cNvSpPr>
            <a:spLocks noGrp="1"/>
          </p:cNvSpPr>
          <p:nvPr>
            <p:ph idx="1"/>
          </p:nvPr>
        </p:nvSpPr>
        <p:spPr/>
        <p:txBody>
          <a:bodyPr>
            <a:normAutofit/>
          </a:bodyPr>
          <a:lstStyle/>
          <a:p>
            <a:r>
              <a:rPr lang="en-US" dirty="0" smtClean="0"/>
              <a:t>Conducted on all works at time of ingest and when records are modified</a:t>
            </a:r>
          </a:p>
          <a:p>
            <a:pPr lvl="1"/>
            <a:r>
              <a:rPr lang="en-US" dirty="0" smtClean="0"/>
              <a:t>Public domain worldwide</a:t>
            </a:r>
          </a:p>
          <a:p>
            <a:pPr lvl="2"/>
            <a:r>
              <a:rPr lang="en-US" dirty="0" smtClean="0"/>
              <a:t>US </a:t>
            </a:r>
            <a:r>
              <a:rPr lang="en-US" dirty="0"/>
              <a:t>works published before 1923, US federal government publications, non-US works published prior to </a:t>
            </a:r>
            <a:r>
              <a:rPr lang="en-US" dirty="0" smtClean="0"/>
              <a:t>1872</a:t>
            </a:r>
          </a:p>
          <a:p>
            <a:pPr lvl="1"/>
            <a:r>
              <a:rPr lang="en-US" dirty="0" smtClean="0"/>
              <a:t>Public domain in the United States</a:t>
            </a:r>
          </a:p>
          <a:p>
            <a:pPr lvl="2"/>
            <a:r>
              <a:rPr lang="en-US" dirty="0" smtClean="0"/>
              <a:t>Non-US works published prior to 1923</a:t>
            </a:r>
          </a:p>
        </p:txBody>
      </p:sp>
    </p:spTree>
    <p:extLst>
      <p:ext uri="{BB962C8B-B14F-4D97-AF65-F5344CB8AC3E}">
        <p14:creationId xmlns:p14="http://schemas.microsoft.com/office/powerpoint/2010/main" val="268686976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Rights Determination</a:t>
            </a:r>
            <a:endParaRPr lang="en-US" dirty="0"/>
          </a:p>
        </p:txBody>
      </p:sp>
      <p:sp>
        <p:nvSpPr>
          <p:cNvPr id="3" name="Content Placeholder 2"/>
          <p:cNvSpPr>
            <a:spLocks noGrp="1"/>
          </p:cNvSpPr>
          <p:nvPr>
            <p:ph idx="1"/>
          </p:nvPr>
        </p:nvSpPr>
        <p:spPr/>
        <p:txBody>
          <a:bodyPr>
            <a:normAutofit fontScale="92500"/>
          </a:bodyPr>
          <a:lstStyle/>
          <a:p>
            <a:r>
              <a:rPr lang="en-US" dirty="0" smtClean="0"/>
              <a:t>IMLS-funded CRMS project</a:t>
            </a:r>
          </a:p>
          <a:p>
            <a:pPr lvl="1"/>
            <a:r>
              <a:rPr lang="en-US" dirty="0" smtClean="0"/>
              <a:t>US-published works 1923-1963</a:t>
            </a:r>
          </a:p>
          <a:p>
            <a:pPr lvl="1"/>
            <a:r>
              <a:rPr lang="en-US" dirty="0"/>
              <a:t>Conformance with formalities</a:t>
            </a:r>
          </a:p>
          <a:p>
            <a:pPr lvl="1"/>
            <a:r>
              <a:rPr lang="en-US" dirty="0" smtClean="0"/>
              <a:t>Expanding to non-US works</a:t>
            </a:r>
            <a:endParaRPr lang="en-US" dirty="0"/>
          </a:p>
          <a:p>
            <a:pPr lvl="1"/>
            <a:r>
              <a:rPr lang="en-US" dirty="0"/>
              <a:t>Double-blind review with expert review for </a:t>
            </a:r>
            <a:r>
              <a:rPr lang="en-US" dirty="0" smtClean="0"/>
              <a:t>conflicts</a:t>
            </a:r>
          </a:p>
          <a:p>
            <a:pPr lvl="1"/>
            <a:r>
              <a:rPr lang="en-US" dirty="0" smtClean="0"/>
              <a:t>Staff </a:t>
            </a:r>
            <a:r>
              <a:rPr lang="en-US" dirty="0"/>
              <a:t>at 4 </a:t>
            </a:r>
            <a:r>
              <a:rPr lang="en-US" dirty="0" err="1"/>
              <a:t>HathiTrust</a:t>
            </a:r>
            <a:r>
              <a:rPr lang="en-US" dirty="0"/>
              <a:t> partner institutions (15 will take part in non-US)</a:t>
            </a:r>
          </a:p>
          <a:p>
            <a:pPr lvl="1"/>
            <a:r>
              <a:rPr lang="en-US" dirty="0"/>
              <a:t>As of </a:t>
            </a:r>
            <a:r>
              <a:rPr lang="en-US" dirty="0" smtClean="0"/>
              <a:t>February 2012</a:t>
            </a:r>
            <a:r>
              <a:rPr lang="en-US" dirty="0"/>
              <a:t> ~</a:t>
            </a:r>
            <a:r>
              <a:rPr lang="en-US" dirty="0" smtClean="0"/>
              <a:t>190,000 </a:t>
            </a:r>
            <a:r>
              <a:rPr lang="en-US" dirty="0"/>
              <a:t>reviewed, </a:t>
            </a:r>
            <a:r>
              <a:rPr lang="en-US" dirty="0" smtClean="0"/>
              <a:t>more than 100,000 opened</a:t>
            </a:r>
          </a:p>
          <a:p>
            <a:r>
              <a:rPr lang="en-US" dirty="0" smtClean="0"/>
              <a:t>Rights Holder Permissions</a:t>
            </a:r>
            <a:endParaRPr lang="en-US" dirty="0"/>
          </a:p>
          <a:p>
            <a:endParaRPr lang="en-US" dirty="0"/>
          </a:p>
        </p:txBody>
      </p:sp>
    </p:spTree>
    <p:extLst>
      <p:ext uri="{BB962C8B-B14F-4D97-AF65-F5344CB8AC3E}">
        <p14:creationId xmlns:p14="http://schemas.microsoft.com/office/powerpoint/2010/main" val="339135181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Database</a:t>
            </a:r>
            <a:endParaRPr lang="en-US" dirty="0"/>
          </a:p>
        </p:txBody>
      </p:sp>
      <p:sp>
        <p:nvSpPr>
          <p:cNvPr id="3" name="Content Placeholder 2"/>
          <p:cNvSpPr>
            <a:spLocks noGrp="1"/>
          </p:cNvSpPr>
          <p:nvPr>
            <p:ph idx="1"/>
          </p:nvPr>
        </p:nvSpPr>
        <p:spPr/>
        <p:txBody>
          <a:bodyPr/>
          <a:lstStyle/>
          <a:p>
            <a:r>
              <a:rPr lang="en-US" dirty="0" smtClean="0"/>
              <a:t>System of Precedence</a:t>
            </a:r>
          </a:p>
          <a:p>
            <a:pPr>
              <a:buNone/>
            </a:pPr>
            <a:endParaRPr lang="en-US" dirty="0" smtClean="0"/>
          </a:p>
          <a:p>
            <a:pPr marL="0" indent="0">
              <a:buNone/>
            </a:pPr>
            <a:endParaRPr lang="en-US" dirty="0"/>
          </a:p>
        </p:txBody>
      </p:sp>
      <p:sp>
        <p:nvSpPr>
          <p:cNvPr id="4" name="Rectangle 3"/>
          <p:cNvSpPr/>
          <p:nvPr/>
        </p:nvSpPr>
        <p:spPr>
          <a:xfrm>
            <a:off x="3000375" y="4186078"/>
            <a:ext cx="3508375" cy="736918"/>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Bibliographic </a:t>
            </a:r>
            <a:r>
              <a:rPr lang="en-US" dirty="0" smtClean="0">
                <a:solidFill>
                  <a:schemeClr val="tx1"/>
                </a:solidFill>
              </a:rPr>
              <a:t>(automatic)</a:t>
            </a:r>
          </a:p>
        </p:txBody>
      </p:sp>
      <p:sp>
        <p:nvSpPr>
          <p:cNvPr id="5" name="Rectangle 4"/>
          <p:cNvSpPr/>
          <p:nvPr/>
        </p:nvSpPr>
        <p:spPr>
          <a:xfrm>
            <a:off x="2903537" y="2697955"/>
            <a:ext cx="3667125" cy="71596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Manual</a:t>
            </a:r>
          </a:p>
        </p:txBody>
      </p:sp>
      <p:sp>
        <p:nvSpPr>
          <p:cNvPr id="6" name="Up Arrow 5"/>
          <p:cNvSpPr/>
          <p:nvPr/>
        </p:nvSpPr>
        <p:spPr>
          <a:xfrm>
            <a:off x="4483100" y="3497103"/>
            <a:ext cx="406400" cy="59721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339533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67431795"/>
              </p:ext>
            </p:extLst>
          </p:nvPr>
        </p:nvGraphicFramePr>
        <p:xfrm>
          <a:off x="555625" y="659613"/>
          <a:ext cx="8112125" cy="5896629"/>
        </p:xfrm>
        <a:graphic>
          <a:graphicData uri="http://schemas.openxmlformats.org/drawingml/2006/table">
            <a:tbl>
              <a:tblPr firstRow="1" bandRow="1">
                <a:tableStyleId>{5C22544A-7EE6-4342-B048-85BDC9FD1C3A}</a:tableStyleId>
              </a:tblPr>
              <a:tblGrid>
                <a:gridCol w="591509"/>
                <a:gridCol w="1077392"/>
                <a:gridCol w="1288645"/>
                <a:gridCol w="5154579"/>
              </a:tblGrid>
              <a:tr h="274758">
                <a:tc>
                  <a:txBody>
                    <a:bodyPr/>
                    <a:lstStyle/>
                    <a:p>
                      <a:pPr marL="0" marR="0">
                        <a:lnSpc>
                          <a:spcPct val="100000"/>
                        </a:lnSpc>
                        <a:spcBef>
                          <a:spcPts val="0"/>
                        </a:spcBef>
                        <a:spcAft>
                          <a:spcPts val="0"/>
                        </a:spcAft>
                      </a:pPr>
                      <a:r>
                        <a:rPr lang="en-US" sz="1400" b="1" dirty="0">
                          <a:solidFill>
                            <a:srgbClr val="333333"/>
                          </a:solidFill>
                          <a:effectLst/>
                          <a:latin typeface="Arial"/>
                          <a:ea typeface="Times New Roman"/>
                          <a:cs typeface="Times New Roman"/>
                        </a:rPr>
                        <a:t>id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a:solidFill>
                            <a:srgbClr val="333333"/>
                          </a:solidFill>
                          <a:effectLst/>
                          <a:latin typeface="Arial"/>
                          <a:ea typeface="Times New Roman"/>
                          <a:cs typeface="Times New Roman"/>
                        </a:rPr>
                        <a:t>name</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dirty="0">
                          <a:solidFill>
                            <a:srgbClr val="333333"/>
                          </a:solidFill>
                          <a:effectLst/>
                          <a:latin typeface="Arial"/>
                          <a:ea typeface="Times New Roman"/>
                          <a:cs typeface="Times New Roman"/>
                        </a:rPr>
                        <a:t>type</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dirty="0" err="1">
                          <a:solidFill>
                            <a:srgbClr val="333333"/>
                          </a:solidFill>
                          <a:effectLst/>
                          <a:latin typeface="Arial"/>
                          <a:ea typeface="Times New Roman"/>
                          <a:cs typeface="Times New Roman"/>
                        </a:rPr>
                        <a:t>dscr</a:t>
                      </a:r>
                      <a:endParaRPr lang="en-US" sz="1400" dirty="0">
                        <a:effectLst/>
                        <a:latin typeface="Cambria"/>
                        <a:ea typeface="ＭＳ 明朝"/>
                        <a:cs typeface="Times New Roman"/>
                      </a:endParaRPr>
                    </a:p>
                  </a:txBody>
                  <a:tcPr marL="25400" marR="25400" marT="25400" marB="25400"/>
                </a:tc>
              </a:tr>
              <a:tr h="270704">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err="1">
                          <a:solidFill>
                            <a:srgbClr val="333333"/>
                          </a:solidFill>
                          <a:effectLst/>
                          <a:latin typeface="Arial"/>
                          <a:ea typeface="Times New Roman"/>
                          <a:cs typeface="Times New Roman"/>
                        </a:rPr>
                        <a:t>pd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public domain</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2</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ic</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3</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err="1">
                          <a:solidFill>
                            <a:srgbClr val="333333"/>
                          </a:solidFill>
                          <a:effectLst/>
                          <a:latin typeface="Arial"/>
                          <a:ea typeface="Times New Roman"/>
                          <a:cs typeface="Times New Roman"/>
                        </a:rPr>
                        <a:t>opb</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out-of-print and brittle (implies 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4</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copyright-orphaned (implies 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5</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und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undetermined copyright status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6</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umall</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access</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UM affiliates and walk-in patrons (all campuses)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7</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world</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access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everyone in the world</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8</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nobody</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access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nobody; blocked for all users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9</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pdus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public domain only when viewed in the US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10</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
                      </a:r>
                      <a:r>
                        <a:rPr lang="en-US" sz="1400" dirty="0" smtClean="0">
                          <a:solidFill>
                            <a:srgbClr val="333333"/>
                          </a:solidFill>
                          <a:effectLst/>
                          <a:latin typeface="Arial"/>
                          <a:ea typeface="Times New Roman"/>
                          <a:cs typeface="Times New Roman"/>
                        </a:rPr>
                        <a:t>Attribution</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11</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NoDerivatives</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12</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a:solidFill>
                            <a:srgbClr val="333333"/>
                          </a:solidFill>
                          <a:effectLst/>
                          <a:latin typeface="Arial"/>
                          <a:ea typeface="Times New Roman"/>
                          <a:cs typeface="Times New Roman"/>
                        </a:rPr>
                        <a:t>NonCommercial</a:t>
                      </a:r>
                      <a:r>
                        <a:rPr lang="en-US" sz="1400" dirty="0">
                          <a:solidFill>
                            <a:srgbClr val="333333"/>
                          </a:solidFill>
                          <a:effectLst/>
                          <a:latin typeface="Arial"/>
                          <a:ea typeface="Times New Roman"/>
                          <a:cs typeface="Times New Roman"/>
                        </a:rPr>
                        <a:t>-</a:t>
                      </a:r>
                      <a:r>
                        <a:rPr lang="en-US" sz="1400" dirty="0" err="1" smtClean="0">
                          <a:solidFill>
                            <a:srgbClr val="333333"/>
                          </a:solidFill>
                          <a:effectLst/>
                          <a:latin typeface="Arial"/>
                          <a:ea typeface="Times New Roman"/>
                          <a:cs typeface="Times New Roman"/>
                        </a:rPr>
                        <a:t>NoDerivatives</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13</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NonCommercial</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14</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cc-by-nc-sa</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a:solidFill>
                            <a:srgbClr val="333333"/>
                          </a:solidFill>
                          <a:effectLst/>
                          <a:latin typeface="Arial"/>
                          <a:ea typeface="Times New Roman"/>
                          <a:cs typeface="Times New Roman"/>
                        </a:rPr>
                        <a:t>NonCommercial</a:t>
                      </a:r>
                      <a:r>
                        <a:rPr lang="en-US" sz="1400" dirty="0">
                          <a:solidFill>
                            <a:srgbClr val="333333"/>
                          </a:solidFill>
                          <a:effectLst/>
                          <a:latin typeface="Arial"/>
                          <a:ea typeface="Times New Roman"/>
                          <a:cs typeface="Times New Roman"/>
                        </a:rPr>
                        <a:t>-</a:t>
                      </a:r>
                      <a:r>
                        <a:rPr lang="en-US" sz="1400" dirty="0" err="1" smtClean="0">
                          <a:solidFill>
                            <a:srgbClr val="333333"/>
                          </a:solidFill>
                          <a:effectLst/>
                          <a:latin typeface="Arial"/>
                          <a:ea typeface="Times New Roman"/>
                          <a:cs typeface="Times New Roman"/>
                        </a:rPr>
                        <a:t>ShareAlike</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15</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cc-by-sa</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ShareAlike</a:t>
                      </a:r>
                      <a:endParaRPr lang="en-US" sz="1400" dirty="0">
                        <a:effectLst/>
                        <a:latin typeface="Cambria"/>
                        <a:ea typeface="ＭＳ 明朝"/>
                        <a:cs typeface="Times New Roman"/>
                      </a:endParaRPr>
                    </a:p>
                  </a:txBody>
                  <a:tcPr marL="25400" marR="25400" marT="25400" marB="25400" anchor="ctr"/>
                </a:tc>
              </a:tr>
              <a:tr h="381544">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16</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orphcand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orphan candidate - in 90-day holding period (implies in-copyright)</a:t>
                      </a:r>
                      <a:endParaRPr lang="en-US" sz="140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17</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cc-zero</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Zero license (implies </a:t>
                      </a:r>
                      <a:r>
                        <a:rPr lang="en-US" sz="1400" dirty="0" err="1">
                          <a:solidFill>
                            <a:srgbClr val="333333"/>
                          </a:solidFill>
                          <a:effectLst/>
                          <a:latin typeface="Arial"/>
                          <a:ea typeface="Times New Roman"/>
                          <a:cs typeface="Times New Roman"/>
                        </a:rPr>
                        <a:t>pd</a:t>
                      </a:r>
                      <a:r>
                        <a:rPr lang="en-US" sz="1400" dirty="0">
                          <a:solidFill>
                            <a:srgbClr val="333333"/>
                          </a:solidFill>
                          <a:effectLst/>
                          <a:latin typeface="Arial"/>
                          <a:ea typeface="Times New Roman"/>
                          <a:cs typeface="Times New Roman"/>
                        </a:rPr>
                        <a:t>)</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dirty="0" smtClean="0">
                          <a:effectLst/>
                          <a:latin typeface="Arial"/>
                          <a:ea typeface="ＭＳ 明朝"/>
                          <a:cs typeface="Arial"/>
                        </a:rPr>
                        <a:t>18</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und-world</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copyright</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Undetermined</a:t>
                      </a:r>
                      <a:r>
                        <a:rPr lang="en-US" sz="1400" baseline="0" dirty="0" smtClean="0">
                          <a:effectLst/>
                          <a:latin typeface="Arial"/>
                          <a:ea typeface="ＭＳ 明朝"/>
                          <a:cs typeface="Arial"/>
                        </a:rPr>
                        <a:t> copyright status and permitted as world-viewable by the depositor</a:t>
                      </a:r>
                      <a:endParaRPr lang="en-US" sz="1400" dirty="0">
                        <a:effectLst/>
                        <a:latin typeface="Arial"/>
                        <a:ea typeface="ＭＳ 明朝"/>
                        <a:cs typeface="Arial"/>
                      </a:endParaRPr>
                    </a:p>
                  </a:txBody>
                  <a:tcPr marL="25400" marR="25400" marT="25400" marB="25400" anchor="ctr"/>
                </a:tc>
              </a:tr>
              <a:tr h="274758">
                <a:tc>
                  <a:txBody>
                    <a:bodyPr/>
                    <a:lstStyle/>
                    <a:p>
                      <a:pPr marL="0" marR="0">
                        <a:lnSpc>
                          <a:spcPct val="100000"/>
                        </a:lnSpc>
                        <a:spcBef>
                          <a:spcPts val="0"/>
                        </a:spcBef>
                        <a:spcAft>
                          <a:spcPts val="0"/>
                        </a:spcAft>
                      </a:pPr>
                      <a:r>
                        <a:rPr lang="en-US" sz="1400" dirty="0" smtClean="0">
                          <a:effectLst/>
                          <a:latin typeface="Arial"/>
                          <a:ea typeface="ＭＳ 明朝"/>
                          <a:cs typeface="Arial"/>
                        </a:rPr>
                        <a:t>19</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err="1" smtClean="0">
                          <a:effectLst/>
                          <a:latin typeface="Arial"/>
                          <a:ea typeface="ＭＳ 明朝"/>
                          <a:cs typeface="Arial"/>
                        </a:rPr>
                        <a:t>Ic</a:t>
                      </a:r>
                      <a:r>
                        <a:rPr lang="en-US" sz="1400" dirty="0" smtClean="0">
                          <a:effectLst/>
                          <a:latin typeface="Arial"/>
                          <a:ea typeface="ＭＳ 明朝"/>
                          <a:cs typeface="Arial"/>
                        </a:rPr>
                        <a:t>-us</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copyright</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In copyright in the</a:t>
                      </a:r>
                      <a:r>
                        <a:rPr lang="en-US" sz="1400" baseline="0" dirty="0" smtClean="0">
                          <a:effectLst/>
                          <a:latin typeface="Arial"/>
                          <a:ea typeface="ＭＳ 明朝"/>
                          <a:cs typeface="Arial"/>
                        </a:rPr>
                        <a:t> US</a:t>
                      </a:r>
                      <a:endParaRPr lang="en-US" sz="1400" dirty="0">
                        <a:effectLst/>
                        <a:latin typeface="Arial"/>
                        <a:ea typeface="ＭＳ 明朝"/>
                        <a:cs typeface="Arial"/>
                      </a:endParaRPr>
                    </a:p>
                  </a:txBody>
                  <a:tcPr marL="25400" marR="25400" marT="25400" marB="25400" anchor="ctr"/>
                </a:tc>
              </a:tr>
            </a:tbl>
          </a:graphicData>
        </a:graphic>
      </p:graphicFrame>
      <p:sp>
        <p:nvSpPr>
          <p:cNvPr id="7" name="Title 6"/>
          <p:cNvSpPr>
            <a:spLocks noGrp="1"/>
          </p:cNvSpPr>
          <p:nvPr>
            <p:ph type="title" idx="4294967295"/>
          </p:nvPr>
        </p:nvSpPr>
        <p:spPr>
          <a:xfrm>
            <a:off x="438150" y="-120172"/>
            <a:ext cx="8229600" cy="782638"/>
          </a:xfrm>
        </p:spPr>
        <p:txBody>
          <a:bodyPr/>
          <a:lstStyle/>
          <a:p>
            <a:r>
              <a:rPr lang="en-US" dirty="0" smtClean="0">
                <a:solidFill>
                  <a:schemeClr val="tx1">
                    <a:lumMod val="85000"/>
                    <a:lumOff val="15000"/>
                  </a:schemeClr>
                </a:solidFill>
              </a:rPr>
              <a:t>Rights Attributes</a:t>
            </a:r>
            <a:endParaRPr lang="en-US" dirty="0">
              <a:solidFill>
                <a:schemeClr val="tx1">
                  <a:lumMod val="85000"/>
                  <a:lumOff val="15000"/>
                </a:schemeClr>
              </a:solidFill>
            </a:endParaRPr>
          </a:p>
        </p:txBody>
      </p:sp>
    </p:spTree>
    <p:extLst>
      <p:ext uri="{BB962C8B-B14F-4D97-AF65-F5344CB8AC3E}">
        <p14:creationId xmlns:p14="http://schemas.microsoft.com/office/powerpoint/2010/main" val="135946907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7788"/>
            <a:ext cx="8229600" cy="619125"/>
          </a:xfrm>
        </p:spPr>
        <p:txBody>
          <a:bodyPr>
            <a:normAutofit fontScale="90000"/>
          </a:bodyPr>
          <a:lstStyle/>
          <a:p>
            <a:r>
              <a:rPr lang="en-US" dirty="0" smtClean="0"/>
              <a:t>Rights Determination Reason Codes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22703594"/>
              </p:ext>
            </p:extLst>
          </p:nvPr>
        </p:nvGraphicFramePr>
        <p:xfrm>
          <a:off x="457200" y="843999"/>
          <a:ext cx="8229600" cy="5695927"/>
        </p:xfrm>
        <a:graphic>
          <a:graphicData uri="http://schemas.openxmlformats.org/drawingml/2006/table">
            <a:tbl>
              <a:tblPr firstRow="1" bandRow="1">
                <a:tableStyleId>{5C22544A-7EE6-4342-B048-85BDC9FD1C3A}</a:tableStyleId>
              </a:tblPr>
              <a:tblGrid>
                <a:gridCol w="590549"/>
                <a:gridCol w="587375"/>
                <a:gridCol w="7051676"/>
              </a:tblGrid>
              <a:tr h="244283">
                <a:tc>
                  <a:txBody>
                    <a:bodyPr/>
                    <a:lstStyle/>
                    <a:p>
                      <a:pPr marL="0" marR="0">
                        <a:lnSpc>
                          <a:spcPts val="1350"/>
                        </a:lnSpc>
                        <a:spcBef>
                          <a:spcPts val="1200"/>
                        </a:spcBef>
                        <a:spcAft>
                          <a:spcPts val="1200"/>
                        </a:spcAft>
                      </a:pPr>
                      <a:r>
                        <a:rPr lang="en-US" sz="1400" b="1" dirty="0">
                          <a:solidFill>
                            <a:srgbClr val="333333"/>
                          </a:solidFill>
                          <a:effectLst/>
                          <a:latin typeface="Arial"/>
                          <a:ea typeface="Times New Roman"/>
                          <a:cs typeface="Times New Roman"/>
                        </a:rPr>
                        <a:t>id</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b="1">
                          <a:solidFill>
                            <a:srgbClr val="333333"/>
                          </a:solidFill>
                          <a:effectLst/>
                          <a:latin typeface="Arial"/>
                          <a:ea typeface="Times New Roman"/>
                          <a:cs typeface="Times New Roman"/>
                        </a:rPr>
                        <a:t>name</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b="1" dirty="0" err="1">
                          <a:solidFill>
                            <a:srgbClr val="333333"/>
                          </a:solidFill>
                          <a:effectLst/>
                          <a:latin typeface="Arial"/>
                          <a:ea typeface="Times New Roman"/>
                          <a:cs typeface="Times New Roman"/>
                        </a:rPr>
                        <a:t>dscr</a:t>
                      </a:r>
                      <a:endParaRPr lang="en-US" sz="1400" dirty="0">
                        <a:effectLst/>
                        <a:latin typeface="Cambria"/>
                        <a:ea typeface="ＭＳ 明朝"/>
                        <a:cs typeface="Times New Roman"/>
                      </a:endParaRPr>
                    </a:p>
                  </a:txBody>
                  <a:tcPr marL="25400" marR="25400" marT="25400" marB="25400"/>
                </a:tc>
              </a:tr>
              <a:tr h="240678">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bib</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bibliographically-derived by automatic processes</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2</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ncn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no printed copyright notice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3</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contractual agreement with copyright holder on file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4</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ddd</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due diligence documentation on file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5</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man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manual access control override; see note for details</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6</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pvt</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private personal information visible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7</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ren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copyright renewal research was conducted</a:t>
                      </a:r>
                      <a:endParaRPr lang="en-US" sz="1400">
                        <a:effectLst/>
                        <a:latin typeface="Cambria"/>
                        <a:ea typeface="ＭＳ 明朝"/>
                        <a:cs typeface="Times New Roman"/>
                      </a:endParaRPr>
                    </a:p>
                  </a:txBody>
                  <a:tcPr marL="25400" marR="25400" marT="25400" marB="25400"/>
                </a:tc>
              </a:tr>
              <a:tr h="502467">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8</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nfi</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needs further investigation (copyright research partially complete; an ambiguous, unclear, or other time-consuming situation was encountered)</a:t>
                      </a:r>
                      <a:endParaRPr lang="en-US" sz="1400">
                        <a:effectLst/>
                        <a:latin typeface="Cambria"/>
                        <a:ea typeface="ＭＳ 明朝"/>
                        <a:cs typeface="Times New Roman"/>
                      </a:endParaRPr>
                    </a:p>
                  </a:txBody>
                  <a:tcPr marL="25400" marR="25400" marT="25400" marB="25400"/>
                </a:tc>
              </a:tr>
              <a:tr h="425820">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9</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cdpp</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title page or verso contain copyright date and/or place of publication information not in bib record</a:t>
                      </a:r>
                      <a:endParaRPr lang="en-US" sz="1400">
                        <a:effectLst/>
                        <a:latin typeface="Cambria"/>
                        <a:ea typeface="ＭＳ 明朝"/>
                        <a:cs typeface="Times New Roman"/>
                      </a:endParaRPr>
                    </a:p>
                  </a:txBody>
                  <a:tcPr marL="25400" marR="25400" marT="25400" marB="25400"/>
                </a:tc>
              </a:tr>
              <a:tr h="350032">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10</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cip</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condition review and in-print status research was conducted</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11</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unp</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unpublished work</a:t>
                      </a:r>
                      <a:endParaRPr lang="en-US" sz="1400" dirty="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12</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gfv</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Google </a:t>
                      </a:r>
                      <a:r>
                        <a:rPr lang="en-US" sz="1400" dirty="0" err="1">
                          <a:solidFill>
                            <a:srgbClr val="333333"/>
                          </a:solidFill>
                          <a:effectLst/>
                          <a:latin typeface="Arial"/>
                          <a:ea typeface="Times New Roman"/>
                          <a:cs typeface="Times New Roman"/>
                        </a:rPr>
                        <a:t>viewability</a:t>
                      </a:r>
                      <a:r>
                        <a:rPr lang="en-US" sz="1400" dirty="0">
                          <a:solidFill>
                            <a:srgbClr val="333333"/>
                          </a:solidFill>
                          <a:effectLst/>
                          <a:latin typeface="Arial"/>
                          <a:ea typeface="Times New Roman"/>
                          <a:cs typeface="Times New Roman"/>
                        </a:rPr>
                        <a:t> set at VIEW_FULL</a:t>
                      </a:r>
                      <a:endParaRPr lang="en-US" sz="1400" dirty="0">
                        <a:effectLst/>
                        <a:latin typeface="Cambria"/>
                        <a:ea typeface="ＭＳ 明朝"/>
                        <a:cs typeface="Times New Roman"/>
                      </a:endParaRPr>
                    </a:p>
                  </a:txBody>
                  <a:tcPr marL="25400" marR="25400" marT="25400" marB="25400" anchor="ctr"/>
                </a:tc>
              </a:tr>
              <a:tr h="502467">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13</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crms</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derived from multiple reviews in the Copyright Review Management System (CRMS) via an internal resolution policy; consult CRMS records for details</a:t>
                      </a:r>
                      <a:endParaRPr lang="en-US" sz="1400" dirty="0">
                        <a:effectLst/>
                        <a:latin typeface="Cambria"/>
                        <a:ea typeface="ＭＳ 明朝"/>
                        <a:cs typeface="Times New Roman"/>
                      </a:endParaRPr>
                    </a:p>
                  </a:txBody>
                  <a:tcPr marL="25400" marR="25400" marT="25400" marB="25400" anchor="ctr"/>
                </a:tc>
              </a:tr>
              <a:tr h="425820">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14</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add</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author death date research was conducted or notification was received from authoritative source</a:t>
                      </a:r>
                      <a:r>
                        <a:rPr lang="en-US" sz="1400" dirty="0">
                          <a:solidFill>
                            <a:srgbClr val="333333"/>
                          </a:solidFill>
                          <a:effectLst/>
                          <a:latin typeface="Calibri"/>
                          <a:ea typeface="Times New Roman"/>
                          <a:cs typeface="Arial"/>
                        </a:rPr>
                        <a:t> </a:t>
                      </a:r>
                      <a:endParaRPr lang="en-US" sz="1400" dirty="0">
                        <a:effectLst/>
                        <a:latin typeface="Cambria"/>
                        <a:ea typeface="ＭＳ 明朝"/>
                        <a:cs typeface="Times New Roman"/>
                      </a:endParaRPr>
                    </a:p>
                  </a:txBody>
                  <a:tcPr marL="25400" marR="25400" marT="25400" marB="25400" anchor="ctr"/>
                </a:tc>
              </a:tr>
              <a:tr h="350032">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15</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exp</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expiration of copyright term for non-US work with corporate author</a:t>
                      </a:r>
                      <a:r>
                        <a:rPr lang="en-US" sz="1400" dirty="0">
                          <a:solidFill>
                            <a:srgbClr val="333333"/>
                          </a:solidFill>
                          <a:effectLst/>
                          <a:latin typeface="Calibri"/>
                          <a:ea typeface="Times New Roman"/>
                          <a:cs typeface="Arial"/>
                        </a:rPr>
                        <a:t> </a:t>
                      </a:r>
                      <a:endParaRPr lang="en-US" sz="1400" dirty="0" smtClean="0">
                        <a:solidFill>
                          <a:srgbClr val="333333"/>
                        </a:solidFill>
                        <a:effectLst/>
                        <a:latin typeface="Calibri"/>
                        <a:ea typeface="Times New Roman"/>
                        <a:cs typeface="Arial"/>
                      </a:endParaRPr>
                    </a:p>
                  </a:txBody>
                  <a:tcPr marL="25400" marR="25400" marT="25400" marB="25400" anchor="ctr"/>
                </a:tc>
              </a:tr>
              <a:tr h="350032">
                <a:tc>
                  <a:txBody>
                    <a:bodyPr/>
                    <a:lstStyle/>
                    <a:p>
                      <a:pPr marL="0" marR="0">
                        <a:lnSpc>
                          <a:spcPts val="1350"/>
                        </a:lnSpc>
                        <a:spcBef>
                          <a:spcPts val="1200"/>
                        </a:spcBef>
                        <a:spcAft>
                          <a:spcPts val="1200"/>
                        </a:spcAft>
                      </a:pPr>
                      <a:r>
                        <a:rPr lang="en-US" sz="1400" dirty="0" smtClean="0">
                          <a:effectLst/>
                          <a:latin typeface="Arial"/>
                          <a:ea typeface="ＭＳ 明朝"/>
                          <a:cs typeface="Arial"/>
                        </a:rPr>
                        <a:t>16</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effectLst/>
                          <a:latin typeface="Arial"/>
                          <a:ea typeface="ＭＳ 明朝"/>
                          <a:cs typeface="Arial"/>
                        </a:rPr>
                        <a:t>Del</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solidFill>
                            <a:srgbClr val="333333"/>
                          </a:solidFill>
                          <a:effectLst/>
                          <a:latin typeface="Arial"/>
                          <a:ea typeface="Times New Roman"/>
                          <a:cs typeface="Arial"/>
                        </a:rPr>
                        <a:t>Deleted from repository; see note for details</a:t>
                      </a:r>
                    </a:p>
                  </a:txBody>
                  <a:tcPr marL="25400" marR="25400" marT="25400" marB="25400" anchor="ctr"/>
                </a:tc>
              </a:tr>
              <a:tr h="350032">
                <a:tc>
                  <a:txBody>
                    <a:bodyPr/>
                    <a:lstStyle/>
                    <a:p>
                      <a:pPr marL="0" marR="0">
                        <a:lnSpc>
                          <a:spcPts val="1350"/>
                        </a:lnSpc>
                        <a:spcBef>
                          <a:spcPts val="1200"/>
                        </a:spcBef>
                        <a:spcAft>
                          <a:spcPts val="1200"/>
                        </a:spcAft>
                      </a:pPr>
                      <a:r>
                        <a:rPr lang="en-US" sz="1400" dirty="0" smtClean="0">
                          <a:effectLst/>
                          <a:latin typeface="Arial"/>
                          <a:ea typeface="ＭＳ 明朝"/>
                          <a:cs typeface="Arial"/>
                        </a:rPr>
                        <a:t>17</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err="1" smtClean="0">
                          <a:effectLst/>
                          <a:latin typeface="Arial"/>
                          <a:ea typeface="ＭＳ 明朝"/>
                          <a:cs typeface="Arial"/>
                        </a:rPr>
                        <a:t>Gatt</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solidFill>
                            <a:srgbClr val="333333"/>
                          </a:solidFill>
                          <a:effectLst/>
                          <a:latin typeface="Arial"/>
                          <a:ea typeface="Times New Roman"/>
                          <a:cs typeface="Arial"/>
                        </a:rPr>
                        <a:t>Non-US</a:t>
                      </a:r>
                      <a:r>
                        <a:rPr lang="en-US" sz="1400" baseline="0" dirty="0" smtClean="0">
                          <a:solidFill>
                            <a:srgbClr val="333333"/>
                          </a:solidFill>
                          <a:effectLst/>
                          <a:latin typeface="Arial"/>
                          <a:ea typeface="Times New Roman"/>
                          <a:cs typeface="Arial"/>
                        </a:rPr>
                        <a:t> public domain work restored to in-copyright in the US by GATT</a:t>
                      </a:r>
                      <a:endParaRPr lang="en-US" sz="1400" dirty="0" smtClean="0">
                        <a:solidFill>
                          <a:srgbClr val="333333"/>
                        </a:solidFill>
                        <a:effectLst/>
                        <a:latin typeface="Arial"/>
                        <a:ea typeface="Times New Roman"/>
                        <a:cs typeface="Arial"/>
                      </a:endParaRPr>
                    </a:p>
                  </a:txBody>
                  <a:tcPr marL="25400" marR="25400" marT="25400" marB="25400" anchor="ctr"/>
                </a:tc>
              </a:tr>
            </a:tbl>
          </a:graphicData>
        </a:graphic>
      </p:graphicFrame>
    </p:spTree>
    <p:extLst>
      <p:ext uri="{BB962C8B-B14F-4D97-AF65-F5344CB8AC3E}">
        <p14:creationId xmlns:p14="http://schemas.microsoft.com/office/powerpoint/2010/main" val="186940009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466909" y="554783"/>
            <a:ext cx="1131216" cy="873064"/>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Source</a:t>
            </a:r>
            <a:endParaRPr lang="en-US" sz="2400" dirty="0">
              <a:solidFill>
                <a:schemeClr val="tx1"/>
              </a:solidFill>
            </a:endParaRPr>
          </a:p>
        </p:txBody>
      </p:sp>
      <p:sp>
        <p:nvSpPr>
          <p:cNvPr id="5" name="Rectangle 4"/>
          <p:cNvSpPr/>
          <p:nvPr/>
        </p:nvSpPr>
        <p:spPr>
          <a:xfrm>
            <a:off x="585455" y="2869451"/>
            <a:ext cx="1805977" cy="6426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Bibliographic Data</a:t>
            </a:r>
            <a:endParaRPr lang="en-US" dirty="0"/>
          </a:p>
        </p:txBody>
      </p:sp>
      <p:sp>
        <p:nvSpPr>
          <p:cNvPr id="6" name="Rectangle 5"/>
          <p:cNvSpPr/>
          <p:nvPr/>
        </p:nvSpPr>
        <p:spPr>
          <a:xfrm>
            <a:off x="585455" y="3702826"/>
            <a:ext cx="1805977" cy="63271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Content Package</a:t>
            </a:r>
            <a:endParaRPr lang="en-US" dirty="0"/>
          </a:p>
        </p:txBody>
      </p:sp>
      <p:sp>
        <p:nvSpPr>
          <p:cNvPr id="7" name="Can 6"/>
          <p:cNvSpPr/>
          <p:nvPr/>
        </p:nvSpPr>
        <p:spPr>
          <a:xfrm>
            <a:off x="3080039" y="4613331"/>
            <a:ext cx="1207043" cy="1327224"/>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Indiana</a:t>
            </a:r>
            <a:endParaRPr lang="en-US" dirty="0"/>
          </a:p>
        </p:txBody>
      </p:sp>
      <p:sp>
        <p:nvSpPr>
          <p:cNvPr id="8" name="Can 7"/>
          <p:cNvSpPr/>
          <p:nvPr/>
        </p:nvSpPr>
        <p:spPr>
          <a:xfrm>
            <a:off x="4071592" y="4862949"/>
            <a:ext cx="1287170" cy="1367526"/>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Michigan</a:t>
            </a:r>
          </a:p>
        </p:txBody>
      </p:sp>
      <p:sp>
        <p:nvSpPr>
          <p:cNvPr id="9" name="Can 8"/>
          <p:cNvSpPr/>
          <p:nvPr/>
        </p:nvSpPr>
        <p:spPr>
          <a:xfrm>
            <a:off x="3281676" y="1702387"/>
            <a:ext cx="1005406" cy="1032661"/>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Bib Data</a:t>
            </a:r>
            <a:endParaRPr lang="en-US" dirty="0"/>
          </a:p>
        </p:txBody>
      </p:sp>
      <p:sp>
        <p:nvSpPr>
          <p:cNvPr id="10" name="TextBox 9"/>
          <p:cNvSpPr txBox="1"/>
          <p:nvPr/>
        </p:nvSpPr>
        <p:spPr>
          <a:xfrm>
            <a:off x="3139943" y="1066188"/>
            <a:ext cx="3270283" cy="492443"/>
          </a:xfrm>
          <a:prstGeom prst="rect">
            <a:avLst/>
          </a:prstGeom>
          <a:noFill/>
        </p:spPr>
        <p:txBody>
          <a:bodyPr wrap="square" rtlCol="0">
            <a:spAutoFit/>
          </a:bodyPr>
          <a:lstStyle/>
          <a:p>
            <a:r>
              <a:rPr lang="en-US" sz="2600" dirty="0" smtClean="0"/>
              <a:t>Data Management</a:t>
            </a:r>
            <a:endParaRPr lang="en-US" sz="2600" dirty="0"/>
          </a:p>
        </p:txBody>
      </p:sp>
      <p:sp>
        <p:nvSpPr>
          <p:cNvPr id="12" name="Can 11"/>
          <p:cNvSpPr/>
          <p:nvPr/>
        </p:nvSpPr>
        <p:spPr>
          <a:xfrm>
            <a:off x="4353357" y="1702388"/>
            <a:ext cx="1005406" cy="1032661"/>
          </a:xfrm>
          <a:prstGeom prst="can">
            <a:avLst/>
          </a:prstGeom>
          <a:ln w="3175" cmpd="sng"/>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Rights Data</a:t>
            </a:r>
            <a:endParaRPr lang="en-US" dirty="0"/>
          </a:p>
        </p:txBody>
      </p:sp>
      <p:sp>
        <p:nvSpPr>
          <p:cNvPr id="13" name="TextBox 12"/>
          <p:cNvSpPr txBox="1"/>
          <p:nvPr/>
        </p:nvSpPr>
        <p:spPr>
          <a:xfrm>
            <a:off x="3759022" y="4052603"/>
            <a:ext cx="1614358" cy="492443"/>
          </a:xfrm>
          <a:prstGeom prst="rect">
            <a:avLst/>
          </a:prstGeom>
          <a:noFill/>
        </p:spPr>
        <p:txBody>
          <a:bodyPr wrap="square" rtlCol="0">
            <a:spAutoFit/>
          </a:bodyPr>
          <a:lstStyle/>
          <a:p>
            <a:r>
              <a:rPr lang="en-US" sz="2600" dirty="0" smtClean="0"/>
              <a:t>Storage</a:t>
            </a:r>
          </a:p>
        </p:txBody>
      </p:sp>
      <p:sp>
        <p:nvSpPr>
          <p:cNvPr id="14" name="TextBox 13"/>
          <p:cNvSpPr txBox="1"/>
          <p:nvPr/>
        </p:nvSpPr>
        <p:spPr>
          <a:xfrm>
            <a:off x="7019082" y="986034"/>
            <a:ext cx="1823613" cy="492443"/>
          </a:xfrm>
          <a:prstGeom prst="rect">
            <a:avLst/>
          </a:prstGeom>
          <a:noFill/>
        </p:spPr>
        <p:txBody>
          <a:bodyPr wrap="square" rtlCol="0">
            <a:spAutoFit/>
          </a:bodyPr>
          <a:lstStyle/>
          <a:p>
            <a:r>
              <a:rPr lang="en-US" sz="2600" dirty="0" smtClean="0"/>
              <a:t>Access</a:t>
            </a:r>
          </a:p>
        </p:txBody>
      </p:sp>
      <p:sp>
        <p:nvSpPr>
          <p:cNvPr id="15" name="TextBox 14"/>
          <p:cNvSpPr txBox="1"/>
          <p:nvPr/>
        </p:nvSpPr>
        <p:spPr>
          <a:xfrm>
            <a:off x="1036949" y="2319948"/>
            <a:ext cx="1473248" cy="492443"/>
          </a:xfrm>
          <a:prstGeom prst="rect">
            <a:avLst/>
          </a:prstGeom>
          <a:noFill/>
        </p:spPr>
        <p:txBody>
          <a:bodyPr wrap="square" rtlCol="0">
            <a:spAutoFit/>
          </a:bodyPr>
          <a:lstStyle/>
          <a:p>
            <a:r>
              <a:rPr lang="en-US" sz="2600" dirty="0" smtClean="0"/>
              <a:t>Ingest</a:t>
            </a:r>
          </a:p>
        </p:txBody>
      </p:sp>
      <p:sp>
        <p:nvSpPr>
          <p:cNvPr id="16" name="Rounded Rectangle 15"/>
          <p:cNvSpPr/>
          <p:nvPr/>
        </p:nvSpPr>
        <p:spPr>
          <a:xfrm>
            <a:off x="6410227" y="1607228"/>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Catalog</a:t>
            </a:r>
            <a:endParaRPr lang="en-US" dirty="0"/>
          </a:p>
        </p:txBody>
      </p:sp>
      <p:sp>
        <p:nvSpPr>
          <p:cNvPr id="17" name="Rounded Rectangle 16"/>
          <p:cNvSpPr/>
          <p:nvPr/>
        </p:nvSpPr>
        <p:spPr>
          <a:xfrm>
            <a:off x="6410227" y="2353557"/>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Full-text Search</a:t>
            </a:r>
            <a:endParaRPr lang="en-US" dirty="0"/>
          </a:p>
        </p:txBody>
      </p:sp>
      <p:sp>
        <p:nvSpPr>
          <p:cNvPr id="18" name="Rounded Rectangle 17"/>
          <p:cNvSpPr/>
          <p:nvPr/>
        </p:nvSpPr>
        <p:spPr>
          <a:xfrm>
            <a:off x="6410227" y="3077424"/>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t>PageTurner</a:t>
            </a:r>
            <a:endParaRPr lang="en-US" dirty="0"/>
          </a:p>
        </p:txBody>
      </p:sp>
      <p:sp>
        <p:nvSpPr>
          <p:cNvPr id="19" name="Rounded Rectangle 18"/>
          <p:cNvSpPr/>
          <p:nvPr/>
        </p:nvSpPr>
        <p:spPr>
          <a:xfrm>
            <a:off x="6410227" y="4542605"/>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APIs</a:t>
            </a:r>
            <a:endParaRPr lang="en-US" dirty="0"/>
          </a:p>
        </p:txBody>
      </p:sp>
      <p:sp>
        <p:nvSpPr>
          <p:cNvPr id="20" name="Rounded Rectangle 19"/>
          <p:cNvSpPr/>
          <p:nvPr/>
        </p:nvSpPr>
        <p:spPr>
          <a:xfrm>
            <a:off x="6410227" y="3828281"/>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Collections</a:t>
            </a:r>
            <a:endParaRPr lang="en-US" dirty="0"/>
          </a:p>
        </p:txBody>
      </p:sp>
      <p:sp>
        <p:nvSpPr>
          <p:cNvPr id="22" name="Right Arrow 21"/>
          <p:cNvSpPr/>
          <p:nvPr/>
        </p:nvSpPr>
        <p:spPr>
          <a:xfrm rot="4253154">
            <a:off x="1051939" y="1801396"/>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Right Arrow 22"/>
          <p:cNvSpPr/>
          <p:nvPr/>
        </p:nvSpPr>
        <p:spPr>
          <a:xfrm rot="20031920">
            <a:off x="2317624" y="2102718"/>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Right Arrow 23"/>
          <p:cNvSpPr/>
          <p:nvPr/>
        </p:nvSpPr>
        <p:spPr>
          <a:xfrm rot="1437601">
            <a:off x="2320655" y="4658596"/>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Can 24"/>
          <p:cNvSpPr/>
          <p:nvPr/>
        </p:nvSpPr>
        <p:spPr>
          <a:xfrm>
            <a:off x="3784379" y="2499255"/>
            <a:ext cx="1005406" cy="1032661"/>
          </a:xfrm>
          <a:prstGeom prst="can">
            <a:avLst/>
          </a:prstGeom>
          <a:ln w="76200" cmpd="sng"/>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Holdings Data</a:t>
            </a:r>
          </a:p>
        </p:txBody>
      </p:sp>
      <p:sp>
        <p:nvSpPr>
          <p:cNvPr id="26" name="Right Arrow 25"/>
          <p:cNvSpPr/>
          <p:nvPr/>
        </p:nvSpPr>
        <p:spPr>
          <a:xfrm rot="2385908">
            <a:off x="5645368" y="2335488"/>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ight Arrow 26"/>
          <p:cNvSpPr/>
          <p:nvPr/>
        </p:nvSpPr>
        <p:spPr>
          <a:xfrm rot="19852609">
            <a:off x="5634743" y="4810997"/>
            <a:ext cx="552622" cy="43446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ounded Rectangle 29"/>
          <p:cNvSpPr/>
          <p:nvPr/>
        </p:nvSpPr>
        <p:spPr>
          <a:xfrm>
            <a:off x="6410227" y="5273106"/>
            <a:ext cx="2275912" cy="4762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Datasets</a:t>
            </a:r>
            <a:endParaRPr lang="en-US" dirty="0"/>
          </a:p>
        </p:txBody>
      </p:sp>
    </p:spTree>
    <p:extLst>
      <p:ext uri="{BB962C8B-B14F-4D97-AF65-F5344CB8AC3E}">
        <p14:creationId xmlns:p14="http://schemas.microsoft.com/office/powerpoint/2010/main" val="184440063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Data Availability</a:t>
            </a:r>
            <a:br>
              <a:rPr lang="en-US" dirty="0" smtClean="0"/>
            </a:br>
            <a:r>
              <a:rPr lang="en-US" dirty="0" smtClean="0"/>
              <a:t>Via </a:t>
            </a:r>
            <a:r>
              <a:rPr lang="en-US" dirty="0" err="1" smtClean="0"/>
              <a:t>HathiTrust</a:t>
            </a:r>
            <a:endParaRPr lang="en-US" dirty="0"/>
          </a:p>
        </p:txBody>
      </p:sp>
    </p:spTree>
    <p:extLst>
      <p:ext uri="{BB962C8B-B14F-4D97-AF65-F5344CB8AC3E}">
        <p14:creationId xmlns:p14="http://schemas.microsoft.com/office/powerpoint/2010/main" val="120874439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a:t>
            </a:r>
            <a:endParaRPr lang="en-US" dirty="0"/>
          </a:p>
        </p:txBody>
      </p:sp>
      <p:sp>
        <p:nvSpPr>
          <p:cNvPr id="5" name="Flowchart: Multidocument 486"/>
          <p:cNvSpPr/>
          <p:nvPr/>
        </p:nvSpPr>
        <p:spPr>
          <a:xfrm>
            <a:off x="2283584" y="2328233"/>
            <a:ext cx="1320800" cy="1019302"/>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images</a:t>
            </a:r>
            <a:endParaRPr lang="en-US" sz="2400" dirty="0">
              <a:solidFill>
                <a:schemeClr val="tx1"/>
              </a:solidFill>
            </a:endParaRPr>
          </a:p>
        </p:txBody>
      </p:sp>
      <p:pic>
        <p:nvPicPr>
          <p:cNvPr id="10" name="Picture 4"/>
          <p:cNvPicPr>
            <a:picLocks noChangeAspect="1" noChangeArrowheads="1"/>
          </p:cNvPicPr>
          <p:nvPr/>
        </p:nvPicPr>
        <p:blipFill>
          <a:blip r:embed="rId3"/>
          <a:srcRect/>
          <a:stretch>
            <a:fillRect/>
          </a:stretch>
        </p:blipFill>
        <p:spPr bwMode="auto">
          <a:xfrm>
            <a:off x="386193" y="2059988"/>
            <a:ext cx="1234215" cy="822438"/>
          </a:xfrm>
          <a:prstGeom prst="rect">
            <a:avLst/>
          </a:prstGeom>
          <a:noFill/>
          <a:ln w="9525">
            <a:noFill/>
            <a:miter lim="800000"/>
            <a:headEnd/>
            <a:tailEnd/>
          </a:ln>
          <a:effectLst/>
        </p:spPr>
      </p:pic>
      <p:sp>
        <p:nvSpPr>
          <p:cNvPr id="11" name="TextBox 10"/>
          <p:cNvSpPr txBox="1"/>
          <p:nvPr/>
        </p:nvSpPr>
        <p:spPr>
          <a:xfrm>
            <a:off x="850901" y="79565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2" name="TextBox 11"/>
          <p:cNvSpPr txBox="1"/>
          <p:nvPr/>
        </p:nvSpPr>
        <p:spPr>
          <a:xfrm>
            <a:off x="1003301" y="8108950"/>
            <a:ext cx="368300" cy="307777"/>
          </a:xfrm>
          <a:prstGeom prst="rect">
            <a:avLst/>
          </a:prstGeom>
          <a:noFill/>
        </p:spPr>
        <p:txBody>
          <a:bodyPr wrap="square" rtlCol="0">
            <a:spAutoFit/>
          </a:bodyPr>
          <a:lstStyle/>
          <a:p>
            <a:pPr algn="ctr"/>
            <a:r>
              <a:rPr lang="en-US" sz="700" b="1" dirty="0" smtClean="0"/>
              <a:t>bib</a:t>
            </a:r>
          </a:p>
          <a:p>
            <a:pPr algn="ctr"/>
            <a:r>
              <a:rPr lang="en-US" sz="700" b="1" dirty="0" smtClean="0"/>
              <a:t>data</a:t>
            </a:r>
          </a:p>
        </p:txBody>
      </p:sp>
      <p:sp>
        <p:nvSpPr>
          <p:cNvPr id="13" name="Flowchart: Document 298"/>
          <p:cNvSpPr/>
          <p:nvPr/>
        </p:nvSpPr>
        <p:spPr>
          <a:xfrm>
            <a:off x="889000" y="79662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4" name="Flowchart: Document 298"/>
          <p:cNvSpPr/>
          <p:nvPr/>
        </p:nvSpPr>
        <p:spPr>
          <a:xfrm>
            <a:off x="1041400" y="8118602"/>
            <a:ext cx="298450" cy="33324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5" name="Flowchart: Document 173"/>
          <p:cNvSpPr/>
          <p:nvPr/>
        </p:nvSpPr>
        <p:spPr>
          <a:xfrm>
            <a:off x="5876668" y="2347537"/>
            <a:ext cx="1156716" cy="99999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Source METS</a:t>
            </a:r>
            <a:endParaRPr lang="en-US" sz="2400" dirty="0">
              <a:solidFill>
                <a:schemeClr val="tx1"/>
              </a:solidFill>
            </a:endParaRPr>
          </a:p>
        </p:txBody>
      </p:sp>
      <p:sp>
        <p:nvSpPr>
          <p:cNvPr id="16" name="Flowchart: Multidocument 486"/>
          <p:cNvSpPr/>
          <p:nvPr/>
        </p:nvSpPr>
        <p:spPr>
          <a:xfrm>
            <a:off x="4048884" y="2328233"/>
            <a:ext cx="1320800" cy="1019302"/>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text</a:t>
            </a:r>
            <a:endParaRPr lang="en-US" sz="2400" dirty="0">
              <a:solidFill>
                <a:schemeClr val="tx1"/>
              </a:solidFill>
            </a:endParaRPr>
          </a:p>
        </p:txBody>
      </p:sp>
      <p:sp>
        <p:nvSpPr>
          <p:cNvPr id="17" name="Flowchart: Document 173"/>
          <p:cNvSpPr/>
          <p:nvPr/>
        </p:nvSpPr>
        <p:spPr>
          <a:xfrm>
            <a:off x="4024884" y="4135013"/>
            <a:ext cx="1156716" cy="999998"/>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HT</a:t>
            </a:r>
          </a:p>
          <a:p>
            <a:pPr algn="ctr"/>
            <a:r>
              <a:rPr lang="en-US" sz="2400" dirty="0" smtClean="0">
                <a:solidFill>
                  <a:schemeClr val="tx1"/>
                </a:solidFill>
              </a:rPr>
              <a:t>METS</a:t>
            </a:r>
            <a:endParaRPr lang="en-US" sz="2400" dirty="0">
              <a:solidFill>
                <a:schemeClr val="tx1"/>
              </a:solidFill>
            </a:endParaRPr>
          </a:p>
        </p:txBody>
      </p:sp>
      <p:sp>
        <p:nvSpPr>
          <p:cNvPr id="20" name="Rectangle 19"/>
          <p:cNvSpPr/>
          <p:nvPr/>
        </p:nvSpPr>
        <p:spPr>
          <a:xfrm>
            <a:off x="2016884" y="2104452"/>
            <a:ext cx="5295900" cy="1422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6891267" y="3249366"/>
            <a:ext cx="843033" cy="843033"/>
          </a:xfrm>
          <a:prstGeom prst="rect">
            <a:avLst/>
          </a:prstGeom>
        </p:spPr>
      </p:pic>
      <p:sp>
        <p:nvSpPr>
          <p:cNvPr id="18" name="TextBox 17"/>
          <p:cNvSpPr txBox="1"/>
          <p:nvPr/>
        </p:nvSpPr>
        <p:spPr>
          <a:xfrm>
            <a:off x="7079280" y="3520397"/>
            <a:ext cx="467007" cy="369332"/>
          </a:xfrm>
          <a:prstGeom prst="rect">
            <a:avLst/>
          </a:prstGeom>
          <a:noFill/>
        </p:spPr>
        <p:txBody>
          <a:bodyPr wrap="none" rtlCol="0">
            <a:spAutoFit/>
          </a:bodyPr>
          <a:lstStyle/>
          <a:p>
            <a:r>
              <a:rPr lang="en-US" dirty="0" smtClean="0">
                <a:solidFill>
                  <a:schemeClr val="bg1"/>
                </a:solidFill>
              </a:rPr>
              <a:t>Zip</a:t>
            </a:r>
            <a:endParaRPr lang="en-US" dirty="0">
              <a:solidFill>
                <a:schemeClr val="bg1"/>
              </a:solidFill>
            </a:endParaRPr>
          </a:p>
        </p:txBody>
      </p:sp>
      <p:sp>
        <p:nvSpPr>
          <p:cNvPr id="3" name="TextBox 2"/>
          <p:cNvSpPr txBox="1"/>
          <p:nvPr/>
        </p:nvSpPr>
        <p:spPr>
          <a:xfrm>
            <a:off x="662888" y="5360175"/>
            <a:ext cx="6883399" cy="1077218"/>
          </a:xfrm>
          <a:prstGeom prst="rect">
            <a:avLst/>
          </a:prstGeom>
          <a:noFill/>
        </p:spPr>
        <p:txBody>
          <a:bodyPr wrap="square" rtlCol="0">
            <a:spAutoFit/>
          </a:bodyPr>
          <a:lstStyle/>
          <a:p>
            <a:pPr marL="457200" indent="-457200">
              <a:buFont typeface="Arial"/>
              <a:buChar char="•"/>
            </a:pPr>
            <a:r>
              <a:rPr lang="en-US" sz="3200" dirty="0" smtClean="0">
                <a:solidFill>
                  <a:schemeClr val="tx1">
                    <a:lumMod val="75000"/>
                    <a:lumOff val="25000"/>
                  </a:schemeClr>
                </a:solidFill>
              </a:rPr>
              <a:t>Bibliographic </a:t>
            </a:r>
            <a:r>
              <a:rPr lang="en-US" sz="3200" dirty="0">
                <a:solidFill>
                  <a:schemeClr val="tx1">
                    <a:lumMod val="75000"/>
                    <a:lumOff val="25000"/>
                  </a:schemeClr>
                </a:solidFill>
              </a:rPr>
              <a:t>m</a:t>
            </a:r>
            <a:r>
              <a:rPr lang="en-US" sz="3200" dirty="0" smtClean="0">
                <a:solidFill>
                  <a:schemeClr val="tx1">
                    <a:lumMod val="75000"/>
                    <a:lumOff val="25000"/>
                  </a:schemeClr>
                </a:solidFill>
              </a:rPr>
              <a:t>etadata</a:t>
            </a:r>
          </a:p>
          <a:p>
            <a:pPr marL="457200" indent="-457200">
              <a:buFont typeface="Arial"/>
              <a:buChar char="•"/>
            </a:pPr>
            <a:r>
              <a:rPr lang="en-US" sz="3200" dirty="0" smtClean="0">
                <a:solidFill>
                  <a:schemeClr val="tx1">
                    <a:lumMod val="75000"/>
                    <a:lumOff val="25000"/>
                  </a:schemeClr>
                </a:solidFill>
              </a:rPr>
              <a:t>Rights metadata</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189491544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available?</a:t>
            </a:r>
            <a:endParaRPr lang="en-US" dirty="0"/>
          </a:p>
        </p:txBody>
      </p:sp>
      <p:sp>
        <p:nvSpPr>
          <p:cNvPr id="4" name="Content Placeholder 3"/>
          <p:cNvSpPr>
            <a:spLocks noGrp="1"/>
          </p:cNvSpPr>
          <p:nvPr>
            <p:ph idx="1"/>
          </p:nvPr>
        </p:nvSpPr>
        <p:spPr>
          <a:ln>
            <a:noFill/>
          </a:ln>
        </p:spPr>
        <p:txBody>
          <a:bodyPr>
            <a:normAutofit/>
          </a:bodyPr>
          <a:lstStyle/>
          <a:p>
            <a:r>
              <a:rPr lang="en-US" dirty="0"/>
              <a:t>Web interfaces</a:t>
            </a:r>
            <a:endParaRPr lang="en-US" dirty="0">
              <a:solidFill>
                <a:srgbClr val="00CB00"/>
              </a:solidFill>
            </a:endParaRPr>
          </a:p>
          <a:p>
            <a:r>
              <a:rPr lang="en-US" dirty="0" smtClean="0"/>
              <a:t>APIs</a:t>
            </a:r>
          </a:p>
          <a:p>
            <a:pPr lvl="1"/>
            <a:r>
              <a:rPr lang="en-US" dirty="0" smtClean="0"/>
              <a:t>Data </a:t>
            </a:r>
            <a:r>
              <a:rPr lang="en-US" dirty="0"/>
              <a:t>API</a:t>
            </a:r>
            <a:endParaRPr lang="en-US" dirty="0">
              <a:solidFill>
                <a:srgbClr val="00CB00"/>
              </a:solidFill>
            </a:endParaRPr>
          </a:p>
          <a:p>
            <a:pPr lvl="1"/>
            <a:r>
              <a:rPr lang="en-US" dirty="0"/>
              <a:t>Bib API</a:t>
            </a:r>
          </a:p>
          <a:p>
            <a:r>
              <a:rPr lang="en-US" dirty="0" smtClean="0"/>
              <a:t>Data feeds and distribution</a:t>
            </a:r>
          </a:p>
          <a:p>
            <a:pPr lvl="1"/>
            <a:r>
              <a:rPr lang="en-US" dirty="0" err="1" smtClean="0"/>
              <a:t>Hathifiles</a:t>
            </a:r>
            <a:endParaRPr lang="en-US" dirty="0"/>
          </a:p>
          <a:p>
            <a:pPr lvl="1"/>
            <a:r>
              <a:rPr lang="en-US" dirty="0"/>
              <a:t>OAI</a:t>
            </a:r>
          </a:p>
          <a:p>
            <a:pPr lvl="1"/>
            <a:r>
              <a:rPr lang="en-US" dirty="0"/>
              <a:t>Datasets</a:t>
            </a:r>
          </a:p>
          <a:p>
            <a:pPr lvl="1"/>
            <a:endParaRPr lang="en-US" dirty="0" smtClean="0"/>
          </a:p>
          <a:p>
            <a:endParaRPr lang="en-US" dirty="0" smtClean="0"/>
          </a:p>
        </p:txBody>
      </p:sp>
    </p:spTree>
    <p:extLst>
      <p:ext uri="{BB962C8B-B14F-4D97-AF65-F5344CB8AC3E}">
        <p14:creationId xmlns:p14="http://schemas.microsoft.com/office/powerpoint/2010/main" val="243539627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55600"/>
            <a:ext cx="9144000" cy="6127988"/>
          </a:xfrm>
          <a:prstGeom prst="rect">
            <a:avLst/>
          </a:prstGeom>
        </p:spPr>
      </p:pic>
    </p:spTree>
    <p:extLst>
      <p:ext uri="{BB962C8B-B14F-4D97-AF65-F5344CB8AC3E}">
        <p14:creationId xmlns:p14="http://schemas.microsoft.com/office/powerpoint/2010/main" val="2756268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Mission	</a:t>
            </a:r>
            <a:endParaRPr lang="en-US" dirty="0">
              <a:ea typeface="+mj-ea"/>
              <a:cs typeface="+mj-cs"/>
            </a:endParaRPr>
          </a:p>
        </p:txBody>
      </p:sp>
      <p:sp>
        <p:nvSpPr>
          <p:cNvPr id="3" name="Content Placeholder 2"/>
          <p:cNvSpPr>
            <a:spLocks noGrp="1"/>
          </p:cNvSpPr>
          <p:nvPr>
            <p:ph idx="1"/>
          </p:nvPr>
        </p:nvSpPr>
        <p:spPr/>
        <p:txBody>
          <a:bodyPr rtlCol="0">
            <a:normAutofit/>
          </a:bodyPr>
          <a:lstStyle/>
          <a:p>
            <a:pPr marL="0" indent="0" fontAlgn="auto">
              <a:spcAft>
                <a:spcPts val="0"/>
              </a:spcAft>
              <a:buNone/>
              <a:defRPr/>
            </a:pPr>
            <a:r>
              <a:rPr lang="en-US" sz="3000" dirty="0" smtClean="0">
                <a:ea typeface="+mn-ea"/>
                <a:cs typeface="+mn-cs"/>
              </a:rPr>
              <a:t>To contribute to the common good by collecting, organizing, preserving, communicating, and sharing</a:t>
            </a:r>
            <a:r>
              <a:rPr lang="en-US" sz="3000" b="1" dirty="0" smtClean="0">
                <a:ea typeface="+mn-ea"/>
                <a:cs typeface="+mn-cs"/>
              </a:rPr>
              <a:t> </a:t>
            </a:r>
            <a:r>
              <a:rPr lang="en-US" sz="3000" dirty="0" smtClean="0">
                <a:ea typeface="+mn-ea"/>
                <a:cs typeface="+mn-cs"/>
              </a:rPr>
              <a:t>the record of human knowledge</a:t>
            </a:r>
          </a:p>
          <a:p>
            <a:pPr fontAlgn="auto">
              <a:spcAft>
                <a:spcPts val="0"/>
              </a:spcAft>
              <a:buFont typeface="Arial"/>
              <a:buChar char="•"/>
              <a:defRPr/>
            </a:pPr>
            <a:endParaRPr lang="en-US" dirty="0">
              <a:ea typeface="+mn-ea"/>
              <a:cs typeface="+mn-cs"/>
            </a:endParaRPr>
          </a:p>
        </p:txBody>
      </p:sp>
    </p:spTree>
    <p:extLst>
      <p:ext uri="{BB962C8B-B14F-4D97-AF65-F5344CB8AC3E}">
        <p14:creationId xmlns:p14="http://schemas.microsoft.com/office/powerpoint/2010/main" val="414526067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3"/>
          <a:stretch>
            <a:fillRect/>
          </a:stretch>
        </p:blipFill>
        <p:spPr>
          <a:xfrm>
            <a:off x="0" y="12699"/>
            <a:ext cx="9174790" cy="5919013"/>
          </a:xfrm>
          <a:prstGeom prst="rect">
            <a:avLst/>
          </a:prstGeom>
        </p:spPr>
      </p:pic>
      <p:sp>
        <p:nvSpPr>
          <p:cNvPr id="5" name="Oval 4"/>
          <p:cNvSpPr/>
          <p:nvPr/>
        </p:nvSpPr>
        <p:spPr>
          <a:xfrm>
            <a:off x="291937" y="2609850"/>
            <a:ext cx="927100" cy="254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7570753" y="2286000"/>
            <a:ext cx="1461301" cy="115683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5204366" y="1565555"/>
            <a:ext cx="1267110" cy="3011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14275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0.png"/>
          <p:cNvPicPr>
            <a:picLocks noChangeAspect="1"/>
          </p:cNvPicPr>
          <p:nvPr/>
        </p:nvPicPr>
        <p:blipFill>
          <a:blip r:embed="rId3"/>
          <a:stretch>
            <a:fillRect/>
          </a:stretch>
        </p:blipFill>
        <p:spPr>
          <a:xfrm>
            <a:off x="0" y="344487"/>
            <a:ext cx="9144000" cy="6169025"/>
          </a:xfrm>
          <a:prstGeom prst="rect">
            <a:avLst/>
          </a:prstGeom>
        </p:spPr>
      </p:pic>
      <p:sp>
        <p:nvSpPr>
          <p:cNvPr id="3" name="Oval 2"/>
          <p:cNvSpPr/>
          <p:nvPr/>
        </p:nvSpPr>
        <p:spPr>
          <a:xfrm>
            <a:off x="25400" y="2367655"/>
            <a:ext cx="1053050" cy="3011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sp>
      <p:sp>
        <p:nvSpPr>
          <p:cNvPr id="4" name="Oval 3"/>
          <p:cNvSpPr/>
          <p:nvPr/>
        </p:nvSpPr>
        <p:spPr>
          <a:xfrm>
            <a:off x="6385967" y="2300518"/>
            <a:ext cx="2453158" cy="3011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sp>
      <p:sp>
        <p:nvSpPr>
          <p:cNvPr id="5" name="Oval 4"/>
          <p:cNvSpPr/>
          <p:nvPr/>
        </p:nvSpPr>
        <p:spPr>
          <a:xfrm>
            <a:off x="3110211" y="4353128"/>
            <a:ext cx="1053050" cy="3011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sp>
      <p:sp>
        <p:nvSpPr>
          <p:cNvPr id="6" name="Oval 5"/>
          <p:cNvSpPr/>
          <p:nvPr/>
        </p:nvSpPr>
        <p:spPr>
          <a:xfrm>
            <a:off x="1930161" y="4799114"/>
            <a:ext cx="1053050" cy="45868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117923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49300"/>
            <a:ext cx="9144000" cy="5339712"/>
          </a:xfrm>
          <a:prstGeom prst="rect">
            <a:avLst/>
          </a:prstGeom>
        </p:spPr>
      </p:pic>
    </p:spTree>
    <p:extLst>
      <p:ext uri="{BB962C8B-B14F-4D97-AF65-F5344CB8AC3E}">
        <p14:creationId xmlns:p14="http://schemas.microsoft.com/office/powerpoint/2010/main" val="254115923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0"/>
            <a:ext cx="6842612" cy="6858000"/>
          </a:xfrm>
          <a:prstGeom prst="rect">
            <a:avLst/>
          </a:prstGeom>
        </p:spPr>
      </p:pic>
      <p:sp>
        <p:nvSpPr>
          <p:cNvPr id="3" name="Oval 2"/>
          <p:cNvSpPr/>
          <p:nvPr/>
        </p:nvSpPr>
        <p:spPr>
          <a:xfrm>
            <a:off x="5981625" y="327791"/>
            <a:ext cx="2191897" cy="49168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63182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9700"/>
            <a:ext cx="9144000" cy="6573535"/>
          </a:xfrm>
          <a:prstGeom prst="rect">
            <a:avLst/>
          </a:prstGeom>
        </p:spPr>
      </p:pic>
    </p:spTree>
    <p:extLst>
      <p:ext uri="{BB962C8B-B14F-4D97-AF65-F5344CB8AC3E}">
        <p14:creationId xmlns:p14="http://schemas.microsoft.com/office/powerpoint/2010/main" val="72297938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Page cr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0" y="573632"/>
            <a:ext cx="9005859" cy="4711994"/>
          </a:xfrm>
          <a:prstGeom prst="rect">
            <a:avLst/>
          </a:prstGeom>
        </p:spPr>
      </p:pic>
      <p:sp>
        <p:nvSpPr>
          <p:cNvPr id="3" name="Oval 2"/>
          <p:cNvSpPr/>
          <p:nvPr/>
        </p:nvSpPr>
        <p:spPr>
          <a:xfrm>
            <a:off x="5387560" y="1434083"/>
            <a:ext cx="798915" cy="57363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36173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15900"/>
            <a:ext cx="9144000" cy="6409025"/>
          </a:xfrm>
          <a:prstGeom prst="rect">
            <a:avLst/>
          </a:prstGeom>
        </p:spPr>
      </p:pic>
    </p:spTree>
    <p:extLst>
      <p:ext uri="{BB962C8B-B14F-4D97-AF65-F5344CB8AC3E}">
        <p14:creationId xmlns:p14="http://schemas.microsoft.com/office/powerpoint/2010/main" val="81255464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available?</a:t>
            </a:r>
            <a:endParaRPr lang="en-US" dirty="0"/>
          </a:p>
        </p:txBody>
      </p:sp>
      <p:sp>
        <p:nvSpPr>
          <p:cNvPr id="4" name="Content Placeholder 3"/>
          <p:cNvSpPr>
            <a:spLocks noGrp="1"/>
          </p:cNvSpPr>
          <p:nvPr>
            <p:ph idx="1"/>
          </p:nvPr>
        </p:nvSpPr>
        <p:spPr>
          <a:ln>
            <a:noFill/>
          </a:ln>
        </p:spPr>
        <p:txBody>
          <a:bodyPr>
            <a:normAutofit/>
          </a:bodyPr>
          <a:lstStyle/>
          <a:p>
            <a:r>
              <a:rPr lang="en-US" dirty="0"/>
              <a:t>Web </a:t>
            </a:r>
            <a:r>
              <a:rPr lang="en-US" dirty="0" smtClean="0"/>
              <a:t>interfaces  </a:t>
            </a:r>
            <a:r>
              <a:rPr lang="en-US" dirty="0">
                <a:solidFill>
                  <a:srgbClr val="00CB00"/>
                </a:solidFill>
                <a:latin typeface="Zapf Dingbats"/>
                <a:ea typeface="Zapf Dingbats"/>
                <a:cs typeface="Zapf Dingbats"/>
                <a:sym typeface="Zapf Dingbats"/>
              </a:rPr>
              <a:t>✔</a:t>
            </a:r>
            <a:endParaRPr lang="en-US" dirty="0">
              <a:solidFill>
                <a:srgbClr val="00CB00"/>
              </a:solidFill>
            </a:endParaRPr>
          </a:p>
          <a:p>
            <a:r>
              <a:rPr lang="en-US" dirty="0" smtClean="0"/>
              <a:t>APIs</a:t>
            </a:r>
          </a:p>
          <a:p>
            <a:pPr lvl="1"/>
            <a:r>
              <a:rPr lang="en-US" dirty="0" smtClean="0"/>
              <a:t>Data </a:t>
            </a:r>
            <a:r>
              <a:rPr lang="en-US" dirty="0"/>
              <a:t>API</a:t>
            </a:r>
            <a:endParaRPr lang="en-US" dirty="0">
              <a:solidFill>
                <a:srgbClr val="00CB00"/>
              </a:solidFill>
            </a:endParaRPr>
          </a:p>
          <a:p>
            <a:pPr lvl="1"/>
            <a:r>
              <a:rPr lang="en-US" dirty="0"/>
              <a:t>Bib API</a:t>
            </a:r>
          </a:p>
          <a:p>
            <a:r>
              <a:rPr lang="en-US" dirty="0" smtClean="0"/>
              <a:t>Data feeds and distribution</a:t>
            </a:r>
          </a:p>
          <a:p>
            <a:pPr lvl="1"/>
            <a:r>
              <a:rPr lang="en-US" dirty="0" err="1" smtClean="0"/>
              <a:t>Hathifiles</a:t>
            </a:r>
            <a:endParaRPr lang="en-US" dirty="0"/>
          </a:p>
          <a:p>
            <a:pPr lvl="1"/>
            <a:r>
              <a:rPr lang="en-US" dirty="0"/>
              <a:t>OAI</a:t>
            </a:r>
          </a:p>
          <a:p>
            <a:pPr lvl="1"/>
            <a:r>
              <a:rPr lang="en-US" dirty="0"/>
              <a:t>Datasets</a:t>
            </a:r>
          </a:p>
          <a:p>
            <a:pPr lvl="1"/>
            <a:endParaRPr lang="en-US" dirty="0" smtClean="0"/>
          </a:p>
          <a:p>
            <a:endParaRPr lang="en-US" dirty="0" smtClean="0"/>
          </a:p>
        </p:txBody>
      </p:sp>
    </p:spTree>
    <p:extLst>
      <p:ext uri="{BB962C8B-B14F-4D97-AF65-F5344CB8AC3E}">
        <p14:creationId xmlns:p14="http://schemas.microsoft.com/office/powerpoint/2010/main" val="375622548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API Demonstration</a:t>
            </a:r>
            <a:endParaRPr lang="en-US" dirty="0"/>
          </a:p>
        </p:txBody>
      </p:sp>
      <p:sp>
        <p:nvSpPr>
          <p:cNvPr id="3" name="Content Placeholder 2"/>
          <p:cNvSpPr>
            <a:spLocks noGrp="1"/>
          </p:cNvSpPr>
          <p:nvPr>
            <p:ph idx="1"/>
          </p:nvPr>
        </p:nvSpPr>
        <p:spPr/>
        <p:txBody>
          <a:bodyPr>
            <a:normAutofit fontScale="77500" lnSpcReduction="20000"/>
          </a:bodyPr>
          <a:lstStyle/>
          <a:p>
            <a:pPr marL="514350" indent="-457200">
              <a:spcBef>
                <a:spcPts val="1200"/>
              </a:spcBef>
              <a:spcAft>
                <a:spcPts val="3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http://</a:t>
            </a:r>
            <a:r>
              <a:rPr lang="en-US" dirty="0" err="1" smtClean="0"/>
              <a:t>babel.hathitrust.org</a:t>
            </a:r>
            <a:r>
              <a:rPr lang="en-US" dirty="0" smtClean="0"/>
              <a:t>/</a:t>
            </a:r>
            <a:r>
              <a:rPr lang="en-US" dirty="0" err="1" smtClean="0"/>
              <a:t>cgi</a:t>
            </a:r>
            <a:r>
              <a:rPr lang="en-US" dirty="0" smtClean="0"/>
              <a:t>/</a:t>
            </a:r>
            <a:r>
              <a:rPr lang="en-US" dirty="0" err="1" smtClean="0"/>
              <a:t>kgs</a:t>
            </a:r>
            <a:r>
              <a:rPr lang="en-US" dirty="0" smtClean="0"/>
              <a:t>/portal</a:t>
            </a:r>
          </a:p>
          <a:p>
            <a:pPr marL="514350" indent="-457200">
              <a:spcBef>
                <a:spcPts val="1200"/>
              </a:spcBef>
              <a:spcAft>
                <a:spcPts val="3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Examples</a:t>
            </a: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da-DK" dirty="0" smtClean="0"/>
              <a:t>mdp</a:t>
            </a:r>
            <a:r>
              <a:rPr lang="da-DK" dirty="0"/>
              <a:t>.</a:t>
            </a:r>
            <a:r>
              <a:rPr lang="da-DK" dirty="0" smtClean="0"/>
              <a:t>39015071393550 (</a:t>
            </a:r>
            <a:r>
              <a:rPr lang="da-DK" dirty="0" err="1" smtClean="0"/>
              <a:t>seq</a:t>
            </a:r>
            <a:r>
              <a:rPr lang="da-DK" dirty="0" smtClean="0"/>
              <a:t> 7)</a:t>
            </a:r>
          </a:p>
          <a:p>
            <a:pPr marL="739775" lvl="1" indent="-282575">
              <a:spcBef>
                <a:spcPts val="1200"/>
              </a:spcBef>
              <a:spcAft>
                <a:spcPts val="300"/>
              </a:spcAft>
              <a:buFont typeface="Arial" pitchFamily="28"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da-DK" dirty="0" err="1" smtClean="0"/>
              <a:t>loc.ark</a:t>
            </a:r>
            <a:r>
              <a:rPr lang="da-DK" dirty="0"/>
              <a:t>:/13960/</a:t>
            </a:r>
            <a:r>
              <a:rPr lang="da-DK" dirty="0" smtClean="0"/>
              <a:t>t0000h93g (</a:t>
            </a:r>
            <a:r>
              <a:rPr lang="da-DK" dirty="0" err="1" smtClean="0"/>
              <a:t>seq</a:t>
            </a:r>
            <a:r>
              <a:rPr lang="da-DK" dirty="0" smtClean="0"/>
              <a:t> 7)</a:t>
            </a:r>
            <a:endParaRPr lang="en-US" dirty="0" smtClean="0"/>
          </a:p>
          <a:p>
            <a:r>
              <a:rPr lang="en-US" dirty="0" smtClean="0"/>
              <a:t>Page Image</a:t>
            </a:r>
          </a:p>
          <a:p>
            <a:r>
              <a:rPr lang="en-US" dirty="0" smtClean="0"/>
              <a:t>Page OCR</a:t>
            </a:r>
          </a:p>
          <a:p>
            <a:r>
              <a:rPr lang="en-US" dirty="0" smtClean="0"/>
              <a:t>Page Coordinate OCR</a:t>
            </a:r>
          </a:p>
          <a:p>
            <a:r>
              <a:rPr lang="en-US" dirty="0" smtClean="0"/>
              <a:t>METS</a:t>
            </a:r>
          </a:p>
          <a:p>
            <a:r>
              <a:rPr lang="en-US" dirty="0" smtClean="0"/>
              <a:t>Object Metadata</a:t>
            </a:r>
          </a:p>
          <a:p>
            <a:pPr lvl="1"/>
            <a:r>
              <a:rPr lang="en-US" dirty="0"/>
              <a:t>R</a:t>
            </a:r>
            <a:r>
              <a:rPr lang="en-US" dirty="0" smtClean="0"/>
              <a:t>ights, page numbers and features</a:t>
            </a:r>
          </a:p>
          <a:p>
            <a:r>
              <a:rPr lang="en-US" dirty="0" smtClean="0"/>
              <a:t>Page Metadata</a:t>
            </a:r>
          </a:p>
          <a:p>
            <a:pPr lvl="1"/>
            <a:r>
              <a:rPr lang="en-US" dirty="0" smtClean="0"/>
              <a:t>Rights, page sequence and number, format</a:t>
            </a:r>
          </a:p>
          <a:p>
            <a:endParaRPr lang="en-US" dirty="0" smtClean="0"/>
          </a:p>
          <a:p>
            <a:endParaRPr lang="en-US" dirty="0" smtClean="0"/>
          </a:p>
          <a:p>
            <a:endParaRPr lang="en-US" dirty="0"/>
          </a:p>
        </p:txBody>
      </p:sp>
    </p:spTree>
    <p:extLst>
      <p:ext uri="{BB962C8B-B14F-4D97-AF65-F5344CB8AC3E}">
        <p14:creationId xmlns:p14="http://schemas.microsoft.com/office/powerpoint/2010/main" val="3188704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 API</a:t>
            </a:r>
            <a:endParaRPr lang="en-US" dirty="0"/>
          </a:p>
        </p:txBody>
      </p:sp>
      <p:sp>
        <p:nvSpPr>
          <p:cNvPr id="3" name="Content Placeholder 2"/>
          <p:cNvSpPr>
            <a:spLocks noGrp="1"/>
          </p:cNvSpPr>
          <p:nvPr>
            <p:ph idx="1"/>
          </p:nvPr>
        </p:nvSpPr>
        <p:spPr/>
        <p:txBody>
          <a:bodyPr>
            <a:normAutofit/>
          </a:bodyPr>
          <a:lstStyle/>
          <a:p>
            <a:pPr marL="347472" indent="-347472">
              <a:spcBef>
                <a:spcPts val="768"/>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Gives bibliographic, volume, rights information</a:t>
            </a:r>
          </a:p>
          <a:p>
            <a:pPr marL="347472" indent="-347472">
              <a:spcBef>
                <a:spcPts val="768"/>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When supplied with</a:t>
            </a:r>
          </a:p>
          <a:p>
            <a:pPr marL="747522" lvl="1" indent="-347472">
              <a:spcBef>
                <a:spcPts val="768"/>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OCLC, LCCN, LSSN, ISBM, HTID, Record ID</a:t>
            </a:r>
          </a:p>
          <a:p>
            <a:pPr marL="347472" indent="-347472">
              <a:spcBef>
                <a:spcPts val="768"/>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Returns “brief” and “full” results</a:t>
            </a:r>
          </a:p>
          <a:p>
            <a:pPr marL="747522" lvl="1" indent="-347472">
              <a:spcBef>
                <a:spcPts val="768"/>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Full includes MARCXML in JSON wrapper</a:t>
            </a:r>
            <a:endParaRPr lang="en-US" sz="1900" dirty="0" smtClean="0"/>
          </a:p>
          <a:p>
            <a:pPr marL="57150" indent="0">
              <a:spcBef>
                <a:spcPts val="1200"/>
              </a:spcBef>
              <a:spcAft>
                <a:spcPts val="300"/>
              </a:spcAft>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http</a:t>
            </a:r>
            <a:r>
              <a:rPr lang="en-US" sz="2000" dirty="0"/>
              <a:t>://</a:t>
            </a:r>
            <a:r>
              <a:rPr lang="en-US" sz="2000" dirty="0" err="1"/>
              <a:t>catalog.hathitrust.org</a:t>
            </a:r>
            <a:r>
              <a:rPr lang="en-US" sz="2000" dirty="0"/>
              <a:t>/</a:t>
            </a:r>
            <a:r>
              <a:rPr lang="en-US" sz="2000" dirty="0" err="1"/>
              <a:t>api</a:t>
            </a:r>
            <a:r>
              <a:rPr lang="en-US" sz="2000" dirty="0"/>
              <a:t>/volumes/</a:t>
            </a:r>
            <a:r>
              <a:rPr lang="en-US" sz="2000" b="1" dirty="0"/>
              <a:t>brief</a:t>
            </a:r>
            <a:r>
              <a:rPr lang="en-US" sz="2000" dirty="0"/>
              <a:t>/&lt;id type&gt;/&lt;id value&gt;.</a:t>
            </a:r>
            <a:r>
              <a:rPr lang="en-US" sz="2000" dirty="0" err="1"/>
              <a:t>json</a:t>
            </a:r>
            <a:r>
              <a:rPr lang="en-US" sz="2000" dirty="0"/>
              <a:t/>
            </a:r>
            <a:br>
              <a:rPr lang="en-US" sz="2000" dirty="0"/>
            </a:br>
            <a:r>
              <a:rPr lang="en-US" sz="2000" dirty="0"/>
              <a:t>http://</a:t>
            </a:r>
            <a:r>
              <a:rPr lang="en-US" sz="2000" dirty="0" err="1"/>
              <a:t>catalog.hathitrust.org</a:t>
            </a:r>
            <a:r>
              <a:rPr lang="en-US" sz="2000" dirty="0"/>
              <a:t>/</a:t>
            </a:r>
            <a:r>
              <a:rPr lang="en-US" sz="2000" dirty="0" err="1"/>
              <a:t>api</a:t>
            </a:r>
            <a:r>
              <a:rPr lang="en-US" sz="2000" dirty="0"/>
              <a:t>/volumes/</a:t>
            </a:r>
            <a:r>
              <a:rPr lang="en-US" sz="2000" b="1" dirty="0"/>
              <a:t>full</a:t>
            </a:r>
            <a:r>
              <a:rPr lang="en-US" sz="2000" dirty="0"/>
              <a:t>/&lt;id type&gt;/&lt;id value&gt;.</a:t>
            </a:r>
            <a:r>
              <a:rPr lang="en-US" sz="2000" dirty="0" err="1" smtClean="0"/>
              <a:t>json</a:t>
            </a:r>
            <a:endParaRPr lang="en-US" sz="2000" dirty="0"/>
          </a:p>
          <a:p>
            <a:pPr marL="57150" indent="0">
              <a:spcBef>
                <a:spcPts val="1200"/>
              </a:spcBef>
              <a:spcAft>
                <a:spcPts val="300"/>
              </a:spcAft>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da-DK" sz="1900" dirty="0" err="1" smtClean="0"/>
              <a:t>Examples</a:t>
            </a:r>
            <a:r>
              <a:rPr lang="da-DK" sz="1900" dirty="0" smtClean="0"/>
              <a:t>: mdp</a:t>
            </a:r>
            <a:r>
              <a:rPr lang="da-DK" sz="1900" dirty="0"/>
              <a:t>.</a:t>
            </a:r>
            <a:r>
              <a:rPr lang="da-DK" sz="1900" dirty="0" smtClean="0"/>
              <a:t>39015071393550; </a:t>
            </a:r>
            <a:r>
              <a:rPr lang="da-DK" sz="1900" dirty="0" err="1" smtClean="0"/>
              <a:t>loc.ark</a:t>
            </a:r>
            <a:r>
              <a:rPr lang="da-DK" sz="1900" dirty="0"/>
              <a:t>:/13960/t0000h93g </a:t>
            </a:r>
            <a:endParaRPr lang="en-US" sz="1900" dirty="0" smtClean="0"/>
          </a:p>
        </p:txBody>
      </p:sp>
    </p:spTree>
    <p:extLst>
      <p:ext uri="{BB962C8B-B14F-4D97-AF65-F5344CB8AC3E}">
        <p14:creationId xmlns:p14="http://schemas.microsoft.com/office/powerpoint/2010/main" val="28682980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e 8"/>
          <p:cNvSpPr/>
          <p:nvPr/>
        </p:nvSpPr>
        <p:spPr>
          <a:xfrm>
            <a:off x="1239838" y="2138363"/>
            <a:ext cx="2743200" cy="2743200"/>
          </a:xfrm>
          <a:prstGeom prst="pie">
            <a:avLst>
              <a:gd name="adj1" fmla="val 5400000"/>
              <a:gd name="adj2" fmla="val 16200000"/>
            </a:avLst>
          </a:prstGeom>
          <a:solidFill>
            <a:srgbClr val="D06C1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grpSp>
        <p:nvGrpSpPr>
          <p:cNvPr id="2" name="Group 9"/>
          <p:cNvGrpSpPr>
            <a:grpSpLocks/>
          </p:cNvGrpSpPr>
          <p:nvPr/>
        </p:nvGrpSpPr>
        <p:grpSpPr bwMode="auto">
          <a:xfrm>
            <a:off x="2611438" y="2138363"/>
            <a:ext cx="4648200" cy="2743200"/>
            <a:chOff x="1371600" y="0"/>
            <a:chExt cx="4648200" cy="2743200"/>
          </a:xfrm>
        </p:grpSpPr>
        <p:sp>
          <p:nvSpPr>
            <p:cNvPr id="19" name="Rectangle 18"/>
            <p:cNvSpPr/>
            <p:nvPr/>
          </p:nvSpPr>
          <p:spPr>
            <a:xfrm>
              <a:off x="1371600" y="0"/>
              <a:ext cx="4648200" cy="2743200"/>
            </a:xfrm>
            <a:prstGeom prst="rect">
              <a:avLst/>
            </a:prstGeom>
            <a:ln>
              <a:solidFill>
                <a:srgbClr val="E25B1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1371600" y="0"/>
              <a:ext cx="4648200" cy="822325"/>
            </a:xfrm>
            <a:prstGeom prst="rect">
              <a:avLst/>
            </a:prstGeom>
            <a:ln>
              <a:solidFill>
                <a:srgbClr val="E25B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a:lnSpc>
                  <a:spcPct val="90000"/>
                </a:lnSpc>
                <a:spcAft>
                  <a:spcPct val="35000"/>
                </a:spcAft>
                <a:defRPr/>
              </a:pPr>
              <a:r>
                <a:rPr lang="en-US" sz="2800" dirty="0" smtClean="0"/>
                <a:t>Universal Library</a:t>
              </a:r>
              <a:endParaRPr lang="en-US" sz="2800" dirty="0"/>
            </a:p>
          </p:txBody>
        </p:sp>
      </p:grpSp>
      <p:sp>
        <p:nvSpPr>
          <p:cNvPr id="11" name="Pie 10"/>
          <p:cNvSpPr/>
          <p:nvPr/>
        </p:nvSpPr>
        <p:spPr>
          <a:xfrm>
            <a:off x="1719263" y="2962275"/>
            <a:ext cx="1782762" cy="1782763"/>
          </a:xfrm>
          <a:prstGeom prst="pie">
            <a:avLst>
              <a:gd name="adj1" fmla="val 5400000"/>
              <a:gd name="adj2" fmla="val 16200000"/>
            </a:avLst>
          </a:prstGeom>
          <a:solidFill>
            <a:srgbClr val="D06C1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grpSp>
        <p:nvGrpSpPr>
          <p:cNvPr id="3" name="Group 11"/>
          <p:cNvGrpSpPr>
            <a:grpSpLocks/>
          </p:cNvGrpSpPr>
          <p:nvPr/>
        </p:nvGrpSpPr>
        <p:grpSpPr bwMode="auto">
          <a:xfrm>
            <a:off x="2611438" y="2962275"/>
            <a:ext cx="4648200" cy="1782763"/>
            <a:chOff x="1371600" y="822961"/>
            <a:chExt cx="4648200" cy="1783078"/>
          </a:xfrm>
        </p:grpSpPr>
        <p:sp>
          <p:nvSpPr>
            <p:cNvPr id="17" name="Rectangle 16"/>
            <p:cNvSpPr/>
            <p:nvPr/>
          </p:nvSpPr>
          <p:spPr>
            <a:xfrm>
              <a:off x="1371600" y="822961"/>
              <a:ext cx="4648200" cy="1783078"/>
            </a:xfrm>
            <a:prstGeom prst="rect">
              <a:avLst/>
            </a:prstGeom>
            <a:ln>
              <a:solidFill>
                <a:srgbClr val="D0511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1371600" y="822961"/>
              <a:ext cx="4648200" cy="822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a:lnSpc>
                  <a:spcPct val="90000"/>
                </a:lnSpc>
                <a:spcAft>
                  <a:spcPct val="35000"/>
                </a:spcAft>
                <a:defRPr/>
              </a:pPr>
              <a:r>
                <a:rPr lang="en-US" sz="2400" dirty="0"/>
                <a:t>Common Goal</a:t>
              </a:r>
            </a:p>
          </p:txBody>
        </p:sp>
      </p:grpSp>
      <p:sp>
        <p:nvSpPr>
          <p:cNvPr id="13" name="Pie 12"/>
          <p:cNvSpPr/>
          <p:nvPr/>
        </p:nvSpPr>
        <p:spPr>
          <a:xfrm>
            <a:off x="2200275" y="3784600"/>
            <a:ext cx="822325" cy="822325"/>
          </a:xfrm>
          <a:prstGeom prst="pie">
            <a:avLst>
              <a:gd name="adj1" fmla="val 5400000"/>
              <a:gd name="adj2" fmla="val 16200000"/>
            </a:avLst>
          </a:prstGeom>
          <a:solidFill>
            <a:srgbClr val="D06C1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grpSp>
        <p:nvGrpSpPr>
          <p:cNvPr id="4" name="Group 13"/>
          <p:cNvGrpSpPr>
            <a:grpSpLocks/>
          </p:cNvGrpSpPr>
          <p:nvPr/>
        </p:nvGrpSpPr>
        <p:grpSpPr bwMode="auto">
          <a:xfrm>
            <a:off x="2611438" y="3784600"/>
            <a:ext cx="4648200" cy="822325"/>
            <a:chOff x="1371600" y="1645920"/>
            <a:chExt cx="4648200" cy="822959"/>
          </a:xfrm>
        </p:grpSpPr>
        <p:sp>
          <p:nvSpPr>
            <p:cNvPr id="15" name="Rectangle 14"/>
            <p:cNvSpPr/>
            <p:nvPr/>
          </p:nvSpPr>
          <p:spPr>
            <a:xfrm>
              <a:off x="1371600" y="1645920"/>
              <a:ext cx="4648200" cy="822959"/>
            </a:xfrm>
            <a:prstGeom prst="rect">
              <a:avLst/>
            </a:prstGeom>
            <a:ln>
              <a:solidFill>
                <a:srgbClr val="E25B1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1371600" y="1645920"/>
              <a:ext cx="4648200" cy="822959"/>
            </a:xfrm>
            <a:prstGeom prst="rect">
              <a:avLst/>
            </a:prstGeom>
            <a:ln>
              <a:solidFill>
                <a:srgbClr val="E25B1C"/>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30" tIns="87630" rIns="87630" bIns="87630" spcCol="1270" anchor="ctr"/>
            <a:lstStyle/>
            <a:p>
              <a:pPr algn="ctr" defTabSz="1022350">
                <a:lnSpc>
                  <a:spcPct val="90000"/>
                </a:lnSpc>
                <a:spcAft>
                  <a:spcPct val="35000"/>
                </a:spcAft>
                <a:defRPr/>
              </a:pPr>
              <a:r>
                <a:rPr lang="en-US" sz="2400" dirty="0"/>
                <a:t>Single Entity, Many Partners</a:t>
              </a:r>
            </a:p>
          </p:txBody>
        </p:sp>
      </p:grpSp>
      <p:sp>
        <p:nvSpPr>
          <p:cNvPr id="24" name="Title 23"/>
          <p:cNvSpPr>
            <a:spLocks noGrp="1"/>
          </p:cNvSpPr>
          <p:nvPr>
            <p:ph type="title"/>
          </p:nvPr>
        </p:nvSpPr>
        <p:spPr/>
        <p:txBody>
          <a:bodyPr/>
          <a:lstStyle/>
          <a:p>
            <a:r>
              <a:rPr lang="en-US" dirty="0" smtClean="0"/>
              <a:t>HathiTrust</a:t>
            </a:r>
            <a:endParaRPr lang="en-US" dirty="0"/>
          </a:p>
        </p:txBody>
      </p:sp>
    </p:spTree>
    <p:extLst>
      <p:ext uri="{BB962C8B-B14F-4D97-AF65-F5344CB8AC3E}">
        <p14:creationId xmlns:p14="http://schemas.microsoft.com/office/powerpoint/2010/main" val="169912588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available?</a:t>
            </a:r>
            <a:endParaRPr lang="en-US" dirty="0"/>
          </a:p>
        </p:txBody>
      </p:sp>
      <p:sp>
        <p:nvSpPr>
          <p:cNvPr id="4" name="Content Placeholder 3"/>
          <p:cNvSpPr>
            <a:spLocks noGrp="1"/>
          </p:cNvSpPr>
          <p:nvPr>
            <p:ph idx="1"/>
          </p:nvPr>
        </p:nvSpPr>
        <p:spPr>
          <a:ln>
            <a:noFill/>
          </a:ln>
        </p:spPr>
        <p:txBody>
          <a:bodyPr>
            <a:normAutofit/>
          </a:bodyPr>
          <a:lstStyle/>
          <a:p>
            <a:r>
              <a:rPr lang="en-US" dirty="0"/>
              <a:t>Web </a:t>
            </a:r>
            <a:r>
              <a:rPr lang="en-US" dirty="0" smtClean="0"/>
              <a:t>interfaces  </a:t>
            </a:r>
            <a:r>
              <a:rPr lang="en-US" dirty="0">
                <a:solidFill>
                  <a:srgbClr val="00CB00"/>
                </a:solidFill>
                <a:latin typeface="Zapf Dingbats"/>
                <a:ea typeface="Zapf Dingbats"/>
                <a:cs typeface="Zapf Dingbats"/>
                <a:sym typeface="Zapf Dingbats"/>
              </a:rPr>
              <a:t>✔</a:t>
            </a:r>
            <a:endParaRPr lang="en-US" dirty="0">
              <a:solidFill>
                <a:srgbClr val="00CB00"/>
              </a:solidFill>
            </a:endParaRPr>
          </a:p>
          <a:p>
            <a:r>
              <a:rPr lang="en-US" dirty="0" smtClean="0"/>
              <a:t>APIs  </a:t>
            </a:r>
            <a:r>
              <a:rPr lang="en-US" dirty="0" smtClean="0">
                <a:solidFill>
                  <a:srgbClr val="00CB00"/>
                </a:solidFill>
                <a:latin typeface="Zapf Dingbats"/>
                <a:ea typeface="Zapf Dingbats"/>
                <a:cs typeface="Zapf Dingbats"/>
                <a:sym typeface="Zapf Dingbats"/>
              </a:rPr>
              <a:t>✔</a:t>
            </a:r>
            <a:endParaRPr lang="en-US" dirty="0" smtClean="0"/>
          </a:p>
          <a:p>
            <a:pPr lvl="1"/>
            <a:r>
              <a:rPr lang="en-US" dirty="0" smtClean="0"/>
              <a:t>Data </a:t>
            </a:r>
            <a:r>
              <a:rPr lang="en-US" dirty="0"/>
              <a:t>API</a:t>
            </a:r>
            <a:endParaRPr lang="en-US" dirty="0">
              <a:solidFill>
                <a:srgbClr val="00CB00"/>
              </a:solidFill>
            </a:endParaRPr>
          </a:p>
          <a:p>
            <a:pPr lvl="1"/>
            <a:r>
              <a:rPr lang="en-US" dirty="0"/>
              <a:t>Bib API</a:t>
            </a:r>
          </a:p>
          <a:p>
            <a:r>
              <a:rPr lang="en-US" dirty="0" smtClean="0"/>
              <a:t>Data feeds and distribution</a:t>
            </a:r>
          </a:p>
          <a:p>
            <a:pPr lvl="1"/>
            <a:r>
              <a:rPr lang="en-US" dirty="0" err="1" smtClean="0"/>
              <a:t>Hathifiles</a:t>
            </a:r>
            <a:endParaRPr lang="en-US" dirty="0"/>
          </a:p>
          <a:p>
            <a:pPr lvl="1"/>
            <a:r>
              <a:rPr lang="en-US" dirty="0"/>
              <a:t>OAI</a:t>
            </a:r>
          </a:p>
          <a:p>
            <a:pPr lvl="1"/>
            <a:r>
              <a:rPr lang="en-US" dirty="0"/>
              <a:t>Datasets</a:t>
            </a:r>
          </a:p>
          <a:p>
            <a:pPr lvl="1"/>
            <a:endParaRPr lang="en-US" dirty="0" smtClean="0"/>
          </a:p>
          <a:p>
            <a:endParaRPr lang="en-US" dirty="0" smtClean="0"/>
          </a:p>
        </p:txBody>
      </p:sp>
    </p:spTree>
    <p:extLst>
      <p:ext uri="{BB962C8B-B14F-4D97-AF65-F5344CB8AC3E}">
        <p14:creationId xmlns:p14="http://schemas.microsoft.com/office/powerpoint/2010/main" val="121795621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OAI</a:t>
            </a:r>
            <a:endParaRPr lang="en-US" dirty="0"/>
          </a:p>
        </p:txBody>
      </p:sp>
      <p:sp>
        <p:nvSpPr>
          <p:cNvPr id="3" name="Content Placeholder 2"/>
          <p:cNvSpPr>
            <a:spLocks noGrp="1"/>
          </p:cNvSpPr>
          <p:nvPr>
            <p:ph idx="1"/>
          </p:nvPr>
        </p:nvSpPr>
        <p:spPr>
          <a:xfrm>
            <a:off x="457200" y="1600201"/>
            <a:ext cx="8229600" cy="5099025"/>
          </a:xfrm>
        </p:spPr>
        <p:txBody>
          <a:bodyPr>
            <a:normAutofit/>
          </a:bodyPr>
          <a:lstStyle/>
          <a:p>
            <a:r>
              <a:rPr lang="en-US" dirty="0" smtClean="0"/>
              <a:t>OAI sets (MARC21 or </a:t>
            </a:r>
            <a:r>
              <a:rPr lang="en-US" dirty="0" err="1" smtClean="0"/>
              <a:t>Dublic</a:t>
            </a:r>
            <a:r>
              <a:rPr lang="en-US" dirty="0" smtClean="0"/>
              <a:t> Core)</a:t>
            </a:r>
          </a:p>
          <a:p>
            <a:pPr lvl="1"/>
            <a:r>
              <a:rPr lang="en-US" dirty="0" smtClean="0"/>
              <a:t>Public domain and open access (set=</a:t>
            </a:r>
            <a:r>
              <a:rPr lang="en-US" dirty="0" err="1" smtClean="0"/>
              <a:t>hathitrust:pd</a:t>
            </a:r>
            <a:r>
              <a:rPr lang="en-US" dirty="0"/>
              <a:t>)</a:t>
            </a:r>
            <a:endParaRPr lang="en-US" dirty="0" smtClean="0"/>
          </a:p>
          <a:p>
            <a:pPr lvl="1"/>
            <a:r>
              <a:rPr lang="en-US" dirty="0" smtClean="0"/>
              <a:t>Public domain in the United States (set=</a:t>
            </a:r>
            <a:r>
              <a:rPr lang="en-US" dirty="0" err="1" smtClean="0"/>
              <a:t>hathitrust:pdus</a:t>
            </a:r>
            <a:r>
              <a:rPr lang="en-US" dirty="0" smtClean="0"/>
              <a:t>)</a:t>
            </a:r>
          </a:p>
          <a:p>
            <a:pPr lvl="1"/>
            <a:r>
              <a:rPr lang="en-US" dirty="0" smtClean="0"/>
              <a:t>All (PD, OA, PDUS) (set=</a:t>
            </a:r>
            <a:r>
              <a:rPr lang="en-US" dirty="0" err="1" smtClean="0"/>
              <a:t>hathitrust</a:t>
            </a:r>
            <a:r>
              <a:rPr lang="en-US" dirty="0" smtClean="0"/>
              <a:t>)</a:t>
            </a:r>
          </a:p>
          <a:p>
            <a:pPr marL="0" indent="0">
              <a:spcBef>
                <a:spcPts val="1728"/>
              </a:spcBef>
              <a:spcAft>
                <a:spcPts val="1800"/>
              </a:spcAft>
              <a:buNone/>
            </a:pPr>
            <a:r>
              <a:rPr lang="en-US" sz="2600" dirty="0" smtClean="0"/>
              <a:t>http</a:t>
            </a:r>
            <a:r>
              <a:rPr lang="en-US" sz="2600" dirty="0"/>
              <a:t>://</a:t>
            </a:r>
            <a:r>
              <a:rPr lang="en-US" sz="2600" dirty="0" err="1"/>
              <a:t>quod.lib.umich.edu</a:t>
            </a:r>
            <a:r>
              <a:rPr lang="en-US" sz="2600" dirty="0"/>
              <a:t>/</a:t>
            </a:r>
            <a:r>
              <a:rPr lang="en-US" sz="2600" dirty="0" err="1"/>
              <a:t>cgi</a:t>
            </a:r>
            <a:r>
              <a:rPr lang="en-US" sz="2600" dirty="0"/>
              <a:t>/o/</a:t>
            </a:r>
            <a:r>
              <a:rPr lang="en-US" sz="2600" dirty="0" err="1"/>
              <a:t>oai</a:t>
            </a:r>
            <a:r>
              <a:rPr lang="en-US" sz="2600" dirty="0"/>
              <a:t>/</a:t>
            </a:r>
            <a:r>
              <a:rPr lang="en-US" sz="2600" dirty="0" err="1"/>
              <a:t>oai</a:t>
            </a:r>
            <a:r>
              <a:rPr lang="en-US" sz="2600" dirty="0" err="1" smtClean="0"/>
              <a:t>?verb</a:t>
            </a:r>
            <a:r>
              <a:rPr lang="en-US" sz="2600" dirty="0"/>
              <a:t>=</a:t>
            </a:r>
            <a:r>
              <a:rPr lang="en-US" sz="2600" dirty="0" err="1"/>
              <a:t>ListRecords&amp;metadataPrefix</a:t>
            </a:r>
            <a:r>
              <a:rPr lang="en-US" sz="2600" dirty="0"/>
              <a:t>=marc21&amp;set=</a:t>
            </a:r>
            <a:r>
              <a:rPr lang="en-US" sz="2600" dirty="0" err="1" smtClean="0"/>
              <a:t>hathitrust</a:t>
            </a:r>
            <a:endParaRPr lang="en-US" sz="2600" dirty="0"/>
          </a:p>
        </p:txBody>
      </p:sp>
    </p:spTree>
    <p:extLst>
      <p:ext uri="{BB962C8B-B14F-4D97-AF65-F5344CB8AC3E}">
        <p14:creationId xmlns:p14="http://schemas.microsoft.com/office/powerpoint/2010/main" val="16176433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Hathifiles</a:t>
            </a:r>
            <a:endParaRPr lang="en-US" dirty="0"/>
          </a:p>
        </p:txBody>
      </p:sp>
      <p:sp>
        <p:nvSpPr>
          <p:cNvPr id="3" name="Content Placeholder 2"/>
          <p:cNvSpPr>
            <a:spLocks noGrp="1"/>
          </p:cNvSpPr>
          <p:nvPr>
            <p:ph idx="1"/>
          </p:nvPr>
        </p:nvSpPr>
        <p:spPr/>
        <p:txBody>
          <a:bodyPr/>
          <a:lstStyle/>
          <a:p>
            <a:r>
              <a:rPr lang="en-US" dirty="0" smtClean="0"/>
              <a:t>Tab</a:t>
            </a:r>
            <a:r>
              <a:rPr lang="en-US" dirty="0"/>
              <a:t>-delimited inventory files</a:t>
            </a:r>
          </a:p>
          <a:p>
            <a:r>
              <a:rPr lang="en-US" dirty="0"/>
              <a:t>Aggregated monthly</a:t>
            </a:r>
          </a:p>
          <a:p>
            <a:r>
              <a:rPr lang="en-US" dirty="0"/>
              <a:t>Daily incremental files</a:t>
            </a:r>
          </a:p>
          <a:p>
            <a:r>
              <a:rPr lang="en-US" dirty="0"/>
              <a:t>Contain</a:t>
            </a:r>
          </a:p>
          <a:p>
            <a:pPr lvl="1"/>
            <a:r>
              <a:rPr lang="en-US" dirty="0"/>
              <a:t>Identifiers</a:t>
            </a:r>
          </a:p>
          <a:p>
            <a:pPr lvl="1"/>
            <a:r>
              <a:rPr lang="en-US" dirty="0"/>
              <a:t>Limited bibliographic information</a:t>
            </a:r>
          </a:p>
          <a:p>
            <a:pPr lvl="1"/>
            <a:r>
              <a:rPr lang="en-US" dirty="0"/>
              <a:t>Rights, language, </a:t>
            </a:r>
            <a:r>
              <a:rPr lang="en-US" dirty="0" err="1"/>
              <a:t>gov</a:t>
            </a:r>
            <a:r>
              <a:rPr lang="en-US" dirty="0"/>
              <a:t> docs status information</a:t>
            </a:r>
          </a:p>
          <a:p>
            <a:endParaRPr lang="en-US" dirty="0"/>
          </a:p>
        </p:txBody>
      </p:sp>
    </p:spTree>
    <p:extLst>
      <p:ext uri="{BB962C8B-B14F-4D97-AF65-F5344CB8AC3E}">
        <p14:creationId xmlns:p14="http://schemas.microsoft.com/office/powerpoint/2010/main" val="192595049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8300" y="0"/>
            <a:ext cx="5862248" cy="6858000"/>
          </a:xfrm>
          <a:prstGeom prst="rect">
            <a:avLst/>
          </a:prstGeom>
        </p:spPr>
      </p:pic>
    </p:spTree>
    <p:extLst>
      <p:ext uri="{BB962C8B-B14F-4D97-AF65-F5344CB8AC3E}">
        <p14:creationId xmlns:p14="http://schemas.microsoft.com/office/powerpoint/2010/main" val="157834944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32378461"/>
              </p:ext>
            </p:extLst>
          </p:nvPr>
        </p:nvGraphicFramePr>
        <p:xfrm>
          <a:off x="948467" y="385042"/>
          <a:ext cx="7267735" cy="4389120"/>
        </p:xfrm>
        <a:graphic>
          <a:graphicData uri="http://schemas.openxmlformats.org/drawingml/2006/table">
            <a:tbl>
              <a:tblPr firstRow="1" bandRow="1">
                <a:tableStyleId>{5C22544A-7EE6-4342-B048-85BDC9FD1C3A}</a:tableStyleId>
              </a:tblPr>
              <a:tblGrid>
                <a:gridCol w="3377939"/>
                <a:gridCol w="3889796"/>
              </a:tblGrid>
              <a:tr h="343850">
                <a:tc>
                  <a:txBody>
                    <a:bodyPr/>
                    <a:lstStyle/>
                    <a:p>
                      <a:r>
                        <a:rPr lang="en-US" dirty="0" smtClean="0"/>
                        <a:t>Data Element</a:t>
                      </a:r>
                      <a:endParaRPr lang="en-US" dirty="0"/>
                    </a:p>
                  </a:txBody>
                  <a:tcPr/>
                </a:tc>
                <a:tc>
                  <a:txBody>
                    <a:bodyPr/>
                    <a:lstStyle/>
                    <a:p>
                      <a:r>
                        <a:rPr lang="en-US" dirty="0" smtClean="0"/>
                        <a:t>Example</a:t>
                      </a:r>
                      <a:endParaRPr lang="en-US" dirty="0"/>
                    </a:p>
                  </a:txBody>
                  <a:tcPr/>
                </a:tc>
              </a:tr>
              <a:tr h="343850">
                <a:tc>
                  <a:txBody>
                    <a:bodyPr/>
                    <a:lstStyle/>
                    <a:p>
                      <a:r>
                        <a:rPr lang="en-US" dirty="0" smtClean="0"/>
                        <a:t>Volume identifier</a:t>
                      </a:r>
                      <a:endParaRPr lang="en-US" dirty="0"/>
                    </a:p>
                  </a:txBody>
                  <a:tcPr/>
                </a:tc>
                <a:tc>
                  <a:txBody>
                    <a:bodyPr/>
                    <a:lstStyle/>
                    <a:p>
                      <a:r>
                        <a:rPr lang="nl-NL" dirty="0" smtClean="0"/>
                        <a:t>coo.31924003924275</a:t>
                      </a:r>
                      <a:endParaRPr lang="en-US" dirty="0"/>
                    </a:p>
                  </a:txBody>
                  <a:tcPr/>
                </a:tc>
              </a:tr>
              <a:tr h="343850">
                <a:tc>
                  <a:txBody>
                    <a:bodyPr/>
                    <a:lstStyle/>
                    <a:p>
                      <a:r>
                        <a:rPr lang="en-US" dirty="0" smtClean="0"/>
                        <a:t>Access</a:t>
                      </a:r>
                      <a:endParaRPr lang="en-US" dirty="0"/>
                    </a:p>
                  </a:txBody>
                  <a:tcPr/>
                </a:tc>
                <a:tc>
                  <a:txBody>
                    <a:bodyPr/>
                    <a:lstStyle/>
                    <a:p>
                      <a:r>
                        <a:rPr lang="en-US" dirty="0" smtClean="0"/>
                        <a:t>deny</a:t>
                      </a:r>
                      <a:endParaRPr lang="en-US" dirty="0"/>
                    </a:p>
                  </a:txBody>
                  <a:tcPr/>
                </a:tc>
              </a:tr>
              <a:tr h="343850">
                <a:tc>
                  <a:txBody>
                    <a:bodyPr/>
                    <a:lstStyle/>
                    <a:p>
                      <a:r>
                        <a:rPr lang="en-US" dirty="0" smtClean="0"/>
                        <a:t>Rights</a:t>
                      </a:r>
                      <a:endParaRPr lang="en-US" dirty="0"/>
                    </a:p>
                  </a:txBody>
                  <a:tcPr/>
                </a:tc>
                <a:tc>
                  <a:txBody>
                    <a:bodyPr/>
                    <a:lstStyle/>
                    <a:p>
                      <a:r>
                        <a:rPr lang="en-US" dirty="0" err="1" smtClean="0"/>
                        <a:t>ic</a:t>
                      </a:r>
                      <a:endParaRPr lang="en-US" dirty="0"/>
                    </a:p>
                  </a:txBody>
                  <a:tcPr/>
                </a:tc>
              </a:tr>
              <a:tr h="343850">
                <a:tc>
                  <a:txBody>
                    <a:bodyPr/>
                    <a:lstStyle/>
                    <a:p>
                      <a:r>
                        <a:rPr lang="en-US" dirty="0" smtClean="0"/>
                        <a:t>University of</a:t>
                      </a:r>
                      <a:r>
                        <a:rPr lang="en-US" baseline="0" dirty="0" smtClean="0"/>
                        <a:t> Michigan Record #</a:t>
                      </a:r>
                      <a:endParaRPr lang="en-US" dirty="0"/>
                    </a:p>
                  </a:txBody>
                  <a:tcPr/>
                </a:tc>
                <a:tc>
                  <a:txBody>
                    <a:bodyPr/>
                    <a:lstStyle/>
                    <a:p>
                      <a:r>
                        <a:rPr lang="en-US" dirty="0" smtClean="0"/>
                        <a:t>002052896</a:t>
                      </a:r>
                      <a:endParaRPr lang="en-US" dirty="0"/>
                    </a:p>
                  </a:txBody>
                  <a:tcPr/>
                </a:tc>
              </a:tr>
              <a:tr h="343850">
                <a:tc>
                  <a:txBody>
                    <a:bodyPr/>
                    <a:lstStyle/>
                    <a:p>
                      <a:r>
                        <a:rPr lang="en-US" dirty="0" smtClean="0"/>
                        <a:t>Enumeration/Chronology</a:t>
                      </a:r>
                      <a:endParaRPr lang="en-US" dirty="0"/>
                    </a:p>
                  </a:txBody>
                  <a:tcPr/>
                </a:tc>
                <a:tc>
                  <a:txBody>
                    <a:bodyPr/>
                    <a:lstStyle/>
                    <a:p>
                      <a:r>
                        <a:rPr lang="en-US" dirty="0" smtClean="0"/>
                        <a:t>Band I</a:t>
                      </a:r>
                      <a:endParaRPr lang="en-US" dirty="0"/>
                    </a:p>
                  </a:txBody>
                  <a:tcPr/>
                </a:tc>
              </a:tr>
              <a:tr h="343850">
                <a:tc>
                  <a:txBody>
                    <a:bodyPr/>
                    <a:lstStyle/>
                    <a:p>
                      <a:r>
                        <a:rPr lang="en-US" dirty="0" smtClean="0"/>
                        <a:t>Source</a:t>
                      </a:r>
                      <a:endParaRPr lang="en-US" dirty="0"/>
                    </a:p>
                  </a:txBody>
                  <a:tcPr/>
                </a:tc>
                <a:tc>
                  <a:txBody>
                    <a:bodyPr/>
                    <a:lstStyle/>
                    <a:p>
                      <a:r>
                        <a:rPr lang="en-US" dirty="0" smtClean="0"/>
                        <a:t>COO</a:t>
                      </a:r>
                      <a:endParaRPr lang="en-US" dirty="0"/>
                    </a:p>
                  </a:txBody>
                  <a:tcPr/>
                </a:tc>
              </a:tr>
              <a:tr h="343850">
                <a:tc>
                  <a:txBody>
                    <a:bodyPr/>
                    <a:lstStyle/>
                    <a:p>
                      <a:r>
                        <a:rPr lang="en-US" dirty="0" smtClean="0"/>
                        <a:t>Source Institution Record</a:t>
                      </a:r>
                      <a:r>
                        <a:rPr lang="en-US" baseline="0" dirty="0" smtClean="0"/>
                        <a:t> #</a:t>
                      </a:r>
                      <a:endParaRPr lang="en-US" dirty="0"/>
                    </a:p>
                  </a:txBody>
                  <a:tcPr/>
                </a:tc>
                <a:tc>
                  <a:txBody>
                    <a:bodyPr/>
                    <a:lstStyle/>
                    <a:p>
                      <a:r>
                        <a:rPr lang="en-US" dirty="0" smtClean="0"/>
                        <a:t>17132</a:t>
                      </a:r>
                      <a:endParaRPr lang="en-US" dirty="0"/>
                    </a:p>
                  </a:txBody>
                  <a:tcPr/>
                </a:tc>
              </a:tr>
              <a:tr h="343850">
                <a:tc>
                  <a:txBody>
                    <a:bodyPr/>
                    <a:lstStyle/>
                    <a:p>
                      <a:r>
                        <a:rPr lang="en-US" dirty="0" smtClean="0"/>
                        <a:t>OCLC numbers</a:t>
                      </a:r>
                      <a:endParaRPr lang="en-US" dirty="0"/>
                    </a:p>
                  </a:txBody>
                  <a:tcPr/>
                </a:tc>
                <a:tc>
                  <a:txBody>
                    <a:bodyPr/>
                    <a:lstStyle/>
                    <a:p>
                      <a:r>
                        <a:rPr lang="en-US" dirty="0" smtClean="0"/>
                        <a:t>62370740</a:t>
                      </a:r>
                      <a:endParaRPr lang="en-US" dirty="0"/>
                    </a:p>
                  </a:txBody>
                  <a:tcPr/>
                </a:tc>
              </a:tr>
              <a:tr h="343850">
                <a:tc>
                  <a:txBody>
                    <a:bodyPr/>
                    <a:lstStyle/>
                    <a:p>
                      <a:r>
                        <a:rPr lang="en-US" dirty="0" smtClean="0"/>
                        <a:t>ISBNs</a:t>
                      </a:r>
                      <a:endParaRPr lang="en-US" dirty="0"/>
                    </a:p>
                  </a:txBody>
                  <a:tcPr/>
                </a:tc>
                <a:tc>
                  <a:txBody>
                    <a:bodyPr/>
                    <a:lstStyle/>
                    <a:p>
                      <a:endParaRPr lang="en-US" dirty="0"/>
                    </a:p>
                  </a:txBody>
                  <a:tcPr/>
                </a:tc>
              </a:tr>
              <a:tr h="343850">
                <a:tc>
                  <a:txBody>
                    <a:bodyPr/>
                    <a:lstStyle/>
                    <a:p>
                      <a:r>
                        <a:rPr lang="en-US" dirty="0" smtClean="0"/>
                        <a:t>ISSNs</a:t>
                      </a:r>
                      <a:endParaRPr lang="en-US" dirty="0"/>
                    </a:p>
                  </a:txBody>
                  <a:tcPr/>
                </a:tc>
                <a:tc>
                  <a:txBody>
                    <a:bodyPr/>
                    <a:lstStyle/>
                    <a:p>
                      <a:r>
                        <a:rPr lang="en-US" dirty="0" err="1" smtClean="0"/>
                        <a:t>gs</a:t>
                      </a:r>
                      <a:r>
                        <a:rPr lang="en-US" dirty="0" smtClean="0"/>
                        <a:t> 12000204</a:t>
                      </a:r>
                      <a:endParaRPr lang="en-US" dirty="0"/>
                    </a:p>
                  </a:txBody>
                  <a:tcPr/>
                </a:tc>
              </a:tr>
              <a:tr h="343850">
                <a:tc>
                  <a:txBody>
                    <a:bodyPr/>
                    <a:lstStyle/>
                    <a:p>
                      <a:r>
                        <a:rPr lang="en-US" dirty="0" smtClean="0"/>
                        <a:t>LCCNs</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4401711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0738623"/>
              </p:ext>
            </p:extLst>
          </p:nvPr>
        </p:nvGraphicFramePr>
        <p:xfrm>
          <a:off x="948469" y="385042"/>
          <a:ext cx="7267735" cy="4206240"/>
        </p:xfrm>
        <a:graphic>
          <a:graphicData uri="http://schemas.openxmlformats.org/drawingml/2006/table">
            <a:tbl>
              <a:tblPr firstRow="1" bandRow="1">
                <a:tableStyleId>{5C22544A-7EE6-4342-B048-85BDC9FD1C3A}</a:tableStyleId>
              </a:tblPr>
              <a:tblGrid>
                <a:gridCol w="3377939"/>
                <a:gridCol w="3889796"/>
              </a:tblGrid>
              <a:tr h="343850">
                <a:tc>
                  <a:txBody>
                    <a:bodyPr/>
                    <a:lstStyle/>
                    <a:p>
                      <a:r>
                        <a:rPr lang="en-US" dirty="0" smtClean="0"/>
                        <a:t>Data Element</a:t>
                      </a:r>
                      <a:endParaRPr lang="en-US" dirty="0"/>
                    </a:p>
                  </a:txBody>
                  <a:tcPr/>
                </a:tc>
                <a:tc>
                  <a:txBody>
                    <a:bodyPr/>
                    <a:lstStyle/>
                    <a:p>
                      <a:r>
                        <a:rPr lang="en-US" dirty="0" smtClean="0"/>
                        <a:t>Example</a:t>
                      </a:r>
                      <a:endParaRPr lang="en-US" dirty="0"/>
                    </a:p>
                  </a:txBody>
                  <a:tcPr/>
                </a:tc>
              </a:tr>
              <a:tr h="343850">
                <a:tc>
                  <a:txBody>
                    <a:bodyPr/>
                    <a:lstStyle/>
                    <a:p>
                      <a:r>
                        <a:rPr lang="en-US" dirty="0" smtClean="0"/>
                        <a:t>Title</a:t>
                      </a:r>
                      <a:endParaRPr lang="en-US" dirty="0"/>
                    </a:p>
                  </a:txBody>
                  <a:tcPr/>
                </a:tc>
                <a:tc>
                  <a:txBody>
                    <a:bodyPr/>
                    <a:lstStyle/>
                    <a:p>
                      <a:r>
                        <a:rPr lang="en-US" sz="1800" kern="1200" dirty="0" err="1" smtClean="0">
                          <a:solidFill>
                            <a:schemeClr val="dk1"/>
                          </a:solidFill>
                          <a:latin typeface="+mn-lt"/>
                          <a:ea typeface="+mn-ea"/>
                          <a:cs typeface="+mn-cs"/>
                        </a:rPr>
                        <a:t>Anleitung</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zur</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bestimmung</a:t>
                      </a:r>
                      <a:r>
                        <a:rPr lang="en-US" sz="1800" kern="1200" dirty="0" smtClean="0">
                          <a:solidFill>
                            <a:schemeClr val="dk1"/>
                          </a:solidFill>
                          <a:latin typeface="+mn-lt"/>
                          <a:ea typeface="+mn-ea"/>
                          <a:cs typeface="+mn-cs"/>
                        </a:rPr>
                        <a:t> der </a:t>
                      </a:r>
                      <a:r>
                        <a:rPr lang="en-US" sz="1800" kern="1200" dirty="0" err="1" smtClean="0">
                          <a:solidFill>
                            <a:schemeClr val="dk1"/>
                          </a:solidFill>
                          <a:latin typeface="+mn-lt"/>
                          <a:ea typeface="+mn-ea"/>
                          <a:cs typeface="+mn-cs"/>
                        </a:rPr>
                        <a:t>karbonpflanzen</a:t>
                      </a:r>
                      <a:r>
                        <a:rPr lang="en-US" sz="1800" kern="1200" dirty="0" smtClean="0">
                          <a:solidFill>
                            <a:schemeClr val="dk1"/>
                          </a:solidFill>
                          <a:latin typeface="+mn-lt"/>
                          <a:ea typeface="+mn-ea"/>
                          <a:cs typeface="+mn-cs"/>
                        </a:rPr>
                        <a:t>…</a:t>
                      </a:r>
                      <a:endParaRPr lang="en-US" dirty="0"/>
                    </a:p>
                  </a:txBody>
                  <a:tcPr/>
                </a:tc>
              </a:tr>
              <a:tr h="343850">
                <a:tc>
                  <a:txBody>
                    <a:bodyPr/>
                    <a:lstStyle/>
                    <a:p>
                      <a:r>
                        <a:rPr lang="en-US" dirty="0" smtClean="0"/>
                        <a:t>Imprint</a:t>
                      </a:r>
                      <a:endParaRPr lang="en-US" dirty="0"/>
                    </a:p>
                  </a:txBody>
                  <a:tcPr/>
                </a:tc>
                <a:tc>
                  <a:txBody>
                    <a:bodyPr/>
                    <a:lstStyle/>
                    <a:p>
                      <a:r>
                        <a:rPr lang="en-US" dirty="0" err="1" smtClean="0"/>
                        <a:t>Kommissionsverlag</a:t>
                      </a:r>
                      <a:r>
                        <a:rPr lang="en-US" dirty="0" smtClean="0"/>
                        <a:t> von </a:t>
                      </a:r>
                      <a:r>
                        <a:rPr lang="en-US" dirty="0" err="1" smtClean="0"/>
                        <a:t>Craz</a:t>
                      </a:r>
                      <a:r>
                        <a:rPr lang="en-US" dirty="0" smtClean="0"/>
                        <a:t> &amp; </a:t>
                      </a:r>
                      <a:r>
                        <a:rPr lang="en-US" dirty="0" err="1" smtClean="0"/>
                        <a:t>Gerlach</a:t>
                      </a:r>
                      <a:r>
                        <a:rPr lang="en-US" dirty="0" smtClean="0"/>
                        <a:t> (J. </a:t>
                      </a:r>
                      <a:r>
                        <a:rPr lang="en-US" dirty="0" err="1" smtClean="0"/>
                        <a:t>Stettner</a:t>
                      </a:r>
                      <a:r>
                        <a:rPr lang="en-US" dirty="0" smtClean="0"/>
                        <a:t>) 1911-</a:t>
                      </a:r>
                      <a:endParaRPr lang="en-US" dirty="0"/>
                    </a:p>
                  </a:txBody>
                  <a:tcPr/>
                </a:tc>
              </a:tr>
              <a:tr h="343850">
                <a:tc>
                  <a:txBody>
                    <a:bodyPr/>
                    <a:lstStyle/>
                    <a:p>
                      <a:r>
                        <a:rPr lang="en-US" dirty="0" smtClean="0"/>
                        <a:t>Rights determination reason code</a:t>
                      </a:r>
                      <a:endParaRPr lang="en-US" dirty="0"/>
                    </a:p>
                  </a:txBody>
                  <a:tcPr/>
                </a:tc>
                <a:tc>
                  <a:txBody>
                    <a:bodyPr/>
                    <a:lstStyle/>
                    <a:p>
                      <a:r>
                        <a:rPr lang="en-US" dirty="0" smtClean="0"/>
                        <a:t>bib</a:t>
                      </a:r>
                      <a:endParaRPr lang="en-US" dirty="0"/>
                    </a:p>
                  </a:txBody>
                  <a:tcPr/>
                </a:tc>
              </a:tr>
              <a:tr h="343850">
                <a:tc>
                  <a:txBody>
                    <a:bodyPr/>
                    <a:lstStyle/>
                    <a:p>
                      <a:r>
                        <a:rPr lang="en-US" dirty="0" smtClean="0"/>
                        <a:t>Date of last update</a:t>
                      </a:r>
                      <a:endParaRPr lang="en-US" dirty="0"/>
                    </a:p>
                  </a:txBody>
                  <a:tcPr/>
                </a:tc>
                <a:tc>
                  <a:txBody>
                    <a:bodyPr/>
                    <a:lstStyle/>
                    <a:p>
                      <a:r>
                        <a:rPr lang="nl-NL" dirty="0" smtClean="0"/>
                        <a:t>2011-04-11 20:32:41</a:t>
                      </a:r>
                      <a:endParaRPr lang="en-US" dirty="0"/>
                    </a:p>
                  </a:txBody>
                  <a:tcPr/>
                </a:tc>
              </a:tr>
              <a:tr h="343850">
                <a:tc>
                  <a:txBody>
                    <a:bodyPr/>
                    <a:lstStyle/>
                    <a:p>
                      <a:r>
                        <a:rPr lang="en-US" dirty="0" smtClean="0"/>
                        <a:t>Government document</a:t>
                      </a:r>
                      <a:endParaRPr lang="en-US" dirty="0"/>
                    </a:p>
                  </a:txBody>
                  <a:tcPr/>
                </a:tc>
                <a:tc>
                  <a:txBody>
                    <a:bodyPr/>
                    <a:lstStyle/>
                    <a:p>
                      <a:r>
                        <a:rPr lang="en-US" dirty="0" smtClean="0"/>
                        <a:t>0</a:t>
                      </a:r>
                      <a:endParaRPr lang="en-US" dirty="0"/>
                    </a:p>
                  </a:txBody>
                  <a:tcPr/>
                </a:tc>
              </a:tr>
              <a:tr h="343850">
                <a:tc>
                  <a:txBody>
                    <a:bodyPr/>
                    <a:lstStyle/>
                    <a:p>
                      <a:r>
                        <a:rPr lang="en-US" dirty="0" smtClean="0"/>
                        <a:t>Publication</a:t>
                      </a:r>
                      <a:r>
                        <a:rPr lang="en-US" baseline="0" dirty="0" smtClean="0"/>
                        <a:t> date</a:t>
                      </a:r>
                      <a:endParaRPr lang="en-US" dirty="0"/>
                    </a:p>
                  </a:txBody>
                  <a:tcPr/>
                </a:tc>
                <a:tc>
                  <a:txBody>
                    <a:bodyPr/>
                    <a:lstStyle/>
                    <a:p>
                      <a:r>
                        <a:rPr lang="en-US" dirty="0" smtClean="0"/>
                        <a:t>1911</a:t>
                      </a:r>
                      <a:endParaRPr lang="en-US" dirty="0"/>
                    </a:p>
                  </a:txBody>
                  <a:tcPr/>
                </a:tc>
              </a:tr>
              <a:tr h="343850">
                <a:tc>
                  <a:txBody>
                    <a:bodyPr/>
                    <a:lstStyle/>
                    <a:p>
                      <a:r>
                        <a:rPr lang="en-US" dirty="0" smtClean="0"/>
                        <a:t>Publication place</a:t>
                      </a:r>
                      <a:endParaRPr lang="en-US" dirty="0"/>
                    </a:p>
                  </a:txBody>
                  <a:tcPr/>
                </a:tc>
                <a:tc>
                  <a:txBody>
                    <a:bodyPr/>
                    <a:lstStyle/>
                    <a:p>
                      <a:r>
                        <a:rPr lang="en-US" dirty="0" err="1" smtClean="0"/>
                        <a:t>gw</a:t>
                      </a:r>
                      <a:endParaRPr lang="en-US" dirty="0"/>
                    </a:p>
                  </a:txBody>
                  <a:tcPr/>
                </a:tc>
              </a:tr>
              <a:tr h="343850">
                <a:tc>
                  <a:txBody>
                    <a:bodyPr/>
                    <a:lstStyle/>
                    <a:p>
                      <a:r>
                        <a:rPr lang="en-US" dirty="0" smtClean="0"/>
                        <a:t>Language</a:t>
                      </a:r>
                      <a:endParaRPr lang="en-US" dirty="0"/>
                    </a:p>
                  </a:txBody>
                  <a:tcPr/>
                </a:tc>
                <a:tc>
                  <a:txBody>
                    <a:bodyPr/>
                    <a:lstStyle/>
                    <a:p>
                      <a:r>
                        <a:rPr lang="en-US" dirty="0" err="1" smtClean="0"/>
                        <a:t>ger</a:t>
                      </a:r>
                      <a:endParaRPr lang="en-US" dirty="0"/>
                    </a:p>
                  </a:txBody>
                  <a:tcPr/>
                </a:tc>
              </a:tr>
              <a:tr h="343850">
                <a:tc>
                  <a:txBody>
                    <a:bodyPr/>
                    <a:lstStyle/>
                    <a:p>
                      <a:r>
                        <a:rPr lang="en-US" dirty="0" smtClean="0"/>
                        <a:t>Bibliographic format</a:t>
                      </a:r>
                      <a:endParaRPr lang="en-US" dirty="0"/>
                    </a:p>
                  </a:txBody>
                  <a:tcPr/>
                </a:tc>
                <a:tc>
                  <a:txBody>
                    <a:bodyPr/>
                    <a:lstStyle/>
                    <a:p>
                      <a:r>
                        <a:rPr lang="en-US" dirty="0" smtClean="0"/>
                        <a:t>BK</a:t>
                      </a:r>
                      <a:endParaRPr lang="en-US" dirty="0"/>
                    </a:p>
                  </a:txBody>
                  <a:tcPr/>
                </a:tc>
              </a:tr>
            </a:tbl>
          </a:graphicData>
        </a:graphic>
      </p:graphicFrame>
    </p:spTree>
    <p:extLst>
      <p:ext uri="{BB962C8B-B14F-4D97-AF65-F5344CB8AC3E}">
        <p14:creationId xmlns:p14="http://schemas.microsoft.com/office/powerpoint/2010/main" val="277304427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Non-Google-digitized Dataset (300,000+)</a:t>
            </a:r>
          </a:p>
          <a:p>
            <a:pPr lvl="1"/>
            <a:r>
              <a:rPr lang="en-US" dirty="0" smtClean="0"/>
              <a:t>PD, PDUS, Open Access</a:t>
            </a:r>
          </a:p>
          <a:p>
            <a:pPr lvl="1"/>
            <a:r>
              <a:rPr lang="en-US" dirty="0" smtClean="0"/>
              <a:t>Signed researcher statement</a:t>
            </a:r>
          </a:p>
          <a:p>
            <a:r>
              <a:rPr lang="en-US" dirty="0" smtClean="0"/>
              <a:t>Google-digitized (2.2 million+)</a:t>
            </a:r>
          </a:p>
          <a:p>
            <a:pPr lvl="1"/>
            <a:r>
              <a:rPr lang="en-US" dirty="0" smtClean="0"/>
              <a:t>PD, PDUS, Open Access</a:t>
            </a:r>
          </a:p>
          <a:p>
            <a:pPr lvl="1"/>
            <a:r>
              <a:rPr lang="en-US" dirty="0" smtClean="0"/>
              <a:t>Agreement between institution and Google</a:t>
            </a:r>
          </a:p>
          <a:p>
            <a:pPr lvl="1"/>
            <a:r>
              <a:rPr lang="en-US" dirty="0" smtClean="0"/>
              <a:t>Brief proposal</a:t>
            </a:r>
          </a:p>
          <a:p>
            <a:pPr lvl="2"/>
            <a:r>
              <a:rPr lang="en-US" dirty="0" smtClean="0"/>
              <a:t>Characterize texts</a:t>
            </a:r>
          </a:p>
          <a:p>
            <a:pPr lvl="2"/>
            <a:r>
              <a:rPr lang="en-US" dirty="0" smtClean="0"/>
              <a:t>Provide ids (custom sets possible)</a:t>
            </a:r>
          </a:p>
          <a:p>
            <a:pPr lvl="2"/>
            <a:r>
              <a:rPr lang="en-US" dirty="0" smtClean="0"/>
              <a:t>Research, results, use of results</a:t>
            </a:r>
          </a:p>
          <a:p>
            <a:pPr lvl="1"/>
            <a:r>
              <a:rPr lang="en-US" dirty="0" smtClean="0"/>
              <a:t>Signed researcher statement</a:t>
            </a:r>
            <a:endParaRPr lang="en-US" dirty="0"/>
          </a:p>
        </p:txBody>
      </p:sp>
    </p:spTree>
    <p:extLst>
      <p:ext uri="{BB962C8B-B14F-4D97-AF65-F5344CB8AC3E}">
        <p14:creationId xmlns:p14="http://schemas.microsoft.com/office/powerpoint/2010/main" val="120661049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Digitization Sources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52464358"/>
              </p:ext>
            </p:extLst>
          </p:nvPr>
        </p:nvGraphicFramePr>
        <p:xfrm>
          <a:off x="696491" y="1417488"/>
          <a:ext cx="7681881" cy="5090160"/>
        </p:xfrm>
        <a:graphic>
          <a:graphicData uri="http://schemas.openxmlformats.org/drawingml/2006/table">
            <a:tbl>
              <a:tblPr firstRow="1" bandRow="1">
                <a:tableStyleId>{5C22544A-7EE6-4342-B048-85BDC9FD1C3A}</a:tableStyleId>
              </a:tblPr>
              <a:tblGrid>
                <a:gridCol w="1177236"/>
                <a:gridCol w="1977456"/>
                <a:gridCol w="4527189"/>
              </a:tblGrid>
              <a:tr h="370840">
                <a:tc>
                  <a:txBody>
                    <a:bodyPr/>
                    <a:lstStyle/>
                    <a:p>
                      <a:r>
                        <a:rPr lang="en-US" dirty="0" smtClean="0"/>
                        <a:t>Id</a:t>
                      </a:r>
                      <a:endParaRPr lang="en-US" dirty="0"/>
                    </a:p>
                  </a:txBody>
                  <a:tcPr/>
                </a:tc>
                <a:tc>
                  <a:txBody>
                    <a:bodyPr/>
                    <a:lstStyle/>
                    <a:p>
                      <a:r>
                        <a:rPr lang="en-US" dirty="0" smtClean="0"/>
                        <a:t>Name</a:t>
                      </a:r>
                      <a:endParaRPr lang="en-US" dirty="0"/>
                    </a:p>
                  </a:txBody>
                  <a:tcPr/>
                </a:tc>
                <a:tc>
                  <a:txBody>
                    <a:bodyPr/>
                    <a:lstStyle/>
                    <a:p>
                      <a:r>
                        <a:rPr lang="en-US" dirty="0" smtClean="0"/>
                        <a:t>Description</a:t>
                      </a:r>
                      <a:endParaRPr lang="en-US" dirty="0"/>
                    </a:p>
                  </a:txBody>
                  <a:tcPr/>
                </a:tc>
              </a:tr>
              <a:tr h="370840">
                <a:tc>
                  <a:txBody>
                    <a:bodyPr/>
                    <a:lstStyle/>
                    <a:p>
                      <a:r>
                        <a:rPr lang="en-US" dirty="0" smtClean="0"/>
                        <a:t>1</a:t>
                      </a:r>
                      <a:endParaRPr lang="en-US" dirty="0"/>
                    </a:p>
                  </a:txBody>
                  <a:tcPr>
                    <a:solidFill>
                      <a:schemeClr val="accent6">
                        <a:lumMod val="60000"/>
                        <a:lumOff val="40000"/>
                      </a:schemeClr>
                    </a:solidFill>
                  </a:tcPr>
                </a:tc>
                <a:tc>
                  <a:txBody>
                    <a:bodyPr/>
                    <a:lstStyle/>
                    <a:p>
                      <a:r>
                        <a:rPr lang="en-US" dirty="0" err="1" smtClean="0"/>
                        <a:t>google</a:t>
                      </a:r>
                      <a:endParaRPr lang="en-US" dirty="0"/>
                    </a:p>
                  </a:txBody>
                  <a:tcPr>
                    <a:solidFill>
                      <a:schemeClr val="accent6">
                        <a:lumMod val="60000"/>
                        <a:lumOff val="40000"/>
                      </a:schemeClr>
                    </a:solidFill>
                  </a:tcPr>
                </a:tc>
                <a:tc>
                  <a:txBody>
                    <a:bodyPr/>
                    <a:lstStyle/>
                    <a:p>
                      <a:r>
                        <a:rPr lang="en-US" dirty="0" smtClean="0"/>
                        <a:t>Google</a:t>
                      </a:r>
                      <a:endParaRPr lang="en-US" dirty="0"/>
                    </a:p>
                  </a:txBody>
                  <a:tcPr>
                    <a:solidFill>
                      <a:schemeClr val="accent6">
                        <a:lumMod val="60000"/>
                        <a:lumOff val="40000"/>
                      </a:schemeClr>
                    </a:solidFill>
                  </a:tcPr>
                </a:tc>
              </a:tr>
              <a:tr h="370840">
                <a:tc>
                  <a:txBody>
                    <a:bodyPr/>
                    <a:lstStyle/>
                    <a:p>
                      <a:r>
                        <a:rPr lang="en-US" dirty="0" smtClean="0"/>
                        <a:t>2</a:t>
                      </a:r>
                      <a:endParaRPr lang="en-US" dirty="0"/>
                    </a:p>
                  </a:txBody>
                  <a:tcPr>
                    <a:solidFill>
                      <a:schemeClr val="accent6">
                        <a:lumMod val="60000"/>
                        <a:lumOff val="40000"/>
                      </a:schemeClr>
                    </a:solidFill>
                  </a:tcPr>
                </a:tc>
                <a:tc>
                  <a:txBody>
                    <a:bodyPr/>
                    <a:lstStyle/>
                    <a:p>
                      <a:r>
                        <a:rPr lang="en-US" dirty="0" smtClean="0"/>
                        <a:t>lit-</a:t>
                      </a:r>
                      <a:r>
                        <a:rPr lang="en-US" dirty="0" err="1" smtClean="0"/>
                        <a:t>dlps</a:t>
                      </a:r>
                      <a:r>
                        <a:rPr lang="en-US" dirty="0" smtClean="0"/>
                        <a:t>-dc</a:t>
                      </a:r>
                      <a:endParaRPr lang="en-US" dirty="0"/>
                    </a:p>
                  </a:txBody>
                  <a:tcPr>
                    <a:solidFill>
                      <a:schemeClr val="accent6">
                        <a:lumMod val="60000"/>
                        <a:lumOff val="40000"/>
                      </a:schemeClr>
                    </a:solidFill>
                  </a:tcPr>
                </a:tc>
                <a:tc>
                  <a:txBody>
                    <a:bodyPr/>
                    <a:lstStyle/>
                    <a:p>
                      <a:r>
                        <a:rPr lang="en-US" dirty="0" smtClean="0"/>
                        <a:t>Library</a:t>
                      </a:r>
                      <a:r>
                        <a:rPr lang="en-US" baseline="0" dirty="0" smtClean="0"/>
                        <a:t> IT, DLPS, DC</a:t>
                      </a:r>
                      <a:endParaRPr lang="en-US" dirty="0"/>
                    </a:p>
                  </a:txBody>
                  <a:tcPr>
                    <a:solidFill>
                      <a:schemeClr val="accent6">
                        <a:lumMod val="60000"/>
                        <a:lumOff val="40000"/>
                      </a:schemeClr>
                    </a:solidFill>
                  </a:tcPr>
                </a:tc>
              </a:tr>
              <a:tr h="370840">
                <a:tc>
                  <a:txBody>
                    <a:bodyPr/>
                    <a:lstStyle/>
                    <a:p>
                      <a:r>
                        <a:rPr lang="en-US" dirty="0" smtClean="0"/>
                        <a:t>3</a:t>
                      </a:r>
                      <a:endParaRPr lang="en-US" dirty="0"/>
                    </a:p>
                  </a:txBody>
                  <a:tcPr>
                    <a:noFill/>
                  </a:tcPr>
                </a:tc>
                <a:tc>
                  <a:txBody>
                    <a:bodyPr/>
                    <a:lstStyle/>
                    <a:p>
                      <a:r>
                        <a:rPr lang="en-US" dirty="0" smtClean="0"/>
                        <a:t>ump</a:t>
                      </a:r>
                      <a:endParaRPr lang="en-US" dirty="0"/>
                    </a:p>
                  </a:txBody>
                  <a:tcPr>
                    <a:noFill/>
                  </a:tcPr>
                </a:tc>
                <a:tc>
                  <a:txBody>
                    <a:bodyPr/>
                    <a:lstStyle/>
                    <a:p>
                      <a:r>
                        <a:rPr lang="en-US" dirty="0" smtClean="0"/>
                        <a:t>University of Michigan Press</a:t>
                      </a:r>
                      <a:endParaRPr lang="en-US" dirty="0"/>
                    </a:p>
                  </a:txBody>
                  <a:tcPr>
                    <a:noFill/>
                  </a:tcPr>
                </a:tc>
              </a:tr>
              <a:tr h="370840">
                <a:tc>
                  <a:txBody>
                    <a:bodyPr/>
                    <a:lstStyle/>
                    <a:p>
                      <a:r>
                        <a:rPr lang="en-US" dirty="0" smtClean="0"/>
                        <a:t>4</a:t>
                      </a:r>
                      <a:endParaRPr lang="en-US" dirty="0"/>
                    </a:p>
                  </a:txBody>
                  <a:tcPr>
                    <a:solidFill>
                      <a:schemeClr val="accent6">
                        <a:lumMod val="60000"/>
                        <a:lumOff val="40000"/>
                      </a:schemeClr>
                    </a:solidFill>
                  </a:tcPr>
                </a:tc>
                <a:tc>
                  <a:txBody>
                    <a:bodyPr/>
                    <a:lstStyle/>
                    <a:p>
                      <a:r>
                        <a:rPr lang="en-US" dirty="0" err="1" smtClean="0"/>
                        <a:t>ia</a:t>
                      </a:r>
                      <a:endParaRPr lang="en-US" dirty="0"/>
                    </a:p>
                  </a:txBody>
                  <a:tcPr>
                    <a:solidFill>
                      <a:schemeClr val="accent6">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Internet Archive</a:t>
                      </a:r>
                    </a:p>
                  </a:txBody>
                  <a:tcPr>
                    <a:solidFill>
                      <a:schemeClr val="accent6">
                        <a:lumMod val="60000"/>
                        <a:lumOff val="40000"/>
                      </a:schemeClr>
                    </a:solidFill>
                  </a:tcPr>
                </a:tc>
              </a:tr>
              <a:tr h="370840">
                <a:tc>
                  <a:txBody>
                    <a:bodyPr/>
                    <a:lstStyle/>
                    <a:p>
                      <a:r>
                        <a:rPr lang="en-US" dirty="0" smtClean="0"/>
                        <a:t>5</a:t>
                      </a:r>
                      <a:endParaRPr lang="en-US" dirty="0"/>
                    </a:p>
                  </a:txBody>
                  <a:tcPr>
                    <a:solidFill>
                      <a:schemeClr val="accent6">
                        <a:lumMod val="60000"/>
                        <a:lumOff val="40000"/>
                      </a:schemeClr>
                    </a:solidFill>
                  </a:tcPr>
                </a:tc>
                <a:tc>
                  <a:txBody>
                    <a:bodyPr/>
                    <a:lstStyle/>
                    <a:p>
                      <a:r>
                        <a:rPr lang="en-US" dirty="0" err="1" smtClean="0"/>
                        <a:t>yale</a:t>
                      </a:r>
                      <a:endParaRPr lang="en-US" dirty="0"/>
                    </a:p>
                  </a:txBody>
                  <a:tcPr>
                    <a:solidFill>
                      <a:schemeClr val="accent6">
                        <a:lumMod val="60000"/>
                        <a:lumOff val="40000"/>
                      </a:schemeClr>
                    </a:solidFill>
                  </a:tcPr>
                </a:tc>
                <a:tc>
                  <a:txBody>
                    <a:bodyPr/>
                    <a:lstStyle/>
                    <a:p>
                      <a:r>
                        <a:rPr lang="en-US" dirty="0" smtClean="0"/>
                        <a:t>Yale University</a:t>
                      </a:r>
                      <a:endParaRPr lang="en-US" dirty="0"/>
                    </a:p>
                  </a:txBody>
                  <a:tcPr>
                    <a:solidFill>
                      <a:schemeClr val="accent6">
                        <a:lumMod val="60000"/>
                        <a:lumOff val="40000"/>
                      </a:schemeClr>
                    </a:solidFill>
                  </a:tcPr>
                </a:tc>
              </a:tr>
              <a:tr h="370840">
                <a:tc>
                  <a:txBody>
                    <a:bodyPr/>
                    <a:lstStyle/>
                    <a:p>
                      <a:r>
                        <a:rPr lang="en-US" dirty="0" smtClean="0"/>
                        <a:t>6</a:t>
                      </a:r>
                      <a:endParaRPr lang="en-US" dirty="0"/>
                    </a:p>
                  </a:txBody>
                  <a:tcPr>
                    <a:noFill/>
                  </a:tcPr>
                </a:tc>
                <a:tc>
                  <a:txBody>
                    <a:bodyPr/>
                    <a:lstStyle/>
                    <a:p>
                      <a:r>
                        <a:rPr lang="en-US" dirty="0" err="1" smtClean="0"/>
                        <a:t>umn</a:t>
                      </a:r>
                      <a:endParaRPr lang="en-US" dirty="0"/>
                    </a:p>
                  </a:txBody>
                  <a:tcPr>
                    <a:noFill/>
                  </a:tcPr>
                </a:tc>
                <a:tc>
                  <a:txBody>
                    <a:bodyPr/>
                    <a:lstStyle/>
                    <a:p>
                      <a:r>
                        <a:rPr lang="en-US" dirty="0" smtClean="0"/>
                        <a:t>University of Minnesota</a:t>
                      </a:r>
                      <a:endParaRPr lang="en-US" dirty="0"/>
                    </a:p>
                  </a:txBody>
                  <a:tcPr>
                    <a:noFill/>
                  </a:tcPr>
                </a:tc>
              </a:tr>
              <a:tr h="370840">
                <a:tc>
                  <a:txBody>
                    <a:bodyPr/>
                    <a:lstStyle/>
                    <a:p>
                      <a:r>
                        <a:rPr lang="en-US" dirty="0" smtClean="0"/>
                        <a:t>7</a:t>
                      </a:r>
                      <a:endParaRPr lang="en-US" dirty="0"/>
                    </a:p>
                  </a:txBody>
                  <a:tcPr>
                    <a:noFill/>
                  </a:tcPr>
                </a:tc>
                <a:tc>
                  <a:txBody>
                    <a:bodyPr/>
                    <a:lstStyle/>
                    <a:p>
                      <a:r>
                        <a:rPr lang="en-US" dirty="0" err="1" smtClean="0"/>
                        <a:t>mhs</a:t>
                      </a:r>
                      <a:endParaRPr lang="en-US" dirty="0"/>
                    </a:p>
                  </a:txBody>
                  <a:tcPr>
                    <a:noFill/>
                  </a:tcPr>
                </a:tc>
                <a:tc>
                  <a:txBody>
                    <a:bodyPr/>
                    <a:lstStyle/>
                    <a:p>
                      <a:r>
                        <a:rPr lang="en-US" dirty="0" smtClean="0"/>
                        <a:t>Minnesota Historical Society</a:t>
                      </a:r>
                      <a:endParaRPr lang="en-US" dirty="0"/>
                    </a:p>
                  </a:txBody>
                  <a:tcPr>
                    <a:noFill/>
                  </a:tcPr>
                </a:tc>
              </a:tr>
              <a:tr h="370840">
                <a:tc>
                  <a:txBody>
                    <a:bodyPr/>
                    <a:lstStyle/>
                    <a:p>
                      <a:r>
                        <a:rPr lang="en-US" dirty="0" smtClean="0"/>
                        <a:t>8</a:t>
                      </a:r>
                      <a:endParaRPr lang="en-US" dirty="0"/>
                    </a:p>
                  </a:txBody>
                  <a:tcPr>
                    <a:solidFill>
                      <a:schemeClr val="accent6">
                        <a:lumMod val="60000"/>
                        <a:lumOff val="40000"/>
                      </a:schemeClr>
                    </a:solidFill>
                  </a:tcPr>
                </a:tc>
                <a:tc>
                  <a:txBody>
                    <a:bodyPr/>
                    <a:lstStyle/>
                    <a:p>
                      <a:r>
                        <a:rPr lang="en-US" dirty="0" err="1" smtClean="0"/>
                        <a:t>usup</a:t>
                      </a:r>
                      <a:endParaRPr lang="en-US" dirty="0"/>
                    </a:p>
                  </a:txBody>
                  <a:tcPr>
                    <a:solidFill>
                      <a:schemeClr val="accent6">
                        <a:lumMod val="60000"/>
                        <a:lumOff val="40000"/>
                      </a:schemeClr>
                    </a:solidFill>
                  </a:tcPr>
                </a:tc>
                <a:tc>
                  <a:txBody>
                    <a:bodyPr/>
                    <a:lstStyle/>
                    <a:p>
                      <a:r>
                        <a:rPr lang="en-US" dirty="0" smtClean="0"/>
                        <a:t>Utah</a:t>
                      </a:r>
                      <a:r>
                        <a:rPr lang="en-US" baseline="0" dirty="0" smtClean="0"/>
                        <a:t> State University Press</a:t>
                      </a:r>
                      <a:endParaRPr lang="en-US" dirty="0"/>
                    </a:p>
                  </a:txBody>
                  <a:tcPr>
                    <a:solidFill>
                      <a:schemeClr val="accent6">
                        <a:lumMod val="60000"/>
                        <a:lumOff val="40000"/>
                      </a:schemeClr>
                    </a:solidFill>
                  </a:tcPr>
                </a:tc>
              </a:tr>
              <a:tr h="370840">
                <a:tc>
                  <a:txBody>
                    <a:bodyPr/>
                    <a:lstStyle/>
                    <a:p>
                      <a:r>
                        <a:rPr lang="en-US" dirty="0" smtClean="0"/>
                        <a:t>9</a:t>
                      </a:r>
                      <a:endParaRPr lang="en-US" dirty="0"/>
                    </a:p>
                  </a:txBody>
                  <a:tcPr>
                    <a:solidFill>
                      <a:schemeClr val="accent6">
                        <a:lumMod val="60000"/>
                        <a:lumOff val="40000"/>
                      </a:schemeClr>
                    </a:solidFill>
                  </a:tcPr>
                </a:tc>
                <a:tc>
                  <a:txBody>
                    <a:bodyPr/>
                    <a:lstStyle/>
                    <a:p>
                      <a:r>
                        <a:rPr lang="en-US" dirty="0" err="1" smtClean="0"/>
                        <a:t>ucm</a:t>
                      </a:r>
                      <a:endParaRPr lang="en-US" dirty="0"/>
                    </a:p>
                  </a:txBody>
                  <a:tcPr>
                    <a:solidFill>
                      <a:schemeClr val="accent6">
                        <a:lumMod val="60000"/>
                        <a:lumOff val="40000"/>
                      </a:schemeClr>
                    </a:solidFill>
                  </a:tcPr>
                </a:tc>
                <a:tc>
                  <a:txBody>
                    <a:bodyPr/>
                    <a:lstStyle/>
                    <a:p>
                      <a:r>
                        <a:rPr lang="en-US" dirty="0" smtClean="0"/>
                        <a:t>Universidad </a:t>
                      </a:r>
                      <a:r>
                        <a:rPr lang="en-US" dirty="0" err="1" smtClean="0"/>
                        <a:t>Complutense</a:t>
                      </a:r>
                      <a:r>
                        <a:rPr lang="en-US" baseline="0" dirty="0" smtClean="0"/>
                        <a:t> de Madrid</a:t>
                      </a:r>
                      <a:endParaRPr lang="en-US" dirty="0"/>
                    </a:p>
                  </a:txBody>
                  <a:tcPr>
                    <a:solidFill>
                      <a:schemeClr val="accent6">
                        <a:lumMod val="60000"/>
                        <a:lumOff val="40000"/>
                      </a:schemeClr>
                    </a:solidFill>
                  </a:tcPr>
                </a:tc>
              </a:tr>
              <a:tr h="370840">
                <a:tc>
                  <a:txBody>
                    <a:bodyPr/>
                    <a:lstStyle/>
                    <a:p>
                      <a:r>
                        <a:rPr lang="en-US" dirty="0" smtClean="0"/>
                        <a:t>10</a:t>
                      </a:r>
                      <a:endParaRPr lang="en-US" dirty="0"/>
                    </a:p>
                  </a:txBody>
                  <a:tcPr>
                    <a:solidFill>
                      <a:schemeClr val="accent6">
                        <a:lumMod val="60000"/>
                        <a:lumOff val="40000"/>
                      </a:schemeClr>
                    </a:solidFill>
                  </a:tcPr>
                </a:tc>
                <a:tc>
                  <a:txBody>
                    <a:bodyPr/>
                    <a:lstStyle/>
                    <a:p>
                      <a:r>
                        <a:rPr lang="en-US" dirty="0" err="1" smtClean="0"/>
                        <a:t>purd</a:t>
                      </a:r>
                      <a:endParaRPr lang="en-US" dirty="0"/>
                    </a:p>
                  </a:txBody>
                  <a:tcPr>
                    <a:solidFill>
                      <a:schemeClr val="accent6">
                        <a:lumMod val="60000"/>
                        <a:lumOff val="40000"/>
                      </a:schemeClr>
                    </a:solidFill>
                  </a:tcPr>
                </a:tc>
                <a:tc>
                  <a:txBody>
                    <a:bodyPr/>
                    <a:lstStyle/>
                    <a:p>
                      <a:r>
                        <a:rPr lang="en-US" dirty="0" smtClean="0"/>
                        <a:t>Purdue University</a:t>
                      </a:r>
                      <a:endParaRPr lang="en-US" dirty="0"/>
                    </a:p>
                  </a:txBody>
                  <a:tcPr>
                    <a:solidFill>
                      <a:schemeClr val="accent6">
                        <a:lumMod val="60000"/>
                        <a:lumOff val="40000"/>
                      </a:schemeClr>
                    </a:solidFill>
                  </a:tcPr>
                </a:tc>
              </a:tr>
              <a:tr h="370840">
                <a:tc>
                  <a:txBody>
                    <a:bodyPr/>
                    <a:lstStyle/>
                    <a:p>
                      <a:r>
                        <a:rPr lang="en-US" dirty="0" smtClean="0"/>
                        <a:t>11</a:t>
                      </a:r>
                      <a:endParaRPr lang="en-US" dirty="0"/>
                    </a:p>
                  </a:txBody>
                  <a:tcPr>
                    <a:solidFill>
                      <a:schemeClr val="accent6">
                        <a:lumMod val="60000"/>
                        <a:lumOff val="40000"/>
                      </a:schemeClr>
                    </a:solidFill>
                  </a:tcPr>
                </a:tc>
                <a:tc>
                  <a:txBody>
                    <a:bodyPr/>
                    <a:lstStyle/>
                    <a:p>
                      <a:r>
                        <a:rPr lang="en-US" dirty="0" err="1" smtClean="0"/>
                        <a:t>getty</a:t>
                      </a:r>
                      <a:endParaRPr lang="en-US" dirty="0"/>
                    </a:p>
                  </a:txBody>
                  <a:tcPr>
                    <a:solidFill>
                      <a:schemeClr val="accent6">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Getty Research Institute</a:t>
                      </a:r>
                    </a:p>
                  </a:txBody>
                  <a:tcPr>
                    <a:solidFill>
                      <a:schemeClr val="accent6">
                        <a:lumMod val="60000"/>
                        <a:lumOff val="40000"/>
                      </a:schemeClr>
                    </a:solidFill>
                  </a:tcPr>
                </a:tc>
              </a:tr>
              <a:tr h="370840">
                <a:tc>
                  <a:txBody>
                    <a:bodyPr/>
                    <a:lstStyle/>
                    <a:p>
                      <a:r>
                        <a:rPr lang="en-US" dirty="0" smtClean="0"/>
                        <a:t>12</a:t>
                      </a:r>
                      <a:endParaRPr lang="en-US" dirty="0"/>
                    </a:p>
                  </a:txBody>
                  <a:tcPr>
                    <a:solidFill>
                      <a:schemeClr val="accent6">
                        <a:lumMod val="60000"/>
                        <a:lumOff val="40000"/>
                      </a:schemeClr>
                    </a:solidFill>
                  </a:tcPr>
                </a:tc>
                <a:tc>
                  <a:txBody>
                    <a:bodyPr/>
                    <a:lstStyle/>
                    <a:p>
                      <a:r>
                        <a:rPr lang="en-US" dirty="0" smtClean="0"/>
                        <a:t>um-dc-</a:t>
                      </a:r>
                      <a:r>
                        <a:rPr lang="en-US" dirty="0" err="1" smtClean="0"/>
                        <a:t>mp</a:t>
                      </a:r>
                      <a:endParaRPr lang="en-US" dirty="0"/>
                    </a:p>
                  </a:txBody>
                  <a:tcPr>
                    <a:solidFill>
                      <a:schemeClr val="accent6">
                        <a:lumMod val="60000"/>
                        <a:lumOff val="40000"/>
                      </a:schemeClr>
                    </a:solidFill>
                  </a:tcPr>
                </a:tc>
                <a:tc>
                  <a:txBody>
                    <a:bodyPr/>
                    <a:lstStyle/>
                    <a:p>
                      <a:r>
                        <a:rPr lang="en-US" dirty="0" smtClean="0"/>
                        <a:t>University of Michigan, </a:t>
                      </a:r>
                      <a:r>
                        <a:rPr lang="en-US" dirty="0" err="1" smtClean="0"/>
                        <a:t>Duderstadt</a:t>
                      </a:r>
                      <a:r>
                        <a:rPr lang="en-US" dirty="0" smtClean="0"/>
                        <a:t> Center, </a:t>
                      </a:r>
                      <a:r>
                        <a:rPr lang="en-US" dirty="0" err="1" smtClean="0"/>
                        <a:t>Millenium</a:t>
                      </a:r>
                      <a:r>
                        <a:rPr lang="en-US" dirty="0" smtClean="0"/>
                        <a:t> Project</a:t>
                      </a:r>
                      <a:endParaRPr lang="en-US"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380860863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structure</a:t>
            </a:r>
            <a:endParaRPr lang="en-US" dirty="0"/>
          </a:p>
        </p:txBody>
      </p:sp>
      <p:pic>
        <p:nvPicPr>
          <p:cNvPr id="6" name="Picture 4"/>
          <p:cNvPicPr>
            <a:picLocks noChangeAspect="1" noChangeArrowheads="1"/>
          </p:cNvPicPr>
          <p:nvPr/>
        </p:nvPicPr>
        <p:blipFill>
          <a:blip r:embed="rId3"/>
          <a:srcRect/>
          <a:stretch>
            <a:fillRect/>
          </a:stretch>
        </p:blipFill>
        <p:spPr bwMode="auto">
          <a:xfrm>
            <a:off x="576692" y="1703168"/>
            <a:ext cx="1234215" cy="822438"/>
          </a:xfrm>
          <a:prstGeom prst="rect">
            <a:avLst/>
          </a:prstGeom>
          <a:noFill/>
          <a:ln w="9525">
            <a:noFill/>
            <a:miter lim="800000"/>
            <a:headEnd/>
            <a:tailEnd/>
          </a:ln>
          <a:effectLst/>
        </p:spPr>
      </p:pic>
      <p:sp>
        <p:nvSpPr>
          <p:cNvPr id="7" name="TextBox 6"/>
          <p:cNvSpPr txBox="1"/>
          <p:nvPr/>
        </p:nvSpPr>
        <p:spPr>
          <a:xfrm>
            <a:off x="2057507" y="1916006"/>
            <a:ext cx="6781693" cy="2308324"/>
          </a:xfrm>
          <a:prstGeom prst="rect">
            <a:avLst/>
          </a:prstGeom>
          <a:noFill/>
        </p:spPr>
        <p:txBody>
          <a:bodyPr wrap="square" rtlCol="0">
            <a:spAutoFit/>
          </a:bodyPr>
          <a:lstStyle/>
          <a:p>
            <a:r>
              <a:rPr lang="en-US" sz="2400" dirty="0" smtClean="0">
                <a:solidFill>
                  <a:srgbClr val="404040"/>
                </a:solidFill>
              </a:rPr>
              <a:t>id (list of ids in dataset)</a:t>
            </a:r>
          </a:p>
          <a:p>
            <a:r>
              <a:rPr lang="en-US" sz="2400" dirty="0" err="1" smtClean="0">
                <a:solidFill>
                  <a:srgbClr val="404040"/>
                </a:solidFill>
              </a:rPr>
              <a:t>meta.tar.gz</a:t>
            </a:r>
            <a:r>
              <a:rPr lang="en-US" sz="2400" dirty="0" smtClean="0">
                <a:solidFill>
                  <a:srgbClr val="404040"/>
                </a:solidFill>
              </a:rPr>
              <a:t> (bibliographic data)</a:t>
            </a:r>
          </a:p>
          <a:p>
            <a:r>
              <a:rPr lang="en-US" sz="2400" dirty="0" err="1">
                <a:solidFill>
                  <a:srgbClr val="404040"/>
                </a:solidFill>
              </a:rPr>
              <a:t>l</a:t>
            </a:r>
            <a:r>
              <a:rPr lang="en-US" sz="2400" dirty="0" err="1" smtClean="0">
                <a:solidFill>
                  <a:srgbClr val="404040"/>
                </a:solidFill>
              </a:rPr>
              <a:t>oc</a:t>
            </a:r>
            <a:endParaRPr lang="en-US" sz="2400" dirty="0" smtClean="0">
              <a:solidFill>
                <a:srgbClr val="404040"/>
              </a:solidFill>
            </a:endParaRPr>
          </a:p>
          <a:p>
            <a:r>
              <a:rPr lang="en-US" sz="2400" dirty="0" err="1">
                <a:solidFill>
                  <a:srgbClr val="404040"/>
                </a:solidFill>
              </a:rPr>
              <a:t>m</a:t>
            </a:r>
            <a:r>
              <a:rPr lang="en-US" sz="2400" dirty="0" err="1" smtClean="0">
                <a:solidFill>
                  <a:srgbClr val="404040"/>
                </a:solidFill>
              </a:rPr>
              <a:t>dp</a:t>
            </a:r>
            <a:endParaRPr lang="en-US" sz="2400" dirty="0" smtClean="0">
              <a:solidFill>
                <a:srgbClr val="404040"/>
              </a:solidFill>
            </a:endParaRPr>
          </a:p>
          <a:p>
            <a:r>
              <a:rPr lang="en-US" sz="2400" dirty="0" smtClean="0">
                <a:solidFill>
                  <a:srgbClr val="404040"/>
                </a:solidFill>
              </a:rPr>
              <a:t>uc1</a:t>
            </a:r>
          </a:p>
          <a:p>
            <a:endParaRPr lang="en-US" sz="2400" dirty="0"/>
          </a:p>
        </p:txBody>
      </p:sp>
      <p:sp>
        <p:nvSpPr>
          <p:cNvPr id="9" name="Flowchart: Document 173"/>
          <p:cNvSpPr/>
          <p:nvPr/>
        </p:nvSpPr>
        <p:spPr>
          <a:xfrm>
            <a:off x="4982645" y="5181443"/>
            <a:ext cx="978916" cy="846287"/>
          </a:xfrm>
          <a:prstGeom prst="flowChartDocumen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HT</a:t>
            </a:r>
          </a:p>
          <a:p>
            <a:pPr algn="ctr"/>
            <a:r>
              <a:rPr lang="en-US" dirty="0" smtClean="0">
                <a:solidFill>
                  <a:schemeClr val="tx1"/>
                </a:solidFill>
              </a:rPr>
              <a:t>METS</a:t>
            </a:r>
            <a:endParaRPr lang="en-US" dirty="0">
              <a:solidFill>
                <a:schemeClr val="tx1"/>
              </a:solidFill>
            </a:endParaRPr>
          </a:p>
        </p:txBody>
      </p:sp>
      <p:sp>
        <p:nvSpPr>
          <p:cNvPr id="10" name="TextBox 9"/>
          <p:cNvSpPr txBox="1"/>
          <p:nvPr/>
        </p:nvSpPr>
        <p:spPr>
          <a:xfrm>
            <a:off x="1810907" y="4092815"/>
            <a:ext cx="2184400" cy="461665"/>
          </a:xfrm>
          <a:prstGeom prst="rect">
            <a:avLst/>
          </a:prstGeom>
          <a:noFill/>
        </p:spPr>
        <p:txBody>
          <a:bodyPr wrap="square" rtlCol="0">
            <a:spAutoFit/>
          </a:bodyPr>
          <a:lstStyle/>
          <a:p>
            <a:r>
              <a:rPr lang="en-US" sz="2400" dirty="0" smtClean="0"/>
              <a:t>b34543486.zip</a:t>
            </a:r>
          </a:p>
        </p:txBody>
      </p:sp>
      <p:sp>
        <p:nvSpPr>
          <p:cNvPr id="11" name="TextBox 10"/>
          <p:cNvSpPr txBox="1"/>
          <p:nvPr/>
        </p:nvSpPr>
        <p:spPr>
          <a:xfrm>
            <a:off x="1793952" y="5329397"/>
            <a:ext cx="3060700" cy="461665"/>
          </a:xfrm>
          <a:prstGeom prst="rect">
            <a:avLst/>
          </a:prstGeom>
          <a:noFill/>
        </p:spPr>
        <p:txBody>
          <a:bodyPr wrap="square" rtlCol="0">
            <a:spAutoFit/>
          </a:bodyPr>
          <a:lstStyle/>
          <a:p>
            <a:r>
              <a:rPr lang="en-US" sz="2400" dirty="0" smtClean="0"/>
              <a:t>b34543486.mets.xml</a:t>
            </a:r>
          </a:p>
        </p:txBody>
      </p:sp>
      <p:sp>
        <p:nvSpPr>
          <p:cNvPr id="14" name="Flowchart: Multidocument 486"/>
          <p:cNvSpPr/>
          <p:nvPr/>
        </p:nvSpPr>
        <p:spPr>
          <a:xfrm>
            <a:off x="4854652" y="3745332"/>
            <a:ext cx="1048485" cy="809148"/>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a:t>
            </a:r>
            <a:endParaRPr lang="en-US" dirty="0">
              <a:solidFill>
                <a:schemeClr val="tx1"/>
              </a:solidFill>
            </a:endParaRPr>
          </a:p>
        </p:txBody>
      </p:sp>
      <p:sp>
        <p:nvSpPr>
          <p:cNvPr id="15" name="Rectangle 14"/>
          <p:cNvSpPr/>
          <p:nvPr/>
        </p:nvSpPr>
        <p:spPr>
          <a:xfrm>
            <a:off x="4195019" y="3653930"/>
            <a:ext cx="2442127" cy="103292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a:stretch>
            <a:fillRect/>
          </a:stretch>
        </p:blipFill>
        <p:spPr>
          <a:xfrm>
            <a:off x="6331046" y="4380759"/>
            <a:ext cx="612200" cy="612200"/>
          </a:xfrm>
          <a:prstGeom prst="rect">
            <a:avLst/>
          </a:prstGeom>
        </p:spPr>
      </p:pic>
    </p:spTree>
    <p:extLst>
      <p:ext uri="{BB962C8B-B14F-4D97-AF65-F5344CB8AC3E}">
        <p14:creationId xmlns:p14="http://schemas.microsoft.com/office/powerpoint/2010/main" val="123983622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available?</a:t>
            </a:r>
            <a:endParaRPr lang="en-US" dirty="0"/>
          </a:p>
        </p:txBody>
      </p:sp>
      <p:sp>
        <p:nvSpPr>
          <p:cNvPr id="4" name="Content Placeholder 3"/>
          <p:cNvSpPr>
            <a:spLocks noGrp="1"/>
          </p:cNvSpPr>
          <p:nvPr>
            <p:ph idx="1"/>
          </p:nvPr>
        </p:nvSpPr>
        <p:spPr>
          <a:ln>
            <a:noFill/>
          </a:ln>
        </p:spPr>
        <p:txBody>
          <a:bodyPr>
            <a:normAutofit/>
          </a:bodyPr>
          <a:lstStyle/>
          <a:p>
            <a:r>
              <a:rPr lang="en-US" dirty="0"/>
              <a:t>Web </a:t>
            </a:r>
            <a:r>
              <a:rPr lang="en-US" dirty="0" smtClean="0"/>
              <a:t>interfaces  </a:t>
            </a:r>
            <a:r>
              <a:rPr lang="en-US" dirty="0">
                <a:solidFill>
                  <a:srgbClr val="00CB00"/>
                </a:solidFill>
                <a:latin typeface="Zapf Dingbats"/>
                <a:ea typeface="Zapf Dingbats"/>
                <a:cs typeface="Zapf Dingbats"/>
                <a:sym typeface="Zapf Dingbats"/>
              </a:rPr>
              <a:t>✔</a:t>
            </a:r>
            <a:endParaRPr lang="en-US" dirty="0">
              <a:solidFill>
                <a:srgbClr val="00CB00"/>
              </a:solidFill>
            </a:endParaRPr>
          </a:p>
          <a:p>
            <a:r>
              <a:rPr lang="en-US" dirty="0" smtClean="0"/>
              <a:t>APIs  </a:t>
            </a:r>
            <a:r>
              <a:rPr lang="en-US" dirty="0" smtClean="0">
                <a:solidFill>
                  <a:srgbClr val="00CB00"/>
                </a:solidFill>
                <a:latin typeface="Zapf Dingbats"/>
                <a:ea typeface="Zapf Dingbats"/>
                <a:cs typeface="Zapf Dingbats"/>
                <a:sym typeface="Zapf Dingbats"/>
              </a:rPr>
              <a:t>✔</a:t>
            </a:r>
            <a:endParaRPr lang="en-US" dirty="0" smtClean="0"/>
          </a:p>
          <a:p>
            <a:pPr lvl="1"/>
            <a:r>
              <a:rPr lang="en-US" dirty="0" smtClean="0"/>
              <a:t>Data </a:t>
            </a:r>
            <a:r>
              <a:rPr lang="en-US" dirty="0"/>
              <a:t>API</a:t>
            </a:r>
            <a:endParaRPr lang="en-US" dirty="0">
              <a:solidFill>
                <a:srgbClr val="00CB00"/>
              </a:solidFill>
            </a:endParaRPr>
          </a:p>
          <a:p>
            <a:pPr lvl="1"/>
            <a:r>
              <a:rPr lang="en-US" dirty="0"/>
              <a:t>Bib API</a:t>
            </a:r>
          </a:p>
          <a:p>
            <a:r>
              <a:rPr lang="en-US" dirty="0" smtClean="0"/>
              <a:t>Data feeds and distribution  </a:t>
            </a:r>
            <a:r>
              <a:rPr lang="en-US" dirty="0">
                <a:solidFill>
                  <a:srgbClr val="00CB00"/>
                </a:solidFill>
                <a:latin typeface="Zapf Dingbats"/>
                <a:ea typeface="Zapf Dingbats"/>
                <a:cs typeface="Zapf Dingbats"/>
                <a:sym typeface="Zapf Dingbats"/>
              </a:rPr>
              <a:t>✔</a:t>
            </a:r>
            <a:endParaRPr lang="en-US" dirty="0" smtClean="0"/>
          </a:p>
          <a:p>
            <a:pPr lvl="1"/>
            <a:r>
              <a:rPr lang="en-US" dirty="0" err="1" smtClean="0"/>
              <a:t>Hathifiles</a:t>
            </a:r>
            <a:endParaRPr lang="en-US" dirty="0"/>
          </a:p>
          <a:p>
            <a:pPr lvl="1"/>
            <a:r>
              <a:rPr lang="en-US" dirty="0"/>
              <a:t>OAI</a:t>
            </a:r>
          </a:p>
          <a:p>
            <a:pPr lvl="1"/>
            <a:r>
              <a:rPr lang="en-US" dirty="0"/>
              <a:t>Datasets</a:t>
            </a:r>
          </a:p>
          <a:p>
            <a:pPr lvl="1"/>
            <a:endParaRPr lang="en-US" dirty="0" smtClean="0"/>
          </a:p>
          <a:p>
            <a:endParaRPr lang="en-US" dirty="0" smtClean="0"/>
          </a:p>
        </p:txBody>
      </p:sp>
    </p:spTree>
    <p:extLst>
      <p:ext uri="{BB962C8B-B14F-4D97-AF65-F5344CB8AC3E}">
        <p14:creationId xmlns:p14="http://schemas.microsoft.com/office/powerpoint/2010/main" val="29995232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Repository</a:t>
            </a:r>
            <a:endParaRPr lang="en-US" dirty="0"/>
          </a:p>
        </p:txBody>
      </p:sp>
      <p:sp>
        <p:nvSpPr>
          <p:cNvPr id="3" name="Content Placeholder 2"/>
          <p:cNvSpPr>
            <a:spLocks noGrp="1"/>
          </p:cNvSpPr>
          <p:nvPr>
            <p:ph idx="1"/>
          </p:nvPr>
        </p:nvSpPr>
        <p:spPr/>
        <p:txBody>
          <a:bodyPr>
            <a:normAutofit/>
          </a:bodyPr>
          <a:lstStyle/>
          <a:p>
            <a:r>
              <a:rPr lang="en-US" dirty="0" smtClean="0"/>
              <a:t>Launched 2008</a:t>
            </a:r>
          </a:p>
          <a:p>
            <a:r>
              <a:rPr lang="en-US" dirty="0" smtClean="0"/>
              <a:t>Initial focus on digitized book and journal content</a:t>
            </a:r>
          </a:p>
          <a:p>
            <a:pPr lvl="1"/>
            <a:r>
              <a:rPr lang="en-US" dirty="0" smtClean="0"/>
              <a:t>10.6 million </a:t>
            </a:r>
            <a:r>
              <a:rPr lang="en-US" dirty="0"/>
              <a:t>total volumes </a:t>
            </a:r>
          </a:p>
          <a:p>
            <a:pPr lvl="1"/>
            <a:r>
              <a:rPr lang="en-US" dirty="0" smtClean="0"/>
              <a:t>5.6 million </a:t>
            </a:r>
            <a:r>
              <a:rPr lang="en-US" dirty="0"/>
              <a:t>book titles</a:t>
            </a:r>
          </a:p>
          <a:p>
            <a:pPr lvl="1"/>
            <a:r>
              <a:rPr lang="en-US" dirty="0" smtClean="0"/>
              <a:t>270,000 </a:t>
            </a:r>
            <a:r>
              <a:rPr lang="en-US" dirty="0"/>
              <a:t>serial titles</a:t>
            </a:r>
          </a:p>
          <a:p>
            <a:pPr lvl="1"/>
            <a:r>
              <a:rPr lang="en-US" dirty="0" smtClean="0"/>
              <a:t>3.3 million public domain (~30%)</a:t>
            </a:r>
          </a:p>
        </p:txBody>
      </p:sp>
    </p:spTree>
    <p:extLst>
      <p:ext uri="{BB962C8B-B14F-4D97-AF65-F5344CB8AC3E}">
        <p14:creationId xmlns:p14="http://schemas.microsoft.com/office/powerpoint/2010/main" val="22597793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Bibliographic Data?</a:t>
            </a:r>
            <a:endParaRPr lang="en-US" dirty="0"/>
          </a:p>
        </p:txBody>
      </p:sp>
      <p:sp>
        <p:nvSpPr>
          <p:cNvPr id="3" name="Content Placeholder 2"/>
          <p:cNvSpPr>
            <a:spLocks noGrp="1"/>
          </p:cNvSpPr>
          <p:nvPr>
            <p:ph idx="1"/>
          </p:nvPr>
        </p:nvSpPr>
        <p:spPr/>
        <p:txBody>
          <a:bodyPr>
            <a:normAutofit lnSpcReduction="10000"/>
          </a:bodyPr>
          <a:lstStyle/>
          <a:p>
            <a:r>
              <a:rPr lang="en-US" dirty="0" smtClean="0"/>
              <a:t>Bibliographic </a:t>
            </a:r>
            <a:r>
              <a:rPr lang="en-US" dirty="0"/>
              <a:t>data from </a:t>
            </a:r>
            <a:r>
              <a:rPr lang="en-US" dirty="0" smtClean="0"/>
              <a:t>Dataset</a:t>
            </a:r>
          </a:p>
          <a:p>
            <a:pPr lvl="1"/>
            <a:r>
              <a:rPr lang="en-US" dirty="0" smtClean="0"/>
              <a:t>One record per item; </a:t>
            </a:r>
            <a:r>
              <a:rPr lang="en-US" dirty="0" err="1" smtClean="0"/>
              <a:t>enum</a:t>
            </a:r>
            <a:r>
              <a:rPr lang="en-US" dirty="0" smtClean="0"/>
              <a:t>/</a:t>
            </a:r>
            <a:r>
              <a:rPr lang="en-US" dirty="0" err="1" smtClean="0"/>
              <a:t>chron</a:t>
            </a:r>
            <a:r>
              <a:rPr lang="en-US" dirty="0" smtClean="0"/>
              <a:t> as appears in record; dates not normalized</a:t>
            </a:r>
          </a:p>
          <a:p>
            <a:r>
              <a:rPr lang="en-US" dirty="0"/>
              <a:t>Bib </a:t>
            </a:r>
            <a:r>
              <a:rPr lang="en-US" dirty="0" smtClean="0"/>
              <a:t>API</a:t>
            </a:r>
          </a:p>
          <a:p>
            <a:pPr lvl="1"/>
            <a:r>
              <a:rPr lang="en-US" dirty="0" smtClean="0"/>
              <a:t>Dates at bib level; if no date in Date1 of 008, returns 260|c; can query to determine if multiple copies or items</a:t>
            </a:r>
          </a:p>
          <a:p>
            <a:r>
              <a:rPr lang="en-US" dirty="0" err="1" smtClean="0"/>
              <a:t>Hathifiles</a:t>
            </a:r>
            <a:endParaRPr lang="en-US" dirty="0" smtClean="0"/>
          </a:p>
          <a:p>
            <a:pPr lvl="1"/>
            <a:r>
              <a:rPr lang="en-US" dirty="0" smtClean="0"/>
              <a:t>Dates extracted per-item; no date information if bib for item has no Date1 in 008 or </a:t>
            </a:r>
            <a:r>
              <a:rPr lang="en-US" dirty="0" err="1" smtClean="0"/>
              <a:t>enum</a:t>
            </a:r>
            <a:r>
              <a:rPr lang="en-US" dirty="0" smtClean="0"/>
              <a:t>/</a:t>
            </a:r>
            <a:r>
              <a:rPr lang="en-US" dirty="0" err="1" smtClean="0"/>
              <a:t>chron</a:t>
            </a:r>
            <a:endParaRPr lang="en-US" dirty="0" smtClean="0"/>
          </a:p>
        </p:txBody>
      </p:sp>
    </p:spTree>
    <p:extLst>
      <p:ext uri="{BB962C8B-B14F-4D97-AF65-F5344CB8AC3E}">
        <p14:creationId xmlns:p14="http://schemas.microsoft.com/office/powerpoint/2010/main" val="389271733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Rights and Agreements</a:t>
            </a:r>
            <a:endParaRPr lang="en-US" dirty="0"/>
          </a:p>
        </p:txBody>
      </p:sp>
    </p:spTree>
    <p:extLst>
      <p:ext uri="{BB962C8B-B14F-4D97-AF65-F5344CB8AC3E}">
        <p14:creationId xmlns:p14="http://schemas.microsoft.com/office/powerpoint/2010/main" val="381857177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solidFill>
                  <a:srgbClr val="404040"/>
                </a:solidFill>
                <a:latin typeface="Calibri" charset="0"/>
              </a:rPr>
              <a:t>Content Distribution</a:t>
            </a:r>
          </a:p>
        </p:txBody>
      </p:sp>
      <p:graphicFrame>
        <p:nvGraphicFramePr>
          <p:cNvPr id="2" name="Chart 6"/>
          <p:cNvGraphicFramePr>
            <a:graphicFrameLocks/>
          </p:cNvGraphicFramePr>
          <p:nvPr>
            <p:extLst>
              <p:ext uri="{D42A27DB-BD31-4B8C-83A1-F6EECF244321}">
                <p14:modId xmlns:p14="http://schemas.microsoft.com/office/powerpoint/2010/main" val="3150282586"/>
              </p:ext>
            </p:extLst>
          </p:nvPr>
        </p:nvGraphicFramePr>
        <p:xfrm>
          <a:off x="330589" y="1860869"/>
          <a:ext cx="8673917" cy="4589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047287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Lawful uses</a:t>
            </a:r>
            <a:endParaRPr lang="en-US" dirty="0"/>
          </a:p>
        </p:txBody>
      </p:sp>
      <p:sp>
        <p:nvSpPr>
          <p:cNvPr id="3" name="Content Placeholder 2"/>
          <p:cNvSpPr>
            <a:spLocks noGrp="1"/>
          </p:cNvSpPr>
          <p:nvPr>
            <p:ph idx="1"/>
          </p:nvPr>
        </p:nvSpPr>
        <p:spPr/>
        <p:txBody>
          <a:bodyPr/>
          <a:lstStyle/>
          <a:p>
            <a:r>
              <a:rPr lang="en-US" dirty="0" smtClean="0"/>
              <a:t>Access to users who have print disabilities</a:t>
            </a:r>
          </a:p>
          <a:p>
            <a:r>
              <a:rPr lang="en-US" dirty="0" smtClean="0"/>
              <a:t>Section 108 uses of materials</a:t>
            </a:r>
          </a:p>
          <a:p>
            <a:r>
              <a:rPr lang="en-US" dirty="0" smtClean="0"/>
              <a:t>Access to orphan works</a:t>
            </a:r>
            <a:endParaRPr lang="en-US" dirty="0"/>
          </a:p>
        </p:txBody>
      </p:sp>
    </p:spTree>
    <p:extLst>
      <p:ext uri="{BB962C8B-B14F-4D97-AF65-F5344CB8AC3E}">
        <p14:creationId xmlns:p14="http://schemas.microsoft.com/office/powerpoint/2010/main" val="286755828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Access	</a:t>
            </a:r>
            <a:endParaRPr lang="en-US" dirty="0"/>
          </a:p>
        </p:txBody>
      </p:sp>
      <p:sp>
        <p:nvSpPr>
          <p:cNvPr id="3" name="Content Placeholder 2"/>
          <p:cNvSpPr>
            <a:spLocks noGrp="1"/>
          </p:cNvSpPr>
          <p:nvPr>
            <p:ph idx="1"/>
          </p:nvPr>
        </p:nvSpPr>
        <p:spPr/>
        <p:txBody>
          <a:bodyPr/>
          <a:lstStyle/>
          <a:p>
            <a:r>
              <a:rPr lang="en-US" dirty="0" smtClean="0"/>
              <a:t>Available to students, faculty, staff of partnering institutions</a:t>
            </a:r>
          </a:p>
          <a:p>
            <a:pPr lvl="1"/>
            <a:r>
              <a:rPr lang="en-US" dirty="0" smtClean="0"/>
              <a:t>On library premises or authenticated into </a:t>
            </a:r>
            <a:r>
              <a:rPr lang="en-US" dirty="0" err="1" smtClean="0"/>
              <a:t>HathiTrust</a:t>
            </a:r>
            <a:endParaRPr lang="en-US" dirty="0" smtClean="0"/>
          </a:p>
          <a:p>
            <a:r>
              <a:rPr lang="en-US" dirty="0" smtClean="0"/>
              <a:t>Partner libraries own a print copy</a:t>
            </a:r>
          </a:p>
          <a:p>
            <a:pPr lvl="1"/>
            <a:r>
              <a:rPr lang="en-US" dirty="0" smtClean="0"/>
              <a:t>One simultaneous user per print copy owned</a:t>
            </a:r>
          </a:p>
          <a:p>
            <a:r>
              <a:rPr lang="en-US" dirty="0" smtClean="0"/>
              <a:t>Users must be on U.S. soil</a:t>
            </a:r>
          </a:p>
          <a:p>
            <a:r>
              <a:rPr lang="en-US" dirty="0" smtClean="0"/>
              <a:t>One page at a time download</a:t>
            </a:r>
          </a:p>
          <a:p>
            <a:endParaRPr lang="en-US" dirty="0"/>
          </a:p>
        </p:txBody>
      </p:sp>
    </p:spTree>
    <p:extLst>
      <p:ext uri="{BB962C8B-B14F-4D97-AF65-F5344CB8AC3E}">
        <p14:creationId xmlns:p14="http://schemas.microsoft.com/office/powerpoint/2010/main" val="274320158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Agreements</a:t>
            </a:r>
            <a:endParaRPr lang="en-US" dirty="0"/>
          </a:p>
        </p:txBody>
      </p:sp>
      <p:sp>
        <p:nvSpPr>
          <p:cNvPr id="3" name="Content Placeholder 2"/>
          <p:cNvSpPr>
            <a:spLocks noGrp="1"/>
          </p:cNvSpPr>
          <p:nvPr>
            <p:ph idx="1"/>
          </p:nvPr>
        </p:nvSpPr>
        <p:spPr/>
        <p:txBody>
          <a:bodyPr>
            <a:normAutofit fontScale="92500"/>
          </a:bodyPr>
          <a:lstStyle/>
          <a:p>
            <a:r>
              <a:rPr lang="en-US" dirty="0" smtClean="0"/>
              <a:t>Agreements with vendors common</a:t>
            </a:r>
          </a:p>
          <a:p>
            <a:r>
              <a:rPr lang="en-US" dirty="0" smtClean="0"/>
              <a:t>Largest impact for </a:t>
            </a:r>
            <a:r>
              <a:rPr lang="en-US" dirty="0" err="1" smtClean="0"/>
              <a:t>HathiTrust</a:t>
            </a:r>
            <a:r>
              <a:rPr lang="en-US" dirty="0" smtClean="0"/>
              <a:t> is agreement with Google</a:t>
            </a:r>
          </a:p>
          <a:p>
            <a:pPr lvl="1"/>
            <a:r>
              <a:rPr lang="en-US" dirty="0" smtClean="0"/>
              <a:t>Receive digital copy from Google</a:t>
            </a:r>
          </a:p>
          <a:p>
            <a:pPr lvl="1"/>
            <a:r>
              <a:rPr lang="en-US" dirty="0" smtClean="0"/>
              <a:t>Share digital copy with partner libraries</a:t>
            </a:r>
          </a:p>
          <a:p>
            <a:pPr lvl="1"/>
            <a:r>
              <a:rPr lang="en-US" dirty="0" smtClean="0"/>
              <a:t>Prevent download for commercial purposes, redistribution of files, automated or systematic download</a:t>
            </a:r>
          </a:p>
          <a:p>
            <a:r>
              <a:rPr lang="en-US" dirty="0" smtClean="0"/>
              <a:t>Able to make datasets for research purposes to institutions that sign an agreement with Google</a:t>
            </a:r>
          </a:p>
        </p:txBody>
      </p:sp>
    </p:spTree>
    <p:extLst>
      <p:ext uri="{BB962C8B-B14F-4D97-AF65-F5344CB8AC3E}">
        <p14:creationId xmlns:p14="http://schemas.microsoft.com/office/powerpoint/2010/main" val="34165468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3587111"/>
              </p:ext>
            </p:extLst>
          </p:nvPr>
        </p:nvGraphicFramePr>
        <p:xfrm>
          <a:off x="142876" y="269874"/>
          <a:ext cx="8858248" cy="6270625"/>
        </p:xfrm>
        <a:graphic>
          <a:graphicData uri="http://schemas.openxmlformats.org/drawingml/2006/table">
            <a:tbl>
              <a:tblPr firstRow="1" bandRow="1">
                <a:tableStyleId>{21E4AEA4-8DFA-4A89-87EB-49C32662AFE0}</a:tableStyleId>
              </a:tblPr>
              <a:tblGrid>
                <a:gridCol w="1265464"/>
                <a:gridCol w="1265464"/>
                <a:gridCol w="1265464"/>
                <a:gridCol w="1265464"/>
                <a:gridCol w="1265464"/>
                <a:gridCol w="1265464"/>
                <a:gridCol w="1265464"/>
              </a:tblGrid>
              <a:tr h="707831">
                <a:tc>
                  <a:txBody>
                    <a:bodyPr/>
                    <a:lstStyle/>
                    <a:p>
                      <a:pPr marL="0" marR="0">
                        <a:spcBef>
                          <a:spcPts val="0"/>
                        </a:spcBef>
                        <a:spcAft>
                          <a:spcPts val="0"/>
                        </a:spcAft>
                      </a:pPr>
                      <a:r>
                        <a:rPr lang="en-US" sz="1350" dirty="0">
                          <a:effectLst/>
                        </a:rPr>
                        <a:t>Type of work</a:t>
                      </a:r>
                      <a:endParaRPr lang="en-US" sz="1350" dirty="0">
                        <a:effectLst/>
                        <a:latin typeface="Cambria"/>
                        <a:ea typeface="ＭＳ 明朝"/>
                        <a:cs typeface="Times New Roman"/>
                      </a:endParaRPr>
                    </a:p>
                  </a:txBody>
                  <a:tcPr marL="66675" marR="66675" marT="66675" marB="66675"/>
                </a:tc>
                <a:tc>
                  <a:txBody>
                    <a:bodyPr/>
                    <a:lstStyle/>
                    <a:p>
                      <a:pPr marL="0" marR="0">
                        <a:spcBef>
                          <a:spcPts val="0"/>
                        </a:spcBef>
                        <a:spcAft>
                          <a:spcPts val="0"/>
                        </a:spcAft>
                      </a:pPr>
                      <a:r>
                        <a:rPr lang="en-US" sz="1350">
                          <a:effectLst/>
                        </a:rPr>
                        <a:t>Searchable (bibliographic and full-text)</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Viewable*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Full-PDF </a:t>
                      </a:r>
                      <a:r>
                        <a:rPr lang="en-US" sz="1350" dirty="0" smtClean="0">
                          <a:effectLst/>
                        </a:rPr>
                        <a:t>download (Data API)</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Print on </a:t>
                      </a:r>
                      <a:r>
                        <a:rPr lang="en-US" sz="1350" dirty="0" smtClean="0">
                          <a:effectLst/>
                        </a:rPr>
                        <a:t>Demand</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Print </a:t>
                      </a:r>
                      <a:r>
                        <a:rPr lang="en-US" sz="1350" dirty="0" smtClean="0">
                          <a:effectLst/>
                        </a:rPr>
                        <a:t>disabilities*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Preservation uses (Section 108</a:t>
                      </a:r>
                      <a:r>
                        <a:rPr lang="en-US" sz="1350" dirty="0" smtClean="0">
                          <a:effectLst/>
                        </a:rPr>
                        <a:t>)*</a:t>
                      </a:r>
                      <a:endParaRPr lang="en-US" sz="1350" dirty="0">
                        <a:effectLst/>
                        <a:latin typeface="Cambria"/>
                        <a:ea typeface="ＭＳ 明朝"/>
                        <a:cs typeface="Times New Roman"/>
                      </a:endParaRPr>
                    </a:p>
                  </a:txBody>
                  <a:tcPr marL="66675" marR="66675" marT="0" marB="0"/>
                </a:tc>
              </a:tr>
              <a:tr h="855814">
                <a:tc>
                  <a:txBody>
                    <a:bodyPr/>
                    <a:lstStyle/>
                    <a:p>
                      <a:pPr marL="0" marR="0">
                        <a:spcBef>
                          <a:spcPts val="0"/>
                        </a:spcBef>
                        <a:spcAft>
                          <a:spcPts val="0"/>
                        </a:spcAft>
                      </a:pPr>
                      <a:r>
                        <a:rPr lang="en-US" sz="1350" dirty="0" smtClean="0">
                          <a:effectLst/>
                        </a:rPr>
                        <a:t>Public</a:t>
                      </a:r>
                      <a:r>
                        <a:rPr lang="en-US" sz="1350" baseline="0" dirty="0" smtClean="0">
                          <a:effectLst/>
                        </a:rPr>
                        <a:t> domain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Partners only if scanned by Google, </a:t>
                      </a:r>
                      <a:r>
                        <a:rPr lang="en-US" sz="1350" baseline="0" dirty="0" smtClean="0">
                          <a:effectLst/>
                        </a:rPr>
                        <a:t>if not, worldwide.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283722">
                <a:tc>
                  <a:txBody>
                    <a:bodyPr/>
                    <a:lstStyle/>
                    <a:p>
                      <a:pPr marL="0" marR="0">
                        <a:spcBef>
                          <a:spcPts val="0"/>
                        </a:spcBef>
                        <a:spcAft>
                          <a:spcPts val="0"/>
                        </a:spcAft>
                      </a:pPr>
                      <a:r>
                        <a:rPr lang="en-US" sz="1350" dirty="0" smtClean="0">
                          <a:effectLst/>
                        </a:rPr>
                        <a:t>Public domain (US)</a:t>
                      </a:r>
                      <a:r>
                        <a:rPr lang="en-US" sz="1350" baseline="0" dirty="0" smtClean="0">
                          <a:effectLst/>
                        </a:rPr>
                        <a:t> – Non-US works </a:t>
                      </a:r>
                      <a:r>
                        <a:rPr lang="en-US" sz="1350" dirty="0" smtClean="0">
                          <a:effectLst/>
                        </a:rPr>
                        <a:t>published</a:t>
                      </a:r>
                      <a:r>
                        <a:rPr lang="en-US" sz="1350" baseline="0" dirty="0" smtClean="0">
                          <a:effectLst/>
                        </a:rPr>
                        <a:t> </a:t>
                      </a:r>
                      <a:r>
                        <a:rPr lang="en-US" sz="1350" dirty="0" smtClean="0">
                          <a:effectLst/>
                        </a:rPr>
                        <a:t>between 1872 </a:t>
                      </a:r>
                      <a:r>
                        <a:rPr lang="en-US" sz="1350" dirty="0">
                          <a:effectLst/>
                        </a:rPr>
                        <a:t>and 1923.</a:t>
                      </a:r>
                      <a:br>
                        <a:rPr lang="en-US" sz="1350" dirty="0">
                          <a:effectLst/>
                        </a:rPr>
                      </a:b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When accessed from with the United </a:t>
                      </a:r>
                      <a:r>
                        <a:rPr lang="en-US" sz="1350" dirty="0" smtClean="0">
                          <a:effectLst/>
                        </a:rPr>
                        <a:t>States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Partners</a:t>
                      </a:r>
                      <a:r>
                        <a:rPr lang="en-US" sz="1350" baseline="0" dirty="0" smtClean="0">
                          <a:effectLst/>
                        </a:rPr>
                        <a:t> in the US i</a:t>
                      </a:r>
                      <a:r>
                        <a:rPr lang="en-US" sz="1350" dirty="0" smtClean="0">
                          <a:effectLst/>
                        </a:rPr>
                        <a:t>f</a:t>
                      </a:r>
                      <a:r>
                        <a:rPr lang="en-US" sz="1350" baseline="0" dirty="0" smtClean="0">
                          <a:effectLst/>
                        </a:rPr>
                        <a:t> scanned by Google,</a:t>
                      </a:r>
                      <a:r>
                        <a:rPr lang="en-US" sz="1350" dirty="0" smtClean="0">
                          <a:effectLst/>
                        </a:rPr>
                        <a:t> if not, anyone US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Available within the United States</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283722">
                <a:tc>
                  <a:txBody>
                    <a:bodyPr/>
                    <a:lstStyle/>
                    <a:p>
                      <a:pPr marL="0" marR="0">
                        <a:spcBef>
                          <a:spcPts val="0"/>
                        </a:spcBef>
                        <a:spcAft>
                          <a:spcPts val="0"/>
                        </a:spcAft>
                      </a:pPr>
                      <a:r>
                        <a:rPr lang="en-US" sz="1350" dirty="0">
                          <a:effectLst/>
                        </a:rPr>
                        <a:t>Works that rights holders have opened access to in </a:t>
                      </a:r>
                      <a:r>
                        <a:rPr lang="en-US" sz="1350" dirty="0" err="1">
                          <a:effectLst/>
                        </a:rPr>
                        <a:t>HathiTrust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Worldwide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Worldwide (if digitized by Google, </a:t>
                      </a:r>
                      <a:r>
                        <a:rPr lang="en-US" sz="1350" dirty="0" smtClean="0">
                          <a:effectLst/>
                        </a:rPr>
                        <a:t>full-PDF only available if opened with</a:t>
                      </a:r>
                      <a:r>
                        <a:rPr lang="en-US" sz="1350" baseline="0" dirty="0" smtClean="0">
                          <a:effectLst/>
                        </a:rPr>
                        <a:t> </a:t>
                      </a:r>
                      <a:r>
                        <a:rPr lang="en-US" sz="1350" dirty="0" smtClean="0">
                          <a:effectLst/>
                        </a:rPr>
                        <a:t>CC </a:t>
                      </a:r>
                      <a:r>
                        <a:rPr lang="en-US" sz="1350" dirty="0">
                          <a:effectLst/>
                        </a:rPr>
                        <a:t>license)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 with permission</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069768">
                <a:tc>
                  <a:txBody>
                    <a:bodyPr/>
                    <a:lstStyle/>
                    <a:p>
                      <a:pPr marL="0" marR="0">
                        <a:spcBef>
                          <a:spcPts val="0"/>
                        </a:spcBef>
                        <a:spcAft>
                          <a:spcPts val="0"/>
                        </a:spcAft>
                      </a:pPr>
                      <a:r>
                        <a:rPr lang="en-US" sz="1350" dirty="0">
                          <a:effectLst/>
                        </a:rPr>
                        <a:t>Works that are in-copyright </a:t>
                      </a:r>
                      <a:r>
                        <a:rPr lang="en-US" sz="1350" dirty="0" smtClean="0">
                          <a:effectLst/>
                        </a:rPr>
                        <a:t>or of undetermined</a:t>
                      </a:r>
                      <a:r>
                        <a:rPr lang="en-US" sz="1350" baseline="0" dirty="0" smtClean="0">
                          <a:effectLst/>
                        </a:rPr>
                        <a:t> status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Not available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Not available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Not available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r>
              <a:tr h="1069768">
                <a:tc>
                  <a:txBody>
                    <a:bodyPr/>
                    <a:lstStyle/>
                    <a:p>
                      <a:r>
                        <a:rPr lang="en-US" sz="1350" dirty="0" smtClean="0"/>
                        <a:t>Orphan works</a:t>
                      </a:r>
                      <a:endParaRPr lang="en-US" sz="1350" dirty="0">
                        <a:latin typeface="Arial"/>
                        <a:cs typeface="Arial"/>
                      </a:endParaRPr>
                    </a:p>
                  </a:txBody>
                  <a:tcPr/>
                </a:tc>
                <a:tc>
                  <a:txBody>
                    <a:bodyPr/>
                    <a:lstStyle/>
                    <a:p>
                      <a:r>
                        <a:rPr lang="en-US" sz="1350" dirty="0" smtClean="0"/>
                        <a:t>Worldwide</a:t>
                      </a:r>
                      <a:endParaRPr lang="en-US" sz="1350" dirty="0">
                        <a:latin typeface="Arial"/>
                        <a:cs typeface="Arial"/>
                      </a:endParaRPr>
                    </a:p>
                  </a:txBody>
                  <a:tcPr/>
                </a:tc>
                <a:tc>
                  <a:txBody>
                    <a:bodyPr/>
                    <a:lstStyle/>
                    <a:p>
                      <a:r>
                        <a:rPr lang="en-US" sz="1350" dirty="0" smtClean="0"/>
                        <a:t>To participating partners</a:t>
                      </a:r>
                      <a:endParaRPr lang="en-US" sz="1350" dirty="0">
                        <a:latin typeface="Arial"/>
                        <a:cs typeface="Arial"/>
                      </a:endParaRPr>
                    </a:p>
                  </a:txBody>
                  <a:tcPr/>
                </a:tc>
                <a:tc>
                  <a:txBody>
                    <a:bodyPr/>
                    <a:lstStyle/>
                    <a:p>
                      <a:r>
                        <a:rPr lang="en-US" sz="1350" dirty="0" smtClean="0"/>
                        <a:t>Not available</a:t>
                      </a:r>
                      <a:endParaRPr lang="en-US" sz="1350" dirty="0">
                        <a:latin typeface="Arial"/>
                        <a:cs typeface="Arial"/>
                      </a:endParaRPr>
                    </a:p>
                  </a:txBody>
                  <a:tcPr/>
                </a:tc>
                <a:tc>
                  <a:txBody>
                    <a:bodyPr/>
                    <a:lstStyle/>
                    <a:p>
                      <a:r>
                        <a:rPr lang="en-US" sz="1350" dirty="0" smtClean="0"/>
                        <a:t>Not available</a:t>
                      </a:r>
                      <a:endParaRPr lang="en-US" sz="1350" dirty="0">
                        <a:latin typeface="Arial"/>
                        <a:cs typeface="Arial"/>
                      </a:endParaRPr>
                    </a:p>
                  </a:txBody>
                  <a:tcPr/>
                </a:tc>
                <a:tc>
                  <a:txBody>
                    <a:bodyPr/>
                    <a:lstStyle/>
                    <a:p>
                      <a:pPr marL="0" marR="0">
                        <a:spcBef>
                          <a:spcPts val="0"/>
                        </a:spcBef>
                        <a:spcAft>
                          <a:spcPts val="0"/>
                        </a:spcAft>
                      </a:pPr>
                      <a:r>
                        <a:rPr lang="en-US" sz="1350" dirty="0">
                          <a:effectLst/>
                        </a:rPr>
                        <a:t>Partners in the </a:t>
                      </a:r>
                      <a:r>
                        <a:rPr lang="en-US" sz="1350" dirty="0" smtClean="0">
                          <a:effectLst/>
                        </a:rPr>
                        <a:t>US</a:t>
                      </a:r>
                      <a:endParaRPr lang="en-US" sz="1350" dirty="0">
                        <a:effectLst/>
                        <a:latin typeface="Arial"/>
                        <a:ea typeface="ＭＳ 明朝"/>
                        <a:cs typeface="Arial"/>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worldwide where similar laws in effect</a:t>
                      </a:r>
                      <a:endParaRPr lang="en-US" sz="1350" dirty="0">
                        <a:effectLst/>
                        <a:latin typeface="Arial"/>
                        <a:ea typeface="ＭＳ 明朝"/>
                        <a:cs typeface="Arial"/>
                      </a:endParaRPr>
                    </a:p>
                  </a:txBody>
                  <a:tcPr marL="66675" marR="66675" marT="0" marB="0"/>
                </a:tc>
              </a:tr>
            </a:tbl>
          </a:graphicData>
        </a:graphic>
      </p:graphicFrame>
      <p:sp>
        <p:nvSpPr>
          <p:cNvPr id="2" name="TextBox 1"/>
          <p:cNvSpPr txBox="1"/>
          <p:nvPr/>
        </p:nvSpPr>
        <p:spPr>
          <a:xfrm>
            <a:off x="428625" y="6173428"/>
            <a:ext cx="7461249" cy="300082"/>
          </a:xfrm>
          <a:prstGeom prst="rect">
            <a:avLst/>
          </a:prstGeom>
          <a:noFill/>
        </p:spPr>
        <p:txBody>
          <a:bodyPr wrap="square" rtlCol="0">
            <a:spAutoFit/>
          </a:bodyPr>
          <a:lstStyle/>
          <a:p>
            <a:r>
              <a:rPr lang="en-US" sz="1350" dirty="0" smtClean="0"/>
              <a:t>* Note: Access to in-copyright works is subject to conditions on Terms of Access slide. See </a:t>
            </a:r>
            <a:r>
              <a:rPr lang="en-US" sz="1350" dirty="0" smtClean="0">
                <a:hlinkClick r:id="rId3"/>
              </a:rPr>
              <a:t>here </a:t>
            </a:r>
            <a:r>
              <a:rPr lang="en-US" sz="1350" dirty="0" smtClean="0"/>
              <a:t>also.</a:t>
            </a:r>
            <a:endParaRPr lang="en-US" sz="1350" dirty="0"/>
          </a:p>
        </p:txBody>
      </p:sp>
    </p:spTree>
    <p:extLst>
      <p:ext uri="{BB962C8B-B14F-4D97-AF65-F5344CB8AC3E}">
        <p14:creationId xmlns:p14="http://schemas.microsoft.com/office/powerpoint/2010/main" val="336770901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URLs</a:t>
            </a:r>
            <a:endParaRPr lang="en-US" dirty="0"/>
          </a:p>
        </p:txBody>
      </p:sp>
      <p:sp>
        <p:nvSpPr>
          <p:cNvPr id="3" name="Content Placeholder 2"/>
          <p:cNvSpPr>
            <a:spLocks noGrp="1"/>
          </p:cNvSpPr>
          <p:nvPr>
            <p:ph idx="1"/>
          </p:nvPr>
        </p:nvSpPr>
        <p:spPr/>
        <p:txBody>
          <a:bodyPr>
            <a:normAutofit fontScale="92500" lnSpcReduction="20000"/>
          </a:bodyPr>
          <a:lstStyle/>
          <a:p>
            <a:r>
              <a:rPr lang="en-US" dirty="0"/>
              <a:t>Home page – </a:t>
            </a:r>
            <a:r>
              <a:rPr lang="en-US" u="sng" dirty="0">
                <a:hlinkClick r:id="rId3"/>
              </a:rPr>
              <a:t>http://www.hathitrust.org</a:t>
            </a:r>
            <a:endParaRPr lang="en-US" dirty="0"/>
          </a:p>
          <a:p>
            <a:r>
              <a:rPr lang="en-US" dirty="0" smtClean="0"/>
              <a:t>Data </a:t>
            </a:r>
            <a:r>
              <a:rPr lang="en-US" dirty="0"/>
              <a:t>Distribution </a:t>
            </a:r>
            <a:r>
              <a:rPr lang="en-US" dirty="0" smtClean="0"/>
              <a:t>(including OAI) – </a:t>
            </a:r>
            <a:r>
              <a:rPr lang="en-US" u="sng" dirty="0">
                <a:hlinkClick r:id="rId4"/>
              </a:rPr>
              <a:t>http://www.hathitrust.org/data</a:t>
            </a:r>
            <a:endParaRPr lang="en-US" dirty="0"/>
          </a:p>
          <a:p>
            <a:r>
              <a:rPr lang="en-US" dirty="0"/>
              <a:t>Data API – </a:t>
            </a:r>
            <a:r>
              <a:rPr lang="en-US" u="sng" dirty="0">
                <a:hlinkClick r:id="rId5"/>
              </a:rPr>
              <a:t>http://www.hathitrust.org/data_api</a:t>
            </a:r>
            <a:endParaRPr lang="en-US" dirty="0"/>
          </a:p>
          <a:p>
            <a:r>
              <a:rPr lang="en-US" dirty="0"/>
              <a:t>Bib API – </a:t>
            </a:r>
            <a:r>
              <a:rPr lang="en-US" u="sng" dirty="0">
                <a:hlinkClick r:id="rId6"/>
              </a:rPr>
              <a:t>http://www.hathitrust.org/bib_api</a:t>
            </a:r>
            <a:endParaRPr lang="en-US" dirty="0"/>
          </a:p>
          <a:p>
            <a:r>
              <a:rPr lang="en-US" dirty="0" err="1"/>
              <a:t>Hathifiles</a:t>
            </a:r>
            <a:r>
              <a:rPr lang="en-US" dirty="0"/>
              <a:t> - </a:t>
            </a:r>
            <a:r>
              <a:rPr lang="en-US" u="sng" dirty="0">
                <a:hlinkClick r:id="rId7"/>
              </a:rPr>
              <a:t>http://www.hathitrust.org/hathifiles</a:t>
            </a:r>
            <a:endParaRPr lang="en-US" dirty="0"/>
          </a:p>
          <a:p>
            <a:r>
              <a:rPr lang="en-US" dirty="0"/>
              <a:t>Copyright – </a:t>
            </a:r>
            <a:r>
              <a:rPr lang="en-US" u="sng" dirty="0">
                <a:hlinkClick r:id="rId8"/>
              </a:rPr>
              <a:t>http://www.hathitrust.org/copyright</a:t>
            </a:r>
            <a:endParaRPr lang="en-US" dirty="0"/>
          </a:p>
          <a:p>
            <a:r>
              <a:rPr lang="en-US" dirty="0"/>
              <a:t>Access and Use Policies </a:t>
            </a:r>
            <a:r>
              <a:rPr lang="en-US" dirty="0" smtClean="0"/>
              <a:t>– </a:t>
            </a:r>
            <a:r>
              <a:rPr lang="en-US" u="sng" dirty="0">
                <a:hlinkClick r:id="rId9"/>
              </a:rPr>
              <a:t>http://www.hathitrust.org/</a:t>
            </a:r>
            <a:r>
              <a:rPr lang="en-US" u="sng" dirty="0" smtClean="0">
                <a:hlinkClick r:id="rId9"/>
              </a:rPr>
              <a:t>access_use</a:t>
            </a:r>
            <a:endParaRPr lang="en-US" u="sng" dirty="0" smtClean="0"/>
          </a:p>
          <a:p>
            <a:r>
              <a:rPr lang="en-US" dirty="0" smtClean="0"/>
              <a:t>Monthly Updates –  </a:t>
            </a:r>
            <a:r>
              <a:rPr lang="en-US" dirty="0" smtClean="0">
                <a:hlinkClick r:id="rId10"/>
              </a:rPr>
              <a:t>http://www.hathitrust.org/updates</a:t>
            </a:r>
            <a:endParaRPr lang="en-US" dirty="0" smtClean="0"/>
          </a:p>
        </p:txBody>
      </p:sp>
    </p:spTree>
    <p:extLst>
      <p:ext uri="{BB962C8B-B14F-4D97-AF65-F5344CB8AC3E}">
        <p14:creationId xmlns:p14="http://schemas.microsoft.com/office/powerpoint/2010/main" val="40949461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900" y="1788199"/>
            <a:ext cx="5634038" cy="2228768"/>
          </a:xfrm>
        </p:spPr>
        <p:txBody>
          <a:bodyPr>
            <a:normAutofit fontScale="90000"/>
          </a:bodyPr>
          <a:lstStyle/>
          <a:p>
            <a:r>
              <a:rPr lang="en-US" sz="4000" dirty="0"/>
              <a:t>HathiTrust Research Collection </a:t>
            </a:r>
            <a:r>
              <a:rPr lang="en-US" sz="4000" dirty="0" smtClean="0"/>
              <a:t>Overview</a:t>
            </a:r>
            <a:br>
              <a:rPr lang="en-US" sz="4000" dirty="0" smtClean="0"/>
            </a:br>
            <a:r>
              <a:rPr lang="en-US" sz="4000" dirty="0" smtClean="0"/>
              <a:t/>
            </a:r>
            <a:br>
              <a:rPr lang="en-US" sz="4000" dirty="0" smtClean="0"/>
            </a:br>
            <a:r>
              <a:rPr lang="en-US" sz="2800" dirty="0" smtClean="0"/>
              <a:t>Stacy Kowalczyk</a:t>
            </a:r>
            <a:endParaRPr lang="en-US" sz="2800" dirty="0"/>
          </a:p>
        </p:txBody>
      </p:sp>
    </p:spTree>
    <p:extLst>
      <p:ext uri="{BB962C8B-B14F-4D97-AF65-F5344CB8AC3E}">
        <p14:creationId xmlns:p14="http://schemas.microsoft.com/office/powerpoint/2010/main" val="130646612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HTRC Collection	</a:t>
            </a:r>
            <a:endParaRPr lang="en-US" dirty="0" smtClean="0">
              <a:solidFill>
                <a:srgbClr val="404040"/>
              </a:solidFill>
              <a:ea typeface="ＭＳ Ｐゴシック" pitchFamily="36" charset="-128"/>
            </a:endParaRPr>
          </a:p>
        </p:txBody>
      </p:sp>
      <p:sp>
        <p:nvSpPr>
          <p:cNvPr id="21507" name="Content Placeholder 2"/>
          <p:cNvSpPr>
            <a:spLocks noGrp="1"/>
          </p:cNvSpPr>
          <p:nvPr>
            <p:ph idx="1"/>
          </p:nvPr>
        </p:nvSpPr>
        <p:spPr>
          <a:xfrm>
            <a:off x="457200" y="1600200"/>
            <a:ext cx="8686800" cy="4895850"/>
          </a:xfrm>
        </p:spPr>
        <p:txBody>
          <a:bodyPr/>
          <a:lstStyle/>
          <a:p>
            <a:r>
              <a:rPr lang="en-US" dirty="0">
                <a:solidFill>
                  <a:srgbClr val="000000"/>
                </a:solidFill>
              </a:rPr>
              <a:t>Public Domain Materials of the </a:t>
            </a:r>
            <a:r>
              <a:rPr lang="en-US" dirty="0" err="1">
                <a:solidFill>
                  <a:srgbClr val="000000"/>
                </a:solidFill>
              </a:rPr>
              <a:t>HatihTrust</a:t>
            </a:r>
            <a:endParaRPr lang="en-US" dirty="0">
              <a:solidFill>
                <a:srgbClr val="000000"/>
              </a:solidFill>
            </a:endParaRPr>
          </a:p>
          <a:p>
            <a:pPr lvl="1"/>
            <a:r>
              <a:rPr lang="en-US" dirty="0">
                <a:solidFill>
                  <a:srgbClr val="000000"/>
                </a:solidFill>
              </a:rPr>
              <a:t>2,592,097 Volumes</a:t>
            </a:r>
          </a:p>
          <a:p>
            <a:pPr lvl="1"/>
            <a:r>
              <a:rPr lang="en-US" dirty="0">
                <a:solidFill>
                  <a:srgbClr val="000000"/>
                </a:solidFill>
              </a:rPr>
              <a:t>Gigabytes</a:t>
            </a:r>
          </a:p>
          <a:p>
            <a:pPr lvl="2"/>
            <a:r>
              <a:rPr lang="en-US" dirty="0">
                <a:solidFill>
                  <a:srgbClr val="000000"/>
                </a:solidFill>
              </a:rPr>
              <a:t>2.3 TB in raw </a:t>
            </a:r>
            <a:r>
              <a:rPr lang="en-US" dirty="0" err="1">
                <a:solidFill>
                  <a:srgbClr val="000000"/>
                </a:solidFill>
              </a:rPr>
              <a:t>OCR’d</a:t>
            </a:r>
            <a:r>
              <a:rPr lang="en-US" dirty="0">
                <a:solidFill>
                  <a:srgbClr val="000000"/>
                </a:solidFill>
              </a:rPr>
              <a:t> text</a:t>
            </a:r>
          </a:p>
          <a:p>
            <a:pPr lvl="2"/>
            <a:r>
              <a:rPr lang="en-US" dirty="0">
                <a:solidFill>
                  <a:srgbClr val="000000"/>
                </a:solidFill>
              </a:rPr>
              <a:t>3.7 TB of managed </a:t>
            </a:r>
            <a:r>
              <a:rPr lang="en-US" dirty="0" err="1">
                <a:solidFill>
                  <a:srgbClr val="000000"/>
                </a:solidFill>
              </a:rPr>
              <a:t>OCR’d</a:t>
            </a:r>
            <a:r>
              <a:rPr lang="en-US" dirty="0">
                <a:solidFill>
                  <a:srgbClr val="000000"/>
                </a:solidFill>
              </a:rPr>
              <a:t> text</a:t>
            </a:r>
          </a:p>
          <a:p>
            <a:pPr lvl="2"/>
            <a:r>
              <a:rPr lang="en-US" dirty="0">
                <a:solidFill>
                  <a:srgbClr val="000000"/>
                </a:solidFill>
              </a:rPr>
              <a:t>1.85 TB </a:t>
            </a:r>
            <a:r>
              <a:rPr lang="en-US" dirty="0" err="1">
                <a:solidFill>
                  <a:srgbClr val="000000"/>
                </a:solidFill>
              </a:rPr>
              <a:t>solr</a:t>
            </a:r>
            <a:r>
              <a:rPr lang="en-US" dirty="0">
                <a:solidFill>
                  <a:srgbClr val="000000"/>
                </a:solidFill>
              </a:rPr>
              <a:t> Index</a:t>
            </a:r>
          </a:p>
          <a:p>
            <a:pPr lvl="1"/>
            <a:r>
              <a:rPr lang="en-US" dirty="0">
                <a:solidFill>
                  <a:srgbClr val="000000"/>
                </a:solidFill>
              </a:rPr>
              <a:t>Monthly Updates</a:t>
            </a:r>
          </a:p>
          <a:p>
            <a:pPr lvl="2"/>
            <a:r>
              <a:rPr lang="en-US" dirty="0">
                <a:solidFill>
                  <a:srgbClr val="000000"/>
                </a:solidFill>
              </a:rPr>
              <a:t>And irregular data ‘take down’ requests</a:t>
            </a:r>
          </a:p>
          <a:p>
            <a:pPr eaLnBrk="1" hangingPunct="1"/>
            <a:endParaRPr lang="en-US" dirty="0" smtClean="0">
              <a:solidFill>
                <a:srgbClr val="404040"/>
              </a:solidFill>
              <a:ea typeface="ＭＳ Ｐゴシック" pitchFamily="36" charset="-128"/>
            </a:endParaRPr>
          </a:p>
        </p:txBody>
      </p:sp>
      <p:pic>
        <p:nvPicPr>
          <p:cNvPr id="4" name="Picture 3"/>
          <p:cNvPicPr>
            <a:picLocks noChangeAspect="1"/>
          </p:cNvPicPr>
          <p:nvPr/>
        </p:nvPicPr>
        <p:blipFill rotWithShape="1">
          <a:blip r:embed="rId3"/>
          <a:srcRect l="2092" t="4062" r="2654" b="4751"/>
          <a:stretch/>
        </p:blipFill>
        <p:spPr>
          <a:xfrm>
            <a:off x="5514545" y="2502917"/>
            <a:ext cx="3172255" cy="1828800"/>
          </a:xfrm>
          <a:prstGeom prst="rect">
            <a:avLst/>
          </a:prstGeom>
        </p:spPr>
      </p:pic>
    </p:spTree>
    <p:extLst>
      <p:ext uri="{BB962C8B-B14F-4D97-AF65-F5344CB8AC3E}">
        <p14:creationId xmlns:p14="http://schemas.microsoft.com/office/powerpoint/2010/main" val="2374558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7972</TotalTime>
  <Words>6709</Words>
  <Application>Microsoft Macintosh PowerPoint</Application>
  <PresentationFormat>On-screen Show (4:3)</PresentationFormat>
  <Paragraphs>1755</Paragraphs>
  <Slides>149</Slides>
  <Notes>149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149</vt:i4>
      </vt:variant>
    </vt:vector>
  </HeadingPairs>
  <TitlesOfParts>
    <vt:vector size="151" baseType="lpstr">
      <vt:lpstr>Office Theme</vt:lpstr>
      <vt:lpstr>Worksheet</vt:lpstr>
      <vt:lpstr>Introduction to the HathiTrust Research Center: A Briefing</vt:lpstr>
      <vt:lpstr>Introduction to the HathiTrust Research Center: A Not-So-Brief Briefing</vt:lpstr>
      <vt:lpstr>Presented by J. Stephen Downie University of Illinois at Urbana-Champaign</vt:lpstr>
      <vt:lpstr>Acknowledgements</vt:lpstr>
      <vt:lpstr>Introducing the HathiTrust</vt:lpstr>
      <vt:lpstr>Partnership</vt:lpstr>
      <vt:lpstr>Mission </vt:lpstr>
      <vt:lpstr>HathiTrust</vt:lpstr>
      <vt:lpstr>Digital Repository</vt:lpstr>
      <vt:lpstr>HathiTrust “Wow” Numbers</vt:lpstr>
      <vt:lpstr>Goals</vt:lpstr>
      <vt:lpstr>Content Distribution</vt:lpstr>
      <vt:lpstr>Content Sources</vt:lpstr>
      <vt:lpstr>Dates</vt:lpstr>
      <vt:lpstr>Language Distribution (1)</vt:lpstr>
      <vt:lpstr>Language Distribution (2)</vt:lpstr>
      <vt:lpstr>PowerPoint Presentation</vt:lpstr>
      <vt:lpstr>Services</vt:lpstr>
      <vt:lpstr>Collection Management, Development</vt:lpstr>
      <vt:lpstr>Discovery and Use</vt:lpstr>
      <vt:lpstr>Research Center in Context</vt:lpstr>
      <vt:lpstr>Constitutional Convention</vt:lpstr>
      <vt:lpstr>PowerPoint Presentation</vt:lpstr>
      <vt:lpstr>Collaborative Support</vt:lpstr>
      <vt:lpstr>HathiTrust Data Overview</vt:lpstr>
      <vt:lpstr>Content and Metadata</vt:lpstr>
      <vt:lpstr>General</vt:lpstr>
      <vt:lpstr>Content</vt:lpstr>
      <vt:lpstr>Content Package</vt:lpstr>
      <vt:lpstr>Content Package</vt:lpstr>
      <vt:lpstr>Repository Organization</vt:lpstr>
      <vt:lpstr>PowerPoint Presentation</vt:lpstr>
      <vt:lpstr>File System</vt:lpstr>
      <vt:lpstr>Data Availability</vt:lpstr>
      <vt:lpstr>Information sheet </vt:lpstr>
      <vt:lpstr>Outline</vt:lpstr>
      <vt:lpstr>Content</vt:lpstr>
      <vt:lpstr>Digitization Sources</vt:lpstr>
      <vt:lpstr>Content</vt:lpstr>
      <vt:lpstr>Examples</vt:lpstr>
      <vt:lpstr>What is METS?</vt:lpstr>
      <vt:lpstr>Why METS</vt:lpstr>
      <vt:lpstr>Metadata Framework</vt:lpstr>
      <vt:lpstr>Content Package</vt:lpstr>
      <vt:lpstr>Source METS (1)</vt:lpstr>
      <vt:lpstr>Source METS (2)</vt:lpstr>
      <vt:lpstr>HathiTrust METS (1)</vt:lpstr>
      <vt:lpstr>HathiTrust METS (2)</vt:lpstr>
      <vt:lpstr>Page Feature Mapping (Google)</vt:lpstr>
      <vt:lpstr>Pagetag Mapping (IA)</vt:lpstr>
      <vt:lpstr>Pagetag Mapping (DLPS)</vt:lpstr>
      <vt:lpstr>Namespaces</vt:lpstr>
      <vt:lpstr>PowerPoint Presentation</vt:lpstr>
      <vt:lpstr>Identifiers</vt:lpstr>
      <vt:lpstr>Identifier Examples</vt:lpstr>
      <vt:lpstr>PowerPoint Presentation</vt:lpstr>
      <vt:lpstr>PowerPoint Presentation</vt:lpstr>
      <vt:lpstr>PowerPoint Presentation</vt:lpstr>
      <vt:lpstr>Copyright</vt:lpstr>
      <vt:lpstr>Automatic Rights Determination</vt:lpstr>
      <vt:lpstr>Manual Rights Determination</vt:lpstr>
      <vt:lpstr>Rights Database</vt:lpstr>
      <vt:lpstr>Rights Attributes</vt:lpstr>
      <vt:lpstr>Rights Determination Reason Codes</vt:lpstr>
      <vt:lpstr>PowerPoint Presentation</vt:lpstr>
      <vt:lpstr>Data Availability Via HathiTrust</vt:lpstr>
      <vt:lpstr>What is available?</vt:lpstr>
      <vt:lpstr>How is it available?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it available?</vt:lpstr>
      <vt:lpstr>Data API Demonstration</vt:lpstr>
      <vt:lpstr>Bib API</vt:lpstr>
      <vt:lpstr>How is it available?</vt:lpstr>
      <vt:lpstr>OAI</vt:lpstr>
      <vt:lpstr>Hathifiles</vt:lpstr>
      <vt:lpstr>PowerPoint Presentation</vt:lpstr>
      <vt:lpstr>PowerPoint Presentation</vt:lpstr>
      <vt:lpstr>PowerPoint Presentation</vt:lpstr>
      <vt:lpstr>Datasets</vt:lpstr>
      <vt:lpstr>Digitization Sources</vt:lpstr>
      <vt:lpstr>Dataset structure</vt:lpstr>
      <vt:lpstr>How is it available?</vt:lpstr>
      <vt:lpstr>Which Bibliographic Data?</vt:lpstr>
      <vt:lpstr>Rights and Agreements</vt:lpstr>
      <vt:lpstr>Content Distribution</vt:lpstr>
      <vt:lpstr>Lawful uses</vt:lpstr>
      <vt:lpstr>Terms of Access </vt:lpstr>
      <vt:lpstr>Vendor Agreements</vt:lpstr>
      <vt:lpstr>PowerPoint Presentation</vt:lpstr>
      <vt:lpstr>Key URLs</vt:lpstr>
      <vt:lpstr>HathiTrust Research Collection Overview  Stacy Kowalczyk</vt:lpstr>
      <vt:lpstr>The HTRC Collection </vt:lpstr>
      <vt:lpstr>Exploring the Collection</vt:lpstr>
      <vt:lpstr>Publication Dates</vt:lpstr>
      <vt:lpstr>Country of Publication</vt:lpstr>
      <vt:lpstr>Country of Publication</vt:lpstr>
      <vt:lpstr>Language Coverage</vt:lpstr>
      <vt:lpstr>Topical Coverage</vt:lpstr>
      <vt:lpstr>Call Number Distribution</vt:lpstr>
      <vt:lpstr>Standard Numbers</vt:lpstr>
      <vt:lpstr>Authors</vt:lpstr>
      <vt:lpstr>Authors</vt:lpstr>
      <vt:lpstr>Corpus of Texts in Japanese History and Culture</vt:lpstr>
      <vt:lpstr>Japanese texts in the HTRC Collections Builder </vt:lpstr>
      <vt:lpstr>Japanese Texts in the HTRC Collections Builder </vt:lpstr>
      <vt:lpstr>Japanese Texts in the HTRC Collections Builder </vt:lpstr>
      <vt:lpstr>HTRC Architecture Group</vt:lpstr>
      <vt:lpstr>Main Case – Data Near Computation</vt:lpstr>
      <vt:lpstr>Non-Consumptive Research Paradigm</vt:lpstr>
      <vt:lpstr>Amicus Brief and NCR</vt:lpstr>
      <vt:lpstr>Use Cases for Phase 1 Architecture </vt:lpstr>
      <vt:lpstr>HTRC Current Infrastructure</vt:lpstr>
      <vt:lpstr>Key Components of Architecture</vt:lpstr>
      <vt:lpstr>HTRC Architecture</vt:lpstr>
      <vt:lpstr>HTRC Architecture</vt:lpstr>
      <vt:lpstr>HTRC Architecture</vt:lpstr>
      <vt:lpstr>HTRC Architecture</vt:lpstr>
      <vt:lpstr>HTRC Architecture</vt:lpstr>
      <vt:lpstr>HTRC Architecture</vt:lpstr>
      <vt:lpstr>NoSQL Methodology</vt:lpstr>
      <vt:lpstr>HTRC Solr Proxy + Solr Service</vt:lpstr>
      <vt:lpstr>PowerPoint Presentation</vt:lpstr>
      <vt:lpstr>SEASR Analytics for HTRC</vt:lpstr>
      <vt:lpstr>What is SEASR?</vt:lpstr>
      <vt:lpstr>Meandre: Workbench Existing Flow</vt:lpstr>
      <vt:lpstr>Meandre Flow</vt:lpstr>
      <vt:lpstr>Dunning Loglikelihood Tag Clouds</vt:lpstr>
      <vt:lpstr>SEASR @ Work – Dunning Loglikelihood</vt:lpstr>
      <vt:lpstr>Dunning Loglikelihood Tag Cloud</vt:lpstr>
      <vt:lpstr>Dunning Loglikelihood Comparisons </vt:lpstr>
      <vt:lpstr>SEASR @ Work –  Entity Mash-up</vt:lpstr>
      <vt:lpstr>Text Preprocessing</vt:lpstr>
      <vt:lpstr>Text Analytics: Topic Modeling</vt:lpstr>
      <vt:lpstr>Topic Modeling: LDA Model</vt:lpstr>
      <vt:lpstr>Correlation-Ngram Viewer</vt:lpstr>
      <vt:lpstr>OCR Correction</vt:lpstr>
      <vt:lpstr>Worst Page</vt:lpstr>
      <vt:lpstr>Corrected Page</vt:lpstr>
      <vt:lpstr>Toward the Future</vt:lpstr>
      <vt:lpstr>Personal Goals for HTRC</vt:lpstr>
      <vt:lpstr>HathiTrust Non-Consumptive Evaluation Challenge Ideas</vt:lpstr>
      <vt:lpstr>Questions? Comments? Suggestions?</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and Data Overview</dc:title>
  <dc:creator>Stacy Kowalczyk</dc:creator>
  <cp:lastModifiedBy>Library User</cp:lastModifiedBy>
  <cp:revision>86</cp:revision>
  <dcterms:created xsi:type="dcterms:W3CDTF">2012-09-02T16:23:08Z</dcterms:created>
  <dcterms:modified xsi:type="dcterms:W3CDTF">2013-01-10T20:14:40Z</dcterms:modified>
</cp:coreProperties>
</file>