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422" r:id="rId5"/>
    <p:sldId id="302" r:id="rId6"/>
    <p:sldId id="261" r:id="rId7"/>
    <p:sldId id="262" r:id="rId8"/>
    <p:sldId id="257" r:id="rId9"/>
    <p:sldId id="419" r:id="rId10"/>
    <p:sldId id="417" r:id="rId11"/>
    <p:sldId id="418" r:id="rId12"/>
    <p:sldId id="414" r:id="rId13"/>
    <p:sldId id="413" r:id="rId14"/>
    <p:sldId id="421" r:id="rId15"/>
    <p:sldId id="42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6" autoAdjust="0"/>
    <p:restoredTop sz="76642" autoAdjust="0"/>
  </p:normalViewPr>
  <p:slideViewPr>
    <p:cSldViewPr snapToGrid="0" snapToObjects="1">
      <p:cViewPr>
        <p:scale>
          <a:sx n="80" d="100"/>
          <a:sy n="80" d="100"/>
        </p:scale>
        <p:origin x="-162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4/12/12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9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4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21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3E60A4-FD1D-2C49-BB51-998800E3FC3B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3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0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4/12/12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loc.gov/pictures/item/2001700115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 and the Future of Research Libraries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American Antiquarian Society</a:t>
            </a:r>
          </a:p>
          <a:p>
            <a:pPr algn="ctr"/>
            <a:r>
              <a:rPr lang="en-US" dirty="0" smtClean="0"/>
              <a:t>March </a:t>
            </a:r>
            <a:r>
              <a:rPr lang="en-US" dirty="0" smtClean="0"/>
              <a:t>31</a:t>
            </a:r>
            <a:r>
              <a:rPr lang="en-US" dirty="0" smtClean="0"/>
              <a:t>, 2012</a:t>
            </a:r>
          </a:p>
          <a:p>
            <a:pPr algn="ctr"/>
            <a:r>
              <a:rPr lang="en-US" dirty="0" smtClean="0"/>
              <a:t>Jeremy York, Project Librarian, </a:t>
            </a:r>
            <a:r>
              <a:rPr lang="en-US" dirty="0" err="1" smtClean="0"/>
              <a:t>HathiTrust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6083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900030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 access to what is of current value</a:t>
            </a:r>
          </a:p>
          <a:p>
            <a:r>
              <a:rPr lang="en-US" dirty="0" smtClean="0"/>
              <a:t>Facilitate access to </a:t>
            </a:r>
            <a:r>
              <a:rPr lang="en-US" b="1" dirty="0" smtClean="0"/>
              <a:t>and preserve </a:t>
            </a:r>
            <a:r>
              <a:rPr lang="en-US" dirty="0" smtClean="0"/>
              <a:t>what is of enduring value</a:t>
            </a:r>
          </a:p>
          <a:p>
            <a:r>
              <a:rPr lang="en-US" dirty="0" smtClean="0"/>
              <a:t>Support mission of institution</a:t>
            </a:r>
          </a:p>
        </p:txBody>
      </p:sp>
    </p:spTree>
    <p:extLst>
      <p:ext uri="{BB962C8B-B14F-4D97-AF65-F5344CB8AC3E}">
        <p14:creationId xmlns:p14="http://schemas.microsoft.com/office/powerpoint/2010/main" val="15402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761" y="2080135"/>
            <a:ext cx="4257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Produce materials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Student papers and projects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Faculty papers, books, research outputs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Lectures, exhibits, performances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Publish outputs of other faculty and researchers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761" y="4497469"/>
            <a:ext cx="4131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Acquire materials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Purchase books and journals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Harvest from Web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Archive institutional content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Acquire other archives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8437" y="3982684"/>
            <a:ext cx="4098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Make sense of materials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Course reading lists and resources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Library guides, bibliographies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Assembling meaningful collections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050" y="1202994"/>
            <a:ext cx="3952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Offer resources that facilitate discovery, use, and reuse of materials</a:t>
            </a:r>
          </a:p>
          <a:p>
            <a:pPr marL="283464" indent="-283464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Preservation infrastructure</a:t>
            </a:r>
          </a:p>
          <a:p>
            <a:pPr marL="283464" indent="-283464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Search functionality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Datasets for research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Librarians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Resource centers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761" y="1184686"/>
            <a:ext cx="425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Teaching, Learning, Mentoring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Courses, fellowships, research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Institution and Library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Navy_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701455" y="469115"/>
            <a:ext cx="4082453" cy="589760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5127625" y="3571875"/>
            <a:ext cx="368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Library of Congress Prints and Photographs Online Catalog</a:t>
            </a:r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://www.loc.gov/pictures/item/2001700115/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0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Libraries of the Future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Won’t go it alone</a:t>
            </a:r>
          </a:p>
          <a:p>
            <a:r>
              <a:rPr lang="en-US" dirty="0" smtClean="0"/>
              <a:t>Sourcing </a:t>
            </a:r>
            <a:r>
              <a:rPr lang="en-US" dirty="0"/>
              <a:t>and </a:t>
            </a:r>
            <a:r>
              <a:rPr lang="en-US" dirty="0" smtClean="0"/>
              <a:t>scaling (Dempsey)</a:t>
            </a:r>
            <a:endParaRPr lang="en-US" dirty="0"/>
          </a:p>
          <a:p>
            <a:pPr lvl="1"/>
            <a:r>
              <a:rPr lang="en-US" dirty="0" smtClean="0"/>
              <a:t>Collaborate with others for some things, others do locally</a:t>
            </a:r>
          </a:p>
          <a:p>
            <a:pPr lvl="1"/>
            <a:r>
              <a:rPr lang="en-US" dirty="0"/>
              <a:t>How to do this?</a:t>
            </a:r>
          </a:p>
          <a:p>
            <a:pPr lvl="2"/>
            <a:r>
              <a:rPr lang="en-US" dirty="0"/>
              <a:t>Baseline of reliable, long-term access to core materials</a:t>
            </a:r>
          </a:p>
          <a:p>
            <a:pPr lvl="2"/>
            <a:r>
              <a:rPr lang="en-US" dirty="0"/>
              <a:t>Look at the way needs that are being fulfilled; which are best met collaboratively, which locally</a:t>
            </a:r>
          </a:p>
          <a:p>
            <a:pPr lvl="2"/>
            <a:r>
              <a:rPr lang="en-US" dirty="0"/>
              <a:t>Evaluating and assessing services in relation to use</a:t>
            </a:r>
          </a:p>
          <a:p>
            <a:pPr lvl="2"/>
            <a:r>
              <a:rPr lang="en-US" dirty="0"/>
              <a:t>Secure infrastructure </a:t>
            </a:r>
            <a:r>
              <a:rPr lang="en-US" dirty="0" smtClean="0"/>
              <a:t>as needed to </a:t>
            </a:r>
            <a:r>
              <a:rPr lang="en-US" dirty="0"/>
              <a:t>enable that use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1"/>
          </p:nvPr>
        </p:nvSpPr>
        <p:spPr>
          <a:xfrm>
            <a:off x="611120" y="1649413"/>
            <a:ext cx="2294177" cy="49196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229055" y="1618461"/>
            <a:ext cx="2393950" cy="4919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20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630169"/>
            <a:ext cx="24955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Connecticut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  <a:endParaRPr lang="en-US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1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10,110,910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5,373,507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266,577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2,803,585 public domain (~28%)</a:t>
            </a:r>
          </a:p>
          <a:p>
            <a:r>
              <a:rPr lang="en-US" dirty="0"/>
              <a:t>“Light” archive</a:t>
            </a:r>
          </a:p>
          <a:p>
            <a:pPr lvl="1"/>
            <a:r>
              <a:rPr lang="en-US" dirty="0"/>
              <a:t>As accessible as possible within </a:t>
            </a:r>
            <a:r>
              <a:rPr lang="en-US" dirty="0" smtClean="0"/>
              <a:t>bounds of </a:t>
            </a:r>
            <a:r>
              <a:rPr lang="en-US" dirty="0"/>
              <a:t>law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0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31 at 11.11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2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3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Universal Library</a:t>
              </a:r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Single Entity, Many Partners</a:t>
              </a:r>
            </a:p>
          </p:txBody>
        </p:sp>
      </p:grpSp>
      <p:sp>
        <p:nvSpPr>
          <p:cNvPr id="28679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</a:p>
        </p:txBody>
      </p:sp>
    </p:spTree>
    <p:extLst>
      <p:ext uri="{BB962C8B-B14F-4D97-AF65-F5344CB8AC3E}">
        <p14:creationId xmlns:p14="http://schemas.microsoft.com/office/powerpoint/2010/main" val="233517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</a:p>
          <a:p>
            <a:pPr lvl="1">
              <a:defRPr/>
            </a:pPr>
            <a:r>
              <a:rPr lang="en-US" sz="2600" dirty="0"/>
              <a:t>Collection 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Preservation</a:t>
            </a:r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</a:p>
          <a:p>
            <a:pPr lvl="1">
              <a:defRPr/>
            </a:pPr>
            <a:r>
              <a:rPr lang="en-US" sz="2600" dirty="0" smtClean="0"/>
              <a:t>Bibliographic Indeterminacy</a:t>
            </a:r>
          </a:p>
          <a:p>
            <a:pPr lvl="1">
              <a:defRPr/>
            </a:pPr>
            <a:r>
              <a:rPr lang="en-US" sz="2600" dirty="0" smtClean="0"/>
              <a:t>Efficient </a:t>
            </a:r>
            <a:r>
              <a:rPr lang="en-US" sz="2600" dirty="0"/>
              <a:t>user services</a:t>
            </a:r>
          </a:p>
          <a:p>
            <a:pPr>
              <a:defRPr/>
            </a:pPr>
            <a:r>
              <a:rPr lang="en-US" sz="3000" dirty="0"/>
              <a:t>Public </a:t>
            </a:r>
            <a:r>
              <a:rPr lang="en-US" sz="3000" dirty="0" smtClean="0"/>
              <a:t>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Digital as a hub</a:t>
            </a:r>
          </a:p>
          <a:p>
            <a:r>
              <a:rPr lang="en-US" dirty="0" smtClean="0"/>
              <a:t>Overlap</a:t>
            </a:r>
          </a:p>
          <a:p>
            <a:pPr lvl="1"/>
            <a:r>
              <a:rPr lang="en-US" dirty="0" smtClean="0"/>
              <a:t>Print archiving</a:t>
            </a:r>
          </a:p>
          <a:p>
            <a:pPr lvl="1"/>
            <a:r>
              <a:rPr lang="en-US" dirty="0" smtClean="0"/>
              <a:t>Collaborative digitization</a:t>
            </a:r>
          </a:p>
          <a:p>
            <a:pPr lvl="1"/>
            <a:r>
              <a:rPr lang="en-US" dirty="0" smtClean="0"/>
              <a:t>Collaborate globally, plan locally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9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495</Words>
  <Application>Microsoft Macintosh PowerPoint</Application>
  <PresentationFormat>On-screen Show (4:3)</PresentationFormat>
  <Paragraphs>168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HathiTrust and the Future of Research Libraries</vt:lpstr>
      <vt:lpstr>Partnership</vt:lpstr>
      <vt:lpstr>Digital Repository</vt:lpstr>
      <vt:lpstr>PowerPoint Presentation</vt:lpstr>
      <vt:lpstr>The Name</vt:lpstr>
      <vt:lpstr>Mission </vt:lpstr>
      <vt:lpstr>HathiTrust</vt:lpstr>
      <vt:lpstr>Collections and Collaboration</vt:lpstr>
      <vt:lpstr>Strategies </vt:lpstr>
      <vt:lpstr>PowerPoint Presentation</vt:lpstr>
      <vt:lpstr>PowerPoint Presentation</vt:lpstr>
      <vt:lpstr>Research Libraries</vt:lpstr>
      <vt:lpstr>PowerPoint Presentation</vt:lpstr>
      <vt:lpstr>PowerPoint Presentation</vt:lpstr>
      <vt:lpstr>Research Libraries of the Future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HathiTrust and How Can It Be Used? </dc:title>
  <dc:creator>jjyork</dc:creator>
  <cp:lastModifiedBy>jjyork</cp:lastModifiedBy>
  <cp:revision>96</cp:revision>
  <dcterms:created xsi:type="dcterms:W3CDTF">2012-03-08T23:05:54Z</dcterms:created>
  <dcterms:modified xsi:type="dcterms:W3CDTF">2012-04-12T20:37:14Z</dcterms:modified>
</cp:coreProperties>
</file>