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389" r:id="rId2"/>
    <p:sldId id="423" r:id="rId3"/>
    <p:sldId id="302" r:id="rId4"/>
    <p:sldId id="401" r:id="rId5"/>
    <p:sldId id="408" r:id="rId6"/>
    <p:sldId id="421" r:id="rId7"/>
    <p:sldId id="422" r:id="rId8"/>
    <p:sldId id="409" r:id="rId9"/>
    <p:sldId id="402" r:id="rId10"/>
    <p:sldId id="403" r:id="rId11"/>
    <p:sldId id="404" r:id="rId12"/>
    <p:sldId id="405" r:id="rId13"/>
    <p:sldId id="416" r:id="rId14"/>
    <p:sldId id="417" r:id="rId15"/>
    <p:sldId id="418" r:id="rId16"/>
    <p:sldId id="419" r:id="rId17"/>
    <p:sldId id="406" r:id="rId18"/>
    <p:sldId id="410" r:id="rId19"/>
    <p:sldId id="411" r:id="rId20"/>
    <p:sldId id="42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636" autoAdjust="0"/>
  </p:normalViewPr>
  <p:slideViewPr>
    <p:cSldViewPr snapToGrid="0" snapToObjects="1">
      <p:cViewPr>
        <p:scale>
          <a:sx n="90" d="100"/>
          <a:sy n="90" d="100"/>
        </p:scale>
        <p:origin x="-84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Data\Shared%20Print\CLIR%20project\ARL%20Hath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44717552197867"/>
          <c:y val="0.015296170451454"/>
          <c:w val="0.88531496062992"/>
          <c:h val="0.869343349549767"/>
        </c:manualLayout>
      </c:layout>
      <c:scatterChart>
        <c:scatterStyle val="lineMarker"/>
        <c:varyColors val="0"/>
        <c:ser>
          <c:idx val="3"/>
          <c:order val="0"/>
          <c:tx>
            <c:v>Jun-09</c:v>
          </c:tx>
          <c:spPr>
            <a:ln w="28575">
              <a:noFill/>
            </a:ln>
          </c:spPr>
          <c:marker>
            <c:symbol val="circle"/>
            <c:size val="7"/>
            <c:spPr>
              <a:solidFill>
                <a:srgbClr val="7030A0"/>
              </a:solidFill>
            </c:spPr>
          </c:marker>
          <c:trendline>
            <c:spPr>
              <a:ln w="28575">
                <a:solidFill>
                  <a:srgbClr val="7030A0"/>
                </a:solidFill>
                <a:prstDash val="dash"/>
              </a:ln>
            </c:spPr>
            <c:trendlineType val="linear"/>
            <c:dispRSqr val="0"/>
            <c:dispEq val="0"/>
          </c:trendline>
          <c:xVal>
            <c:numRef>
              <c:f>data!$A$2:$A$114</c:f>
              <c:numCache>
                <c:formatCode>General</c:formatCode>
                <c:ptCount val="113"/>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pt idx="66">
                  <c:v>67.0</c:v>
                </c:pt>
                <c:pt idx="67">
                  <c:v>68.0</c:v>
                </c:pt>
                <c:pt idx="68">
                  <c:v>69.0</c:v>
                </c:pt>
                <c:pt idx="69">
                  <c:v>70.0</c:v>
                </c:pt>
                <c:pt idx="70">
                  <c:v>71.0</c:v>
                </c:pt>
                <c:pt idx="71">
                  <c:v>72.0</c:v>
                </c:pt>
                <c:pt idx="72">
                  <c:v>73.0</c:v>
                </c:pt>
                <c:pt idx="73">
                  <c:v>74.0</c:v>
                </c:pt>
                <c:pt idx="74">
                  <c:v>75.0</c:v>
                </c:pt>
                <c:pt idx="75">
                  <c:v>76.0</c:v>
                </c:pt>
                <c:pt idx="76">
                  <c:v>77.0</c:v>
                </c:pt>
                <c:pt idx="77">
                  <c:v>78.0</c:v>
                </c:pt>
                <c:pt idx="78">
                  <c:v>79.0</c:v>
                </c:pt>
                <c:pt idx="79">
                  <c:v>80.0</c:v>
                </c:pt>
                <c:pt idx="80">
                  <c:v>81.0</c:v>
                </c:pt>
                <c:pt idx="81">
                  <c:v>82.0</c:v>
                </c:pt>
                <c:pt idx="82">
                  <c:v>83.0</c:v>
                </c:pt>
                <c:pt idx="83">
                  <c:v>84.0</c:v>
                </c:pt>
                <c:pt idx="84">
                  <c:v>85.0</c:v>
                </c:pt>
                <c:pt idx="85">
                  <c:v>86.0</c:v>
                </c:pt>
                <c:pt idx="86">
                  <c:v>87.0</c:v>
                </c:pt>
                <c:pt idx="87">
                  <c:v>88.0</c:v>
                </c:pt>
                <c:pt idx="88">
                  <c:v>89.0</c:v>
                </c:pt>
                <c:pt idx="89">
                  <c:v>90.0</c:v>
                </c:pt>
                <c:pt idx="90">
                  <c:v>91.0</c:v>
                </c:pt>
                <c:pt idx="91">
                  <c:v>92.0</c:v>
                </c:pt>
                <c:pt idx="92">
                  <c:v>93.0</c:v>
                </c:pt>
                <c:pt idx="93">
                  <c:v>94.0</c:v>
                </c:pt>
                <c:pt idx="94">
                  <c:v>95.0</c:v>
                </c:pt>
                <c:pt idx="95">
                  <c:v>96.0</c:v>
                </c:pt>
                <c:pt idx="96">
                  <c:v>97.0</c:v>
                </c:pt>
                <c:pt idx="97">
                  <c:v>98.0</c:v>
                </c:pt>
                <c:pt idx="98">
                  <c:v>99.0</c:v>
                </c:pt>
                <c:pt idx="99">
                  <c:v>100.0</c:v>
                </c:pt>
                <c:pt idx="100">
                  <c:v>101.0</c:v>
                </c:pt>
                <c:pt idx="101">
                  <c:v>102.0</c:v>
                </c:pt>
                <c:pt idx="102">
                  <c:v>103.0</c:v>
                </c:pt>
                <c:pt idx="103">
                  <c:v>104.0</c:v>
                </c:pt>
                <c:pt idx="104">
                  <c:v>105.0</c:v>
                </c:pt>
                <c:pt idx="105">
                  <c:v>106.0</c:v>
                </c:pt>
                <c:pt idx="106">
                  <c:v>107.0</c:v>
                </c:pt>
                <c:pt idx="107">
                  <c:v>108.0</c:v>
                </c:pt>
                <c:pt idx="108">
                  <c:v>109.0</c:v>
                </c:pt>
                <c:pt idx="109">
                  <c:v>110.0</c:v>
                </c:pt>
                <c:pt idx="110">
                  <c:v>111.0</c:v>
                </c:pt>
                <c:pt idx="111">
                  <c:v>112.0</c:v>
                </c:pt>
                <c:pt idx="112">
                  <c:v>113.0</c:v>
                </c:pt>
              </c:numCache>
            </c:numRef>
          </c:xVal>
          <c:yVal>
            <c:numRef>
              <c:f>data!$B$2:$B$114</c:f>
              <c:numCache>
                <c:formatCode>0%</c:formatCode>
                <c:ptCount val="113"/>
                <c:pt idx="0">
                  <c:v>0.135853783677569</c:v>
                </c:pt>
                <c:pt idx="1">
                  <c:v>0.146259670655207</c:v>
                </c:pt>
                <c:pt idx="2">
                  <c:v>0.209472635428644</c:v>
                </c:pt>
                <c:pt idx="3">
                  <c:v>0.165494311262538</c:v>
                </c:pt>
                <c:pt idx="4">
                  <c:v>0.164305344123718</c:v>
                </c:pt>
                <c:pt idx="5">
                  <c:v>0.167163168501568</c:v>
                </c:pt>
                <c:pt idx="6">
                  <c:v>0.337245647189918</c:v>
                </c:pt>
                <c:pt idx="7">
                  <c:v>0.159030980324146</c:v>
                </c:pt>
                <c:pt idx="8">
                  <c:v>0.167146427935766</c:v>
                </c:pt>
                <c:pt idx="9">
                  <c:v>0.176184965120143</c:v>
                </c:pt>
                <c:pt idx="10">
                  <c:v>0.147365072787369</c:v>
                </c:pt>
                <c:pt idx="11">
                  <c:v>0.154608763931058</c:v>
                </c:pt>
                <c:pt idx="12">
                  <c:v>0.205800084571516</c:v>
                </c:pt>
                <c:pt idx="13">
                  <c:v>0.199238308280186</c:v>
                </c:pt>
                <c:pt idx="14">
                  <c:v>0.190917921633462</c:v>
                </c:pt>
                <c:pt idx="15">
                  <c:v>0.174692188849395</c:v>
                </c:pt>
                <c:pt idx="16">
                  <c:v>0.16761833000906</c:v>
                </c:pt>
                <c:pt idx="17">
                  <c:v>0.170813576004986</c:v>
                </c:pt>
                <c:pt idx="18">
                  <c:v>0.167114101049986</c:v>
                </c:pt>
                <c:pt idx="19">
                  <c:v>0.177905900054978</c:v>
                </c:pt>
                <c:pt idx="20">
                  <c:v>0.196425792135396</c:v>
                </c:pt>
                <c:pt idx="21">
                  <c:v>0.194000628547966</c:v>
                </c:pt>
                <c:pt idx="22">
                  <c:v>0.181919218708294</c:v>
                </c:pt>
                <c:pt idx="23">
                  <c:v>0.182511776868247</c:v>
                </c:pt>
                <c:pt idx="24">
                  <c:v>0.0758729143829715</c:v>
                </c:pt>
                <c:pt idx="25">
                  <c:v>0.17068210058463</c:v>
                </c:pt>
                <c:pt idx="26">
                  <c:v>0.177839312442664</c:v>
                </c:pt>
                <c:pt idx="27">
                  <c:v>0.167247886411494</c:v>
                </c:pt>
                <c:pt idx="28">
                  <c:v>0.218745259235246</c:v>
                </c:pt>
                <c:pt idx="29">
                  <c:v>0.194009939391873</c:v>
                </c:pt>
                <c:pt idx="30">
                  <c:v>0.203222993369282</c:v>
                </c:pt>
                <c:pt idx="31">
                  <c:v>0.161068310802962</c:v>
                </c:pt>
                <c:pt idx="32">
                  <c:v>0.151792980689862</c:v>
                </c:pt>
                <c:pt idx="33">
                  <c:v>0.16452007901111</c:v>
                </c:pt>
                <c:pt idx="34">
                  <c:v>0.168271399424625</c:v>
                </c:pt>
                <c:pt idx="35">
                  <c:v>0.230877492319943</c:v>
                </c:pt>
                <c:pt idx="36">
                  <c:v>0.148256555619358</c:v>
                </c:pt>
                <c:pt idx="37">
                  <c:v>0.198576653767962</c:v>
                </c:pt>
                <c:pt idx="38">
                  <c:v>0.182708939167146</c:v>
                </c:pt>
                <c:pt idx="39">
                  <c:v>0.215530204596879</c:v>
                </c:pt>
                <c:pt idx="40">
                  <c:v>0.119100736176935</c:v>
                </c:pt>
                <c:pt idx="41">
                  <c:v>0.189275810690561</c:v>
                </c:pt>
                <c:pt idx="42">
                  <c:v>0.211928759934139</c:v>
                </c:pt>
                <c:pt idx="43">
                  <c:v>0.215944732690839</c:v>
                </c:pt>
                <c:pt idx="44">
                  <c:v>0.20222804888338</c:v>
                </c:pt>
                <c:pt idx="45">
                  <c:v>0.203094615840792</c:v>
                </c:pt>
                <c:pt idx="46">
                  <c:v>0.179972282414204</c:v>
                </c:pt>
                <c:pt idx="47">
                  <c:v>0.244433056566617</c:v>
                </c:pt>
                <c:pt idx="48">
                  <c:v>0.170622182706106</c:v>
                </c:pt>
                <c:pt idx="49">
                  <c:v>0.197731020338652</c:v>
                </c:pt>
                <c:pt idx="50">
                  <c:v>0.21583878104047</c:v>
                </c:pt>
                <c:pt idx="51">
                  <c:v>0.186647632922065</c:v>
                </c:pt>
                <c:pt idx="52">
                  <c:v>0.188655667431357</c:v>
                </c:pt>
                <c:pt idx="53">
                  <c:v>0.196078083636164</c:v>
                </c:pt>
                <c:pt idx="54">
                  <c:v>0.247394341758885</c:v>
                </c:pt>
                <c:pt idx="55">
                  <c:v>0.185014827954476</c:v>
                </c:pt>
                <c:pt idx="56">
                  <c:v>0.226800315214104</c:v>
                </c:pt>
                <c:pt idx="57">
                  <c:v>0.121863645407719</c:v>
                </c:pt>
                <c:pt idx="58">
                  <c:v>0.201623694097061</c:v>
                </c:pt>
                <c:pt idx="59">
                  <c:v>0.244881436923028</c:v>
                </c:pt>
                <c:pt idx="60">
                  <c:v>0.241837787477787</c:v>
                </c:pt>
                <c:pt idx="61">
                  <c:v>0.233779727250161</c:v>
                </c:pt>
                <c:pt idx="62">
                  <c:v>0.212203595468394</c:v>
                </c:pt>
                <c:pt idx="63">
                  <c:v>0.208040971385732</c:v>
                </c:pt>
                <c:pt idx="64">
                  <c:v>0.186843565828808</c:v>
                </c:pt>
                <c:pt idx="65">
                  <c:v>0.16952451624249</c:v>
                </c:pt>
                <c:pt idx="66">
                  <c:v>0.124445726066537</c:v>
                </c:pt>
                <c:pt idx="67">
                  <c:v>0.204793523073903</c:v>
                </c:pt>
                <c:pt idx="68">
                  <c:v>0.243101755480503</c:v>
                </c:pt>
                <c:pt idx="69">
                  <c:v>0.178029186304986</c:v>
                </c:pt>
                <c:pt idx="70">
                  <c:v>0.218792891153952</c:v>
                </c:pt>
                <c:pt idx="71">
                  <c:v>0.211977307714237</c:v>
                </c:pt>
                <c:pt idx="72">
                  <c:v>0.19228459928481</c:v>
                </c:pt>
                <c:pt idx="73">
                  <c:v>0.203423287601487</c:v>
                </c:pt>
                <c:pt idx="74">
                  <c:v>0.235552291184553</c:v>
                </c:pt>
                <c:pt idx="75">
                  <c:v>0.0993860553554452</c:v>
                </c:pt>
                <c:pt idx="76">
                  <c:v>0.183758978088089</c:v>
                </c:pt>
                <c:pt idx="77">
                  <c:v>0.256228314714907</c:v>
                </c:pt>
                <c:pt idx="78">
                  <c:v>0.147779591956813</c:v>
                </c:pt>
                <c:pt idx="79">
                  <c:v>0.246916899859824</c:v>
                </c:pt>
                <c:pt idx="80">
                  <c:v>0.218557995885167</c:v>
                </c:pt>
                <c:pt idx="81">
                  <c:v>0.237961068459938</c:v>
                </c:pt>
                <c:pt idx="82">
                  <c:v>0.17951452913396</c:v>
                </c:pt>
                <c:pt idx="83">
                  <c:v>0.235916057610507</c:v>
                </c:pt>
                <c:pt idx="84">
                  <c:v>0.18811200107163</c:v>
                </c:pt>
                <c:pt idx="85">
                  <c:v>0.198409011302503</c:v>
                </c:pt>
                <c:pt idx="86">
                  <c:v>0.219692818386552</c:v>
                </c:pt>
                <c:pt idx="87">
                  <c:v>0.217747733707956</c:v>
                </c:pt>
                <c:pt idx="88">
                  <c:v>0.214710807219523</c:v>
                </c:pt>
                <c:pt idx="89">
                  <c:v>0.123878699256938</c:v>
                </c:pt>
                <c:pt idx="90">
                  <c:v>0.189513465494439</c:v>
                </c:pt>
                <c:pt idx="91">
                  <c:v>0.176441725798821</c:v>
                </c:pt>
                <c:pt idx="92">
                  <c:v>0.223791402460646</c:v>
                </c:pt>
                <c:pt idx="93">
                  <c:v>0.192801983885915</c:v>
                </c:pt>
                <c:pt idx="94">
                  <c:v>0.206889928257926</c:v>
                </c:pt>
                <c:pt idx="95">
                  <c:v>0.206427863664937</c:v>
                </c:pt>
                <c:pt idx="96">
                  <c:v>0.213615049483242</c:v>
                </c:pt>
                <c:pt idx="97">
                  <c:v>0.254601291943615</c:v>
                </c:pt>
                <c:pt idx="98">
                  <c:v>0.213573906295951</c:v>
                </c:pt>
                <c:pt idx="99">
                  <c:v>0.260530077531412</c:v>
                </c:pt>
                <c:pt idx="100">
                  <c:v>0.190259629494621</c:v>
                </c:pt>
                <c:pt idx="101">
                  <c:v>0.188356745716306</c:v>
                </c:pt>
                <c:pt idx="102">
                  <c:v>0.20024812721253</c:v>
                </c:pt>
                <c:pt idx="103">
                  <c:v>0.231390929329073</c:v>
                </c:pt>
                <c:pt idx="104">
                  <c:v>0.19473005657784</c:v>
                </c:pt>
                <c:pt idx="105">
                  <c:v>0.236753181172418</c:v>
                </c:pt>
                <c:pt idx="106">
                  <c:v>0.198423412249758</c:v>
                </c:pt>
                <c:pt idx="107">
                  <c:v>0.19765926712993</c:v>
                </c:pt>
                <c:pt idx="108">
                  <c:v>0.260851053130055</c:v>
                </c:pt>
                <c:pt idx="109">
                  <c:v>0.203583340803366</c:v>
                </c:pt>
                <c:pt idx="110">
                  <c:v>0.162740066639759</c:v>
                </c:pt>
                <c:pt idx="111">
                  <c:v>0.185586618923993</c:v>
                </c:pt>
                <c:pt idx="112">
                  <c:v>0.278380824168371</c:v>
                </c:pt>
              </c:numCache>
            </c:numRef>
          </c:yVal>
          <c:smooth val="0"/>
        </c:ser>
        <c:ser>
          <c:idx val="0"/>
          <c:order val="1"/>
          <c:tx>
            <c:v>Jun-10</c:v>
          </c:tx>
          <c:spPr>
            <a:ln w="28575">
              <a:noFill/>
            </a:ln>
          </c:spPr>
          <c:trendline>
            <c:spPr>
              <a:ln w="28575">
                <a:solidFill>
                  <a:schemeClr val="accent1"/>
                </a:solidFill>
                <a:prstDash val="dash"/>
              </a:ln>
            </c:spPr>
            <c:trendlineType val="linear"/>
            <c:dispRSqr val="0"/>
            <c:dispEq val="0"/>
          </c:trendline>
          <c:yVal>
            <c:numRef>
              <c:f>data!$G$2:$G$114</c:f>
              <c:numCache>
                <c:formatCode>0%</c:formatCode>
                <c:ptCount val="113"/>
                <c:pt idx="0">
                  <c:v>0.222462992882408</c:v>
                </c:pt>
                <c:pt idx="1">
                  <c:v>0.244829542873869</c:v>
                </c:pt>
                <c:pt idx="2">
                  <c:v>0.324140677520513</c:v>
                </c:pt>
                <c:pt idx="3">
                  <c:v>0.28407074888447</c:v>
                </c:pt>
                <c:pt idx="4">
                  <c:v>0.335616345558234</c:v>
                </c:pt>
                <c:pt idx="5">
                  <c:v>0.285624947646603</c:v>
                </c:pt>
                <c:pt idx="6">
                  <c:v>0.500425963066224</c:v>
                </c:pt>
                <c:pt idx="7">
                  <c:v>0.255609194471063</c:v>
                </c:pt>
                <c:pt idx="8">
                  <c:v>0.279372710671156</c:v>
                </c:pt>
                <c:pt idx="9">
                  <c:v>0.286407874078131</c:v>
                </c:pt>
                <c:pt idx="10">
                  <c:v>0.24659516083606</c:v>
                </c:pt>
                <c:pt idx="11">
                  <c:v>0.222189070395142</c:v>
                </c:pt>
                <c:pt idx="12">
                  <c:v>0.316680053427719</c:v>
                </c:pt>
                <c:pt idx="13">
                  <c:v>0.335191191530968</c:v>
                </c:pt>
                <c:pt idx="14">
                  <c:v>0.306407338006126</c:v>
                </c:pt>
                <c:pt idx="15">
                  <c:v>0.298866083173872</c:v>
                </c:pt>
                <c:pt idx="16">
                  <c:v>0.278931979270687</c:v>
                </c:pt>
                <c:pt idx="17">
                  <c:v>0.287063745000214</c:v>
                </c:pt>
                <c:pt idx="18">
                  <c:v>0.296246686008673</c:v>
                </c:pt>
                <c:pt idx="19">
                  <c:v>0.293078214068695</c:v>
                </c:pt>
                <c:pt idx="20">
                  <c:v>0.318155409232664</c:v>
                </c:pt>
                <c:pt idx="21">
                  <c:v>0.306401282457324</c:v>
                </c:pt>
                <c:pt idx="22">
                  <c:v>0.302044018353191</c:v>
                </c:pt>
                <c:pt idx="23">
                  <c:v>0.289436743828929</c:v>
                </c:pt>
                <c:pt idx="24">
                  <c:v>0.255466220840044</c:v>
                </c:pt>
                <c:pt idx="25">
                  <c:v>0.25124306718639</c:v>
                </c:pt>
                <c:pt idx="26">
                  <c:v>0.269998068659167</c:v>
                </c:pt>
                <c:pt idx="27">
                  <c:v>0.280494304437237</c:v>
                </c:pt>
                <c:pt idx="28">
                  <c:v>0.335184421650307</c:v>
                </c:pt>
                <c:pt idx="29">
                  <c:v>0.307131548541133</c:v>
                </c:pt>
                <c:pt idx="30">
                  <c:v>0.314346087360357</c:v>
                </c:pt>
                <c:pt idx="31">
                  <c:v>0.262376435557596</c:v>
                </c:pt>
                <c:pt idx="32">
                  <c:v>0.233009877750328</c:v>
                </c:pt>
                <c:pt idx="33">
                  <c:v>0.313858226897743</c:v>
                </c:pt>
                <c:pt idx="34">
                  <c:v>0.271921530463288</c:v>
                </c:pt>
                <c:pt idx="35">
                  <c:v>0.351274072138341</c:v>
                </c:pt>
                <c:pt idx="36">
                  <c:v>0.246751270569664</c:v>
                </c:pt>
                <c:pt idx="37">
                  <c:v>0.319391577016374</c:v>
                </c:pt>
                <c:pt idx="38">
                  <c:v>0.293897922678222</c:v>
                </c:pt>
                <c:pt idx="39">
                  <c:v>0.339766513611342</c:v>
                </c:pt>
                <c:pt idx="40">
                  <c:v>0.219401202748888</c:v>
                </c:pt>
                <c:pt idx="41">
                  <c:v>0.297881788520305</c:v>
                </c:pt>
                <c:pt idx="42">
                  <c:v>0.328122016454249</c:v>
                </c:pt>
                <c:pt idx="43">
                  <c:v>0.328812452244216</c:v>
                </c:pt>
                <c:pt idx="44">
                  <c:v>0.307681673924756</c:v>
                </c:pt>
                <c:pt idx="45">
                  <c:v>0.327832579403937</c:v>
                </c:pt>
                <c:pt idx="46">
                  <c:v>0.287214835212262</c:v>
                </c:pt>
                <c:pt idx="47">
                  <c:v>0.365925026822581</c:v>
                </c:pt>
                <c:pt idx="48">
                  <c:v>0.275586503793439</c:v>
                </c:pt>
                <c:pt idx="49">
                  <c:v>0.312689320411858</c:v>
                </c:pt>
                <c:pt idx="50">
                  <c:v>0.325816960394665</c:v>
                </c:pt>
                <c:pt idx="51">
                  <c:v>0.301533022321448</c:v>
                </c:pt>
                <c:pt idx="52">
                  <c:v>0.293415926242466</c:v>
                </c:pt>
                <c:pt idx="53">
                  <c:v>0.315653056201344</c:v>
                </c:pt>
                <c:pt idx="54">
                  <c:v>0.368351426478269</c:v>
                </c:pt>
                <c:pt idx="55">
                  <c:v>0.304294835654928</c:v>
                </c:pt>
                <c:pt idx="56">
                  <c:v>0.359396404759189</c:v>
                </c:pt>
                <c:pt idx="57">
                  <c:v>0.2119763316736</c:v>
                </c:pt>
                <c:pt idx="58">
                  <c:v>0.316057459729299</c:v>
                </c:pt>
                <c:pt idx="59">
                  <c:v>0.350684614098534</c:v>
                </c:pt>
                <c:pt idx="60">
                  <c:v>0.353956626007144</c:v>
                </c:pt>
                <c:pt idx="61">
                  <c:v>0.363412247725166</c:v>
                </c:pt>
                <c:pt idx="62">
                  <c:v>0.333984361883829</c:v>
                </c:pt>
                <c:pt idx="63">
                  <c:v>0.312842425985449</c:v>
                </c:pt>
                <c:pt idx="64">
                  <c:v>0.274728429664921</c:v>
                </c:pt>
                <c:pt idx="65">
                  <c:v>0.280978301425508</c:v>
                </c:pt>
                <c:pt idx="66">
                  <c:v>0.186868455855301</c:v>
                </c:pt>
                <c:pt idx="67">
                  <c:v>0.316406513260647</c:v>
                </c:pt>
                <c:pt idx="68">
                  <c:v>0.363924765692647</c:v>
                </c:pt>
                <c:pt idx="69">
                  <c:v>0.288982929370513</c:v>
                </c:pt>
                <c:pt idx="70">
                  <c:v>0.331172394758548</c:v>
                </c:pt>
                <c:pt idx="71">
                  <c:v>0.323939221164264</c:v>
                </c:pt>
                <c:pt idx="72">
                  <c:v>0.311986471206252</c:v>
                </c:pt>
                <c:pt idx="73">
                  <c:v>0.315408714208023</c:v>
                </c:pt>
                <c:pt idx="74">
                  <c:v>0.349614882340535</c:v>
                </c:pt>
                <c:pt idx="75">
                  <c:v>0.175583481742345</c:v>
                </c:pt>
                <c:pt idx="76">
                  <c:v>0.290047755561509</c:v>
                </c:pt>
                <c:pt idx="77">
                  <c:v>0.375698040552737</c:v>
                </c:pt>
                <c:pt idx="78">
                  <c:v>0.290074152525059</c:v>
                </c:pt>
                <c:pt idx="79">
                  <c:v>0.377120494421604</c:v>
                </c:pt>
                <c:pt idx="80">
                  <c:v>0.344314295846269</c:v>
                </c:pt>
                <c:pt idx="81">
                  <c:v>0.366265208772024</c:v>
                </c:pt>
                <c:pt idx="82">
                  <c:v>0.281753770328255</c:v>
                </c:pt>
                <c:pt idx="83">
                  <c:v>0.360426479741467</c:v>
                </c:pt>
                <c:pt idx="84">
                  <c:v>0.280456545806264</c:v>
                </c:pt>
                <c:pt idx="85">
                  <c:v>0.336449284887895</c:v>
                </c:pt>
                <c:pt idx="86">
                  <c:v>0.332790005986526</c:v>
                </c:pt>
                <c:pt idx="87">
                  <c:v>0.324442828308381</c:v>
                </c:pt>
                <c:pt idx="88">
                  <c:v>0.329712498835483</c:v>
                </c:pt>
                <c:pt idx="89">
                  <c:v>0.220484415601195</c:v>
                </c:pt>
                <c:pt idx="90">
                  <c:v>0.301626082835186</c:v>
                </c:pt>
                <c:pt idx="91">
                  <c:v>0.292088568011898</c:v>
                </c:pt>
                <c:pt idx="92">
                  <c:v>0.35188146002696</c:v>
                </c:pt>
                <c:pt idx="93">
                  <c:v>0.304140042657538</c:v>
                </c:pt>
                <c:pt idx="94">
                  <c:v>0.320000864362343</c:v>
                </c:pt>
                <c:pt idx="95">
                  <c:v>0.317155886082019</c:v>
                </c:pt>
                <c:pt idx="96">
                  <c:v>0.334244992048743</c:v>
                </c:pt>
                <c:pt idx="97">
                  <c:v>0.370649483099043</c:v>
                </c:pt>
                <c:pt idx="98">
                  <c:v>0.323658270411616</c:v>
                </c:pt>
                <c:pt idx="99">
                  <c:v>0.389621422068457</c:v>
                </c:pt>
                <c:pt idx="100">
                  <c:v>0.314422510725403</c:v>
                </c:pt>
                <c:pt idx="101">
                  <c:v>0.29305462242348</c:v>
                </c:pt>
                <c:pt idx="102">
                  <c:v>0.317979631645688</c:v>
                </c:pt>
                <c:pt idx="103">
                  <c:v>0.345021262831049</c:v>
                </c:pt>
                <c:pt idx="104">
                  <c:v>0.302290359848456</c:v>
                </c:pt>
                <c:pt idx="105">
                  <c:v>0.363578072521411</c:v>
                </c:pt>
                <c:pt idx="106">
                  <c:v>0.337280895297133</c:v>
                </c:pt>
                <c:pt idx="107">
                  <c:v>0.304068933105527</c:v>
                </c:pt>
                <c:pt idx="108">
                  <c:v>0.385832823461374</c:v>
                </c:pt>
                <c:pt idx="109">
                  <c:v>0.305434882952408</c:v>
                </c:pt>
                <c:pt idx="110">
                  <c:v>0.268789200941559</c:v>
                </c:pt>
                <c:pt idx="111">
                  <c:v>0.296579104929479</c:v>
                </c:pt>
                <c:pt idx="112" formatCode="General">
                  <c:v>0.407587799529192</c:v>
                </c:pt>
              </c:numCache>
            </c:numRef>
          </c:yVal>
          <c:smooth val="0"/>
        </c:ser>
        <c:dLbls>
          <c:showLegendKey val="0"/>
          <c:showVal val="0"/>
          <c:showCatName val="0"/>
          <c:showSerName val="0"/>
          <c:showPercent val="0"/>
          <c:showBubbleSize val="0"/>
        </c:dLbls>
        <c:axId val="-2070414312"/>
        <c:axId val="-2070408664"/>
      </c:scatterChart>
      <c:valAx>
        <c:axId val="-2070414312"/>
        <c:scaling>
          <c:orientation val="minMax"/>
        </c:scaling>
        <c:delete val="0"/>
        <c:axPos val="b"/>
        <c:title>
          <c:tx>
            <c:rich>
              <a:bodyPr/>
              <a:lstStyle/>
              <a:p>
                <a:pPr>
                  <a:defRPr sz="1400"/>
                </a:pPr>
                <a:r>
                  <a:rPr lang="en-US" sz="1400"/>
                  <a:t>Rank in 2008 ARL Investment Index</a:t>
                </a:r>
              </a:p>
            </c:rich>
          </c:tx>
          <c:layout/>
          <c:overlay val="0"/>
        </c:title>
        <c:numFmt formatCode="General" sourceLinked="1"/>
        <c:majorTickMark val="out"/>
        <c:minorTickMark val="none"/>
        <c:tickLblPos val="nextTo"/>
        <c:crossAx val="-2070408664"/>
        <c:crosses val="autoZero"/>
        <c:crossBetween val="midCat"/>
      </c:valAx>
      <c:valAx>
        <c:axId val="-2070408664"/>
        <c:scaling>
          <c:orientation val="minMax"/>
          <c:max val="0.600000000000001"/>
          <c:min val="0.0"/>
        </c:scaling>
        <c:delete val="0"/>
        <c:axPos val="l"/>
        <c:majorGridlines/>
        <c:title>
          <c:tx>
            <c:rich>
              <a:bodyPr rot="-5400000" vert="horz"/>
              <a:lstStyle/>
              <a:p>
                <a:pPr>
                  <a:defRPr sz="1400"/>
                </a:pPr>
                <a:r>
                  <a:rPr lang="en-US" sz="1400"/>
                  <a:t>% of Titles in Local Collection</a:t>
                </a:r>
              </a:p>
            </c:rich>
          </c:tx>
          <c:layout/>
          <c:overlay val="0"/>
        </c:title>
        <c:numFmt formatCode="0%" sourceLinked="1"/>
        <c:majorTickMark val="out"/>
        <c:minorTickMark val="none"/>
        <c:tickLblPos val="nextTo"/>
        <c:txPr>
          <a:bodyPr/>
          <a:lstStyle/>
          <a:p>
            <a:pPr>
              <a:defRPr sz="1050" b="1"/>
            </a:pPr>
            <a:endParaRPr lang="en-US"/>
          </a:p>
        </c:txPr>
        <c:crossAx val="-2070414312"/>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1AA364-F8B5-284C-B696-2EC885AB90A1}" type="datetimeFigureOut">
              <a:rPr lang="en-US" smtClean="0"/>
              <a:t>6/24/14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507D5-7A70-934D-A092-66E014A02EB0}" type="slidenum">
              <a:rPr lang="en-US" smtClean="0"/>
              <a:t>‹#›</a:t>
            </a:fld>
            <a:endParaRPr lang="en-US"/>
          </a:p>
        </p:txBody>
      </p:sp>
    </p:spTree>
    <p:extLst>
      <p:ext uri="{BB962C8B-B14F-4D97-AF65-F5344CB8AC3E}">
        <p14:creationId xmlns:p14="http://schemas.microsoft.com/office/powerpoint/2010/main" val="10309725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a:p>
        </p:txBody>
      </p:sp>
      <p:sp>
        <p:nvSpPr>
          <p:cNvPr id="2" name="Notes Placeholder 1"/>
          <p:cNvSpPr>
            <a:spLocks noGrp="1"/>
          </p:cNvSpPr>
          <p:nvPr>
            <p:ph type="body" idx="1"/>
          </p:nvPr>
        </p:nvSpPr>
        <p:spPr/>
        <p:txBody>
          <a:bodyPr/>
          <a:lstStyle/>
          <a:p>
            <a:r>
              <a:rPr lang="en-US" dirty="0" smtClean="0"/>
              <a:t>With credit to Jeremy York at the </a:t>
            </a:r>
            <a:r>
              <a:rPr lang="en-US" dirty="0" err="1" smtClean="0"/>
              <a:t>HathiTrust</a:t>
            </a:r>
            <a:r>
              <a:rPr lang="en-US" baseline="0" dirty="0" smtClean="0"/>
              <a:t> for providing some of the slides in this presentation…. </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latin typeface="Calibri" charset="0"/>
                <a:ea typeface="ＭＳ Ｐゴシック" charset="0"/>
                <a:cs typeface="ＭＳ Ｐゴシック" charset="0"/>
              </a:rPr>
              <a:t>Here we are in 2014 with 50% overlap with ARL institutions and, likely, a more significant level of overlap for the Oberlin Group schools. </a:t>
            </a:r>
          </a:p>
        </p:txBody>
      </p:sp>
      <p:sp>
        <p:nvSpPr>
          <p:cNvPr id="4" name="Slide Number Placeholder 3"/>
          <p:cNvSpPr>
            <a:spLocks noGrp="1"/>
          </p:cNvSpPr>
          <p:nvPr>
            <p:ph type="sldNum" sz="quarter" idx="10"/>
          </p:nvPr>
        </p:nvSpPr>
        <p:spPr/>
        <p:txBody>
          <a:bodyPr/>
          <a:lstStyle/>
          <a:p>
            <a:fld id="{0BAB311B-BDAF-BB42-8768-5A1974F75D17}" type="slidenum">
              <a:rPr lang="en-US" smtClean="0"/>
              <a:t>16</a:t>
            </a:fld>
            <a:endParaRPr lang="en-US"/>
          </a:p>
        </p:txBody>
      </p:sp>
    </p:spTree>
    <p:extLst>
      <p:ext uri="{BB962C8B-B14F-4D97-AF65-F5344CB8AC3E}">
        <p14:creationId xmlns:p14="http://schemas.microsoft.com/office/powerpoint/2010/main" val="1897037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topic of this</a:t>
            </a:r>
            <a:r>
              <a:rPr lang="en-US" baseline="0" dirty="0" smtClean="0"/>
              <a:t> presentation was “How can digital collections support shared print initiatives?” I think that they can. </a:t>
            </a:r>
            <a:r>
              <a:rPr lang="en-US" dirty="0" smtClean="0"/>
              <a:t>The biggest challenge</a:t>
            </a:r>
            <a:r>
              <a:rPr lang="en-US" baseline="0" dirty="0" smtClean="0"/>
              <a:t> that I see in further development of these discussions is, however, one of tempering expectations. </a:t>
            </a: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17</a:t>
            </a:fld>
            <a:endParaRPr lang="en-US"/>
          </a:p>
        </p:txBody>
      </p:sp>
    </p:spTree>
    <p:extLst>
      <p:ext uri="{BB962C8B-B14F-4D97-AF65-F5344CB8AC3E}">
        <p14:creationId xmlns:p14="http://schemas.microsoft.com/office/powerpoint/2010/main" val="560090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how you answer these questions, you might come to very different conclusions, but I would like to propose that the HT’s Print Monograph Archive will be the</a:t>
            </a:r>
            <a:r>
              <a:rPr lang="en-US" baseline="0" dirty="0" smtClean="0"/>
              <a:t> following…..</a:t>
            </a: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18</a:t>
            </a:fld>
            <a:endParaRPr lang="en-US"/>
          </a:p>
        </p:txBody>
      </p:sp>
    </p:spTree>
    <p:extLst>
      <p:ext uri="{BB962C8B-B14F-4D97-AF65-F5344CB8AC3E}">
        <p14:creationId xmlns:p14="http://schemas.microsoft.com/office/powerpoint/2010/main" val="1907367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19</a:t>
            </a:fld>
            <a:endParaRPr lang="en-US"/>
          </a:p>
        </p:txBody>
      </p:sp>
    </p:spTree>
    <p:extLst>
      <p:ext uri="{BB962C8B-B14F-4D97-AF65-F5344CB8AC3E}">
        <p14:creationId xmlns:p14="http://schemas.microsoft.com/office/powerpoint/2010/main" val="797553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C56B9D02-B82A-C845-AF3C-EA15BF30A790}" type="slidenum">
              <a:rPr lang="en-US"/>
              <a:pPr fontAlgn="base">
                <a:spcBef>
                  <a:spcPct val="0"/>
                </a:spcBef>
                <a:spcAft>
                  <a:spcPct val="0"/>
                </a:spcAft>
              </a:pPr>
              <a:t>2</a:t>
            </a:fld>
            <a:endParaRPr lang="en-US"/>
          </a:p>
        </p:txBody>
      </p:sp>
      <p:sp>
        <p:nvSpPr>
          <p:cNvPr id="2" name="Notes Placeholder 1"/>
          <p:cNvSpPr>
            <a:spLocks noGrp="1"/>
          </p:cNvSpPr>
          <p:nvPr>
            <p:ph type="body" sz="quarter" idx="10"/>
          </p:nvPr>
        </p:nvSpPr>
        <p:spPr/>
        <p:txBody>
          <a:bodyPr/>
          <a:lstStyle/>
          <a:p>
            <a:r>
              <a:rPr lang="en-US" dirty="0" smtClean="0"/>
              <a:t>96 partners, more in works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A29BF36D-CFCF-AE4B-A55C-E252B27A32C9}" type="slidenum">
              <a:rPr lang="en-US"/>
              <a:pPr fontAlgn="base">
                <a:spcBef>
                  <a:spcPct val="0"/>
                </a:spcBef>
                <a:spcAft>
                  <a:spcPct val="0"/>
                </a:spcAft>
              </a:pPr>
              <a:t>3</a:t>
            </a:fld>
            <a:endParaRPr lang="en-US"/>
          </a:p>
        </p:txBody>
      </p:sp>
      <p:sp>
        <p:nvSpPr>
          <p:cNvPr id="54275" name="Notes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3000" dirty="0" smtClean="0"/>
              <a:t>Comprehensive collection</a:t>
            </a:r>
          </a:p>
          <a:p>
            <a:pPr lvl="1">
              <a:buFont typeface="Lucida Grande"/>
              <a:buChar char="-"/>
              <a:defRPr/>
            </a:pPr>
            <a:r>
              <a:rPr lang="en-US" sz="2600" dirty="0" smtClean="0"/>
              <a:t>Preservation…with Access</a:t>
            </a:r>
          </a:p>
          <a:p>
            <a:pPr>
              <a:defRPr/>
            </a:pPr>
            <a:r>
              <a:rPr lang="en-US" sz="3000" dirty="0" smtClean="0"/>
              <a:t>Shared strategies</a:t>
            </a:r>
          </a:p>
          <a:p>
            <a:pPr lvl="1">
              <a:defRPr/>
            </a:pPr>
            <a:r>
              <a:rPr lang="en-US" sz="2600" dirty="0" smtClean="0"/>
              <a:t>Collection management, development</a:t>
            </a:r>
          </a:p>
          <a:p>
            <a:pPr lvl="1">
              <a:defRPr/>
            </a:pPr>
            <a:r>
              <a:rPr lang="en-US" sz="2600" dirty="0" smtClean="0"/>
              <a:t>Copyright</a:t>
            </a:r>
          </a:p>
          <a:p>
            <a:pPr lvl="1">
              <a:defRPr/>
            </a:pPr>
            <a:r>
              <a:rPr lang="en-US" sz="2600" dirty="0" smtClean="0"/>
              <a:t>Preservation (digital and print)</a:t>
            </a:r>
          </a:p>
          <a:p>
            <a:pPr lvl="1">
              <a:defRPr/>
            </a:pPr>
            <a:r>
              <a:rPr lang="en-US" sz="2600" dirty="0" smtClean="0"/>
              <a:t>Bibliographic Indeterminacy</a:t>
            </a:r>
          </a:p>
          <a:p>
            <a:pPr lvl="1">
              <a:defRPr/>
            </a:pPr>
            <a:r>
              <a:rPr lang="en-US" sz="2600" dirty="0" smtClean="0"/>
              <a:t>Discovery / Use</a:t>
            </a:r>
          </a:p>
          <a:p>
            <a:pPr lvl="1">
              <a:defRPr/>
            </a:pPr>
            <a:r>
              <a:rPr lang="en-US" sz="2600" dirty="0" smtClean="0"/>
              <a:t>Efficient user services</a:t>
            </a:r>
          </a:p>
          <a:p>
            <a:pPr>
              <a:defRPr/>
            </a:pPr>
            <a:r>
              <a:rPr lang="en-US" sz="3000" dirty="0" smtClean="0"/>
              <a:t>Public Good</a:t>
            </a:r>
          </a:p>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4</a:t>
            </a:fld>
            <a:endParaRPr lang="en-US"/>
          </a:p>
        </p:txBody>
      </p:sp>
    </p:spTree>
    <p:extLst>
      <p:ext uri="{BB962C8B-B14F-4D97-AF65-F5344CB8AC3E}">
        <p14:creationId xmlns:p14="http://schemas.microsoft.com/office/powerpoint/2010/main" val="2300131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74EF55EC-1562-554C-A8DB-1D9E49C1A469}" type="slidenum">
              <a:rPr lang="en-US"/>
              <a:pPr fontAlgn="base">
                <a:spcBef>
                  <a:spcPct val="0"/>
                </a:spcBef>
                <a:spcAft>
                  <a:spcPct val="0"/>
                </a:spcAft>
              </a:pPr>
              <a:t>5</a:t>
            </a:fld>
            <a:endParaRPr lang="en-US"/>
          </a:p>
        </p:txBody>
      </p:sp>
      <p:sp>
        <p:nvSpPr>
          <p:cNvPr id="57347"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a:p>
        </p:txBody>
      </p:sp>
      <p:sp>
        <p:nvSpPr>
          <p:cNvPr id="2" name="Notes Placeholder 1"/>
          <p:cNvSpPr>
            <a:spLocks noGrp="1"/>
          </p:cNvSpPr>
          <p:nvPr>
            <p:ph type="body" idx="1"/>
          </p:nvPr>
        </p:nvSpPr>
        <p:spPr/>
        <p:txBody>
          <a:bodyPr/>
          <a:lstStyle/>
          <a:p>
            <a:r>
              <a:rPr lang="en-US" dirty="0" smtClean="0"/>
              <a:t>Say just a little bit more about the organization</a:t>
            </a:r>
            <a:r>
              <a:rPr lang="en-US" baseline="0" dirty="0" smtClean="0"/>
              <a:t> and how work gets done. In the case of the Print Monograph Archive TF, we report to the Program Steering Committee (PSC)</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745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B0C320E1-DCBE-7F4E-8678-583697AB342B}" type="slidenum">
              <a:rPr lang="en-US"/>
              <a:pPr fontAlgn="base">
                <a:spcBef>
                  <a:spcPct val="0"/>
                </a:spcBef>
                <a:spcAft>
                  <a:spcPct val="0"/>
                </a:spcAft>
              </a:pPr>
              <a:t>8</a:t>
            </a:fld>
            <a:endParaRPr lang="en-US"/>
          </a:p>
        </p:txBody>
      </p:sp>
      <p:sp>
        <p:nvSpPr>
          <p:cNvPr id="147459" name="Notes Placeholder 4"/>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30000"/>
              </a:spcBef>
            </a:pPr>
            <a:endParaRPr lang="en-US" sz="1200"/>
          </a:p>
        </p:txBody>
      </p:sp>
      <p:sp>
        <p:nvSpPr>
          <p:cNvPr id="147460" name="Notes Placeholder 1"/>
          <p:cNvSpPr>
            <a:spLocks noGrp="1"/>
          </p:cNvSpPr>
          <p:nvPr/>
        </p:nvSpPr>
        <p:spPr bwMode="auto">
          <a:xfrm>
            <a:off x="685800" y="4343400"/>
            <a:ext cx="5486400" cy="4114800"/>
          </a:xfrm>
          <a:prstGeom prst="rect">
            <a:avLst/>
          </a:prstGeom>
          <a:extLst>
            <a:ext uri="{FAA26D3D-D897-4be2-8F04-BA451C77F1D7}">
              <ma14:placeholderFlag xmlns:ma14="http://schemas.microsoft.com/office/mac/drawingml/2011/main" val="1"/>
            </a:ext>
          </a:extLst>
        </p:spPr>
        <p:txBody>
          <a:bodyPr/>
          <a:lstStyle/>
          <a:p>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Starting place was conviction</a:t>
            </a:r>
            <a:r>
              <a:rPr lang="en-US" baseline="0" dirty="0" smtClean="0"/>
              <a:t> of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lot</a:t>
            </a:r>
            <a:r>
              <a:rPr lang="en-US" baseline="0" dirty="0" smtClean="0"/>
              <a:t> of focus on management of print collections in last couple of years, and impact securely stored digital copies can have in conversations about how to manage print collections. One of these was the cloud library project - </a:t>
            </a:r>
            <a:r>
              <a:rPr lang="en-US" dirty="0" smtClean="0"/>
              <a:t>an initiative supported by CLIR and Mellon Foundation and participation by OCLC Research, NYU, </a:t>
            </a:r>
            <a:r>
              <a:rPr lang="en-US" dirty="0" err="1" smtClean="0"/>
              <a:t>ReCap</a:t>
            </a:r>
            <a:r>
              <a:rPr lang="en-US" dirty="0" smtClean="0"/>
              <a:t> storage facility and partner libraries (Columbia, NYPL, Princeton), and </a:t>
            </a:r>
            <a:r>
              <a:rPr lang="en-US" dirty="0" err="1" smtClean="0"/>
              <a:t>HathiTrust</a:t>
            </a:r>
            <a:r>
              <a:rPr lang="en-US" dirty="0" smtClean="0"/>
              <a:t>. The idea is, using NYU as an example, investigate overlap of their print holdings with volumes in </a:t>
            </a:r>
            <a:r>
              <a:rPr lang="en-US" dirty="0" err="1" smtClean="0"/>
              <a:t>ReCap</a:t>
            </a:r>
            <a:r>
              <a:rPr lang="en-US" dirty="0" smtClean="0"/>
              <a:t> and volumes held digitally in </a:t>
            </a:r>
            <a:r>
              <a:rPr lang="en-US" dirty="0" err="1" smtClean="0"/>
              <a:t>HathiTrust</a:t>
            </a:r>
            <a:r>
              <a:rPr lang="en-US" dirty="0" smtClean="0"/>
              <a:t>; work out the types of service agreements necessary from these entities to make it feasible for an institutional library to being to </a:t>
            </a:r>
            <a:r>
              <a:rPr lang="en-US" dirty="0" err="1" smtClean="0"/>
              <a:t>deaccession</a:t>
            </a:r>
            <a:r>
              <a:rPr lang="en-US" dirty="0" smtClean="0"/>
              <a:t> volumes from its print collections.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lang="en-US" sz="2000" b="1" dirty="0" smtClean="0"/>
              <a:t>Starting place: </a:t>
            </a:r>
            <a:r>
              <a:rPr lang="en-US" sz="2000" dirty="0" smtClean="0"/>
              <a:t>emergence of a mass-digitized book corpus has the potential to transform the academic library enterprise, enabling an optimization of legacy print collections that will substantially increase the efficiency of library operations and facilitate a redirection of library resources in support of a renovated library service portfolio+ (</a:t>
            </a:r>
            <a:r>
              <a:rPr lang="en-US" sz="2000" dirty="0" err="1" smtClean="0"/>
              <a:t>Malpas</a:t>
            </a:r>
            <a:r>
              <a:rPr lang="en-US" sz="2000" dirty="0" smtClean="0"/>
              <a:t> - Cloud-sourcing Research Libraries, Feb 2010)</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13</a:t>
            </a:fld>
            <a:endParaRPr lang="en-US"/>
          </a:p>
        </p:txBody>
      </p:sp>
    </p:spTree>
    <p:extLst>
      <p:ext uri="{BB962C8B-B14F-4D97-AF65-F5344CB8AC3E}">
        <p14:creationId xmlns:p14="http://schemas.microsoft.com/office/powerpoint/2010/main" val="2955351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p:spPr>
      </p:sp>
      <p:sp>
        <p:nvSpPr>
          <p:cNvPr id="5632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1A8815F-5886-F340-8C6C-75205B4ECA79}" type="slidenum">
              <a:rPr lang="en-US" sz="1200">
                <a:latin typeface="Calibri" charset="0"/>
              </a:rPr>
              <a:pPr algn="r"/>
              <a:t>14</a:t>
            </a:fld>
            <a:endParaRPr lang="en-US" sz="1200">
              <a:latin typeface="Calibri" charset="0"/>
            </a:endParaRPr>
          </a:p>
        </p:txBody>
      </p:sp>
      <p:sp>
        <p:nvSpPr>
          <p:cNvPr id="56324" name="Notes Placeholder 4"/>
          <p:cNvSpPr>
            <a:spLocks noGrp="1"/>
          </p:cNvSpPr>
          <p:nvPr/>
        </p:nvSpPr>
        <p:spPr bwMode="auto">
          <a:xfrm>
            <a:off x="685800" y="4343400"/>
            <a:ext cx="5486400" cy="4114800"/>
          </a:xfrm>
          <a:prstGeom prst="rect">
            <a:avLst/>
          </a:prstGeom>
          <a:noFill/>
          <a:ln w="9525">
            <a:noFill/>
            <a:miter lim="800000"/>
            <a:headEnd/>
            <a:tailEnd/>
          </a:ln>
        </p:spPr>
        <p:txBody>
          <a:bodyPr>
            <a:prstTxWarp prst="textNoShape">
              <a:avLst/>
            </a:prstTxWarp>
          </a:bodyPr>
          <a:lstStyle/>
          <a:p>
            <a:pPr eaLnBrk="0" hangingPunct="0">
              <a:spcBef>
                <a:spcPct val="30000"/>
              </a:spcBef>
            </a:pPr>
            <a:endParaRPr lang="en-US" sz="1200">
              <a:latin typeface="Calibri" charset="0"/>
            </a:endParaRPr>
          </a:p>
        </p:txBody>
      </p:sp>
      <p:sp>
        <p:nvSpPr>
          <p:cNvPr id="56325" name="Rectangle 5"/>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Many of you have seen this scatter chart</a:t>
            </a:r>
            <a:r>
              <a:rPr lang="en-US" baseline="0" dirty="0" smtClean="0"/>
              <a:t> detailing growth in the </a:t>
            </a:r>
            <a:r>
              <a:rPr lang="en-US" baseline="0" dirty="0" err="1" smtClean="0"/>
              <a:t>HathiTrust</a:t>
            </a:r>
            <a:r>
              <a:rPr lang="en-US" baseline="0" dirty="0" smtClean="0"/>
              <a:t> from 2009 – 2010. The statement at the time was that </a:t>
            </a:r>
            <a:r>
              <a:rPr lang="en-US" dirty="0" smtClean="0"/>
              <a:t>“There</a:t>
            </a:r>
            <a:r>
              <a:rPr lang="en-US" baseline="0" dirty="0" smtClean="0"/>
              <a:t> is sufficient material in </a:t>
            </a:r>
            <a:r>
              <a:rPr lang="en-US" baseline="0" dirty="0" err="1" smtClean="0"/>
              <a:t>HathiTrust</a:t>
            </a:r>
            <a:r>
              <a:rPr lang="en-US" baseline="0" dirty="0" smtClean="0"/>
              <a:t> to duplicate a sizeable (and growing) portion of virtually any academic library in the United States, and there is adequate duplication between the shared digital repository and large-scale print storage facilities to enable a great number of academic libraries to reconsider their local print management options.”</a:t>
            </a:r>
            <a:endParaRPr lang="en-US" dirty="0" smtClean="0"/>
          </a:p>
          <a:p>
            <a:pPr eaLnBrk="1" hangingPunct="1">
              <a:spcBef>
                <a:spcPct val="0"/>
              </a:spcBef>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signs</a:t>
            </a:r>
            <a:r>
              <a:rPr lang="en-US" baseline="0" dirty="0" smtClean="0"/>
              <a:t> pointed to the fact that this level of overlap in titles would continue to grow. </a:t>
            </a: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15</a:t>
            </a:fld>
            <a:endParaRPr lang="en-US"/>
          </a:p>
        </p:txBody>
      </p:sp>
    </p:spTree>
    <p:extLst>
      <p:ext uri="{BB962C8B-B14F-4D97-AF65-F5344CB8AC3E}">
        <p14:creationId xmlns:p14="http://schemas.microsoft.com/office/powerpoint/2010/main" val="103609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87023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5828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8458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3"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spTree>
    <p:extLst>
      <p:ext uri="{BB962C8B-B14F-4D97-AF65-F5344CB8AC3E}">
        <p14:creationId xmlns:p14="http://schemas.microsoft.com/office/powerpoint/2010/main" val="4138097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4" name="Rectangle 3"/>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7"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cxnSp>
        <p:nvCxnSpPr>
          <p:cNvPr id="8" name="Straight Connector 7"/>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895849"/>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0359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4" name="Rectangle 3"/>
          <p:cNvSpPr/>
          <p:nvPr/>
        </p:nvSpPr>
        <p:spPr>
          <a:xfrm>
            <a:off x="647700" y="1752600"/>
            <a:ext cx="7848600" cy="4699000"/>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3" y="557213"/>
            <a:ext cx="29210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2800">
                <a:solidFill>
                  <a:srgbClr val="404040"/>
                </a:solidFill>
                <a:latin typeface="Hoefler Text" charset="0"/>
                <a:cs typeface="Hoefler Text" charset="0"/>
              </a:rPr>
              <a:t>HATHITRUST</a:t>
            </a:r>
          </a:p>
          <a:p>
            <a:pPr>
              <a:spcAft>
                <a:spcPts val="600"/>
              </a:spcAft>
            </a:pPr>
            <a:r>
              <a:rPr lang="en-US" sz="1600" b="1">
                <a:solidFill>
                  <a:srgbClr val="404040"/>
                </a:solidFill>
                <a:latin typeface="Hoefler Text" charset="0"/>
                <a:cs typeface="Hoefler Text" charset="0"/>
              </a:rPr>
              <a:t> </a:t>
            </a:r>
            <a:r>
              <a:rPr lang="en-US" sz="1600">
                <a:solidFill>
                  <a:srgbClr val="404040"/>
                </a:solidFill>
                <a:latin typeface="Hoefler Text" charset="0"/>
                <a:cs typeface="Hoefler Text" charset="0"/>
              </a:rPr>
              <a:t>A Shared Digital Repository</a:t>
            </a:r>
          </a:p>
        </p:txBody>
      </p:sp>
      <p:cxnSp>
        <p:nvCxnSpPr>
          <p:cNvPr id="6" name="Straight Connector 5"/>
          <p:cNvCxnSpPr>
            <a:cxnSpLocks noChangeShapeType="1"/>
          </p:cNvCxnSpPr>
          <p:nvPr/>
        </p:nvCxnSpPr>
        <p:spPr bwMode="auto">
          <a:xfrm>
            <a:off x="1638300" y="3311525"/>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pic>
        <p:nvPicPr>
          <p:cNvPr id="7" name="Picture 10" descr="HathiTrustLogo_vertical.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73338" y="584200"/>
            <a:ext cx="8794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647700" y="1689100"/>
            <a:ext cx="7848600" cy="1622426"/>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1884858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5" name="Picture 5"/>
          <p:cNvPicPr>
            <a:picLocks noChangeAspect="1" noChangeArrowheads="1"/>
          </p:cNvPicPr>
          <p:nvPr userDrawn="1"/>
        </p:nvPicPr>
        <p:blipFill>
          <a:blip r:embed="rId2"/>
          <a:srcRect/>
          <a:stretch>
            <a:fillRect/>
          </a:stretch>
        </p:blipFill>
        <p:spPr bwMode="auto">
          <a:xfrm>
            <a:off x="8212138" y="5930900"/>
            <a:ext cx="949325" cy="927100"/>
          </a:xfrm>
          <a:prstGeom prst="rect">
            <a:avLst/>
          </a:prstGeom>
          <a:noFill/>
          <a:ln w="9525">
            <a:noFill/>
            <a:miter lim="800000"/>
            <a:headEnd/>
            <a:tailEnd/>
          </a:ln>
        </p:spPr>
      </p:pic>
    </p:spTree>
    <p:extLst>
      <p:ext uri="{BB962C8B-B14F-4D97-AF65-F5344CB8AC3E}">
        <p14:creationId xmlns:p14="http://schemas.microsoft.com/office/powerpoint/2010/main" val="641172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5930900"/>
            <a:ext cx="9493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06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60871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E78403-0C1E-D249-A684-83EE9AB68CC8}"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7642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E78403-0C1E-D249-A684-83EE9AB68CC8}" type="datetimeFigureOut">
              <a:rPr lang="en-US" smtClean="0"/>
              <a:t>6/24/14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11291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E78403-0C1E-D249-A684-83EE9AB68CC8}" type="datetimeFigureOut">
              <a:rPr lang="en-US" smtClean="0"/>
              <a:t>6/24/14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9789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E78403-0C1E-D249-A684-83EE9AB68CC8}" type="datetimeFigureOut">
              <a:rPr lang="en-US" smtClean="0"/>
              <a:t>6/24/14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9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78403-0C1E-D249-A684-83EE9AB68CC8}" type="datetimeFigureOut">
              <a:rPr lang="en-US" smtClean="0"/>
              <a:t>6/24/14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02199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78403-0C1E-D249-A684-83EE9AB68CC8}" type="datetimeFigureOut">
              <a:rPr lang="en-US" smtClean="0"/>
              <a:t>6/24/14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24701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78403-0C1E-D249-A684-83EE9AB68CC8}" type="datetimeFigureOut">
              <a:rPr lang="en-US" smtClean="0"/>
              <a:t>6/24/14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0053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78403-0C1E-D249-A684-83EE9AB68CC8}" type="datetimeFigureOut">
              <a:rPr lang="en-US" smtClean="0"/>
              <a:t>6/24/14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0A008-E005-5B46-8DE9-7FA5072A9773}" type="slidenum">
              <a:rPr lang="en-US" smtClean="0"/>
              <a:t>‹#›</a:t>
            </a:fld>
            <a:endParaRPr lang="en-US"/>
          </a:p>
        </p:txBody>
      </p:sp>
    </p:spTree>
    <p:extLst>
      <p:ext uri="{BB962C8B-B14F-4D97-AF65-F5344CB8AC3E}">
        <p14:creationId xmlns:p14="http://schemas.microsoft.com/office/powerpoint/2010/main" val="329797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323975" y="2000250"/>
            <a:ext cx="6040438" cy="1039813"/>
          </a:xfrm>
        </p:spPr>
        <p:txBody>
          <a:bodyPr>
            <a:noAutofit/>
          </a:bodyPr>
          <a:lstStyle/>
          <a:p>
            <a:r>
              <a:rPr lang="en-US" sz="3600" dirty="0" smtClean="0">
                <a:latin typeface="Calibri" charset="0"/>
              </a:rPr>
              <a:t>How Can Digital Collections Support Shared Print Initiatives?</a:t>
            </a:r>
            <a:endParaRPr lang="en-US" sz="3600" dirty="0">
              <a:latin typeface="Calibri" charset="0"/>
            </a:endParaRPr>
          </a:p>
        </p:txBody>
      </p:sp>
      <p:sp>
        <p:nvSpPr>
          <p:cNvPr id="5" name="Title 3"/>
          <p:cNvSpPr txBox="1">
            <a:spLocks/>
          </p:cNvSpPr>
          <p:nvPr/>
        </p:nvSpPr>
        <p:spPr>
          <a:xfrm>
            <a:off x="1476375" y="3367660"/>
            <a:ext cx="6040438" cy="1158480"/>
          </a:xfrm>
          <a:prstGeom prst="rect">
            <a:avLst/>
          </a:prstGeom>
        </p:spPr>
        <p:txBody>
          <a:bodyPr anchor="ctr">
            <a:noAutofit/>
          </a:bodyPr>
          <a:lstStyle/>
          <a:p>
            <a:pPr algn="ctr" fontAlgn="auto">
              <a:spcAft>
                <a:spcPts val="0"/>
              </a:spcAft>
              <a:defRPr/>
            </a:pPr>
            <a:r>
              <a:rPr lang="en-US" sz="2800" dirty="0" smtClean="0"/>
              <a:t>The </a:t>
            </a:r>
            <a:r>
              <a:rPr lang="en-US" sz="2800" dirty="0" err="1" smtClean="0"/>
              <a:t>HathiTrust</a:t>
            </a:r>
            <a:r>
              <a:rPr lang="en-US" sz="2800" dirty="0" smtClean="0"/>
              <a:t> Print Monograph Archive Planning Task Force</a:t>
            </a:r>
            <a:endParaRPr lang="en-US" sz="2800" dirty="0">
              <a:latin typeface="+mj-lt"/>
              <a:ea typeface="+mj-ea"/>
              <a:cs typeface="+mj-cs"/>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953361"/>
            <a:ext cx="7007118" cy="1323439"/>
          </a:xfrm>
          <a:prstGeom prst="rect">
            <a:avLst/>
          </a:prstGeom>
          <a:noFill/>
        </p:spPr>
        <p:txBody>
          <a:bodyPr wrap="square" rtlCol="0">
            <a:spAutoFit/>
          </a:bodyPr>
          <a:lstStyle/>
          <a:p>
            <a:pPr algn="r"/>
            <a:r>
              <a:rPr lang="en-US" sz="1600" i="1" dirty="0" smtClean="0"/>
              <a:t>Collaborating to Preserve Our Print Collections</a:t>
            </a:r>
            <a:r>
              <a:rPr lang="en-US" sz="1600" dirty="0" smtClean="0"/>
              <a:t> </a:t>
            </a:r>
          </a:p>
          <a:p>
            <a:pPr algn="r"/>
            <a:r>
              <a:rPr lang="en-US" sz="1600" dirty="0" smtClean="0"/>
              <a:t>June 27, 2014</a:t>
            </a:r>
          </a:p>
          <a:p>
            <a:pPr algn="r"/>
            <a:r>
              <a:rPr lang="en-US" sz="1600" dirty="0" smtClean="0"/>
              <a:t>Thomas H. Teper</a:t>
            </a:r>
          </a:p>
          <a:p>
            <a:pPr algn="r"/>
            <a:r>
              <a:rPr lang="en-US" sz="1600" dirty="0" smtClean="0"/>
              <a:t>AUL for Collections &amp; Technical Services</a:t>
            </a:r>
          </a:p>
          <a:p>
            <a:pPr algn="r"/>
            <a:r>
              <a:rPr lang="en-US" sz="1600" dirty="0" smtClean="0"/>
              <a:t>University of Illinois at Urbana-Champaign</a:t>
            </a:r>
          </a:p>
        </p:txBody>
      </p:sp>
    </p:spTree>
    <p:extLst>
      <p:ext uri="{BB962C8B-B14F-4D97-AF65-F5344CB8AC3E}">
        <p14:creationId xmlns:p14="http://schemas.microsoft.com/office/powerpoint/2010/main" val="24050024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Ballot Initiative Called For….	</a:t>
            </a: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tx1"/>
                </a:solidFill>
              </a:rPr>
              <a:t>A print archive founded on formal agreements with print repositories of member institutions or their affiliated agents</a:t>
            </a:r>
          </a:p>
          <a:p>
            <a:r>
              <a:rPr lang="en-US" dirty="0" smtClean="0">
                <a:solidFill>
                  <a:schemeClr val="tx1"/>
                </a:solidFill>
              </a:rPr>
              <a:t>Agreements would establish retention commitments to ensure continuing availability of the archived holdings to the HT members</a:t>
            </a:r>
          </a:p>
          <a:p>
            <a:r>
              <a:rPr lang="en-US" dirty="0" smtClean="0">
                <a:solidFill>
                  <a:schemeClr val="tx1"/>
                </a:solidFill>
              </a:rPr>
              <a:t>Provide financial support to the designated repositories sufficient to secure and maintain these agreements</a:t>
            </a:r>
          </a:p>
          <a:p>
            <a:r>
              <a:rPr lang="en-US" dirty="0" smtClean="0">
                <a:solidFill>
                  <a:schemeClr val="tx1"/>
                </a:solidFill>
              </a:rPr>
              <a:t>Initiate and carry out a formal planning process by which necessary policies, operational plans, and business models required would be established to sustain a distributed archive</a:t>
            </a:r>
          </a:p>
        </p:txBody>
      </p:sp>
    </p:spTree>
    <p:extLst>
      <p:ext uri="{BB962C8B-B14F-4D97-AF65-F5344CB8AC3E}">
        <p14:creationId xmlns:p14="http://schemas.microsoft.com/office/powerpoint/2010/main" val="3884038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Task Force Charge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Reporting to the </a:t>
            </a:r>
            <a:r>
              <a:rPr lang="en-US" dirty="0" err="1" smtClean="0">
                <a:solidFill>
                  <a:schemeClr val="tx1"/>
                </a:solidFill>
              </a:rPr>
              <a:t>HathiTrust</a:t>
            </a:r>
            <a:r>
              <a:rPr lang="en-US" dirty="0" smtClean="0">
                <a:solidFill>
                  <a:schemeClr val="tx1"/>
                </a:solidFill>
              </a:rPr>
              <a:t> Program Steering Committee, the Print Monographs Archive Planning Task Force is charged to develop plans for a distributed Print Monographs Archive on behalf of </a:t>
            </a:r>
            <a:r>
              <a:rPr lang="en-US" dirty="0" err="1" smtClean="0">
                <a:solidFill>
                  <a:schemeClr val="tx1"/>
                </a:solidFill>
              </a:rPr>
              <a:t>HathiTrust</a:t>
            </a:r>
            <a:r>
              <a:rPr lang="en-US" dirty="0" smtClean="0">
                <a:solidFill>
                  <a:schemeClr val="tx1"/>
                </a:solidFill>
              </a:rPr>
              <a:t>, including the requisite policies, operational plans, and business model.</a:t>
            </a:r>
            <a:endParaRPr lang="en-US" dirty="0">
              <a:solidFill>
                <a:schemeClr val="tx1"/>
              </a:solidFill>
            </a:endParaRPr>
          </a:p>
        </p:txBody>
      </p:sp>
    </p:spTree>
    <p:extLst>
      <p:ext uri="{BB962C8B-B14F-4D97-AF65-F5344CB8AC3E}">
        <p14:creationId xmlns:p14="http://schemas.microsoft.com/office/powerpoint/2010/main" val="35762043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Issues to examine…</a:t>
            </a:r>
            <a:endParaRPr lang="en-US"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1"/>
                </a:solidFill>
              </a:rPr>
              <a:t>Exploration of the model needed to identify and preserve print resources</a:t>
            </a:r>
          </a:p>
          <a:p>
            <a:r>
              <a:rPr lang="en-US" dirty="0" smtClean="0">
                <a:solidFill>
                  <a:schemeClr val="tx1"/>
                </a:solidFill>
              </a:rPr>
              <a:t>Qualifications of participating repositories</a:t>
            </a:r>
          </a:p>
          <a:p>
            <a:r>
              <a:rPr lang="en-US" dirty="0" smtClean="0">
                <a:solidFill>
                  <a:schemeClr val="tx1"/>
                </a:solidFill>
              </a:rPr>
              <a:t>Analysis and identification of appropriate content for inclusion in the archive</a:t>
            </a:r>
          </a:p>
          <a:p>
            <a:r>
              <a:rPr lang="en-US" dirty="0" smtClean="0">
                <a:solidFill>
                  <a:schemeClr val="tx1"/>
                </a:solidFill>
              </a:rPr>
              <a:t>Additional criteria for participation, such as geography, repository type, breadth of contribution, institutional commitment…</a:t>
            </a:r>
          </a:p>
          <a:p>
            <a:r>
              <a:rPr lang="en-US" dirty="0" smtClean="0">
                <a:solidFill>
                  <a:schemeClr val="tx1"/>
                </a:solidFill>
              </a:rPr>
              <a:t>Retention periods</a:t>
            </a:r>
          </a:p>
          <a:p>
            <a:r>
              <a:rPr lang="en-US" dirty="0" smtClean="0">
                <a:solidFill>
                  <a:schemeClr val="tx1"/>
                </a:solidFill>
              </a:rPr>
              <a:t>Discovery, access policies, and service models</a:t>
            </a:r>
          </a:p>
          <a:p>
            <a:r>
              <a:rPr lang="en-US" dirty="0" smtClean="0">
                <a:solidFill>
                  <a:schemeClr val="tx1"/>
                </a:solidFill>
              </a:rPr>
              <a:t>Business and financial models</a:t>
            </a:r>
          </a:p>
          <a:p>
            <a:r>
              <a:rPr lang="en-US" dirty="0" smtClean="0">
                <a:solidFill>
                  <a:schemeClr val="tx1"/>
                </a:solidFill>
              </a:rPr>
              <a:t>Roles and relationships among HT and other libraries and organizations engaged in collaborative management of print collections.</a:t>
            </a:r>
            <a:endParaRPr lang="en-US" dirty="0">
              <a:solidFill>
                <a:schemeClr val="tx1"/>
              </a:solidFill>
            </a:endParaRPr>
          </a:p>
        </p:txBody>
      </p:sp>
    </p:spTree>
    <p:extLst>
      <p:ext uri="{BB962C8B-B14F-4D97-AF65-F5344CB8AC3E}">
        <p14:creationId xmlns:p14="http://schemas.microsoft.com/office/powerpoint/2010/main" val="32254454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The Collective Collection</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solidFill>
                  <a:schemeClr val="tx1"/>
                </a:solidFill>
              </a:rPr>
              <a:t>Represents a shift from what a library has to what a library can provide access to….</a:t>
            </a:r>
          </a:p>
          <a:p>
            <a:r>
              <a:rPr lang="en-US" dirty="0" smtClean="0">
                <a:solidFill>
                  <a:schemeClr val="tx1"/>
                </a:solidFill>
              </a:rPr>
              <a:t>Leading to changes in how we perceive of managing collections….</a:t>
            </a:r>
          </a:p>
          <a:p>
            <a:r>
              <a:rPr lang="en-US" dirty="0" smtClean="0">
                <a:solidFill>
                  <a:schemeClr val="tx1"/>
                </a:solidFill>
              </a:rPr>
              <a:t>Cloud Libraries and Mega-Regions….</a:t>
            </a:r>
          </a:p>
          <a:p>
            <a:pPr lvl="1"/>
            <a:r>
              <a:rPr lang="en-US" dirty="0" smtClean="0">
                <a:solidFill>
                  <a:schemeClr val="tx1"/>
                </a:solidFill>
              </a:rPr>
              <a:t>Do not – at present – replace local decisions.</a:t>
            </a:r>
          </a:p>
          <a:p>
            <a:pPr lvl="1"/>
            <a:r>
              <a:rPr lang="en-US" dirty="0" smtClean="0">
                <a:solidFill>
                  <a:schemeClr val="tx1"/>
                </a:solidFill>
              </a:rPr>
              <a:t>Do confirm what we all knew – libraries don’t need to duplicate everything and can share items, bringing greater benefit to the whole. </a:t>
            </a:r>
            <a:endParaRPr lang="en-US" sz="2000" dirty="0">
              <a:solidFill>
                <a:schemeClr val="tx1"/>
              </a:solidFill>
            </a:endParaRPr>
          </a:p>
          <a:p>
            <a:pPr marL="914400" lvl="2" indent="0">
              <a:buNone/>
            </a:pPr>
            <a:endParaRPr lang="en-US" dirty="0"/>
          </a:p>
          <a:p>
            <a:endParaRPr lang="en-US" dirty="0"/>
          </a:p>
        </p:txBody>
      </p:sp>
    </p:spTree>
    <p:extLst>
      <p:ext uri="{BB962C8B-B14F-4D97-AF65-F5344CB8AC3E}">
        <p14:creationId xmlns:p14="http://schemas.microsoft.com/office/powerpoint/2010/main" val="14500660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noGrp="1"/>
          </p:cNvGraphicFramePr>
          <p:nvPr/>
        </p:nvGraphicFramePr>
        <p:xfrm>
          <a:off x="304800" y="1295400"/>
          <a:ext cx="8458200" cy="5230721"/>
        </p:xfrm>
        <a:graphic>
          <a:graphicData uri="http://schemas.openxmlformats.org/drawingml/2006/chart">
            <c:chart xmlns:c="http://schemas.openxmlformats.org/drawingml/2006/chart" xmlns:r="http://schemas.openxmlformats.org/officeDocument/2006/relationships" r:id="rId3"/>
          </a:graphicData>
        </a:graphic>
      </p:graphicFrame>
      <p:sp>
        <p:nvSpPr>
          <p:cNvPr id="47107" name="Title 4"/>
          <p:cNvSpPr>
            <a:spLocks noGrp="1"/>
          </p:cNvSpPr>
          <p:nvPr>
            <p:ph type="title" idx="4294967295"/>
          </p:nvPr>
        </p:nvSpPr>
        <p:spPr>
          <a:xfrm>
            <a:off x="0" y="147638"/>
            <a:ext cx="8023225" cy="995362"/>
          </a:xfrm>
        </p:spPr>
        <p:txBody>
          <a:bodyPr rtlCol="0">
            <a:normAutofit fontScale="90000"/>
          </a:bodyPr>
          <a:lstStyle/>
          <a:p>
            <a:pPr eaLnBrk="1" fontAlgn="auto" hangingPunct="1">
              <a:spcAft>
                <a:spcPts val="0"/>
              </a:spcAft>
              <a:defRPr/>
            </a:pPr>
            <a:r>
              <a:rPr lang="en-US" sz="3200" b="1" smtClean="0"/>
              <a:t/>
            </a:r>
            <a:br>
              <a:rPr lang="en-US" sz="3200" b="1" smtClean="0"/>
            </a:br>
            <a:r>
              <a:rPr lang="en-US" sz="3200" b="1" smtClean="0"/>
              <a:t>A global change in the library environment</a:t>
            </a:r>
          </a:p>
        </p:txBody>
      </p:sp>
      <p:sp>
        <p:nvSpPr>
          <p:cNvPr id="11" name="Striped Right Arrow 10"/>
          <p:cNvSpPr/>
          <p:nvPr/>
        </p:nvSpPr>
        <p:spPr bwMode="auto">
          <a:xfrm rot="16200000">
            <a:off x="8058944" y="3752056"/>
            <a:ext cx="977900" cy="484188"/>
          </a:xfrm>
          <a:prstGeom prst="stripedRightArrow">
            <a:avLst/>
          </a:prstGeom>
          <a:gradFill>
            <a:gsLst>
              <a:gs pos="0">
                <a:schemeClr val="accent1"/>
              </a:gs>
              <a:gs pos="50000">
                <a:schemeClr val="accent1">
                  <a:tint val="44500"/>
                  <a:satMod val="160000"/>
                </a:schemeClr>
              </a:gs>
              <a:gs pos="100000">
                <a:schemeClr val="accent1">
                  <a:tint val="23500"/>
                  <a:satMod val="160000"/>
                </a:schemeClr>
              </a:gs>
            </a:gsLst>
            <a:lin ang="5400000" scaled="0"/>
          </a:gradFill>
          <a:ln w="9525" cap="flat" cmpd="sng" algn="ctr">
            <a:noFill/>
            <a:prstDash val="solid"/>
            <a:round/>
            <a:headEnd type="none" w="med" len="med"/>
            <a:tailEnd type="none" w="med" len="med"/>
          </a:ln>
          <a:effectLst/>
        </p:spPr>
        <p:txBody>
          <a:bodyPr wrap="none">
            <a:prstTxWarp prst="textNoShape">
              <a:avLst/>
            </a:prstTxWarp>
          </a:bodyPr>
          <a:lstStyle/>
          <a:p>
            <a:pPr defTabSz="914400" fontAlgn="auto">
              <a:lnSpc>
                <a:spcPct val="120000"/>
              </a:lnSpc>
              <a:spcBef>
                <a:spcPct val="50000"/>
              </a:spcBef>
              <a:spcAft>
                <a:spcPts val="0"/>
              </a:spcAft>
              <a:defRPr/>
            </a:pPr>
            <a:endParaRPr lang="en-US" b="1">
              <a:solidFill>
                <a:srgbClr val="000000"/>
              </a:solidFill>
              <a:latin typeface="Trebuchet MS" pitchFamily="34" charset="0"/>
              <a:ea typeface="+mn-ea"/>
              <a:cs typeface="+mn-cs"/>
            </a:endParaRPr>
          </a:p>
        </p:txBody>
      </p:sp>
      <p:sp>
        <p:nvSpPr>
          <p:cNvPr id="14" name="TextBox 13"/>
          <p:cNvSpPr txBox="1">
            <a:spLocks noChangeArrowheads="1"/>
          </p:cNvSpPr>
          <p:nvPr/>
        </p:nvSpPr>
        <p:spPr bwMode="auto">
          <a:xfrm>
            <a:off x="6248400" y="2438400"/>
            <a:ext cx="2398713" cy="581025"/>
          </a:xfrm>
          <a:prstGeom prst="rect">
            <a:avLst/>
          </a:prstGeom>
          <a:solidFill>
            <a:schemeClr val="bg1"/>
          </a:solidFill>
          <a:ln w="9525">
            <a:noFill/>
            <a:miter lim="800000"/>
            <a:headEnd/>
            <a:tailEnd/>
          </a:ln>
        </p:spPr>
        <p:txBody>
          <a:bodyPr wrap="none">
            <a:prstTxWarp prst="textNoShape">
              <a:avLst/>
            </a:prstTxWarp>
            <a:spAutoFit/>
          </a:bodyPr>
          <a:lstStyle/>
          <a:p>
            <a:r>
              <a:rPr lang="en-US" sz="1600">
                <a:solidFill>
                  <a:schemeClr val="accent1"/>
                </a:solidFill>
                <a:latin typeface="Calibri" charset="0"/>
              </a:rPr>
              <a:t>June 2010</a:t>
            </a:r>
          </a:p>
          <a:p>
            <a:r>
              <a:rPr lang="en-US" sz="1600">
                <a:solidFill>
                  <a:schemeClr val="accent1"/>
                </a:solidFill>
                <a:latin typeface="Calibri" charset="0"/>
              </a:rPr>
              <a:t>Median duplication: 31%</a:t>
            </a:r>
          </a:p>
        </p:txBody>
      </p:sp>
      <p:sp>
        <p:nvSpPr>
          <p:cNvPr id="15" name="TextBox 14"/>
          <p:cNvSpPr txBox="1">
            <a:spLocks noChangeArrowheads="1"/>
          </p:cNvSpPr>
          <p:nvPr/>
        </p:nvSpPr>
        <p:spPr bwMode="auto">
          <a:xfrm>
            <a:off x="6248400" y="4953000"/>
            <a:ext cx="2398713" cy="581025"/>
          </a:xfrm>
          <a:prstGeom prst="rect">
            <a:avLst/>
          </a:prstGeom>
          <a:solidFill>
            <a:schemeClr val="bg1"/>
          </a:solidFill>
          <a:ln w="9525">
            <a:noFill/>
            <a:miter lim="800000"/>
            <a:headEnd/>
            <a:tailEnd/>
          </a:ln>
        </p:spPr>
        <p:txBody>
          <a:bodyPr wrap="none">
            <a:prstTxWarp prst="textNoShape">
              <a:avLst/>
            </a:prstTxWarp>
            <a:spAutoFit/>
          </a:bodyPr>
          <a:lstStyle/>
          <a:p>
            <a:r>
              <a:rPr lang="en-US" sz="1600">
                <a:solidFill>
                  <a:srgbClr val="7030A0"/>
                </a:solidFill>
                <a:latin typeface="Calibri" charset="0"/>
              </a:rPr>
              <a:t>June 2009</a:t>
            </a:r>
          </a:p>
          <a:p>
            <a:r>
              <a:rPr lang="en-US" sz="1600">
                <a:solidFill>
                  <a:srgbClr val="7030A0"/>
                </a:solidFill>
                <a:latin typeface="Calibri" charset="0"/>
              </a:rPr>
              <a:t>Median duplication: 19%</a:t>
            </a:r>
          </a:p>
        </p:txBody>
      </p:sp>
      <p:sp>
        <p:nvSpPr>
          <p:cNvPr id="8" name="Rounded Rectangle 7"/>
          <p:cNvSpPr/>
          <p:nvPr/>
        </p:nvSpPr>
        <p:spPr bwMode="auto">
          <a:xfrm>
            <a:off x="1295400" y="1525588"/>
            <a:ext cx="7010400" cy="901700"/>
          </a:xfrm>
          <a:prstGeom prst="round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w="9525" cap="flat" cmpd="sng" algn="ctr">
            <a:noFill/>
            <a:prstDash val="solid"/>
            <a:round/>
            <a:headEnd type="none" w="med" len="med"/>
            <a:tailEnd type="none" w="med" len="med"/>
          </a:ln>
          <a:effectLst/>
        </p:spPr>
        <p:txBody>
          <a:bodyPr>
            <a:prstTxWarp prst="textNoShape">
              <a:avLst/>
            </a:prstTxWarp>
            <a:spAutoFit/>
          </a:bodyPr>
          <a:lstStyle/>
          <a:p>
            <a:pPr defTabSz="914400" fontAlgn="auto">
              <a:lnSpc>
                <a:spcPct val="120000"/>
              </a:lnSpc>
              <a:spcBef>
                <a:spcPct val="50000"/>
              </a:spcBef>
              <a:spcAft>
                <a:spcPts val="0"/>
              </a:spcAft>
              <a:defRPr/>
            </a:pPr>
            <a:r>
              <a:rPr lang="en-US" sz="2000" b="1" i="1" dirty="0">
                <a:solidFill>
                  <a:srgbClr val="000000"/>
                </a:solidFill>
                <a:latin typeface="Trebuchet MS" pitchFamily="34" charset="0"/>
                <a:ea typeface="+mn-ea"/>
                <a:cs typeface="+mn-cs"/>
              </a:rPr>
              <a:t>Academic print book collection </a:t>
            </a:r>
            <a:r>
              <a:rPr lang="en-US" sz="2000" b="1" i="1" u="sng" dirty="0">
                <a:solidFill>
                  <a:srgbClr val="000000"/>
                </a:solidFill>
                <a:latin typeface="Trebuchet MS" pitchFamily="34" charset="0"/>
                <a:ea typeface="+mn-ea"/>
                <a:cs typeface="+mn-cs"/>
              </a:rPr>
              <a:t>already </a:t>
            </a:r>
            <a:r>
              <a:rPr lang="en-US" sz="2000" b="1" i="1" dirty="0">
                <a:solidFill>
                  <a:srgbClr val="000000"/>
                </a:solidFill>
                <a:latin typeface="Trebuchet MS" pitchFamily="34" charset="0"/>
                <a:ea typeface="+mn-ea"/>
                <a:cs typeface="+mn-cs"/>
              </a:rPr>
              <a:t>substantially duplicated in mass digitized book corpus</a:t>
            </a:r>
          </a:p>
        </p:txBody>
      </p:sp>
    </p:spTree>
    <p:extLst>
      <p:ext uri="{BB962C8B-B14F-4D97-AF65-F5344CB8AC3E}">
        <p14:creationId xmlns:p14="http://schemas.microsoft.com/office/powerpoint/2010/main" val="178775046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Continuing growth of overlap …</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ARL overlap</a:t>
            </a:r>
          </a:p>
          <a:p>
            <a:pPr lvl="1"/>
            <a:r>
              <a:rPr lang="en-US" dirty="0" smtClean="0">
                <a:solidFill>
                  <a:schemeClr val="tx1"/>
                </a:solidFill>
              </a:rPr>
              <a:t>31% in June 2010</a:t>
            </a:r>
          </a:p>
          <a:p>
            <a:pPr lvl="1"/>
            <a:r>
              <a:rPr lang="en-US" dirty="0" smtClean="0">
                <a:solidFill>
                  <a:schemeClr val="tx1"/>
                </a:solidFill>
              </a:rPr>
              <a:t>33% in Dec (adjustment: adding little-held works)</a:t>
            </a:r>
          </a:p>
          <a:p>
            <a:pPr lvl="1"/>
            <a:r>
              <a:rPr lang="en-US" dirty="0" smtClean="0">
                <a:solidFill>
                  <a:schemeClr val="tx1"/>
                </a:solidFill>
              </a:rPr>
              <a:t>~ 1% per 225,000 </a:t>
            </a:r>
            <a:r>
              <a:rPr lang="en-US" dirty="0" err="1" smtClean="0">
                <a:solidFill>
                  <a:schemeClr val="tx1"/>
                </a:solidFill>
              </a:rPr>
              <a:t>vols</a:t>
            </a:r>
            <a:endParaRPr lang="en-US" dirty="0" smtClean="0">
              <a:solidFill>
                <a:schemeClr val="tx1"/>
              </a:solidFill>
            </a:endParaRPr>
          </a:p>
          <a:p>
            <a:pPr lvl="1"/>
            <a:r>
              <a:rPr lang="en-US" dirty="0" smtClean="0">
                <a:solidFill>
                  <a:schemeClr val="tx1"/>
                </a:solidFill>
              </a:rPr>
              <a:t>45% by December, 2011</a:t>
            </a:r>
          </a:p>
          <a:p>
            <a:r>
              <a:rPr lang="en-US" dirty="0" smtClean="0">
                <a:solidFill>
                  <a:schemeClr val="tx1"/>
                </a:solidFill>
              </a:rPr>
              <a:t>Oberlin Group overlap</a:t>
            </a:r>
          </a:p>
          <a:p>
            <a:pPr lvl="1"/>
            <a:r>
              <a:rPr lang="en-US" dirty="0" smtClean="0">
                <a:solidFill>
                  <a:schemeClr val="tx1"/>
                </a:solidFill>
              </a:rPr>
              <a:t>Close to 9% points higher</a:t>
            </a:r>
          </a:p>
          <a:p>
            <a:pPr lvl="1"/>
            <a:r>
              <a:rPr lang="en-US" dirty="0" smtClean="0">
                <a:solidFill>
                  <a:schemeClr val="tx1"/>
                </a:solidFill>
              </a:rPr>
              <a:t>41% in December, 2010</a:t>
            </a:r>
          </a:p>
          <a:p>
            <a:pPr lvl="1"/>
            <a:r>
              <a:rPr lang="en-US" dirty="0">
                <a:solidFill>
                  <a:schemeClr val="tx1"/>
                </a:solidFill>
              </a:rPr>
              <a:t>Close to 50% in May, 2011</a:t>
            </a:r>
          </a:p>
          <a:p>
            <a:pPr lvl="1"/>
            <a:r>
              <a:rPr lang="en-US" dirty="0" smtClean="0">
                <a:solidFill>
                  <a:schemeClr val="tx1"/>
                </a:solidFill>
              </a:rPr>
              <a:t>Higher rate of overlap per added volume?</a:t>
            </a:r>
          </a:p>
        </p:txBody>
      </p:sp>
    </p:spTree>
    <p:extLst>
      <p:ext uri="{BB962C8B-B14F-4D97-AF65-F5344CB8AC3E}">
        <p14:creationId xmlns:p14="http://schemas.microsoft.com/office/powerpoint/2010/main" val="42055043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Overlap in 2014….</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solidFill>
                  <a:schemeClr val="tx1"/>
                </a:solidFill>
              </a:rPr>
              <a:t>More than 50% median overlap with ARL institutions; higher for small liberal arts colleges</a:t>
            </a:r>
          </a:p>
          <a:p>
            <a:endParaRPr lang="en-US" dirty="0" smtClean="0"/>
          </a:p>
        </p:txBody>
      </p:sp>
    </p:spTree>
    <p:extLst>
      <p:ext uri="{BB962C8B-B14F-4D97-AF65-F5344CB8AC3E}">
        <p14:creationId xmlns:p14="http://schemas.microsoft.com/office/powerpoint/2010/main" val="3433967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charset="0"/>
              </a:rPr>
              <a:t>How Can Digital Collections Support Shared Print Initiatives?</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Provide a framework to better understand “scarcity” among the collective membership</a:t>
            </a:r>
          </a:p>
          <a:p>
            <a:r>
              <a:rPr lang="en-US" dirty="0" smtClean="0">
                <a:solidFill>
                  <a:schemeClr val="tx1"/>
                </a:solidFill>
              </a:rPr>
              <a:t>Provide an additional data points for individual institutions/cooperatives to make local decisions related to collection management</a:t>
            </a:r>
          </a:p>
          <a:p>
            <a:r>
              <a:rPr lang="en-US" dirty="0" smtClean="0">
                <a:solidFill>
                  <a:schemeClr val="tx1"/>
                </a:solidFill>
              </a:rPr>
              <a:t>Provide participants with assurance of continued access via the cooperative</a:t>
            </a:r>
          </a:p>
          <a:p>
            <a:r>
              <a:rPr lang="en-US" dirty="0" smtClean="0">
                <a:solidFill>
                  <a:schemeClr val="tx1"/>
                </a:solidFill>
              </a:rPr>
              <a:t>Provide </a:t>
            </a:r>
            <a:r>
              <a:rPr lang="en-US" dirty="0">
                <a:solidFill>
                  <a:schemeClr val="tx1"/>
                </a:solidFill>
              </a:rPr>
              <a:t>a mechanism for establishing a Print Monograph Archive</a:t>
            </a:r>
          </a:p>
          <a:p>
            <a:endParaRPr lang="en-US" dirty="0"/>
          </a:p>
        </p:txBody>
      </p:sp>
    </p:spTree>
    <p:extLst>
      <p:ext uri="{BB962C8B-B14F-4D97-AF65-F5344CB8AC3E}">
        <p14:creationId xmlns:p14="http://schemas.microsoft.com/office/powerpoint/2010/main" val="22894053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What will a Print Monograph Archive Look Like?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To be determined, but there are questions that I would like to ask before going further:</a:t>
            </a:r>
          </a:p>
          <a:p>
            <a:pPr lvl="1"/>
            <a:r>
              <a:rPr lang="en-US" dirty="0" smtClean="0">
                <a:solidFill>
                  <a:schemeClr val="tx1"/>
                </a:solidFill>
              </a:rPr>
              <a:t>Is a Print Monograph Archive the same as a Shared Print Initiative?</a:t>
            </a:r>
          </a:p>
          <a:p>
            <a:pPr lvl="1"/>
            <a:r>
              <a:rPr lang="en-US" dirty="0" smtClean="0">
                <a:solidFill>
                  <a:schemeClr val="tx1"/>
                </a:solidFill>
              </a:rPr>
              <a:t>Are the principles and goals of a Print Monograph Archive the same as a broader Shared Print Initiative?</a:t>
            </a:r>
          </a:p>
          <a:p>
            <a:endParaRPr lang="en-US" dirty="0"/>
          </a:p>
        </p:txBody>
      </p:sp>
    </p:spTree>
    <p:extLst>
      <p:ext uri="{BB962C8B-B14F-4D97-AF65-F5344CB8AC3E}">
        <p14:creationId xmlns:p14="http://schemas.microsoft.com/office/powerpoint/2010/main" val="67148876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HT Print Monograph Archive Should…</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a:solidFill>
                  <a:schemeClr val="tx1"/>
                </a:solidFill>
              </a:rPr>
              <a:t>Be a loose-tight organization with an underlying audit process;</a:t>
            </a:r>
          </a:p>
          <a:p>
            <a:r>
              <a:rPr lang="en-US" dirty="0" smtClean="0">
                <a:solidFill>
                  <a:schemeClr val="tx1"/>
                </a:solidFill>
              </a:rPr>
              <a:t>Be a building block upon which others can develop local plans, make local decisions, and implement local initiatives;</a:t>
            </a:r>
          </a:p>
          <a:p>
            <a:r>
              <a:rPr lang="en-US" dirty="0" smtClean="0">
                <a:solidFill>
                  <a:schemeClr val="tx1"/>
                </a:solidFill>
              </a:rPr>
              <a:t>Distinguish itself from everything else through unique elements:</a:t>
            </a:r>
          </a:p>
          <a:p>
            <a:pPr lvl="1"/>
            <a:r>
              <a:rPr lang="en-US" dirty="0" smtClean="0">
                <a:solidFill>
                  <a:schemeClr val="tx1"/>
                </a:solidFill>
              </a:rPr>
              <a:t>A focus on monographs</a:t>
            </a:r>
          </a:p>
          <a:p>
            <a:pPr lvl="1"/>
            <a:r>
              <a:rPr lang="en-US" dirty="0" smtClean="0">
                <a:solidFill>
                  <a:schemeClr val="tx1"/>
                </a:solidFill>
              </a:rPr>
              <a:t>A digital corpus</a:t>
            </a:r>
          </a:p>
          <a:p>
            <a:pPr lvl="1"/>
            <a:r>
              <a:rPr lang="en-US" dirty="0" smtClean="0">
                <a:solidFill>
                  <a:schemeClr val="tx1"/>
                </a:solidFill>
              </a:rPr>
              <a:t>A print commitment</a:t>
            </a:r>
          </a:p>
          <a:p>
            <a:pPr lvl="1"/>
            <a:r>
              <a:rPr lang="en-US" dirty="0" smtClean="0">
                <a:solidFill>
                  <a:schemeClr val="tx1"/>
                </a:solidFill>
              </a:rPr>
              <a:t>A set of tools that will support local work</a:t>
            </a:r>
            <a:endParaRPr lang="en-US" dirty="0">
              <a:solidFill>
                <a:schemeClr val="tx1"/>
              </a:solidFill>
            </a:endParaRPr>
          </a:p>
        </p:txBody>
      </p:sp>
    </p:spTree>
    <p:extLst>
      <p:ext uri="{BB962C8B-B14F-4D97-AF65-F5344CB8AC3E}">
        <p14:creationId xmlns:p14="http://schemas.microsoft.com/office/powerpoint/2010/main" val="30445898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p:cNvSpPr>
            <a:spLocks noGrp="1"/>
          </p:cNvSpPr>
          <p:nvPr>
            <p:ph type="title" idx="4294967295"/>
          </p:nvPr>
        </p:nvSpPr>
        <p:spPr>
          <a:xfrm>
            <a:off x="2821474" y="180488"/>
            <a:ext cx="2909119" cy="630552"/>
          </a:xfrm>
        </p:spPr>
        <p:txBody>
          <a:bodyPr>
            <a:normAutofit/>
          </a:bodyPr>
          <a:lstStyle/>
          <a:p>
            <a:r>
              <a:rPr lang="en-US" sz="3200" dirty="0" smtClean="0">
                <a:latin typeface="Calibri" charset="0"/>
              </a:rPr>
              <a:t>Partnership</a:t>
            </a:r>
            <a:endParaRPr lang="en-US" sz="3200" dirty="0">
              <a:latin typeface="Calibri" charset="0"/>
            </a:endParaRPr>
          </a:p>
        </p:txBody>
      </p:sp>
      <p:sp>
        <p:nvSpPr>
          <p:cNvPr id="9219" name="Rectangle 12"/>
          <p:cNvSpPr>
            <a:spLocks noGrp="1"/>
          </p:cNvSpPr>
          <p:nvPr>
            <p:ph idx="4294967295"/>
          </p:nvPr>
        </p:nvSpPr>
        <p:spPr>
          <a:xfrm>
            <a:off x="527536" y="864612"/>
            <a:ext cx="2293938" cy="6007545"/>
          </a:xfrm>
        </p:spPr>
        <p:txBody>
          <a:bodyPr>
            <a:noAutofit/>
          </a:bodyPr>
          <a:lstStyle/>
          <a:p>
            <a:pPr>
              <a:lnSpc>
                <a:spcPct val="80000"/>
              </a:lnSpc>
              <a:spcBef>
                <a:spcPts val="0"/>
              </a:spcBef>
              <a:buFont typeface="Arial" charset="0"/>
              <a:buNone/>
            </a:pPr>
            <a:r>
              <a:rPr lang="en-US" sz="1200" dirty="0" smtClean="0">
                <a:solidFill>
                  <a:srgbClr val="000000"/>
                </a:solidFill>
                <a:latin typeface="Arial" charset="0"/>
              </a:rPr>
              <a:t>Allegheny College</a:t>
            </a:r>
          </a:p>
          <a:p>
            <a:pPr>
              <a:lnSpc>
                <a:spcPct val="80000"/>
              </a:lnSpc>
              <a:spcBef>
                <a:spcPts val="0"/>
              </a:spcBef>
              <a:buFont typeface="Arial" charset="0"/>
              <a:buNone/>
            </a:pPr>
            <a:r>
              <a:rPr lang="en-US" sz="1200" dirty="0" smtClean="0">
                <a:solidFill>
                  <a:srgbClr val="000000"/>
                </a:solidFill>
                <a:latin typeface="Arial" charset="0"/>
              </a:rPr>
              <a:t>Arizona </a:t>
            </a:r>
            <a:r>
              <a:rPr lang="en-US" sz="1200" dirty="0">
                <a:solidFill>
                  <a:srgbClr val="000000"/>
                </a:solidFill>
                <a:latin typeface="Arial" charset="0"/>
              </a:rPr>
              <a:t>State University</a:t>
            </a:r>
          </a:p>
          <a:p>
            <a:pPr>
              <a:lnSpc>
                <a:spcPct val="80000"/>
              </a:lnSpc>
              <a:spcBef>
                <a:spcPts val="0"/>
              </a:spcBef>
              <a:buNone/>
            </a:pPr>
            <a:r>
              <a:rPr lang="en-US" sz="1200" dirty="0">
                <a:solidFill>
                  <a:srgbClr val="000000"/>
                </a:solidFill>
                <a:latin typeface="Arial" charset="0"/>
              </a:rPr>
              <a:t>Baylor </a:t>
            </a:r>
            <a:r>
              <a:rPr lang="en-US" sz="1200" dirty="0" smtClean="0">
                <a:solidFill>
                  <a:srgbClr val="000000"/>
                </a:solidFill>
                <a:latin typeface="Arial" charset="0"/>
              </a:rPr>
              <a:t>University</a:t>
            </a:r>
          </a:p>
          <a:p>
            <a:pPr>
              <a:lnSpc>
                <a:spcPct val="80000"/>
              </a:lnSpc>
              <a:spcBef>
                <a:spcPts val="0"/>
              </a:spcBef>
              <a:buNone/>
            </a:pPr>
            <a:r>
              <a:rPr lang="en-US" sz="1200" dirty="0" smtClean="0">
                <a:solidFill>
                  <a:srgbClr val="000000"/>
                </a:solidFill>
                <a:latin typeface="Arial" charset="0"/>
              </a:rPr>
              <a:t>Boston College</a:t>
            </a:r>
          </a:p>
          <a:p>
            <a:pPr>
              <a:lnSpc>
                <a:spcPct val="80000"/>
              </a:lnSpc>
              <a:spcBef>
                <a:spcPts val="0"/>
              </a:spcBef>
              <a:buFont typeface="Arial" charset="0"/>
              <a:buNone/>
            </a:pPr>
            <a:r>
              <a:rPr lang="en-US" sz="1200" dirty="0" smtClean="0">
                <a:solidFill>
                  <a:srgbClr val="000000"/>
                </a:solidFill>
                <a:latin typeface="Arial" charset="0"/>
              </a:rPr>
              <a:t>Boston </a:t>
            </a:r>
            <a:r>
              <a:rPr lang="en-US" sz="1200" dirty="0">
                <a:solidFill>
                  <a:srgbClr val="000000"/>
                </a:solidFill>
                <a:latin typeface="Arial" charset="0"/>
              </a:rPr>
              <a:t>University</a:t>
            </a:r>
          </a:p>
          <a:p>
            <a:pPr>
              <a:lnSpc>
                <a:spcPct val="80000"/>
              </a:lnSpc>
              <a:spcBef>
                <a:spcPts val="0"/>
              </a:spcBef>
              <a:buFont typeface="Arial" charset="0"/>
              <a:buNone/>
            </a:pPr>
            <a:r>
              <a:rPr lang="en-US" sz="1200" dirty="0" smtClean="0">
                <a:solidFill>
                  <a:srgbClr val="000000"/>
                </a:solidFill>
                <a:latin typeface="Arial" charset="0"/>
              </a:rPr>
              <a:t>Brandeis University</a:t>
            </a:r>
          </a:p>
          <a:p>
            <a:pPr>
              <a:lnSpc>
                <a:spcPct val="80000"/>
              </a:lnSpc>
              <a:spcBef>
                <a:spcPts val="0"/>
              </a:spcBef>
              <a:buFont typeface="Arial" charset="0"/>
              <a:buNone/>
            </a:pPr>
            <a:r>
              <a:rPr lang="en-US" sz="1200" dirty="0" smtClean="0">
                <a:solidFill>
                  <a:srgbClr val="000000"/>
                </a:solidFill>
                <a:latin typeface="Arial" charset="0"/>
              </a:rPr>
              <a:t>Brown University</a:t>
            </a:r>
          </a:p>
          <a:p>
            <a:pPr>
              <a:lnSpc>
                <a:spcPct val="80000"/>
              </a:lnSpc>
              <a:spcBef>
                <a:spcPts val="0"/>
              </a:spcBef>
              <a:buFont typeface="Arial" charset="0"/>
              <a:buNone/>
            </a:pPr>
            <a:r>
              <a:rPr lang="en-US" sz="1200" dirty="0" smtClean="0">
                <a:solidFill>
                  <a:srgbClr val="000000"/>
                </a:solidFill>
                <a:latin typeface="Arial" charset="0"/>
              </a:rPr>
              <a:t>California </a:t>
            </a:r>
            <a:r>
              <a:rPr lang="en-US" sz="1200" dirty="0">
                <a:solidFill>
                  <a:srgbClr val="000000"/>
                </a:solidFill>
                <a:latin typeface="Arial" charset="0"/>
              </a:rPr>
              <a:t>Digital Library</a:t>
            </a:r>
          </a:p>
          <a:p>
            <a:pPr>
              <a:lnSpc>
                <a:spcPct val="80000"/>
              </a:lnSpc>
              <a:spcBef>
                <a:spcPts val="0"/>
              </a:spcBef>
              <a:buFont typeface="Arial" charset="0"/>
              <a:buNone/>
            </a:pPr>
            <a:r>
              <a:rPr lang="en-US" sz="1200" dirty="0" smtClean="0">
                <a:solidFill>
                  <a:srgbClr val="000000"/>
                </a:solidFill>
                <a:latin typeface="Arial" charset="0"/>
              </a:rPr>
              <a:t>Carnegie Mellon University</a:t>
            </a:r>
          </a:p>
          <a:p>
            <a:pPr>
              <a:lnSpc>
                <a:spcPct val="80000"/>
              </a:lnSpc>
              <a:spcBef>
                <a:spcPts val="0"/>
              </a:spcBef>
              <a:buFont typeface="Arial" charset="0"/>
              <a:buNone/>
            </a:pPr>
            <a:r>
              <a:rPr lang="en-US" sz="1200" dirty="0" smtClean="0">
                <a:solidFill>
                  <a:srgbClr val="000000"/>
                </a:solidFill>
                <a:latin typeface="Arial" charset="0"/>
              </a:rPr>
              <a:t>Colby College</a:t>
            </a:r>
          </a:p>
          <a:p>
            <a:pPr>
              <a:lnSpc>
                <a:spcPct val="80000"/>
              </a:lnSpc>
              <a:spcBef>
                <a:spcPts val="0"/>
              </a:spcBef>
              <a:buFont typeface="Arial" charset="0"/>
              <a:buNone/>
            </a:pPr>
            <a:r>
              <a:rPr lang="en-US" sz="1200" dirty="0" smtClean="0">
                <a:solidFill>
                  <a:srgbClr val="000000"/>
                </a:solidFill>
                <a:latin typeface="Arial" charset="0"/>
              </a:rPr>
              <a:t>Columbia </a:t>
            </a:r>
            <a:r>
              <a:rPr lang="en-US" sz="1200" dirty="0">
                <a:solidFill>
                  <a:srgbClr val="000000"/>
                </a:solidFill>
                <a:latin typeface="Arial" charset="0"/>
              </a:rPr>
              <a:t>University</a:t>
            </a:r>
          </a:p>
          <a:p>
            <a:pPr>
              <a:lnSpc>
                <a:spcPct val="80000"/>
              </a:lnSpc>
              <a:spcBef>
                <a:spcPts val="0"/>
              </a:spcBef>
              <a:buFont typeface="Arial" charset="0"/>
              <a:buNone/>
            </a:pPr>
            <a:r>
              <a:rPr lang="en-US" sz="1200" dirty="0">
                <a:solidFill>
                  <a:srgbClr val="000000"/>
                </a:solidFill>
                <a:latin typeface="Arial" charset="0"/>
              </a:rPr>
              <a:t>Cornell University</a:t>
            </a:r>
          </a:p>
          <a:p>
            <a:pPr>
              <a:lnSpc>
                <a:spcPct val="80000"/>
              </a:lnSpc>
              <a:spcBef>
                <a:spcPts val="0"/>
              </a:spcBef>
              <a:buFont typeface="Arial" charset="0"/>
              <a:buNone/>
            </a:pPr>
            <a:r>
              <a:rPr lang="en-US" sz="1200" dirty="0">
                <a:solidFill>
                  <a:srgbClr val="000000"/>
                </a:solidFill>
                <a:latin typeface="Arial" charset="0"/>
              </a:rPr>
              <a:t>Dartmouth College</a:t>
            </a:r>
          </a:p>
          <a:p>
            <a:pPr>
              <a:lnSpc>
                <a:spcPct val="80000"/>
              </a:lnSpc>
              <a:spcBef>
                <a:spcPts val="0"/>
              </a:spcBef>
              <a:buFont typeface="Arial" charset="0"/>
              <a:buNone/>
            </a:pPr>
            <a:r>
              <a:rPr lang="en-US" sz="1200" dirty="0">
                <a:solidFill>
                  <a:srgbClr val="000000"/>
                </a:solidFill>
                <a:latin typeface="Arial" charset="0"/>
              </a:rPr>
              <a:t>Duke University</a:t>
            </a:r>
          </a:p>
          <a:p>
            <a:pPr>
              <a:lnSpc>
                <a:spcPct val="80000"/>
              </a:lnSpc>
              <a:spcBef>
                <a:spcPts val="0"/>
              </a:spcBef>
              <a:buFont typeface="Arial" charset="0"/>
              <a:buNone/>
            </a:pPr>
            <a:r>
              <a:rPr lang="en-US" sz="1200" dirty="0">
                <a:solidFill>
                  <a:srgbClr val="000000"/>
                </a:solidFill>
                <a:latin typeface="Arial" charset="0"/>
              </a:rPr>
              <a:t>Emory </a:t>
            </a:r>
            <a:r>
              <a:rPr lang="en-US" sz="1200" dirty="0" smtClean="0">
                <a:solidFill>
                  <a:srgbClr val="000000"/>
                </a:solidFill>
                <a:latin typeface="Arial" charset="0"/>
              </a:rPr>
              <a:t>University</a:t>
            </a:r>
          </a:p>
          <a:p>
            <a:pPr>
              <a:lnSpc>
                <a:spcPct val="80000"/>
              </a:lnSpc>
              <a:spcBef>
                <a:spcPts val="0"/>
              </a:spcBef>
              <a:buFont typeface="Arial" charset="0"/>
              <a:buNone/>
            </a:pPr>
            <a:r>
              <a:rPr lang="en-US" sz="1200" dirty="0" smtClean="0">
                <a:solidFill>
                  <a:srgbClr val="000000"/>
                </a:solidFill>
                <a:latin typeface="Arial" charset="0"/>
              </a:rPr>
              <a:t>Florida State University</a:t>
            </a:r>
          </a:p>
          <a:p>
            <a:pPr>
              <a:lnSpc>
                <a:spcPct val="80000"/>
              </a:lnSpc>
              <a:spcBef>
                <a:spcPts val="0"/>
              </a:spcBef>
              <a:buFont typeface="Arial" charset="0"/>
              <a:buNone/>
            </a:pPr>
            <a:r>
              <a:rPr lang="en-US" sz="1200" dirty="0" smtClean="0">
                <a:solidFill>
                  <a:srgbClr val="000000"/>
                </a:solidFill>
                <a:latin typeface="Arial" charset="0"/>
              </a:rPr>
              <a:t>Getty Research Institute</a:t>
            </a:r>
            <a:endParaRPr lang="en-US" sz="1200" dirty="0">
              <a:solidFill>
                <a:srgbClr val="000000"/>
              </a:solidFill>
              <a:latin typeface="Arial" charset="0"/>
            </a:endParaRPr>
          </a:p>
          <a:p>
            <a:pPr>
              <a:lnSpc>
                <a:spcPct val="80000"/>
              </a:lnSpc>
              <a:spcBef>
                <a:spcPts val="0"/>
              </a:spcBef>
              <a:buFont typeface="Arial" charset="0"/>
              <a:buNone/>
            </a:pPr>
            <a:r>
              <a:rPr lang="en-US" sz="1200" dirty="0">
                <a:solidFill>
                  <a:srgbClr val="000000"/>
                </a:solidFill>
                <a:latin typeface="Arial" charset="0"/>
              </a:rPr>
              <a:t>Harvard University Library</a:t>
            </a:r>
          </a:p>
          <a:p>
            <a:pPr>
              <a:lnSpc>
                <a:spcPct val="80000"/>
              </a:lnSpc>
              <a:spcBef>
                <a:spcPts val="0"/>
              </a:spcBef>
              <a:buFont typeface="Arial" charset="0"/>
              <a:buNone/>
            </a:pPr>
            <a:r>
              <a:rPr lang="en-US" sz="1200" dirty="0">
                <a:solidFill>
                  <a:srgbClr val="000000"/>
                </a:solidFill>
                <a:latin typeface="Arial" charset="0"/>
              </a:rPr>
              <a:t>Indiana </a:t>
            </a:r>
            <a:r>
              <a:rPr lang="en-US" sz="1200" dirty="0" smtClean="0">
                <a:solidFill>
                  <a:srgbClr val="000000"/>
                </a:solidFill>
                <a:latin typeface="Arial" charset="0"/>
              </a:rPr>
              <a:t>University</a:t>
            </a:r>
          </a:p>
          <a:p>
            <a:pPr>
              <a:lnSpc>
                <a:spcPct val="80000"/>
              </a:lnSpc>
              <a:spcBef>
                <a:spcPts val="0"/>
              </a:spcBef>
              <a:buFont typeface="Arial" charset="0"/>
              <a:buNone/>
            </a:pPr>
            <a:r>
              <a:rPr lang="en-US" sz="1200" dirty="0" smtClean="0">
                <a:solidFill>
                  <a:srgbClr val="000000"/>
                </a:solidFill>
                <a:latin typeface="Arial" charset="0"/>
              </a:rPr>
              <a:t>Iowa State University</a:t>
            </a:r>
            <a:endParaRPr lang="en-US" sz="1200" dirty="0">
              <a:solidFill>
                <a:srgbClr val="000000"/>
              </a:solidFill>
              <a:latin typeface="Arial" charset="0"/>
            </a:endParaRPr>
          </a:p>
          <a:p>
            <a:pPr>
              <a:lnSpc>
                <a:spcPct val="80000"/>
              </a:lnSpc>
              <a:spcBef>
                <a:spcPts val="0"/>
              </a:spcBef>
              <a:buFont typeface="Arial" charset="0"/>
              <a:buNone/>
            </a:pPr>
            <a:r>
              <a:rPr lang="en-US" sz="1200" dirty="0">
                <a:solidFill>
                  <a:srgbClr val="000000"/>
                </a:solidFill>
                <a:latin typeface="Arial" charset="0"/>
              </a:rPr>
              <a:t>Johns Hopkins </a:t>
            </a:r>
            <a:r>
              <a:rPr lang="en-US" sz="1200" dirty="0" smtClean="0">
                <a:solidFill>
                  <a:srgbClr val="000000"/>
                </a:solidFill>
                <a:latin typeface="Arial" charset="0"/>
              </a:rPr>
              <a:t>University</a:t>
            </a:r>
          </a:p>
          <a:p>
            <a:pPr>
              <a:lnSpc>
                <a:spcPct val="80000"/>
              </a:lnSpc>
              <a:spcBef>
                <a:spcPts val="0"/>
              </a:spcBef>
              <a:buFont typeface="Arial" charset="0"/>
              <a:buNone/>
            </a:pPr>
            <a:r>
              <a:rPr lang="en-US" sz="1200" dirty="0" smtClean="0">
                <a:solidFill>
                  <a:srgbClr val="000000"/>
                </a:solidFill>
                <a:latin typeface="Arial" charset="0"/>
              </a:rPr>
              <a:t>Kansas State University</a:t>
            </a:r>
            <a:endParaRPr lang="en-US" sz="1200" dirty="0">
              <a:solidFill>
                <a:srgbClr val="000000"/>
              </a:solidFill>
              <a:latin typeface="Arial" charset="0"/>
            </a:endParaRPr>
          </a:p>
          <a:p>
            <a:pPr>
              <a:lnSpc>
                <a:spcPct val="80000"/>
              </a:lnSpc>
              <a:spcBef>
                <a:spcPts val="0"/>
              </a:spcBef>
              <a:buFont typeface="Arial" charset="0"/>
              <a:buNone/>
            </a:pPr>
            <a:r>
              <a:rPr lang="en-US" sz="1200" dirty="0">
                <a:solidFill>
                  <a:srgbClr val="000000"/>
                </a:solidFill>
                <a:latin typeface="Arial" charset="0"/>
              </a:rPr>
              <a:t>Lafayette College</a:t>
            </a:r>
          </a:p>
          <a:p>
            <a:pPr>
              <a:lnSpc>
                <a:spcPct val="80000"/>
              </a:lnSpc>
              <a:spcBef>
                <a:spcPts val="0"/>
              </a:spcBef>
              <a:buFont typeface="Arial" charset="0"/>
              <a:buNone/>
            </a:pPr>
            <a:r>
              <a:rPr lang="en-US" sz="1200" dirty="0">
                <a:solidFill>
                  <a:srgbClr val="000000"/>
                </a:solidFill>
                <a:latin typeface="Arial" charset="0"/>
              </a:rPr>
              <a:t>Library of Congress</a:t>
            </a:r>
          </a:p>
          <a:p>
            <a:pPr>
              <a:lnSpc>
                <a:spcPct val="80000"/>
              </a:lnSpc>
              <a:spcBef>
                <a:spcPts val="0"/>
              </a:spcBef>
              <a:buFont typeface="Arial" charset="0"/>
              <a:buNone/>
            </a:pPr>
            <a:r>
              <a:rPr lang="en-US" sz="1200" dirty="0">
                <a:solidFill>
                  <a:srgbClr val="000000"/>
                </a:solidFill>
                <a:latin typeface="Arial" charset="0"/>
              </a:rPr>
              <a:t>Massachusetts Institute of </a:t>
            </a:r>
            <a:r>
              <a:rPr lang="en-US" sz="1200" dirty="0" smtClean="0">
                <a:solidFill>
                  <a:srgbClr val="000000"/>
                </a:solidFill>
                <a:latin typeface="Arial" charset="0"/>
              </a:rPr>
              <a:t>Technology</a:t>
            </a:r>
          </a:p>
          <a:p>
            <a:pPr>
              <a:lnSpc>
                <a:spcPct val="80000"/>
              </a:lnSpc>
              <a:spcBef>
                <a:spcPts val="0"/>
              </a:spcBef>
              <a:buFont typeface="Arial" charset="0"/>
              <a:buNone/>
            </a:pPr>
            <a:r>
              <a:rPr lang="en-US" sz="1200" dirty="0" smtClean="0">
                <a:solidFill>
                  <a:srgbClr val="000000"/>
                </a:solidFill>
                <a:latin typeface="Arial" charset="0"/>
              </a:rPr>
              <a:t>McGill University`</a:t>
            </a:r>
            <a:endParaRPr lang="en-US" sz="1200" dirty="0">
              <a:solidFill>
                <a:srgbClr val="000000"/>
              </a:solidFill>
              <a:latin typeface="Arial" charset="0"/>
            </a:endParaRPr>
          </a:p>
          <a:p>
            <a:pPr>
              <a:lnSpc>
                <a:spcPct val="80000"/>
              </a:lnSpc>
              <a:spcBef>
                <a:spcPts val="0"/>
              </a:spcBef>
              <a:buFont typeface="Arial" charset="0"/>
              <a:buNone/>
            </a:pPr>
            <a:r>
              <a:rPr lang="en-US" sz="1200" dirty="0">
                <a:solidFill>
                  <a:srgbClr val="000000"/>
                </a:solidFill>
                <a:latin typeface="Arial" charset="0"/>
              </a:rPr>
              <a:t>Michigan State </a:t>
            </a:r>
            <a:r>
              <a:rPr lang="en-US" sz="1200" dirty="0" smtClean="0">
                <a:solidFill>
                  <a:srgbClr val="000000"/>
                </a:solidFill>
                <a:latin typeface="Arial" charset="0"/>
              </a:rPr>
              <a:t>University</a:t>
            </a:r>
          </a:p>
          <a:p>
            <a:pPr>
              <a:lnSpc>
                <a:spcPct val="80000"/>
              </a:lnSpc>
              <a:spcBef>
                <a:spcPts val="0"/>
              </a:spcBef>
              <a:buFont typeface="Arial" charset="0"/>
              <a:buNone/>
            </a:pPr>
            <a:r>
              <a:rPr lang="en-US" sz="1200" dirty="0" smtClean="0">
                <a:solidFill>
                  <a:srgbClr val="000000"/>
                </a:solidFill>
                <a:latin typeface="Arial" charset="0"/>
              </a:rPr>
              <a:t>Montana State University</a:t>
            </a:r>
            <a:endParaRPr lang="en-US" sz="1200" dirty="0">
              <a:solidFill>
                <a:srgbClr val="000000"/>
              </a:solidFill>
              <a:latin typeface="Arial" charset="0"/>
            </a:endParaRPr>
          </a:p>
          <a:p>
            <a:pPr>
              <a:lnSpc>
                <a:spcPct val="80000"/>
              </a:lnSpc>
              <a:spcBef>
                <a:spcPts val="0"/>
              </a:spcBef>
              <a:buNone/>
            </a:pPr>
            <a:r>
              <a:rPr lang="en-US" sz="1200" dirty="0" smtClean="0">
                <a:solidFill>
                  <a:srgbClr val="000000"/>
                </a:solidFill>
                <a:latin typeface="Arial" charset="0"/>
              </a:rPr>
              <a:t>Mount Holyoke College</a:t>
            </a:r>
          </a:p>
          <a:p>
            <a:pPr>
              <a:lnSpc>
                <a:spcPct val="80000"/>
              </a:lnSpc>
              <a:spcBef>
                <a:spcPts val="0"/>
              </a:spcBef>
              <a:buNone/>
            </a:pPr>
            <a:r>
              <a:rPr lang="en-US" sz="1200" dirty="0" smtClean="0">
                <a:solidFill>
                  <a:srgbClr val="000000"/>
                </a:solidFill>
                <a:latin typeface="Arial" charset="0"/>
              </a:rPr>
              <a:t>New </a:t>
            </a:r>
            <a:r>
              <a:rPr lang="en-US" sz="1200" dirty="0">
                <a:solidFill>
                  <a:srgbClr val="000000"/>
                </a:solidFill>
                <a:latin typeface="Arial" charset="0"/>
              </a:rPr>
              <a:t>York Public </a:t>
            </a:r>
            <a:r>
              <a:rPr lang="en-US" sz="1200" dirty="0" smtClean="0">
                <a:solidFill>
                  <a:srgbClr val="000000"/>
                </a:solidFill>
                <a:latin typeface="Arial" charset="0"/>
              </a:rPr>
              <a:t>Library</a:t>
            </a:r>
          </a:p>
          <a:p>
            <a:pPr>
              <a:lnSpc>
                <a:spcPct val="80000"/>
              </a:lnSpc>
              <a:spcBef>
                <a:spcPts val="0"/>
              </a:spcBef>
              <a:buFont typeface="Arial" charset="0"/>
              <a:buNone/>
            </a:pPr>
            <a:r>
              <a:rPr lang="en-US" sz="1200" dirty="0" smtClean="0">
                <a:solidFill>
                  <a:srgbClr val="000000"/>
                </a:solidFill>
                <a:latin typeface="Arial" charset="0"/>
              </a:rPr>
              <a:t>New </a:t>
            </a:r>
            <a:r>
              <a:rPr lang="en-US" sz="1200" dirty="0">
                <a:solidFill>
                  <a:srgbClr val="000000"/>
                </a:solidFill>
                <a:latin typeface="Arial" charset="0"/>
              </a:rPr>
              <a:t>York University</a:t>
            </a:r>
          </a:p>
          <a:p>
            <a:pPr>
              <a:lnSpc>
                <a:spcPct val="80000"/>
              </a:lnSpc>
              <a:spcBef>
                <a:spcPts val="0"/>
              </a:spcBef>
              <a:buFont typeface="Arial" charset="0"/>
              <a:buNone/>
            </a:pPr>
            <a:r>
              <a:rPr lang="en-US" sz="1200" dirty="0" smtClean="0">
                <a:solidFill>
                  <a:srgbClr val="000000"/>
                </a:solidFill>
                <a:latin typeface="Arial" charset="0"/>
              </a:rPr>
              <a:t>North </a:t>
            </a:r>
            <a:r>
              <a:rPr lang="en-US" sz="1200" dirty="0">
                <a:solidFill>
                  <a:srgbClr val="000000"/>
                </a:solidFill>
                <a:latin typeface="Arial" charset="0"/>
              </a:rPr>
              <a:t>Carolina </a:t>
            </a:r>
            <a:r>
              <a:rPr lang="en-US" sz="1200" dirty="0" smtClean="0">
                <a:solidFill>
                  <a:srgbClr val="000000"/>
                </a:solidFill>
                <a:latin typeface="Arial" charset="0"/>
              </a:rPr>
              <a:t>Central</a:t>
            </a:r>
          </a:p>
          <a:p>
            <a:pPr>
              <a:lnSpc>
                <a:spcPct val="80000"/>
              </a:lnSpc>
              <a:spcBef>
                <a:spcPts val="0"/>
              </a:spcBef>
              <a:buFont typeface="Arial" charset="0"/>
              <a:buNone/>
            </a:pPr>
            <a:r>
              <a:rPr lang="en-US" sz="1200" dirty="0" smtClean="0">
                <a:solidFill>
                  <a:srgbClr val="000000"/>
                </a:solidFill>
                <a:latin typeface="Arial" charset="0"/>
              </a:rPr>
              <a:t>	University</a:t>
            </a:r>
          </a:p>
          <a:p>
            <a:pPr>
              <a:lnSpc>
                <a:spcPct val="80000"/>
              </a:lnSpc>
              <a:spcBef>
                <a:spcPts val="0"/>
              </a:spcBef>
              <a:buFont typeface="Arial" charset="0"/>
              <a:buNone/>
            </a:pPr>
            <a:r>
              <a:rPr lang="en-US" sz="1200" dirty="0" smtClean="0">
                <a:solidFill>
                  <a:srgbClr val="000000"/>
                </a:solidFill>
                <a:latin typeface="Arial" charset="0"/>
              </a:rPr>
              <a:t>North Carolina State</a:t>
            </a:r>
          </a:p>
          <a:p>
            <a:pPr>
              <a:lnSpc>
                <a:spcPct val="80000"/>
              </a:lnSpc>
              <a:spcBef>
                <a:spcPts val="0"/>
              </a:spcBef>
              <a:buFont typeface="Arial" charset="0"/>
              <a:buNone/>
            </a:pPr>
            <a:r>
              <a:rPr lang="en-US" sz="1200" dirty="0" smtClean="0">
                <a:solidFill>
                  <a:srgbClr val="000000"/>
                </a:solidFill>
                <a:latin typeface="Arial" charset="0"/>
              </a:rPr>
              <a:t>	University</a:t>
            </a:r>
          </a:p>
        </p:txBody>
      </p:sp>
      <p:sp>
        <p:nvSpPr>
          <p:cNvPr id="9220" name="Rectangle 13"/>
          <p:cNvSpPr>
            <a:spLocks noGrp="1"/>
          </p:cNvSpPr>
          <p:nvPr>
            <p:ph type="body" sz="half" idx="4294967295"/>
          </p:nvPr>
        </p:nvSpPr>
        <p:spPr>
          <a:xfrm>
            <a:off x="3301997" y="864612"/>
            <a:ext cx="2592235" cy="6147095"/>
          </a:xfrm>
        </p:spPr>
        <p:txBody>
          <a:bodyPr>
            <a:noAutofit/>
          </a:bodyPr>
          <a:lstStyle/>
          <a:p>
            <a:pPr>
              <a:lnSpc>
                <a:spcPct val="80000"/>
              </a:lnSpc>
              <a:spcBef>
                <a:spcPts val="0"/>
              </a:spcBef>
              <a:buNone/>
            </a:pPr>
            <a:r>
              <a:rPr lang="en-US" sz="1200" dirty="0">
                <a:solidFill>
                  <a:srgbClr val="000000"/>
                </a:solidFill>
                <a:latin typeface="Arial" charset="0"/>
              </a:rPr>
              <a:t>Northwestern </a:t>
            </a:r>
            <a:r>
              <a:rPr lang="en-US" sz="1200" dirty="0" smtClean="0">
                <a:solidFill>
                  <a:srgbClr val="000000"/>
                </a:solidFill>
                <a:latin typeface="Arial" charset="0"/>
              </a:rPr>
              <a:t>University</a:t>
            </a:r>
          </a:p>
          <a:p>
            <a:pPr>
              <a:lnSpc>
                <a:spcPct val="80000"/>
              </a:lnSpc>
              <a:spcBef>
                <a:spcPts val="0"/>
              </a:spcBef>
              <a:buFont typeface="Arial" charset="0"/>
              <a:buNone/>
            </a:pPr>
            <a:r>
              <a:rPr lang="en-US" sz="1200" dirty="0" smtClean="0">
                <a:solidFill>
                  <a:srgbClr val="000000"/>
                </a:solidFill>
                <a:latin typeface="Arial" charset="0"/>
              </a:rPr>
              <a:t>The </a:t>
            </a:r>
            <a:r>
              <a:rPr lang="en-US" sz="1200" dirty="0">
                <a:solidFill>
                  <a:srgbClr val="000000"/>
                </a:solidFill>
                <a:latin typeface="Arial" charset="0"/>
              </a:rPr>
              <a:t>Ohio State University</a:t>
            </a:r>
          </a:p>
          <a:p>
            <a:pPr>
              <a:lnSpc>
                <a:spcPct val="80000"/>
              </a:lnSpc>
              <a:spcBef>
                <a:spcPts val="0"/>
              </a:spcBef>
              <a:buFont typeface="Arial" charset="0"/>
              <a:buNone/>
            </a:pPr>
            <a:r>
              <a:rPr lang="en-US" sz="1200" dirty="0">
                <a:solidFill>
                  <a:srgbClr val="000000"/>
                </a:solidFill>
                <a:latin typeface="Arial" charset="0"/>
              </a:rPr>
              <a:t>The Pennsylvania </a:t>
            </a:r>
            <a:r>
              <a:rPr lang="en-US" sz="1200" dirty="0" smtClean="0">
                <a:solidFill>
                  <a:srgbClr val="000000"/>
                </a:solidFill>
                <a:latin typeface="Arial" charset="0"/>
              </a:rPr>
              <a:t>State</a:t>
            </a:r>
          </a:p>
          <a:p>
            <a:pPr>
              <a:lnSpc>
                <a:spcPct val="80000"/>
              </a:lnSpc>
              <a:spcBef>
                <a:spcPts val="0"/>
              </a:spcBef>
              <a:buFont typeface="Arial" charset="0"/>
              <a:buNone/>
            </a:pPr>
            <a:r>
              <a:rPr lang="en-US" sz="1200" dirty="0" smtClean="0">
                <a:solidFill>
                  <a:srgbClr val="000000"/>
                </a:solidFill>
                <a:latin typeface="Arial" charset="0"/>
              </a:rPr>
              <a:t>	University</a:t>
            </a:r>
            <a:endParaRPr lang="en-US" sz="1200" dirty="0">
              <a:solidFill>
                <a:srgbClr val="000000"/>
              </a:solidFill>
              <a:latin typeface="Arial" charset="0"/>
            </a:endParaRPr>
          </a:p>
          <a:p>
            <a:pPr>
              <a:lnSpc>
                <a:spcPct val="80000"/>
              </a:lnSpc>
              <a:spcBef>
                <a:spcPts val="0"/>
              </a:spcBef>
              <a:buFont typeface="Arial" charset="0"/>
              <a:buNone/>
            </a:pPr>
            <a:r>
              <a:rPr lang="en-US" sz="1200" dirty="0">
                <a:solidFill>
                  <a:srgbClr val="000000"/>
                </a:solidFill>
                <a:latin typeface="Arial" charset="0"/>
              </a:rPr>
              <a:t>Princeton University</a:t>
            </a:r>
          </a:p>
          <a:p>
            <a:pPr>
              <a:lnSpc>
                <a:spcPct val="80000"/>
              </a:lnSpc>
              <a:spcBef>
                <a:spcPts val="0"/>
              </a:spcBef>
              <a:buFont typeface="Arial" charset="0"/>
              <a:buNone/>
            </a:pPr>
            <a:r>
              <a:rPr lang="en-US" sz="1200" dirty="0">
                <a:solidFill>
                  <a:srgbClr val="000000"/>
                </a:solidFill>
                <a:latin typeface="Arial" charset="0"/>
              </a:rPr>
              <a:t>Purdue University</a:t>
            </a:r>
          </a:p>
          <a:p>
            <a:pPr>
              <a:lnSpc>
                <a:spcPct val="80000"/>
              </a:lnSpc>
              <a:spcBef>
                <a:spcPts val="0"/>
              </a:spcBef>
              <a:buFont typeface="Arial" charset="0"/>
              <a:buNone/>
            </a:pPr>
            <a:r>
              <a:rPr lang="en-US" sz="1200" dirty="0" smtClean="0">
                <a:solidFill>
                  <a:srgbClr val="000000"/>
                </a:solidFill>
                <a:latin typeface="Arial" charset="0"/>
              </a:rPr>
              <a:t>Rutgers University</a:t>
            </a:r>
          </a:p>
          <a:p>
            <a:pPr>
              <a:lnSpc>
                <a:spcPct val="80000"/>
              </a:lnSpc>
              <a:spcBef>
                <a:spcPts val="0"/>
              </a:spcBef>
              <a:buFont typeface="Arial" charset="0"/>
              <a:buNone/>
            </a:pPr>
            <a:r>
              <a:rPr lang="en-US" sz="1200" dirty="0" smtClean="0">
                <a:solidFill>
                  <a:srgbClr val="000000"/>
                </a:solidFill>
                <a:latin typeface="Arial" charset="0"/>
              </a:rPr>
              <a:t>Stanford </a:t>
            </a:r>
            <a:r>
              <a:rPr lang="en-US" sz="1200" dirty="0">
                <a:solidFill>
                  <a:srgbClr val="000000"/>
                </a:solidFill>
                <a:latin typeface="Arial" charset="0"/>
              </a:rPr>
              <a:t>University</a:t>
            </a:r>
          </a:p>
          <a:p>
            <a:pPr>
              <a:lnSpc>
                <a:spcPct val="80000"/>
              </a:lnSpc>
              <a:spcBef>
                <a:spcPts val="0"/>
              </a:spcBef>
              <a:buFont typeface="Arial" charset="0"/>
              <a:buNone/>
            </a:pPr>
            <a:r>
              <a:rPr lang="en-US" sz="1200" dirty="0" smtClean="0">
                <a:solidFill>
                  <a:srgbClr val="000000"/>
                </a:solidFill>
                <a:latin typeface="Arial" charset="0"/>
              </a:rPr>
              <a:t>Syracuse University</a:t>
            </a:r>
          </a:p>
          <a:p>
            <a:pPr>
              <a:lnSpc>
                <a:spcPct val="80000"/>
              </a:lnSpc>
              <a:spcBef>
                <a:spcPts val="0"/>
              </a:spcBef>
              <a:buFont typeface="Arial" charset="0"/>
              <a:buNone/>
            </a:pPr>
            <a:r>
              <a:rPr lang="en-US" sz="1200" dirty="0" smtClean="0">
                <a:solidFill>
                  <a:srgbClr val="000000"/>
                </a:solidFill>
                <a:latin typeface="Arial" charset="0"/>
              </a:rPr>
              <a:t>Temple University</a:t>
            </a:r>
          </a:p>
          <a:p>
            <a:pPr>
              <a:lnSpc>
                <a:spcPct val="80000"/>
              </a:lnSpc>
              <a:spcBef>
                <a:spcPts val="0"/>
              </a:spcBef>
              <a:buFont typeface="Arial" charset="0"/>
              <a:buNone/>
            </a:pPr>
            <a:r>
              <a:rPr lang="en-US" sz="1200" dirty="0" smtClean="0">
                <a:solidFill>
                  <a:srgbClr val="000000"/>
                </a:solidFill>
                <a:latin typeface="Arial" charset="0"/>
              </a:rPr>
              <a:t>Texas </a:t>
            </a:r>
            <a:r>
              <a:rPr lang="en-US" sz="1200" dirty="0">
                <a:solidFill>
                  <a:srgbClr val="000000"/>
                </a:solidFill>
                <a:latin typeface="Arial" charset="0"/>
              </a:rPr>
              <a:t>A&amp;M University</a:t>
            </a:r>
          </a:p>
          <a:p>
            <a:pPr>
              <a:lnSpc>
                <a:spcPct val="80000"/>
              </a:lnSpc>
              <a:spcBef>
                <a:spcPts val="0"/>
              </a:spcBef>
              <a:buFont typeface="Arial" charset="0"/>
              <a:buNone/>
            </a:pPr>
            <a:r>
              <a:rPr lang="en-US" sz="1200" dirty="0" smtClean="0">
                <a:solidFill>
                  <a:srgbClr val="000000"/>
                </a:solidFill>
                <a:latin typeface="Arial" charset="0"/>
              </a:rPr>
              <a:t>Tufts University</a:t>
            </a:r>
          </a:p>
          <a:p>
            <a:pPr>
              <a:lnSpc>
                <a:spcPct val="80000"/>
              </a:lnSpc>
              <a:spcBef>
                <a:spcPts val="0"/>
              </a:spcBef>
              <a:buFont typeface="Arial" charset="0"/>
              <a:buNone/>
            </a:pPr>
            <a:r>
              <a:rPr lang="en-US" sz="1200" dirty="0" smtClean="0">
                <a:solidFill>
                  <a:srgbClr val="000000"/>
                </a:solidFill>
                <a:latin typeface="Arial" charset="0"/>
              </a:rPr>
              <a:t>Universidad </a:t>
            </a:r>
            <a:r>
              <a:rPr lang="en-US" sz="1200" dirty="0" err="1" smtClean="0">
                <a:solidFill>
                  <a:srgbClr val="000000"/>
                </a:solidFill>
                <a:latin typeface="Arial" charset="0"/>
              </a:rPr>
              <a:t>Complutense</a:t>
            </a:r>
            <a:endParaRPr lang="en-US" sz="1200" dirty="0" smtClean="0">
              <a:solidFill>
                <a:srgbClr val="000000"/>
              </a:solidFill>
              <a:latin typeface="Arial" charset="0"/>
            </a:endParaRPr>
          </a:p>
          <a:p>
            <a:pPr>
              <a:lnSpc>
                <a:spcPct val="80000"/>
              </a:lnSpc>
              <a:spcBef>
                <a:spcPts val="0"/>
              </a:spcBef>
              <a:buFont typeface="Arial" charset="0"/>
              <a:buNone/>
            </a:pPr>
            <a:r>
              <a:rPr lang="en-US" sz="1200" dirty="0" smtClean="0">
                <a:solidFill>
                  <a:srgbClr val="000000"/>
                </a:solidFill>
                <a:latin typeface="Arial" charset="0"/>
              </a:rPr>
              <a:t>	de Madrid</a:t>
            </a:r>
          </a:p>
          <a:p>
            <a:pPr>
              <a:lnSpc>
                <a:spcPct val="80000"/>
              </a:lnSpc>
              <a:spcBef>
                <a:spcPts val="0"/>
              </a:spcBef>
              <a:buNone/>
            </a:pPr>
            <a:r>
              <a:rPr lang="en-US" sz="1200" dirty="0" smtClean="0">
                <a:solidFill>
                  <a:srgbClr val="000000"/>
                </a:solidFill>
                <a:latin typeface="Arial" charset="0"/>
              </a:rPr>
              <a:t>University of Alabama</a:t>
            </a:r>
          </a:p>
          <a:p>
            <a:pPr>
              <a:lnSpc>
                <a:spcPct val="80000"/>
              </a:lnSpc>
              <a:spcBef>
                <a:spcPts val="0"/>
              </a:spcBef>
              <a:buFont typeface="Arial" charset="0"/>
              <a:buNone/>
            </a:pPr>
            <a:r>
              <a:rPr lang="en-US" sz="1200" dirty="0" smtClean="0">
                <a:solidFill>
                  <a:srgbClr val="000000"/>
                </a:solidFill>
                <a:latin typeface="Arial" charset="0"/>
              </a:rPr>
              <a:t>University of Alberta</a:t>
            </a:r>
          </a:p>
          <a:p>
            <a:pPr>
              <a:lnSpc>
                <a:spcPct val="80000"/>
              </a:lnSpc>
              <a:spcBef>
                <a:spcPts val="0"/>
              </a:spcBef>
              <a:buNone/>
            </a:pPr>
            <a:r>
              <a:rPr lang="en-US" sz="1200" dirty="0" smtClean="0">
                <a:solidFill>
                  <a:srgbClr val="000000"/>
                </a:solidFill>
                <a:latin typeface="Arial" charset="0"/>
                <a:cs typeface="Arial" charset="0"/>
              </a:rPr>
              <a:t>University of Arizona</a:t>
            </a:r>
          </a:p>
          <a:p>
            <a:pPr>
              <a:lnSpc>
                <a:spcPct val="80000"/>
              </a:lnSpc>
              <a:spcBef>
                <a:spcPts val="0"/>
              </a:spcBef>
              <a:buNone/>
            </a:pPr>
            <a:r>
              <a:rPr lang="en-US" sz="1200" dirty="0" smtClean="0">
                <a:solidFill>
                  <a:srgbClr val="000000"/>
                </a:solidFill>
                <a:latin typeface="Arial" charset="0"/>
                <a:cs typeface="Arial" charset="0"/>
              </a:rPr>
              <a:t>University of British Columbia</a:t>
            </a:r>
          </a:p>
          <a:p>
            <a:pPr>
              <a:lnSpc>
                <a:spcPct val="80000"/>
              </a:lnSpc>
              <a:spcBef>
                <a:spcPts val="0"/>
              </a:spcBef>
              <a:buNone/>
            </a:pPr>
            <a:r>
              <a:rPr lang="en-US" sz="1200" dirty="0" smtClean="0">
                <a:solidFill>
                  <a:srgbClr val="000000"/>
                </a:solidFill>
                <a:latin typeface="Arial" charset="0"/>
                <a:cs typeface="Arial" charset="0"/>
              </a:rPr>
              <a:t>University of Calgary</a:t>
            </a:r>
            <a:endParaRPr lang="en-US" sz="1200" dirty="0">
              <a:solidFill>
                <a:srgbClr val="000000"/>
              </a:solidFill>
              <a:latin typeface="Arial" charset="0"/>
            </a:endParaRPr>
          </a:p>
          <a:p>
            <a:pPr>
              <a:lnSpc>
                <a:spcPct val="80000"/>
              </a:lnSpc>
              <a:spcBef>
                <a:spcPts val="0"/>
              </a:spcBef>
              <a:buFont typeface="Arial" charset="0"/>
              <a:buNone/>
            </a:pPr>
            <a:r>
              <a:rPr lang="en-US" sz="1200" dirty="0">
                <a:solidFill>
                  <a:srgbClr val="000000"/>
                </a:solidFill>
                <a:latin typeface="Arial" charset="0"/>
              </a:rPr>
              <a:t>University of California</a:t>
            </a:r>
          </a:p>
          <a:p>
            <a:pPr>
              <a:lnSpc>
                <a:spcPct val="80000"/>
              </a:lnSpc>
              <a:spcBef>
                <a:spcPts val="0"/>
              </a:spcBef>
              <a:buFont typeface="Arial" charset="0"/>
              <a:buNone/>
            </a:pPr>
            <a:r>
              <a:rPr lang="en-US" sz="1200" dirty="0">
                <a:solidFill>
                  <a:srgbClr val="000000"/>
                </a:solidFill>
                <a:latin typeface="Arial" charset="0"/>
              </a:rPr>
              <a:t>	Berkeley</a:t>
            </a:r>
          </a:p>
          <a:p>
            <a:pPr>
              <a:lnSpc>
                <a:spcPct val="80000"/>
              </a:lnSpc>
              <a:spcBef>
                <a:spcPts val="0"/>
              </a:spcBef>
              <a:buFont typeface="Arial" charset="0"/>
              <a:buNone/>
            </a:pPr>
            <a:r>
              <a:rPr lang="en-US" sz="1200" dirty="0">
                <a:solidFill>
                  <a:srgbClr val="000000"/>
                </a:solidFill>
                <a:latin typeface="Arial" charset="0"/>
              </a:rPr>
              <a:t>	Davis</a:t>
            </a:r>
          </a:p>
          <a:p>
            <a:pPr>
              <a:lnSpc>
                <a:spcPct val="80000"/>
              </a:lnSpc>
              <a:spcBef>
                <a:spcPts val="0"/>
              </a:spcBef>
              <a:buFont typeface="Arial" charset="0"/>
              <a:buNone/>
            </a:pPr>
            <a:r>
              <a:rPr lang="en-US" sz="1200" dirty="0">
                <a:solidFill>
                  <a:srgbClr val="000000"/>
                </a:solidFill>
                <a:latin typeface="Arial" charset="0"/>
              </a:rPr>
              <a:t>	Irvine</a:t>
            </a:r>
          </a:p>
          <a:p>
            <a:pPr>
              <a:lnSpc>
                <a:spcPct val="80000"/>
              </a:lnSpc>
              <a:spcBef>
                <a:spcPts val="0"/>
              </a:spcBef>
              <a:buFont typeface="Arial" charset="0"/>
              <a:buNone/>
            </a:pPr>
            <a:r>
              <a:rPr lang="en-US" sz="1200" dirty="0">
                <a:solidFill>
                  <a:srgbClr val="000000"/>
                </a:solidFill>
                <a:latin typeface="Arial" charset="0"/>
              </a:rPr>
              <a:t>	Los Angeles</a:t>
            </a:r>
          </a:p>
          <a:p>
            <a:pPr>
              <a:lnSpc>
                <a:spcPct val="80000"/>
              </a:lnSpc>
              <a:spcBef>
                <a:spcPts val="0"/>
              </a:spcBef>
              <a:buFont typeface="Arial" charset="0"/>
              <a:buNone/>
            </a:pPr>
            <a:r>
              <a:rPr lang="en-US" sz="1200" dirty="0">
                <a:solidFill>
                  <a:srgbClr val="000000"/>
                </a:solidFill>
                <a:latin typeface="Arial" charset="0"/>
              </a:rPr>
              <a:t>	Merced</a:t>
            </a:r>
          </a:p>
          <a:p>
            <a:pPr>
              <a:lnSpc>
                <a:spcPct val="80000"/>
              </a:lnSpc>
              <a:spcBef>
                <a:spcPts val="0"/>
              </a:spcBef>
              <a:buFont typeface="Arial" charset="0"/>
              <a:buNone/>
            </a:pPr>
            <a:r>
              <a:rPr lang="en-US" sz="1200" dirty="0">
                <a:solidFill>
                  <a:srgbClr val="000000"/>
                </a:solidFill>
                <a:latin typeface="Arial" charset="0"/>
              </a:rPr>
              <a:t>	Riverside</a:t>
            </a:r>
          </a:p>
          <a:p>
            <a:pPr>
              <a:lnSpc>
                <a:spcPct val="80000"/>
              </a:lnSpc>
              <a:spcBef>
                <a:spcPts val="0"/>
              </a:spcBef>
              <a:buFont typeface="Arial" charset="0"/>
              <a:buNone/>
            </a:pPr>
            <a:r>
              <a:rPr lang="en-US" sz="1200" dirty="0">
                <a:solidFill>
                  <a:srgbClr val="000000"/>
                </a:solidFill>
                <a:latin typeface="Arial" charset="0"/>
              </a:rPr>
              <a:t>	San Diego</a:t>
            </a:r>
          </a:p>
          <a:p>
            <a:pPr>
              <a:lnSpc>
                <a:spcPct val="80000"/>
              </a:lnSpc>
              <a:spcBef>
                <a:spcPts val="0"/>
              </a:spcBef>
              <a:buFont typeface="Arial" charset="0"/>
              <a:buNone/>
            </a:pPr>
            <a:r>
              <a:rPr lang="en-US" sz="1200" dirty="0">
                <a:solidFill>
                  <a:srgbClr val="000000"/>
                </a:solidFill>
                <a:latin typeface="Arial" charset="0"/>
              </a:rPr>
              <a:t>	San Francisco</a:t>
            </a:r>
          </a:p>
          <a:p>
            <a:pPr>
              <a:lnSpc>
                <a:spcPct val="80000"/>
              </a:lnSpc>
              <a:spcBef>
                <a:spcPts val="0"/>
              </a:spcBef>
              <a:buFont typeface="Arial" charset="0"/>
              <a:buNone/>
            </a:pPr>
            <a:r>
              <a:rPr lang="en-US" sz="1200" dirty="0">
                <a:solidFill>
                  <a:srgbClr val="000000"/>
                </a:solidFill>
                <a:latin typeface="Arial" charset="0"/>
              </a:rPr>
              <a:t>	Santa Barbara</a:t>
            </a:r>
          </a:p>
          <a:p>
            <a:pPr>
              <a:lnSpc>
                <a:spcPct val="80000"/>
              </a:lnSpc>
              <a:spcBef>
                <a:spcPts val="0"/>
              </a:spcBef>
              <a:buFont typeface="Arial" charset="0"/>
              <a:buNone/>
            </a:pPr>
            <a:r>
              <a:rPr lang="en-US" sz="1200" dirty="0">
                <a:solidFill>
                  <a:srgbClr val="000000"/>
                </a:solidFill>
                <a:latin typeface="Arial" charset="0"/>
              </a:rPr>
              <a:t>	Santa </a:t>
            </a:r>
            <a:r>
              <a:rPr lang="en-US" sz="1200" dirty="0" smtClean="0">
                <a:solidFill>
                  <a:srgbClr val="000000"/>
                </a:solidFill>
                <a:latin typeface="Arial" charset="0"/>
              </a:rPr>
              <a:t>Cruz</a:t>
            </a:r>
            <a:endParaRPr lang="en-US" sz="1200" dirty="0" smtClean="0">
              <a:latin typeface="Calibri" charset="0"/>
            </a:endParaRPr>
          </a:p>
          <a:p>
            <a:pPr marL="0" indent="0">
              <a:lnSpc>
                <a:spcPct val="80000"/>
              </a:lnSpc>
              <a:spcBef>
                <a:spcPts val="0"/>
              </a:spcBef>
              <a:buNone/>
            </a:pPr>
            <a:r>
              <a:rPr lang="en-US" sz="1200" dirty="0" smtClean="0">
                <a:solidFill>
                  <a:srgbClr val="000000"/>
                </a:solidFill>
                <a:latin typeface="Arial" charset="0"/>
                <a:cs typeface="Arial" charset="0"/>
              </a:rPr>
              <a:t>The University of Chicago</a:t>
            </a:r>
          </a:p>
          <a:p>
            <a:pPr marL="0" indent="0">
              <a:lnSpc>
                <a:spcPct val="80000"/>
              </a:lnSpc>
              <a:spcBef>
                <a:spcPts val="0"/>
              </a:spcBef>
              <a:buNone/>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Connecticut</a:t>
            </a:r>
          </a:p>
          <a:p>
            <a:pPr marL="0" indent="0">
              <a:lnSpc>
                <a:spcPct val="80000"/>
              </a:lnSpc>
              <a:buNone/>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Delaware</a:t>
            </a:r>
          </a:p>
          <a:p>
            <a:pPr marL="0" indent="0">
              <a:lnSpc>
                <a:spcPct val="80000"/>
              </a:lnSpc>
              <a:buNone/>
            </a:pPr>
            <a:r>
              <a:rPr lang="en-US" sz="1200" dirty="0">
                <a:solidFill>
                  <a:srgbClr val="000000"/>
                </a:solidFill>
                <a:latin typeface="Arial" charset="0"/>
                <a:cs typeface="Arial" charset="0"/>
              </a:rPr>
              <a:t>University of Florida</a:t>
            </a:r>
          </a:p>
          <a:p>
            <a:pPr marL="0" indent="0">
              <a:lnSpc>
                <a:spcPct val="80000"/>
              </a:lnSpc>
              <a:buNone/>
            </a:pPr>
            <a:r>
              <a:rPr lang="en-US" sz="1200" dirty="0" smtClean="0">
                <a:solidFill>
                  <a:srgbClr val="000000"/>
                </a:solidFill>
                <a:latin typeface="Arial" charset="0"/>
                <a:cs typeface="Arial" charset="0"/>
              </a:rPr>
              <a:t>University of Houston</a:t>
            </a:r>
          </a:p>
          <a:p>
            <a:pPr marL="0" indent="0">
              <a:lnSpc>
                <a:spcPct val="80000"/>
              </a:lnSpc>
              <a:buNone/>
            </a:pPr>
            <a:endParaRPr lang="en-US" sz="1200" dirty="0">
              <a:solidFill>
                <a:srgbClr val="000000"/>
              </a:solidFill>
              <a:latin typeface="Arial" charset="0"/>
              <a:cs typeface="Arial" charset="0"/>
            </a:endParaRPr>
          </a:p>
          <a:p>
            <a:pPr marL="0" indent="0">
              <a:lnSpc>
                <a:spcPct val="80000"/>
              </a:lnSpc>
              <a:spcBef>
                <a:spcPts val="0"/>
              </a:spcBef>
              <a:buNone/>
            </a:pPr>
            <a:endParaRPr lang="en-US" sz="1200" dirty="0">
              <a:solidFill>
                <a:srgbClr val="000000"/>
              </a:solidFill>
              <a:latin typeface="Arial" charset="0"/>
              <a:cs typeface="Arial" charset="0"/>
            </a:endParaRPr>
          </a:p>
        </p:txBody>
      </p:sp>
      <p:sp>
        <p:nvSpPr>
          <p:cNvPr id="9221" name="Rectangle 13"/>
          <p:cNvSpPr txBox="1">
            <a:spLocks/>
          </p:cNvSpPr>
          <p:nvPr/>
        </p:nvSpPr>
        <p:spPr bwMode="auto">
          <a:xfrm>
            <a:off x="6141686" y="864612"/>
            <a:ext cx="2495550" cy="594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nSpc>
                <a:spcPct val="80000"/>
              </a:lnSpc>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Illinois</a:t>
            </a:r>
          </a:p>
          <a:p>
            <a:pPr>
              <a:lnSpc>
                <a:spcPct val="80000"/>
              </a:lnSpc>
            </a:pPr>
            <a:r>
              <a:rPr lang="en-US" sz="1200" dirty="0" smtClean="0">
                <a:solidFill>
                  <a:srgbClr val="000000"/>
                </a:solidFill>
                <a:latin typeface="Arial" charset="0"/>
                <a:cs typeface="Arial" charset="0"/>
              </a:rPr>
              <a:t>University </a:t>
            </a:r>
            <a:r>
              <a:rPr lang="en-US" sz="1200" dirty="0">
                <a:solidFill>
                  <a:srgbClr val="000000"/>
                </a:solidFill>
                <a:latin typeface="Arial" charset="0"/>
                <a:cs typeface="Arial" charset="0"/>
              </a:rPr>
              <a:t>of Illinois at </a:t>
            </a:r>
            <a:r>
              <a:rPr lang="en-US" sz="1200" dirty="0" smtClean="0">
                <a:solidFill>
                  <a:srgbClr val="000000"/>
                </a:solidFill>
                <a:latin typeface="Arial" charset="0"/>
                <a:cs typeface="Arial" charset="0"/>
              </a:rPr>
              <a:t>	Chicago</a:t>
            </a:r>
            <a:endParaRPr lang="en-US" sz="1200" dirty="0">
              <a:solidFill>
                <a:srgbClr val="000000"/>
              </a:solidFill>
              <a:latin typeface="Arial" charset="0"/>
              <a:cs typeface="Arial" charset="0"/>
            </a:endParaRPr>
          </a:p>
          <a:p>
            <a:pPr>
              <a:lnSpc>
                <a:spcPct val="80000"/>
              </a:lnSpc>
            </a:pPr>
            <a:r>
              <a:rPr lang="en-US" sz="1200" dirty="0">
                <a:solidFill>
                  <a:srgbClr val="000000"/>
                </a:solidFill>
                <a:latin typeface="Arial" charset="0"/>
                <a:cs typeface="Arial" charset="0"/>
              </a:rPr>
              <a:t>The University of </a:t>
            </a:r>
            <a:r>
              <a:rPr lang="en-US" sz="1200" dirty="0" smtClean="0">
                <a:solidFill>
                  <a:srgbClr val="000000"/>
                </a:solidFill>
                <a:latin typeface="Arial" charset="0"/>
                <a:cs typeface="Arial" charset="0"/>
              </a:rPr>
              <a:t>Iowa</a:t>
            </a:r>
          </a:p>
          <a:p>
            <a:pPr>
              <a:lnSpc>
                <a:spcPct val="80000"/>
              </a:lnSpc>
            </a:pPr>
            <a:r>
              <a:rPr lang="en-US" sz="1200" dirty="0" smtClean="0">
                <a:solidFill>
                  <a:srgbClr val="000000"/>
                </a:solidFill>
                <a:latin typeface="Arial" charset="0"/>
                <a:cs typeface="Arial" charset="0"/>
              </a:rPr>
              <a:t>University of Kansas</a:t>
            </a:r>
            <a:endParaRPr lang="en-US" sz="1200" dirty="0">
              <a:solidFill>
                <a:srgbClr val="000000"/>
              </a:solidFill>
              <a:latin typeface="Arial" charset="0"/>
              <a:cs typeface="Arial" charset="0"/>
            </a:endParaRPr>
          </a:p>
          <a:p>
            <a:pPr>
              <a:lnSpc>
                <a:spcPct val="80000"/>
              </a:lnSpc>
            </a:pPr>
            <a:r>
              <a:rPr lang="en-US" sz="1200" dirty="0" smtClean="0">
                <a:solidFill>
                  <a:srgbClr val="000000"/>
                </a:solidFill>
                <a:latin typeface="Arial" charset="0"/>
                <a:cs typeface="Arial" charset="0"/>
              </a:rPr>
              <a:t>University of Maine</a:t>
            </a:r>
          </a:p>
          <a:p>
            <a:pPr>
              <a:lnSpc>
                <a:spcPct val="80000"/>
              </a:lnSpc>
            </a:pPr>
            <a:r>
              <a:rPr lang="en-US" sz="1200" dirty="0" smtClean="0">
                <a:solidFill>
                  <a:srgbClr val="000000"/>
                </a:solidFill>
                <a:latin typeface="Arial" charset="0"/>
                <a:cs typeface="Arial" charset="0"/>
              </a:rPr>
              <a:t>University </a:t>
            </a:r>
            <a:r>
              <a:rPr lang="en-US" sz="1200" dirty="0">
                <a:solidFill>
                  <a:srgbClr val="000000"/>
                </a:solidFill>
                <a:latin typeface="Arial" charset="0"/>
                <a:cs typeface="Arial" charset="0"/>
              </a:rPr>
              <a:t>of </a:t>
            </a:r>
            <a:r>
              <a:rPr lang="en-US" sz="1200" dirty="0" smtClean="0">
                <a:solidFill>
                  <a:srgbClr val="000000"/>
                </a:solidFill>
                <a:latin typeface="Arial" charset="0"/>
                <a:cs typeface="Arial" charset="0"/>
              </a:rPr>
              <a:t>Maryland</a:t>
            </a:r>
          </a:p>
          <a:p>
            <a:pPr>
              <a:lnSpc>
                <a:spcPct val="80000"/>
              </a:lnSpc>
            </a:pPr>
            <a:r>
              <a:rPr lang="en-US" sz="1200" dirty="0" smtClean="0">
                <a:solidFill>
                  <a:srgbClr val="000000"/>
                </a:solidFill>
                <a:latin typeface="Arial" charset="0"/>
                <a:cs typeface="Arial" charset="0"/>
              </a:rPr>
              <a:t>University of Massachusetts, 	Amherst</a:t>
            </a:r>
          </a:p>
          <a:p>
            <a:pPr>
              <a:lnSpc>
                <a:spcPct val="80000"/>
              </a:lnSpc>
            </a:pPr>
            <a:r>
              <a:rPr lang="en-US" sz="1200" dirty="0" smtClean="0">
                <a:solidFill>
                  <a:srgbClr val="000000"/>
                </a:solidFill>
                <a:latin typeface="Arial" charset="0"/>
                <a:cs typeface="Arial" charset="0"/>
              </a:rPr>
              <a:t>University of Miami</a:t>
            </a:r>
            <a:endParaRPr lang="en-US" sz="1200" dirty="0">
              <a:solidFill>
                <a:srgbClr val="000000"/>
              </a:solidFill>
              <a:latin typeface="Arial" charset="0"/>
              <a:cs typeface="Arial" charset="0"/>
            </a:endParaRPr>
          </a:p>
          <a:p>
            <a:pPr>
              <a:lnSpc>
                <a:spcPct val="80000"/>
              </a:lnSpc>
            </a:pPr>
            <a:r>
              <a:rPr lang="en-US" sz="1200" dirty="0">
                <a:solidFill>
                  <a:srgbClr val="000000"/>
                </a:solidFill>
                <a:latin typeface="Arial" charset="0"/>
                <a:cs typeface="Arial" charset="0"/>
              </a:rPr>
              <a:t>University of Michigan</a:t>
            </a:r>
          </a:p>
          <a:p>
            <a:pPr>
              <a:lnSpc>
                <a:spcPct val="80000"/>
              </a:lnSpc>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Minnesota</a:t>
            </a:r>
          </a:p>
          <a:p>
            <a:pPr>
              <a:lnSpc>
                <a:spcPct val="80000"/>
              </a:lnSpc>
            </a:pPr>
            <a:r>
              <a:rPr lang="en-US" sz="1200" dirty="0" smtClean="0">
                <a:solidFill>
                  <a:srgbClr val="000000"/>
                </a:solidFill>
                <a:latin typeface="Arial" charset="0"/>
                <a:cs typeface="Arial" charset="0"/>
              </a:rPr>
              <a:t>University of Missouri</a:t>
            </a:r>
          </a:p>
          <a:p>
            <a:pPr>
              <a:lnSpc>
                <a:spcPct val="80000"/>
              </a:lnSpc>
            </a:pPr>
            <a:r>
              <a:rPr lang="en-US" sz="1200" dirty="0" smtClean="0">
                <a:solidFill>
                  <a:srgbClr val="000000"/>
                </a:solidFill>
                <a:latin typeface="Arial" charset="0"/>
                <a:cs typeface="Arial" charset="0"/>
              </a:rPr>
              <a:t>University of Nebraska-	Lincoln</a:t>
            </a:r>
            <a:endParaRPr lang="en-US" sz="1200" dirty="0">
              <a:solidFill>
                <a:srgbClr val="000000"/>
              </a:solidFill>
              <a:latin typeface="Arial" charset="0"/>
              <a:cs typeface="Arial" charset="0"/>
            </a:endParaRPr>
          </a:p>
          <a:p>
            <a:pPr>
              <a:lnSpc>
                <a:spcPct val="80000"/>
              </a:lnSpc>
            </a:pPr>
            <a:r>
              <a:rPr lang="en-US" sz="1200" dirty="0">
                <a:solidFill>
                  <a:srgbClr val="000000"/>
                </a:solidFill>
                <a:latin typeface="Arial" charset="0"/>
                <a:cs typeface="Arial" charset="0"/>
              </a:rPr>
              <a:t>The University of </a:t>
            </a:r>
            <a:r>
              <a:rPr lang="en-US" sz="1200" dirty="0" smtClean="0">
                <a:solidFill>
                  <a:srgbClr val="000000"/>
                </a:solidFill>
                <a:latin typeface="Arial" charset="0"/>
                <a:cs typeface="Arial" charset="0"/>
              </a:rPr>
              <a:t>North</a:t>
            </a:r>
          </a:p>
          <a:p>
            <a:pPr>
              <a:lnSpc>
                <a:spcPct val="80000"/>
              </a:lnSpc>
            </a:pPr>
            <a:r>
              <a:rPr lang="en-US" sz="1200" dirty="0" smtClean="0">
                <a:solidFill>
                  <a:srgbClr val="000000"/>
                </a:solidFill>
                <a:latin typeface="Arial" charset="0"/>
                <a:cs typeface="Arial" charset="0"/>
              </a:rPr>
              <a:t>	Carolina </a:t>
            </a:r>
            <a:r>
              <a:rPr lang="en-US" sz="1200" dirty="0">
                <a:solidFill>
                  <a:srgbClr val="000000"/>
                </a:solidFill>
                <a:latin typeface="Arial" charset="0"/>
                <a:cs typeface="Arial" charset="0"/>
              </a:rPr>
              <a:t>at Chapel Hill</a:t>
            </a:r>
          </a:p>
          <a:p>
            <a:pPr>
              <a:lnSpc>
                <a:spcPct val="80000"/>
              </a:lnSpc>
            </a:pPr>
            <a:r>
              <a:rPr lang="en-US" sz="1200" dirty="0">
                <a:solidFill>
                  <a:srgbClr val="000000"/>
                </a:solidFill>
                <a:latin typeface="Arial" charset="0"/>
                <a:cs typeface="Arial" charset="0"/>
              </a:rPr>
              <a:t>University of Notre Dame</a:t>
            </a:r>
          </a:p>
          <a:p>
            <a:pPr>
              <a:lnSpc>
                <a:spcPct val="80000"/>
              </a:lnSpc>
            </a:pPr>
            <a:r>
              <a:rPr lang="en-US" sz="1200" dirty="0" smtClean="0">
                <a:solidFill>
                  <a:srgbClr val="000000"/>
                </a:solidFill>
                <a:latin typeface="Arial" charset="0"/>
                <a:cs typeface="Arial" charset="0"/>
              </a:rPr>
              <a:t>University of Oklahoma</a:t>
            </a:r>
          </a:p>
          <a:p>
            <a:pPr>
              <a:lnSpc>
                <a:spcPct val="80000"/>
              </a:lnSpc>
            </a:pPr>
            <a:r>
              <a:rPr lang="en-US" sz="1200" dirty="0" smtClean="0">
                <a:solidFill>
                  <a:srgbClr val="000000"/>
                </a:solidFill>
                <a:latin typeface="Arial" charset="0"/>
                <a:cs typeface="Arial" charset="0"/>
              </a:rPr>
              <a:t>University </a:t>
            </a:r>
            <a:r>
              <a:rPr lang="en-US" sz="1200" dirty="0">
                <a:solidFill>
                  <a:srgbClr val="000000"/>
                </a:solidFill>
                <a:latin typeface="Arial" charset="0"/>
                <a:cs typeface="Arial" charset="0"/>
              </a:rPr>
              <a:t>of Pennsylvania</a:t>
            </a:r>
          </a:p>
          <a:p>
            <a:pPr>
              <a:lnSpc>
                <a:spcPct val="80000"/>
              </a:lnSpc>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Pittsburgh</a:t>
            </a:r>
          </a:p>
          <a:p>
            <a:pPr>
              <a:lnSpc>
                <a:spcPct val="80000"/>
              </a:lnSpc>
            </a:pPr>
            <a:r>
              <a:rPr lang="en-US" sz="1200" dirty="0" smtClean="0">
                <a:solidFill>
                  <a:srgbClr val="000000"/>
                </a:solidFill>
                <a:latin typeface="Arial" charset="0"/>
                <a:cs typeface="Arial" charset="0"/>
              </a:rPr>
              <a:t>University of Queensland</a:t>
            </a:r>
            <a:endParaRPr lang="en-US" sz="1200" dirty="0">
              <a:solidFill>
                <a:srgbClr val="000000"/>
              </a:solidFill>
              <a:latin typeface="Arial" charset="0"/>
              <a:cs typeface="Arial" charset="0"/>
            </a:endParaRPr>
          </a:p>
          <a:p>
            <a:pPr>
              <a:lnSpc>
                <a:spcPct val="80000"/>
              </a:lnSpc>
            </a:pPr>
            <a:r>
              <a:rPr lang="en-US" sz="1200" dirty="0" smtClean="0">
                <a:solidFill>
                  <a:srgbClr val="000000"/>
                </a:solidFill>
                <a:latin typeface="Arial" charset="0"/>
                <a:cs typeface="Arial" charset="0"/>
              </a:rPr>
              <a:t>University of Tennessee, 	Knoxville</a:t>
            </a:r>
          </a:p>
          <a:p>
            <a:pPr>
              <a:lnSpc>
                <a:spcPct val="80000"/>
              </a:lnSpc>
            </a:pPr>
            <a:r>
              <a:rPr lang="en-US" sz="1200" dirty="0" smtClean="0">
                <a:solidFill>
                  <a:srgbClr val="000000"/>
                </a:solidFill>
                <a:latin typeface="Arial" charset="0"/>
                <a:cs typeface="Arial" charset="0"/>
              </a:rPr>
              <a:t>University of Texas</a:t>
            </a:r>
          </a:p>
          <a:p>
            <a:pPr>
              <a:lnSpc>
                <a:spcPct val="80000"/>
              </a:lnSpc>
            </a:pPr>
            <a:r>
              <a:rPr lang="en-US" sz="1200" dirty="0" smtClean="0">
                <a:solidFill>
                  <a:srgbClr val="000000"/>
                </a:solidFill>
                <a:latin typeface="Arial" charset="0"/>
                <a:cs typeface="Arial" charset="0"/>
              </a:rPr>
              <a:t>University </a:t>
            </a:r>
            <a:r>
              <a:rPr lang="en-US" sz="1200" dirty="0">
                <a:solidFill>
                  <a:srgbClr val="000000"/>
                </a:solidFill>
                <a:latin typeface="Arial" charset="0"/>
                <a:cs typeface="Arial" charset="0"/>
              </a:rPr>
              <a:t>of </a:t>
            </a:r>
            <a:r>
              <a:rPr lang="en-US" sz="1200" dirty="0" smtClean="0">
                <a:solidFill>
                  <a:srgbClr val="000000"/>
                </a:solidFill>
                <a:latin typeface="Arial" charset="0"/>
                <a:cs typeface="Arial" charset="0"/>
              </a:rPr>
              <a:t>Utah</a:t>
            </a:r>
          </a:p>
          <a:p>
            <a:pPr>
              <a:lnSpc>
                <a:spcPct val="80000"/>
              </a:lnSpc>
            </a:pPr>
            <a:r>
              <a:rPr lang="en-US" sz="1200" dirty="0" smtClean="0">
                <a:solidFill>
                  <a:srgbClr val="000000"/>
                </a:solidFill>
                <a:latin typeface="Arial" charset="0"/>
                <a:cs typeface="Arial" charset="0"/>
              </a:rPr>
              <a:t>University of Vermont</a:t>
            </a:r>
            <a:endParaRPr lang="en-US" sz="1200" dirty="0">
              <a:solidFill>
                <a:srgbClr val="000000"/>
              </a:solidFill>
              <a:latin typeface="Arial" charset="0"/>
              <a:cs typeface="Arial" charset="0"/>
            </a:endParaRPr>
          </a:p>
          <a:p>
            <a:pPr>
              <a:lnSpc>
                <a:spcPct val="80000"/>
              </a:lnSpc>
            </a:pPr>
            <a:r>
              <a:rPr lang="en-US" sz="1200" dirty="0">
                <a:solidFill>
                  <a:srgbClr val="000000"/>
                </a:solidFill>
                <a:latin typeface="Arial" charset="0"/>
                <a:cs typeface="Arial" charset="0"/>
              </a:rPr>
              <a:t>University of Virginia</a:t>
            </a:r>
          </a:p>
          <a:p>
            <a:pPr>
              <a:lnSpc>
                <a:spcPct val="80000"/>
              </a:lnSpc>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Washington</a:t>
            </a:r>
          </a:p>
          <a:p>
            <a:pPr>
              <a:lnSpc>
                <a:spcPct val="80000"/>
              </a:lnSpc>
            </a:pPr>
            <a:r>
              <a:rPr lang="en-US" sz="1200" dirty="0" smtClean="0">
                <a:solidFill>
                  <a:srgbClr val="000000"/>
                </a:solidFill>
                <a:latin typeface="Arial" charset="0"/>
                <a:cs typeface="Arial" charset="0"/>
              </a:rPr>
              <a:t>University of Wisconsin-	Madison</a:t>
            </a:r>
          </a:p>
          <a:p>
            <a:pPr>
              <a:lnSpc>
                <a:spcPct val="80000"/>
              </a:lnSpc>
            </a:pPr>
            <a:r>
              <a:rPr lang="en-US" sz="1200" dirty="0" smtClean="0">
                <a:solidFill>
                  <a:srgbClr val="000000"/>
                </a:solidFill>
                <a:latin typeface="Arial" charset="0"/>
                <a:cs typeface="Arial" charset="0"/>
              </a:rPr>
              <a:t>Utah State University</a:t>
            </a:r>
          </a:p>
          <a:p>
            <a:pPr>
              <a:lnSpc>
                <a:spcPct val="80000"/>
              </a:lnSpc>
            </a:pPr>
            <a:r>
              <a:rPr lang="en-US" sz="1200" dirty="0" smtClean="0">
                <a:solidFill>
                  <a:srgbClr val="000000"/>
                </a:solidFill>
                <a:latin typeface="Arial" charset="0"/>
                <a:cs typeface="Arial" charset="0"/>
              </a:rPr>
              <a:t>Vanderbilt University</a:t>
            </a:r>
          </a:p>
          <a:p>
            <a:pPr>
              <a:lnSpc>
                <a:spcPct val="80000"/>
              </a:lnSpc>
            </a:pPr>
            <a:r>
              <a:rPr lang="en-US" sz="1200" dirty="0" smtClean="0">
                <a:solidFill>
                  <a:srgbClr val="000000"/>
                </a:solidFill>
                <a:latin typeface="Arial" charset="0"/>
                <a:cs typeface="Arial" charset="0"/>
              </a:rPr>
              <a:t>Virginia Tech</a:t>
            </a:r>
          </a:p>
          <a:p>
            <a:pPr>
              <a:lnSpc>
                <a:spcPct val="80000"/>
              </a:lnSpc>
            </a:pPr>
            <a:r>
              <a:rPr lang="en-US" sz="1200" dirty="0" smtClean="0">
                <a:solidFill>
                  <a:srgbClr val="000000"/>
                </a:solidFill>
                <a:latin typeface="Arial" charset="0"/>
                <a:cs typeface="Arial" charset="0"/>
              </a:rPr>
              <a:t>Wake Forest University</a:t>
            </a:r>
          </a:p>
          <a:p>
            <a:pPr>
              <a:lnSpc>
                <a:spcPct val="80000"/>
              </a:lnSpc>
            </a:pPr>
            <a:r>
              <a:rPr lang="en-US" sz="1200" dirty="0" smtClean="0">
                <a:solidFill>
                  <a:srgbClr val="000000"/>
                </a:solidFill>
                <a:latin typeface="Arial" charset="0"/>
                <a:cs typeface="Arial" charset="0"/>
              </a:rPr>
              <a:t>Washington University</a:t>
            </a:r>
          </a:p>
          <a:p>
            <a:pPr>
              <a:lnSpc>
                <a:spcPct val="80000"/>
              </a:lnSpc>
            </a:pPr>
            <a:r>
              <a:rPr lang="en-US" sz="1200" dirty="0" smtClean="0">
                <a:solidFill>
                  <a:srgbClr val="000000"/>
                </a:solidFill>
                <a:latin typeface="Arial" charset="0"/>
                <a:cs typeface="Arial" charset="0"/>
              </a:rPr>
              <a:t>Yale University Library</a:t>
            </a:r>
            <a:endParaRPr lang="en-US" sz="1200" dirty="0" smtClean="0">
              <a:latin typeface="Arial" charset="0"/>
              <a:cs typeface="Arial" charset="0"/>
            </a:endParaRPr>
          </a:p>
        </p:txBody>
      </p:sp>
    </p:spTree>
    <p:extLst>
      <p:ext uri="{BB962C8B-B14F-4D97-AF65-F5344CB8AC3E}">
        <p14:creationId xmlns:p14="http://schemas.microsoft.com/office/powerpoint/2010/main" val="29181001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Thank You</a:t>
            </a:r>
            <a:endParaRPr lang="en-US" dirty="0">
              <a:solidFill>
                <a:schemeClr val="tx1"/>
              </a:solidFill>
            </a:endParaRPr>
          </a:p>
        </p:txBody>
      </p:sp>
    </p:spTree>
    <p:extLst>
      <p:ext uri="{BB962C8B-B14F-4D97-AF65-F5344CB8AC3E}">
        <p14:creationId xmlns:p14="http://schemas.microsoft.com/office/powerpoint/2010/main" val="289440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tx1"/>
                </a:solidFill>
                <a:ea typeface="+mj-ea"/>
                <a:cs typeface="+mj-cs"/>
              </a:rPr>
              <a:t>Mission</a:t>
            </a:r>
            <a:r>
              <a:rPr lang="en-US" dirty="0" smtClean="0">
                <a:ea typeface="+mj-ea"/>
                <a:cs typeface="+mj-cs"/>
              </a:rPr>
              <a:t>	</a:t>
            </a:r>
            <a:endParaRPr lang="en-US" dirty="0">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sz="3000" dirty="0" smtClean="0">
                <a:solidFill>
                  <a:schemeClr val="tx1"/>
                </a:solidFill>
                <a:ea typeface="+mn-ea"/>
                <a:cs typeface="+mn-cs"/>
              </a:rPr>
              <a:t>To contribute to the common good by collecting, organizing, preserving, communicating, and sharing</a:t>
            </a:r>
            <a:r>
              <a:rPr lang="en-US" sz="3000" b="1" dirty="0" smtClean="0">
                <a:solidFill>
                  <a:schemeClr val="tx1"/>
                </a:solidFill>
                <a:ea typeface="+mn-ea"/>
                <a:cs typeface="+mn-cs"/>
              </a:rPr>
              <a:t> </a:t>
            </a:r>
            <a:r>
              <a:rPr lang="en-US" sz="3000" dirty="0" smtClean="0">
                <a:solidFill>
                  <a:schemeClr val="tx1"/>
                </a:solidFill>
                <a:ea typeface="+mn-ea"/>
                <a:cs typeface="+mn-cs"/>
              </a:rPr>
              <a:t>the record of human knowledge</a:t>
            </a:r>
          </a:p>
          <a:p>
            <a:pPr fontAlgn="auto">
              <a:spcAft>
                <a:spcPts val="0"/>
              </a:spcAft>
              <a:buFont typeface="Arial"/>
              <a:buChar char="•"/>
              <a:defRPr/>
            </a:pPr>
            <a:endParaRPr lang="en-US" dirty="0">
              <a:ea typeface="+mn-ea"/>
              <a:cs typeface="+mn-cs"/>
            </a:endParaRPr>
          </a:p>
        </p:txBody>
      </p:sp>
    </p:spTree>
    <p:extLst>
      <p:ext uri="{BB962C8B-B14F-4D97-AF65-F5344CB8AC3E}">
        <p14:creationId xmlns:p14="http://schemas.microsoft.com/office/powerpoint/2010/main" val="37510103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Goals</a:t>
            </a:r>
            <a:endParaRPr lang="en-US" dirty="0">
              <a:solidFill>
                <a:schemeClr val="tx1"/>
              </a:solidFill>
            </a:endParaRPr>
          </a:p>
        </p:txBody>
      </p:sp>
      <p:sp>
        <p:nvSpPr>
          <p:cNvPr id="3" name="Content Placeholder 2"/>
          <p:cNvSpPr>
            <a:spLocks noGrp="1"/>
          </p:cNvSpPr>
          <p:nvPr>
            <p:ph idx="1"/>
          </p:nvPr>
        </p:nvSpPr>
        <p:spPr/>
        <p:txBody>
          <a:bodyPr>
            <a:normAutofit fontScale="62500" lnSpcReduction="20000"/>
          </a:bodyPr>
          <a:lstStyle/>
          <a:p>
            <a:r>
              <a:rPr lang="en-US" dirty="0">
                <a:solidFill>
                  <a:schemeClr val="bg1">
                    <a:lumMod val="50000"/>
                  </a:schemeClr>
                </a:solidFill>
              </a:rPr>
              <a:t>To build a reliable and increasingly comprehensive digital archive of library materials converted from print that is co-owned and managed by a number of academic institutions. </a:t>
            </a:r>
          </a:p>
          <a:p>
            <a:r>
              <a:rPr lang="en-US" dirty="0">
                <a:solidFill>
                  <a:schemeClr val="bg1">
                    <a:lumMod val="50000"/>
                  </a:schemeClr>
                </a:solidFill>
              </a:rPr>
              <a:t>To dramatically improve access to these materials in ways that, first and foremost, meet the needs of the co-owning institutions.</a:t>
            </a:r>
          </a:p>
          <a:p>
            <a:r>
              <a:rPr lang="en-US" dirty="0">
                <a:solidFill>
                  <a:schemeClr val="bg1">
                    <a:lumMod val="50000"/>
                  </a:schemeClr>
                </a:solidFill>
              </a:rPr>
              <a:t>To help preserve these important human records by creating reliable and accessible electronic representations.</a:t>
            </a:r>
          </a:p>
          <a:p>
            <a:r>
              <a:rPr lang="en-US" dirty="0">
                <a:solidFill>
                  <a:schemeClr val="bg1">
                    <a:lumMod val="50000"/>
                  </a:schemeClr>
                </a:solidFill>
              </a:rPr>
              <a:t>To enable the digital archive to be accessible to persons who have print disabilities.</a:t>
            </a:r>
          </a:p>
          <a:p>
            <a:r>
              <a:rPr lang="en-US" dirty="0">
                <a:solidFill>
                  <a:schemeClr val="tx1"/>
                </a:solidFill>
              </a:rPr>
              <a:t>To stimulate redoubled efforts to coordinate shared storage strategies among libraries, thus reducing long-term capital and operating costs of libraries associated with the storage and care of print collections.</a:t>
            </a:r>
          </a:p>
          <a:p>
            <a:r>
              <a:rPr lang="en-US" dirty="0">
                <a:solidFill>
                  <a:schemeClr val="bg1">
                    <a:lumMod val="50000"/>
                  </a:schemeClr>
                </a:solidFill>
              </a:rPr>
              <a:t>To create and sustain this “public good” in a way that mitigates the problem of free-riders. </a:t>
            </a:r>
          </a:p>
          <a:p>
            <a:r>
              <a:rPr lang="en-US" dirty="0">
                <a:solidFill>
                  <a:schemeClr val="bg1">
                    <a:lumMod val="50000"/>
                  </a:schemeClr>
                </a:solidFill>
              </a:rPr>
              <a:t>To create a technical framework that is simultaneously responsive to members through the centralized creation of functionality and sufficiently open to the creation of tools and services not created by the central organization.</a:t>
            </a:r>
          </a:p>
          <a:p>
            <a:endParaRPr lang="en-US" dirty="0"/>
          </a:p>
        </p:txBody>
      </p:sp>
    </p:spTree>
    <p:extLst>
      <p:ext uri="{BB962C8B-B14F-4D97-AF65-F5344CB8AC3E}">
        <p14:creationId xmlns:p14="http://schemas.microsoft.com/office/powerpoint/2010/main" val="2571855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tx1"/>
                </a:solidFill>
                <a:ea typeface="+mj-ea"/>
                <a:cs typeface="+mj-cs"/>
              </a:rPr>
              <a:t>Governance</a:t>
            </a:r>
            <a:endParaRPr lang="en-US" dirty="0">
              <a:solidFill>
                <a:schemeClr val="tx1"/>
              </a:solidFill>
              <a:ea typeface="+mj-ea"/>
              <a:cs typeface="+mj-cs"/>
            </a:endParaRPr>
          </a:p>
        </p:txBody>
      </p:sp>
      <p:sp>
        <p:nvSpPr>
          <p:cNvPr id="17" name="Oval 16"/>
          <p:cNvSpPr/>
          <p:nvPr/>
        </p:nvSpPr>
        <p:spPr>
          <a:xfrm>
            <a:off x="1411110" y="2104003"/>
            <a:ext cx="6180668" cy="4228535"/>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err="1" smtClean="0"/>
              <a:t>HathiTrust</a:t>
            </a:r>
            <a:r>
              <a:rPr lang="en-US" dirty="0" smtClean="0"/>
              <a:t> Members</a:t>
            </a:r>
            <a:endParaRPr lang="en-US" dirty="0"/>
          </a:p>
        </p:txBody>
      </p:sp>
      <p:sp>
        <p:nvSpPr>
          <p:cNvPr id="9" name="Left Arrow 8"/>
          <p:cNvSpPr/>
          <p:nvPr/>
        </p:nvSpPr>
        <p:spPr>
          <a:xfrm rot="8267489">
            <a:off x="2778374" y="3708804"/>
            <a:ext cx="736568" cy="546974"/>
          </a:xfrm>
          <a:prstGeom prst="lef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hueOff val="0"/>
              <a:satOff val="0"/>
              <a:lumOff val="0"/>
              <a:alphaOff val="0"/>
            </a:schemeClr>
          </a:fontRef>
        </p:style>
      </p:sp>
      <p:grpSp>
        <p:nvGrpSpPr>
          <p:cNvPr id="16388" name="Group 9"/>
          <p:cNvGrpSpPr>
            <a:grpSpLocks/>
          </p:cNvGrpSpPr>
          <p:nvPr/>
        </p:nvGrpSpPr>
        <p:grpSpPr bwMode="auto">
          <a:xfrm>
            <a:off x="2361408" y="4591228"/>
            <a:ext cx="1835150" cy="809097"/>
            <a:chOff x="4664" y="439903"/>
            <a:chExt cx="1827847" cy="899006"/>
          </a:xfrm>
        </p:grpSpPr>
        <p:sp>
          <p:nvSpPr>
            <p:cNvPr id="15" name="Rounded Rectangle 14"/>
            <p:cNvSpPr/>
            <p:nvPr/>
          </p:nvSpPr>
          <p:spPr>
            <a:xfrm>
              <a:off x="4664" y="439903"/>
              <a:ext cx="1827847" cy="899006"/>
            </a:xfrm>
            <a:prstGeom prst="roundRect">
              <a:avLst>
                <a:gd name="adj" fmla="val 10000"/>
              </a:avLst>
            </a:pr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16" name="Rounded Rectangle 7"/>
            <p:cNvSpPr/>
            <p:nvPr/>
          </p:nvSpPr>
          <p:spPr>
            <a:xfrm>
              <a:off x="47355" y="482238"/>
              <a:ext cx="1742463" cy="856671"/>
            </a:xfrm>
            <a:prstGeom prst="rect">
              <a:avLst/>
            </a:prstGeom>
          </p:spPr>
          <p:style>
            <a:lnRef idx="0">
              <a:scrgbClr r="0" g="0" b="0"/>
            </a:lnRef>
            <a:fillRef idx="0">
              <a:scrgbClr r="0" g="0" b="0"/>
            </a:fillRef>
            <a:effectRef idx="0">
              <a:scrgbClr r="0" g="0" b="0"/>
            </a:effectRef>
            <a:fontRef idx="minor">
              <a:schemeClr val="lt1"/>
            </a:fontRef>
          </p:style>
          <p:txBody>
            <a:bodyPr lIns="53340" tIns="53340" rIns="53340" bIns="53340" spcCol="1270" anchor="ctr"/>
            <a:lstStyle/>
            <a:p>
              <a:pPr algn="ctr" defTabSz="1244600" fontAlgn="auto">
                <a:lnSpc>
                  <a:spcPct val="90000"/>
                </a:lnSpc>
                <a:spcBef>
                  <a:spcPts val="0"/>
                </a:spcBef>
                <a:spcAft>
                  <a:spcPct val="35000"/>
                </a:spcAft>
                <a:defRPr/>
              </a:pPr>
              <a:r>
                <a:rPr lang="en-US" dirty="0" smtClean="0"/>
                <a:t>Program Steering Committee</a:t>
              </a:r>
              <a:endParaRPr lang="en-US" dirty="0"/>
            </a:p>
          </p:txBody>
        </p:sp>
      </p:grpSp>
      <p:sp>
        <p:nvSpPr>
          <p:cNvPr id="14" name="Rounded Rectangle 10"/>
          <p:cNvSpPr/>
          <p:nvPr/>
        </p:nvSpPr>
        <p:spPr>
          <a:xfrm>
            <a:off x="3603186" y="2550319"/>
            <a:ext cx="1751012" cy="1239838"/>
          </a:xfrm>
          <a:prstGeom prst="rect">
            <a:avLst/>
          </a:prstGeom>
        </p:spPr>
        <p:style>
          <a:lnRef idx="3">
            <a:schemeClr val="lt1"/>
          </a:lnRef>
          <a:fillRef idx="1">
            <a:schemeClr val="accent1"/>
          </a:fillRef>
          <a:effectRef idx="1">
            <a:schemeClr val="accent1"/>
          </a:effectRef>
          <a:fontRef idx="minor">
            <a:schemeClr val="lt1"/>
          </a:fontRef>
        </p:style>
        <p:txBody>
          <a:bodyPr lIns="53340" tIns="53340" rIns="53340" bIns="53340" spcCol="1270" anchor="ctr"/>
          <a:lstStyle/>
          <a:p>
            <a:pPr algn="ctr" defTabSz="1244600" fontAlgn="auto">
              <a:lnSpc>
                <a:spcPct val="90000"/>
              </a:lnSpc>
              <a:spcBef>
                <a:spcPts val="0"/>
              </a:spcBef>
              <a:spcAft>
                <a:spcPct val="35000"/>
              </a:spcAft>
              <a:defRPr/>
            </a:pPr>
            <a:r>
              <a:rPr lang="en-US" dirty="0" smtClean="0"/>
              <a:t>Board of Governors</a:t>
            </a:r>
            <a:endParaRPr lang="en-US" dirty="0"/>
          </a:p>
        </p:txBody>
      </p:sp>
      <p:sp>
        <p:nvSpPr>
          <p:cNvPr id="10" name="Left Arrow 9"/>
          <p:cNvSpPr/>
          <p:nvPr/>
        </p:nvSpPr>
        <p:spPr>
          <a:xfrm rot="2650423">
            <a:off x="5440634" y="3711594"/>
            <a:ext cx="736568" cy="546974"/>
          </a:xfrm>
          <a:prstGeom prst="leftArrow">
            <a:avLst>
              <a:gd name="adj1" fmla="val 60000"/>
              <a:gd name="adj2" fmla="val 50000"/>
            </a:avLst>
          </a:prstGeom>
          <a:solidFill>
            <a:srgbClr val="008000"/>
          </a:solidFill>
        </p:spPr>
        <p:style>
          <a:lnRef idx="0">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hueOff val="0"/>
              <a:satOff val="0"/>
              <a:lumOff val="0"/>
              <a:alphaOff val="0"/>
            </a:schemeClr>
          </a:fontRef>
        </p:style>
      </p:sp>
      <p:grpSp>
        <p:nvGrpSpPr>
          <p:cNvPr id="13" name="Group 9"/>
          <p:cNvGrpSpPr>
            <a:grpSpLocks/>
          </p:cNvGrpSpPr>
          <p:nvPr/>
        </p:nvGrpSpPr>
        <p:grpSpPr bwMode="auto">
          <a:xfrm>
            <a:off x="5021087" y="4563005"/>
            <a:ext cx="1835150" cy="809097"/>
            <a:chOff x="4664" y="439903"/>
            <a:chExt cx="1827847" cy="899006"/>
          </a:xfrm>
          <a:solidFill>
            <a:srgbClr val="008000"/>
          </a:solidFill>
        </p:grpSpPr>
        <p:sp>
          <p:nvSpPr>
            <p:cNvPr id="18" name="Rounded Rectangle 17"/>
            <p:cNvSpPr/>
            <p:nvPr/>
          </p:nvSpPr>
          <p:spPr>
            <a:xfrm>
              <a:off x="4664" y="439903"/>
              <a:ext cx="1827847" cy="899006"/>
            </a:xfrm>
            <a:prstGeom prst="roundRect">
              <a:avLst>
                <a:gd name="adj" fmla="val 10000"/>
              </a:avLst>
            </a:prstGeom>
            <a:grpFill/>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19" name="Rounded Rectangle 7"/>
            <p:cNvSpPr/>
            <p:nvPr/>
          </p:nvSpPr>
          <p:spPr>
            <a:xfrm>
              <a:off x="47355" y="482238"/>
              <a:ext cx="1742463" cy="856671"/>
            </a:xfrm>
            <a:prstGeom prst="rect">
              <a:avLst/>
            </a:prstGeom>
            <a:grpFill/>
          </p:spPr>
          <p:style>
            <a:lnRef idx="0">
              <a:scrgbClr r="0" g="0" b="0"/>
            </a:lnRef>
            <a:fillRef idx="0">
              <a:scrgbClr r="0" g="0" b="0"/>
            </a:fillRef>
            <a:effectRef idx="0">
              <a:scrgbClr r="0" g="0" b="0"/>
            </a:effectRef>
            <a:fontRef idx="minor">
              <a:schemeClr val="lt1"/>
            </a:fontRef>
          </p:style>
          <p:txBody>
            <a:bodyPr lIns="53340" tIns="53340" rIns="53340" bIns="53340" spcCol="1270" anchor="ctr"/>
            <a:lstStyle/>
            <a:p>
              <a:pPr algn="ctr" defTabSz="1244600" fontAlgn="auto">
                <a:lnSpc>
                  <a:spcPct val="90000"/>
                </a:lnSpc>
                <a:spcBef>
                  <a:spcPts val="0"/>
                </a:spcBef>
                <a:spcAft>
                  <a:spcPct val="35000"/>
                </a:spcAft>
                <a:defRPr/>
              </a:pPr>
              <a:r>
                <a:rPr lang="en-US" dirty="0" smtClean="0"/>
                <a:t>Executive Director</a:t>
              </a:r>
              <a:endParaRPr lang="en-US" dirty="0"/>
            </a:p>
          </p:txBody>
        </p:sp>
      </p:grpSp>
    </p:spTree>
    <p:extLst>
      <p:ext uri="{BB962C8B-B14F-4D97-AF65-F5344CB8AC3E}">
        <p14:creationId xmlns:p14="http://schemas.microsoft.com/office/powerpoint/2010/main" val="37084349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702" y="295717"/>
            <a:ext cx="4105559" cy="1095888"/>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r>
              <a:rPr lang="en-US" b="1" u="sng" dirty="0" smtClean="0"/>
              <a:t>Five-year terms (beginning Jan 2013)</a:t>
            </a:r>
          </a:p>
          <a:p>
            <a:pPr marL="0" lvl="1"/>
            <a:r>
              <a:rPr lang="en-US" dirty="0" smtClean="0"/>
              <a:t>Betsy Wilson (University </a:t>
            </a:r>
            <a:r>
              <a:rPr lang="en-US" dirty="0"/>
              <a:t>of Washington)</a:t>
            </a:r>
          </a:p>
          <a:p>
            <a:r>
              <a:rPr lang="en-US" dirty="0" smtClean="0"/>
              <a:t>Bob </a:t>
            </a:r>
            <a:r>
              <a:rPr lang="en-US" dirty="0" err="1" smtClean="0"/>
              <a:t>Wolven</a:t>
            </a:r>
            <a:r>
              <a:rPr lang="en-US" dirty="0" smtClean="0"/>
              <a:t> (University of Columbia)</a:t>
            </a:r>
            <a:endParaRPr lang="en-US" dirty="0"/>
          </a:p>
        </p:txBody>
      </p:sp>
      <p:sp>
        <p:nvSpPr>
          <p:cNvPr id="5" name="Rectangle 4"/>
          <p:cNvSpPr/>
          <p:nvPr/>
        </p:nvSpPr>
        <p:spPr>
          <a:xfrm>
            <a:off x="469702" y="1408997"/>
            <a:ext cx="4105559" cy="1113285"/>
          </a:xfrm>
          <a:prstGeom prst="rect">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u="sng" dirty="0"/>
              <a:t>Four year </a:t>
            </a:r>
            <a:r>
              <a:rPr lang="en-US" b="1" u="sng" dirty="0" smtClean="0"/>
              <a:t>terms</a:t>
            </a:r>
            <a:endParaRPr lang="en-US" u="sng" dirty="0"/>
          </a:p>
          <a:p>
            <a:r>
              <a:rPr lang="en-US" dirty="0"/>
              <a:t>Richard Clement (Utah State University)</a:t>
            </a:r>
          </a:p>
          <a:p>
            <a:r>
              <a:rPr lang="en-US" dirty="0"/>
              <a:t>Patricia Steele (University of Maryland</a:t>
            </a:r>
            <a:r>
              <a:rPr lang="en-US" dirty="0" smtClean="0"/>
              <a:t>)</a:t>
            </a:r>
            <a:endParaRPr lang="en-US" dirty="0"/>
          </a:p>
        </p:txBody>
      </p:sp>
      <p:sp>
        <p:nvSpPr>
          <p:cNvPr id="6" name="Rectangle 5"/>
          <p:cNvSpPr/>
          <p:nvPr/>
        </p:nvSpPr>
        <p:spPr>
          <a:xfrm>
            <a:off x="469702" y="2559151"/>
            <a:ext cx="4105559" cy="1354737"/>
          </a:xfrm>
          <a:prstGeom prst="rect">
            <a:avLst/>
          </a:prstGeom>
          <a:solidFill>
            <a:schemeClr val="accent6">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u="sng" dirty="0"/>
              <a:t>Three year terms:</a:t>
            </a:r>
            <a:endParaRPr lang="en-US" u="sng" dirty="0"/>
          </a:p>
          <a:p>
            <a:r>
              <a:rPr lang="en-US" dirty="0"/>
              <a:t>Carol Mandel (New York University)</a:t>
            </a:r>
          </a:p>
          <a:p>
            <a:r>
              <a:rPr lang="en-US" dirty="0"/>
              <a:t>Sarah </a:t>
            </a:r>
            <a:r>
              <a:rPr lang="en-US" dirty="0" err="1"/>
              <a:t>Michalak</a:t>
            </a:r>
            <a:r>
              <a:rPr lang="en-US" dirty="0"/>
              <a:t> (University of North Carolina-Chapel Hill</a:t>
            </a:r>
            <a:r>
              <a:rPr lang="en-US" dirty="0" smtClean="0"/>
              <a:t>)</a:t>
            </a:r>
            <a:endParaRPr lang="en-US" dirty="0"/>
          </a:p>
        </p:txBody>
      </p:sp>
      <p:sp>
        <p:nvSpPr>
          <p:cNvPr id="7" name="Rectangle 6"/>
          <p:cNvSpPr/>
          <p:nvPr/>
        </p:nvSpPr>
        <p:spPr>
          <a:xfrm>
            <a:off x="469701" y="3966073"/>
            <a:ext cx="4105559" cy="2504887"/>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r>
              <a:rPr lang="en-US" b="1" u="sng" dirty="0"/>
              <a:t>Members appointed by the founding institutions:</a:t>
            </a:r>
          </a:p>
          <a:p>
            <a:r>
              <a:rPr lang="en-US" dirty="0" smtClean="0"/>
              <a:t>James Hilton </a:t>
            </a:r>
            <a:r>
              <a:rPr lang="en-US" dirty="0"/>
              <a:t>(University of Michigan)</a:t>
            </a:r>
          </a:p>
          <a:p>
            <a:r>
              <a:rPr lang="en-US" dirty="0"/>
              <a:t>Carol </a:t>
            </a:r>
            <a:r>
              <a:rPr lang="en-US" dirty="0" err="1"/>
              <a:t>Diedrichs</a:t>
            </a:r>
            <a:r>
              <a:rPr lang="en-US" dirty="0"/>
              <a:t> (Ohio State University)</a:t>
            </a:r>
          </a:p>
          <a:p>
            <a:r>
              <a:rPr lang="en-US" dirty="0" err="1"/>
              <a:t>Laine</a:t>
            </a:r>
            <a:r>
              <a:rPr lang="en-US" dirty="0"/>
              <a:t> Farley (California Digital Library)</a:t>
            </a:r>
          </a:p>
          <a:p>
            <a:r>
              <a:rPr lang="en-US" dirty="0"/>
              <a:t>Wendy </a:t>
            </a:r>
            <a:r>
              <a:rPr lang="en-US" dirty="0" err="1"/>
              <a:t>Lougee</a:t>
            </a:r>
            <a:r>
              <a:rPr lang="en-US" dirty="0"/>
              <a:t> (University of Minnesota)</a:t>
            </a:r>
          </a:p>
          <a:p>
            <a:r>
              <a:rPr lang="en-US" dirty="0"/>
              <a:t>Brian </a:t>
            </a:r>
            <a:r>
              <a:rPr lang="en-US" dirty="0" err="1"/>
              <a:t>Schottlaender</a:t>
            </a:r>
            <a:r>
              <a:rPr lang="en-US" dirty="0"/>
              <a:t> </a:t>
            </a:r>
            <a:r>
              <a:rPr lang="en-US" dirty="0" smtClean="0"/>
              <a:t>(UC, </a:t>
            </a:r>
            <a:r>
              <a:rPr lang="en-US" dirty="0"/>
              <a:t>San Diego)</a:t>
            </a:r>
          </a:p>
          <a:p>
            <a:r>
              <a:rPr lang="en-US" dirty="0" smtClean="0"/>
              <a:t>Brenda Johnson (</a:t>
            </a:r>
            <a:r>
              <a:rPr lang="en-US" dirty="0"/>
              <a:t>Indiana University</a:t>
            </a:r>
            <a:r>
              <a:rPr lang="en-US" dirty="0" smtClean="0"/>
              <a:t>)</a:t>
            </a:r>
            <a:endParaRPr lang="en-US" dirty="0"/>
          </a:p>
        </p:txBody>
      </p:sp>
      <p:sp>
        <p:nvSpPr>
          <p:cNvPr id="18" name="Rectangle 17"/>
          <p:cNvSpPr/>
          <p:nvPr/>
        </p:nvSpPr>
        <p:spPr>
          <a:xfrm>
            <a:off x="4575260" y="295717"/>
            <a:ext cx="4018577" cy="1114324"/>
          </a:xfrm>
          <a:prstGeom prst="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u="sng" dirty="0" smtClean="0"/>
              <a:t>Ex Officio (Board, PSU, Executive Committee):</a:t>
            </a:r>
          </a:p>
          <a:p>
            <a:r>
              <a:rPr lang="en-US" dirty="0" smtClean="0"/>
              <a:t>Mike Furlough, </a:t>
            </a:r>
            <a:r>
              <a:rPr lang="en-US" dirty="0" smtClean="0"/>
              <a:t>Executive Director</a:t>
            </a:r>
            <a:endParaRPr lang="en-US" dirty="0"/>
          </a:p>
        </p:txBody>
      </p:sp>
      <p:cxnSp>
        <p:nvCxnSpPr>
          <p:cNvPr id="20" name="Straight Connector 19"/>
          <p:cNvCxnSpPr/>
          <p:nvPr/>
        </p:nvCxnSpPr>
        <p:spPr>
          <a:xfrm>
            <a:off x="4088162" y="1165469"/>
            <a:ext cx="1383017" cy="10958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3966387" y="2887579"/>
            <a:ext cx="1504792" cy="50445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4227333" y="3548591"/>
            <a:ext cx="1243846" cy="11480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4088162" y="3966073"/>
            <a:ext cx="1513489" cy="194824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758219" y="1391605"/>
            <a:ext cx="347929" cy="663089"/>
          </a:xfrm>
          <a:prstGeom prst="line">
            <a:avLst/>
          </a:prstGeom>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5253723" y="4557505"/>
            <a:ext cx="3340114" cy="1077218"/>
          </a:xfrm>
          <a:prstGeom prst="rect">
            <a:avLst/>
          </a:prstGeom>
          <a:noFill/>
        </p:spPr>
        <p:txBody>
          <a:bodyPr wrap="square" rtlCol="0">
            <a:spAutoFit/>
          </a:bodyPr>
          <a:lstStyle/>
          <a:p>
            <a:pPr algn="ctr"/>
            <a:r>
              <a:rPr lang="en-US" sz="3200" dirty="0" err="1" smtClean="0"/>
              <a:t>HathiTrust</a:t>
            </a:r>
            <a:r>
              <a:rPr lang="en-US" sz="3200" dirty="0" smtClean="0"/>
              <a:t> Board of Governors</a:t>
            </a:r>
            <a:endParaRPr lang="en-US" sz="3200" dirty="0"/>
          </a:p>
        </p:txBody>
      </p:sp>
      <p:sp>
        <p:nvSpPr>
          <p:cNvPr id="8" name="Rounded Rectangle 7"/>
          <p:cNvSpPr/>
          <p:nvPr/>
        </p:nvSpPr>
        <p:spPr>
          <a:xfrm>
            <a:off x="5262427" y="2054694"/>
            <a:ext cx="3122658" cy="2033144"/>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Executive Committee</a:t>
            </a:r>
          </a:p>
          <a:p>
            <a:pPr lvl="1"/>
            <a:r>
              <a:rPr lang="en-US" dirty="0" smtClean="0"/>
              <a:t>- Chair</a:t>
            </a:r>
          </a:p>
          <a:p>
            <a:pPr lvl="1"/>
            <a:r>
              <a:rPr lang="en-US" dirty="0" smtClean="0"/>
              <a:t>- Past Chair</a:t>
            </a:r>
          </a:p>
          <a:p>
            <a:pPr lvl="1"/>
            <a:r>
              <a:rPr lang="en-US" dirty="0" smtClean="0"/>
              <a:t>- Treasurer</a:t>
            </a:r>
          </a:p>
          <a:p>
            <a:pPr lvl="1"/>
            <a:r>
              <a:rPr lang="en-US" dirty="0" smtClean="0"/>
              <a:t>- Chair of PSC</a:t>
            </a:r>
          </a:p>
          <a:p>
            <a:pPr lvl="1"/>
            <a:r>
              <a:rPr lang="en-US" dirty="0" smtClean="0"/>
              <a:t>- Executive Director</a:t>
            </a:r>
          </a:p>
        </p:txBody>
      </p:sp>
    </p:spTree>
    <p:extLst>
      <p:ext uri="{BB962C8B-B14F-4D97-AF65-F5344CB8AC3E}">
        <p14:creationId xmlns:p14="http://schemas.microsoft.com/office/powerpoint/2010/main" val="132082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Board Executive Committee</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034841316"/>
              </p:ext>
            </p:extLst>
          </p:nvPr>
        </p:nvGraphicFramePr>
        <p:xfrm>
          <a:off x="597459" y="1878521"/>
          <a:ext cx="8089341" cy="3674109"/>
        </p:xfrm>
        <a:graphic>
          <a:graphicData uri="http://schemas.openxmlformats.org/drawingml/2006/table">
            <a:tbl>
              <a:tblPr firstRow="1" bandRow="1">
                <a:tableStyleId>{08FB837D-C827-4EFA-A057-4D05807E0F7C}</a:tableStyleId>
              </a:tblPr>
              <a:tblGrid>
                <a:gridCol w="3716856"/>
                <a:gridCol w="922011"/>
                <a:gridCol w="3450474"/>
              </a:tblGrid>
              <a:tr h="0">
                <a:tc>
                  <a:txBody>
                    <a:bodyPr/>
                    <a:lstStyle/>
                    <a:p>
                      <a:pPr marL="0" marR="0">
                        <a:spcBef>
                          <a:spcPts val="0"/>
                        </a:spcBef>
                        <a:spcAft>
                          <a:spcPts val="0"/>
                        </a:spcAft>
                      </a:pPr>
                      <a:r>
                        <a:rPr lang="en-US" sz="1800" b="1" dirty="0" smtClean="0">
                          <a:solidFill>
                            <a:srgbClr val="000000"/>
                          </a:solidFill>
                          <a:effectLst/>
                          <a:latin typeface="Calibri"/>
                          <a:ea typeface="ＭＳ 明朝"/>
                          <a:cs typeface="Calibri"/>
                        </a:rPr>
                        <a:t>Executive</a:t>
                      </a:r>
                      <a:r>
                        <a:rPr lang="en-US" sz="1800" b="1" baseline="0" dirty="0" smtClean="0">
                          <a:solidFill>
                            <a:srgbClr val="000000"/>
                          </a:solidFill>
                          <a:effectLst/>
                          <a:latin typeface="Calibri"/>
                          <a:ea typeface="ＭＳ 明朝"/>
                          <a:cs typeface="Calibri"/>
                        </a:rPr>
                        <a:t> Committee Member</a:t>
                      </a:r>
                      <a:endParaRPr lang="en-US" sz="1800" dirty="0">
                        <a:effectLst/>
                        <a:latin typeface="Calibri"/>
                        <a:ea typeface="ＭＳ 明朝"/>
                        <a:cs typeface="Calibri"/>
                      </a:endParaRPr>
                    </a:p>
                  </a:txBody>
                  <a:tcPr marL="28575" marR="28575" marT="28575" marB="28575"/>
                </a:tc>
                <a:tc>
                  <a:txBody>
                    <a:bodyPr/>
                    <a:lstStyle/>
                    <a:p>
                      <a:pPr marL="0" marR="0">
                        <a:spcBef>
                          <a:spcPts val="0"/>
                        </a:spcBef>
                        <a:spcAft>
                          <a:spcPts val="0"/>
                        </a:spcAft>
                      </a:pPr>
                      <a:r>
                        <a:rPr lang="en-US" sz="1800" b="1">
                          <a:solidFill>
                            <a:srgbClr val="000000"/>
                          </a:solidFill>
                          <a:effectLst/>
                          <a:latin typeface="Calibri"/>
                          <a:ea typeface="ＭＳ 明朝"/>
                          <a:cs typeface="Calibri"/>
                        </a:rPr>
                        <a:t>Years</a:t>
                      </a:r>
                      <a:endParaRPr lang="en-US" sz="1800">
                        <a:effectLst/>
                        <a:latin typeface="Calibri"/>
                        <a:ea typeface="ＭＳ 明朝"/>
                        <a:cs typeface="Calibri"/>
                      </a:endParaRPr>
                    </a:p>
                  </a:txBody>
                  <a:tcPr marL="28575" marR="28575" marT="28575" marB="28575"/>
                </a:tc>
                <a:tc>
                  <a:txBody>
                    <a:bodyPr/>
                    <a:lstStyle/>
                    <a:p>
                      <a:pPr marL="0" marR="0">
                        <a:spcBef>
                          <a:spcPts val="0"/>
                        </a:spcBef>
                        <a:spcAft>
                          <a:spcPts val="0"/>
                        </a:spcAft>
                      </a:pPr>
                      <a:r>
                        <a:rPr lang="en-US" sz="1800" b="1" dirty="0" smtClean="0">
                          <a:solidFill>
                            <a:srgbClr val="000000"/>
                          </a:solidFill>
                          <a:effectLst/>
                          <a:latin typeface="Calibri"/>
                          <a:ea typeface="ＭＳ 明朝"/>
                          <a:cs typeface="Calibri"/>
                        </a:rPr>
                        <a:t>Office</a:t>
                      </a:r>
                      <a:endParaRPr lang="en-US" sz="1800" dirty="0">
                        <a:effectLst/>
                        <a:latin typeface="Calibri"/>
                        <a:ea typeface="ＭＳ 明朝"/>
                        <a:cs typeface="Calibri"/>
                      </a:endParaRPr>
                    </a:p>
                  </a:txBody>
                  <a:tcPr marL="28575" marR="28575" marT="28575" marB="28575"/>
                </a:tc>
              </a:tr>
              <a:tr h="370840">
                <a:tc>
                  <a:txBody>
                    <a:bodyPr/>
                    <a:lstStyle/>
                    <a:p>
                      <a:r>
                        <a:rPr lang="en-US" dirty="0" smtClean="0"/>
                        <a:t>Bob </a:t>
                      </a:r>
                      <a:r>
                        <a:rPr lang="en-US" dirty="0" err="1" smtClean="0"/>
                        <a:t>Wolven</a:t>
                      </a:r>
                      <a:r>
                        <a:rPr lang="en-US" dirty="0" smtClean="0"/>
                        <a:t> (Columbia University)</a:t>
                      </a:r>
                      <a:endParaRPr lang="en-US" dirty="0"/>
                    </a:p>
                  </a:txBody>
                  <a:tcPr marR="28575" marT="28575" marB="28575"/>
                </a:tc>
                <a:tc>
                  <a:txBody>
                    <a:bodyPr/>
                    <a:lstStyle/>
                    <a:p>
                      <a:pPr marL="0" marR="0">
                        <a:spcBef>
                          <a:spcPts val="0"/>
                        </a:spcBef>
                        <a:spcAft>
                          <a:spcPts val="0"/>
                        </a:spcAft>
                      </a:pPr>
                      <a:r>
                        <a:rPr lang="en-US" sz="1800" dirty="0">
                          <a:solidFill>
                            <a:srgbClr val="000000"/>
                          </a:solidFill>
                          <a:effectLst/>
                          <a:latin typeface="Calibri"/>
                          <a:ea typeface="ＭＳ 明朝"/>
                          <a:cs typeface="Calibri"/>
                        </a:rPr>
                        <a:t>2013</a:t>
                      </a:r>
                      <a:endParaRPr lang="en-US" sz="1800" dirty="0">
                        <a:effectLst/>
                        <a:latin typeface="Calibri"/>
                        <a:ea typeface="ＭＳ 明朝"/>
                        <a:cs typeface="Calibri"/>
                      </a:endParaRPr>
                    </a:p>
                  </a:txBody>
                  <a:tcPr marR="28575" marT="28575" marB="28575"/>
                </a:tc>
                <a:tc>
                  <a:txBody>
                    <a:bodyPr/>
                    <a:lstStyle/>
                    <a:p>
                      <a:pPr marL="0" marR="0">
                        <a:spcBef>
                          <a:spcPts val="0"/>
                        </a:spcBef>
                        <a:spcAft>
                          <a:spcPts val="0"/>
                        </a:spcAft>
                      </a:pPr>
                      <a:r>
                        <a:rPr lang="en-US" sz="1800">
                          <a:solidFill>
                            <a:srgbClr val="000000"/>
                          </a:solidFill>
                          <a:effectLst/>
                          <a:latin typeface="Calibri"/>
                          <a:ea typeface="ＭＳ 明朝"/>
                          <a:cs typeface="Calibri"/>
                        </a:rPr>
                        <a:t>Chair of Program Steering Committee (2 years with renewal)</a:t>
                      </a:r>
                      <a:endParaRPr lang="en-US" sz="1800">
                        <a:effectLst/>
                        <a:latin typeface="Calibri"/>
                        <a:ea typeface="ＭＳ 明朝"/>
                        <a:cs typeface="Calibri"/>
                      </a:endParaRPr>
                    </a:p>
                  </a:txBody>
                  <a:tcPr marR="28575" marT="28575" marB="28575"/>
                </a:tc>
              </a:tr>
              <a:tr h="370840">
                <a:tc>
                  <a:txBody>
                    <a:bodyPr/>
                    <a:lstStyle/>
                    <a:p>
                      <a:r>
                        <a:rPr lang="en-US" dirty="0" smtClean="0"/>
                        <a:t>Sarah </a:t>
                      </a:r>
                      <a:r>
                        <a:rPr lang="en-US" dirty="0" err="1" smtClean="0"/>
                        <a:t>Michalak</a:t>
                      </a:r>
                      <a:r>
                        <a:rPr lang="en-US" dirty="0" smtClean="0"/>
                        <a:t> (UNC-Chapel</a:t>
                      </a:r>
                      <a:r>
                        <a:rPr lang="en-US" baseline="0" dirty="0" smtClean="0"/>
                        <a:t> Hill)</a:t>
                      </a:r>
                      <a:endParaRPr lang="en-US" dirty="0"/>
                    </a:p>
                  </a:txBody>
                  <a:tcPr marR="28575" marT="28575" marB="28575"/>
                </a:tc>
                <a:tc>
                  <a:txBody>
                    <a:bodyPr/>
                    <a:lstStyle/>
                    <a:p>
                      <a:pPr marL="0" marR="0">
                        <a:spcBef>
                          <a:spcPts val="0"/>
                        </a:spcBef>
                        <a:spcAft>
                          <a:spcPts val="0"/>
                        </a:spcAft>
                      </a:pPr>
                      <a:r>
                        <a:rPr lang="en-US" sz="1800" dirty="0">
                          <a:solidFill>
                            <a:srgbClr val="000000"/>
                          </a:solidFill>
                          <a:effectLst/>
                          <a:latin typeface="Calibri"/>
                          <a:ea typeface="ＭＳ 明朝"/>
                          <a:cs typeface="Calibri"/>
                        </a:rPr>
                        <a:t>2013</a:t>
                      </a:r>
                      <a:endParaRPr lang="en-US" sz="1800" dirty="0">
                        <a:effectLst/>
                        <a:latin typeface="Calibri"/>
                        <a:ea typeface="ＭＳ 明朝"/>
                        <a:cs typeface="Calibri"/>
                      </a:endParaRPr>
                    </a:p>
                    <a:p>
                      <a:pPr marL="0" marR="0">
                        <a:spcBef>
                          <a:spcPts val="0"/>
                        </a:spcBef>
                        <a:spcAft>
                          <a:spcPts val="0"/>
                        </a:spcAft>
                      </a:pPr>
                      <a:r>
                        <a:rPr lang="en-US" sz="1800" dirty="0">
                          <a:solidFill>
                            <a:srgbClr val="000000"/>
                          </a:solidFill>
                          <a:effectLst/>
                          <a:latin typeface="Calibri"/>
                          <a:ea typeface="ＭＳ 明朝"/>
                          <a:cs typeface="Calibri"/>
                        </a:rPr>
                        <a:t>2014</a:t>
                      </a:r>
                      <a:endParaRPr lang="en-US" sz="1800" dirty="0">
                        <a:effectLst/>
                        <a:latin typeface="Calibri"/>
                        <a:ea typeface="ＭＳ 明朝"/>
                        <a:cs typeface="Calibri"/>
                      </a:endParaRPr>
                    </a:p>
                    <a:p>
                      <a:pPr marL="0" marR="0">
                        <a:spcBef>
                          <a:spcPts val="0"/>
                        </a:spcBef>
                        <a:spcAft>
                          <a:spcPts val="0"/>
                        </a:spcAft>
                      </a:pPr>
                      <a:r>
                        <a:rPr lang="en-US" sz="1800" dirty="0">
                          <a:solidFill>
                            <a:srgbClr val="000000"/>
                          </a:solidFill>
                          <a:effectLst/>
                          <a:latin typeface="Calibri"/>
                          <a:ea typeface="ＭＳ 明朝"/>
                          <a:cs typeface="Calibri"/>
                        </a:rPr>
                        <a:t>2015</a:t>
                      </a:r>
                      <a:endParaRPr lang="en-US" sz="1800" dirty="0">
                        <a:effectLst/>
                        <a:latin typeface="Calibri"/>
                        <a:ea typeface="ＭＳ 明朝"/>
                        <a:cs typeface="Calibri"/>
                      </a:endParaRPr>
                    </a:p>
                  </a:txBody>
                  <a:tcPr marR="28575" marT="28575" marB="28575"/>
                </a:tc>
                <a:tc>
                  <a:txBody>
                    <a:bodyPr/>
                    <a:lstStyle/>
                    <a:p>
                      <a:pPr marL="0" marR="0">
                        <a:spcBef>
                          <a:spcPts val="0"/>
                        </a:spcBef>
                        <a:spcAft>
                          <a:spcPts val="0"/>
                        </a:spcAft>
                      </a:pPr>
                      <a:r>
                        <a:rPr lang="en-US" sz="1800" dirty="0">
                          <a:solidFill>
                            <a:srgbClr val="000000"/>
                          </a:solidFill>
                          <a:effectLst/>
                          <a:latin typeface="Calibri"/>
                          <a:ea typeface="ＭＳ 明朝"/>
                          <a:cs typeface="Calibri"/>
                        </a:rPr>
                        <a:t>Incoming chair/Treasurer</a:t>
                      </a:r>
                      <a:endParaRPr lang="en-US" sz="1800" dirty="0">
                        <a:effectLst/>
                        <a:latin typeface="Calibri"/>
                        <a:ea typeface="ＭＳ 明朝"/>
                        <a:cs typeface="Calibri"/>
                      </a:endParaRPr>
                    </a:p>
                    <a:p>
                      <a:pPr marL="0" marR="0">
                        <a:spcBef>
                          <a:spcPts val="0"/>
                        </a:spcBef>
                        <a:spcAft>
                          <a:spcPts val="0"/>
                        </a:spcAft>
                      </a:pPr>
                      <a:r>
                        <a:rPr lang="en-US" sz="1800" dirty="0">
                          <a:solidFill>
                            <a:srgbClr val="000000"/>
                          </a:solidFill>
                          <a:effectLst/>
                          <a:latin typeface="Calibri"/>
                          <a:ea typeface="ＭＳ 明朝"/>
                          <a:cs typeface="Calibri"/>
                        </a:rPr>
                        <a:t>Chair</a:t>
                      </a:r>
                      <a:endParaRPr lang="en-US" sz="1800" dirty="0">
                        <a:effectLst/>
                        <a:latin typeface="Calibri"/>
                        <a:ea typeface="ＭＳ 明朝"/>
                        <a:cs typeface="Calibri"/>
                      </a:endParaRPr>
                    </a:p>
                    <a:p>
                      <a:pPr marL="0" marR="0">
                        <a:spcBef>
                          <a:spcPts val="0"/>
                        </a:spcBef>
                        <a:spcAft>
                          <a:spcPts val="0"/>
                        </a:spcAft>
                      </a:pPr>
                      <a:r>
                        <a:rPr lang="en-US" sz="1800" dirty="0">
                          <a:solidFill>
                            <a:srgbClr val="000000"/>
                          </a:solidFill>
                          <a:effectLst/>
                          <a:latin typeface="Calibri"/>
                          <a:ea typeface="ＭＳ 明朝"/>
                          <a:cs typeface="Calibri"/>
                        </a:rPr>
                        <a:t>Past chair</a:t>
                      </a:r>
                      <a:endParaRPr lang="en-US" sz="1800" dirty="0">
                        <a:effectLst/>
                        <a:latin typeface="Calibri"/>
                        <a:ea typeface="ＭＳ 明朝"/>
                        <a:cs typeface="Calibri"/>
                      </a:endParaRPr>
                    </a:p>
                  </a:txBody>
                  <a:tcPr marR="28575" marT="28575" marB="28575"/>
                </a:tc>
              </a:tr>
              <a:tr h="370840">
                <a:tc>
                  <a:txBody>
                    <a:bodyPr/>
                    <a:lstStyle/>
                    <a:p>
                      <a:r>
                        <a:rPr lang="en-US" dirty="0" smtClean="0"/>
                        <a:t>Paul</a:t>
                      </a:r>
                      <a:r>
                        <a:rPr lang="en-US" baseline="0" dirty="0" smtClean="0"/>
                        <a:t> Courant (University of Michigan)</a:t>
                      </a:r>
                      <a:endParaRPr lang="en-US" dirty="0"/>
                    </a:p>
                  </a:txBody>
                  <a:tcPr marR="28575" marT="28575" marB="28575"/>
                </a:tc>
                <a:tc>
                  <a:txBody>
                    <a:bodyPr/>
                    <a:lstStyle/>
                    <a:p>
                      <a:pPr marL="0" marR="0">
                        <a:spcBef>
                          <a:spcPts val="0"/>
                        </a:spcBef>
                        <a:spcAft>
                          <a:spcPts val="0"/>
                        </a:spcAft>
                      </a:pPr>
                      <a:r>
                        <a:rPr lang="en-US" sz="1800" dirty="0">
                          <a:solidFill>
                            <a:srgbClr val="000000"/>
                          </a:solidFill>
                          <a:effectLst/>
                          <a:latin typeface="Calibri"/>
                          <a:ea typeface="ＭＳ 明朝"/>
                          <a:cs typeface="Calibri"/>
                        </a:rPr>
                        <a:t>2013</a:t>
                      </a:r>
                      <a:endParaRPr lang="en-US" sz="1800" dirty="0">
                        <a:effectLst/>
                        <a:latin typeface="Calibri"/>
                        <a:ea typeface="ＭＳ 明朝"/>
                        <a:cs typeface="Calibri"/>
                      </a:endParaRPr>
                    </a:p>
                  </a:txBody>
                  <a:tcPr marR="28575" marT="28575" marB="28575"/>
                </a:tc>
                <a:tc>
                  <a:txBody>
                    <a:bodyPr/>
                    <a:lstStyle/>
                    <a:p>
                      <a:pPr marL="0" marR="0">
                        <a:spcBef>
                          <a:spcPts val="0"/>
                        </a:spcBef>
                        <a:spcAft>
                          <a:spcPts val="0"/>
                        </a:spcAft>
                      </a:pPr>
                      <a:r>
                        <a:rPr lang="en-US" sz="1800">
                          <a:solidFill>
                            <a:srgbClr val="000000"/>
                          </a:solidFill>
                          <a:effectLst/>
                          <a:latin typeface="Calibri"/>
                          <a:ea typeface="ＭＳ 明朝"/>
                          <a:cs typeface="Calibri"/>
                        </a:rPr>
                        <a:t>Past chair</a:t>
                      </a:r>
                      <a:endParaRPr lang="en-US" sz="1800">
                        <a:effectLst/>
                        <a:latin typeface="Calibri"/>
                        <a:ea typeface="ＭＳ 明朝"/>
                        <a:cs typeface="Calibri"/>
                      </a:endParaRPr>
                    </a:p>
                  </a:txBody>
                  <a:tcPr marR="28575" marT="28575" marB="28575"/>
                </a:tc>
              </a:tr>
              <a:tr h="370840">
                <a:tc>
                  <a:txBody>
                    <a:bodyPr/>
                    <a:lstStyle/>
                    <a:p>
                      <a:r>
                        <a:rPr lang="en-US" dirty="0" smtClean="0"/>
                        <a:t>Brian </a:t>
                      </a:r>
                      <a:r>
                        <a:rPr lang="en-US" dirty="0" err="1" smtClean="0"/>
                        <a:t>Schottlaender</a:t>
                      </a:r>
                      <a:r>
                        <a:rPr lang="en-US" dirty="0" smtClean="0"/>
                        <a:t> (UC, San</a:t>
                      </a:r>
                      <a:r>
                        <a:rPr lang="en-US" baseline="0" dirty="0" smtClean="0"/>
                        <a:t> Diego</a:t>
                      </a:r>
                      <a:endParaRPr lang="en-US" dirty="0"/>
                    </a:p>
                  </a:txBody>
                  <a:tcPr marR="28575" marT="28575" marB="28575"/>
                </a:tc>
                <a:tc>
                  <a:txBody>
                    <a:bodyPr/>
                    <a:lstStyle/>
                    <a:p>
                      <a:pPr marL="0" marR="0">
                        <a:spcBef>
                          <a:spcPts val="0"/>
                        </a:spcBef>
                        <a:spcAft>
                          <a:spcPts val="0"/>
                        </a:spcAft>
                      </a:pPr>
                      <a:r>
                        <a:rPr lang="en-US" sz="1800" dirty="0">
                          <a:solidFill>
                            <a:srgbClr val="000000"/>
                          </a:solidFill>
                          <a:effectLst/>
                          <a:latin typeface="Calibri"/>
                          <a:ea typeface="ＭＳ 明朝"/>
                          <a:cs typeface="Calibri"/>
                        </a:rPr>
                        <a:t>2013</a:t>
                      </a:r>
                      <a:endParaRPr lang="en-US" sz="1800" dirty="0">
                        <a:effectLst/>
                        <a:latin typeface="Calibri"/>
                        <a:ea typeface="ＭＳ 明朝"/>
                        <a:cs typeface="Calibri"/>
                      </a:endParaRPr>
                    </a:p>
                    <a:p>
                      <a:pPr marL="0" marR="0">
                        <a:spcBef>
                          <a:spcPts val="0"/>
                        </a:spcBef>
                        <a:spcAft>
                          <a:spcPts val="0"/>
                        </a:spcAft>
                      </a:pPr>
                      <a:r>
                        <a:rPr lang="en-US" sz="1800" dirty="0">
                          <a:solidFill>
                            <a:srgbClr val="000000"/>
                          </a:solidFill>
                          <a:effectLst/>
                          <a:latin typeface="Calibri"/>
                          <a:ea typeface="ＭＳ 明朝"/>
                          <a:cs typeface="Calibri"/>
                        </a:rPr>
                        <a:t>2014</a:t>
                      </a:r>
                      <a:endParaRPr lang="en-US" sz="1800" dirty="0">
                        <a:effectLst/>
                        <a:latin typeface="Calibri"/>
                        <a:ea typeface="ＭＳ 明朝"/>
                        <a:cs typeface="Calibri"/>
                      </a:endParaRPr>
                    </a:p>
                  </a:txBody>
                  <a:tcPr marR="28575" marT="28575" marB="28575"/>
                </a:tc>
                <a:tc>
                  <a:txBody>
                    <a:bodyPr/>
                    <a:lstStyle/>
                    <a:p>
                      <a:pPr marL="0" marR="0">
                        <a:spcBef>
                          <a:spcPts val="0"/>
                        </a:spcBef>
                        <a:spcAft>
                          <a:spcPts val="0"/>
                        </a:spcAft>
                      </a:pPr>
                      <a:r>
                        <a:rPr lang="en-US" sz="1800" dirty="0">
                          <a:solidFill>
                            <a:srgbClr val="000000"/>
                          </a:solidFill>
                          <a:effectLst/>
                          <a:latin typeface="Calibri"/>
                          <a:ea typeface="ＭＳ 明朝"/>
                          <a:cs typeface="Calibri"/>
                        </a:rPr>
                        <a:t>Chair</a:t>
                      </a:r>
                      <a:endParaRPr lang="en-US" sz="1800" dirty="0">
                        <a:effectLst/>
                        <a:latin typeface="Calibri"/>
                        <a:ea typeface="ＭＳ 明朝"/>
                        <a:cs typeface="Calibri"/>
                      </a:endParaRPr>
                    </a:p>
                    <a:p>
                      <a:pPr marL="0" marR="0">
                        <a:spcBef>
                          <a:spcPts val="0"/>
                        </a:spcBef>
                        <a:spcAft>
                          <a:spcPts val="0"/>
                        </a:spcAft>
                      </a:pPr>
                      <a:r>
                        <a:rPr lang="en-US" sz="1800" dirty="0">
                          <a:solidFill>
                            <a:srgbClr val="000000"/>
                          </a:solidFill>
                          <a:effectLst/>
                          <a:latin typeface="Calibri"/>
                          <a:ea typeface="ＭＳ 明朝"/>
                          <a:cs typeface="Calibri"/>
                        </a:rPr>
                        <a:t>Past chair</a:t>
                      </a:r>
                      <a:endParaRPr lang="en-US" sz="1800" dirty="0">
                        <a:effectLst/>
                        <a:latin typeface="Calibri"/>
                        <a:ea typeface="ＭＳ 明朝"/>
                        <a:cs typeface="Calibri"/>
                      </a:endParaRPr>
                    </a:p>
                  </a:txBody>
                  <a:tcPr marR="28575" marT="28575" marB="28575"/>
                </a:tc>
              </a:tr>
              <a:tr h="370840">
                <a:tc>
                  <a:txBody>
                    <a:bodyPr/>
                    <a:lstStyle/>
                    <a:p>
                      <a:r>
                        <a:rPr lang="en-US" baseline="0" dirty="0" smtClean="0"/>
                        <a:t>Mike Furlough, </a:t>
                      </a:r>
                      <a:r>
                        <a:rPr lang="en-US" baseline="0" dirty="0" smtClean="0"/>
                        <a:t>Executive Director (non-voting member of Board, PSC, Executive Committee</a:t>
                      </a:r>
                      <a:endParaRPr lang="en-US" dirty="0"/>
                    </a:p>
                  </a:txBody>
                  <a:tcPr marR="28575" marT="28575" marB="28575"/>
                </a:tc>
                <a:tc>
                  <a:txBody>
                    <a:bodyPr/>
                    <a:lstStyle/>
                    <a:p>
                      <a:pPr marL="0" marR="0">
                        <a:spcBef>
                          <a:spcPts val="0"/>
                        </a:spcBef>
                        <a:spcAft>
                          <a:spcPts val="0"/>
                        </a:spcAft>
                      </a:pPr>
                      <a:r>
                        <a:rPr lang="en-US" sz="1800">
                          <a:effectLst/>
                          <a:latin typeface="Calibri"/>
                          <a:ea typeface="Times New Roman"/>
                          <a:cs typeface="Calibri"/>
                        </a:rPr>
                        <a:t/>
                      </a:r>
                      <a:br>
                        <a:rPr lang="en-US" sz="1800">
                          <a:effectLst/>
                          <a:latin typeface="Calibri"/>
                          <a:ea typeface="Times New Roman"/>
                          <a:cs typeface="Calibri"/>
                        </a:rPr>
                      </a:br>
                      <a:endParaRPr lang="en-US" sz="1800">
                        <a:effectLst/>
                        <a:latin typeface="Calibri"/>
                        <a:ea typeface="ＭＳ 明朝"/>
                        <a:cs typeface="Calibri"/>
                      </a:endParaRPr>
                    </a:p>
                  </a:txBody>
                  <a:tcPr marL="28575" marR="28575" marT="28575" marB="28575"/>
                </a:tc>
                <a:tc>
                  <a:txBody>
                    <a:bodyPr/>
                    <a:lstStyle/>
                    <a:p>
                      <a:pPr marL="0" marR="0">
                        <a:spcBef>
                          <a:spcPts val="0"/>
                        </a:spcBef>
                        <a:spcAft>
                          <a:spcPts val="0"/>
                        </a:spcAft>
                      </a:pPr>
                      <a:r>
                        <a:rPr lang="en-US" sz="1800" dirty="0">
                          <a:effectLst/>
                          <a:latin typeface="Calibri"/>
                          <a:ea typeface="Times New Roman"/>
                          <a:cs typeface="Calibri"/>
                        </a:rPr>
                        <a:t/>
                      </a:r>
                      <a:br>
                        <a:rPr lang="en-US" sz="1800" dirty="0">
                          <a:effectLst/>
                          <a:latin typeface="Calibri"/>
                          <a:ea typeface="Times New Roman"/>
                          <a:cs typeface="Calibri"/>
                        </a:rPr>
                      </a:br>
                      <a:endParaRPr lang="en-US" sz="1800" dirty="0">
                        <a:effectLst/>
                        <a:latin typeface="Calibri"/>
                        <a:ea typeface="ＭＳ 明朝"/>
                        <a:cs typeface="Calibri"/>
                      </a:endParaRPr>
                    </a:p>
                  </a:txBody>
                  <a:tcPr marL="28575" marR="28575" marT="28575" marB="28575"/>
                </a:tc>
              </a:tr>
            </a:tbl>
          </a:graphicData>
        </a:graphic>
      </p:graphicFrame>
    </p:spTree>
    <p:extLst>
      <p:ext uri="{BB962C8B-B14F-4D97-AF65-F5344CB8AC3E}">
        <p14:creationId xmlns:p14="http://schemas.microsoft.com/office/powerpoint/2010/main" val="3887023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dirty="0">
                <a:solidFill>
                  <a:schemeClr val="tx1"/>
                </a:solidFill>
                <a:latin typeface="Calibri" charset="0"/>
              </a:rPr>
              <a:t>How does work get done?</a:t>
            </a:r>
            <a:endParaRPr lang="en-US" sz="5400" dirty="0">
              <a:solidFill>
                <a:schemeClr val="tx1"/>
              </a:solidFill>
              <a:latin typeface="Calibri" charset="0"/>
            </a:endParaRP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Char char="•"/>
              <a:defRPr/>
            </a:pPr>
            <a:r>
              <a:rPr lang="en-US" dirty="0" smtClean="0">
                <a:solidFill>
                  <a:schemeClr val="tx1"/>
                </a:solidFill>
                <a:ea typeface="+mn-ea"/>
                <a:cs typeface="+mn-cs"/>
              </a:rPr>
              <a:t>Collective work</a:t>
            </a:r>
          </a:p>
          <a:p>
            <a:pPr lvl="1" fontAlgn="auto">
              <a:spcAft>
                <a:spcPts val="0"/>
              </a:spcAft>
              <a:buFont typeface="Arial"/>
              <a:buChar char="–"/>
              <a:defRPr/>
            </a:pPr>
            <a:r>
              <a:rPr lang="en-US" dirty="0" smtClean="0">
                <a:solidFill>
                  <a:schemeClr val="tx1"/>
                </a:solidFill>
                <a:ea typeface="+mn-ea"/>
              </a:rPr>
              <a:t>e.g., working groups</a:t>
            </a:r>
          </a:p>
          <a:p>
            <a:pPr lvl="1" fontAlgn="auto">
              <a:spcAft>
                <a:spcPts val="0"/>
              </a:spcAft>
              <a:buFont typeface="Arial"/>
              <a:buChar char="–"/>
              <a:defRPr/>
            </a:pPr>
            <a:r>
              <a:rPr lang="en-US" dirty="0" smtClean="0">
                <a:solidFill>
                  <a:schemeClr val="tx1"/>
                </a:solidFill>
                <a:ea typeface="+mn-ea"/>
              </a:rPr>
              <a:t>Perform the work of the partnership</a:t>
            </a:r>
          </a:p>
          <a:p>
            <a:pPr lvl="1" fontAlgn="auto">
              <a:spcAft>
                <a:spcPts val="0"/>
              </a:spcAft>
              <a:buFont typeface="Arial"/>
              <a:buChar char="–"/>
              <a:defRPr/>
            </a:pPr>
            <a:r>
              <a:rPr lang="en-US" dirty="0" smtClean="0">
                <a:solidFill>
                  <a:schemeClr val="tx1"/>
                </a:solidFill>
                <a:ea typeface="+mn-ea"/>
                <a:cs typeface="ＭＳ Ｐゴシック" charset="-128"/>
              </a:rPr>
              <a:t>Now 40+ people across partner institutions</a:t>
            </a:r>
            <a:endParaRPr lang="en-US" dirty="0" smtClean="0">
              <a:solidFill>
                <a:schemeClr val="tx1"/>
              </a:solidFill>
              <a:ea typeface="+mn-ea"/>
            </a:endParaRPr>
          </a:p>
          <a:p>
            <a:pPr fontAlgn="auto">
              <a:spcAft>
                <a:spcPts val="0"/>
              </a:spcAft>
              <a:buFont typeface="Arial"/>
              <a:buChar char="•"/>
              <a:defRPr/>
            </a:pPr>
            <a:r>
              <a:rPr lang="en-US" dirty="0" smtClean="0">
                <a:solidFill>
                  <a:schemeClr val="tx1"/>
                </a:solidFill>
                <a:ea typeface="+mn-ea"/>
                <a:cs typeface="+mn-cs"/>
              </a:rPr>
              <a:t>Distributed work</a:t>
            </a:r>
          </a:p>
          <a:p>
            <a:pPr lvl="1" fontAlgn="auto">
              <a:spcAft>
                <a:spcPts val="0"/>
              </a:spcAft>
              <a:buFont typeface="Arial"/>
              <a:buChar char="–"/>
              <a:defRPr/>
            </a:pPr>
            <a:r>
              <a:rPr lang="en-US" dirty="0" smtClean="0">
                <a:solidFill>
                  <a:schemeClr val="tx1"/>
                </a:solidFill>
                <a:ea typeface="+mn-ea"/>
              </a:rPr>
              <a:t>Driven by needs of institutions – able to leverage across the partnership</a:t>
            </a:r>
          </a:p>
          <a:p>
            <a:pPr lvl="1" fontAlgn="auto">
              <a:spcAft>
                <a:spcPts val="0"/>
              </a:spcAft>
              <a:buFont typeface="Arial"/>
              <a:buChar char="–"/>
              <a:defRPr/>
            </a:pPr>
            <a:r>
              <a:rPr lang="en-US" dirty="0" smtClean="0">
                <a:solidFill>
                  <a:schemeClr val="tx1"/>
                </a:solidFill>
                <a:ea typeface="+mn-ea"/>
              </a:rPr>
              <a:t>Projects, e.g. grant work, ingest specifications, page-turner, bibliographic data management</a:t>
            </a:r>
          </a:p>
          <a:p>
            <a:pPr fontAlgn="auto">
              <a:spcAft>
                <a:spcPts val="0"/>
              </a:spcAft>
              <a:buFont typeface="Arial"/>
              <a:buChar char="•"/>
              <a:defRPr/>
            </a:pPr>
            <a:r>
              <a:rPr lang="en-US" dirty="0" smtClean="0">
                <a:solidFill>
                  <a:schemeClr val="tx1"/>
                </a:solidFill>
                <a:ea typeface="+mn-ea"/>
                <a:cs typeface="+mn-cs"/>
              </a:rPr>
              <a:t>Leverage expertise across institutions</a:t>
            </a:r>
          </a:p>
          <a:p>
            <a:pPr lvl="1" fontAlgn="auto">
              <a:spcAft>
                <a:spcPts val="0"/>
              </a:spcAft>
              <a:buFont typeface="Arial"/>
              <a:buNone/>
              <a:defRPr/>
            </a:pPr>
            <a:endParaRPr lang="en-US" dirty="0">
              <a:solidFill>
                <a:srgbClr val="404040"/>
              </a:solidFill>
              <a:ea typeface="+mn-ea"/>
            </a:endParaRPr>
          </a:p>
        </p:txBody>
      </p:sp>
    </p:spTree>
    <p:extLst>
      <p:ext uri="{BB962C8B-B14F-4D97-AF65-F5344CB8AC3E}">
        <p14:creationId xmlns:p14="http://schemas.microsoft.com/office/powerpoint/2010/main" val="21027955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The </a:t>
            </a:r>
            <a:r>
              <a:rPr lang="en-US" dirty="0" err="1" smtClean="0">
                <a:solidFill>
                  <a:schemeClr val="tx1"/>
                </a:solidFill>
              </a:rPr>
              <a:t>HathiTrust</a:t>
            </a:r>
            <a:r>
              <a:rPr lang="en-US" dirty="0" smtClean="0">
                <a:solidFill>
                  <a:schemeClr val="tx1"/>
                </a:solidFill>
              </a:rPr>
              <a:t> Print Monographs Archive Task Force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Ballot Initiative passed at the 2011 HT Constitutional Convention (Con-Con)</a:t>
            </a:r>
          </a:p>
          <a:p>
            <a:pPr lvl="1"/>
            <a:r>
              <a:rPr lang="en-US" dirty="0" smtClean="0">
                <a:solidFill>
                  <a:schemeClr val="tx1"/>
                </a:solidFill>
              </a:rPr>
              <a:t>“To develop a print monographs archive corresponding to volumes represented within the </a:t>
            </a:r>
            <a:r>
              <a:rPr lang="en-US" dirty="0" err="1" smtClean="0">
                <a:solidFill>
                  <a:schemeClr val="tx1"/>
                </a:solidFill>
              </a:rPr>
              <a:t>HathiTrust</a:t>
            </a:r>
            <a:r>
              <a:rPr lang="en-US" dirty="0" smtClean="0">
                <a:solidFill>
                  <a:schemeClr val="tx1"/>
                </a:solidFill>
              </a:rPr>
              <a:t>”</a:t>
            </a:r>
          </a:p>
          <a:p>
            <a:r>
              <a:rPr lang="en-US" dirty="0" err="1" smtClean="0">
                <a:solidFill>
                  <a:schemeClr val="tx1"/>
                </a:solidFill>
              </a:rPr>
              <a:t>HathiTrust</a:t>
            </a:r>
            <a:r>
              <a:rPr lang="en-US" dirty="0" smtClean="0">
                <a:solidFill>
                  <a:schemeClr val="tx1"/>
                </a:solidFill>
              </a:rPr>
              <a:t> Board of Governors recently approved appointment of a PSC-designed task force to begin process</a:t>
            </a:r>
            <a:endParaRPr lang="en-US" dirty="0">
              <a:solidFill>
                <a:schemeClr val="tx1"/>
              </a:solidFill>
            </a:endParaRPr>
          </a:p>
        </p:txBody>
      </p:sp>
    </p:spTree>
    <p:extLst>
      <p:ext uri="{BB962C8B-B14F-4D97-AF65-F5344CB8AC3E}">
        <p14:creationId xmlns:p14="http://schemas.microsoft.com/office/powerpoint/2010/main" val="28914717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hathitrust.thmx</Template>
  <TotalTime>10104</TotalTime>
  <Words>1757</Words>
  <Application>Microsoft Macintosh PowerPoint</Application>
  <PresentationFormat>On-screen Show (4:3)</PresentationFormat>
  <Paragraphs>285</Paragraphs>
  <Slides>20</Slides>
  <Notes>13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How Can Digital Collections Support Shared Print Initiatives?</vt:lpstr>
      <vt:lpstr>Partnership</vt:lpstr>
      <vt:lpstr>Mission </vt:lpstr>
      <vt:lpstr>The Goals</vt:lpstr>
      <vt:lpstr>Governance</vt:lpstr>
      <vt:lpstr>PowerPoint Presentation</vt:lpstr>
      <vt:lpstr>Board Executive Committee</vt:lpstr>
      <vt:lpstr>How does work get done?</vt:lpstr>
      <vt:lpstr>The HathiTrust Print Monographs Archive Task Force</vt:lpstr>
      <vt:lpstr>Ballot Initiative Called For…. </vt:lpstr>
      <vt:lpstr>Task Force Charge</vt:lpstr>
      <vt:lpstr>Issues to examine…</vt:lpstr>
      <vt:lpstr>The Collective Collection</vt:lpstr>
      <vt:lpstr> A global change in the library environment</vt:lpstr>
      <vt:lpstr>Continuing growth of overlap …</vt:lpstr>
      <vt:lpstr>Overlap in 2014….</vt:lpstr>
      <vt:lpstr>How Can Digital Collections Support Shared Print Initiatives?</vt:lpstr>
      <vt:lpstr>What will a Print Monograph Archive Look Like?</vt:lpstr>
      <vt:lpstr>HT Print Monograph Archive Should…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jjyork</dc:creator>
  <cp:lastModifiedBy>Jeremy York</cp:lastModifiedBy>
  <cp:revision>94</cp:revision>
  <dcterms:created xsi:type="dcterms:W3CDTF">2011-09-22T19:54:42Z</dcterms:created>
  <dcterms:modified xsi:type="dcterms:W3CDTF">2014-06-24T21:36:50Z</dcterms:modified>
</cp:coreProperties>
</file>