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72" r:id="rId2"/>
    <p:sldId id="332" r:id="rId3"/>
    <p:sldId id="280" r:id="rId4"/>
    <p:sldId id="258" r:id="rId5"/>
    <p:sldId id="324" r:id="rId6"/>
    <p:sldId id="301" r:id="rId7"/>
    <p:sldId id="302" r:id="rId8"/>
    <p:sldId id="329" r:id="rId9"/>
    <p:sldId id="304" r:id="rId10"/>
    <p:sldId id="260" r:id="rId11"/>
    <p:sldId id="259" r:id="rId12"/>
    <p:sldId id="261" r:id="rId13"/>
    <p:sldId id="264" r:id="rId14"/>
    <p:sldId id="263" r:id="rId15"/>
    <p:sldId id="281" r:id="rId16"/>
    <p:sldId id="363" r:id="rId17"/>
    <p:sldId id="325" r:id="rId18"/>
    <p:sldId id="364" r:id="rId19"/>
    <p:sldId id="367" r:id="rId20"/>
    <p:sldId id="365" r:id="rId21"/>
    <p:sldId id="369" r:id="rId22"/>
    <p:sldId id="321" r:id="rId23"/>
    <p:sldId id="359" r:id="rId24"/>
    <p:sldId id="376" r:id="rId25"/>
    <p:sldId id="350" r:id="rId26"/>
    <p:sldId id="377" r:id="rId27"/>
    <p:sldId id="378" r:id="rId28"/>
    <p:sldId id="351" r:id="rId29"/>
    <p:sldId id="352" r:id="rId30"/>
    <p:sldId id="358" r:id="rId31"/>
    <p:sldId id="354" r:id="rId32"/>
    <p:sldId id="35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" id="{4F849DE3-4130-DC4C-820D-BB8E0FCF0FD4}">
          <p14:sldIdLst>
            <p14:sldId id="272"/>
            <p14:sldId id="332"/>
          </p14:sldIdLst>
        </p14:section>
        <p14:section name="What is HathiTrust" id="{D4412D54-9D13-5C47-B218-E73C2037607D}">
          <p14:sldIdLst>
            <p14:sldId id="280"/>
            <p14:sldId id="258"/>
            <p14:sldId id="324"/>
            <p14:sldId id="301"/>
            <p14:sldId id="302"/>
            <p14:sldId id="329"/>
            <p14:sldId id="304"/>
            <p14:sldId id="260"/>
            <p14:sldId id="259"/>
            <p14:sldId id="261"/>
            <p14:sldId id="264"/>
            <p14:sldId id="263"/>
          </p14:sldIdLst>
        </p14:section>
        <p14:section name="Collections &amp; Preservation" id="{6C8E2DA4-DD9D-0F45-B130-D51D7AB1545D}">
          <p14:sldIdLst>
            <p14:sldId id="281"/>
            <p14:sldId id="363"/>
            <p14:sldId id="325"/>
            <p14:sldId id="364"/>
            <p14:sldId id="367"/>
            <p14:sldId id="365"/>
            <p14:sldId id="369"/>
            <p14:sldId id="321"/>
            <p14:sldId id="359"/>
            <p14:sldId id="376"/>
          </p14:sldIdLst>
        </p14:section>
        <p14:section name="Conclusion" id="{F6379236-FA21-AC40-BCCB-D51C4853C661}">
          <p14:sldIdLst>
            <p14:sldId id="350"/>
            <p14:sldId id="377"/>
            <p14:sldId id="378"/>
            <p14:sldId id="351"/>
            <p14:sldId id="352"/>
            <p14:sldId id="358"/>
            <p14:sldId id="354"/>
            <p14:sldId id="3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36" autoAdjust="0"/>
  </p:normalViewPr>
  <p:slideViewPr>
    <p:cSldViewPr snapToGrid="0" snapToObjects="1">
      <p:cViewPr>
        <p:scale>
          <a:sx n="100" d="100"/>
          <a:sy n="100" d="100"/>
        </p:scale>
        <p:origin x="-512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>
        <p:scale>
          <a:sx n="88" d="100"/>
          <a:sy n="88" d="100"/>
        </p:scale>
        <p:origin x="-2176" y="-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jyork:Box%20Sync:HathiTrust:Presentations:Statistics:HathiTrustStats_201402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63559711286089"/>
          <c:y val="0.160476624015748"/>
          <c:w val="0.776690452755906"/>
          <c:h val="0.714830708661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Content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0.03721667035789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229024970146168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429421819024062"/>
                  <c:y val="-0.0147920321806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12,914,289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2.477871E6</c:v>
                </c:pt>
                <c:pt idx="1">
                  <c:v>5.221092E6</c:v>
                </c:pt>
                <c:pt idx="2">
                  <c:v>7.836698E6</c:v>
                </c:pt>
                <c:pt idx="3">
                  <c:v>9.966572E6</c:v>
                </c:pt>
                <c:pt idx="4">
                  <c:v>1.0599355E7</c:v>
                </c:pt>
                <c:pt idx="5">
                  <c:v>1.0878121E7</c:v>
                </c:pt>
                <c:pt idx="6">
                  <c:v>1.2104793E7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2379640"/>
        <c:axId val="-2123246664"/>
      </c:barChart>
      <c:catAx>
        <c:axId val="-2122379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3246664"/>
        <c:crosses val="autoZero"/>
        <c:auto val="1"/>
        <c:lblAlgn val="ctr"/>
        <c:lblOffset val="100"/>
        <c:noMultiLvlLbl val="0"/>
      </c:catAx>
      <c:valAx>
        <c:axId val="-212324666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-2122379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158259596427"/>
          <c:y val="0.290898157153304"/>
          <c:w val="0.617859466359069"/>
          <c:h val="0.597842794966306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0174073226009953"/>
                  <c:y val="0.01063877015373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0.0491907754854085"/>
                  <c:y val="-0.1498483689538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'[HathiTrust Stats - 2%2F17%2F2014.xlsx]Dates'!$C$28:$C$44</c:f>
              <c:strCache>
                <c:ptCount val="17"/>
                <c:pt idx="0">
                  <c:v>2000-2009</c:v>
                </c:pt>
                <c:pt idx="1">
                  <c:v>1990-1999</c:v>
                </c:pt>
                <c:pt idx="2">
                  <c:v>1980-1989</c:v>
                </c:pt>
                <c:pt idx="3">
                  <c:v>1970-1979</c:v>
                </c:pt>
                <c:pt idx="4">
                  <c:v>1960-1969</c:v>
                </c:pt>
                <c:pt idx="5">
                  <c:v>1950-1959</c:v>
                </c:pt>
                <c:pt idx="6">
                  <c:v>1940-1949</c:v>
                </c:pt>
                <c:pt idx="7">
                  <c:v>1930-1939</c:v>
                </c:pt>
                <c:pt idx="8">
                  <c:v>1920-1929</c:v>
                </c:pt>
                <c:pt idx="9">
                  <c:v>1910-1919</c:v>
                </c:pt>
                <c:pt idx="10">
                  <c:v>1900-1909</c:v>
                </c:pt>
                <c:pt idx="11">
                  <c:v>1850-1899</c:v>
                </c:pt>
                <c:pt idx="12">
                  <c:v>1800-1849</c:v>
                </c:pt>
                <c:pt idx="13">
                  <c:v>1700-1799</c:v>
                </c:pt>
                <c:pt idx="14">
                  <c:v>1600-1699</c:v>
                </c:pt>
                <c:pt idx="15">
                  <c:v>1500-1599</c:v>
                </c:pt>
                <c:pt idx="16">
                  <c:v>0-1500</c:v>
                </c:pt>
              </c:strCache>
            </c:strRef>
          </c:cat>
          <c:val>
            <c:numRef>
              <c:f>'[HathiTrust Stats - 2%2F17%2F2014.xlsx]Dates'!$D$28:$D$44</c:f>
              <c:numCache>
                <c:formatCode>0%</c:formatCode>
                <c:ptCount val="17"/>
                <c:pt idx="0">
                  <c:v>0.1</c:v>
                </c:pt>
                <c:pt idx="1">
                  <c:v>0.14</c:v>
                </c:pt>
                <c:pt idx="2">
                  <c:v>0.14</c:v>
                </c:pt>
                <c:pt idx="3">
                  <c:v>0.13</c:v>
                </c:pt>
                <c:pt idx="4">
                  <c:v>0.11</c:v>
                </c:pt>
                <c:pt idx="5">
                  <c:v>0.06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0.1</c:v>
                </c:pt>
                <c:pt idx="12">
                  <c:v>0.03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537120431711"/>
          <c:y val="0.235464203135853"/>
          <c:w val="0.689202910546355"/>
          <c:h val="0.665769261015442"/>
        </c:manualLayout>
      </c:layout>
      <c:pie3DChart>
        <c:varyColors val="1"/>
        <c:ser>
          <c:idx val="0"/>
          <c:order val="0"/>
          <c:dLbls>
            <c:dLbl>
              <c:idx val="7"/>
              <c:layout>
                <c:manualLayout>
                  <c:x val="-0.106711141648022"/>
                  <c:y val="-0.1799656215856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190085144628905"/>
                  <c:y val="-0.1349782331252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'[HathiTrust Stats - 2%2F17%2F2014.xlsx]Languages'!$E$2:$E$12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'[HathiTrust Stats - 2%2F17%2F2014.xlsx]Languages'!$F$2:$F$12</c:f>
              <c:numCache>
                <c:formatCode>0%</c:formatCode>
                <c:ptCount val="11"/>
                <c:pt idx="0">
                  <c:v>0.492340857383113</c:v>
                </c:pt>
                <c:pt idx="1">
                  <c:v>0.0933308891292571</c:v>
                </c:pt>
                <c:pt idx="2">
                  <c:v>0.071922211053687</c:v>
                </c:pt>
                <c:pt idx="3">
                  <c:v>0.0451020199700725</c:v>
                </c:pt>
                <c:pt idx="4">
                  <c:v>0.0390634266116699</c:v>
                </c:pt>
                <c:pt idx="5">
                  <c:v>0.0373817991461315</c:v>
                </c:pt>
                <c:pt idx="6">
                  <c:v>0.0349725583764848</c:v>
                </c:pt>
                <c:pt idx="7">
                  <c:v>0.0254834094000409</c:v>
                </c:pt>
                <c:pt idx="8">
                  <c:v>0.0189808798586019</c:v>
                </c:pt>
                <c:pt idx="9">
                  <c:v>0.0135299927884146</c:v>
                </c:pt>
                <c:pt idx="10">
                  <c:v>0.127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'All Content'!$A$1</c:f>
              <c:strCache>
                <c:ptCount val="1"/>
                <c:pt idx="0">
                  <c:v>University of Michigan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'All Content'!$B$1</c:f>
              <c:numCache>
                <c:formatCode>#,##0</c:formatCode>
                <c:ptCount val="1"/>
                <c:pt idx="0">
                  <c:v>4.706794E6</c:v>
                </c:pt>
              </c:numCache>
            </c:numRef>
          </c:val>
        </c:ser>
        <c:ser>
          <c:idx val="1"/>
          <c:order val="1"/>
          <c:tx>
            <c:strRef>
              <c:f>'All Content'!$A$2</c:f>
              <c:strCache>
                <c:ptCount val="1"/>
                <c:pt idx="0">
                  <c:v>University of California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'All Content'!$B$2</c:f>
              <c:numCache>
                <c:formatCode>#,##0</c:formatCode>
                <c:ptCount val="1"/>
                <c:pt idx="0">
                  <c:v>3.589854E6</c:v>
                </c:pt>
              </c:numCache>
            </c:numRef>
          </c:val>
        </c:ser>
        <c:ser>
          <c:idx val="2"/>
          <c:order val="2"/>
          <c:tx>
            <c:strRef>
              <c:f>'All Content'!$A$3</c:f>
              <c:strCache>
                <c:ptCount val="1"/>
                <c:pt idx="0">
                  <c:v>Harvard University</c:v>
                </c:pt>
              </c:strCache>
            </c:strRef>
          </c:tx>
          <c:invertIfNegative val="0"/>
          <c:val>
            <c:numRef>
              <c:f>'All Content'!$B$3</c:f>
              <c:numCache>
                <c:formatCode>#,##0</c:formatCode>
                <c:ptCount val="1"/>
                <c:pt idx="0">
                  <c:v>771340.0</c:v>
                </c:pt>
              </c:numCache>
            </c:numRef>
          </c:val>
        </c:ser>
        <c:ser>
          <c:idx val="3"/>
          <c:order val="3"/>
          <c:tx>
            <c:strRef>
              <c:f>'All Content'!$A$4</c:f>
              <c:strCache>
                <c:ptCount val="1"/>
                <c:pt idx="0">
                  <c:v>University of Wisconsin</c:v>
                </c:pt>
              </c:strCache>
            </c:strRef>
          </c:tx>
          <c:invertIfNegative val="0"/>
          <c:val>
            <c:numRef>
              <c:f>'All Content'!$B$4</c:f>
              <c:numCache>
                <c:formatCode>#,##0</c:formatCode>
                <c:ptCount val="1"/>
                <c:pt idx="0">
                  <c:v>560620.0</c:v>
                </c:pt>
              </c:numCache>
            </c:numRef>
          </c:val>
        </c:ser>
        <c:ser>
          <c:idx val="4"/>
          <c:order val="4"/>
          <c:tx>
            <c:strRef>
              <c:f>'All Content'!$A$5</c:f>
              <c:strCache>
                <c:ptCount val="1"/>
                <c:pt idx="0">
                  <c:v>Indiana University</c:v>
                </c:pt>
              </c:strCache>
            </c:strRef>
          </c:tx>
          <c:invertIfNegative val="0"/>
          <c:val>
            <c:numRef>
              <c:f>'All Content'!$B$5</c:f>
              <c:numCache>
                <c:formatCode>#,##0</c:formatCode>
                <c:ptCount val="1"/>
                <c:pt idx="0">
                  <c:v>525178.0</c:v>
                </c:pt>
              </c:numCache>
            </c:numRef>
          </c:val>
        </c:ser>
        <c:ser>
          <c:idx val="5"/>
          <c:order val="5"/>
          <c:tx>
            <c:strRef>
              <c:f>'All Content'!$A$6</c:f>
              <c:strCache>
                <c:ptCount val="1"/>
                <c:pt idx="0">
                  <c:v>Cornell University</c:v>
                </c:pt>
              </c:strCache>
            </c:strRef>
          </c:tx>
          <c:invertIfNegative val="0"/>
          <c:val>
            <c:numRef>
              <c:f>'All Content'!$B$6</c:f>
              <c:numCache>
                <c:formatCode>#,##0</c:formatCode>
                <c:ptCount val="1"/>
                <c:pt idx="0">
                  <c:v>504074.0</c:v>
                </c:pt>
              </c:numCache>
            </c:numRef>
          </c:val>
        </c:ser>
        <c:ser>
          <c:idx val="6"/>
          <c:order val="6"/>
          <c:tx>
            <c:strRef>
              <c:f>'All Content'!$A$7</c:f>
              <c:strCache>
                <c:ptCount val="1"/>
                <c:pt idx="0">
                  <c:v>University of Illinois</c:v>
                </c:pt>
              </c:strCache>
            </c:strRef>
          </c:tx>
          <c:invertIfNegative val="0"/>
          <c:val>
            <c:numRef>
              <c:f>'All Content'!$B$7</c:f>
              <c:numCache>
                <c:formatCode>#,##0</c:formatCode>
                <c:ptCount val="1"/>
                <c:pt idx="0">
                  <c:v>306783.0</c:v>
                </c:pt>
              </c:numCache>
            </c:numRef>
          </c:val>
        </c:ser>
        <c:ser>
          <c:idx val="7"/>
          <c:order val="7"/>
          <c:tx>
            <c:strRef>
              <c:f>'All Content'!$A$8</c:f>
              <c:strCache>
                <c:ptCount val="1"/>
                <c:pt idx="0">
                  <c:v>New York Public Library</c:v>
                </c:pt>
              </c:strCache>
            </c:strRef>
          </c:tx>
          <c:invertIfNegative val="0"/>
          <c:val>
            <c:numRef>
              <c:f>'All Content'!$B$8</c:f>
              <c:numCache>
                <c:formatCode>#,##0</c:formatCode>
                <c:ptCount val="1"/>
                <c:pt idx="0">
                  <c:v>294824.0</c:v>
                </c:pt>
              </c:numCache>
            </c:numRef>
          </c:val>
        </c:ser>
        <c:ser>
          <c:idx val="8"/>
          <c:order val="8"/>
          <c:tx>
            <c:strRef>
              <c:f>'All Content'!$A$9</c:f>
              <c:strCache>
                <c:ptCount val="1"/>
                <c:pt idx="0">
                  <c:v>Princeton University</c:v>
                </c:pt>
              </c:strCache>
            </c:strRef>
          </c:tx>
          <c:invertIfNegative val="0"/>
          <c:val>
            <c:numRef>
              <c:f>'All Content'!$B$9</c:f>
              <c:numCache>
                <c:formatCode>#,##0</c:formatCode>
                <c:ptCount val="1"/>
                <c:pt idx="0">
                  <c:v>252802.0</c:v>
                </c:pt>
              </c:numCache>
            </c:numRef>
          </c:val>
        </c:ser>
        <c:ser>
          <c:idx val="9"/>
          <c:order val="9"/>
          <c:tx>
            <c:strRef>
              <c:f>'All Content'!$A$10</c:f>
              <c:strCache>
                <c:ptCount val="1"/>
                <c:pt idx="0">
                  <c:v>Penn State</c:v>
                </c:pt>
              </c:strCache>
            </c:strRef>
          </c:tx>
          <c:invertIfNegative val="0"/>
          <c:val>
            <c:numRef>
              <c:f>'All Content'!$B$10</c:f>
              <c:numCache>
                <c:formatCode>#,##0</c:formatCode>
                <c:ptCount val="1"/>
                <c:pt idx="0">
                  <c:v>148592.0</c:v>
                </c:pt>
              </c:numCache>
            </c:numRef>
          </c:val>
        </c:ser>
        <c:ser>
          <c:idx val="10"/>
          <c:order val="10"/>
          <c:tx>
            <c:strRef>
              <c:f>'All Content'!$A$11</c:f>
              <c:strCache>
                <c:ptCount val="1"/>
                <c:pt idx="0">
                  <c:v>University of Minnesota</c:v>
                </c:pt>
              </c:strCache>
            </c:strRef>
          </c:tx>
          <c:invertIfNegative val="0"/>
          <c:val>
            <c:numRef>
              <c:f>'All Content'!$B$11</c:f>
              <c:numCache>
                <c:formatCode>#,##0</c:formatCode>
                <c:ptCount val="1"/>
                <c:pt idx="0">
                  <c:v>138597.0</c:v>
                </c:pt>
              </c:numCache>
            </c:numRef>
          </c:val>
        </c:ser>
        <c:ser>
          <c:idx val="11"/>
          <c:order val="11"/>
          <c:tx>
            <c:strRef>
              <c:f>'All Content'!$A$12</c:f>
              <c:strCache>
                <c:ptCount val="1"/>
                <c:pt idx="0">
                  <c:v>Universidad Complutense</c:v>
                </c:pt>
              </c:strCache>
            </c:strRef>
          </c:tx>
          <c:invertIfNegative val="0"/>
          <c:val>
            <c:numRef>
              <c:f>'All Content'!$B$12</c:f>
              <c:numCache>
                <c:formatCode>#,##0</c:formatCode>
                <c:ptCount val="1"/>
                <c:pt idx="0">
                  <c:v>115445.0</c:v>
                </c:pt>
              </c:numCache>
            </c:numRef>
          </c:val>
        </c:ser>
        <c:ser>
          <c:idx val="12"/>
          <c:order val="12"/>
          <c:tx>
            <c:strRef>
              <c:f>'All Content'!$A$13</c:f>
              <c:strCache>
                <c:ptCount val="1"/>
                <c:pt idx="0">
                  <c:v>Library of Congress</c:v>
                </c:pt>
              </c:strCache>
            </c:strRef>
          </c:tx>
          <c:invertIfNegative val="0"/>
          <c:val>
            <c:numRef>
              <c:f>'All Content'!$B$13</c:f>
              <c:numCache>
                <c:formatCode>#,##0</c:formatCode>
                <c:ptCount val="1"/>
                <c:pt idx="0">
                  <c:v>108892.0</c:v>
                </c:pt>
              </c:numCache>
            </c:numRef>
          </c:val>
        </c:ser>
        <c:ser>
          <c:idx val="13"/>
          <c:order val="13"/>
          <c:tx>
            <c:strRef>
              <c:f>'All Content'!$A$14</c:f>
              <c:strCache>
                <c:ptCount val="1"/>
                <c:pt idx="0">
                  <c:v>Keio University</c:v>
                </c:pt>
              </c:strCache>
            </c:strRef>
          </c:tx>
          <c:invertIfNegative val="0"/>
          <c:val>
            <c:numRef>
              <c:f>'All Content'!$B$14</c:f>
              <c:numCache>
                <c:formatCode>#,##0</c:formatCode>
                <c:ptCount val="1"/>
                <c:pt idx="0">
                  <c:v>90094.0</c:v>
                </c:pt>
              </c:numCache>
            </c:numRef>
          </c:val>
        </c:ser>
        <c:ser>
          <c:idx val="14"/>
          <c:order val="14"/>
          <c:tx>
            <c:strRef>
              <c:f>'All Content'!$A$15</c:f>
              <c:strCache>
                <c:ptCount val="1"/>
                <c:pt idx="0">
                  <c:v>Columbia University</c:v>
                </c:pt>
              </c:strCache>
            </c:strRef>
          </c:tx>
          <c:invertIfNegative val="0"/>
          <c:val>
            <c:numRef>
              <c:f>'All Content'!$B$15</c:f>
              <c:numCache>
                <c:formatCode>#,##0</c:formatCode>
                <c:ptCount val="1"/>
                <c:pt idx="0">
                  <c:v>65166.0</c:v>
                </c:pt>
              </c:numCache>
            </c:numRef>
          </c:val>
        </c:ser>
        <c:ser>
          <c:idx val="15"/>
          <c:order val="15"/>
          <c:tx>
            <c:strRef>
              <c:f>'All Content'!$A$16</c:f>
              <c:strCache>
                <c:ptCount val="1"/>
                <c:pt idx="0">
                  <c:v>Northwestern University</c:v>
                </c:pt>
              </c:strCache>
            </c:strRef>
          </c:tx>
          <c:invertIfNegative val="0"/>
          <c:val>
            <c:numRef>
              <c:f>'All Content'!$B$16</c:f>
              <c:numCache>
                <c:formatCode>#,##0</c:formatCode>
                <c:ptCount val="1"/>
                <c:pt idx="0">
                  <c:v>56659.0</c:v>
                </c:pt>
              </c:numCache>
            </c:numRef>
          </c:val>
        </c:ser>
        <c:ser>
          <c:idx val="16"/>
          <c:order val="16"/>
          <c:tx>
            <c:strRef>
              <c:f>'All Content'!$A$17</c:f>
              <c:strCache>
                <c:ptCount val="1"/>
                <c:pt idx="0">
                  <c:v>Ohio State</c:v>
                </c:pt>
              </c:strCache>
            </c:strRef>
          </c:tx>
          <c:invertIfNegative val="0"/>
          <c:val>
            <c:numRef>
              <c:f>'All Content'!$B$17</c:f>
              <c:numCache>
                <c:formatCode>#,##0</c:formatCode>
                <c:ptCount val="1"/>
                <c:pt idx="0">
                  <c:v>52478.0</c:v>
                </c:pt>
              </c:numCache>
            </c:numRef>
          </c:val>
        </c:ser>
        <c:ser>
          <c:idx val="17"/>
          <c:order val="17"/>
          <c:tx>
            <c:strRef>
              <c:f>'All Content'!$A$18</c:f>
              <c:strCache>
                <c:ptCount val="1"/>
                <c:pt idx="0">
                  <c:v>University of Chicago</c:v>
                </c:pt>
              </c:strCache>
            </c:strRef>
          </c:tx>
          <c:invertIfNegative val="0"/>
          <c:val>
            <c:numRef>
              <c:f>'All Content'!$B$18</c:f>
              <c:numCache>
                <c:formatCode>General</c:formatCode>
                <c:ptCount val="1"/>
                <c:pt idx="0">
                  <c:v>51959.0</c:v>
                </c:pt>
              </c:numCache>
            </c:numRef>
          </c:val>
        </c:ser>
        <c:ser>
          <c:idx val="18"/>
          <c:order val="18"/>
          <c:tx>
            <c:strRef>
              <c:f>'All Content'!$A$19</c:f>
              <c:strCache>
                <c:ptCount val="1"/>
                <c:pt idx="0">
                  <c:v>University of Virginia</c:v>
                </c:pt>
              </c:strCache>
            </c:strRef>
          </c:tx>
          <c:invertIfNegative val="0"/>
          <c:val>
            <c:numRef>
              <c:f>'All Content'!$B$19</c:f>
              <c:numCache>
                <c:formatCode>#,##0</c:formatCode>
                <c:ptCount val="1"/>
                <c:pt idx="0">
                  <c:v>51206.0</c:v>
                </c:pt>
              </c:numCache>
            </c:numRef>
          </c:val>
        </c:ser>
        <c:ser>
          <c:idx val="19"/>
          <c:order val="19"/>
          <c:tx>
            <c:strRef>
              <c:f>'All Content'!$A$20</c:f>
              <c:strCache>
                <c:ptCount val="1"/>
                <c:pt idx="0">
                  <c:v>Purdue University</c:v>
                </c:pt>
              </c:strCache>
            </c:strRef>
          </c:tx>
          <c:invertIfNegative val="0"/>
          <c:val>
            <c:numRef>
              <c:f>'All Content'!$B$20</c:f>
              <c:numCache>
                <c:formatCode>#,##0</c:formatCode>
                <c:ptCount val="1"/>
                <c:pt idx="0">
                  <c:v>47488.0</c:v>
                </c:pt>
              </c:numCache>
            </c:numRef>
          </c:val>
        </c:ser>
        <c:ser>
          <c:idx val="20"/>
          <c:order val="20"/>
          <c:tx>
            <c:strRef>
              <c:f>'All Content'!$A$21</c:f>
              <c:strCache>
                <c:ptCount val="1"/>
                <c:pt idx="0">
                  <c:v>Yale University</c:v>
                </c:pt>
              </c:strCache>
            </c:strRef>
          </c:tx>
          <c:invertIfNegative val="0"/>
          <c:val>
            <c:numRef>
              <c:f>'All Content'!$B$21</c:f>
              <c:numCache>
                <c:formatCode>#,##0</c:formatCode>
                <c:ptCount val="1"/>
                <c:pt idx="0">
                  <c:v>23678.0</c:v>
                </c:pt>
              </c:numCache>
            </c:numRef>
          </c:val>
        </c:ser>
        <c:ser>
          <c:idx val="21"/>
          <c:order val="21"/>
          <c:tx>
            <c:strRef>
              <c:f>'All Content'!$A$22</c:f>
              <c:strCache>
                <c:ptCount val="1"/>
                <c:pt idx="0">
                  <c:v>University of North Carolina at Chapel Hill</c:v>
                </c:pt>
              </c:strCache>
            </c:strRef>
          </c:tx>
          <c:invertIfNegative val="0"/>
          <c:val>
            <c:numRef>
              <c:f>'All Content'!$B$22</c:f>
              <c:numCache>
                <c:formatCode>#,##0</c:formatCode>
                <c:ptCount val="1"/>
                <c:pt idx="0">
                  <c:v>17025.0</c:v>
                </c:pt>
              </c:numCache>
            </c:numRef>
          </c:val>
        </c:ser>
        <c:ser>
          <c:idx val="22"/>
          <c:order val="22"/>
          <c:tx>
            <c:strRef>
              <c:f>'All Content'!$A$23</c:f>
              <c:strCache>
                <c:ptCount val="1"/>
                <c:pt idx="0">
                  <c:v>Getty Research Institute</c:v>
                </c:pt>
              </c:strCache>
            </c:strRef>
          </c:tx>
          <c:invertIfNegative val="0"/>
          <c:val>
            <c:numRef>
              <c:f>'All Content'!$B$23</c:f>
              <c:numCache>
                <c:formatCode>General</c:formatCode>
                <c:ptCount val="1"/>
                <c:pt idx="0">
                  <c:v>16122.0</c:v>
                </c:pt>
              </c:numCache>
            </c:numRef>
          </c:val>
        </c:ser>
        <c:ser>
          <c:idx val="23"/>
          <c:order val="23"/>
          <c:tx>
            <c:strRef>
              <c:f>'All Content'!$A$24</c:f>
              <c:strCache>
                <c:ptCount val="1"/>
                <c:pt idx="0">
                  <c:v>University of Massachusetts</c:v>
                </c:pt>
              </c:strCache>
            </c:strRef>
          </c:tx>
          <c:invertIfNegative val="0"/>
          <c:val>
            <c:numRef>
              <c:f>'All Content'!$B$24</c:f>
              <c:numCache>
                <c:formatCode>#,##0</c:formatCode>
                <c:ptCount val="1"/>
                <c:pt idx="0">
                  <c:v>11115.0</c:v>
                </c:pt>
              </c:numCache>
            </c:numRef>
          </c:val>
        </c:ser>
        <c:ser>
          <c:idx val="24"/>
          <c:order val="24"/>
          <c:tx>
            <c:strRef>
              <c:f>'All Content'!$A$25</c:f>
              <c:strCache>
                <c:ptCount val="1"/>
                <c:pt idx="0">
                  <c:v>University of Florida</c:v>
                </c:pt>
              </c:strCache>
            </c:strRef>
          </c:tx>
          <c:invertIfNegative val="0"/>
          <c:val>
            <c:numRef>
              <c:f>'All Content'!$B$25</c:f>
              <c:numCache>
                <c:formatCode>#,##0</c:formatCode>
                <c:ptCount val="1"/>
                <c:pt idx="0">
                  <c:v>9866.0</c:v>
                </c:pt>
              </c:numCache>
            </c:numRef>
          </c:val>
        </c:ser>
        <c:ser>
          <c:idx val="25"/>
          <c:order val="25"/>
          <c:tx>
            <c:strRef>
              <c:f>'All Content'!$A$26</c:f>
              <c:strCache>
                <c:ptCount val="1"/>
                <c:pt idx="0">
                  <c:v>Duke University</c:v>
                </c:pt>
              </c:strCache>
            </c:strRef>
          </c:tx>
          <c:invertIfNegative val="0"/>
          <c:val>
            <c:numRef>
              <c:f>'All Content'!$B$26</c:f>
              <c:numCache>
                <c:formatCode>#,##0</c:formatCode>
                <c:ptCount val="1"/>
                <c:pt idx="0">
                  <c:v>7775.0</c:v>
                </c:pt>
              </c:numCache>
            </c:numRef>
          </c:val>
        </c:ser>
        <c:ser>
          <c:idx val="26"/>
          <c:order val="26"/>
          <c:tx>
            <c:strRef>
              <c:f>'All Content'!$A$27</c:f>
              <c:strCache>
                <c:ptCount val="1"/>
                <c:pt idx="0">
                  <c:v>University of Connecticut</c:v>
                </c:pt>
              </c:strCache>
            </c:strRef>
          </c:tx>
          <c:invertIfNegative val="0"/>
          <c:val>
            <c:numRef>
              <c:f>'All Content'!$B$27</c:f>
              <c:numCache>
                <c:formatCode>General</c:formatCode>
                <c:ptCount val="1"/>
                <c:pt idx="0">
                  <c:v>4629.0</c:v>
                </c:pt>
              </c:numCache>
            </c:numRef>
          </c:val>
        </c:ser>
        <c:ser>
          <c:idx val="27"/>
          <c:order val="27"/>
          <c:tx>
            <c:strRef>
              <c:f>'All Content'!$A$28</c:f>
              <c:strCache>
                <c:ptCount val="1"/>
                <c:pt idx="0">
                  <c:v>Boston College</c:v>
                </c:pt>
              </c:strCache>
            </c:strRef>
          </c:tx>
          <c:invertIfNegative val="0"/>
          <c:val>
            <c:numRef>
              <c:f>'All Content'!$B$28</c:f>
              <c:numCache>
                <c:formatCode>#,##0</c:formatCode>
                <c:ptCount val="1"/>
                <c:pt idx="0">
                  <c:v>3210.0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1472200"/>
        <c:axId val="-2091345240"/>
      </c:barChart>
      <c:catAx>
        <c:axId val="-2091472200"/>
        <c:scaling>
          <c:orientation val="minMax"/>
        </c:scaling>
        <c:delete val="1"/>
        <c:axPos val="b"/>
        <c:majorTickMark val="out"/>
        <c:minorTickMark val="none"/>
        <c:tickLblPos val="nextTo"/>
        <c:crossAx val="-2091345240"/>
        <c:crosses val="autoZero"/>
        <c:auto val="1"/>
        <c:lblAlgn val="ctr"/>
        <c:lblOffset val="100"/>
        <c:noMultiLvlLbl val="0"/>
      </c:catAx>
      <c:valAx>
        <c:axId val="-20913452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091472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0.75616</cdr:x>
      <cdr:y>0.05238</cdr:y>
    </cdr:from>
    <cdr:to>
      <cdr:x>1</cdr:x>
      <cdr:y>0.27143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45367" y="174625"/>
          <a:ext cx="1304508" cy="730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0.5727</cdr:x>
      <cdr:y>0</cdr:y>
    </cdr:from>
    <cdr:to>
      <cdr:x>0.86595</cdr:x>
      <cdr:y>0.13683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63875" y="0"/>
          <a:ext cx="1568867" cy="456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&lt; 1500, 0.04%</a:t>
          </a:r>
        </a:p>
        <a:p xmlns:a="http://schemas.openxmlformats.org/drawingml/2006/main">
          <a:r>
            <a:rPr lang="en-US" sz="1400" dirty="0" smtClean="0"/>
            <a:t>1500-1800, 0.1%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0.36147</cdr:x>
      <cdr:y>0.10169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206692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Top 10 Languages</a:t>
          </a:r>
          <a:endParaRPr lang="en-US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B34F4-287A-3445-9C7C-B1AC4DFFB0BF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B5647-8BCE-4345-B026-6FD886E7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28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ED50-02E1-F34F-B59F-0A8BD54DBCEF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56463-25C1-664A-81D1-B42FE4C42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203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6463-25C1-664A-81D1-B42FE4C420BB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96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6463-25C1-664A-81D1-B42FE4C420BB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79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5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6463-25C1-664A-81D1-B42FE4C420BB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14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18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7701-3075-974F-9846-0FB471D2B377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1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DD773-3ED4-514D-AA36-8661FC0FA442}" type="slidenum">
              <a:rPr lang="en-US" smtClean="0"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14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1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6463-25C1-664A-81D1-B42FE4C420BB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64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20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68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6463-25C1-664A-81D1-B42FE4C420BB}" type="slidenum">
              <a:rPr lang="en-US" smtClean="0"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3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14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30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28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38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95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80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3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6463-25C1-664A-81D1-B42FE4C42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5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10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913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1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7701-3075-974F-9846-0FB471D2B377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9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6463-25C1-664A-81D1-B42FE4C420BB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60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6463-25C1-664A-81D1-B42FE4C420BB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1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6463-25C1-664A-81D1-B42FE4C420BB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9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6463-25C1-664A-81D1-B42FE4C420BB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5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fld id="{06246388-FCA3-3A4D-838D-1DC3EC2D82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fld id="{06246388-FCA3-3A4D-838D-1DC3EC2D82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dirty="0" smtClean="0"/>
              <a:t>12 November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52600"/>
            <a:ext cx="7848600" cy="46990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311525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7" name="Picture 10" descr="HathiTrustLogo_vertic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584200"/>
            <a:ext cx="879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dirty="0" smtClean="0"/>
              <a:t>12 November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2133600" cy="254000"/>
          </a:xfrm>
        </p:spPr>
        <p:txBody>
          <a:bodyPr/>
          <a:lstStyle/>
          <a:p>
            <a:fld id="{06246388-FCA3-3A4D-838D-1DC3EC2D8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09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dirty="0" smtClean="0"/>
              <a:t>12 November 2014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fld id="{06246388-FCA3-3A4D-838D-1DC3EC2D8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4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1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fld id="{06246388-FCA3-3A4D-838D-1DC3EC2D8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November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46388-FCA3-3A4D-838D-1DC3EC2D8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7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hyperlink" Target="http://www.hathitrust.org/visualizations_languages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hathitrust.org/access_use%23ic-acces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hathitrust.org/htrc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trc2.pti.indiana.edu/HTRC-UI-Portal2/" TargetMode="External"/><Relationship Id="rId4" Type="http://schemas.openxmlformats.org/officeDocument/2006/relationships/hyperlink" Target="https://htrc2.pti.indiana.edu/blacklight" TargetMode="External"/><Relationship Id="rId5" Type="http://schemas.openxmlformats.org/officeDocument/2006/relationships/hyperlink" Target="http://bit.ly/1hCnyzX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www.hathitrust.org/resources" TargetMode="External"/><Relationship Id="rId5" Type="http://schemas.openxmlformats.org/officeDocument/2006/relationships/hyperlink" Target="http://twitter.com/hathitrust" TargetMode="External"/><Relationship Id="rId6" Type="http://schemas.openxmlformats.org/officeDocument/2006/relationships/hyperlink" Target="http://www.facebook.com/hathitrust" TargetMode="External"/><Relationship Id="rId7" Type="http://schemas.openxmlformats.org/officeDocument/2006/relationships/hyperlink" Target="http://www.hathitrust.org/updates" TargetMode="External"/><Relationship Id="rId8" Type="http://schemas.openxmlformats.org/officeDocument/2006/relationships/hyperlink" Target="http://www.hathitrust.org/updates_rss" TargetMode="External"/><Relationship Id="rId9" Type="http://schemas.openxmlformats.org/officeDocument/2006/relationships/hyperlink" Target="mailto:feedback@issues.hathitrust.org" TargetMode="External"/><Relationship Id="rId10" Type="http://schemas.openxmlformats.org/officeDocument/2006/relationships/hyperlink" Target="http://www.hathitrust.org/blog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620306" y="2000250"/>
            <a:ext cx="6040438" cy="1039813"/>
          </a:xfrm>
        </p:spPr>
        <p:txBody>
          <a:bodyPr>
            <a:noAutofit/>
          </a:bodyPr>
          <a:lstStyle/>
          <a:p>
            <a:r>
              <a:rPr lang="en-US" sz="3200" b="1" dirty="0"/>
              <a:t>Collective Stewardship through </a:t>
            </a:r>
            <a:r>
              <a:rPr lang="en-US" sz="3200" b="1" dirty="0" smtClean="0"/>
              <a:t>HathiTrust </a:t>
            </a:r>
            <a:r>
              <a:rPr lang="en-US" sz="3200" b="1" dirty="0"/>
              <a:t>Digital Library</a:t>
            </a:r>
            <a:endParaRPr lang="en-US" sz="3200" dirty="0">
              <a:latin typeface="Calibri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476375" y="3367660"/>
            <a:ext cx="6040438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953361"/>
            <a:ext cx="7007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African Studies in the Digital Age</a:t>
            </a:r>
          </a:p>
          <a:p>
            <a:pPr algn="r"/>
            <a:r>
              <a:rPr lang="en-US" sz="1600" smtClean="0"/>
              <a:t>November </a:t>
            </a:r>
            <a:r>
              <a:rPr lang="en-US" sz="1600" smtClean="0"/>
              <a:t>12</a:t>
            </a:r>
            <a:r>
              <a:rPr lang="en-US" sz="1600" smtClean="0"/>
              <a:t>, </a:t>
            </a:r>
            <a:r>
              <a:rPr lang="en-US" sz="1600" dirty="0" smtClean="0"/>
              <a:t>2014</a:t>
            </a:r>
          </a:p>
          <a:p>
            <a:pPr algn="r"/>
            <a:r>
              <a:rPr lang="en-US" sz="1600" dirty="0" smtClean="0"/>
              <a:t>Mike Furlough, Executive Director</a:t>
            </a:r>
            <a:endParaRPr lang="en-US" sz="1600" dirty="0"/>
          </a:p>
          <a:p>
            <a:pPr algn="r"/>
            <a:r>
              <a:rPr lang="en-US" sz="1600" dirty="0" smtClean="0"/>
              <a:t>Jeremy York, Assistant Director</a:t>
            </a:r>
          </a:p>
        </p:txBody>
      </p:sp>
      <p:pic>
        <p:nvPicPr>
          <p:cNvPr id="6" name="Picture 5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1" y="4953361"/>
            <a:ext cx="1016000" cy="19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159" y="5291915"/>
            <a:ext cx="3892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Unless otherwise noted, these slides and their contents are licensed under a </a:t>
            </a:r>
            <a:r>
              <a:rPr lang="en-US" sz="1400" dirty="0" smtClean="0">
                <a:hlinkClick r:id="rId4"/>
              </a:rPr>
              <a:t>Creative Commons Attribution Unported License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08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HathiTrust Mission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2800" dirty="0"/>
              <a:t>To contribute to research, scholarship, and the common good by collaboratively collecting, organizing, preserving, communicating, and sharing the record of human knowledge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Efforts include, but are not limited to</a:t>
            </a:r>
          </a:p>
          <a:p>
            <a:pPr marL="800100" lvl="2" indent="0">
              <a:buNone/>
              <a:defRPr/>
            </a:pPr>
            <a:r>
              <a:rPr lang="en-US" sz="2200" dirty="0" smtClean="0"/>
              <a:t>…building comprehensive collections co-owned and managed by partners.</a:t>
            </a:r>
          </a:p>
          <a:p>
            <a:pPr marL="800100" lvl="2" indent="0">
              <a:buNone/>
              <a:defRPr/>
            </a:pPr>
            <a:r>
              <a:rPr lang="en-US" sz="2200" dirty="0" smtClean="0"/>
              <a:t>…enabling access by users with print disabilities.</a:t>
            </a:r>
            <a:endParaRPr lang="en-US" sz="2200" dirty="0"/>
          </a:p>
          <a:p>
            <a:pPr marL="800100" lvl="2" indent="0">
              <a:buNone/>
              <a:defRPr/>
            </a:pPr>
            <a:r>
              <a:rPr lang="en-US" sz="2200" dirty="0" smtClean="0"/>
              <a:t>…supporting computational research with the collections.</a:t>
            </a:r>
          </a:p>
          <a:p>
            <a:pPr marL="800100" lvl="2" indent="0">
              <a:buNone/>
              <a:defRPr/>
            </a:pPr>
            <a:r>
              <a:rPr lang="en-US" sz="2200" dirty="0" smtClean="0"/>
              <a:t>…stimulating shared collection storage strategies among libraries.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gle_announce_nyt_dec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"/>
            <a:ext cx="7699784" cy="609075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9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gle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8100"/>
            <a:ext cx="3636210" cy="1284164"/>
          </a:xfrm>
          <a:prstGeom prst="rect">
            <a:avLst/>
          </a:prstGeom>
        </p:spPr>
      </p:pic>
      <p:pic>
        <p:nvPicPr>
          <p:cNvPr id="4" name="Picture 3" descr="stockholm_Publ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647950"/>
            <a:ext cx="5613400" cy="4210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782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≠</a:t>
            </a: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Collective Stewardship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Draw upon knowledge across institutions</a:t>
            </a:r>
            <a:endParaRPr lang="en-US" dirty="0"/>
          </a:p>
          <a:p>
            <a:pPr>
              <a:defRPr/>
            </a:pPr>
            <a:r>
              <a:rPr lang="en-US" dirty="0" smtClean="0"/>
              <a:t>Distributed Functions and Services</a:t>
            </a:r>
            <a:endParaRPr lang="en-US" dirty="0"/>
          </a:p>
          <a:p>
            <a:pPr lvl="1"/>
            <a:r>
              <a:rPr lang="en-US" dirty="0" smtClean="0"/>
              <a:t>Preservation </a:t>
            </a:r>
            <a:r>
              <a:rPr lang="en-US" dirty="0"/>
              <a:t>repository and access services</a:t>
            </a:r>
          </a:p>
          <a:p>
            <a:pPr lvl="2"/>
            <a:r>
              <a:rPr lang="en-US" dirty="0"/>
              <a:t>University of Michigan</a:t>
            </a:r>
          </a:p>
          <a:p>
            <a:pPr lvl="2"/>
            <a:r>
              <a:rPr lang="en-US" dirty="0"/>
              <a:t>Mirror site:  Indiana University</a:t>
            </a:r>
          </a:p>
          <a:p>
            <a:pPr lvl="1"/>
            <a:r>
              <a:rPr lang="en-US" dirty="0"/>
              <a:t>Metadata management services </a:t>
            </a:r>
            <a:endParaRPr lang="en-US" dirty="0" smtClean="0"/>
          </a:p>
          <a:p>
            <a:pPr lvl="2"/>
            <a:r>
              <a:rPr lang="en-US" dirty="0" smtClean="0"/>
              <a:t>California </a:t>
            </a:r>
            <a:r>
              <a:rPr lang="en-US" dirty="0"/>
              <a:t>Digital Library	</a:t>
            </a:r>
          </a:p>
          <a:p>
            <a:pPr lvl="1"/>
            <a:r>
              <a:rPr lang="en-US" dirty="0"/>
              <a:t>HathiTrust Research Center</a:t>
            </a:r>
          </a:p>
          <a:p>
            <a:pPr lvl="2"/>
            <a:r>
              <a:rPr lang="en-US" dirty="0"/>
              <a:t>Indiana University and University of </a:t>
            </a:r>
            <a:r>
              <a:rPr lang="en-US" dirty="0" smtClean="0"/>
              <a:t>Illinois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 idx="4294967295"/>
          </p:nvPr>
        </p:nvSpPr>
        <p:spPr>
          <a:xfrm>
            <a:off x="647700" y="180488"/>
            <a:ext cx="7734300" cy="6305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charset="0"/>
              </a:rPr>
              <a:t>HathiTrust Members</a:t>
            </a:r>
            <a:endParaRPr lang="en-US" sz="3200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4294967295"/>
          </p:nvPr>
        </p:nvSpPr>
        <p:spPr>
          <a:xfrm>
            <a:off x="527536" y="864612"/>
            <a:ext cx="2293938" cy="60075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Allegheny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Arizona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Brandeis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Brown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California Digital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Carnegie Mellon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Colby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Indiana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Iowa State 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Johns Hopkins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Kansas State 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Michigan State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Montana State 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Mount Holyoke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York Public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Northwestern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301997" y="864612"/>
            <a:ext cx="2592235" cy="614709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Ohio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Rutgers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Stanford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Syracuse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Temple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Texas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A&amp;M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Texas Tech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Tufts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Universidad Complutense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 of Alabama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 of Alberta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British Columbia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1200" dirty="0" smtClean="0">
              <a:latin typeface="Calibri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Connecticut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Delaware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Houston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864612"/>
            <a:ext cx="2495550" cy="594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 at 	Chicago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Iowa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Kansas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Maine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Maryland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Massachusetts, 	Amherst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Minnesota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New Mexico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North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at Chapel Hill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Oklahoma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Queensland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Tennessee, 	Knoxville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Texas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Utah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Vermont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Washington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Vanderbilt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 Tech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Wake Forest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HathiTrust Collections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Collection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74232837"/>
              </p:ext>
            </p:extLst>
          </p:nvPr>
        </p:nvGraphicFramePr>
        <p:xfrm>
          <a:off x="190123" y="1339913"/>
          <a:ext cx="8872395" cy="515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05008"/>
              </p:ext>
            </p:extLst>
          </p:nvPr>
        </p:nvGraphicFramePr>
        <p:xfrm>
          <a:off x="653633" y="3143250"/>
          <a:ext cx="5349875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337478"/>
              </p:ext>
            </p:extLst>
          </p:nvPr>
        </p:nvGraphicFramePr>
        <p:xfrm>
          <a:off x="155576" y="222250"/>
          <a:ext cx="5718174" cy="280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5576" y="3143250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Dates</a:t>
            </a:r>
            <a:endParaRPr lang="en-US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613570"/>
              </p:ext>
            </p:extLst>
          </p:nvPr>
        </p:nvGraphicFramePr>
        <p:xfrm>
          <a:off x="5588000" y="420687"/>
          <a:ext cx="3397250" cy="544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82900" y="271790"/>
            <a:ext cx="2603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http://www.hathitrust.org/</a:t>
            </a:r>
            <a:r>
              <a:rPr lang="en-US" sz="1400" dirty="0" smtClean="0">
                <a:hlinkClick r:id="rId6"/>
              </a:rPr>
              <a:t>visualizations_languages</a:t>
            </a:r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5925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Trustworthy 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TRAC</a:t>
            </a:r>
          </a:p>
          <a:p>
            <a:pPr lvl="1"/>
            <a:r>
              <a:rPr lang="en-US" dirty="0" smtClean="0"/>
              <a:t>“…a </a:t>
            </a:r>
            <a:r>
              <a:rPr lang="en-US" dirty="0"/>
              <a:t>mission to provide reliable, long-term access to managed digital resources to its designated community, now and into the future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Encompasses</a:t>
            </a:r>
          </a:p>
          <a:p>
            <a:pPr lvl="2"/>
            <a:r>
              <a:rPr lang="en-US" dirty="0" smtClean="0"/>
              <a:t>Organizational Infrastructure</a:t>
            </a:r>
          </a:p>
          <a:p>
            <a:pPr lvl="3"/>
            <a:r>
              <a:rPr lang="en-US" dirty="0" smtClean="0"/>
              <a:t>Mission statement, succession plan, staff, assessment, accountability, business plan, agreements</a:t>
            </a:r>
          </a:p>
          <a:p>
            <a:pPr lvl="2"/>
            <a:r>
              <a:rPr lang="en-US" dirty="0" smtClean="0"/>
              <a:t>Digital Object Management</a:t>
            </a:r>
          </a:p>
          <a:p>
            <a:pPr lvl="3"/>
            <a:r>
              <a:rPr lang="en-US" dirty="0" smtClean="0"/>
              <a:t>Properties preserved, SIP, AIP, validation, naming conventions, identifiers, understandability, preservation strategies, logging, access policies</a:t>
            </a:r>
          </a:p>
          <a:p>
            <a:pPr lvl="2"/>
            <a:r>
              <a:rPr lang="en-US" dirty="0" smtClean="0"/>
              <a:t>Technologies Technical Infrastructure Security</a:t>
            </a:r>
          </a:p>
          <a:p>
            <a:pPr lvl="3"/>
            <a:r>
              <a:rPr lang="en-US" dirty="0" smtClean="0"/>
              <a:t>Hardware, software, error-handling, change management, security, staff roles, disaster preparedness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8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and Preservation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 needs of designated community</a:t>
            </a:r>
          </a:p>
          <a:p>
            <a:r>
              <a:rPr lang="en-US" dirty="0"/>
              <a:t>Check on integrity of content</a:t>
            </a:r>
          </a:p>
          <a:p>
            <a:r>
              <a:rPr lang="en-US" dirty="0"/>
              <a:t>Content that is accessible is more likely to be valued and preserved in the future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HathiTrust?</a:t>
            </a:r>
          </a:p>
          <a:p>
            <a:pPr lvl="1"/>
            <a:r>
              <a:rPr lang="en-US" dirty="0" smtClean="0"/>
              <a:t>What does it do for you? </a:t>
            </a:r>
          </a:p>
          <a:p>
            <a:pPr lvl="1"/>
            <a:r>
              <a:rPr lang="en-US" dirty="0" smtClean="0"/>
              <a:t>Who are we and how do we work?</a:t>
            </a:r>
          </a:p>
          <a:p>
            <a:r>
              <a:rPr lang="en-US" dirty="0" smtClean="0"/>
              <a:t>What will you find in HathiTrust?</a:t>
            </a:r>
          </a:p>
          <a:p>
            <a:r>
              <a:rPr lang="en-US" dirty="0" smtClean="0"/>
              <a:t>How do we preserve them?</a:t>
            </a:r>
          </a:p>
          <a:p>
            <a:r>
              <a:rPr lang="en-US" dirty="0" smtClean="0"/>
              <a:t>Where is HathiTrust going?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466909" y="325752"/>
            <a:ext cx="1131216" cy="873064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Source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455" y="2640420"/>
            <a:ext cx="1805977" cy="642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Bibliographic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5455" y="3473795"/>
            <a:ext cx="1805977" cy="6327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Content Package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3080039" y="4384300"/>
            <a:ext cx="1207043" cy="1327224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Michigan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4196494" y="4633918"/>
            <a:ext cx="1287170" cy="1367526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Indiana</a:t>
            </a:r>
            <a:endParaRPr lang="en-US" dirty="0" smtClean="0"/>
          </a:p>
        </p:txBody>
      </p:sp>
      <p:sp>
        <p:nvSpPr>
          <p:cNvPr id="9" name="Can 8"/>
          <p:cNvSpPr/>
          <p:nvPr/>
        </p:nvSpPr>
        <p:spPr>
          <a:xfrm>
            <a:off x="3281676" y="1473356"/>
            <a:ext cx="1005406" cy="1032661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Bib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39943" y="837157"/>
            <a:ext cx="3270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Data Management</a:t>
            </a:r>
            <a:endParaRPr lang="en-US" sz="2600" dirty="0"/>
          </a:p>
        </p:txBody>
      </p:sp>
      <p:sp>
        <p:nvSpPr>
          <p:cNvPr id="12" name="Can 11"/>
          <p:cNvSpPr/>
          <p:nvPr/>
        </p:nvSpPr>
        <p:spPr>
          <a:xfrm>
            <a:off x="4353357" y="1473357"/>
            <a:ext cx="1005406" cy="1032661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Rights 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59022" y="3823572"/>
            <a:ext cx="1614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Storage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082" y="757003"/>
            <a:ext cx="18236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Access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6949" y="2090917"/>
            <a:ext cx="1473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Ingest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10227" y="1378197"/>
            <a:ext cx="2275912" cy="476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Catalog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410227" y="2124526"/>
            <a:ext cx="2275912" cy="476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Full-text Search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410227" y="2848393"/>
            <a:ext cx="2275912" cy="476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PageTurner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410227" y="4313574"/>
            <a:ext cx="2275912" cy="476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410227" y="3599250"/>
            <a:ext cx="2275912" cy="476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4253154">
            <a:off x="1051939" y="1572365"/>
            <a:ext cx="552622" cy="4344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0031920">
            <a:off x="2317624" y="1873687"/>
            <a:ext cx="552622" cy="4344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437601">
            <a:off x="2320655" y="4429565"/>
            <a:ext cx="552622" cy="4344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3784379" y="2270224"/>
            <a:ext cx="1005406" cy="1032661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Holdings Data</a:t>
            </a:r>
          </a:p>
        </p:txBody>
      </p:sp>
      <p:sp>
        <p:nvSpPr>
          <p:cNvPr id="26" name="Right Arrow 25"/>
          <p:cNvSpPr/>
          <p:nvPr/>
        </p:nvSpPr>
        <p:spPr>
          <a:xfrm rot="2385908">
            <a:off x="5582917" y="1960710"/>
            <a:ext cx="552622" cy="4344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9852609">
            <a:off x="5634743" y="4581966"/>
            <a:ext cx="552622" cy="4344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410227" y="5044075"/>
            <a:ext cx="2275912" cy="476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716026" y="5863919"/>
            <a:ext cx="2275912" cy="476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Center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3523" y="331450"/>
            <a:ext cx="369887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&lt;</a:t>
            </a:r>
            <a:r>
              <a:rPr lang="en-US" sz="1400" dirty="0" err="1"/>
              <a:t>datafield</a:t>
            </a:r>
            <a:r>
              <a:rPr lang="en-US" sz="1400" dirty="0"/>
              <a:t> tag="100" ind1="1" ind2=" "&gt;</a:t>
            </a:r>
          </a:p>
          <a:p>
            <a:r>
              <a:rPr lang="en-US" sz="1400" dirty="0"/>
              <a:t>&lt;subfield code="a"&gt;</a:t>
            </a:r>
            <a:r>
              <a:rPr lang="en-US" sz="1400" dirty="0" err="1"/>
              <a:t>Ranganathan</a:t>
            </a:r>
            <a:r>
              <a:rPr lang="en-US" sz="1400" dirty="0"/>
              <a:t>, S. R., 1892-1972&lt;/subfield&gt;</a:t>
            </a:r>
          </a:p>
          <a:p>
            <a:r>
              <a:rPr lang="en-US" sz="1400" dirty="0"/>
              <a:t>&lt;/</a:t>
            </a:r>
            <a:r>
              <a:rPr lang="en-US" sz="1400" dirty="0" err="1"/>
              <a:t>datafield</a:t>
            </a:r>
            <a:r>
              <a:rPr lang="en-US" sz="1400" dirty="0"/>
              <a:t>&gt;</a:t>
            </a:r>
          </a:p>
          <a:p>
            <a:r>
              <a:rPr lang="en-US" sz="1400" dirty="0"/>
              <a:t>&lt;</a:t>
            </a:r>
            <a:r>
              <a:rPr lang="en-US" sz="1400" dirty="0" err="1"/>
              <a:t>datafield</a:t>
            </a:r>
            <a:r>
              <a:rPr lang="en-US" sz="1400" dirty="0"/>
              <a:t> tag="245" ind1="1" ind2="4"&gt;</a:t>
            </a:r>
          </a:p>
          <a:p>
            <a:r>
              <a:rPr lang="en-US" sz="1400" dirty="0"/>
              <a:t>&lt;subfield code="a"&gt;The five laws of library science.&lt;/subfield&gt;</a:t>
            </a:r>
          </a:p>
          <a:p>
            <a:r>
              <a:rPr lang="en-US" sz="1400" dirty="0"/>
              <a:t>&lt;/</a:t>
            </a:r>
            <a:r>
              <a:rPr lang="en-US" sz="1400" dirty="0" err="1"/>
              <a:t>datafield</a:t>
            </a:r>
            <a:r>
              <a:rPr lang="en-US" sz="1400" dirty="0"/>
              <a:t>&gt;</a:t>
            </a:r>
          </a:p>
          <a:p>
            <a:r>
              <a:rPr lang="en-US" sz="1400" dirty="0"/>
              <a:t>&lt;</a:t>
            </a:r>
            <a:r>
              <a:rPr lang="en-US" sz="1400" dirty="0" err="1"/>
              <a:t>datafield</a:t>
            </a:r>
            <a:r>
              <a:rPr lang="en-US" sz="1400" dirty="0"/>
              <a:t> tag="260" ind1=" " ind2=" "&gt;</a:t>
            </a:r>
          </a:p>
          <a:p>
            <a:r>
              <a:rPr lang="en-US" sz="1400" dirty="0"/>
              <a:t>&lt;subfield code="a"&gt;New Delhi :&lt;/subfield&gt;</a:t>
            </a:r>
          </a:p>
          <a:p>
            <a:r>
              <a:rPr lang="en-US" sz="1400" dirty="0"/>
              <a:t>&lt;subfield code="b"&gt;</a:t>
            </a:r>
            <a:r>
              <a:rPr lang="en-US" sz="1400" dirty="0" err="1"/>
              <a:t>Ess</a:t>
            </a:r>
            <a:r>
              <a:rPr lang="en-US" sz="1400" dirty="0"/>
              <a:t> </a:t>
            </a:r>
            <a:r>
              <a:rPr lang="en-US" sz="1400" dirty="0" err="1"/>
              <a:t>Ess</a:t>
            </a:r>
            <a:r>
              <a:rPr lang="en-US" sz="1400" dirty="0"/>
              <a:t> Publication,&lt;/subfield&gt;</a:t>
            </a:r>
          </a:p>
          <a:p>
            <a:r>
              <a:rPr lang="en-US" sz="1400" dirty="0"/>
              <a:t>&lt;subfield code="c"&gt;2006&lt;/subfield&gt;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118398"/>
              </p:ext>
            </p:extLst>
          </p:nvPr>
        </p:nvGraphicFramePr>
        <p:xfrm>
          <a:off x="263524" y="3454400"/>
          <a:ext cx="4092576" cy="2468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75"/>
                <a:gridCol w="646196"/>
                <a:gridCol w="3091605"/>
              </a:tblGrid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id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dscr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07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pd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public domain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in-copyright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out-of-print </a:t>
                      </a:r>
                      <a:r>
                        <a:rPr lang="en-US" sz="140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implies in-copyright)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world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world</a:t>
                      </a:r>
                      <a:r>
                        <a:rPr lang="en-US" sz="1400" baseline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access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nobody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blocked 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for all users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pdus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public domain </a:t>
                      </a:r>
                      <a:r>
                        <a:rPr lang="en-US" sz="140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 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the US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cc-by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Creative Commons </a:t>
                      </a:r>
                      <a:r>
                        <a:rPr lang="en-US" sz="140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Attribution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19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Ic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-us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In copyright in the</a:t>
                      </a:r>
                      <a:r>
                        <a:rPr lang="en-US" sz="14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US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25400" marR="25400" marT="25400" marB="25400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89050"/>
              </p:ext>
            </p:extLst>
          </p:nvPr>
        </p:nvGraphicFramePr>
        <p:xfrm>
          <a:off x="4508500" y="3454400"/>
          <a:ext cx="4343401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469"/>
                <a:gridCol w="965200"/>
                <a:gridCol w="870131"/>
                <a:gridCol w="749300"/>
                <a:gridCol w="8763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OCLC #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System #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Status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Enum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Chron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GovDoc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100000753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.b5123614x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10001226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.b37564055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v.1-2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10001226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.b37564055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v.3-4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1000161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.b12642666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v.1:1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1000161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.b12642666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v.3:1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1000161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.b12642666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v.3:2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pic>
        <p:nvPicPr>
          <p:cNvPr id="6" name="Picture 5" descr="PTSa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25" y="139700"/>
            <a:ext cx="3841750" cy="29086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784600" y="1092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226300" y="3078688"/>
            <a:ext cx="0" cy="291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51275" y="2565400"/>
            <a:ext cx="746125" cy="482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Lawful uses of in-copyright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Sensitive to international legal regimes</a:t>
            </a:r>
          </a:p>
          <a:p>
            <a:pPr lvl="1"/>
            <a:r>
              <a:rPr lang="en-US" dirty="0" smtClean="0"/>
              <a:t>Full-text search (everyone everywhere)</a:t>
            </a:r>
          </a:p>
          <a:p>
            <a:pPr lvl="1"/>
            <a:r>
              <a:rPr lang="en-US" dirty="0" smtClean="0"/>
              <a:t>Access to users who have print disabilities (through member proxy in US, and where law permits)**</a:t>
            </a:r>
          </a:p>
          <a:p>
            <a:pPr lvl="1"/>
            <a:r>
              <a:rPr lang="en-US" dirty="0" smtClean="0"/>
              <a:t>Access works that are damaged or missing and also out of print and unavailable (members in US only)</a:t>
            </a:r>
          </a:p>
          <a:p>
            <a:pPr lvl="1"/>
            <a:endParaRPr lang="en-US" dirty="0" smtClean="0"/>
          </a:p>
          <a:p>
            <a:pPr marL="400050" lvl="2" indent="0">
              <a:buNone/>
            </a:pPr>
            <a:r>
              <a:rPr lang="en-US" sz="2800" dirty="0" smtClean="0"/>
              <a:t>**Terms </a:t>
            </a:r>
            <a:r>
              <a:rPr lang="en-US" sz="2800" dirty="0"/>
              <a:t>and conditions at </a:t>
            </a:r>
            <a:r>
              <a:rPr lang="en-US" sz="2800" dirty="0" smtClean="0">
                <a:hlinkClick r:id="rId3"/>
              </a:rPr>
              <a:t>http://www.hathitrust.org/access_use#ic-access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HathiTrust</a:t>
            </a:r>
            <a:r>
              <a:rPr lang="en-US" dirty="0" smtClean="0"/>
              <a:t> Research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http://www.hathitrust.org/</a:t>
            </a:r>
            <a:r>
              <a:rPr lang="en-US" dirty="0" smtClean="0">
                <a:hlinkClick r:id="rId3"/>
              </a:rPr>
              <a:t>htrc</a:t>
            </a:r>
            <a:endParaRPr lang="en-US" dirty="0" smtClean="0"/>
          </a:p>
          <a:p>
            <a:r>
              <a:rPr lang="en-US" dirty="0" smtClean="0"/>
              <a:t>Developed collaboratively by Indiana University and University of Illinois; launched July 2011</a:t>
            </a:r>
          </a:p>
          <a:p>
            <a:r>
              <a:rPr lang="en-US" dirty="0" smtClean="0">
                <a:latin typeface="Calibri" charset="0"/>
                <a:cs typeface="맑은 고딕" charset="0"/>
              </a:rPr>
              <a:t>Provide infrastructure and tools to enable </a:t>
            </a:r>
            <a:r>
              <a:rPr lang="en-US" dirty="0">
                <a:latin typeface="Calibri" charset="0"/>
                <a:cs typeface="맑은 고딕" charset="0"/>
              </a:rPr>
              <a:t>researchers world-wide to accomplish </a:t>
            </a:r>
            <a:r>
              <a:rPr lang="en-US" dirty="0" err="1">
                <a:latin typeface="Calibri" charset="0"/>
                <a:cs typeface="맑은 고딕" charset="0"/>
              </a:rPr>
              <a:t>tera</a:t>
            </a:r>
            <a:r>
              <a:rPr lang="en-US" dirty="0">
                <a:latin typeface="Calibri" charset="0"/>
                <a:cs typeface="맑은 고딕" charset="0"/>
              </a:rPr>
              <a:t>-scale text data-mining and </a:t>
            </a:r>
            <a:r>
              <a:rPr lang="en-US" dirty="0" smtClean="0">
                <a:latin typeface="Calibri" charset="0"/>
                <a:cs typeface="맑은 고딕" charset="0"/>
              </a:rPr>
              <a:t>analysis</a:t>
            </a:r>
            <a:endParaRPr lang="en-US" dirty="0" smtClean="0"/>
          </a:p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</a:t>
            </a:r>
            <a:r>
              <a:rPr lang="en-US" b="1" dirty="0" err="1" smtClean="0"/>
              <a:t>UnCamp</a:t>
            </a:r>
            <a:r>
              <a:rPr lang="en-US" b="1" dirty="0" smtClean="0"/>
              <a:t>: March </a:t>
            </a:r>
            <a:r>
              <a:rPr lang="en-US" b="1" dirty="0"/>
              <a:t>30-31, </a:t>
            </a:r>
            <a:r>
              <a:rPr lang="en-US" b="1" dirty="0" smtClean="0"/>
              <a:t>2015, University </a:t>
            </a:r>
            <a:r>
              <a:rPr lang="en-US" b="1" dirty="0"/>
              <a:t>of </a:t>
            </a:r>
            <a:r>
              <a:rPr lang="en-US" b="1" dirty="0" smtClean="0"/>
              <a:t>Michigan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62300" y="6612895"/>
            <a:ext cx="5448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by </a:t>
            </a:r>
            <a:r>
              <a:rPr lang="en-US" sz="1100" dirty="0" err="1" smtClean="0"/>
              <a:t>Nocolas</a:t>
            </a:r>
            <a:r>
              <a:rPr lang="en-US" sz="1100" dirty="0" smtClean="0"/>
              <a:t> Nova CC-BY-</a:t>
            </a:r>
            <a:r>
              <a:rPr lang="en-US" sz="1100" dirty="0"/>
              <a:t>NC   https://</a:t>
            </a:r>
            <a:r>
              <a:rPr lang="en-US" sz="1100" dirty="0" err="1"/>
              <a:t>www.flickr.com</a:t>
            </a:r>
            <a:r>
              <a:rPr lang="en-US" sz="1100" dirty="0"/>
              <a:t>/photos/</a:t>
            </a:r>
            <a:r>
              <a:rPr lang="en-US" sz="1100" dirty="0" err="1"/>
              <a:t>nnova</a:t>
            </a:r>
            <a:r>
              <a:rPr lang="en-US" sz="1100" dirty="0"/>
              <a:t>/3455992927</a:t>
            </a:r>
          </a:p>
        </p:txBody>
      </p:sp>
    </p:spTree>
    <p:extLst>
      <p:ext uri="{BB962C8B-B14F-4D97-AF65-F5344CB8AC3E}">
        <p14:creationId xmlns:p14="http://schemas.microsoft.com/office/powerpoint/2010/main" val="12602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HTRC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Portal: sign up, browse </a:t>
            </a:r>
            <a:r>
              <a:rPr lang="en-US" dirty="0"/>
              <a:t>volume lists and algorithms, execute algorithms, view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://htrc2.pti.indiana.edu/HTRC-UI-Portal2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/>
              <a:t>Workset</a:t>
            </a:r>
            <a:r>
              <a:rPr lang="en-US" dirty="0"/>
              <a:t> Builder</a:t>
            </a:r>
          </a:p>
          <a:p>
            <a:pPr lvl="1"/>
            <a:r>
              <a:rPr lang="en-US" dirty="0">
                <a:hlinkClick r:id="rId4"/>
              </a:rPr>
              <a:t>https://htrc2.pti.indiana.edu/blacklight</a:t>
            </a:r>
            <a:endParaRPr lang="en-US" dirty="0"/>
          </a:p>
          <a:p>
            <a:r>
              <a:rPr lang="en-US" dirty="0" smtClean="0"/>
              <a:t>Sandbox: run own algorithms</a:t>
            </a:r>
          </a:p>
          <a:p>
            <a:r>
              <a:rPr lang="en-US" dirty="0" smtClean="0"/>
              <a:t>Getting Started with the HTRC [Google doc]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err="1">
                <a:hlinkClick r:id="rId5"/>
              </a:rPr>
              <a:t>bit.ly</a:t>
            </a:r>
            <a:r>
              <a:rPr lang="en-US" dirty="0">
                <a:hlinkClick r:id="rId5"/>
              </a:rPr>
              <a:t>/1hCnyzX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and Future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00435988_45fcb2fe1e_b.jp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455" y="38100"/>
            <a:ext cx="10529508" cy="702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Shared Print Monographs Archive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Ballot Initiative passed at the 2011 HT Constitutional Convention (Con-Con)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“To develop a print monographs archive corresponding to volumes represented within the HathiTrust”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Focus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Ensure preservation of print and digital collections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Catalyze national/continental collective management of collections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6578600"/>
            <a:ext cx="558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by Mal </a:t>
            </a:r>
            <a:r>
              <a:rPr lang="en-US" sz="1000" dirty="0" err="1" smtClean="0"/>
              <a:t>BooTH</a:t>
            </a:r>
            <a:r>
              <a:rPr lang="en-US" sz="1000" dirty="0" smtClean="0"/>
              <a:t> CC-</a:t>
            </a:r>
            <a:r>
              <a:rPr lang="en-US" sz="1000" dirty="0"/>
              <a:t>BY-NC-ND https://</a:t>
            </a:r>
            <a:r>
              <a:rPr lang="en-US" sz="1000" dirty="0" err="1"/>
              <a:t>www.flickr.com</a:t>
            </a:r>
            <a:r>
              <a:rPr lang="en-US" sz="1000" dirty="0"/>
              <a:t>/photos/</a:t>
            </a:r>
            <a:r>
              <a:rPr lang="en-US" sz="1000" dirty="0" err="1"/>
              <a:t>malbooth</a:t>
            </a:r>
            <a:r>
              <a:rPr lang="en-US" sz="1000" dirty="0"/>
              <a:t>/5100435988</a:t>
            </a:r>
          </a:p>
        </p:txBody>
      </p:sp>
    </p:spTree>
    <p:extLst>
      <p:ext uri="{BB962C8B-B14F-4D97-AF65-F5344CB8AC3E}">
        <p14:creationId xmlns:p14="http://schemas.microsoft.com/office/powerpoint/2010/main" val="36316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Ballot Initiative: provide “expanded </a:t>
            </a:r>
            <a:r>
              <a:rPr lang="en-US" dirty="0">
                <a:solidFill>
                  <a:schemeClr val="tx1"/>
                </a:solidFill>
              </a:rPr>
              <a:t>coverage &amp; enhanced access to U.S. Government </a:t>
            </a:r>
            <a:r>
              <a:rPr lang="en-US" dirty="0" smtClean="0">
                <a:solidFill>
                  <a:schemeClr val="tx1"/>
                </a:solidFill>
              </a:rPr>
              <a:t>Documents.”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Activities: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Developing a registry </a:t>
            </a:r>
            <a:r>
              <a:rPr lang="en-US" dirty="0">
                <a:solidFill>
                  <a:schemeClr val="tx1"/>
                </a:solidFill>
              </a:rPr>
              <a:t>of US Federal Government D</a:t>
            </a:r>
            <a:r>
              <a:rPr lang="en-US" dirty="0" smtClean="0">
                <a:solidFill>
                  <a:schemeClr val="tx1"/>
                </a:solidFill>
              </a:rPr>
              <a:t>ocuments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Locate materials for inclusion in the collections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Develop specialized modes of access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EAGLE.png"/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663963"/>
            <a:ext cx="4432300" cy="3975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Government Documents Initiative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7600" y="6654800"/>
            <a:ext cx="566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</a:t>
            </a:r>
            <a:r>
              <a:rPr lang="en-US" sz="1000" dirty="0"/>
              <a:t>detail from http://</a:t>
            </a:r>
            <a:r>
              <a:rPr lang="en-US" sz="1000" dirty="0" err="1"/>
              <a:t>babel.hathitrust.org</a:t>
            </a:r>
            <a:r>
              <a:rPr lang="en-US" sz="1000" dirty="0"/>
              <a:t>/</a:t>
            </a:r>
            <a:r>
              <a:rPr lang="en-US" sz="1000" dirty="0" err="1"/>
              <a:t>cgi</a:t>
            </a:r>
            <a:r>
              <a:rPr lang="en-US" sz="1000" dirty="0"/>
              <a:t>/</a:t>
            </a:r>
            <a:r>
              <a:rPr lang="en-US" sz="1000" dirty="0" err="1"/>
              <a:t>pt?id</a:t>
            </a:r>
            <a:r>
              <a:rPr lang="en-US" sz="1000" dirty="0"/>
              <a:t>=mdp.39015087610286;view=1up;seq=14</a:t>
            </a:r>
          </a:p>
        </p:txBody>
      </p:sp>
    </p:spTree>
    <p:extLst>
      <p:ext uri="{BB962C8B-B14F-4D97-AF65-F5344CB8AC3E}">
        <p14:creationId xmlns:p14="http://schemas.microsoft.com/office/powerpoint/2010/main" val="23026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positioned?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mission, collection, and the repository operations are all strong.</a:t>
            </a:r>
          </a:p>
          <a:p>
            <a:r>
              <a:rPr lang="en-US" dirty="0" smtClean="0"/>
              <a:t>Our brand reputation is outstanding.</a:t>
            </a:r>
          </a:p>
          <a:p>
            <a:r>
              <a:rPr lang="en-US" dirty="0" smtClean="0"/>
              <a:t>Our work is solidly supported by the law.</a:t>
            </a:r>
          </a:p>
          <a:p>
            <a:r>
              <a:rPr lang="en-US" dirty="0" smtClean="0"/>
              <a:t>We have expanded access in unprecedented ways. </a:t>
            </a:r>
          </a:p>
          <a:p>
            <a:r>
              <a:rPr lang="en-US" dirty="0" smtClean="0"/>
              <a:t>The partnership provides a solid base for action.</a:t>
            </a:r>
          </a:p>
          <a:p>
            <a:r>
              <a:rPr lang="en-US" dirty="0" smtClean="0"/>
              <a:t>We have very important programs underway.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thought?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Strategy, mission, and role in the future</a:t>
            </a:r>
          </a:p>
          <a:p>
            <a:pPr lvl="1"/>
            <a:r>
              <a:rPr lang="en-US" dirty="0"/>
              <a:t>Membership </a:t>
            </a:r>
            <a:r>
              <a:rPr lang="en-US" dirty="0" smtClean="0"/>
              <a:t>growth</a:t>
            </a:r>
          </a:p>
          <a:p>
            <a:pPr lvl="1"/>
            <a:r>
              <a:rPr lang="en-US" dirty="0"/>
              <a:t>Collections </a:t>
            </a:r>
            <a:r>
              <a:rPr lang="en-US" dirty="0" smtClean="0"/>
              <a:t>program</a:t>
            </a:r>
            <a:endParaRPr lang="en-US" dirty="0"/>
          </a:p>
          <a:p>
            <a:pPr lvl="1"/>
            <a:r>
              <a:rPr lang="en-US" dirty="0"/>
              <a:t>Public policy</a:t>
            </a:r>
          </a:p>
          <a:p>
            <a:pPr lvl="1"/>
            <a:r>
              <a:rPr lang="en-US" dirty="0" smtClean="0"/>
              <a:t>(Inter)National </a:t>
            </a:r>
            <a:r>
              <a:rPr lang="en-US" dirty="0"/>
              <a:t>digital </a:t>
            </a:r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Services for members and the public</a:t>
            </a:r>
            <a:endParaRPr lang="en-US" dirty="0"/>
          </a:p>
          <a:p>
            <a:r>
              <a:rPr lang="en-US" dirty="0" smtClean="0"/>
              <a:t>Organizational</a:t>
            </a:r>
          </a:p>
          <a:p>
            <a:pPr lvl="1"/>
            <a:r>
              <a:rPr lang="en-US" dirty="0" smtClean="0"/>
              <a:t>Engagement with researchers and libraries</a:t>
            </a:r>
          </a:p>
          <a:p>
            <a:pPr lvl="1"/>
            <a:r>
              <a:rPr lang="en-US" dirty="0" smtClean="0"/>
              <a:t>Enabling more participation in plans and action</a:t>
            </a:r>
          </a:p>
          <a:p>
            <a:pPr lvl="1"/>
            <a:r>
              <a:rPr lang="en-US" dirty="0" smtClean="0"/>
              <a:t>Standing on our own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HathiTrust?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5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 to our work is alignment in mission, goals, and purpose across our membership.  </a:t>
            </a:r>
          </a:p>
          <a:p>
            <a:r>
              <a:rPr lang="en-US" dirty="0" smtClean="0"/>
              <a:t>A few additional assumptions</a:t>
            </a:r>
          </a:p>
          <a:p>
            <a:pPr lvl="1"/>
            <a:r>
              <a:rPr lang="en-US" dirty="0" smtClean="0"/>
              <a:t>We will pursue </a:t>
            </a:r>
            <a:r>
              <a:rPr lang="en-US" dirty="0"/>
              <a:t>complementarity and cooperation, not competition and duplication. </a:t>
            </a:r>
          </a:p>
          <a:p>
            <a:pPr lvl="1"/>
            <a:r>
              <a:rPr lang="en-US" dirty="0" smtClean="0"/>
              <a:t>Scale </a:t>
            </a:r>
            <a:r>
              <a:rPr lang="en-US" dirty="0"/>
              <a:t>will continue </a:t>
            </a:r>
            <a:r>
              <a:rPr lang="en-US" dirty="0" smtClean="0"/>
              <a:t>to drive our strategies</a:t>
            </a:r>
            <a:endParaRPr lang="en-US" dirty="0"/>
          </a:p>
          <a:p>
            <a:pPr lvl="1"/>
            <a:r>
              <a:rPr lang="en-US" dirty="0" smtClean="0"/>
              <a:t>Potential partners </a:t>
            </a:r>
            <a:r>
              <a:rPr lang="en-US" dirty="0"/>
              <a:t>are not </a:t>
            </a:r>
            <a:r>
              <a:rPr lang="en-US" dirty="0" smtClean="0"/>
              <a:t>only other </a:t>
            </a:r>
            <a:r>
              <a:rPr lang="en-US" dirty="0"/>
              <a:t>l</a:t>
            </a:r>
            <a:r>
              <a:rPr lang="en-US" dirty="0" smtClean="0"/>
              <a:t>ibraries and library organizations, </a:t>
            </a:r>
            <a:r>
              <a:rPr lang="en-US" dirty="0"/>
              <a:t>but </a:t>
            </a:r>
            <a:r>
              <a:rPr lang="en-US" dirty="0" smtClean="0"/>
              <a:t>also the entire public: readers, authors, publishers.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out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About: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://www.hathitrust.org/about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Resources: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http://www.hathitrust.org/resources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http://twitter.com/hathitrust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Facebook: </a:t>
            </a:r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http://www.facebook.com/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newsletter: 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7"/>
              </a:rPr>
              <a:t>http:www.hathitrust.org/updates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http://www.hathitrust.org/updates_rss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9"/>
              </a:rPr>
              <a:t>feedback@issues.hathitrust.org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Blogs: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10"/>
              </a:rPr>
              <a:t>http://www.hathitrust.org/blogs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Large-scale Search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Perspectives from </a:t>
            </a:r>
            <a:r>
              <a:rPr lang="en-US" altLang="ja-JP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altLang="ja-JP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Thank you!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furlough@hathitrust.org</a:t>
            </a:r>
            <a:br>
              <a:rPr lang="en-US" sz="3600" dirty="0" smtClean="0"/>
            </a:br>
            <a:r>
              <a:rPr lang="en-US" sz="3600" dirty="0" err="1" smtClean="0"/>
              <a:t>jjyork@hathitrust.org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72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THITRUST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0"/>
            <a:ext cx="9144000" cy="6084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6546" y="974123"/>
            <a:ext cx="283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HATHITRUST.ORG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66859" y="1217654"/>
            <a:ext cx="1078578" cy="17395"/>
          </a:xfrm>
          <a:prstGeom prst="straightConnector1">
            <a:avLst/>
          </a:prstGeom>
          <a:ln w="7302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4960799"/>
            <a:ext cx="47879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12.9 million </a:t>
            </a:r>
            <a:r>
              <a:rPr lang="en-US" dirty="0"/>
              <a:t>total volumes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6.6 million </a:t>
            </a:r>
            <a:r>
              <a:rPr lang="en-US" dirty="0"/>
              <a:t>book titles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340,000 serial </a:t>
            </a:r>
            <a:r>
              <a:rPr lang="en-US" dirty="0"/>
              <a:t>titles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576,000 US government </a:t>
            </a:r>
            <a:r>
              <a:rPr lang="en-US" dirty="0"/>
              <a:t>publications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4.8 million </a:t>
            </a:r>
            <a:r>
              <a:rPr lang="en-US" dirty="0"/>
              <a:t>volumes in the public domain (~</a:t>
            </a:r>
            <a:r>
              <a:rPr lang="en-US" dirty="0" smtClean="0"/>
              <a:t>37%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9" name="Picture 8" descr="Screen Shot 2014-10-28 at 7.08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225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blic_Printer_and_gpo_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356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5829300"/>
            <a:ext cx="9232900" cy="881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Full text and catalog search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b_printer_report_detail_19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510528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5765799"/>
            <a:ext cx="9144000" cy="766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Read on-screen or download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1422400"/>
            <a:ext cx="1257300" cy="82550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erican_guid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89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100" y="6024602"/>
            <a:ext cx="897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Build and share a collection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6200" y="1104900"/>
            <a:ext cx="1562100" cy="179070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0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pla_public_printer_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144000" cy="53583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4500" y="3860800"/>
            <a:ext cx="4787900" cy="36933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5700" y="3873500"/>
            <a:ext cx="280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takes you to HathiTrust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848100" y="3987800"/>
            <a:ext cx="1117600" cy="508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5249984"/>
            <a:ext cx="9144000" cy="146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Records loaded into DPLA, local library catalogs, and commercial databases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htiTrust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HahtiTrustTheme.thmx</Template>
  <TotalTime>6746</TotalTime>
  <Words>1550</Words>
  <Application>Microsoft Macintosh PowerPoint</Application>
  <PresentationFormat>On-screen Show (4:3)</PresentationFormat>
  <Paragraphs>431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HahtiTrustTheme</vt:lpstr>
      <vt:lpstr>Collective Stewardship through HathiTrust Digital Library</vt:lpstr>
      <vt:lpstr>Roadmap</vt:lpstr>
      <vt:lpstr>What is HathiTrust?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HathiTrust Mission</vt:lpstr>
      <vt:lpstr>PowerPoint Presentation</vt:lpstr>
      <vt:lpstr>PowerPoint Presentation</vt:lpstr>
      <vt:lpstr>Collective Stewardship</vt:lpstr>
      <vt:lpstr>HathiTrust Members</vt:lpstr>
      <vt:lpstr>HathiTrust Collections and Services</vt:lpstr>
      <vt:lpstr>Growth of Collection</vt:lpstr>
      <vt:lpstr>PowerPoint Presentation</vt:lpstr>
      <vt:lpstr>Trustworthy Digital Repository</vt:lpstr>
      <vt:lpstr>Access and Preservation</vt:lpstr>
      <vt:lpstr>PowerPoint Presentation</vt:lpstr>
      <vt:lpstr>PowerPoint Presentation</vt:lpstr>
      <vt:lpstr>Lawful uses of in-copyright works</vt:lpstr>
      <vt:lpstr>HathiTrust Research Center</vt:lpstr>
      <vt:lpstr>Using the HTRC</vt:lpstr>
      <vt:lpstr>Current and Future Programs</vt:lpstr>
      <vt:lpstr>Shared Print Monographs Archive</vt:lpstr>
      <vt:lpstr>Government Documents Initiative</vt:lpstr>
      <vt:lpstr>How are we positioned?</vt:lpstr>
      <vt:lpstr>What needs thought? </vt:lpstr>
      <vt:lpstr>Assumptions</vt:lpstr>
      <vt:lpstr>How to find out more</vt:lpstr>
      <vt:lpstr>Thank you!  furlough@hathitrust.org jjyork@hathitrust.org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Furlough</dc:creator>
  <cp:lastModifiedBy>Jeremy York</cp:lastModifiedBy>
  <cp:revision>85</cp:revision>
  <cp:lastPrinted>2014-11-04T17:44:57Z</cp:lastPrinted>
  <dcterms:created xsi:type="dcterms:W3CDTF">2014-10-30T16:53:03Z</dcterms:created>
  <dcterms:modified xsi:type="dcterms:W3CDTF">2014-12-11T11:56:00Z</dcterms:modified>
</cp:coreProperties>
</file>