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4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67" r:id="rId2"/>
    <p:sldId id="268" r:id="rId3"/>
    <p:sldId id="269" r:id="rId4"/>
    <p:sldId id="270" r:id="rId5"/>
    <p:sldId id="271" r:id="rId6"/>
    <p:sldId id="272" r:id="rId7"/>
    <p:sldId id="334" r:id="rId8"/>
    <p:sldId id="330" r:id="rId9"/>
    <p:sldId id="331" r:id="rId10"/>
    <p:sldId id="332" r:id="rId11"/>
    <p:sldId id="333" r:id="rId12"/>
    <p:sldId id="311" r:id="rId13"/>
    <p:sldId id="313" r:id="rId14"/>
    <p:sldId id="326" r:id="rId15"/>
    <p:sldId id="335" r:id="rId16"/>
    <p:sldId id="306" r:id="rId17"/>
    <p:sldId id="307" r:id="rId18"/>
    <p:sldId id="327" r:id="rId19"/>
    <p:sldId id="322" r:id="rId20"/>
    <p:sldId id="323" r:id="rId21"/>
    <p:sldId id="324" r:id="rId22"/>
    <p:sldId id="309" r:id="rId23"/>
    <p:sldId id="328" r:id="rId24"/>
    <p:sldId id="336" r:id="rId25"/>
    <p:sldId id="274" r:id="rId26"/>
    <p:sldId id="315" r:id="rId27"/>
    <p:sldId id="314" r:id="rId28"/>
    <p:sldId id="301" r:id="rId29"/>
    <p:sldId id="316" r:id="rId30"/>
    <p:sldId id="317" r:id="rId31"/>
    <p:sldId id="319" r:id="rId32"/>
    <p:sldId id="320" r:id="rId33"/>
    <p:sldId id="318" r:id="rId34"/>
    <p:sldId id="329" r:id="rId35"/>
    <p:sldId id="278" r:id="rId36"/>
    <p:sldId id="27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8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-252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9677704042453"/>
          <c:y val="0.35866391486862"/>
          <c:w val="0.59196220013983"/>
          <c:h val="0.6413360851313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Lbls>
            <c:dLbl>
              <c:idx val="6"/>
              <c:layout>
                <c:manualLayout>
                  <c:x val="-0.144202340427971"/>
                  <c:y val="-0.1435548357501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0192237733383764"/>
                  <c:y val="-0.06693750123756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06454515237997"/>
                  <c:y val="-0.1744888437497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0772916595032608"/>
                  <c:y val="-0.2732745021682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LC</a:t>
                    </a:r>
                    <a:r>
                      <a:rPr lang="en-US" dirty="0"/>
                      <a:t>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0166468383591789"/>
                  <c:y val="-0.1815384355178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0.0109678047885936"/>
                  <c:y val="-0.2725662015616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243085880640466"/>
                  <c:y val="-0.1152589071792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0.106259097525473"/>
                  <c:y val="-0.06548789824892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4"/>
              <c:layout>
                <c:manualLayout>
                  <c:x val="0.0786026200873362"/>
                  <c:y val="0.007858547789871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5"/>
              <c:layout>
                <c:manualLayout>
                  <c:x val="0.174672374468475"/>
                  <c:y val="-0.07334665229989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6"/>
              <c:layout>
                <c:manualLayout>
                  <c:x val="0.0276564774381369"/>
                  <c:y val="-0.05239031859914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7"/>
              <c:layout>
                <c:manualLayout>
                  <c:x val="0.294031908675171"/>
                  <c:y val="0.01047806371982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8"/>
              <c:layout>
                <c:manualLayout>
                  <c:x val="0.17321665577829"/>
                  <c:y val="0.02619495303847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9"/>
              <c:layout>
                <c:manualLayout>
                  <c:x val="0.180494905385735"/>
                  <c:y val="-0.2200395443774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0"/>
              <c:layout>
                <c:manualLayout>
                  <c:x val="0.13391557496361"/>
                  <c:y val="-0.1440733761476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1"/>
              <c:layout>
                <c:manualLayout>
                  <c:x val="0.00873362445414847"/>
                  <c:y val="-0.1571709557974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2"/>
              <c:layout>
                <c:manualLayout>
                  <c:x val="0.0684133915574963"/>
                  <c:y val="-0.2017027266066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Sheet1!$A$2:$A$24</c:f>
              <c:strCache>
                <c:ptCount val="23"/>
                <c:pt idx="0">
                  <c:v>Michigan</c:v>
                </c:pt>
                <c:pt idx="1">
                  <c:v>California</c:v>
                </c:pt>
                <c:pt idx="2">
                  <c:v>Wisconsin</c:v>
                </c:pt>
                <c:pt idx="3">
                  <c:v>Cornell</c:v>
                </c:pt>
                <c:pt idx="4">
                  <c:v>NYPL</c:v>
                </c:pt>
                <c:pt idx="5">
                  <c:v>Princeton</c:v>
                </c:pt>
                <c:pt idx="6">
                  <c:v>Indiana</c:v>
                </c:pt>
                <c:pt idx="7">
                  <c:v>Columbia</c:v>
                </c:pt>
                <c:pt idx="8">
                  <c:v>Harvard</c:v>
                </c:pt>
                <c:pt idx="9">
                  <c:v>LoC</c:v>
                </c:pt>
                <c:pt idx="10">
                  <c:v>Madrid</c:v>
                </c:pt>
                <c:pt idx="11">
                  <c:v>Minnesota</c:v>
                </c:pt>
                <c:pt idx="12">
                  <c:v>Chicago</c:v>
                </c:pt>
                <c:pt idx="13">
                  <c:v>Duke</c:v>
                </c:pt>
                <c:pt idx="14">
                  <c:v>Illinois</c:v>
                </c:pt>
                <c:pt idx="15">
                  <c:v>NCSU</c:v>
                </c:pt>
                <c:pt idx="16">
                  <c:v>Northwestern</c:v>
                </c:pt>
                <c:pt idx="17">
                  <c:v>Penn State</c:v>
                </c:pt>
                <c:pt idx="18">
                  <c:v>Purdue</c:v>
                </c:pt>
                <c:pt idx="19">
                  <c:v>UNC-Chapel Hill</c:v>
                </c:pt>
                <c:pt idx="20">
                  <c:v>Utah State</c:v>
                </c:pt>
                <c:pt idx="21">
                  <c:v>Virginia</c:v>
                </c:pt>
                <c:pt idx="22">
                  <c:v>Yale</c:v>
                </c:pt>
              </c:strCache>
            </c:strRef>
          </c:cat>
          <c:val>
            <c:numRef>
              <c:f>Sheet1!$B$2:$B$24</c:f>
              <c:numCache>
                <c:formatCode>0%</c:formatCode>
                <c:ptCount val="23"/>
                <c:pt idx="0">
                  <c:v>0.45</c:v>
                </c:pt>
                <c:pt idx="1">
                  <c:v>0.33</c:v>
                </c:pt>
                <c:pt idx="2">
                  <c:v>0.05</c:v>
                </c:pt>
                <c:pt idx="3">
                  <c:v>0.04</c:v>
                </c:pt>
                <c:pt idx="4">
                  <c:v>0.03</c:v>
                </c:pt>
                <c:pt idx="5">
                  <c:v>0.03</c:v>
                </c:pt>
                <c:pt idx="6">
                  <c:v>0.02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356814701378"/>
          <c:y val="0.204663212435233"/>
          <c:w val="0.693721286370597"/>
          <c:h val="0.73316062176165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889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gradFill rotWithShape="0">
                <a:gsLst>
                  <a:gs pos="0">
                    <a:srgbClr val="A2BFF8"/>
                  </a:gs>
                  <a:gs pos="100000">
                    <a:srgbClr val="3670B6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FAA1A0"/>
                  </a:gs>
                  <a:gs pos="100000">
                    <a:srgbClr val="B93734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D4F4A6"/>
                  </a:gs>
                  <a:gs pos="100000">
                    <a:srgbClr val="8DB241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C5B3E2"/>
                  </a:gs>
                  <a:gs pos="100000">
                    <a:srgbClr val="704F97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bubble3D val="0"/>
            <c:spPr>
              <a:gradFill rotWithShape="0">
                <a:gsLst>
                  <a:gs pos="0">
                    <a:srgbClr val="9DE2FF"/>
                  </a:gs>
                  <a:gs pos="100000">
                    <a:srgbClr val="31A1C0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bubble3D val="0"/>
            <c:spPr>
              <a:gradFill rotWithShape="0">
                <a:gsLst>
                  <a:gs pos="0">
                    <a:srgbClr val="FFB885"/>
                  </a:gs>
                  <a:gs pos="100000">
                    <a:srgbClr val="F28225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bubble3D val="0"/>
            <c:spPr>
              <a:gradFill rotWithShape="0">
                <a:gsLst>
                  <a:gs pos="0">
                    <a:srgbClr val="B6D1FF"/>
                  </a:gs>
                  <a:gs pos="100000">
                    <a:srgbClr val="8AA7D8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bubble3D val="0"/>
            <c:spPr>
              <a:gradFill rotWithShape="0">
                <a:gsLst>
                  <a:gs pos="0">
                    <a:srgbClr val="FFB6B4"/>
                  </a:gs>
                  <a:gs pos="100000">
                    <a:srgbClr val="DA8A89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bubble3D val="0"/>
            <c:spPr>
              <a:gradFill rotWithShape="0">
                <a:gsLst>
                  <a:gs pos="0">
                    <a:srgbClr val="E4FFBA"/>
                  </a:gs>
                  <a:gs pos="100000">
                    <a:srgbClr val="BBD68E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bubble3D val="0"/>
            <c:spPr>
              <a:gradFill rotWithShape="0">
                <a:gsLst>
                  <a:gs pos="0">
                    <a:srgbClr val="D6C5F1"/>
                  </a:gs>
                  <a:gs pos="100000">
                    <a:srgbClr val="A896C2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bubble3D val="0"/>
            <c:spPr>
              <a:gradFill rotWithShape="0">
                <a:gsLst>
                  <a:gs pos="0">
                    <a:srgbClr val="B2F1FF"/>
                  </a:gs>
                  <a:gs pos="100000">
                    <a:srgbClr val="87C8DF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8"/>
              <c:layout>
                <c:manualLayout>
                  <c:x val="-0.0553902494215364"/>
                  <c:y val="-0.07850408187393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18059"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English</c:v>
                </c:pt>
                <c:pt idx="1">
                  <c:v>German</c:v>
                </c:pt>
                <c:pt idx="2">
                  <c:v>French</c:v>
                </c:pt>
                <c:pt idx="3">
                  <c:v>Spanish</c:v>
                </c:pt>
                <c:pt idx="4">
                  <c:v>Chinese</c:v>
                </c:pt>
                <c:pt idx="5">
                  <c:v>Russian</c:v>
                </c:pt>
                <c:pt idx="6">
                  <c:v>Japanese</c:v>
                </c:pt>
                <c:pt idx="7">
                  <c:v>Italian</c:v>
                </c:pt>
                <c:pt idx="8">
                  <c:v>Arabic</c:v>
                </c:pt>
                <c:pt idx="9">
                  <c:v>Latin</c:v>
                </c:pt>
                <c:pt idx="10">
                  <c:v>Remaining Languages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2.784903E6</c:v>
                </c:pt>
                <c:pt idx="1">
                  <c:v>529412.0</c:v>
                </c:pt>
                <c:pt idx="2">
                  <c:v>408041.0</c:v>
                </c:pt>
                <c:pt idx="3">
                  <c:v>265977.0</c:v>
                </c:pt>
                <c:pt idx="4">
                  <c:v>237892.0</c:v>
                </c:pt>
                <c:pt idx="5">
                  <c:v>225896.0</c:v>
                </c:pt>
                <c:pt idx="6">
                  <c:v>186563.0</c:v>
                </c:pt>
                <c:pt idx="7">
                  <c:v>144437.0</c:v>
                </c:pt>
                <c:pt idx="8">
                  <c:v>113835.0</c:v>
                </c:pt>
                <c:pt idx="9">
                  <c:v>72084.0</c:v>
                </c:pt>
                <c:pt idx="10">
                  <c:v>840432.0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9889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279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0510661306689"/>
          <c:y val="0.269672946800426"/>
          <c:w val="0.626575989827574"/>
          <c:h val="0.59819442590807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389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gradFill rotWithShape="0">
                <a:gsLst>
                  <a:gs pos="0">
                    <a:srgbClr val="ABBEE2"/>
                  </a:gs>
                  <a:gs pos="100000">
                    <a:srgbClr val="2A599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E4ABAA"/>
                  </a:gs>
                  <a:gs pos="100000">
                    <a:srgbClr val="952B28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CBE0AD"/>
                  </a:gs>
                  <a:gs pos="100000">
                    <a:srgbClr val="718F3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C1B6D4"/>
                  </a:gs>
                  <a:gs pos="100000">
                    <a:srgbClr val="593E7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bubble3D val="0"/>
            <c:spPr>
              <a:gradFill rotWithShape="0">
                <a:gsLst>
                  <a:gs pos="0">
                    <a:srgbClr val="A8D4E7"/>
                  </a:gs>
                  <a:gs pos="100000">
                    <a:srgbClr val="26829A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bubble3D val="0"/>
            <c:spPr>
              <a:gradFill rotWithShape="0">
                <a:gsLst>
                  <a:gs pos="0">
                    <a:srgbClr val="FFB898"/>
                  </a:gs>
                  <a:gs pos="100000">
                    <a:srgbClr val="C4681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bubble3D val="0"/>
            <c:spPr>
              <a:gradFill rotWithShape="0">
                <a:gsLst>
                  <a:gs pos="0">
                    <a:srgbClr val="A5BFF0"/>
                  </a:gs>
                  <a:gs pos="100000">
                    <a:srgbClr val="3268A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bubble3D val="0"/>
            <c:spPr>
              <a:gradFill rotWithShape="0">
                <a:gsLst>
                  <a:gs pos="0">
                    <a:srgbClr val="F2A5A4"/>
                  </a:gs>
                  <a:gs pos="100000">
                    <a:srgbClr val="AD333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bubble3D val="0"/>
            <c:spPr>
              <a:gradFill rotWithShape="0">
                <a:gsLst>
                  <a:gs pos="0">
                    <a:srgbClr val="D1EDA8"/>
                  </a:gs>
                  <a:gs pos="100000">
                    <a:srgbClr val="83A63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bubble3D val="0"/>
            <c:spPr>
              <a:gradFill rotWithShape="0">
                <a:gsLst>
                  <a:gs pos="0">
                    <a:srgbClr val="C4B4DD"/>
                  </a:gs>
                  <a:gs pos="100000">
                    <a:srgbClr val="68498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bubble3D val="0"/>
            <c:spPr>
              <a:gradFill rotWithShape="0">
                <a:gsLst>
                  <a:gs pos="0">
                    <a:srgbClr val="A1DDF6"/>
                  </a:gs>
                  <a:gs pos="100000">
                    <a:srgbClr val="2D96B3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1"/>
            <c:bubble3D val="0"/>
            <c:spPr>
              <a:gradFill rotWithShape="0">
                <a:gsLst>
                  <a:gs pos="0">
                    <a:srgbClr val="FFB88C"/>
                  </a:gs>
                  <a:gs pos="100000">
                    <a:srgbClr val="E2792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2"/>
            <c:bubble3D val="0"/>
            <c:spPr>
              <a:gradFill rotWithShape="0">
                <a:gsLst>
                  <a:gs pos="0">
                    <a:srgbClr val="A0C0FC"/>
                  </a:gs>
                  <a:gs pos="100000">
                    <a:srgbClr val="3874B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3"/>
            <c:bubble3D val="0"/>
            <c:spPr>
              <a:gradFill rotWithShape="0">
                <a:gsLst>
                  <a:gs pos="0">
                    <a:srgbClr val="FEA09E"/>
                  </a:gs>
                  <a:gs pos="100000">
                    <a:srgbClr val="C0393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4"/>
            <c:bubble3D val="0"/>
            <c:spPr>
              <a:gradFill rotWithShape="0">
                <a:gsLst>
                  <a:gs pos="0">
                    <a:srgbClr val="D6F9A4"/>
                  </a:gs>
                  <a:gs pos="100000">
                    <a:srgbClr val="92B943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5"/>
            <c:bubble3D val="0"/>
            <c:spPr>
              <a:gradFill rotWithShape="0">
                <a:gsLst>
                  <a:gs pos="0">
                    <a:srgbClr val="C6B2E5"/>
                  </a:gs>
                  <a:gs pos="100000">
                    <a:srgbClr val="74529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6"/>
            <c:bubble3D val="0"/>
            <c:spPr>
              <a:gradFill rotWithShape="0">
                <a:gsLst>
                  <a:gs pos="0">
                    <a:srgbClr val="9BE5FF"/>
                  </a:gs>
                  <a:gs pos="100000">
                    <a:srgbClr val="33A7C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7"/>
            <c:bubble3D val="0"/>
            <c:spPr>
              <a:gradFill rotWithShape="0">
                <a:gsLst>
                  <a:gs pos="0">
                    <a:srgbClr val="FFB882"/>
                  </a:gs>
                  <a:gs pos="100000">
                    <a:srgbClr val="FB8727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8"/>
            <c:bubble3D val="0"/>
          </c:dPt>
          <c:dPt>
            <c:idx val="19"/>
            <c:bubble3D val="0"/>
            <c:spPr>
              <a:gradFill rotWithShape="0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0"/>
            <c:bubble3D val="0"/>
            <c:spPr>
              <a:gradFill rotWithShape="0">
                <a:gsLst>
                  <a:gs pos="0">
                    <a:srgbClr val="DCFFA0"/>
                  </a:gs>
                  <a:gs pos="100000">
                    <a:srgbClr val="A0CA4A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1"/>
            <c:bubble3D val="0"/>
            <c:spPr>
              <a:gradFill rotWithShape="0">
                <a:gsLst>
                  <a:gs pos="0">
                    <a:srgbClr val="C8B0ED"/>
                  </a:gs>
                  <a:gs pos="100000">
                    <a:srgbClr val="7F5BA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2"/>
            <c:bubble3D val="0"/>
            <c:spPr>
              <a:gradFill rotWithShape="0">
                <a:gsLst>
                  <a:gs pos="0">
                    <a:srgbClr val="95EEFF"/>
                  </a:gs>
                  <a:gs pos="100000">
                    <a:srgbClr val="39B7D8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3"/>
            <c:bubble3D val="0"/>
            <c:spPr>
              <a:gradFill rotWithShape="0">
                <a:gsLst>
                  <a:gs pos="0">
                    <a:srgbClr val="FFB977"/>
                  </a:gs>
                  <a:gs pos="100000">
                    <a:srgbClr val="FF932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4"/>
            <c:bubble3D val="0"/>
            <c:spPr>
              <a:gradFill rotWithShape="0">
                <a:gsLst>
                  <a:gs pos="0">
                    <a:srgbClr val="AFCDFF"/>
                  </a:gs>
                  <a:gs pos="100000">
                    <a:srgbClr val="7B9ED5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5"/>
            <c:bubble3D val="0"/>
            <c:spPr>
              <a:gradFill rotWithShape="0">
                <a:gsLst>
                  <a:gs pos="0">
                    <a:srgbClr val="FFAFAE"/>
                  </a:gs>
                  <a:gs pos="100000">
                    <a:srgbClr val="D77B7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6"/>
            <c:bubble3D val="0"/>
            <c:spPr>
              <a:gradFill rotWithShape="0">
                <a:gsLst>
                  <a:gs pos="0">
                    <a:srgbClr val="E2FFB3"/>
                  </a:gs>
                  <a:gs pos="100000">
                    <a:srgbClr val="B4D28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7"/>
            <c:bubble3D val="0"/>
            <c:spPr>
              <a:gradFill rotWithShape="0">
                <a:gsLst>
                  <a:gs pos="0">
                    <a:srgbClr val="D3C0F0"/>
                  </a:gs>
                  <a:gs pos="100000">
                    <a:srgbClr val="9F89B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8"/>
            <c:bubble3D val="0"/>
            <c:spPr>
              <a:gradFill rotWithShape="0">
                <a:gsLst>
                  <a:gs pos="0">
                    <a:srgbClr val="ABF0FF"/>
                  </a:gs>
                  <a:gs pos="100000">
                    <a:srgbClr val="78C3D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9"/>
            <c:bubble3D val="0"/>
            <c:spPr>
              <a:gradFill rotWithShape="0">
                <a:gsLst>
                  <a:gs pos="0">
                    <a:srgbClr val="FFC593"/>
                  </a:gs>
                  <a:gs pos="100000">
                    <a:srgbClr val="FFAA6F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0"/>
            <c:bubble3D val="0"/>
            <c:spPr>
              <a:gradFill rotWithShape="0">
                <a:gsLst>
                  <a:gs pos="0">
                    <a:srgbClr val="C3D9FF"/>
                  </a:gs>
                  <a:gs pos="100000">
                    <a:srgbClr val="A3B8DE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1"/>
            <c:bubble3D val="0"/>
            <c:spPr>
              <a:gradFill rotWithShape="0">
                <a:gsLst>
                  <a:gs pos="0">
                    <a:srgbClr val="FFC3C2"/>
                  </a:gs>
                  <a:gs pos="100000">
                    <a:srgbClr val="E0A3A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2"/>
            <c:bubble3D val="0"/>
            <c:spPr>
              <a:gradFill rotWithShape="0">
                <a:gsLst>
                  <a:gs pos="0">
                    <a:srgbClr val="E8FFC6"/>
                  </a:gs>
                  <a:gs pos="100000">
                    <a:srgbClr val="C7DCA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3"/>
            <c:bubble3D val="0"/>
            <c:spPr>
              <a:gradFill rotWithShape="0">
                <a:gsLst>
                  <a:gs pos="0">
                    <a:srgbClr val="DDD0F3"/>
                  </a:gs>
                  <a:gs pos="100000">
                    <a:srgbClr val="B9ACC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4"/>
            <c:bubble3D val="0"/>
            <c:spPr>
              <a:gradFill rotWithShape="0">
                <a:gsLst>
                  <a:gs pos="0">
                    <a:srgbClr val="BFF3FF"/>
                  </a:gs>
                  <a:gs pos="100000">
                    <a:srgbClr val="A1D2E4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5"/>
            <c:bubble3D val="0"/>
            <c:spPr>
              <a:gradFill rotWithShape="0">
                <a:gsLst>
                  <a:gs pos="0">
                    <a:srgbClr val="FFD2AD"/>
                  </a:gs>
                  <a:gs pos="100000">
                    <a:srgbClr val="FFBF9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6"/>
            <c:bubble3D val="0"/>
            <c:spPr>
              <a:gradFill rotWithShape="0">
                <a:gsLst>
                  <a:gs pos="0">
                    <a:srgbClr val="D4E3FF"/>
                  </a:gs>
                  <a:gs pos="100000">
                    <a:srgbClr val="C0CEE7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7"/>
            <c:bubble3D val="0"/>
            <c:spPr>
              <a:gradFill rotWithShape="0">
                <a:gsLst>
                  <a:gs pos="0">
                    <a:srgbClr val="FFD4D3"/>
                  </a:gs>
                  <a:gs pos="100000">
                    <a:srgbClr val="E8C1C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8"/>
            <c:bubble3D val="0"/>
            <c:spPr>
              <a:gradFill rotWithShape="0">
                <a:gsLst>
                  <a:gs pos="0">
                    <a:srgbClr val="EEFFD6"/>
                  </a:gs>
                  <a:gs pos="100000">
                    <a:srgbClr val="D7E6C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9"/>
            <c:bubble3D val="0"/>
            <c:spPr>
              <a:gradFill rotWithShape="0">
                <a:gsLst>
                  <a:gs pos="0">
                    <a:srgbClr val="E7DDF6"/>
                  </a:gs>
                  <a:gs pos="100000">
                    <a:srgbClr val="CEC6D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0"/>
              <c:layout>
                <c:manualLayout>
                  <c:x val="0.100572247694899"/>
                  <c:y val="-0.04763316350162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070342055818097"/>
                  <c:y val="-0.004738304770727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001704118947661"/>
                  <c:y val="0.0280888517962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0"/>
              <c:layout>
                <c:manualLayout>
                  <c:x val="-0.0434143956165411"/>
                  <c:y val="-0.1091128047496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1"/>
              <c:layout>
                <c:manualLayout>
                  <c:x val="0.0359896442123807"/>
                  <c:y val="-0.1962735273064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2"/>
              <c:layout>
                <c:manualLayout>
                  <c:x val="0.074385635866125"/>
                  <c:y val="-0.1743363931112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5"/>
              <c:layout>
                <c:manualLayout>
                  <c:x val="0.120724364514487"/>
                  <c:y val="-0.1632306366409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7"/>
              <c:layout>
                <c:manualLayout>
                  <c:x val="0.297176967061755"/>
                  <c:y val="-0.1396395097275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8"/>
              <c:layout>
                <c:manualLayout>
                  <c:x val="0.126093908758466"/>
                  <c:y val="0.01065924796321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9"/>
              <c:layout>
                <c:manualLayout>
                  <c:x val="0.134234556009409"/>
                  <c:y val="0.02437916857030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15156">
                <a:noFill/>
              </a:ln>
            </c:spPr>
            <c:txPr>
              <a:bodyPr/>
              <a:lstStyle/>
              <a:p>
                <a:pPr>
                  <a:defRPr sz="1399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Sheet1!$A$2:$A$41</c:f>
              <c:strCache>
                <c:ptCount val="40"/>
                <c:pt idx="0">
                  <c:v>Undetermined</c:v>
                </c:pt>
                <c:pt idx="1">
                  <c:v>Polish</c:v>
                </c:pt>
                <c:pt idx="2">
                  <c:v>Portuguese</c:v>
                </c:pt>
                <c:pt idx="3">
                  <c:v>Dutch</c:v>
                </c:pt>
                <c:pt idx="4">
                  <c:v>Hebrew</c:v>
                </c:pt>
                <c:pt idx="5">
                  <c:v>Hindi</c:v>
                </c:pt>
                <c:pt idx="6">
                  <c:v>Indonesian</c:v>
                </c:pt>
                <c:pt idx="7">
                  <c:v>Korean</c:v>
                </c:pt>
                <c:pt idx="8">
                  <c:v>Swedish</c:v>
                </c:pt>
                <c:pt idx="9">
                  <c:v>Urdu</c:v>
                </c:pt>
                <c:pt idx="10">
                  <c:v>Turkish</c:v>
                </c:pt>
                <c:pt idx="11">
                  <c:v>Thai</c:v>
                </c:pt>
                <c:pt idx="12">
                  <c:v>Danish</c:v>
                </c:pt>
                <c:pt idx="13">
                  <c:v>Czech</c:v>
                </c:pt>
                <c:pt idx="14">
                  <c:v>Unknown</c:v>
                </c:pt>
                <c:pt idx="15">
                  <c:v>Croatian</c:v>
                </c:pt>
                <c:pt idx="16">
                  <c:v>Persian</c:v>
                </c:pt>
                <c:pt idx="17">
                  <c:v>Tamil</c:v>
                </c:pt>
                <c:pt idx="18">
                  <c:v>Bengali</c:v>
                </c:pt>
                <c:pt idx="19">
                  <c:v>Music</c:v>
                </c:pt>
                <c:pt idx="20">
                  <c:v>Hungarian</c:v>
                </c:pt>
                <c:pt idx="21">
                  <c:v>Norwegian</c:v>
                </c:pt>
                <c:pt idx="22">
                  <c:v>Sanskrit</c:v>
                </c:pt>
                <c:pt idx="23">
                  <c:v>Vietnamese</c:v>
                </c:pt>
                <c:pt idx="24">
                  <c:v>Ukrainian</c:v>
                </c:pt>
                <c:pt idx="25">
                  <c:v>Greek</c:v>
                </c:pt>
                <c:pt idx="26">
                  <c:v>Bulgarian</c:v>
                </c:pt>
                <c:pt idx="27">
                  <c:v>Serbian</c:v>
                </c:pt>
                <c:pt idx="28">
                  <c:v>Armenian</c:v>
                </c:pt>
                <c:pt idx="29">
                  <c:v>Romanian</c:v>
                </c:pt>
                <c:pt idx="30">
                  <c:v>Marathi</c:v>
                </c:pt>
                <c:pt idx="31">
                  <c:v>Ancient-Greek</c:v>
                </c:pt>
                <c:pt idx="32">
                  <c:v>Panjabi</c:v>
                </c:pt>
                <c:pt idx="33">
                  <c:v>Telugu</c:v>
                </c:pt>
                <c:pt idx="34">
                  <c:v>Malay</c:v>
                </c:pt>
                <c:pt idx="35">
                  <c:v>Catalan</c:v>
                </c:pt>
                <c:pt idx="36">
                  <c:v>Malayalam</c:v>
                </c:pt>
                <c:pt idx="37">
                  <c:v>Multiple</c:v>
                </c:pt>
                <c:pt idx="38">
                  <c:v>Finnish</c:v>
                </c:pt>
                <c:pt idx="39">
                  <c:v>Slovak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55010.0</c:v>
                </c:pt>
                <c:pt idx="1">
                  <c:v>53193.0</c:v>
                </c:pt>
                <c:pt idx="2">
                  <c:v>51781.0</c:v>
                </c:pt>
                <c:pt idx="3">
                  <c:v>40239.0</c:v>
                </c:pt>
                <c:pt idx="4">
                  <c:v>38087.0</c:v>
                </c:pt>
                <c:pt idx="5">
                  <c:v>37930.0</c:v>
                </c:pt>
                <c:pt idx="6">
                  <c:v>33695.0</c:v>
                </c:pt>
                <c:pt idx="7">
                  <c:v>29023.0</c:v>
                </c:pt>
                <c:pt idx="8">
                  <c:v>26780.0</c:v>
                </c:pt>
                <c:pt idx="9">
                  <c:v>24109.0</c:v>
                </c:pt>
                <c:pt idx="10">
                  <c:v>24016.0</c:v>
                </c:pt>
                <c:pt idx="11">
                  <c:v>23738.0</c:v>
                </c:pt>
                <c:pt idx="12">
                  <c:v>22181.0</c:v>
                </c:pt>
                <c:pt idx="13">
                  <c:v>22107.0</c:v>
                </c:pt>
                <c:pt idx="14">
                  <c:v>21624.0</c:v>
                </c:pt>
                <c:pt idx="15">
                  <c:v>18919.0</c:v>
                </c:pt>
                <c:pt idx="16">
                  <c:v>18177.0</c:v>
                </c:pt>
                <c:pt idx="17">
                  <c:v>16705.0</c:v>
                </c:pt>
                <c:pt idx="18">
                  <c:v>16017.0</c:v>
                </c:pt>
                <c:pt idx="19">
                  <c:v>15578.0</c:v>
                </c:pt>
                <c:pt idx="20">
                  <c:v>15489.0</c:v>
                </c:pt>
                <c:pt idx="21">
                  <c:v>14756.0</c:v>
                </c:pt>
                <c:pt idx="22">
                  <c:v>12626.0</c:v>
                </c:pt>
                <c:pt idx="23">
                  <c:v>11297.0</c:v>
                </c:pt>
                <c:pt idx="24">
                  <c:v>10810.0</c:v>
                </c:pt>
                <c:pt idx="25">
                  <c:v>10508.0</c:v>
                </c:pt>
                <c:pt idx="26">
                  <c:v>10356.0</c:v>
                </c:pt>
                <c:pt idx="27">
                  <c:v>9930.0</c:v>
                </c:pt>
                <c:pt idx="28">
                  <c:v>8825.0</c:v>
                </c:pt>
                <c:pt idx="29">
                  <c:v>8648.0</c:v>
                </c:pt>
                <c:pt idx="30">
                  <c:v>8567.0</c:v>
                </c:pt>
                <c:pt idx="31">
                  <c:v>8564.0</c:v>
                </c:pt>
                <c:pt idx="32">
                  <c:v>7129.0</c:v>
                </c:pt>
                <c:pt idx="33">
                  <c:v>6934.0</c:v>
                </c:pt>
                <c:pt idx="34">
                  <c:v>6096.0</c:v>
                </c:pt>
                <c:pt idx="35">
                  <c:v>5965.0</c:v>
                </c:pt>
                <c:pt idx="36">
                  <c:v>5503.0</c:v>
                </c:pt>
                <c:pt idx="37">
                  <c:v>5409.0</c:v>
                </c:pt>
                <c:pt idx="38">
                  <c:v>4863.0</c:v>
                </c:pt>
                <c:pt idx="39">
                  <c:v>4829.0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074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97814309267658"/>
          <c:y val="0.0992939052080449"/>
          <c:w val="0.872071867876992"/>
          <c:h val="0.814791881266298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73%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303965325008298"/>
                  <c:y val="-0.145837585819002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i="0" dirty="0"/>
                      <a:t>Public </a:t>
                    </a:r>
                    <a:r>
                      <a:rPr lang="en-US" sz="1600" b="0" i="0" dirty="0" smtClean="0"/>
                      <a:t>Domain (worldwide)</a:t>
                    </a:r>
                    <a:r>
                      <a:rPr lang="en-US" sz="1600" b="0" i="0" dirty="0"/>
                      <a:t>
</a:t>
                    </a:r>
                    <a:r>
                      <a:rPr lang="en-US" sz="1600" b="0" i="0" dirty="0" smtClean="0"/>
                      <a:t>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954817759957814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i="0" dirty="0" smtClean="0"/>
                      <a:t>U.S. Federal Government Documents (worldwide)</a:t>
                    </a:r>
                    <a:r>
                      <a:rPr lang="en-US" sz="1600" b="0" i="0" dirty="0"/>
                      <a:t>
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="0" i="0" dirty="0" smtClean="0"/>
                      <a:t>Public Domain</a:t>
                    </a:r>
                  </a:p>
                  <a:p>
                    <a:r>
                      <a:rPr lang="en-US" sz="1600" b="0" i="0" dirty="0" smtClean="0"/>
                      <a:t>(US)</a:t>
                    </a:r>
                  </a:p>
                  <a:p>
                    <a:r>
                      <a:rPr lang="en-US" sz="1600" b="0" i="0" dirty="0" smtClean="0"/>
                      <a:t>10%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00126004203176028"/>
                  <c:y val="-0.0153887524728067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Open Access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.1%</a:t>
                    </a:r>
                    <a:endParaRPr lang="en-US" sz="1367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788290918624192"/>
                  <c:y val="0.105461995749577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Creative Commons 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.01%</a:t>
                    </a:r>
                    <a:endParaRPr lang="en-US" sz="1367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"Public Domain"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27%</a:t>
                    </a:r>
                    <a:endParaRPr lang="en-US" sz="1367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 i="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In Copyright</c:v>
                </c:pt>
                <c:pt idx="1">
                  <c:v>Public Domain</c:v>
                </c:pt>
                <c:pt idx="2">
                  <c:v>Government Documents</c:v>
                </c:pt>
                <c:pt idx="3">
                  <c:v>Public Domain (US)</c:v>
                </c:pt>
                <c:pt idx="4">
                  <c:v>Open Access</c:v>
                </c:pt>
                <c:pt idx="5">
                  <c:v>Creative Commons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7.253946E6</c:v>
                </c:pt>
                <c:pt idx="1">
                  <c:v>1.687328E6</c:v>
                </c:pt>
                <c:pt idx="2">
                  <c:v>348112.0</c:v>
                </c:pt>
                <c:pt idx="3" formatCode="General">
                  <c:v>1.017765E6</c:v>
                </c:pt>
                <c:pt idx="4">
                  <c:v>6569.0</c:v>
                </c:pt>
                <c:pt idx="5">
                  <c:v>964.0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plitType val="pos"/>
        <c:splitPos val="5.0"/>
        <c:secondPieSize val="75"/>
        <c:serLines/>
      </c:ofPieChart>
      <c:spPr>
        <a:noFill/>
        <a:ln w="17359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93288-B605-214E-A9D2-C403C50C4923}" type="datetimeFigureOut">
              <a:rPr lang="en-US" smtClean="0"/>
              <a:t>3/6/12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38F5D-7BA5-3545-B9C3-B33E79CA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2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DA01-42B8-7346-A9EA-4BF55496E3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BB5E4A1D-C563-414D-BDD4-2C631134ABDD}" type="slidenum">
              <a:rPr lang="en-US" sz="1200"/>
              <a:pPr algn="r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3FE15EE6-A4DB-9E40-9895-AA308D878DA2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33796" name="Notes Placeholder 4"/>
          <p:cNvSpPr>
            <a:spLocks noGrp="1"/>
          </p:cNvSpPr>
          <p:nvPr>
            <p:ph type="body" sz="quarter" idx="10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AD22-5A61-1F48-A606-2E987E5E36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42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42DE1B58-DDC0-204C-A973-6DC1053D99A5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42DE1B58-DDC0-204C-A973-6DC1053D99A5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23698B5-29A8-7342-B73F-0113DC883AF3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23556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alibri" charset="0"/>
            </a:endParaRPr>
          </a:p>
        </p:txBody>
      </p:sp>
      <p:sp>
        <p:nvSpPr>
          <p:cNvPr id="23557" name="Notes Placeholder 5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56A2E7-4302-ED4A-8046-AC04EE85C068}" type="slidenum">
              <a:rPr lang="en-US" sz="1200">
                <a:latin typeface="Calibri" charset="0"/>
              </a:rPr>
              <a:pPr eaLnBrk="1" hangingPunct="1"/>
              <a:t>16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82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212DA-7848-0F45-A3B7-AB5424DAA379}" type="slidenum">
              <a:rPr lang="en-US" sz="1200">
                <a:latin typeface="Calibri" charset="0"/>
              </a:rPr>
              <a:pPr eaLnBrk="1" hangingPunct="1"/>
              <a:t>18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212DA-7848-0F45-A3B7-AB5424DAA379}" type="slidenum">
              <a:rPr lang="en-US" sz="1200">
                <a:latin typeface="Calibri" charset="0"/>
              </a:rPr>
              <a:pPr eaLnBrk="1" hangingPunct="1"/>
              <a:t>19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B9D02-B82A-C845-AF3C-EA15BF30A7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212DA-7848-0F45-A3B7-AB5424DAA379}" type="slidenum">
              <a:rPr lang="en-US" sz="1200">
                <a:latin typeface="Calibri" charset="0"/>
              </a:rPr>
              <a:pPr eaLnBrk="1" hangingPunct="1"/>
              <a:t>20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212DA-7848-0F45-A3B7-AB5424DAA379}" type="slidenum">
              <a:rPr lang="en-US" sz="1200">
                <a:latin typeface="Calibri" charset="0"/>
              </a:rPr>
              <a:pPr eaLnBrk="1" hangingPunct="1"/>
              <a:t>21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41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90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905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05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47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561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4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65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143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62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516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477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952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67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9BF36D-CFCF-AE4B-A55C-E252B27A32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54275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3E60A4-FD1D-2C49-BB51-998800E3FC3B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000B9-7AD8-0E4B-87A6-8F0129A504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02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01D7804-E9A4-D842-BA57-890C30EF5852}" type="slidenum">
              <a:rPr lang="en-US" sz="1200">
                <a:latin typeface="Calibri" charset="0"/>
              </a:rPr>
              <a:pPr algn="r"/>
              <a:t>8</a:t>
            </a:fld>
            <a:endParaRPr lang="en-US" sz="1200">
              <a:latin typeface="Calibri" charset="0"/>
            </a:endParaRPr>
          </a:p>
        </p:txBody>
      </p:sp>
      <p:sp>
        <p:nvSpPr>
          <p:cNvPr id="72708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charset="0"/>
            </a:endParaRPr>
          </a:p>
        </p:txBody>
      </p:sp>
      <p:sp>
        <p:nvSpPr>
          <p:cNvPr id="72709" name="Rectangle 5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42DE1B58-DDC0-204C-A973-6DC1053D99A5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B8B7-652D-874C-9748-34735555349A}" type="datetimeFigureOut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5C18-7BFD-3C48-ACCE-687DC23D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5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B8B7-652D-874C-9748-34735555349A}" type="datetimeFigureOut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5C18-7BFD-3C48-ACCE-687DC23D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9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B8B7-652D-874C-9748-34735555349A}" type="datetimeFigureOut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5C18-7BFD-3C48-ACCE-687DC23D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31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97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3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1775064"/>
            <a:ext cx="78486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38300" y="3976471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3488" y="5842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5083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2713" y="1752600"/>
            <a:ext cx="6351587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394200"/>
            <a:ext cx="1376362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900" y="2009774"/>
            <a:ext cx="5634038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70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917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B8B7-652D-874C-9748-34735555349A}" type="datetimeFigureOut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5C18-7BFD-3C48-ACCE-687DC23D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9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B8B7-652D-874C-9748-34735555349A}" type="datetimeFigureOut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5C18-7BFD-3C48-ACCE-687DC23D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0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B8B7-652D-874C-9748-34735555349A}" type="datetimeFigureOut">
              <a:rPr lang="en-US" smtClean="0"/>
              <a:t>3/6/12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5C18-7BFD-3C48-ACCE-687DC23D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8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B8B7-652D-874C-9748-34735555349A}" type="datetimeFigureOut">
              <a:rPr lang="en-US" smtClean="0"/>
              <a:t>3/6/12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5C18-7BFD-3C48-ACCE-687DC23D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5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B8B7-652D-874C-9748-34735555349A}" type="datetimeFigureOut">
              <a:rPr lang="en-US" smtClean="0"/>
              <a:t>3/6/12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5C18-7BFD-3C48-ACCE-687DC23D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5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B8B7-652D-874C-9748-34735555349A}" type="datetimeFigureOut">
              <a:rPr lang="en-US" smtClean="0"/>
              <a:t>3/6/12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5C18-7BFD-3C48-ACCE-687DC23D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6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B8B7-652D-874C-9748-34735555349A}" type="datetimeFigureOut">
              <a:rPr lang="en-US" smtClean="0"/>
              <a:t>3/6/12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5C18-7BFD-3C48-ACCE-687DC23D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B8B7-652D-874C-9748-34735555349A}" type="datetimeFigureOut">
              <a:rPr lang="en-US" smtClean="0"/>
              <a:t>3/6/12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5C18-7BFD-3C48-ACCE-687DC23D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7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6B8B7-652D-874C-9748-34735555349A}" type="datetimeFigureOut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F5C18-7BFD-3C48-ACCE-687DC23D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Microsoft_Excel_97_-_2004_Worksheet2.xls"/><Relationship Id="rId8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3.png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Microsoft_Excel_97_-_2004_Worksheet3.xls"/><Relationship Id="rId8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r.org/pubs/ruminations/01wilkin/wilkin.html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ww.hathitrust.org/authors_guild_lawsuit_information%23Detail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about" TargetMode="External"/><Relationship Id="rId4" Type="http://schemas.openxmlformats.org/officeDocument/2006/relationships/hyperlink" Target="http://twitter.com/hathitrust" TargetMode="External"/><Relationship Id="rId5" Type="http://schemas.openxmlformats.org/officeDocument/2006/relationships/hyperlink" Target="http://www.hathitrust.org/updates" TargetMode="External"/><Relationship Id="rId6" Type="http://schemas.openxmlformats.org/officeDocument/2006/relationships/hyperlink" Target="http://www.hathitrust.org/updates_rss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Microsoft_Excel_97_-_2004_Worksheet1.xls"/><Relationship Id="rId8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>
          <a:xfrm>
            <a:off x="1093095" y="2002454"/>
            <a:ext cx="6776238" cy="169313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HathiTrust</a:t>
            </a:r>
            <a:r>
              <a:rPr lang="en-US" dirty="0"/>
              <a:t>: Issues and Challenges in Preserving the Published Record</a:t>
            </a:r>
            <a:endParaRPr lang="en-US" dirty="0">
              <a:latin typeface="Calibri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10536" y="5469085"/>
            <a:ext cx="2988921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095" y="4195095"/>
            <a:ext cx="700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Amigos Online</a:t>
            </a:r>
          </a:p>
          <a:p>
            <a:pPr algn="ctr"/>
            <a:r>
              <a:rPr lang="en-US" dirty="0" smtClean="0"/>
              <a:t>February 8, 2012</a:t>
            </a:r>
          </a:p>
          <a:p>
            <a:pPr algn="ctr"/>
            <a:r>
              <a:rPr lang="en-US" dirty="0" smtClean="0"/>
              <a:t>Jeremy York, Project Librarian, </a:t>
            </a:r>
            <a:r>
              <a:rPr lang="en-US" dirty="0" err="1" smtClean="0"/>
              <a:t>HathiTrust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313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99929"/>
              </p:ext>
            </p:extLst>
          </p:nvPr>
        </p:nvGraphicFramePr>
        <p:xfrm>
          <a:off x="832296" y="1739900"/>
          <a:ext cx="7212208" cy="433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Language Distribution (1)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January 2012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86325" y="1739900"/>
            <a:ext cx="3800475" cy="777875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top 10 languages make up ~86% of all content </a:t>
            </a:r>
          </a:p>
        </p:txBody>
      </p:sp>
    </p:spTree>
    <p:extLst>
      <p:ext uri="{BB962C8B-B14F-4D97-AF65-F5344CB8AC3E}">
        <p14:creationId xmlns:p14="http://schemas.microsoft.com/office/powerpoint/2010/main" val="67346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667397"/>
              </p:ext>
            </p:extLst>
          </p:nvPr>
        </p:nvGraphicFramePr>
        <p:xfrm>
          <a:off x="719138" y="1636713"/>
          <a:ext cx="7464425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Language Distribution (2)</a:t>
            </a:r>
          </a:p>
        </p:txBody>
      </p:sp>
      <p:sp>
        <p:nvSpPr>
          <p:cNvPr id="7" name="Rectangle 6"/>
          <p:cNvSpPr/>
          <p:nvPr/>
        </p:nvSpPr>
        <p:spPr>
          <a:xfrm>
            <a:off x="6824284" y="1793209"/>
            <a:ext cx="1993900" cy="958850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next 40 languages make up ~13% of total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January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1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Services: Preservation with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TRAC-certified</a:t>
            </a:r>
          </a:p>
          <a:p>
            <a:r>
              <a:rPr lang="en-US" dirty="0" smtClean="0"/>
              <a:t>Discovery</a:t>
            </a:r>
          </a:p>
          <a:p>
            <a:pPr lvl="1"/>
            <a:r>
              <a:rPr lang="en-US" dirty="0"/>
              <a:t>Bibliographic and full-text search of all </a:t>
            </a:r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Extended discovery (</a:t>
            </a:r>
            <a:r>
              <a:rPr lang="en-US" dirty="0" err="1" smtClean="0"/>
              <a:t>ProQuest</a:t>
            </a:r>
            <a:r>
              <a:rPr lang="en-US" dirty="0" smtClean="0"/>
              <a:t>, EBSCO, OCLC, Ex </a:t>
            </a:r>
            <a:r>
              <a:rPr lang="en-US" dirty="0" err="1" smtClean="0"/>
              <a:t>Libris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Mechanisms for local loading of records</a:t>
            </a:r>
            <a:endParaRPr lang="en-US" dirty="0" smtClean="0"/>
          </a:p>
          <a:p>
            <a:r>
              <a:rPr lang="en-US" dirty="0" smtClean="0"/>
              <a:t>Access and Use</a:t>
            </a:r>
          </a:p>
          <a:p>
            <a:pPr lvl="1"/>
            <a:r>
              <a:rPr lang="en-US" dirty="0" smtClean="0"/>
              <a:t>Public domain and open access works</a:t>
            </a:r>
          </a:p>
          <a:p>
            <a:pPr lvl="1"/>
            <a:r>
              <a:rPr lang="en-US" dirty="0" smtClean="0"/>
              <a:t>Full download of materials where possible</a:t>
            </a:r>
          </a:p>
          <a:p>
            <a:pPr lvl="1"/>
            <a:r>
              <a:rPr lang="en-US" dirty="0"/>
              <a:t>Print on demand</a:t>
            </a:r>
          </a:p>
          <a:p>
            <a:pPr lvl="1"/>
            <a:r>
              <a:rPr lang="en-US" dirty="0" smtClean="0"/>
              <a:t>Research Center</a:t>
            </a:r>
          </a:p>
          <a:p>
            <a:pPr lvl="1"/>
            <a:r>
              <a:rPr lang="en-US" dirty="0" smtClean="0"/>
              <a:t>Lawful uses of in-copyright works</a:t>
            </a:r>
          </a:p>
        </p:txBody>
      </p:sp>
    </p:spTree>
    <p:extLst>
      <p:ext uri="{BB962C8B-B14F-4D97-AF65-F5344CB8AC3E}">
        <p14:creationId xmlns:p14="http://schemas.microsoft.com/office/powerpoint/2010/main" val="123442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  <a:latin typeface="Calibri" charset="0"/>
              </a:rPr>
              <a:t>Scope of the Issue: Dates</a:t>
            </a:r>
            <a:endParaRPr lang="en-US" dirty="0">
              <a:solidFill>
                <a:srgbClr val="404040"/>
              </a:solidFill>
              <a:latin typeface="Calibri" charset="0"/>
            </a:endParaRPr>
          </a:p>
        </p:txBody>
      </p:sp>
      <p:graphicFrame>
        <p:nvGraphicFramePr>
          <p:cNvPr id="24578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Worksheet" r:id="rId4" imgW="8228920" imgH="4894683" progId="Excel.Sheet.8">
                  <p:embed/>
                </p:oleObj>
              </mc:Choice>
              <mc:Fallback>
                <p:oleObj name="Worksheet" r:id="rId4" imgW="8228920" imgH="489468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89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6147"/>
              </p:ext>
            </p:extLst>
          </p:nvPr>
        </p:nvGraphicFramePr>
        <p:xfrm>
          <a:off x="457200" y="1749425"/>
          <a:ext cx="8229600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Worksheet" r:id="rId7" imgW="8229600" imgH="4597400" progId="Excel.Sheet.8">
                  <p:embed/>
                </p:oleObj>
              </mc:Choice>
              <mc:Fallback>
                <p:oleObj name="Worksheet" r:id="rId7" imgW="8229600" imgH="45974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49425"/>
                        <a:ext cx="8229600" cy="460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January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9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  <a:latin typeface="Calibri" charset="0"/>
              </a:rPr>
              <a:t>Scope of the Issue: Dates</a:t>
            </a:r>
            <a:endParaRPr lang="en-US" dirty="0">
              <a:solidFill>
                <a:srgbClr val="404040"/>
              </a:solidFill>
              <a:latin typeface="Calibri" charset="0"/>
            </a:endParaRPr>
          </a:p>
        </p:txBody>
      </p:sp>
      <p:graphicFrame>
        <p:nvGraphicFramePr>
          <p:cNvPr id="24578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Worksheet" r:id="rId4" imgW="8228920" imgH="4894683" progId="Excel.Sheet.8">
                  <p:embed/>
                </p:oleObj>
              </mc:Choice>
              <mc:Fallback>
                <p:oleObj name="Worksheet" r:id="rId4" imgW="8228920" imgH="489468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89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127173"/>
              </p:ext>
            </p:extLst>
          </p:nvPr>
        </p:nvGraphicFramePr>
        <p:xfrm>
          <a:off x="457200" y="1749425"/>
          <a:ext cx="8229600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Worksheet" r:id="rId7" imgW="8229600" imgH="4597400" progId="Excel.Sheet.8">
                  <p:embed/>
                </p:oleObj>
              </mc:Choice>
              <mc:Fallback>
                <p:oleObj name="Worksheet" r:id="rId7" imgW="8229600" imgH="45974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49425"/>
                        <a:ext cx="8229600" cy="460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January 2012</a:t>
            </a:r>
            <a:endParaRPr lang="en-US" dirty="0"/>
          </a:p>
        </p:txBody>
      </p:sp>
      <p:sp>
        <p:nvSpPr>
          <p:cNvPr id="6" name="Pie 5"/>
          <p:cNvSpPr/>
          <p:nvPr/>
        </p:nvSpPr>
        <p:spPr>
          <a:xfrm flipH="1">
            <a:off x="2109848" y="3190875"/>
            <a:ext cx="4921255" cy="2714625"/>
          </a:xfrm>
          <a:prstGeom prst="pie">
            <a:avLst>
              <a:gd name="adj1" fmla="val 20431785"/>
              <a:gd name="adj2" fmla="val 1620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9469" y="4429125"/>
            <a:ext cx="968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73%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1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Content Distribution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January 2012</a:t>
            </a:r>
            <a:endParaRPr lang="en-US" dirty="0"/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034165"/>
              </p:ext>
            </p:extLst>
          </p:nvPr>
        </p:nvGraphicFramePr>
        <p:xfrm>
          <a:off x="330589" y="1860870"/>
          <a:ext cx="8673917" cy="379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35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1768475" y="374650"/>
            <a:ext cx="6100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Breakdown of HathiTrust book corpus by publication 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538" y="6289675"/>
            <a:ext cx="79819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  <a:ea typeface="+mn-ea"/>
                <a:cs typeface="+mn-cs"/>
                <a:hlinkClick r:id="rId3"/>
              </a:rPr>
              <a:t>Bibliographic Indeterminacy and the Scale of Problems and Opportunities of "Rights" in Digital Collection Building </a:t>
            </a:r>
            <a:r>
              <a:rPr lang="en-US" sz="1200" dirty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– 2/2011</a:t>
            </a:r>
          </a:p>
        </p:txBody>
      </p:sp>
      <p:pic>
        <p:nvPicPr>
          <p:cNvPr id="2" name="Picture 1" descr="Dates-onl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75" y="801797"/>
            <a:ext cx="5675251" cy="54878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53200" y="1917700"/>
            <a:ext cx="37465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42%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3308350"/>
            <a:ext cx="374650" cy="209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19%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4216400"/>
            <a:ext cx="4064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20%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5264150"/>
            <a:ext cx="4064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19%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7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-non-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83" y="830286"/>
            <a:ext cx="5214895" cy="54864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68475" y="363538"/>
            <a:ext cx="6100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Breakdown of </a:t>
            </a:r>
            <a:r>
              <a:rPr lang="en-US" sz="1800" dirty="0" err="1">
                <a:latin typeface="Calibri" charset="0"/>
              </a:rPr>
              <a:t>HathiTrust</a:t>
            </a:r>
            <a:r>
              <a:rPr lang="en-US" sz="1800" dirty="0">
                <a:latin typeface="Calibri" charset="0"/>
              </a:rPr>
              <a:t> book corpus by publication date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6365875" y="1844674"/>
            <a:ext cx="374650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42%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5875" y="3101974"/>
            <a:ext cx="374650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19%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65875" y="4006850"/>
            <a:ext cx="4064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20%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875" y="4937125"/>
            <a:ext cx="4064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19%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75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5"/>
          <p:cNvSpPr txBox="1">
            <a:spLocks noChangeArrowheads="1"/>
          </p:cNvSpPr>
          <p:nvPr/>
        </p:nvSpPr>
        <p:spPr bwMode="auto">
          <a:xfrm>
            <a:off x="1768475" y="374650"/>
            <a:ext cx="6100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Copyright status of books published pre-1923 and US works published 1923-1963</a:t>
            </a:r>
          </a:p>
        </p:txBody>
      </p:sp>
      <p:pic>
        <p:nvPicPr>
          <p:cNvPr id="2" name="Picture 1" descr="1923-63-P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53" y="1025859"/>
            <a:ext cx="4653644" cy="55282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54725" y="1933573"/>
            <a:ext cx="374650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42%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54725" y="3078160"/>
            <a:ext cx="374650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19%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4725" y="3854448"/>
            <a:ext cx="4064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20%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4725" y="4689474"/>
            <a:ext cx="4064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19%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5"/>
          <p:cNvSpPr txBox="1">
            <a:spLocks noChangeArrowheads="1"/>
          </p:cNvSpPr>
          <p:nvPr/>
        </p:nvSpPr>
        <p:spPr bwMode="auto">
          <a:xfrm>
            <a:off x="1768475" y="374650"/>
            <a:ext cx="6100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Copyright status of books published pre-1923 and US works published 1923-1963</a:t>
            </a:r>
          </a:p>
        </p:txBody>
      </p:sp>
      <p:pic>
        <p:nvPicPr>
          <p:cNvPr id="2" name="Picture 1" descr="1923-63-P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53" y="1025859"/>
            <a:ext cx="4653644" cy="5528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0000" y="5168900"/>
            <a:ext cx="177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Pre-1872 ~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%</a:t>
            </a:r>
          </a:p>
        </p:txBody>
      </p:sp>
      <p:cxnSp>
        <p:nvCxnSpPr>
          <p:cNvPr id="6" name="Straight Connector 5"/>
          <p:cNvCxnSpPr>
            <a:stCxn id="3" idx="1"/>
          </p:cNvCxnSpPr>
          <p:nvPr/>
        </p:nvCxnSpPr>
        <p:spPr>
          <a:xfrm flipH="1" flipV="1">
            <a:off x="5600701" y="4970462"/>
            <a:ext cx="749299" cy="352327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54725" y="1933573"/>
            <a:ext cx="374650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42%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54725" y="3078160"/>
            <a:ext cx="374650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19%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4725" y="3854448"/>
            <a:ext cx="4064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20%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4725" y="4689474"/>
            <a:ext cx="4064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19%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42879" y="4860925"/>
            <a:ext cx="3357822" cy="16827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Partnership</a:t>
            </a:r>
            <a:endParaRPr lang="en-US" dirty="0">
              <a:latin typeface="Calibri" charset="0"/>
            </a:endParaRPr>
          </a:p>
        </p:txBody>
      </p:sp>
      <p:sp>
        <p:nvSpPr>
          <p:cNvPr id="9219" name="Rectangle 12"/>
          <p:cNvSpPr>
            <a:spLocks noGrp="1"/>
          </p:cNvSpPr>
          <p:nvPr>
            <p:ph idx="1"/>
          </p:nvPr>
        </p:nvSpPr>
        <p:spPr>
          <a:xfrm>
            <a:off x="611120" y="1649413"/>
            <a:ext cx="2294177" cy="491966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Arizona State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Baylor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Boston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Boston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California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Digital 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Columbia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Cornell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Dartmouth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Duke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Emory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Florida State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Getty Research Institute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Harvard University 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Indiana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Johns Hopkins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Lafayette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Library of Congress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Massachusetts Institute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Technology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McGill University`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Michigan State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New York Public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York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North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Carolina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Central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endParaRPr lang="en-US" sz="13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en-US" sz="1300" dirty="0">
              <a:solidFill>
                <a:srgbClr val="000000"/>
              </a:solidFill>
              <a:latin typeface="Monaco" charset="0"/>
            </a:endParaRPr>
          </a:p>
        </p:txBody>
      </p:sp>
      <p:sp>
        <p:nvSpPr>
          <p:cNvPr id="9220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3229055" y="1618461"/>
            <a:ext cx="2393950" cy="49196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North Carolina State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Northwestern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The Ohio State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The Pennsylvania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State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Princeton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Purdue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Stanford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Texas A&amp;M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Universidad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Complutense</a:t>
            </a:r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de Madrid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Arizona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Calgary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 of California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Berkeley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Davis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Irvine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Los Angeles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Merced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Riverside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 Diego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 Francisco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Santa Barbara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Santa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Cruz</a:t>
            </a:r>
            <a:endParaRPr lang="en-US" sz="2000" dirty="0" smtClean="0">
              <a:latin typeface="Calibri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Chicago</a:t>
            </a:r>
          </a:p>
        </p:txBody>
      </p:sp>
      <p:sp>
        <p:nvSpPr>
          <p:cNvPr id="9221" name="Rectangle 13"/>
          <p:cNvSpPr txBox="1">
            <a:spLocks/>
          </p:cNvSpPr>
          <p:nvPr/>
        </p:nvSpPr>
        <p:spPr bwMode="auto">
          <a:xfrm>
            <a:off x="6141686" y="1630169"/>
            <a:ext cx="249555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Connecticut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Florida</a:t>
            </a:r>
            <a:endParaRPr lang="en-US" sz="13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of Illinois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Illinois at Chicago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Iowa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Maryland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Miami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Michigan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Minnesota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Missouri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Nebraska-Lincoln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North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Carolina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at Chapel Hill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Notre Dame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Pennsylvania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Pittsburgh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Utah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Virginia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Wisconsin-	Madison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 State University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 University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Yale University Library</a:t>
            </a:r>
            <a:endParaRPr lang="en-US" sz="1300" dirty="0" smtClean="0">
              <a:latin typeface="Arial" charset="0"/>
              <a:cs typeface="Arial" charset="0"/>
            </a:endParaRPr>
          </a:p>
          <a:p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30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923-63-P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53" y="1025859"/>
            <a:ext cx="4653644" cy="5528234"/>
          </a:xfrm>
          <a:prstGeom prst="rect">
            <a:avLst/>
          </a:prstGeom>
        </p:spPr>
      </p:pic>
      <p:sp>
        <p:nvSpPr>
          <p:cNvPr id="75778" name="TextBox 5"/>
          <p:cNvSpPr txBox="1">
            <a:spLocks noChangeArrowheads="1"/>
          </p:cNvSpPr>
          <p:nvPr/>
        </p:nvSpPr>
        <p:spPr bwMode="auto">
          <a:xfrm>
            <a:off x="1768475" y="374650"/>
            <a:ext cx="6100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Copyright status of books published pre-1923 and US works published 1923-1963</a:t>
            </a:r>
          </a:p>
        </p:txBody>
      </p:sp>
      <p:pic>
        <p:nvPicPr>
          <p:cNvPr id="2" name="Picture 1" descr="1923-63-P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53" y="1025859"/>
            <a:ext cx="4653644" cy="55282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2879" y="4860925"/>
            <a:ext cx="3357822" cy="16827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00" y="5168900"/>
            <a:ext cx="177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Pre-1872 ~ 5%</a:t>
            </a:r>
          </a:p>
        </p:txBody>
      </p:sp>
      <p:cxnSp>
        <p:nvCxnSpPr>
          <p:cNvPr id="6" name="Straight Connector 5"/>
          <p:cNvCxnSpPr>
            <a:stCxn id="3" idx="1"/>
            <a:endCxn id="5" idx="3"/>
          </p:cNvCxnSpPr>
          <p:nvPr/>
        </p:nvCxnSpPr>
        <p:spPr>
          <a:xfrm flipH="1" flipV="1">
            <a:off x="5600701" y="4945063"/>
            <a:ext cx="749299" cy="3777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13250" y="5478801"/>
            <a:ext cx="142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Public Domain worldwide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25800" y="4860925"/>
            <a:ext cx="2374900" cy="168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endCxn id="10" idx="2"/>
          </p:cNvCxnSpPr>
          <p:nvPr/>
        </p:nvCxnSpPr>
        <p:spPr>
          <a:xfrm flipH="1" flipV="1">
            <a:off x="4413250" y="5029200"/>
            <a:ext cx="234950" cy="449601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54725" y="1933573"/>
            <a:ext cx="374650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42%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54725" y="3078160"/>
            <a:ext cx="374650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19%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54725" y="3854448"/>
            <a:ext cx="4064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20%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54725" y="4689474"/>
            <a:ext cx="4064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19%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5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923-63-P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53" y="1025859"/>
            <a:ext cx="4653644" cy="5528234"/>
          </a:xfrm>
          <a:prstGeom prst="rect">
            <a:avLst/>
          </a:prstGeom>
        </p:spPr>
      </p:pic>
      <p:sp>
        <p:nvSpPr>
          <p:cNvPr id="75778" name="TextBox 5"/>
          <p:cNvSpPr txBox="1">
            <a:spLocks noChangeArrowheads="1"/>
          </p:cNvSpPr>
          <p:nvPr/>
        </p:nvSpPr>
        <p:spPr bwMode="auto">
          <a:xfrm>
            <a:off x="1768475" y="374650"/>
            <a:ext cx="6100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Copyright status of books published pre-1923 and US works published 1923-1963</a:t>
            </a:r>
          </a:p>
        </p:txBody>
      </p:sp>
      <p:pic>
        <p:nvPicPr>
          <p:cNvPr id="2" name="Picture 1" descr="1923-63-P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53" y="1025859"/>
            <a:ext cx="4653644" cy="55282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2879" y="4860925"/>
            <a:ext cx="3357822" cy="16827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00" y="5168900"/>
            <a:ext cx="177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Pre-1872 ~ 5%</a:t>
            </a:r>
          </a:p>
        </p:txBody>
      </p:sp>
      <p:cxnSp>
        <p:nvCxnSpPr>
          <p:cNvPr id="6" name="Straight Connector 5"/>
          <p:cNvCxnSpPr>
            <a:stCxn id="3" idx="1"/>
            <a:endCxn id="5" idx="3"/>
          </p:cNvCxnSpPr>
          <p:nvPr/>
        </p:nvCxnSpPr>
        <p:spPr>
          <a:xfrm flipH="1" flipV="1">
            <a:off x="5600701" y="4945063"/>
            <a:ext cx="749299" cy="3777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13250" y="5478801"/>
            <a:ext cx="165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Public Domain worldwide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25800" y="4860925"/>
            <a:ext cx="2374900" cy="168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endCxn id="10" idx="2"/>
          </p:cNvCxnSpPr>
          <p:nvPr/>
        </p:nvCxnSpPr>
        <p:spPr>
          <a:xfrm flipH="1" flipV="1">
            <a:off x="4413250" y="5029200"/>
            <a:ext cx="234950" cy="449601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781" name="TextBox 75780"/>
          <p:cNvSpPr txBox="1"/>
          <p:nvPr/>
        </p:nvSpPr>
        <p:spPr>
          <a:xfrm>
            <a:off x="1528329" y="2784475"/>
            <a:ext cx="404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2500" y="2667000"/>
            <a:ext cx="984250" cy="71437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35324" y="3375024"/>
            <a:ext cx="2374901" cy="84137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54725" y="1933573"/>
            <a:ext cx="374650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42%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54725" y="3078160"/>
            <a:ext cx="374650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19%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54725" y="3854448"/>
            <a:ext cx="4064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20%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54725" y="4689474"/>
            <a:ext cx="4064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19%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5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-diag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75" y="962244"/>
            <a:ext cx="4709116" cy="5594131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68475" y="363538"/>
            <a:ext cx="6100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Copyright status of books published pre-1923 and US works published 1923-1963</a:t>
            </a:r>
          </a:p>
        </p:txBody>
      </p:sp>
      <p:sp>
        <p:nvSpPr>
          <p:cNvPr id="4" name="Rectangle 3"/>
          <p:cNvSpPr/>
          <p:nvPr/>
        </p:nvSpPr>
        <p:spPr>
          <a:xfrm>
            <a:off x="6054725" y="1889123"/>
            <a:ext cx="374650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42%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54725" y="3033710"/>
            <a:ext cx="374650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19%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4725" y="3809998"/>
            <a:ext cx="4064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20%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4725" y="4645024"/>
            <a:ext cx="4064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19%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8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-diag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75" y="962244"/>
            <a:ext cx="4709116" cy="5594131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68475" y="363538"/>
            <a:ext cx="6100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Copyright status of books published pre-1923 and US works published 1923-1963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3875" y="2127250"/>
            <a:ext cx="149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 Print  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54725" y="1895473"/>
            <a:ext cx="374650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42%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4725" y="3040060"/>
            <a:ext cx="374650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19%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4725" y="3816348"/>
            <a:ext cx="4064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20%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54725" y="4651374"/>
            <a:ext cx="4064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19%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Bibliographic metadata</a:t>
            </a:r>
          </a:p>
          <a:p>
            <a:r>
              <a:rPr lang="en-US" dirty="0" smtClean="0"/>
              <a:t>Automatic and manual rights determination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96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Rights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Conducted on all works at time of ingest and when records are modified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Public domain worldwide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US </a:t>
            </a:r>
            <a:r>
              <a:rPr lang="en-US" dirty="0">
                <a:solidFill>
                  <a:schemeClr val="tx1"/>
                </a:solidFill>
              </a:rPr>
              <a:t>works published before 1923, US federal government publications, non-US works published prior to </a:t>
            </a:r>
            <a:r>
              <a:rPr lang="en-US" dirty="0" smtClean="0">
                <a:solidFill>
                  <a:schemeClr val="tx1"/>
                </a:solidFill>
              </a:rPr>
              <a:t>1872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Public domain in the United States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Non-US works published prior to 1923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171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Rights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IMLS-funded CRMS project</a:t>
            </a:r>
          </a:p>
          <a:p>
            <a:pPr lvl="1"/>
            <a:r>
              <a:rPr lang="en-US" dirty="0" smtClean="0"/>
              <a:t>US-published works 1923-1963</a:t>
            </a:r>
          </a:p>
          <a:p>
            <a:pPr lvl="1"/>
            <a:r>
              <a:rPr lang="en-US" dirty="0"/>
              <a:t>Conformance with formalities</a:t>
            </a:r>
          </a:p>
          <a:p>
            <a:pPr lvl="1"/>
            <a:r>
              <a:rPr lang="en-US" dirty="0" smtClean="0"/>
              <a:t>Expanding to non-US works</a:t>
            </a:r>
            <a:endParaRPr lang="en-US" dirty="0"/>
          </a:p>
          <a:p>
            <a:pPr lvl="1"/>
            <a:r>
              <a:rPr lang="en-US" dirty="0"/>
              <a:t>Double-blind review with expert review for </a:t>
            </a:r>
            <a:r>
              <a:rPr lang="en-US" dirty="0" smtClean="0"/>
              <a:t>conflicts</a:t>
            </a:r>
          </a:p>
          <a:p>
            <a:pPr lvl="1"/>
            <a:r>
              <a:rPr lang="en-US" dirty="0" smtClean="0"/>
              <a:t>Staff </a:t>
            </a:r>
            <a:r>
              <a:rPr lang="en-US" dirty="0"/>
              <a:t>at 4 </a:t>
            </a:r>
            <a:r>
              <a:rPr lang="en-US" dirty="0" err="1"/>
              <a:t>HathiTrust</a:t>
            </a:r>
            <a:r>
              <a:rPr lang="en-US" dirty="0"/>
              <a:t> partner institutions (15 will take part in non-US)</a:t>
            </a:r>
          </a:p>
          <a:p>
            <a:pPr lvl="1"/>
            <a:r>
              <a:rPr lang="en-US" dirty="0"/>
              <a:t>As of November </a:t>
            </a:r>
            <a:r>
              <a:rPr lang="en-US" dirty="0" smtClean="0"/>
              <a:t>2011</a:t>
            </a:r>
            <a:r>
              <a:rPr lang="en-US" dirty="0"/>
              <a:t> ~170,000 reviewed, 87,000 opened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0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of Precedence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00375" y="4186078"/>
            <a:ext cx="3508375" cy="73691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Bibliographic </a:t>
            </a:r>
            <a:r>
              <a:rPr lang="en-US" dirty="0" smtClean="0">
                <a:solidFill>
                  <a:schemeClr val="tx1"/>
                </a:solidFill>
              </a:rPr>
              <a:t>(automatic)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3537" y="2697955"/>
            <a:ext cx="3667125" cy="71596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Manual</a:t>
            </a:r>
          </a:p>
        </p:txBody>
      </p:sp>
      <p:sp>
        <p:nvSpPr>
          <p:cNvPr id="6" name="Up Arrow 5"/>
          <p:cNvSpPr/>
          <p:nvPr/>
        </p:nvSpPr>
        <p:spPr>
          <a:xfrm>
            <a:off x="4483100" y="3497103"/>
            <a:ext cx="406400" cy="59721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98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159204"/>
              </p:ext>
            </p:extLst>
          </p:nvPr>
        </p:nvGraphicFramePr>
        <p:xfrm>
          <a:off x="555625" y="1417632"/>
          <a:ext cx="8112125" cy="5144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509"/>
                <a:gridCol w="1077392"/>
                <a:gridCol w="1288645"/>
                <a:gridCol w="5154579"/>
              </a:tblGrid>
              <a:tr h="2747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id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name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type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dscr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2707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pd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copyright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public domain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2747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ic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copyright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in-copyright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2747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opb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copyright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out-of-print and brittle (implies in-copyright)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2747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orph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copyright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copyright-orphaned (implies in-copyright)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2747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und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copyright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undetermined copyright status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2747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umall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access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available to UM affiliates and walk-in patrons (all campuses)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2747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world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access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available to everyone in the world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2747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nobody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access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available to nobody; blocked for all users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2747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pdus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copyright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public domain only when viewed in the US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2747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cc-by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copyright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Creative Commons </a:t>
                      </a:r>
                      <a:r>
                        <a:rPr lang="en-US" sz="140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Attribution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</a:tr>
              <a:tr h="2747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cc-by-nd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copyright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Creative Commons Attribution-</a:t>
                      </a:r>
                      <a:r>
                        <a:rPr lang="en-US" sz="1400" dirty="0" err="1" smtClean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NoDerivatives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</a:tr>
              <a:tr h="2747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cc-by-nc-nd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copyright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Creative Commons Attribution-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NonCommercial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dirty="0" err="1" smtClean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NoDerivatives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</a:tr>
              <a:tr h="2747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cc-by-nc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copyright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Creative Commons Attribution-</a:t>
                      </a:r>
                      <a:r>
                        <a:rPr lang="en-US" sz="1400" dirty="0" err="1" smtClean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NonCommercial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</a:tr>
              <a:tr h="2747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cc-by-nc-sa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copyright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Creative Commons Attribution-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NonCommercial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dirty="0" err="1" smtClean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ShareAlike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</a:tr>
              <a:tr h="2747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cc-by-sa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copyright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Creative Commons Attribution-</a:t>
                      </a:r>
                      <a:r>
                        <a:rPr lang="en-US" sz="1400" dirty="0" err="1" smtClean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ShareAlike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</a:tr>
              <a:tr h="38154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orphcand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copyright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orphan candidate - in 90-day holding period (implies in-copyright)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</a:tr>
              <a:tr h="2747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cc-zero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copyright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Creative Commons Zero license (implies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pd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 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0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Rights Determination Reason Codes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829506"/>
              </p:ext>
            </p:extLst>
          </p:nvPr>
        </p:nvGraphicFramePr>
        <p:xfrm>
          <a:off x="457201" y="1417633"/>
          <a:ext cx="8229600" cy="4995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49"/>
                <a:gridCol w="587375"/>
                <a:gridCol w="7051676"/>
              </a:tblGrid>
              <a:tr h="244283"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id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name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 err="1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dscr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240678"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bib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bibliographically-derived by automatic processes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244283"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ncn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printed copyright notice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244283"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contractual agreement with copyright holder on file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244283"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ddd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due diligence documentation on file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244283"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man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manual access control override; see note for details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244283"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pvt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private personal information visible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244283"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ren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copyright renewal research was conducted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502467"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nfi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needs further investigation (copyright research partially complete; an ambiguous, unclear, or other time-consuming situation was encountered)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425820"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cdpp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title page or verso contain copyright date and/or place of publication information not in bib record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350032"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cip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condition review and in-print status research was conducted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244283"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unp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unpublished work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244283"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gfv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Google viewability set at VIEW_FULL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</a:tr>
              <a:tr h="502467"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crms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derived from multiple reviews in the Copyright Review Management System (CRMS) via an internal resolution policy; consult CRMS records for details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</a:tr>
              <a:tr h="425820"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add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author death date research was conducted or notification was received from authoritative source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</a:tr>
              <a:tr h="350032"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exp</a:t>
                      </a:r>
                      <a:endParaRPr lang="en-US" sz="1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expiration of copyright term for non-US work with corporate author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30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Launched 2008</a:t>
            </a:r>
          </a:p>
          <a:p>
            <a:r>
              <a:rPr lang="en-US" dirty="0" smtClean="0"/>
              <a:t>Initial focus on digitized book and journal content</a:t>
            </a:r>
          </a:p>
          <a:p>
            <a:pPr lvl="1"/>
            <a:r>
              <a:rPr lang="en-US" dirty="0" smtClean="0"/>
              <a:t>10,028,324 </a:t>
            </a:r>
            <a:r>
              <a:rPr lang="en-US" dirty="0"/>
              <a:t>total volumes </a:t>
            </a:r>
          </a:p>
          <a:p>
            <a:pPr lvl="1"/>
            <a:r>
              <a:rPr lang="en-US" dirty="0" smtClean="0"/>
              <a:t>5,315,009 </a:t>
            </a:r>
            <a:r>
              <a:rPr lang="en-US" dirty="0"/>
              <a:t>book titles</a:t>
            </a:r>
          </a:p>
          <a:p>
            <a:pPr lvl="1"/>
            <a:r>
              <a:rPr lang="en-US" dirty="0" smtClean="0"/>
              <a:t>264,490 </a:t>
            </a:r>
            <a:r>
              <a:rPr lang="en-US" dirty="0"/>
              <a:t>serial titles</a:t>
            </a:r>
          </a:p>
          <a:p>
            <a:pPr lvl="1"/>
            <a:r>
              <a:rPr lang="en-US" dirty="0" smtClean="0"/>
              <a:t>2,741,589 public domain (~27%)</a:t>
            </a:r>
          </a:p>
        </p:txBody>
      </p:sp>
    </p:spTree>
    <p:extLst>
      <p:ext uri="{BB962C8B-B14F-4D97-AF65-F5344CB8AC3E}">
        <p14:creationId xmlns:p14="http://schemas.microsoft.com/office/powerpoint/2010/main" val="209284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Lawful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to users who have print disabilities</a:t>
            </a:r>
          </a:p>
          <a:p>
            <a:r>
              <a:rPr lang="en-US" dirty="0" smtClean="0"/>
              <a:t>Section 108 uses of materials</a:t>
            </a:r>
          </a:p>
          <a:p>
            <a:r>
              <a:rPr lang="en-US" dirty="0" smtClean="0"/>
              <a:t>Access to orphan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3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of Access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to students, faculty, staff of partnering institutions</a:t>
            </a:r>
          </a:p>
          <a:p>
            <a:pPr lvl="1"/>
            <a:r>
              <a:rPr lang="en-US" dirty="0" smtClean="0"/>
              <a:t>On library premises or authenticated into </a:t>
            </a:r>
            <a:r>
              <a:rPr lang="en-US" dirty="0" err="1" smtClean="0"/>
              <a:t>HathiTrust</a:t>
            </a:r>
            <a:endParaRPr lang="en-US" dirty="0" smtClean="0"/>
          </a:p>
          <a:p>
            <a:r>
              <a:rPr lang="en-US" dirty="0" smtClean="0"/>
              <a:t>Partner libraries own a print copy</a:t>
            </a:r>
          </a:p>
          <a:p>
            <a:pPr lvl="1"/>
            <a:r>
              <a:rPr lang="en-US" dirty="0" smtClean="0"/>
              <a:t>One simultaneous user per print copy owned</a:t>
            </a:r>
          </a:p>
          <a:p>
            <a:r>
              <a:rPr lang="en-US" dirty="0" smtClean="0"/>
              <a:t>Users must be on U.S. soil</a:t>
            </a:r>
          </a:p>
          <a:p>
            <a:r>
              <a:rPr lang="en-US" dirty="0" smtClean="0"/>
              <a:t>One page at a time download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01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Possibilities /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Computational research, text mining</a:t>
            </a:r>
          </a:p>
          <a:p>
            <a:r>
              <a:rPr lang="en-US" dirty="0" smtClean="0"/>
              <a:t>Print on demand</a:t>
            </a:r>
          </a:p>
          <a:p>
            <a:r>
              <a:rPr lang="en-US" dirty="0" smtClean="0"/>
              <a:t>Opening access to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Agreements with vendors common</a:t>
            </a:r>
          </a:p>
          <a:p>
            <a:r>
              <a:rPr lang="en-US" dirty="0" smtClean="0"/>
              <a:t>Largest impact for </a:t>
            </a:r>
            <a:r>
              <a:rPr lang="en-US" dirty="0" err="1" smtClean="0"/>
              <a:t>HathiTrust</a:t>
            </a:r>
            <a:r>
              <a:rPr lang="en-US" dirty="0" smtClean="0"/>
              <a:t> is agreement with Google</a:t>
            </a:r>
          </a:p>
          <a:p>
            <a:pPr lvl="1"/>
            <a:r>
              <a:rPr lang="en-US" dirty="0" smtClean="0"/>
              <a:t>Receive digital copy from Google</a:t>
            </a:r>
          </a:p>
          <a:p>
            <a:pPr lvl="1"/>
            <a:r>
              <a:rPr lang="en-US" dirty="0" smtClean="0"/>
              <a:t>Share digital copy with partner libraries</a:t>
            </a:r>
          </a:p>
          <a:p>
            <a:pPr lvl="1"/>
            <a:r>
              <a:rPr lang="en-US" dirty="0" smtClean="0"/>
              <a:t>Prevent download for commercial purposes, redistribution of files, automated or systematic download</a:t>
            </a:r>
          </a:p>
          <a:p>
            <a:r>
              <a:rPr lang="en-US" dirty="0" smtClean="0"/>
              <a:t>Able to make datasets for research purposes to institutions that sign an agreement with Google</a:t>
            </a:r>
          </a:p>
        </p:txBody>
      </p:sp>
    </p:spTree>
    <p:extLst>
      <p:ext uri="{BB962C8B-B14F-4D97-AF65-F5344CB8AC3E}">
        <p14:creationId xmlns:p14="http://schemas.microsoft.com/office/powerpoint/2010/main" val="31184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523528"/>
              </p:ext>
            </p:extLst>
          </p:nvPr>
        </p:nvGraphicFramePr>
        <p:xfrm>
          <a:off x="142876" y="269874"/>
          <a:ext cx="8858248" cy="62706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5464"/>
                <a:gridCol w="1265464"/>
                <a:gridCol w="1265464"/>
                <a:gridCol w="1265464"/>
                <a:gridCol w="1265464"/>
                <a:gridCol w="1265464"/>
                <a:gridCol w="1265464"/>
              </a:tblGrid>
              <a:tr h="707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Type of work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Searchable (bibliographic and full-text)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</a:rPr>
                        <a:t>Viewable*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Full-PDF download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Print on </a:t>
                      </a:r>
                      <a:r>
                        <a:rPr lang="en-US" sz="1350" dirty="0" smtClean="0">
                          <a:effectLst/>
                        </a:rPr>
                        <a:t>Demand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Print </a:t>
                      </a:r>
                      <a:r>
                        <a:rPr lang="en-US" sz="1350" dirty="0" smtClean="0">
                          <a:effectLst/>
                        </a:rPr>
                        <a:t>disabilities*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Preservation uses (Section 108</a:t>
                      </a:r>
                      <a:r>
                        <a:rPr lang="en-US" sz="1350" dirty="0" smtClean="0">
                          <a:effectLst/>
                        </a:rPr>
                        <a:t>)*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</a:tr>
              <a:tr h="8558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</a:rPr>
                        <a:t>Public</a:t>
                      </a:r>
                      <a:r>
                        <a:rPr lang="en-US" sz="1350" baseline="0" dirty="0" smtClean="0">
                          <a:effectLst/>
                        </a:rPr>
                        <a:t> domain worldwide 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Worldwide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Worldwide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</a:rPr>
                        <a:t>Partners only if scanned by Google, </a:t>
                      </a:r>
                      <a:r>
                        <a:rPr lang="en-US" sz="1350" baseline="0" dirty="0" smtClean="0">
                          <a:effectLst/>
                        </a:rPr>
                        <a:t>if not, worldwide.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Worldwide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Partners worldwide 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N/A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</a:tr>
              <a:tr h="1283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</a:rPr>
                        <a:t>Public domain (US)</a:t>
                      </a:r>
                      <a:r>
                        <a:rPr lang="en-US" sz="1350" baseline="0" dirty="0" smtClean="0">
                          <a:effectLst/>
                        </a:rPr>
                        <a:t> – Non-US works </a:t>
                      </a:r>
                      <a:r>
                        <a:rPr lang="en-US" sz="1350" dirty="0" smtClean="0">
                          <a:effectLst/>
                        </a:rPr>
                        <a:t>published</a:t>
                      </a:r>
                      <a:r>
                        <a:rPr lang="en-US" sz="1350" baseline="0" dirty="0" smtClean="0">
                          <a:effectLst/>
                        </a:rPr>
                        <a:t> </a:t>
                      </a:r>
                      <a:r>
                        <a:rPr lang="en-US" sz="1350" dirty="0" smtClean="0">
                          <a:effectLst/>
                        </a:rPr>
                        <a:t>between 1872 </a:t>
                      </a:r>
                      <a:r>
                        <a:rPr lang="en-US" sz="1350" dirty="0">
                          <a:effectLst/>
                        </a:rPr>
                        <a:t>and 1923.</a:t>
                      </a:r>
                      <a:br>
                        <a:rPr lang="en-US" sz="1350" dirty="0">
                          <a:effectLst/>
                        </a:rPr>
                      </a:b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Worldwide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When accessed from with the United </a:t>
                      </a:r>
                      <a:r>
                        <a:rPr lang="en-US" sz="1350" dirty="0" smtClean="0">
                          <a:effectLst/>
                        </a:rPr>
                        <a:t>States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</a:rPr>
                        <a:t>Partners</a:t>
                      </a:r>
                      <a:r>
                        <a:rPr lang="en-US" sz="1350" baseline="0" dirty="0" smtClean="0">
                          <a:effectLst/>
                        </a:rPr>
                        <a:t> in the US i</a:t>
                      </a:r>
                      <a:r>
                        <a:rPr lang="en-US" sz="1350" dirty="0" smtClean="0">
                          <a:effectLst/>
                        </a:rPr>
                        <a:t>f</a:t>
                      </a:r>
                      <a:r>
                        <a:rPr lang="en-US" sz="1350" baseline="0" dirty="0" smtClean="0">
                          <a:effectLst/>
                        </a:rPr>
                        <a:t> scanned by Google,</a:t>
                      </a:r>
                      <a:r>
                        <a:rPr lang="en-US" sz="1350" dirty="0" smtClean="0">
                          <a:effectLst/>
                        </a:rPr>
                        <a:t> if not, anyone US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Available within the United States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Partners in the </a:t>
                      </a:r>
                      <a:r>
                        <a:rPr lang="en-US" sz="1350" dirty="0" smtClean="0">
                          <a:effectLst/>
                        </a:rPr>
                        <a:t>US;</a:t>
                      </a:r>
                      <a:r>
                        <a:rPr lang="en-US" sz="1350" baseline="0" dirty="0" smtClean="0">
                          <a:effectLst/>
                        </a:rPr>
                        <a:t> partners </a:t>
                      </a:r>
                      <a:r>
                        <a:rPr lang="en-US" sz="1350" dirty="0" smtClean="0">
                          <a:effectLst/>
                        </a:rPr>
                        <a:t>worldwide </a:t>
                      </a:r>
                      <a:r>
                        <a:rPr lang="en-US" sz="1350" dirty="0">
                          <a:effectLst/>
                        </a:rPr>
                        <a:t>where similar laws </a:t>
                      </a:r>
                      <a:r>
                        <a:rPr lang="en-US" sz="1350" dirty="0" smtClean="0">
                          <a:effectLst/>
                        </a:rPr>
                        <a:t>in effect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N/A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</a:tr>
              <a:tr h="1283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Works that rights holders have opened access to in </a:t>
                      </a:r>
                      <a:r>
                        <a:rPr lang="en-US" sz="1350" dirty="0" err="1">
                          <a:effectLst/>
                        </a:rPr>
                        <a:t>HathiTrust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Worldwide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Worldwide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Worldwide (if digitized by Google, </a:t>
                      </a:r>
                      <a:r>
                        <a:rPr lang="en-US" sz="1350" dirty="0" smtClean="0">
                          <a:effectLst/>
                        </a:rPr>
                        <a:t>full-PDF only available if opened with</a:t>
                      </a:r>
                      <a:r>
                        <a:rPr lang="en-US" sz="1350" baseline="0" dirty="0" smtClean="0">
                          <a:effectLst/>
                        </a:rPr>
                        <a:t> </a:t>
                      </a:r>
                      <a:r>
                        <a:rPr lang="en-US" sz="1350" dirty="0" smtClean="0">
                          <a:effectLst/>
                        </a:rPr>
                        <a:t>CC </a:t>
                      </a:r>
                      <a:r>
                        <a:rPr lang="en-US" sz="1350" dirty="0">
                          <a:effectLst/>
                        </a:rPr>
                        <a:t>license)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Worldwide with permission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Partners worldwide 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N/A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</a:tr>
              <a:tr h="1069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Works that are in-copyright </a:t>
                      </a:r>
                      <a:r>
                        <a:rPr lang="en-US" sz="1350" dirty="0" smtClean="0">
                          <a:effectLst/>
                        </a:rPr>
                        <a:t>or of undetermined</a:t>
                      </a:r>
                      <a:r>
                        <a:rPr lang="en-US" sz="1350" baseline="0" dirty="0" smtClean="0">
                          <a:effectLst/>
                        </a:rPr>
                        <a:t> status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Worldwide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Not available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Not available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Not available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Partners in the </a:t>
                      </a:r>
                      <a:r>
                        <a:rPr lang="en-US" sz="1350" dirty="0" smtClean="0">
                          <a:effectLst/>
                        </a:rPr>
                        <a:t>US;</a:t>
                      </a:r>
                      <a:r>
                        <a:rPr lang="en-US" sz="1350" baseline="0" dirty="0" smtClean="0">
                          <a:effectLst/>
                        </a:rPr>
                        <a:t> partners </a:t>
                      </a:r>
                      <a:r>
                        <a:rPr lang="en-US" sz="1350" dirty="0" smtClean="0">
                          <a:effectLst/>
                        </a:rPr>
                        <a:t>worldwide </a:t>
                      </a:r>
                      <a:r>
                        <a:rPr lang="en-US" sz="1350" dirty="0">
                          <a:effectLst/>
                        </a:rPr>
                        <a:t>where similar laws </a:t>
                      </a:r>
                      <a:r>
                        <a:rPr lang="en-US" sz="1350" dirty="0" smtClean="0">
                          <a:effectLst/>
                        </a:rPr>
                        <a:t>in effect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Partners in the </a:t>
                      </a:r>
                      <a:r>
                        <a:rPr lang="en-US" sz="1350" dirty="0" smtClean="0">
                          <a:effectLst/>
                        </a:rPr>
                        <a:t>US</a:t>
                      </a:r>
                      <a:r>
                        <a:rPr lang="en-US" sz="1350" baseline="0" dirty="0" smtClean="0">
                          <a:effectLst/>
                        </a:rPr>
                        <a:t>; partner </a:t>
                      </a:r>
                      <a:r>
                        <a:rPr lang="en-US" sz="1350" dirty="0" smtClean="0">
                          <a:effectLst/>
                        </a:rPr>
                        <a:t>worldwide </a:t>
                      </a:r>
                      <a:r>
                        <a:rPr lang="en-US" sz="1350" dirty="0">
                          <a:effectLst/>
                        </a:rPr>
                        <a:t>where similar laws </a:t>
                      </a:r>
                      <a:r>
                        <a:rPr lang="en-US" sz="1350" dirty="0" smtClean="0">
                          <a:effectLst/>
                        </a:rPr>
                        <a:t>in effect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</a:tr>
              <a:tr h="1069768">
                <a:tc>
                  <a:txBody>
                    <a:bodyPr/>
                    <a:lstStyle/>
                    <a:p>
                      <a:r>
                        <a:rPr lang="en-US" sz="1350" dirty="0" smtClean="0"/>
                        <a:t>Orphan works</a:t>
                      </a:r>
                      <a:endParaRPr lang="en-US" sz="135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dirty="0" smtClean="0"/>
                        <a:t>Worldwide</a:t>
                      </a:r>
                      <a:endParaRPr lang="en-US" sz="135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dirty="0" smtClean="0"/>
                        <a:t>To participating partners</a:t>
                      </a:r>
                      <a:endParaRPr lang="en-US" sz="135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dirty="0" smtClean="0"/>
                        <a:t>Not available</a:t>
                      </a:r>
                      <a:endParaRPr lang="en-US" sz="135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dirty="0" smtClean="0"/>
                        <a:t>Not available</a:t>
                      </a:r>
                      <a:endParaRPr lang="en-US" sz="135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Partners in the </a:t>
                      </a:r>
                      <a:r>
                        <a:rPr lang="en-US" sz="1350" dirty="0" smtClean="0">
                          <a:effectLst/>
                        </a:rPr>
                        <a:t>US</a:t>
                      </a:r>
                      <a:endParaRPr lang="en-US" sz="135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Partners in the </a:t>
                      </a:r>
                      <a:r>
                        <a:rPr lang="en-US" sz="1350" dirty="0" smtClean="0">
                          <a:effectLst/>
                        </a:rPr>
                        <a:t>US</a:t>
                      </a:r>
                      <a:r>
                        <a:rPr lang="en-US" sz="1350" baseline="0" dirty="0" smtClean="0">
                          <a:effectLst/>
                        </a:rPr>
                        <a:t>; partners worldwide where similar laws in effect</a:t>
                      </a:r>
                      <a:endParaRPr lang="en-US" sz="135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6675" marR="66675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8625" y="6173428"/>
            <a:ext cx="74612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* Note: Access to in-copyright works is subject to conditions on Terms of Access slide. See </a:t>
            </a:r>
            <a:r>
              <a:rPr lang="en-US" sz="1350" dirty="0" smtClean="0">
                <a:hlinkClick r:id="rId3"/>
              </a:rPr>
              <a:t>here </a:t>
            </a:r>
            <a:r>
              <a:rPr lang="en-US" sz="1350" dirty="0" smtClean="0"/>
              <a:t>also.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02172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How to find out more</a:t>
            </a:r>
          </a:p>
        </p:txBody>
      </p:sp>
      <p:sp>
        <p:nvSpPr>
          <p:cNvPr id="13312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Web site </a:t>
            </a:r>
            <a:r>
              <a:rPr lang="ja-JP" altLang="en-US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About</a:t>
            </a:r>
            <a:r>
              <a:rPr lang="ja-JP" altLang="en-US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 section: 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http://www.hathitrust.org/about</a:t>
            </a:r>
            <a:endParaRPr lang="en-US" altLang="ja-JP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Twitter: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hlinkClick r:id="rId4"/>
              </a:rPr>
              <a:t>http://twitter.com/hathitrust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Monthly newsletter: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http://www.hathitrust.org/updates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2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RSS: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hlinkClick r:id="rId6"/>
              </a:rPr>
              <a:t>http://www.hathitrust.org/updates_rss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Contact us: </a:t>
            </a:r>
            <a:r>
              <a:rPr lang="en-US" sz="2800" u="sng" dirty="0" err="1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feedback@</a:t>
            </a:r>
            <a:r>
              <a:rPr lang="en-US" sz="2800" u="sng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issues.hathitrust.org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6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3"/>
          <p:cNvSpPr>
            <a:spLocks noGrp="1"/>
          </p:cNvSpPr>
          <p:nvPr>
            <p:ph type="ctrTitle"/>
          </p:nvPr>
        </p:nvSpPr>
        <p:spPr>
          <a:xfrm>
            <a:off x="1739900" y="2009775"/>
            <a:ext cx="5634038" cy="162242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Thank you very much!</a:t>
            </a:r>
          </a:p>
        </p:txBody>
      </p:sp>
    </p:spTree>
    <p:extLst>
      <p:ext uri="{BB962C8B-B14F-4D97-AF65-F5344CB8AC3E}">
        <p14:creationId xmlns:p14="http://schemas.microsoft.com/office/powerpoint/2010/main" val="157539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Mission	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>
                <a:ea typeface="+mn-ea"/>
                <a:cs typeface="+mn-cs"/>
              </a:rPr>
              <a:t>To contribute to the common good by collecting, organizing, preserving, communicating, and sharing</a:t>
            </a:r>
            <a:r>
              <a:rPr lang="en-US" sz="3000" b="1" dirty="0" smtClean="0">
                <a:ea typeface="+mn-ea"/>
                <a:cs typeface="+mn-cs"/>
              </a:rPr>
              <a:t> </a:t>
            </a:r>
            <a:r>
              <a:rPr lang="en-US" sz="3000" dirty="0" smtClean="0">
                <a:ea typeface="+mn-ea"/>
                <a:cs typeface="+mn-cs"/>
              </a:rPr>
              <a:t>the record of human knowledge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79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1239838" y="2138363"/>
            <a:ext cx="2743200" cy="2743200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674" name="Group 9"/>
          <p:cNvGrpSpPr>
            <a:grpSpLocks/>
          </p:cNvGrpSpPr>
          <p:nvPr/>
        </p:nvGrpSpPr>
        <p:grpSpPr bwMode="auto">
          <a:xfrm>
            <a:off x="2611438" y="2138363"/>
            <a:ext cx="4648200" cy="2743200"/>
            <a:chOff x="1371600" y="0"/>
            <a:chExt cx="4648200" cy="2743200"/>
          </a:xfrm>
        </p:grpSpPr>
        <p:sp>
          <p:nvSpPr>
            <p:cNvPr id="19" name="Rectangle 18"/>
            <p:cNvSpPr/>
            <p:nvPr/>
          </p:nvSpPr>
          <p:spPr>
            <a:xfrm>
              <a:off x="1371600" y="0"/>
              <a:ext cx="4648200" cy="2743200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1371600" y="0"/>
              <a:ext cx="4648200" cy="822325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Universal Library</a:t>
              </a:r>
            </a:p>
          </p:txBody>
        </p:sp>
      </p:grpSp>
      <p:sp>
        <p:nvSpPr>
          <p:cNvPr id="11" name="Pie 10"/>
          <p:cNvSpPr/>
          <p:nvPr/>
        </p:nvSpPr>
        <p:spPr>
          <a:xfrm>
            <a:off x="1719263" y="2962275"/>
            <a:ext cx="1782762" cy="1782763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676" name="Group 11"/>
          <p:cNvGrpSpPr>
            <a:grpSpLocks/>
          </p:cNvGrpSpPr>
          <p:nvPr/>
        </p:nvGrpSpPr>
        <p:grpSpPr bwMode="auto">
          <a:xfrm>
            <a:off x="2611438" y="2962275"/>
            <a:ext cx="4648200" cy="1782763"/>
            <a:chOff x="1371600" y="822961"/>
            <a:chExt cx="4648200" cy="1783078"/>
          </a:xfrm>
        </p:grpSpPr>
        <p:sp>
          <p:nvSpPr>
            <p:cNvPr id="17" name="Rectangle 16"/>
            <p:cNvSpPr/>
            <p:nvPr/>
          </p:nvSpPr>
          <p:spPr>
            <a:xfrm>
              <a:off x="1371600" y="822961"/>
              <a:ext cx="4648200" cy="1783078"/>
            </a:xfrm>
            <a:prstGeom prst="rect">
              <a:avLst/>
            </a:prstGeom>
            <a:ln>
              <a:solidFill>
                <a:srgbClr val="D05117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371600" y="822961"/>
              <a:ext cx="4648200" cy="822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800" dirty="0"/>
                <a:t>Common Goal</a:t>
              </a:r>
            </a:p>
          </p:txBody>
        </p:sp>
      </p:grpSp>
      <p:sp>
        <p:nvSpPr>
          <p:cNvPr id="13" name="Pie 12"/>
          <p:cNvSpPr/>
          <p:nvPr/>
        </p:nvSpPr>
        <p:spPr>
          <a:xfrm>
            <a:off x="2200275" y="3784600"/>
            <a:ext cx="822325" cy="822325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678" name="Group 13"/>
          <p:cNvGrpSpPr>
            <a:grpSpLocks/>
          </p:cNvGrpSpPr>
          <p:nvPr/>
        </p:nvGrpSpPr>
        <p:grpSpPr bwMode="auto">
          <a:xfrm>
            <a:off x="2611438" y="3784600"/>
            <a:ext cx="4648200" cy="822325"/>
            <a:chOff x="1371600" y="1645920"/>
            <a:chExt cx="4648200" cy="822959"/>
          </a:xfrm>
        </p:grpSpPr>
        <p:sp>
          <p:nvSpPr>
            <p:cNvPr id="15" name="Rectangle 14"/>
            <p:cNvSpPr/>
            <p:nvPr/>
          </p:nvSpPr>
          <p:spPr>
            <a:xfrm>
              <a:off x="1371600" y="1645920"/>
              <a:ext cx="4648200" cy="822959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1371600" y="1645920"/>
              <a:ext cx="4648200" cy="822959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7630" tIns="87630" rIns="87630" bIns="87630" spcCol="1270" anchor="ctr"/>
            <a:lstStyle/>
            <a:p>
              <a:pPr algn="ctr" defTabSz="10223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800" dirty="0"/>
                <a:t>Single Entity, Many Partners</a:t>
              </a:r>
            </a:p>
          </p:txBody>
        </p:sp>
      </p:grpSp>
      <p:sp>
        <p:nvSpPr>
          <p:cNvPr id="28679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</a:p>
        </p:txBody>
      </p:sp>
    </p:spTree>
    <p:extLst>
      <p:ext uri="{BB962C8B-B14F-4D97-AF65-F5344CB8AC3E}">
        <p14:creationId xmlns:p14="http://schemas.microsoft.com/office/powerpoint/2010/main" val="35218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Collections and Collaboration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000" dirty="0"/>
              <a:t>Comprehensive </a:t>
            </a:r>
            <a:r>
              <a:rPr lang="en-US" sz="3000" dirty="0" smtClean="0"/>
              <a:t>collection</a:t>
            </a:r>
          </a:p>
          <a:p>
            <a:pPr lvl="1">
              <a:buFont typeface="Lucida Grande"/>
              <a:buChar char="-"/>
              <a:defRPr/>
            </a:pPr>
            <a:r>
              <a:rPr lang="en-US" sz="2600" dirty="0" smtClean="0"/>
              <a:t>Preservation…with Access</a:t>
            </a:r>
          </a:p>
          <a:p>
            <a:pPr>
              <a:defRPr/>
            </a:pPr>
            <a:r>
              <a:rPr lang="en-US" sz="3000" dirty="0" smtClean="0"/>
              <a:t>Shared </a:t>
            </a:r>
            <a:r>
              <a:rPr lang="en-US" sz="3000" dirty="0"/>
              <a:t>strategies</a:t>
            </a:r>
          </a:p>
          <a:p>
            <a:pPr lvl="1">
              <a:defRPr/>
            </a:pPr>
            <a:r>
              <a:rPr lang="en-US" sz="2600" dirty="0" smtClean="0"/>
              <a:t>Copyright, lawful uses of materials</a:t>
            </a:r>
            <a:endParaRPr lang="en-US" sz="2600" dirty="0"/>
          </a:p>
          <a:p>
            <a:pPr lvl="1">
              <a:defRPr/>
            </a:pPr>
            <a:r>
              <a:rPr lang="en-US" sz="2600" dirty="0"/>
              <a:t>Collection management, development</a:t>
            </a:r>
          </a:p>
          <a:p>
            <a:pPr lvl="1">
              <a:defRPr/>
            </a:pPr>
            <a:r>
              <a:rPr lang="en-US" sz="2600" dirty="0" smtClean="0"/>
              <a:t>Efficient </a:t>
            </a:r>
            <a:r>
              <a:rPr lang="en-US" sz="2600" dirty="0"/>
              <a:t>user services</a:t>
            </a:r>
          </a:p>
          <a:p>
            <a:pPr>
              <a:defRPr/>
            </a:pPr>
            <a:r>
              <a:rPr lang="en-US" sz="3000" dirty="0"/>
              <a:t>Public Good</a:t>
            </a:r>
          </a:p>
          <a:p>
            <a:pPr>
              <a:buNone/>
            </a:pP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5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</a:p>
          <a:p>
            <a:r>
              <a:rPr lang="en-US" dirty="0" smtClean="0"/>
              <a:t>Vendor agreements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2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  <a:ea typeface="ＭＳ Ｐゴシック" charset="-128"/>
                <a:cs typeface="ＭＳ Ｐゴシック" charset="-128"/>
              </a:rPr>
              <a:t>Content Sources</a:t>
            </a:r>
          </a:p>
        </p:txBody>
      </p:sp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5494338" y="6245225"/>
            <a:ext cx="2744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charset="0"/>
              </a:rPr>
              <a:t>* As of</a:t>
            </a:r>
            <a:r>
              <a:rPr lang="en-US" sz="1800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January</a:t>
            </a:r>
            <a:r>
              <a:rPr lang="en-US" sz="1800" dirty="0" smtClean="0">
                <a:latin typeface="Calibri" charset="0"/>
              </a:rPr>
              <a:t> 2012</a:t>
            </a:r>
            <a:endParaRPr lang="en-US" sz="1800" dirty="0">
              <a:latin typeface="Calibri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19950696"/>
              </p:ext>
            </p:extLst>
          </p:nvPr>
        </p:nvGraphicFramePr>
        <p:xfrm>
          <a:off x="241300" y="1591070"/>
          <a:ext cx="8724900" cy="48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500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Dates</a:t>
            </a:r>
          </a:p>
        </p:txBody>
      </p:sp>
      <p:graphicFrame>
        <p:nvGraphicFramePr>
          <p:cNvPr id="24578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Worksheet" r:id="rId4" imgW="8228920" imgH="4894683" progId="Excel.Sheet.8">
                  <p:embed/>
                </p:oleObj>
              </mc:Choice>
              <mc:Fallback>
                <p:oleObj name="Worksheet" r:id="rId4" imgW="8228920" imgH="489468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89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726795"/>
              </p:ext>
            </p:extLst>
          </p:nvPr>
        </p:nvGraphicFramePr>
        <p:xfrm>
          <a:off x="457200" y="1749425"/>
          <a:ext cx="8229600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Worksheet" r:id="rId7" imgW="8229600" imgH="4597400" progId="Excel.Sheet.8">
                  <p:embed/>
                </p:oleObj>
              </mc:Choice>
              <mc:Fallback>
                <p:oleObj name="Worksheet" r:id="rId7" imgW="8229600" imgH="45974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49425"/>
                        <a:ext cx="8229600" cy="460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 smtClean="0"/>
              <a:t>* As </a:t>
            </a:r>
            <a:r>
              <a:rPr lang="en-US" dirty="0"/>
              <a:t>of </a:t>
            </a:r>
            <a:r>
              <a:rPr lang="en-US" dirty="0" smtClean="0"/>
              <a:t>January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8567</TotalTime>
  <Words>1642</Words>
  <Application>Microsoft Macintosh PowerPoint</Application>
  <PresentationFormat>On-screen Show (4:3)</PresentationFormat>
  <Paragraphs>471</Paragraphs>
  <Slides>36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Worksheet</vt:lpstr>
      <vt:lpstr>HathiTrust: Issues and Challenges in Preserving the Published Record</vt:lpstr>
      <vt:lpstr>Partnership</vt:lpstr>
      <vt:lpstr>Digital Repository</vt:lpstr>
      <vt:lpstr>Mission </vt:lpstr>
      <vt:lpstr>HathiTrust</vt:lpstr>
      <vt:lpstr>Collections and Collaboration</vt:lpstr>
      <vt:lpstr>Primary Issues</vt:lpstr>
      <vt:lpstr>Content Sources</vt:lpstr>
      <vt:lpstr>Dates</vt:lpstr>
      <vt:lpstr>Language Distribution (1)</vt:lpstr>
      <vt:lpstr>Language Distribution (2)</vt:lpstr>
      <vt:lpstr>Services: Preservation with Access</vt:lpstr>
      <vt:lpstr>Scope of the Issue: Dates</vt:lpstr>
      <vt:lpstr>Scope of the Issue: Dates</vt:lpstr>
      <vt:lpstr>Content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Identification</vt:lpstr>
      <vt:lpstr>Automatic Rights Determination</vt:lpstr>
      <vt:lpstr>Manual Rights Determination</vt:lpstr>
      <vt:lpstr>Rights Database</vt:lpstr>
      <vt:lpstr>Rights Attributes</vt:lpstr>
      <vt:lpstr>Rights Determination Reason Codes</vt:lpstr>
      <vt:lpstr>Lawful uses</vt:lpstr>
      <vt:lpstr>Terms of Access </vt:lpstr>
      <vt:lpstr>Possibilities / Opportunities</vt:lpstr>
      <vt:lpstr>Vendor Agreements</vt:lpstr>
      <vt:lpstr>PowerPoint Presentation</vt:lpstr>
      <vt:lpstr>How to find out more</vt:lpstr>
      <vt:lpstr>Thank you very much!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HathiTrust</dc:title>
  <dc:creator>jjyork</dc:creator>
  <cp:lastModifiedBy>jjyork</cp:lastModifiedBy>
  <cp:revision>54</cp:revision>
  <dcterms:created xsi:type="dcterms:W3CDTF">2012-02-04T11:44:45Z</dcterms:created>
  <dcterms:modified xsi:type="dcterms:W3CDTF">2012-03-08T18:17:13Z</dcterms:modified>
</cp:coreProperties>
</file>