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61" r:id="rId2"/>
    <p:sldId id="345" r:id="rId3"/>
    <p:sldId id="346" r:id="rId4"/>
    <p:sldId id="348" r:id="rId5"/>
    <p:sldId id="350" r:id="rId6"/>
    <p:sldId id="349" r:id="rId7"/>
    <p:sldId id="383" r:id="rId8"/>
    <p:sldId id="347" r:id="rId9"/>
    <p:sldId id="351" r:id="rId10"/>
    <p:sldId id="352" r:id="rId11"/>
    <p:sldId id="360" r:id="rId12"/>
    <p:sldId id="361" r:id="rId13"/>
    <p:sldId id="362" r:id="rId14"/>
    <p:sldId id="354" r:id="rId15"/>
    <p:sldId id="355" r:id="rId16"/>
    <p:sldId id="356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64" r:id="rId33"/>
    <p:sldId id="385" r:id="rId34"/>
    <p:sldId id="386" r:id="rId35"/>
    <p:sldId id="380" r:id="rId36"/>
    <p:sldId id="357" r:id="rId37"/>
    <p:sldId id="381" r:id="rId38"/>
    <p:sldId id="331" r:id="rId39"/>
    <p:sldId id="388" r:id="rId40"/>
    <p:sldId id="38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73684" autoAdjust="0"/>
  </p:normalViewPr>
  <p:slideViewPr>
    <p:cSldViewPr snapToGrid="0" snapToObjects="1">
      <p:cViewPr varScale="1">
        <p:scale>
          <a:sx n="64" d="100"/>
          <a:sy n="64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301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ata\Shared%20Print\CLIR%20project\ARL%20Hath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ata\Shared%20Print\CLIR%20project\ALA%20RUSA%20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544717552197867"/>
          <c:y val="0.015296170451454"/>
          <c:w val="0.88531496062992"/>
          <c:h val="0.869343349549767"/>
        </c:manualLayout>
      </c:layout>
      <c:scatterChart>
        <c:scatterStyle val="lineMarker"/>
        <c:varyColors val="0"/>
        <c:ser>
          <c:idx val="3"/>
          <c:order val="0"/>
          <c:tx>
            <c:v>Jun-09</c:v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trendline>
            <c:spPr>
              <a:ln w="28575">
                <a:solidFill>
                  <a:srgbClr val="7030A0"/>
                </a:solidFill>
                <a:prstDash val="dash"/>
              </a:ln>
            </c:spPr>
            <c:trendlineType val="linear"/>
            <c:dispRSqr val="0"/>
            <c:dispEq val="0"/>
          </c:trendline>
          <c:xVal>
            <c:numRef>
              <c:f>data!$A$2:$A$114</c:f>
              <c:numCache>
                <c:formatCode>General</c:formatCode>
                <c:ptCount val="113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  <c:pt idx="32">
                  <c:v>33.0</c:v>
                </c:pt>
                <c:pt idx="33">
                  <c:v>34.0</c:v>
                </c:pt>
                <c:pt idx="34">
                  <c:v>35.0</c:v>
                </c:pt>
                <c:pt idx="35">
                  <c:v>36.0</c:v>
                </c:pt>
                <c:pt idx="36">
                  <c:v>37.0</c:v>
                </c:pt>
                <c:pt idx="37">
                  <c:v>38.0</c:v>
                </c:pt>
                <c:pt idx="38">
                  <c:v>39.0</c:v>
                </c:pt>
                <c:pt idx="39">
                  <c:v>40.0</c:v>
                </c:pt>
                <c:pt idx="40">
                  <c:v>41.0</c:v>
                </c:pt>
                <c:pt idx="41">
                  <c:v>42.0</c:v>
                </c:pt>
                <c:pt idx="42">
                  <c:v>43.0</c:v>
                </c:pt>
                <c:pt idx="43">
                  <c:v>44.0</c:v>
                </c:pt>
                <c:pt idx="44">
                  <c:v>45.0</c:v>
                </c:pt>
                <c:pt idx="45">
                  <c:v>46.0</c:v>
                </c:pt>
                <c:pt idx="46">
                  <c:v>47.0</c:v>
                </c:pt>
                <c:pt idx="47">
                  <c:v>48.0</c:v>
                </c:pt>
                <c:pt idx="48">
                  <c:v>49.0</c:v>
                </c:pt>
                <c:pt idx="49">
                  <c:v>50.0</c:v>
                </c:pt>
                <c:pt idx="50">
                  <c:v>51.0</c:v>
                </c:pt>
                <c:pt idx="51">
                  <c:v>52.0</c:v>
                </c:pt>
                <c:pt idx="52">
                  <c:v>53.0</c:v>
                </c:pt>
                <c:pt idx="53">
                  <c:v>54.0</c:v>
                </c:pt>
                <c:pt idx="54">
                  <c:v>55.0</c:v>
                </c:pt>
                <c:pt idx="55">
                  <c:v>56.0</c:v>
                </c:pt>
                <c:pt idx="56">
                  <c:v>57.0</c:v>
                </c:pt>
                <c:pt idx="57">
                  <c:v>58.0</c:v>
                </c:pt>
                <c:pt idx="58">
                  <c:v>59.0</c:v>
                </c:pt>
                <c:pt idx="59">
                  <c:v>60.0</c:v>
                </c:pt>
                <c:pt idx="60">
                  <c:v>61.0</c:v>
                </c:pt>
                <c:pt idx="61">
                  <c:v>62.0</c:v>
                </c:pt>
                <c:pt idx="62">
                  <c:v>63.0</c:v>
                </c:pt>
                <c:pt idx="63">
                  <c:v>64.0</c:v>
                </c:pt>
                <c:pt idx="64">
                  <c:v>65.0</c:v>
                </c:pt>
                <c:pt idx="65">
                  <c:v>66.0</c:v>
                </c:pt>
                <c:pt idx="66">
                  <c:v>67.0</c:v>
                </c:pt>
                <c:pt idx="67">
                  <c:v>68.0</c:v>
                </c:pt>
                <c:pt idx="68">
                  <c:v>69.0</c:v>
                </c:pt>
                <c:pt idx="69">
                  <c:v>70.0</c:v>
                </c:pt>
                <c:pt idx="70">
                  <c:v>71.0</c:v>
                </c:pt>
                <c:pt idx="71">
                  <c:v>72.0</c:v>
                </c:pt>
                <c:pt idx="72">
                  <c:v>73.0</c:v>
                </c:pt>
                <c:pt idx="73">
                  <c:v>74.0</c:v>
                </c:pt>
                <c:pt idx="74">
                  <c:v>75.0</c:v>
                </c:pt>
                <c:pt idx="75">
                  <c:v>76.0</c:v>
                </c:pt>
                <c:pt idx="76">
                  <c:v>77.0</c:v>
                </c:pt>
                <c:pt idx="77">
                  <c:v>78.0</c:v>
                </c:pt>
                <c:pt idx="78">
                  <c:v>79.0</c:v>
                </c:pt>
                <c:pt idx="79">
                  <c:v>80.0</c:v>
                </c:pt>
                <c:pt idx="80">
                  <c:v>81.0</c:v>
                </c:pt>
                <c:pt idx="81">
                  <c:v>82.0</c:v>
                </c:pt>
                <c:pt idx="82">
                  <c:v>83.0</c:v>
                </c:pt>
                <c:pt idx="83">
                  <c:v>84.0</c:v>
                </c:pt>
                <c:pt idx="84">
                  <c:v>85.0</c:v>
                </c:pt>
                <c:pt idx="85">
                  <c:v>86.0</c:v>
                </c:pt>
                <c:pt idx="86">
                  <c:v>87.0</c:v>
                </c:pt>
                <c:pt idx="87">
                  <c:v>88.0</c:v>
                </c:pt>
                <c:pt idx="88">
                  <c:v>89.0</c:v>
                </c:pt>
                <c:pt idx="89">
                  <c:v>90.0</c:v>
                </c:pt>
                <c:pt idx="90">
                  <c:v>91.0</c:v>
                </c:pt>
                <c:pt idx="91">
                  <c:v>92.0</c:v>
                </c:pt>
                <c:pt idx="92">
                  <c:v>93.0</c:v>
                </c:pt>
                <c:pt idx="93">
                  <c:v>94.0</c:v>
                </c:pt>
                <c:pt idx="94">
                  <c:v>95.0</c:v>
                </c:pt>
                <c:pt idx="95">
                  <c:v>96.0</c:v>
                </c:pt>
                <c:pt idx="96">
                  <c:v>97.0</c:v>
                </c:pt>
                <c:pt idx="97">
                  <c:v>98.0</c:v>
                </c:pt>
                <c:pt idx="98">
                  <c:v>99.0</c:v>
                </c:pt>
                <c:pt idx="99">
                  <c:v>100.0</c:v>
                </c:pt>
                <c:pt idx="100">
                  <c:v>101.0</c:v>
                </c:pt>
                <c:pt idx="101">
                  <c:v>102.0</c:v>
                </c:pt>
                <c:pt idx="102">
                  <c:v>103.0</c:v>
                </c:pt>
                <c:pt idx="103">
                  <c:v>104.0</c:v>
                </c:pt>
                <c:pt idx="104">
                  <c:v>105.0</c:v>
                </c:pt>
                <c:pt idx="105">
                  <c:v>106.0</c:v>
                </c:pt>
                <c:pt idx="106">
                  <c:v>107.0</c:v>
                </c:pt>
                <c:pt idx="107">
                  <c:v>108.0</c:v>
                </c:pt>
                <c:pt idx="108">
                  <c:v>109.0</c:v>
                </c:pt>
                <c:pt idx="109">
                  <c:v>110.0</c:v>
                </c:pt>
                <c:pt idx="110">
                  <c:v>111.0</c:v>
                </c:pt>
                <c:pt idx="111">
                  <c:v>112.0</c:v>
                </c:pt>
                <c:pt idx="112">
                  <c:v>113.0</c:v>
                </c:pt>
              </c:numCache>
            </c:numRef>
          </c:xVal>
          <c:yVal>
            <c:numRef>
              <c:f>data!$B$2:$B$114</c:f>
              <c:numCache>
                <c:formatCode>0%</c:formatCode>
                <c:ptCount val="113"/>
                <c:pt idx="0">
                  <c:v>0.135853783677569</c:v>
                </c:pt>
                <c:pt idx="1">
                  <c:v>0.146259670655207</c:v>
                </c:pt>
                <c:pt idx="2">
                  <c:v>0.209472635428644</c:v>
                </c:pt>
                <c:pt idx="3">
                  <c:v>0.165494311262538</c:v>
                </c:pt>
                <c:pt idx="4">
                  <c:v>0.164305344123718</c:v>
                </c:pt>
                <c:pt idx="5">
                  <c:v>0.167163168501568</c:v>
                </c:pt>
                <c:pt idx="6">
                  <c:v>0.337245647189918</c:v>
                </c:pt>
                <c:pt idx="7">
                  <c:v>0.159030980324146</c:v>
                </c:pt>
                <c:pt idx="8">
                  <c:v>0.167146427935766</c:v>
                </c:pt>
                <c:pt idx="9">
                  <c:v>0.176184965120143</c:v>
                </c:pt>
                <c:pt idx="10">
                  <c:v>0.147365072787369</c:v>
                </c:pt>
                <c:pt idx="11">
                  <c:v>0.154608763931058</c:v>
                </c:pt>
                <c:pt idx="12">
                  <c:v>0.205800084571516</c:v>
                </c:pt>
                <c:pt idx="13">
                  <c:v>0.199238308280186</c:v>
                </c:pt>
                <c:pt idx="14">
                  <c:v>0.190917921633462</c:v>
                </c:pt>
                <c:pt idx="15">
                  <c:v>0.174692188849395</c:v>
                </c:pt>
                <c:pt idx="16">
                  <c:v>0.16761833000906</c:v>
                </c:pt>
                <c:pt idx="17">
                  <c:v>0.170813576004986</c:v>
                </c:pt>
                <c:pt idx="18">
                  <c:v>0.167114101049986</c:v>
                </c:pt>
                <c:pt idx="19">
                  <c:v>0.177905900054978</c:v>
                </c:pt>
                <c:pt idx="20">
                  <c:v>0.196425792135396</c:v>
                </c:pt>
                <c:pt idx="21">
                  <c:v>0.194000628547966</c:v>
                </c:pt>
                <c:pt idx="22">
                  <c:v>0.181919218708294</c:v>
                </c:pt>
                <c:pt idx="23">
                  <c:v>0.182511776868247</c:v>
                </c:pt>
                <c:pt idx="24">
                  <c:v>0.0758729143829715</c:v>
                </c:pt>
                <c:pt idx="25">
                  <c:v>0.17068210058463</c:v>
                </c:pt>
                <c:pt idx="26">
                  <c:v>0.177839312442664</c:v>
                </c:pt>
                <c:pt idx="27">
                  <c:v>0.167247886411494</c:v>
                </c:pt>
                <c:pt idx="28">
                  <c:v>0.218745259235246</c:v>
                </c:pt>
                <c:pt idx="29">
                  <c:v>0.194009939391873</c:v>
                </c:pt>
                <c:pt idx="30">
                  <c:v>0.203222993369282</c:v>
                </c:pt>
                <c:pt idx="31">
                  <c:v>0.161068310802962</c:v>
                </c:pt>
                <c:pt idx="32">
                  <c:v>0.151792980689862</c:v>
                </c:pt>
                <c:pt idx="33">
                  <c:v>0.16452007901111</c:v>
                </c:pt>
                <c:pt idx="34">
                  <c:v>0.168271399424625</c:v>
                </c:pt>
                <c:pt idx="35">
                  <c:v>0.230877492319943</c:v>
                </c:pt>
                <c:pt idx="36">
                  <c:v>0.148256555619358</c:v>
                </c:pt>
                <c:pt idx="37">
                  <c:v>0.198576653767962</c:v>
                </c:pt>
                <c:pt idx="38">
                  <c:v>0.182708939167146</c:v>
                </c:pt>
                <c:pt idx="39">
                  <c:v>0.215530204596879</c:v>
                </c:pt>
                <c:pt idx="40">
                  <c:v>0.119100736176935</c:v>
                </c:pt>
                <c:pt idx="41">
                  <c:v>0.189275810690561</c:v>
                </c:pt>
                <c:pt idx="42">
                  <c:v>0.211928759934139</c:v>
                </c:pt>
                <c:pt idx="43">
                  <c:v>0.215944732690839</c:v>
                </c:pt>
                <c:pt idx="44">
                  <c:v>0.20222804888338</c:v>
                </c:pt>
                <c:pt idx="45">
                  <c:v>0.203094615840792</c:v>
                </c:pt>
                <c:pt idx="46">
                  <c:v>0.179972282414204</c:v>
                </c:pt>
                <c:pt idx="47">
                  <c:v>0.244433056566617</c:v>
                </c:pt>
                <c:pt idx="48">
                  <c:v>0.170622182706106</c:v>
                </c:pt>
                <c:pt idx="49">
                  <c:v>0.197731020338652</c:v>
                </c:pt>
                <c:pt idx="50">
                  <c:v>0.21583878104047</c:v>
                </c:pt>
                <c:pt idx="51">
                  <c:v>0.186647632922065</c:v>
                </c:pt>
                <c:pt idx="52">
                  <c:v>0.188655667431357</c:v>
                </c:pt>
                <c:pt idx="53">
                  <c:v>0.196078083636164</c:v>
                </c:pt>
                <c:pt idx="54">
                  <c:v>0.247394341758885</c:v>
                </c:pt>
                <c:pt idx="55">
                  <c:v>0.185014827954476</c:v>
                </c:pt>
                <c:pt idx="56">
                  <c:v>0.226800315214104</c:v>
                </c:pt>
                <c:pt idx="57">
                  <c:v>0.121863645407719</c:v>
                </c:pt>
                <c:pt idx="58">
                  <c:v>0.201623694097061</c:v>
                </c:pt>
                <c:pt idx="59">
                  <c:v>0.244881436923028</c:v>
                </c:pt>
                <c:pt idx="60">
                  <c:v>0.241837787477787</c:v>
                </c:pt>
                <c:pt idx="61">
                  <c:v>0.233779727250161</c:v>
                </c:pt>
                <c:pt idx="62">
                  <c:v>0.212203595468394</c:v>
                </c:pt>
                <c:pt idx="63">
                  <c:v>0.208040971385732</c:v>
                </c:pt>
                <c:pt idx="64">
                  <c:v>0.186843565828808</c:v>
                </c:pt>
                <c:pt idx="65">
                  <c:v>0.16952451624249</c:v>
                </c:pt>
                <c:pt idx="66">
                  <c:v>0.124445726066537</c:v>
                </c:pt>
                <c:pt idx="67">
                  <c:v>0.204793523073903</c:v>
                </c:pt>
                <c:pt idx="68">
                  <c:v>0.243101755480503</c:v>
                </c:pt>
                <c:pt idx="69">
                  <c:v>0.178029186304986</c:v>
                </c:pt>
                <c:pt idx="70">
                  <c:v>0.218792891153952</c:v>
                </c:pt>
                <c:pt idx="71">
                  <c:v>0.211977307714237</c:v>
                </c:pt>
                <c:pt idx="72">
                  <c:v>0.19228459928481</c:v>
                </c:pt>
                <c:pt idx="73">
                  <c:v>0.203423287601487</c:v>
                </c:pt>
                <c:pt idx="74">
                  <c:v>0.235552291184553</c:v>
                </c:pt>
                <c:pt idx="75">
                  <c:v>0.0993860553554452</c:v>
                </c:pt>
                <c:pt idx="76">
                  <c:v>0.183758978088089</c:v>
                </c:pt>
                <c:pt idx="77">
                  <c:v>0.256228314714907</c:v>
                </c:pt>
                <c:pt idx="78">
                  <c:v>0.147779591956813</c:v>
                </c:pt>
                <c:pt idx="79">
                  <c:v>0.246916899859824</c:v>
                </c:pt>
                <c:pt idx="80">
                  <c:v>0.218557995885167</c:v>
                </c:pt>
                <c:pt idx="81">
                  <c:v>0.237961068459938</c:v>
                </c:pt>
                <c:pt idx="82">
                  <c:v>0.17951452913396</c:v>
                </c:pt>
                <c:pt idx="83">
                  <c:v>0.235916057610507</c:v>
                </c:pt>
                <c:pt idx="84">
                  <c:v>0.18811200107163</c:v>
                </c:pt>
                <c:pt idx="85">
                  <c:v>0.198409011302503</c:v>
                </c:pt>
                <c:pt idx="86">
                  <c:v>0.219692818386552</c:v>
                </c:pt>
                <c:pt idx="87">
                  <c:v>0.217747733707956</c:v>
                </c:pt>
                <c:pt idx="88">
                  <c:v>0.214710807219523</c:v>
                </c:pt>
                <c:pt idx="89">
                  <c:v>0.123878699256938</c:v>
                </c:pt>
                <c:pt idx="90">
                  <c:v>0.189513465494439</c:v>
                </c:pt>
                <c:pt idx="91">
                  <c:v>0.176441725798821</c:v>
                </c:pt>
                <c:pt idx="92">
                  <c:v>0.223791402460646</c:v>
                </c:pt>
                <c:pt idx="93">
                  <c:v>0.192801983885915</c:v>
                </c:pt>
                <c:pt idx="94">
                  <c:v>0.206889928257926</c:v>
                </c:pt>
                <c:pt idx="95">
                  <c:v>0.206427863664937</c:v>
                </c:pt>
                <c:pt idx="96">
                  <c:v>0.213615049483242</c:v>
                </c:pt>
                <c:pt idx="97">
                  <c:v>0.254601291943615</c:v>
                </c:pt>
                <c:pt idx="98">
                  <c:v>0.213573906295951</c:v>
                </c:pt>
                <c:pt idx="99">
                  <c:v>0.260530077531412</c:v>
                </c:pt>
                <c:pt idx="100">
                  <c:v>0.190259629494621</c:v>
                </c:pt>
                <c:pt idx="101">
                  <c:v>0.188356745716306</c:v>
                </c:pt>
                <c:pt idx="102">
                  <c:v>0.20024812721253</c:v>
                </c:pt>
                <c:pt idx="103">
                  <c:v>0.231390929329073</c:v>
                </c:pt>
                <c:pt idx="104">
                  <c:v>0.19473005657784</c:v>
                </c:pt>
                <c:pt idx="105">
                  <c:v>0.236753181172418</c:v>
                </c:pt>
                <c:pt idx="106">
                  <c:v>0.198423412249758</c:v>
                </c:pt>
                <c:pt idx="107">
                  <c:v>0.19765926712993</c:v>
                </c:pt>
                <c:pt idx="108">
                  <c:v>0.260851053130055</c:v>
                </c:pt>
                <c:pt idx="109">
                  <c:v>0.203583340803366</c:v>
                </c:pt>
                <c:pt idx="110">
                  <c:v>0.162740066639759</c:v>
                </c:pt>
                <c:pt idx="111">
                  <c:v>0.185586618923993</c:v>
                </c:pt>
                <c:pt idx="112">
                  <c:v>0.278380824168371</c:v>
                </c:pt>
              </c:numCache>
            </c:numRef>
          </c:yVal>
          <c:smooth val="0"/>
        </c:ser>
        <c:ser>
          <c:idx val="0"/>
          <c:order val="1"/>
          <c:tx>
            <c:v>Jun-10</c:v>
          </c:tx>
          <c:spPr>
            <a:ln w="28575">
              <a:noFill/>
            </a:ln>
          </c:spPr>
          <c:trendline>
            <c:spPr>
              <a:ln w="28575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yVal>
            <c:numRef>
              <c:f>data!$G$2:$G$114</c:f>
              <c:numCache>
                <c:formatCode>0%</c:formatCode>
                <c:ptCount val="113"/>
                <c:pt idx="0">
                  <c:v>0.222462992882408</c:v>
                </c:pt>
                <c:pt idx="1">
                  <c:v>0.244829542873869</c:v>
                </c:pt>
                <c:pt idx="2">
                  <c:v>0.324140677520513</c:v>
                </c:pt>
                <c:pt idx="3">
                  <c:v>0.28407074888447</c:v>
                </c:pt>
                <c:pt idx="4">
                  <c:v>0.335616345558234</c:v>
                </c:pt>
                <c:pt idx="5">
                  <c:v>0.285624947646603</c:v>
                </c:pt>
                <c:pt idx="6">
                  <c:v>0.500425963066224</c:v>
                </c:pt>
                <c:pt idx="7">
                  <c:v>0.255609194471063</c:v>
                </c:pt>
                <c:pt idx="8">
                  <c:v>0.279372710671156</c:v>
                </c:pt>
                <c:pt idx="9">
                  <c:v>0.286407874078131</c:v>
                </c:pt>
                <c:pt idx="10">
                  <c:v>0.24659516083606</c:v>
                </c:pt>
                <c:pt idx="11">
                  <c:v>0.222189070395142</c:v>
                </c:pt>
                <c:pt idx="12">
                  <c:v>0.316680053427719</c:v>
                </c:pt>
                <c:pt idx="13">
                  <c:v>0.335191191530968</c:v>
                </c:pt>
                <c:pt idx="14">
                  <c:v>0.306407338006126</c:v>
                </c:pt>
                <c:pt idx="15">
                  <c:v>0.298866083173872</c:v>
                </c:pt>
                <c:pt idx="16">
                  <c:v>0.278931979270687</c:v>
                </c:pt>
                <c:pt idx="17">
                  <c:v>0.287063745000214</c:v>
                </c:pt>
                <c:pt idx="18">
                  <c:v>0.296246686008673</c:v>
                </c:pt>
                <c:pt idx="19">
                  <c:v>0.293078214068695</c:v>
                </c:pt>
                <c:pt idx="20">
                  <c:v>0.318155409232664</c:v>
                </c:pt>
                <c:pt idx="21">
                  <c:v>0.306401282457324</c:v>
                </c:pt>
                <c:pt idx="22">
                  <c:v>0.302044018353191</c:v>
                </c:pt>
                <c:pt idx="23">
                  <c:v>0.289436743828929</c:v>
                </c:pt>
                <c:pt idx="24">
                  <c:v>0.255466220840044</c:v>
                </c:pt>
                <c:pt idx="25">
                  <c:v>0.25124306718639</c:v>
                </c:pt>
                <c:pt idx="26">
                  <c:v>0.269998068659167</c:v>
                </c:pt>
                <c:pt idx="27">
                  <c:v>0.280494304437237</c:v>
                </c:pt>
                <c:pt idx="28">
                  <c:v>0.335184421650307</c:v>
                </c:pt>
                <c:pt idx="29">
                  <c:v>0.307131548541133</c:v>
                </c:pt>
                <c:pt idx="30">
                  <c:v>0.314346087360357</c:v>
                </c:pt>
                <c:pt idx="31">
                  <c:v>0.262376435557596</c:v>
                </c:pt>
                <c:pt idx="32">
                  <c:v>0.233009877750328</c:v>
                </c:pt>
                <c:pt idx="33">
                  <c:v>0.313858226897743</c:v>
                </c:pt>
                <c:pt idx="34">
                  <c:v>0.271921530463288</c:v>
                </c:pt>
                <c:pt idx="35">
                  <c:v>0.351274072138341</c:v>
                </c:pt>
                <c:pt idx="36">
                  <c:v>0.246751270569664</c:v>
                </c:pt>
                <c:pt idx="37">
                  <c:v>0.319391577016374</c:v>
                </c:pt>
                <c:pt idx="38">
                  <c:v>0.293897922678222</c:v>
                </c:pt>
                <c:pt idx="39">
                  <c:v>0.339766513611342</c:v>
                </c:pt>
                <c:pt idx="40">
                  <c:v>0.219401202748888</c:v>
                </c:pt>
                <c:pt idx="41">
                  <c:v>0.297881788520305</c:v>
                </c:pt>
                <c:pt idx="42">
                  <c:v>0.328122016454249</c:v>
                </c:pt>
                <c:pt idx="43">
                  <c:v>0.328812452244216</c:v>
                </c:pt>
                <c:pt idx="44">
                  <c:v>0.307681673924756</c:v>
                </c:pt>
                <c:pt idx="45">
                  <c:v>0.327832579403937</c:v>
                </c:pt>
                <c:pt idx="46">
                  <c:v>0.287214835212262</c:v>
                </c:pt>
                <c:pt idx="47">
                  <c:v>0.365925026822581</c:v>
                </c:pt>
                <c:pt idx="48">
                  <c:v>0.275586503793439</c:v>
                </c:pt>
                <c:pt idx="49">
                  <c:v>0.312689320411858</c:v>
                </c:pt>
                <c:pt idx="50">
                  <c:v>0.325816960394665</c:v>
                </c:pt>
                <c:pt idx="51">
                  <c:v>0.301533022321448</c:v>
                </c:pt>
                <c:pt idx="52">
                  <c:v>0.293415926242466</c:v>
                </c:pt>
                <c:pt idx="53">
                  <c:v>0.315653056201344</c:v>
                </c:pt>
                <c:pt idx="54">
                  <c:v>0.368351426478269</c:v>
                </c:pt>
                <c:pt idx="55">
                  <c:v>0.304294835654928</c:v>
                </c:pt>
                <c:pt idx="56">
                  <c:v>0.359396404759189</c:v>
                </c:pt>
                <c:pt idx="57">
                  <c:v>0.2119763316736</c:v>
                </c:pt>
                <c:pt idx="58">
                  <c:v>0.316057459729299</c:v>
                </c:pt>
                <c:pt idx="59">
                  <c:v>0.350684614098534</c:v>
                </c:pt>
                <c:pt idx="60">
                  <c:v>0.353956626007144</c:v>
                </c:pt>
                <c:pt idx="61">
                  <c:v>0.363412247725166</c:v>
                </c:pt>
                <c:pt idx="62">
                  <c:v>0.333984361883829</c:v>
                </c:pt>
                <c:pt idx="63">
                  <c:v>0.312842425985449</c:v>
                </c:pt>
                <c:pt idx="64">
                  <c:v>0.274728429664921</c:v>
                </c:pt>
                <c:pt idx="65">
                  <c:v>0.280978301425508</c:v>
                </c:pt>
                <c:pt idx="66">
                  <c:v>0.186868455855301</c:v>
                </c:pt>
                <c:pt idx="67">
                  <c:v>0.316406513260647</c:v>
                </c:pt>
                <c:pt idx="68">
                  <c:v>0.363924765692647</c:v>
                </c:pt>
                <c:pt idx="69">
                  <c:v>0.288982929370513</c:v>
                </c:pt>
                <c:pt idx="70">
                  <c:v>0.331172394758548</c:v>
                </c:pt>
                <c:pt idx="71">
                  <c:v>0.323939221164264</c:v>
                </c:pt>
                <c:pt idx="72">
                  <c:v>0.311986471206252</c:v>
                </c:pt>
                <c:pt idx="73">
                  <c:v>0.315408714208023</c:v>
                </c:pt>
                <c:pt idx="74">
                  <c:v>0.349614882340535</c:v>
                </c:pt>
                <c:pt idx="75">
                  <c:v>0.175583481742345</c:v>
                </c:pt>
                <c:pt idx="76">
                  <c:v>0.290047755561509</c:v>
                </c:pt>
                <c:pt idx="77">
                  <c:v>0.375698040552737</c:v>
                </c:pt>
                <c:pt idx="78">
                  <c:v>0.290074152525059</c:v>
                </c:pt>
                <c:pt idx="79">
                  <c:v>0.377120494421604</c:v>
                </c:pt>
                <c:pt idx="80">
                  <c:v>0.344314295846269</c:v>
                </c:pt>
                <c:pt idx="81">
                  <c:v>0.366265208772024</c:v>
                </c:pt>
                <c:pt idx="82">
                  <c:v>0.281753770328255</c:v>
                </c:pt>
                <c:pt idx="83">
                  <c:v>0.360426479741467</c:v>
                </c:pt>
                <c:pt idx="84">
                  <c:v>0.280456545806264</c:v>
                </c:pt>
                <c:pt idx="85">
                  <c:v>0.336449284887895</c:v>
                </c:pt>
                <c:pt idx="86">
                  <c:v>0.332790005986526</c:v>
                </c:pt>
                <c:pt idx="87">
                  <c:v>0.324442828308381</c:v>
                </c:pt>
                <c:pt idx="88">
                  <c:v>0.329712498835483</c:v>
                </c:pt>
                <c:pt idx="89">
                  <c:v>0.220484415601195</c:v>
                </c:pt>
                <c:pt idx="90">
                  <c:v>0.301626082835186</c:v>
                </c:pt>
                <c:pt idx="91">
                  <c:v>0.292088568011898</c:v>
                </c:pt>
                <c:pt idx="92">
                  <c:v>0.35188146002696</c:v>
                </c:pt>
                <c:pt idx="93">
                  <c:v>0.304140042657538</c:v>
                </c:pt>
                <c:pt idx="94">
                  <c:v>0.320000864362343</c:v>
                </c:pt>
                <c:pt idx="95">
                  <c:v>0.317155886082019</c:v>
                </c:pt>
                <c:pt idx="96">
                  <c:v>0.334244992048743</c:v>
                </c:pt>
                <c:pt idx="97">
                  <c:v>0.370649483099043</c:v>
                </c:pt>
                <c:pt idx="98">
                  <c:v>0.323658270411616</c:v>
                </c:pt>
                <c:pt idx="99">
                  <c:v>0.389621422068457</c:v>
                </c:pt>
                <c:pt idx="100">
                  <c:v>0.314422510725403</c:v>
                </c:pt>
                <c:pt idx="101">
                  <c:v>0.29305462242348</c:v>
                </c:pt>
                <c:pt idx="102">
                  <c:v>0.317979631645688</c:v>
                </c:pt>
                <c:pt idx="103">
                  <c:v>0.345021262831049</c:v>
                </c:pt>
                <c:pt idx="104">
                  <c:v>0.302290359848456</c:v>
                </c:pt>
                <c:pt idx="105">
                  <c:v>0.363578072521411</c:v>
                </c:pt>
                <c:pt idx="106">
                  <c:v>0.337280895297133</c:v>
                </c:pt>
                <c:pt idx="107">
                  <c:v>0.304068933105527</c:v>
                </c:pt>
                <c:pt idx="108">
                  <c:v>0.385832823461374</c:v>
                </c:pt>
                <c:pt idx="109">
                  <c:v>0.305434882952408</c:v>
                </c:pt>
                <c:pt idx="110">
                  <c:v>0.268789200941559</c:v>
                </c:pt>
                <c:pt idx="111">
                  <c:v>0.296579104929479</c:v>
                </c:pt>
                <c:pt idx="112" formatCode="General">
                  <c:v>0.407587799529192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2299512"/>
        <c:axId val="412304936"/>
      </c:scatterChart>
      <c:valAx>
        <c:axId val="412299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Rank in 2008 ARL Investment Index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2304936"/>
        <c:crosses val="autoZero"/>
        <c:crossBetween val="midCat"/>
      </c:valAx>
      <c:valAx>
        <c:axId val="412304936"/>
        <c:scaling>
          <c:orientation val="minMax"/>
          <c:max val="0.600000000000001"/>
          <c:min val="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Titles in Local Collection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1229951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1"/>
          <c:order val="0"/>
          <c:tx>
            <c:v>Mass digitized books in Hathi digital repository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Sheet3!$E$3:$N$3</c:f>
              <c:numCache>
                <c:formatCode>General</c:formatCode>
                <c:ptCount val="10"/>
                <c:pt idx="0">
                  <c:v>2.241054E6</c:v>
                </c:pt>
                <c:pt idx="1">
                  <c:v>2.410634E6</c:v>
                </c:pt>
                <c:pt idx="2">
                  <c:v>2.697592E6</c:v>
                </c:pt>
                <c:pt idx="3">
                  <c:v>2.814559E6</c:v>
                </c:pt>
                <c:pt idx="4">
                  <c:v>3.052389E6</c:v>
                </c:pt>
                <c:pt idx="5">
                  <c:v>3.109185E6</c:v>
                </c:pt>
                <c:pt idx="6">
                  <c:v>3.207521E6</c:v>
                </c:pt>
                <c:pt idx="7">
                  <c:v>3.248093E6</c:v>
                </c:pt>
                <c:pt idx="8">
                  <c:v>3.333E6</c:v>
                </c:pt>
                <c:pt idx="9">
                  <c:v>3.462657E6</c:v>
                </c:pt>
              </c:numCache>
            </c:numRef>
          </c:val>
        </c:ser>
        <c:ser>
          <c:idx val="0"/>
          <c:order val="1"/>
          <c:tx>
            <c:v>Mass digitized books in shared print repositories</c:v>
          </c:tx>
          <c:invertIfNegative val="0"/>
          <c:cat>
            <c:numRef>
              <c:f>Sheet3!$E$1:$N$1</c:f>
              <c:numCache>
                <c:formatCode>mmm\-yy</c:formatCode>
                <c:ptCount val="10"/>
                <c:pt idx="0">
                  <c:v>40057.0</c:v>
                </c:pt>
                <c:pt idx="1">
                  <c:v>40087.0</c:v>
                </c:pt>
                <c:pt idx="2">
                  <c:v>40118.0</c:v>
                </c:pt>
                <c:pt idx="3">
                  <c:v>40148.0</c:v>
                </c:pt>
                <c:pt idx="4">
                  <c:v>40179.0</c:v>
                </c:pt>
                <c:pt idx="5">
                  <c:v>40210.0</c:v>
                </c:pt>
                <c:pt idx="6">
                  <c:v>40238.0</c:v>
                </c:pt>
                <c:pt idx="7">
                  <c:v>40269.0</c:v>
                </c:pt>
                <c:pt idx="8">
                  <c:v>40299.0</c:v>
                </c:pt>
                <c:pt idx="9">
                  <c:v>40330.0</c:v>
                </c:pt>
              </c:numCache>
            </c:numRef>
          </c:cat>
          <c:val>
            <c:numRef>
              <c:f>Sheet3!$E$2:$N$2</c:f>
              <c:numCache>
                <c:formatCode>General</c:formatCode>
                <c:ptCount val="10"/>
                <c:pt idx="0">
                  <c:v>1.396853E6</c:v>
                </c:pt>
                <c:pt idx="1">
                  <c:v>1.695664E6</c:v>
                </c:pt>
                <c:pt idx="2">
                  <c:v>1.92386E6</c:v>
                </c:pt>
                <c:pt idx="3">
                  <c:v>2.004833E6</c:v>
                </c:pt>
                <c:pt idx="4">
                  <c:v>2.244201E6</c:v>
                </c:pt>
                <c:pt idx="5">
                  <c:v>2.281842E6</c:v>
                </c:pt>
                <c:pt idx="6">
                  <c:v>2.357308E6</c:v>
                </c:pt>
                <c:pt idx="7">
                  <c:v>2.382882E6</c:v>
                </c:pt>
                <c:pt idx="8">
                  <c:v>2.43309E6</c:v>
                </c:pt>
                <c:pt idx="9">
                  <c:v>2.52773961E6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2620728"/>
        <c:axId val="412623768"/>
        <c:axId val="0"/>
      </c:bar3DChart>
      <c:dateAx>
        <c:axId val="4126207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412623768"/>
        <c:crosses val="autoZero"/>
        <c:auto val="1"/>
        <c:lblOffset val="100"/>
        <c:baseTimeUnit val="months"/>
      </c:dateAx>
      <c:valAx>
        <c:axId val="4126237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 Unique</a:t>
                </a:r>
                <a:r>
                  <a:rPr lang="en-US" sz="1400" baseline="0" dirty="0" smtClean="0"/>
                  <a:t> Titles</a:t>
                </a:r>
                <a:endParaRPr lang="en-US" sz="1400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1262072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100" b="0"/>
          </a:pPr>
          <a:endParaRPr lang="en-US"/>
        </a:p>
      </c:txPr>
    </c:legend>
    <c:plotVisOnly val="0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0E393-C328-B846-BC20-CDE288874E90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46BE6-C85C-1744-B2EA-BCD0721B5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5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601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C6DA01-42B8-7346-A9EA-4BF55496E3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05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4B8FB8C-A7BC-F141-A41C-F775C6A55A95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C56A2E7-4302-ED4A-8046-AC04EE85C068}" type="slidenum">
              <a:rPr lang="en-US" sz="1200">
                <a:latin typeface="Calibri" charset="0"/>
              </a:rPr>
              <a:pPr eaLnBrk="1" hangingPunct="1"/>
              <a:t>12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1717D2E-006B-F14C-84D6-1C91322885BE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D212DA-7848-0F45-A3B7-AB5424DAA379}" type="slidenum">
              <a:rPr lang="en-US" sz="1200">
                <a:latin typeface="Calibri" charset="0"/>
              </a:rPr>
              <a:pPr eaLnBrk="1" hangingPunct="1"/>
              <a:t>14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953D54-9570-3645-983B-F1824C824B66}" type="slidenum">
              <a:rPr lang="en-US" sz="1200">
                <a:latin typeface="Calibri" charset="0"/>
              </a:rPr>
              <a:pPr eaLnBrk="1" hangingPunct="1"/>
              <a:t>15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0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6FD132-8315-564B-A6A7-04E592CB79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42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2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80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2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094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25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4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2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19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87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46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107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40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39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18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874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7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45DCF958-25E5-B548-9F28-99920E1B625A}" type="slidenum">
              <a:rPr lang="en-US" sz="1200">
                <a:latin typeface="Calibri" charset="0"/>
              </a:rPr>
              <a:pPr algn="r" eaLnBrk="1" hangingPunct="1"/>
              <a:t>33</a:t>
            </a:fld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530F441-7C56-2C48-A4AE-0EBDB0397604}" type="slidenum">
              <a:rPr lang="en-US" sz="1200">
                <a:latin typeface="Calibri" charset="0"/>
              </a:rPr>
              <a:pPr algn="r" eaLnBrk="1" hangingPunct="1"/>
              <a:t>34</a:t>
            </a:fld>
            <a:endParaRPr lang="en-US" sz="1200">
              <a:latin typeface="Calibri" charset="0"/>
            </a:endParaRPr>
          </a:p>
        </p:txBody>
      </p:sp>
      <p:sp>
        <p:nvSpPr>
          <p:cNvPr id="58371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>
              <a:latin typeface="Calibri" charset="0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36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320E1-DCBE-7F4E-8678-583697AB34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147459" name="Notes Placeholder 4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Bef>
                <a:spcPct val="30000"/>
              </a:spcBef>
            </a:pPr>
            <a:endParaRPr lang="en-US" sz="1200"/>
          </a:p>
        </p:txBody>
      </p:sp>
      <p:sp>
        <p:nvSpPr>
          <p:cNvPr id="147460" name="Notes Placeholder 1"/>
          <p:cNvSpPr>
            <a:spLocks noGrp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59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ct val="0"/>
              </a:spcBef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24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6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512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45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38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81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46BE6-C85C-1744-B2EA-BCD0721B5BAC}" type="slidenum">
              <a:rPr lang="en-US" smtClean="0"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hathitrust.org/" TargetMode="External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96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0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571500" y="1524000"/>
            <a:ext cx="8001000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9584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216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38194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265863" y="12192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" y="1752600"/>
            <a:ext cx="7848600" cy="46990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535363" y="557213"/>
            <a:ext cx="29210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800">
                <a:solidFill>
                  <a:srgbClr val="404040"/>
                </a:solidFill>
                <a:latin typeface="Hoefler Text" charset="0"/>
                <a:cs typeface="Hoefler Text" charset="0"/>
              </a:rPr>
              <a:t>HATHITRUST</a:t>
            </a:r>
          </a:p>
          <a:p>
            <a:pPr>
              <a:spcAft>
                <a:spcPts val="600"/>
              </a:spcAft>
            </a:pPr>
            <a:r>
              <a:rPr lang="en-US" sz="1600" b="1">
                <a:solidFill>
                  <a:srgbClr val="404040"/>
                </a:solidFill>
                <a:latin typeface="Hoefler Text" charset="0"/>
                <a:cs typeface="Hoefler Text" charset="0"/>
              </a:rPr>
              <a:t> </a:t>
            </a:r>
            <a:r>
              <a:rPr lang="en-US" sz="1600">
                <a:solidFill>
                  <a:srgbClr val="404040"/>
                </a:solidFill>
                <a:latin typeface="Hoefler Text" charset="0"/>
                <a:cs typeface="Hoefler Text" charset="0"/>
              </a:rPr>
              <a:t>A Shared Digital Repository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47700" y="1689100"/>
            <a:ext cx="7848600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03488" y="5842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1638300" y="3311525"/>
            <a:ext cx="5884863" cy="1588"/>
          </a:xfrm>
          <a:prstGeom prst="line">
            <a:avLst/>
          </a:prstGeom>
          <a:noFill/>
          <a:ln w="12700">
            <a:solidFill>
              <a:srgbClr val="D57007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2250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athi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196850"/>
            <a:ext cx="8788400" cy="64071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 w="34925" cap="flat" cmpd="sng" algn="ctr">
                <a:solidFill>
                  <a:srgbClr val="FF66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66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12138" y="5930900"/>
            <a:ext cx="949325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449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2713" y="1752600"/>
            <a:ext cx="6351587" cy="2171700"/>
          </a:xfrm>
          <a:prstGeom prst="rect">
            <a:avLst/>
          </a:prstGeom>
          <a:ln w="38100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4" name="Picture 4" descr="Home">
            <a:hlinkClick r:id="rId2" tooltip="Hom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394200"/>
            <a:ext cx="1376362" cy="1296988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900" y="2009774"/>
            <a:ext cx="5634038" cy="162242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156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5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21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5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8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6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55B6-BD55-8240-B303-7A60E45ABBDB}" type="datetimeFigureOut">
              <a:rPr lang="en-US" smtClean="0"/>
              <a:t>1/12/12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5C09-ECC8-E440-B2F8-BD550314A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  <p:sldLayoutId id="2147483662" r:id="rId15"/>
    <p:sldLayoutId id="2147483665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clir.org/pubs/ruminations/01wilkin/wilkin.html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3.xml"/><Relationship Id="rId3" Type="http://schemas.openxmlformats.org/officeDocument/2006/relationships/chart" Target="../charts/char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about" TargetMode="External"/><Relationship Id="rId4" Type="http://schemas.openxmlformats.org/officeDocument/2006/relationships/hyperlink" Target="http://twitter.com/hathitrust" TargetMode="External"/><Relationship Id="rId5" Type="http://schemas.openxmlformats.org/officeDocument/2006/relationships/hyperlink" Target="http://www.hathitrust.org/updates" TargetMode="External"/><Relationship Id="rId6" Type="http://schemas.openxmlformats.org/officeDocument/2006/relationships/hyperlink" Target="http://www.hathitrust.org/updates_rss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3"/>
          <p:cNvSpPr>
            <a:spLocks noGrp="1"/>
          </p:cNvSpPr>
          <p:nvPr>
            <p:ph type="ctrTitle"/>
          </p:nvPr>
        </p:nvSpPr>
        <p:spPr>
          <a:xfrm>
            <a:off x="1323975" y="2000250"/>
            <a:ext cx="6040438" cy="2953111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Calibri" charset="0"/>
              </a:rPr>
              <a:t>HathiTrust</a:t>
            </a:r>
            <a:r>
              <a:rPr lang="en-US" dirty="0" smtClean="0">
                <a:latin typeface="Calibri" charset="0"/>
              </a:rPr>
              <a:t>: Reviewing Goals, Accomplishments, and Opportunities for Collective Action</a:t>
            </a:r>
            <a:endParaRPr lang="en-US" dirty="0">
              <a:latin typeface="Calibri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610536" y="5469085"/>
            <a:ext cx="2988921" cy="11584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0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3095" y="4953361"/>
            <a:ext cx="7007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CNI Fall 2011</a:t>
            </a:r>
          </a:p>
          <a:p>
            <a:pPr algn="r"/>
            <a:r>
              <a:rPr lang="en-US" dirty="0" smtClean="0"/>
              <a:t>December 13, 2011</a:t>
            </a:r>
          </a:p>
          <a:p>
            <a:pPr algn="r"/>
            <a:r>
              <a:rPr lang="en-US" dirty="0" smtClean="0"/>
              <a:t>Jeremy York</a:t>
            </a:r>
          </a:p>
          <a:p>
            <a:pPr algn="r"/>
            <a:r>
              <a:rPr lang="en-US" dirty="0" smtClean="0"/>
              <a:t>Project Librarian, </a:t>
            </a:r>
            <a:r>
              <a:rPr lang="en-US" dirty="0" err="1" smtClean="0"/>
              <a:t>HathiTrust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870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Normalization of bibliographic data</a:t>
            </a:r>
          </a:p>
          <a:p>
            <a:pPr lvl="1"/>
            <a:r>
              <a:rPr lang="en-US" dirty="0" smtClean="0"/>
              <a:t>University of Michigan</a:t>
            </a:r>
          </a:p>
          <a:p>
            <a:pPr lvl="2"/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California Digital Library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794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Copyright Review</a:t>
            </a:r>
            <a:endParaRPr lang="en-US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58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IMLS </a:t>
            </a:r>
            <a:r>
              <a:rPr lang="en-US" sz="30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Grant awarded to University of Michigan 2008 to determine copyright status of books published in US between 1923 and 1963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18 staff members, 4 institutions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Indiana University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University of Michigan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University of Minnesota</a:t>
            </a:r>
          </a:p>
          <a:p>
            <a:pPr lvl="2">
              <a:lnSpc>
                <a:spcPct val="90000"/>
              </a:lnSpc>
            </a:pPr>
            <a:r>
              <a:rPr lang="en-US" sz="23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University of Wisconsin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170k </a:t>
            </a: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reviewed through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CRMS (as of November 2011)</a:t>
            </a:r>
            <a:endParaRPr lang="en-US" sz="2600" dirty="0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87,000 </a:t>
            </a: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(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51%</a:t>
            </a:r>
            <a:r>
              <a:rPr lang="en-US" sz="2600" dirty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) in public </a:t>
            </a: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domain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Second grant to investigate non-U.S. works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>
                <a:solidFill>
                  <a:srgbClr val="404040"/>
                </a:solidFill>
                <a:latin typeface="Calibri" charset="0"/>
                <a:ea typeface="ＭＳ Ｐゴシック" charset="0"/>
              </a:rPr>
              <a:t>15 partner institutions involved</a:t>
            </a:r>
            <a:endParaRPr lang="en-US" sz="2600" dirty="0">
              <a:solidFill>
                <a:srgbClr val="40404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3000" dirty="0">
              <a:solidFill>
                <a:srgbClr val="40404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98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Screen shot 2011-05-01 at 5.37.4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933450"/>
            <a:ext cx="5768975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538" y="6289675"/>
            <a:ext cx="79819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/>
                </a:solidFill>
                <a:latin typeface="+mn-lt"/>
                <a:ea typeface="+mn-ea"/>
                <a:cs typeface="+mn-cs"/>
                <a:hlinkClick r:id="rId4"/>
              </a:rPr>
              <a:t>Bibliographic Indeterminacy and the Scale of Problems and Opportunities of "Rights" in Digital Collection Building </a:t>
            </a:r>
            <a:r>
              <a:rPr lang="en-US" sz="1200" dirty="0">
                <a:solidFill>
                  <a:srgbClr val="800000"/>
                </a:solidFill>
                <a:latin typeface="+mn-lt"/>
                <a:ea typeface="+mn-ea"/>
                <a:cs typeface="+mn-cs"/>
              </a:rPr>
              <a:t>– 2/2011</a:t>
            </a:r>
          </a:p>
        </p:txBody>
      </p:sp>
    </p:spTree>
    <p:extLst>
      <p:ext uri="{BB962C8B-B14F-4D97-AF65-F5344CB8AC3E}">
        <p14:creationId xmlns:p14="http://schemas.microsoft.com/office/powerpoint/2010/main" val="302314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Screen shot 2011-05-01 at 5.39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895350"/>
            <a:ext cx="5511800" cy="56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2"/>
          <p:cNvSpPr txBox="1">
            <a:spLocks noChangeArrowheads="1"/>
          </p:cNvSpPr>
          <p:nvPr/>
        </p:nvSpPr>
        <p:spPr bwMode="auto">
          <a:xfrm>
            <a:off x="1768475" y="363538"/>
            <a:ext cx="6100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Breakdown of HathiTrust book corpus by publication date</a:t>
            </a:r>
          </a:p>
        </p:txBody>
      </p:sp>
    </p:spTree>
    <p:extLst>
      <p:ext uri="{BB962C8B-B14F-4D97-AF65-F5344CB8AC3E}">
        <p14:creationId xmlns:p14="http://schemas.microsoft.com/office/powerpoint/2010/main" val="410915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Screen shot 2011-05-01 at 5.33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020763"/>
            <a:ext cx="48450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5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</p:spTree>
    <p:extLst>
      <p:ext uri="{BB962C8B-B14F-4D97-AF65-F5344CB8AC3E}">
        <p14:creationId xmlns:p14="http://schemas.microsoft.com/office/powerpoint/2010/main" val="221052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 descr="Screen shot 2011-05-01 at 5.45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046163"/>
            <a:ext cx="4787900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TextBox 2"/>
          <p:cNvSpPr txBox="1">
            <a:spLocks noChangeArrowheads="1"/>
          </p:cNvSpPr>
          <p:nvPr/>
        </p:nvSpPr>
        <p:spPr bwMode="auto">
          <a:xfrm>
            <a:off x="1768475" y="374650"/>
            <a:ext cx="61007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Copyright status of books published pre-1923 and US works published 1923-1963</a:t>
            </a:r>
          </a:p>
        </p:txBody>
      </p:sp>
    </p:spTree>
    <p:extLst>
      <p:ext uri="{BB962C8B-B14F-4D97-AF65-F5344CB8AC3E}">
        <p14:creationId xmlns:p14="http://schemas.microsoft.com/office/powerpoint/2010/main" val="31260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Holdings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will</a:t>
            </a:r>
          </a:p>
          <a:p>
            <a:pPr lvl="1"/>
            <a:r>
              <a:rPr lang="en-US" dirty="0" smtClean="0"/>
              <a:t>Serve as basis for new pricing model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expansion of legal uses of materials: preservation uses, access for users who have print disabilities, access to orphan works</a:t>
            </a:r>
          </a:p>
          <a:p>
            <a:pPr lvl="1">
              <a:defRPr/>
            </a:pPr>
            <a:r>
              <a:rPr lang="en-US" dirty="0"/>
              <a:t>Facilitate individual and collaborative collection development and management operations</a:t>
            </a:r>
          </a:p>
          <a:p>
            <a:pPr lvl="1">
              <a:defRPr/>
            </a:pPr>
            <a:r>
              <a:rPr lang="en-US" dirty="0"/>
              <a:t>Will also benefit efforts in de-duplication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60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Print Holdings Database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Volumes institutions own or </a:t>
            </a:r>
            <a:r>
              <a:rPr lang="en-US" u="sng" dirty="0" smtClean="0">
                <a:ea typeface="+mn-ea"/>
                <a:cs typeface="+mn-cs"/>
              </a:rPr>
              <a:t>have owned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For monographic </a:t>
            </a:r>
            <a:r>
              <a:rPr lang="en-US" dirty="0" smtClean="0"/>
              <a:t>holdings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Only print volumes (not microform, etc.)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Bib record ID [required]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solidFill>
                  <a:schemeClr val="tx1"/>
                </a:solidFill>
              </a:rPr>
              <a:t>Enumeration/chronology, if available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Condition (e.g., brittle) [optional]</a:t>
            </a:r>
          </a:p>
          <a:p>
            <a:pPr lvl="2">
              <a:buFont typeface="Arial"/>
              <a:buChar char="–"/>
              <a:defRPr/>
            </a:pPr>
            <a:r>
              <a:rPr lang="en-US" dirty="0" smtClean="0">
                <a:ea typeface="+mn-ea"/>
              </a:rPr>
              <a:t>Holding Status (e.g., current holding, withdrawn, missing, etc.) [optional]</a:t>
            </a:r>
          </a:p>
          <a:p>
            <a:pPr lvl="1">
              <a:defRPr/>
            </a:pPr>
            <a:r>
              <a:rPr lang="en-US" dirty="0" smtClean="0"/>
              <a:t>For serial holdings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OCLC number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/>
              <a:t>Bib record ID [required]</a:t>
            </a:r>
          </a:p>
          <a:p>
            <a:pPr lvl="2">
              <a:buFont typeface="Lucida Grande"/>
              <a:buChar char="-"/>
              <a:defRPr/>
            </a:pPr>
            <a:r>
              <a:rPr lang="en-US" dirty="0" smtClean="0">
                <a:ea typeface="+mn-ea"/>
              </a:rPr>
              <a:t>ISSN, if available</a:t>
            </a:r>
          </a:p>
        </p:txBody>
      </p:sp>
    </p:spTree>
    <p:extLst>
      <p:ext uri="{BB962C8B-B14F-4D97-AF65-F5344CB8AC3E}">
        <p14:creationId xmlns:p14="http://schemas.microsoft.com/office/powerpoint/2010/main" val="411600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u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2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ylor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04800"/>
            <a:ext cx="7315215" cy="5486411"/>
          </a:xfrm>
          <a:prstGeom prst="rect">
            <a:avLst/>
          </a:prstGeom>
        </p:spPr>
      </p:pic>
      <p:pic>
        <p:nvPicPr>
          <p:cNvPr id="6" name="Picture 5" descr="baylor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051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objectives (1)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610059"/>
              </p:ext>
            </p:extLst>
          </p:nvPr>
        </p:nvGraphicFramePr>
        <p:xfrm>
          <a:off x="457200" y="1600200"/>
          <a:ext cx="8229600" cy="3850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PageTurner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</a:t>
                      </a:r>
                      <a:r>
                        <a:rPr lang="en-US" baseline="0" dirty="0" smtClean="0"/>
                        <a:t> views, embeddable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Branding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(capability</a:t>
                      </a:r>
                      <a:r>
                        <a:rPr lang="en-US" baseline="0" dirty="0" smtClean="0"/>
                        <a:t> there)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Format validation, migration, and error-checking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ingest, parity bit validation by system (one instance of storage)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Quarterly audits of all content (two instances with balancing</a:t>
                      </a:r>
                      <a:r>
                        <a:rPr lang="en-US" baseline="0" dirty="0" smtClean="0"/>
                        <a:t> and failover)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APIs (access and integrate information)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OAI,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Bib</a:t>
                      </a:r>
                      <a:r>
                        <a:rPr lang="en-US" baseline="0" dirty="0" smtClean="0"/>
                        <a:t> API, Data API, “</a:t>
                      </a:r>
                      <a:r>
                        <a:rPr lang="en-US" baseline="0" dirty="0" err="1" smtClean="0"/>
                        <a:t>hathifiles</a:t>
                      </a:r>
                      <a:r>
                        <a:rPr lang="en-US" baseline="0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Users who</a:t>
                      </a:r>
                      <a:r>
                        <a:rPr lang="en-US" baseline="0" dirty="0" smtClean="0"/>
                        <a:t> have </a:t>
                      </a:r>
                      <a:r>
                        <a:rPr lang="en-US" dirty="0" smtClean="0"/>
                        <a:t>print</a:t>
                      </a:r>
                      <a:r>
                        <a:rPr lang="en-US" baseline="0" dirty="0" smtClean="0"/>
                        <a:t> disabilities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UM-only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institutions,</a:t>
                      </a:r>
                      <a:r>
                        <a:rPr lang="en-US" baseline="0" dirty="0" smtClean="0"/>
                        <a:t> keyed off of holdings database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85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rkeley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7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4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81000"/>
            <a:ext cx="7315215" cy="5486411"/>
          </a:xfrm>
          <a:prstGeom prst="rect">
            <a:avLst/>
          </a:prstGeom>
        </p:spPr>
      </p:pic>
      <p:pic>
        <p:nvPicPr>
          <p:cNvPr id="5" name="Picture 4" descr="chi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813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umbia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81000"/>
            <a:ext cx="7315215" cy="5486411"/>
          </a:xfrm>
          <a:prstGeom prst="rect">
            <a:avLst/>
          </a:prstGeom>
        </p:spPr>
      </p:pic>
      <p:pic>
        <p:nvPicPr>
          <p:cNvPr id="5" name="Picture 4" descr="columbia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6576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35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nell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04800"/>
            <a:ext cx="7315215" cy="5486411"/>
          </a:xfrm>
          <a:prstGeom prst="rect">
            <a:avLst/>
          </a:prstGeom>
        </p:spPr>
      </p:pic>
      <p:pic>
        <p:nvPicPr>
          <p:cNvPr id="6" name="Picture 5" descr="cornell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051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t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04800"/>
            <a:ext cx="7315215" cy="5486411"/>
          </a:xfrm>
          <a:prstGeom prst="rect">
            <a:avLst/>
          </a:prstGeom>
        </p:spPr>
      </p:pic>
      <p:pic>
        <p:nvPicPr>
          <p:cNvPr id="5" name="Picture 4" descr="dart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051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8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ory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5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rvard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04800"/>
            <a:ext cx="7315215" cy="5486411"/>
          </a:xfrm>
          <a:prstGeom prst="rect">
            <a:avLst/>
          </a:prstGeom>
        </p:spPr>
      </p:pic>
      <p:pic>
        <p:nvPicPr>
          <p:cNvPr id="5" name="Picture 4" descr="harvard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051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5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80989"/>
            <a:ext cx="7315215" cy="5486411"/>
          </a:xfrm>
          <a:prstGeom prst="rect">
            <a:avLst/>
          </a:prstGeom>
        </p:spPr>
      </p:pic>
      <p:pic>
        <p:nvPicPr>
          <p:cNvPr id="6" name="Picture 5" descr="ind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813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owa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68579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9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objectives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0243636"/>
              </p:ext>
            </p:extLst>
          </p:nvPr>
        </p:nvGraphicFramePr>
        <p:xfrm>
          <a:off x="457200" y="1600200"/>
          <a:ext cx="8229600" cy="25653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Discovery Interface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Bibliographic</a:t>
                      </a:r>
                      <a:r>
                        <a:rPr lang="en-US" baseline="0" dirty="0" smtClean="0"/>
                        <a:t> Catalog (April 2009)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Virtual</a:t>
                      </a:r>
                      <a:r>
                        <a:rPr lang="en-US" baseline="0" dirty="0" smtClean="0"/>
                        <a:t> Collections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Much improved interface, collections of arbitrary size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Mechanisms for direct ingest of non-Google content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Yes, IA + framework for scalable</a:t>
                      </a:r>
                      <a:r>
                        <a:rPr lang="en-US" baseline="0" dirty="0" smtClean="0"/>
                        <a:t> ingest of non-Google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9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hu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228600"/>
            <a:ext cx="7315215" cy="5486411"/>
          </a:xfrm>
          <a:prstGeom prst="rect">
            <a:avLst/>
          </a:prstGeom>
        </p:spPr>
      </p:pic>
      <p:pic>
        <p:nvPicPr>
          <p:cNvPr id="5" name="Picture 4" descr="jhu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81389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3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fayette-Hpl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92" y="304800"/>
            <a:ext cx="7315215" cy="5486411"/>
          </a:xfrm>
          <a:prstGeom prst="rect">
            <a:avLst/>
          </a:prstGeom>
        </p:spPr>
      </p:pic>
      <p:pic>
        <p:nvPicPr>
          <p:cNvPr id="5" name="Picture 4" descr="lafayette-Hplo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392" y="35814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84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b="1" dirty="0" smtClean="0"/>
              <a:t>and </a:t>
            </a:r>
            <a:r>
              <a:rPr lang="en-US" dirty="0" smtClean="0"/>
              <a:t>print materials</a:t>
            </a:r>
          </a:p>
          <a:p>
            <a:r>
              <a:rPr lang="en-US" dirty="0" smtClean="0"/>
              <a:t>Definitional elements</a:t>
            </a:r>
          </a:p>
          <a:p>
            <a:r>
              <a:rPr lang="en-US" dirty="0" smtClean="0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1680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304800" y="1295400"/>
          <a:ext cx="8458200" cy="523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107" name="Title 4"/>
          <p:cNvSpPr>
            <a:spLocks noGrp="1"/>
          </p:cNvSpPr>
          <p:nvPr>
            <p:ph type="title" idx="4294967295"/>
          </p:nvPr>
        </p:nvSpPr>
        <p:spPr>
          <a:xfrm>
            <a:off x="434975" y="147638"/>
            <a:ext cx="8023225" cy="995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smtClean="0"/>
              <a:t/>
            </a:r>
            <a:br>
              <a:rPr lang="en-US" sz="3200" b="1" smtClean="0"/>
            </a:br>
            <a:r>
              <a:rPr lang="en-US" sz="3200" b="1" smtClean="0"/>
              <a:t>A global change in the library environment</a:t>
            </a:r>
          </a:p>
        </p:txBody>
      </p:sp>
      <p:sp>
        <p:nvSpPr>
          <p:cNvPr id="11" name="Striped Right Arrow 10"/>
          <p:cNvSpPr/>
          <p:nvPr/>
        </p:nvSpPr>
        <p:spPr bwMode="auto">
          <a:xfrm rot="16200000">
            <a:off x="8058944" y="3752056"/>
            <a:ext cx="977900" cy="484188"/>
          </a:xfrm>
          <a:prstGeom prst="stripedRightArrow">
            <a:avLst/>
          </a:prstGeom>
          <a:gradFill>
            <a:gsLst>
              <a:gs pos="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b="1">
              <a:solidFill>
                <a:srgbClr val="00000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248400" y="24384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June 2010</a:t>
            </a:r>
          </a:p>
          <a:p>
            <a:pPr eaLnBrk="1" hangingPunct="1"/>
            <a:r>
              <a:rPr lang="en-US" sz="1600">
                <a:solidFill>
                  <a:schemeClr val="accent1"/>
                </a:solidFill>
                <a:latin typeface="Calibri" charset="0"/>
              </a:rPr>
              <a:t>Median duplication: 31%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8400" y="4953000"/>
            <a:ext cx="2398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June 2009</a:t>
            </a:r>
          </a:p>
          <a:p>
            <a:pPr eaLnBrk="1" hangingPunct="1"/>
            <a:r>
              <a:rPr lang="en-US" sz="1600">
                <a:solidFill>
                  <a:srgbClr val="7030A0"/>
                </a:solidFill>
                <a:latin typeface="Calibri" charset="0"/>
              </a:rPr>
              <a:t>Median duplication: 19%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1525588"/>
            <a:ext cx="70104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Academic print book collection </a:t>
            </a:r>
            <a:r>
              <a:rPr lang="en-US" sz="2000" b="1" i="1" u="sng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already </a:t>
            </a:r>
            <a:r>
              <a:rPr lang="en-US" sz="2000" b="1" i="1" dirty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rPr>
              <a:t>substantially duplicated in mass digitized book corpus</a:t>
            </a:r>
          </a:p>
        </p:txBody>
      </p:sp>
    </p:spTree>
    <p:extLst>
      <p:ext uri="{BB962C8B-B14F-4D97-AF65-F5344CB8AC3E}">
        <p14:creationId xmlns:p14="http://schemas.microsoft.com/office/powerpoint/2010/main" val="634784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Calibri" charset="0"/>
                <a:ea typeface="ＭＳ Ｐゴシック" charset="0"/>
                <a:cs typeface="ＭＳ Ｐゴシック" charset="0"/>
              </a:rPr>
              <a:t>Digitized Books in Shared Repositories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609600" y="1817688"/>
          <a:ext cx="7696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ounded Rectangle 3"/>
          <p:cNvSpPr/>
          <p:nvPr/>
        </p:nvSpPr>
        <p:spPr bwMode="auto">
          <a:xfrm>
            <a:off x="1981200" y="1906588"/>
            <a:ext cx="5715000" cy="901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4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i="1">
                <a:latin typeface="Calibri" charset="0"/>
              </a:rPr>
              <a:t>~75% of mass digitized corpus is </a:t>
            </a:r>
            <a:r>
              <a:rPr lang="ja-JP" altLang="en-US" sz="2000" i="1">
                <a:latin typeface="Calibri" charset="0"/>
              </a:rPr>
              <a:t>‘</a:t>
            </a:r>
            <a:r>
              <a:rPr lang="en-US" sz="2000" i="1">
                <a:latin typeface="Calibri" charset="0"/>
              </a:rPr>
              <a:t>backed up</a:t>
            </a:r>
            <a:r>
              <a:rPr lang="ja-JP" altLang="en-US" sz="2000" i="1">
                <a:latin typeface="Calibri" charset="0"/>
              </a:rPr>
              <a:t>’</a:t>
            </a:r>
            <a:r>
              <a:rPr lang="en-US" sz="2000" i="1">
                <a:latin typeface="Calibri" charset="0"/>
              </a:rPr>
              <a:t> in one or more shared print repositories</a:t>
            </a:r>
            <a:endParaRPr lang="en-US" sz="2000" b="1" i="1">
              <a:solidFill>
                <a:srgbClr val="000000"/>
              </a:solidFill>
              <a:latin typeface="Trebuchet MS" charset="0"/>
            </a:endParaRPr>
          </a:p>
        </p:txBody>
      </p:sp>
      <p:sp>
        <p:nvSpPr>
          <p:cNvPr id="57348" name="TextBox 4"/>
          <p:cNvSpPr txBox="1">
            <a:spLocks noChangeArrowheads="1"/>
          </p:cNvSpPr>
          <p:nvPr/>
        </p:nvSpPr>
        <p:spPr bwMode="auto">
          <a:xfrm>
            <a:off x="6934200" y="1447800"/>
            <a:ext cx="1358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~3.5M titles</a:t>
            </a:r>
          </a:p>
        </p:txBody>
      </p: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7537450" y="2514600"/>
            <a:ext cx="825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~2.5M</a:t>
            </a:r>
          </a:p>
        </p:txBody>
      </p:sp>
      <p:sp>
        <p:nvSpPr>
          <p:cNvPr id="57350" name="Right Brace 6"/>
          <p:cNvSpPr>
            <a:spLocks/>
          </p:cNvSpPr>
          <p:nvPr/>
        </p:nvSpPr>
        <p:spPr bwMode="auto">
          <a:xfrm>
            <a:off x="8001000" y="2971800"/>
            <a:ext cx="454025" cy="549275"/>
          </a:xfrm>
          <a:prstGeom prst="rightBrace">
            <a:avLst>
              <a:gd name="adj1" fmla="val 8284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lnSpc>
                <a:spcPct val="120000"/>
              </a:lnSpc>
              <a:spcBef>
                <a:spcPct val="50000"/>
              </a:spcBef>
            </a:pPr>
            <a:endParaRPr lang="en-US" b="1">
              <a:solidFill>
                <a:srgbClr val="000000"/>
              </a:solidFill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628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Ability to find materials</a:t>
            </a:r>
          </a:p>
          <a:p>
            <a:r>
              <a:rPr lang="en-US" dirty="0" smtClean="0"/>
              <a:t>Situating </a:t>
            </a:r>
            <a:r>
              <a:rPr lang="en-US" dirty="0" err="1" smtClean="0"/>
              <a:t>HathiTrust</a:t>
            </a:r>
            <a:r>
              <a:rPr lang="en-US" dirty="0" smtClean="0"/>
              <a:t> holdings in broader landscape, working with OCLC</a:t>
            </a:r>
          </a:p>
          <a:p>
            <a:r>
              <a:rPr lang="en-US" dirty="0" smtClean="0"/>
              <a:t>APIs</a:t>
            </a:r>
          </a:p>
          <a:p>
            <a:r>
              <a:rPr lang="en-US" dirty="0"/>
              <a:t>Assembling corpus for computational </a:t>
            </a:r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04040"/>
                </a:solidFill>
                <a:latin typeface="Calibri" charset="0"/>
              </a:rPr>
              <a:t>How does work get done?</a:t>
            </a:r>
            <a:endParaRPr lang="en-US" sz="5400">
              <a:solidFill>
                <a:srgbClr val="404040"/>
              </a:solidFill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Collective work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e.g., working groups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Perform the work of the partnership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ＭＳ Ｐゴシック" charset="-128"/>
              </a:rPr>
              <a:t>Now 40+ people across partner institutions</a:t>
            </a:r>
            <a:endParaRPr lang="en-US" dirty="0" smtClean="0">
              <a:solidFill>
                <a:srgbClr val="404040"/>
              </a:solidFill>
              <a:ea typeface="+mn-ea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Distributed work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Driven by needs of institutions – able to leverage across the partnership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</a:rPr>
              <a:t>Projects, e.g. grant work, ingest specifications, page-turner, bibliographic data management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ea typeface="+mn-ea"/>
                <a:cs typeface="+mn-cs"/>
              </a:rPr>
              <a:t>Leverage expertise across institutions</a:t>
            </a:r>
          </a:p>
          <a:p>
            <a:pPr lvl="1" fontAlgn="auto"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40404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6525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Governance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Elections Committee (January 1)</a:t>
            </a:r>
          </a:p>
          <a:p>
            <a:r>
              <a:rPr lang="en-US" dirty="0" smtClean="0"/>
              <a:t>Nominations</a:t>
            </a:r>
          </a:p>
          <a:p>
            <a:pPr lvl="1"/>
            <a:r>
              <a:rPr lang="en-US" dirty="0" smtClean="0"/>
              <a:t>Elections Committee select 12 (for 6 seats)</a:t>
            </a:r>
          </a:p>
          <a:p>
            <a:r>
              <a:rPr lang="en-US" dirty="0" smtClean="0"/>
              <a:t>Voting (March 1 – March 15)</a:t>
            </a:r>
          </a:p>
          <a:p>
            <a:r>
              <a:rPr lang="en-US" dirty="0" smtClean="0"/>
              <a:t>6 seats to founding institutions </a:t>
            </a:r>
          </a:p>
          <a:p>
            <a:pPr lvl="1"/>
            <a:r>
              <a:rPr lang="en-US" dirty="0" smtClean="0"/>
              <a:t>2 California, 2 CIC (minus Indiana and Michigan)</a:t>
            </a:r>
          </a:p>
          <a:p>
            <a:pPr lvl="1"/>
            <a:r>
              <a:rPr lang="en-US" dirty="0" smtClean="0"/>
              <a:t>1 Indiana, 1 Michigan</a:t>
            </a:r>
          </a:p>
          <a:p>
            <a:r>
              <a:rPr lang="en-US" dirty="0" smtClean="0"/>
              <a:t>Begin work April 15,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59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Definitional elements</a:t>
            </a:r>
          </a:p>
          <a:p>
            <a:pPr lvl="1"/>
            <a:r>
              <a:rPr lang="en-US" dirty="0" smtClean="0"/>
              <a:t>Identification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Holdings</a:t>
            </a:r>
          </a:p>
          <a:p>
            <a:r>
              <a:rPr lang="en-US" dirty="0" smtClean="0"/>
              <a:t>Print archiving, management</a:t>
            </a:r>
          </a:p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Discovery and use</a:t>
            </a:r>
          </a:p>
          <a:p>
            <a:pPr lvl="1"/>
            <a:r>
              <a:rPr lang="en-US" dirty="0" smtClean="0"/>
              <a:t>Lawful uses</a:t>
            </a:r>
          </a:p>
          <a:p>
            <a:r>
              <a:rPr lang="en-US" dirty="0" smtClean="0"/>
              <a:t>Quality</a:t>
            </a:r>
          </a:p>
          <a:p>
            <a:r>
              <a:rPr lang="en-US" dirty="0" smtClean="0"/>
              <a:t>Research Center</a:t>
            </a:r>
          </a:p>
          <a:p>
            <a:r>
              <a:rPr lang="en-US" dirty="0" smtClean="0"/>
              <a:t>Beyond books and journals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Transitioning to next phase of partnership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341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to find out more</a:t>
            </a:r>
          </a:p>
        </p:txBody>
      </p:sp>
      <p:sp>
        <p:nvSpPr>
          <p:cNvPr id="1331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Web site </a:t>
            </a:r>
            <a:r>
              <a:rPr lang="ja-JP" alt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About</a:t>
            </a:r>
            <a:r>
              <a:rPr lang="ja-JP" alt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 section: </a:t>
            </a:r>
            <a:r>
              <a:rPr lang="en-US" altLang="ja-JP" sz="2800">
                <a:latin typeface="Calibri" charset="0"/>
                <a:ea typeface="ＭＳ Ｐゴシック" charset="0"/>
                <a:cs typeface="ＭＳ Ｐゴシック" charset="0"/>
                <a:hlinkClick r:id="rId3"/>
              </a:rPr>
              <a:t>http://www.hathitrust.org/about</a:t>
            </a:r>
            <a:endParaRPr lang="en-US" altLang="ja-JP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Twitter: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hlinkClick r:id="rId4"/>
              </a:rPr>
              <a:t>http://twitter.com/hathitrust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Monthly newsletter: 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hlinkClick r:id="rId5"/>
              </a:rPr>
              <a:t>http://www.hathitrust.org/updates</a:t>
            </a: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2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RSS: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>
                <a:latin typeface="Calibri" charset="0"/>
                <a:ea typeface="ＭＳ Ｐゴシック" charset="0"/>
                <a:cs typeface="ＭＳ Ｐゴシック" charset="0"/>
                <a:hlinkClick r:id="rId6"/>
              </a:rPr>
              <a:t>http://www.hathitrust.org/updates_rss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Contact us: </a:t>
            </a:r>
            <a:r>
              <a:rPr lang="en-US" sz="2800" u="sng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feedback@issues.hathitrust.org</a:t>
            </a: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r>
              <a:rPr lang="en-US" sz="2600">
                <a:solidFill>
                  <a:srgbClr val="404040"/>
                </a:solidFill>
                <a:latin typeface="Calibri" charset="0"/>
                <a:ea typeface="ＭＳ Ｐゴシック" charset="0"/>
                <a:cs typeface="ＭＳ Ｐゴシック" charset="0"/>
              </a:rPr>
              <a:t>Soon: Facebook, blog</a:t>
            </a:r>
            <a:endParaRPr lang="en-US" sz="280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z="28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0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790891"/>
              </p:ext>
            </p:extLst>
          </p:nvPr>
        </p:nvGraphicFramePr>
        <p:xfrm>
          <a:off x="457200" y="1600200"/>
          <a:ext cx="8229600" cy="43992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Compliance</a:t>
                      </a:r>
                      <a:r>
                        <a:rPr lang="en-US" baseline="0" dirty="0" smtClean="0"/>
                        <a:t> with TRAC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Yes!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Robust</a:t>
                      </a:r>
                      <a:r>
                        <a:rPr lang="en-US" baseline="0" dirty="0" smtClean="0"/>
                        <a:t> discovery like full-text search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Full-text search (November 2009)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r>
                        <a:rPr lang="en-US" baseline="0" dirty="0" smtClean="0"/>
                        <a:t> service definition (for development of access and discovery tools)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API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+ Development environment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 beyond</a:t>
                      </a:r>
                      <a:r>
                        <a:rPr lang="en-US" baseline="0" dirty="0" smtClean="0"/>
                        <a:t> books and journals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Pilots with images, audio, </a:t>
                      </a:r>
                      <a:r>
                        <a:rPr lang="en-US" dirty="0" err="1" smtClean="0"/>
                        <a:t>MLibrary</a:t>
                      </a:r>
                      <a:r>
                        <a:rPr lang="en-US" baseline="0" dirty="0" smtClean="0"/>
                        <a:t> working system for born-digital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Development</a:t>
                      </a:r>
                      <a:r>
                        <a:rPr lang="en-US" baseline="0" dirty="0" smtClean="0"/>
                        <a:t> of data mining 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Plans for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Data distribution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/>
                        <a:t>SEASR</a:t>
                      </a:r>
                      <a:r>
                        <a:rPr lang="en-US" baseline="0" dirty="0" smtClean="0"/>
                        <a:t> integration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baseline="0" dirty="0" smtClean="0"/>
                        <a:t>Research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Distribution</a:t>
                      </a:r>
                    </a:p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Center (July 2011)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91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tle 3"/>
          <p:cNvSpPr>
            <a:spLocks noGrp="1"/>
          </p:cNvSpPr>
          <p:nvPr>
            <p:ph type="ctrTitle"/>
          </p:nvPr>
        </p:nvSpPr>
        <p:spPr>
          <a:xfrm>
            <a:off x="1739900" y="2009775"/>
            <a:ext cx="5634038" cy="162242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Thank you very much!</a:t>
            </a:r>
          </a:p>
        </p:txBody>
      </p:sp>
    </p:spTree>
    <p:extLst>
      <p:ext uri="{BB962C8B-B14F-4D97-AF65-F5344CB8AC3E}">
        <p14:creationId xmlns:p14="http://schemas.microsoft.com/office/powerpoint/2010/main" val="307341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176461"/>
              </p:ext>
            </p:extLst>
          </p:nvPr>
        </p:nvGraphicFramePr>
        <p:xfrm>
          <a:off x="457200" y="1600200"/>
          <a:ext cx="8229600" cy="51358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Reliable</a:t>
                      </a:r>
                      <a:r>
                        <a:rPr lang="en-US" baseline="0" dirty="0" smtClean="0"/>
                        <a:t> and increasingly comprehensive digital archive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~2 million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MLibrary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Wisc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10 million, approaching 50% overlap with ARL institutions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Co-owned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66 partners </a:t>
                      </a:r>
                      <a:r>
                        <a:rPr lang="en-US" baseline="0" dirty="0" smtClean="0"/>
                        <a:t>(23 institutions depositing, 26 “sustaining” members)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Dramatically</a:t>
                      </a:r>
                      <a:r>
                        <a:rPr lang="en-US" baseline="0" dirty="0" smtClean="0"/>
                        <a:t> improve access…first and foremost meet needs of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See</a:t>
                      </a:r>
                      <a:r>
                        <a:rPr lang="en-US" baseline="0" dirty="0" smtClean="0"/>
                        <a:t> above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Preserve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Digital materials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materials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Coordinated print storage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 and sustain “public good”… mitigate free riders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pricing model, limited</a:t>
                      </a:r>
                      <a:r>
                        <a:rPr lang="en-US" baseline="0" dirty="0" smtClean="0"/>
                        <a:t> access to IC materials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 framework…centralized…open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Modular</a:t>
                      </a:r>
                      <a:r>
                        <a:rPr lang="en-US" baseline="0" dirty="0" smtClean="0"/>
                        <a:t> 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Modular infrastructure + APIs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676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58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1956457"/>
              </p:ext>
            </p:extLst>
          </p:nvPr>
        </p:nvGraphicFramePr>
        <p:xfrm>
          <a:off x="457200" y="1600200"/>
          <a:ext cx="8229600" cy="2291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Bibliographic</a:t>
                      </a:r>
                      <a:r>
                        <a:rPr lang="en-US" baseline="0" dirty="0" smtClean="0"/>
                        <a:t> Data Management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New system under development by CDL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Rights determination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</a:t>
                      </a:r>
                      <a:r>
                        <a:rPr lang="en-US" baseline="0" dirty="0" smtClean="0"/>
                        <a:t>s bibliographically- and manually-determined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Holdings database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 in place, gathering data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2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Constitutional Convention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7 ballot initiatives</a:t>
            </a:r>
          </a:p>
          <a:p>
            <a:r>
              <a:rPr lang="en-US" dirty="0"/>
              <a:t>5</a:t>
            </a:r>
            <a:r>
              <a:rPr lang="en-US" dirty="0" smtClean="0"/>
              <a:t> passed</a:t>
            </a:r>
          </a:p>
          <a:p>
            <a:pPr lvl="1"/>
            <a:r>
              <a:rPr lang="en-US" dirty="0" smtClean="0"/>
              <a:t>Print monograph storage</a:t>
            </a:r>
          </a:p>
          <a:p>
            <a:pPr lvl="2"/>
            <a:r>
              <a:rPr lang="en-US" dirty="0" smtClean="0"/>
              <a:t>To establish a print monograph archiving program</a:t>
            </a:r>
          </a:p>
          <a:p>
            <a:pPr lvl="1"/>
            <a:r>
              <a:rPr lang="en-US" dirty="0" smtClean="0"/>
              <a:t>Approval Process for development initiatives</a:t>
            </a:r>
          </a:p>
          <a:p>
            <a:pPr lvl="2"/>
            <a:r>
              <a:rPr lang="en-US" dirty="0" smtClean="0"/>
              <a:t>To invite, evaluate, rank, launch development initiatives</a:t>
            </a:r>
          </a:p>
          <a:p>
            <a:pPr lvl="1"/>
            <a:r>
              <a:rPr lang="en-US" dirty="0" smtClean="0"/>
              <a:t>Governance</a:t>
            </a:r>
          </a:p>
          <a:p>
            <a:pPr lvl="2"/>
            <a:r>
              <a:rPr lang="en-US" dirty="0" smtClean="0"/>
              <a:t>Establishes a 12-member Board of Governors</a:t>
            </a:r>
          </a:p>
          <a:p>
            <a:pPr lvl="1"/>
            <a:r>
              <a:rPr lang="en-US" dirty="0"/>
              <a:t>U.S. Government Documents</a:t>
            </a:r>
          </a:p>
          <a:p>
            <a:pPr lvl="2"/>
            <a:r>
              <a:rPr lang="en-US" dirty="0"/>
              <a:t>Coordinated and collective action to expand and enhance access to U.S. federal publications</a:t>
            </a:r>
          </a:p>
          <a:p>
            <a:pPr lvl="1"/>
            <a:r>
              <a:rPr lang="en-US" dirty="0"/>
              <a:t>Fee for service content deposit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5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problems?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Identification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Description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Rights</a:t>
            </a:r>
          </a:p>
          <a:p>
            <a:pPr lvl="1"/>
            <a:r>
              <a:rPr lang="en-US" dirty="0" smtClean="0"/>
              <a:t>Preservation</a:t>
            </a:r>
          </a:p>
          <a:p>
            <a:pPr lvl="1"/>
            <a:r>
              <a:rPr lang="en-US" dirty="0" smtClean="0"/>
              <a:t>Discovery and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9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Collective problems as collective</a:t>
            </a:r>
          </a:p>
          <a:p>
            <a:r>
              <a:rPr lang="en-US" dirty="0" smtClean="0"/>
              <a:t>Web of relationships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602225" y="4679088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3010137" y="3007305"/>
            <a:ext cx="695534" cy="997802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372160" y="2796870"/>
            <a:ext cx="482652" cy="769810"/>
          </a:xfrm>
          <a:prstGeom prst="snip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38649" y="3787113"/>
            <a:ext cx="907218" cy="1133866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21130" y="4354046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55141" y="493609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6215639" y="4255778"/>
            <a:ext cx="2389007" cy="19048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945006" y="4860507"/>
            <a:ext cx="907218" cy="1133866"/>
          </a:xfrm>
          <a:prstGeom prst="rect">
            <a:avLst/>
          </a:prstGeom>
          <a:solidFill>
            <a:srgbClr val="FBFF9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5" idx="1"/>
            <a:endCxn id="4" idx="0"/>
          </p:cNvCxnSpPr>
          <p:nvPr/>
        </p:nvCxnSpPr>
        <p:spPr>
          <a:xfrm>
            <a:off x="3357904" y="4005107"/>
            <a:ext cx="697930" cy="6739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0"/>
            <a:endCxn id="6" idx="2"/>
          </p:cNvCxnSpPr>
          <p:nvPr/>
        </p:nvCxnSpPr>
        <p:spPr>
          <a:xfrm flipV="1">
            <a:off x="3705671" y="3181775"/>
            <a:ext cx="666489" cy="3244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509443" y="4683477"/>
            <a:ext cx="529206" cy="3540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1"/>
            <a:endCxn id="7" idx="3"/>
          </p:cNvCxnSpPr>
          <p:nvPr/>
        </p:nvCxnSpPr>
        <p:spPr>
          <a:xfrm flipH="1" flipV="1">
            <a:off x="5945867" y="4354046"/>
            <a:ext cx="999139" cy="10733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32992" y="3181775"/>
            <a:ext cx="1179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945867" y="3197348"/>
            <a:ext cx="117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Volumes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55314" y="6172543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Print Volumes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742760" y="6187661"/>
            <a:ext cx="206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Libraries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010137" y="6069963"/>
            <a:ext cx="334517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357904" y="4505228"/>
            <a:ext cx="1344509" cy="14740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425346" y="4195306"/>
            <a:ext cx="472329" cy="211655"/>
            <a:chOff x="3425346" y="4195306"/>
            <a:chExt cx="472329" cy="211655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3463744" y="4195306"/>
              <a:ext cx="403691" cy="18897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425346" y="4195306"/>
              <a:ext cx="472329" cy="21165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ounded Rectangle 51"/>
          <p:cNvSpPr/>
          <p:nvPr/>
        </p:nvSpPr>
        <p:spPr>
          <a:xfrm>
            <a:off x="6215639" y="2418914"/>
            <a:ext cx="1636585" cy="3779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Rights</a:t>
            </a:r>
          </a:p>
        </p:txBody>
      </p:sp>
    </p:spTree>
    <p:extLst>
      <p:ext uri="{BB962C8B-B14F-4D97-AF65-F5344CB8AC3E}">
        <p14:creationId xmlns:p14="http://schemas.microsoft.com/office/powerpoint/2010/main" val="49132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1128</Words>
  <Application>Microsoft Macintosh PowerPoint</Application>
  <PresentationFormat>On-screen Show (4:3)</PresentationFormat>
  <Paragraphs>263</Paragraphs>
  <Slides>40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HathiTrust: Reviewing Goals, Accomplishments, and Opportunities for Collective Action</vt:lpstr>
      <vt:lpstr>Short-term objectives (1)</vt:lpstr>
      <vt:lpstr>Short-term objectives (2)</vt:lpstr>
      <vt:lpstr>Long-term objectives</vt:lpstr>
      <vt:lpstr>Goals</vt:lpstr>
      <vt:lpstr>More</vt:lpstr>
      <vt:lpstr>Constitutional Convention (1)</vt:lpstr>
      <vt:lpstr>What’s next?</vt:lpstr>
      <vt:lpstr>Approach</vt:lpstr>
      <vt:lpstr>Bibliographic Data</vt:lpstr>
      <vt:lpstr>Copyright Review</vt:lpstr>
      <vt:lpstr>PowerPoint Presentation</vt:lpstr>
      <vt:lpstr>PowerPoint Presentation</vt:lpstr>
      <vt:lpstr>PowerPoint Presentation</vt:lpstr>
      <vt:lpstr>PowerPoint Presentation</vt:lpstr>
      <vt:lpstr>Holdings Database</vt:lpstr>
      <vt:lpstr>Print Holdings Database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Preservation Infrastructure</vt:lpstr>
      <vt:lpstr> A global change in the library environment</vt:lpstr>
      <vt:lpstr>Digitized Books in Shared Repositories</vt:lpstr>
      <vt:lpstr>Discovery and Use</vt:lpstr>
      <vt:lpstr>How does work get done?</vt:lpstr>
      <vt:lpstr>Emerging Governance</vt:lpstr>
      <vt:lpstr>Work going forward</vt:lpstr>
      <vt:lpstr>How to find out more</vt:lpstr>
      <vt:lpstr>Thank you very much!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Collaborating Globally, Planning Locally</dc:title>
  <dc:creator>jjyork</dc:creator>
  <cp:lastModifiedBy>jjyork</cp:lastModifiedBy>
  <cp:revision>76</cp:revision>
  <dcterms:created xsi:type="dcterms:W3CDTF">2011-10-11T00:43:05Z</dcterms:created>
  <dcterms:modified xsi:type="dcterms:W3CDTF">2012-01-12T22:30:06Z</dcterms:modified>
</cp:coreProperties>
</file>