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89" r:id="rId2"/>
    <p:sldId id="301" r:id="rId3"/>
    <p:sldId id="302" r:id="rId4"/>
    <p:sldId id="433" r:id="rId5"/>
    <p:sldId id="434" r:id="rId6"/>
    <p:sldId id="401" r:id="rId7"/>
    <p:sldId id="303" r:id="rId8"/>
    <p:sldId id="444" r:id="rId9"/>
    <p:sldId id="445" r:id="rId10"/>
    <p:sldId id="298" r:id="rId11"/>
    <p:sldId id="404" r:id="rId12"/>
    <p:sldId id="403" r:id="rId13"/>
    <p:sldId id="405" r:id="rId14"/>
    <p:sldId id="407" r:id="rId15"/>
    <p:sldId id="406" r:id="rId16"/>
    <p:sldId id="44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24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01"/>
          <c:y val="0.204663212435233"/>
          <c:w val="0.69372128637059705"/>
          <c:h val="0.733160621761657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120543667071166"/>
                  <c:y val="-0.201433904708876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2705758</c:v>
                </c:pt>
                <c:pt idx="1">
                  <c:v>507977</c:v>
                </c:pt>
                <c:pt idx="2">
                  <c:v>399012</c:v>
                </c:pt>
                <c:pt idx="3">
                  <c:v>253139</c:v>
                </c:pt>
                <c:pt idx="4">
                  <c:v>233378</c:v>
                </c:pt>
                <c:pt idx="5">
                  <c:v>222484</c:v>
                </c:pt>
                <c:pt idx="6">
                  <c:v>184269</c:v>
                </c:pt>
                <c:pt idx="7">
                  <c:v>141064</c:v>
                </c:pt>
                <c:pt idx="8">
                  <c:v>111989</c:v>
                </c:pt>
                <c:pt idx="9">
                  <c:v>70559</c:v>
                </c:pt>
                <c:pt idx="10">
                  <c:v>799893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899"/>
          <c:y val="0.26967294680042603"/>
          <c:w val="0.62657598982757401"/>
          <c:h val="0.598194425908073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bubble3D val="0"/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1"/>
              <c:layout>
                <c:manualLayout>
                  <c:x val="-4.5197575994449001E-3"/>
                  <c:y val="-0.1090164734917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7041189476609999E-3"/>
                  <c:y val="2.8088851796255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2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5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599"/>
                  <c:y val="1.06592479632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01"/>
                  <c:y val="2.43791685703051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Polish</c:v>
                </c:pt>
                <c:pt idx="1">
                  <c:v>Portuguese</c:v>
                </c:pt>
                <c:pt idx="2">
                  <c:v>Undetermined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Turkish</c:v>
                </c:pt>
                <c:pt idx="10">
                  <c:v>Urdu</c:v>
                </c:pt>
                <c:pt idx="11">
                  <c:v>Thai</c:v>
                </c:pt>
                <c:pt idx="12">
                  <c:v>Czech</c:v>
                </c:pt>
                <c:pt idx="13">
                  <c:v>Danish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Music</c:v>
                </c:pt>
                <c:pt idx="19">
                  <c:v>Hungarian</c:v>
                </c:pt>
                <c:pt idx="20">
                  <c:v>Norwegian</c:v>
                </c:pt>
                <c:pt idx="21">
                  <c:v>Bengali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Ancient-Greek</c:v>
                </c:pt>
                <c:pt idx="31">
                  <c:v>Marathi</c:v>
                </c:pt>
                <c:pt idx="32">
                  <c:v>Panjabi</c:v>
                </c:pt>
                <c:pt idx="33">
                  <c:v>Malay</c:v>
                </c:pt>
                <c:pt idx="34">
                  <c:v>Catalan</c:v>
                </c:pt>
                <c:pt idx="35">
                  <c:v>Multiple</c:v>
                </c:pt>
                <c:pt idx="36">
                  <c:v>Malayalam</c:v>
                </c:pt>
                <c:pt idx="37">
                  <c:v>Slovak</c:v>
                </c:pt>
                <c:pt idx="38">
                  <c:v>Finnish</c:v>
                </c:pt>
                <c:pt idx="39">
                  <c:v>Slovenian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52659</c:v>
                </c:pt>
                <c:pt idx="1">
                  <c:v>46901</c:v>
                </c:pt>
                <c:pt idx="2">
                  <c:v>42885</c:v>
                </c:pt>
                <c:pt idx="3">
                  <c:v>38483</c:v>
                </c:pt>
                <c:pt idx="4">
                  <c:v>37343</c:v>
                </c:pt>
                <c:pt idx="5">
                  <c:v>37199</c:v>
                </c:pt>
                <c:pt idx="6">
                  <c:v>33391</c:v>
                </c:pt>
                <c:pt idx="7">
                  <c:v>28519</c:v>
                </c:pt>
                <c:pt idx="8">
                  <c:v>25857</c:v>
                </c:pt>
                <c:pt idx="9">
                  <c:v>23815</c:v>
                </c:pt>
                <c:pt idx="10">
                  <c:v>23604</c:v>
                </c:pt>
                <c:pt idx="11">
                  <c:v>21854</c:v>
                </c:pt>
                <c:pt idx="12">
                  <c:v>21830</c:v>
                </c:pt>
                <c:pt idx="13">
                  <c:v>21759</c:v>
                </c:pt>
                <c:pt idx="14">
                  <c:v>21535</c:v>
                </c:pt>
                <c:pt idx="15">
                  <c:v>18778</c:v>
                </c:pt>
                <c:pt idx="16">
                  <c:v>18009</c:v>
                </c:pt>
                <c:pt idx="17">
                  <c:v>16446</c:v>
                </c:pt>
                <c:pt idx="18">
                  <c:v>15380</c:v>
                </c:pt>
                <c:pt idx="19">
                  <c:v>15302</c:v>
                </c:pt>
                <c:pt idx="20">
                  <c:v>14562</c:v>
                </c:pt>
                <c:pt idx="21">
                  <c:v>14546</c:v>
                </c:pt>
                <c:pt idx="22">
                  <c:v>12186</c:v>
                </c:pt>
                <c:pt idx="23">
                  <c:v>11237</c:v>
                </c:pt>
                <c:pt idx="24">
                  <c:v>10726</c:v>
                </c:pt>
                <c:pt idx="25">
                  <c:v>10078</c:v>
                </c:pt>
                <c:pt idx="26">
                  <c:v>10061</c:v>
                </c:pt>
                <c:pt idx="27">
                  <c:v>9894</c:v>
                </c:pt>
                <c:pt idx="28">
                  <c:v>8561</c:v>
                </c:pt>
                <c:pt idx="29">
                  <c:v>8539</c:v>
                </c:pt>
                <c:pt idx="30">
                  <c:v>8353</c:v>
                </c:pt>
                <c:pt idx="31">
                  <c:v>7454</c:v>
                </c:pt>
                <c:pt idx="32">
                  <c:v>6475</c:v>
                </c:pt>
                <c:pt idx="33">
                  <c:v>6031</c:v>
                </c:pt>
                <c:pt idx="34">
                  <c:v>5517</c:v>
                </c:pt>
                <c:pt idx="35">
                  <c:v>5312</c:v>
                </c:pt>
                <c:pt idx="36">
                  <c:v>5096</c:v>
                </c:pt>
                <c:pt idx="37">
                  <c:v>4782</c:v>
                </c:pt>
                <c:pt idx="38">
                  <c:v>4701</c:v>
                </c:pt>
                <c:pt idx="39">
                  <c:v>4193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A364-F8B5-284C-B696-2EC885AB90A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07D5-7A70-934D-A092-66E014A02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4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53E0A4CA-E94A-4D43-9A77-42F0367C2533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9460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19461" name="Rectangle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B5CE54-B3A5-784B-93A0-6077406A3C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3796" name="Notes Placeholder 4"/>
          <p:cNvSpPr>
            <a:spLocks noGrp="1"/>
          </p:cNvSpPr>
          <p:nvPr>
            <p:ph type="body" sz="quarter" idx="10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54275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4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320E1-DCBE-7F4E-8678-583697AB34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147459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147460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F55EC-1562-554C-A8DB-1D9E49C1A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44788E-BB61-744C-8C1B-BED044FDF820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3F2E89-55AD-3747-BA7C-FEE8C8748D17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athitrust.org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3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5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7" name="Picture 10" descr="HathiTrustLogo_vertic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4200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5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8403-0C1E-D249-A684-83EE9AB68CC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A008-E005-5B46-8DE9-7FA5072A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7" Type="http://schemas.openxmlformats.org/officeDocument/2006/relationships/hyperlink" Target="mailto:hathitrust-info@umich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hathitrust.org/updates_rss" TargetMode="External"/><Relationship Id="rId5" Type="http://schemas.openxmlformats.org/officeDocument/2006/relationships/hyperlink" Target="http://www.hathitrust.org/updates" TargetMode="External"/><Relationship Id="rId4" Type="http://schemas.openxmlformats.org/officeDocument/2006/relationships/hyperlink" Target="http://twitter.com/hathitru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323975" y="2000250"/>
            <a:ext cx="6040438" cy="103981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charset="0"/>
              </a:rPr>
              <a:t>HathiTrust</a:t>
            </a:r>
            <a:endParaRPr lang="en-US" dirty="0">
              <a:latin typeface="Calibri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76375" y="3367660"/>
            <a:ext cx="6040438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/>
              <a:t>Past, Present, and Future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/>
              <a:t>A Brief Introduction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50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Collections:</a:t>
            </a:r>
            <a:br>
              <a:rPr lang="en-US" dirty="0" smtClean="0"/>
            </a:br>
            <a:r>
              <a:rPr lang="en-US" dirty="0" smtClean="0"/>
              <a:t>what we have</a:t>
            </a:r>
          </a:p>
        </p:txBody>
      </p:sp>
    </p:spTree>
    <p:extLst>
      <p:ext uri="{BB962C8B-B14F-4D97-AF65-F5344CB8AC3E}">
        <p14:creationId xmlns:p14="http://schemas.microsoft.com/office/powerpoint/2010/main" val="14702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HathiTrust Content Growth</a:t>
            </a:r>
          </a:p>
        </p:txBody>
      </p:sp>
      <p:graphicFrame>
        <p:nvGraphicFramePr>
          <p:cNvPr id="1843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31963"/>
          <a:ext cx="82296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Worksheet" r:id="rId5" imgW="8228920" imgH="4632577" progId="Excel.Sheet.8">
                  <p:embed/>
                </p:oleObj>
              </mc:Choice>
              <mc:Fallback>
                <p:oleObj name="Worksheet" r:id="rId5" imgW="8228920" imgH="463257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31963"/>
                        <a:ext cx="8229600" cy="463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7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New Collections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278,766 volumes added in 2013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80,000 volumes from Keio University added in January 2014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26 libraries contributing content</a:t>
            </a:r>
          </a:p>
        </p:txBody>
      </p:sp>
    </p:spTree>
    <p:extLst>
      <p:ext uri="{BB962C8B-B14F-4D97-AF65-F5344CB8AC3E}">
        <p14:creationId xmlns:p14="http://schemas.microsoft.com/office/powerpoint/2010/main" val="27027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638946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September 24, </a:t>
            </a:r>
            <a:r>
              <a:rPr lang="en-US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5312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608319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4188" y="1965325"/>
            <a:ext cx="1993900" cy="9588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total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September 24, </a:t>
            </a:r>
            <a:r>
              <a:rPr lang="en-US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0841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060812"/>
              </p:ext>
            </p:extLst>
          </p:nvPr>
        </p:nvGraphicFramePr>
        <p:xfrm>
          <a:off x="457200" y="1749425"/>
          <a:ext cx="82296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9" name="Chart" r:id="rId7" imgW="8229600" imgH="4597400" progId="Excel.Chart.8">
                  <p:embed/>
                </p:oleObj>
              </mc:Choice>
              <mc:Fallback>
                <p:oleObj name="Chart" r:id="rId7" imgW="8229600" imgH="45974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September 24, </a:t>
            </a:r>
            <a:r>
              <a:rPr lang="en-US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7916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How to find out more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Web site “About” section: </a:t>
            </a:r>
            <a:r>
              <a:rPr lang="en-US" sz="2800" dirty="0">
                <a:ea typeface="ＭＳ Ｐゴシック" charset="-128"/>
                <a:cs typeface="ＭＳ Ｐゴシック" charset="-128"/>
                <a:hlinkClick r:id="rId3"/>
              </a:rPr>
              <a:t>http://www.hathitrust.org/about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Twitter: </a:t>
            </a:r>
            <a:r>
              <a:rPr lang="en-US" sz="2800" dirty="0">
                <a:ea typeface="ＭＳ Ｐゴシック" charset="-128"/>
                <a:cs typeface="ＭＳ Ｐゴシック" charset="-128"/>
                <a:hlinkClick r:id="rId4"/>
              </a:rPr>
              <a:t>http://twitter.com/hathitrust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600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Monthly </a:t>
            </a:r>
            <a:r>
              <a:rPr lang="en-US" sz="2600" dirty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newsletter: </a:t>
            </a:r>
            <a:r>
              <a:rPr lang="en-US" sz="2800" dirty="0">
                <a:ea typeface="ＭＳ Ｐゴシック" charset="-128"/>
                <a:cs typeface="ＭＳ Ｐゴシック" charset="-128"/>
                <a:hlinkClick r:id="rId5"/>
              </a:rPr>
              <a:t>http://www.hathitrust.org/</a:t>
            </a:r>
            <a:r>
              <a:rPr lang="en-US" sz="2800" dirty="0" smtClean="0">
                <a:ea typeface="ＭＳ Ｐゴシック" charset="-128"/>
                <a:cs typeface="ＭＳ Ｐゴシック" charset="-128"/>
                <a:hlinkClick r:id="rId5"/>
              </a:rPr>
              <a:t>updates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</a:rPr>
              <a:t>RSS:</a:t>
            </a:r>
            <a:r>
              <a:rPr lang="en-US" sz="2800" dirty="0"/>
              <a:t> </a:t>
            </a:r>
            <a:r>
              <a:rPr lang="en-US" sz="2800" dirty="0">
                <a:hlinkClick r:id="rId6"/>
              </a:rPr>
              <a:t>http://www.hathitrust.org/</a:t>
            </a:r>
            <a:r>
              <a:rPr lang="en-US" sz="2800" dirty="0" smtClean="0">
                <a:hlinkClick r:id="rId6"/>
              </a:rPr>
              <a:t>updates_rss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Contact us:</a:t>
            </a:r>
            <a:r>
              <a:rPr lang="en-US" sz="2600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800" u="sng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  <a:hlinkClick r:id="rId7"/>
              </a:rPr>
              <a:t>feedback@issues.hathitrust.org</a:t>
            </a:r>
            <a:endParaRPr lang="en-US" sz="2800" u="sng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9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New mission? New meaning?  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These are the voyages of …  Its 5-year mission …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>
                <a:ea typeface="+mn-ea"/>
                <a:cs typeface="+mn-cs"/>
              </a:rPr>
              <a:t>Beyond digitized books, serials, scores, to -- ???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New Leadership</a:t>
            </a:r>
            <a:endParaRPr lang="en-US" sz="54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Executive Director, 2008-2013: John Wilkin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40404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Executive Director, 2014-     :  Mike Furlough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40404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University of Michigan, Dean of Libraries: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</a:rPr>
              <a:t>2007-2013	Paul Courant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2013-    		James Hilton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40404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4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New(</a:t>
            </a:r>
            <a:r>
              <a:rPr lang="en-US" dirty="0" err="1" smtClean="0">
                <a:ea typeface="+mj-ea"/>
                <a:cs typeface="+mj-cs"/>
              </a:rPr>
              <a:t>ish</a:t>
            </a:r>
            <a:r>
              <a:rPr lang="en-US" dirty="0" smtClean="0">
                <a:ea typeface="+mj-ea"/>
                <a:cs typeface="+mj-cs"/>
              </a:rPr>
              <a:t>) Governance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57638" y="4430713"/>
            <a:ext cx="2122487" cy="190182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Program Steering Committee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2900000">
            <a:off x="2765425" y="4078288"/>
            <a:ext cx="1554163" cy="49371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1976438" y="3170238"/>
            <a:ext cx="1835150" cy="1316037"/>
            <a:chOff x="4664" y="439903"/>
            <a:chExt cx="1827847" cy="1462278"/>
          </a:xfrm>
        </p:grpSpPr>
        <p:sp>
          <p:nvSpPr>
            <p:cNvPr id="15" name="Rounded Rectangle 14"/>
            <p:cNvSpPr/>
            <p:nvPr/>
          </p:nvSpPr>
          <p:spPr>
            <a:xfrm>
              <a:off x="4664" y="439903"/>
              <a:ext cx="1827847" cy="14622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47355" y="482237"/>
              <a:ext cx="1742463" cy="1377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/>
                <a:t>Executive Committee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9500000">
            <a:off x="3703638" y="2505075"/>
            <a:ext cx="1554162" cy="49371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4240213" y="1724025"/>
            <a:ext cx="1751012" cy="1239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Board of Governors</a:t>
            </a:r>
            <a:endParaRPr lang="en-US" dirty="0"/>
          </a:p>
        </p:txBody>
      </p:sp>
      <p:sp>
        <p:nvSpPr>
          <p:cNvPr id="16391" name="TextBox 19"/>
          <p:cNvSpPr txBox="1">
            <a:spLocks noChangeArrowheads="1"/>
          </p:cNvSpPr>
          <p:nvPr/>
        </p:nvSpPr>
        <p:spPr bwMode="auto">
          <a:xfrm>
            <a:off x="1033463" y="2128838"/>
            <a:ext cx="25050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600" dirty="0"/>
              <a:t>Budget/Finances</a:t>
            </a:r>
          </a:p>
          <a:p>
            <a:r>
              <a:rPr lang="en-US" sz="2600" dirty="0"/>
              <a:t>Decision-making</a:t>
            </a:r>
          </a:p>
          <a:p>
            <a:endParaRPr lang="en-US" dirty="0"/>
          </a:p>
        </p:txBody>
      </p: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6080125" y="4026477"/>
            <a:ext cx="21050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600" dirty="0" smtClean="0"/>
              <a:t>Advice on Policy, Planning, Oversight of programs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60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Arizona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Digital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Colby College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Kansas State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North Carolina Central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Pennsylvania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Princeton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(10 campuses)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 of Connecticut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630169"/>
            <a:ext cx="24955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North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New Partners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en-US" sz="2800" dirty="0"/>
              <a:t>Allegheny College</a:t>
            </a:r>
          </a:p>
          <a:p>
            <a:r>
              <a:rPr lang="en-US" sz="2800" dirty="0"/>
              <a:t>Brown University</a:t>
            </a:r>
          </a:p>
          <a:p>
            <a:r>
              <a:rPr lang="en-US" sz="2800" dirty="0"/>
              <a:t>Colby College</a:t>
            </a:r>
          </a:p>
          <a:p>
            <a:r>
              <a:rPr lang="en-US" sz="2800" dirty="0"/>
              <a:t>Temple University</a:t>
            </a:r>
          </a:p>
          <a:p>
            <a:r>
              <a:rPr lang="en-US" sz="2800" dirty="0"/>
              <a:t>Tufts University</a:t>
            </a:r>
          </a:p>
          <a:p>
            <a:r>
              <a:rPr lang="en-US" sz="2800" dirty="0"/>
              <a:t>University of Alabama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University of Alberta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University of British Columbia</a:t>
            </a:r>
          </a:p>
          <a:p>
            <a:r>
              <a:rPr lang="en-US" sz="2800" dirty="0"/>
              <a:t>University of Houston</a:t>
            </a:r>
          </a:p>
          <a:p>
            <a:r>
              <a:rPr lang="en-US" sz="2800" dirty="0"/>
              <a:t>University of Massachusetts</a:t>
            </a:r>
          </a:p>
          <a:p>
            <a:r>
              <a:rPr lang="en-US" sz="2800" dirty="0"/>
              <a:t>University of Oklahoma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University of Queensland</a:t>
            </a:r>
          </a:p>
          <a:p>
            <a:r>
              <a:rPr lang="en-US" sz="2800" dirty="0"/>
              <a:t>University of Tennessee, Knoxville</a:t>
            </a:r>
          </a:p>
          <a:p>
            <a:r>
              <a:rPr lang="en-US" sz="2800" dirty="0"/>
              <a:t>Wake Forest University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New Relationships</a:t>
            </a:r>
            <a:endParaRPr lang="en-US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Digital Preservation Network:	</a:t>
            </a:r>
          </a:p>
          <a:p>
            <a:pPr lvl="1"/>
            <a:r>
              <a:rPr lang="en-US" sz="24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intention to become a “replicating node”</a:t>
            </a:r>
          </a:p>
          <a:p>
            <a:pPr eaLnBrk="1" hangingPunct="1"/>
            <a:endParaRPr lang="en-US" sz="24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Digital Public Library of America:	</a:t>
            </a:r>
          </a:p>
          <a:p>
            <a:pPr lvl="1"/>
            <a:r>
              <a:rPr lang="en-US" sz="24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participating as a content hub</a:t>
            </a:r>
          </a:p>
          <a:p>
            <a:pPr eaLnBrk="1" hangingPunct="1"/>
            <a:endParaRPr lang="en-US" sz="24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Knowledge Unlatched:	Preserving content, providing access</a:t>
            </a:r>
          </a:p>
          <a:p>
            <a:pPr eaLnBrk="1" hangingPunct="1"/>
            <a:endParaRPr lang="en-US" sz="24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Zephir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:	California Digital Library providing bibliographic management system</a:t>
            </a:r>
          </a:p>
          <a:p>
            <a:pPr eaLnBrk="1" hangingPunct="1"/>
            <a:endParaRPr lang="en-US" sz="24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New Programs</a:t>
            </a:r>
            <a:endParaRPr lang="en-US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Government Documents digitization and registry</a:t>
            </a:r>
          </a:p>
          <a:p>
            <a:pPr lvl="1"/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Identify corpus of US </a:t>
            </a:r>
            <a:r>
              <a:rPr lang="en-US" sz="22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gov</a:t>
            </a: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docs</a:t>
            </a:r>
          </a:p>
          <a:p>
            <a:pPr lvl="1"/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Coordinate, foster digitization efforts</a:t>
            </a:r>
          </a:p>
          <a:p>
            <a:pPr lvl="1"/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Consider HT role in preservation of born-digital</a:t>
            </a:r>
          </a:p>
          <a:p>
            <a:pPr lvl="1"/>
            <a:endParaRPr lang="en-US" sz="26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Quality Certification framework</a:t>
            </a:r>
          </a:p>
          <a:p>
            <a:pPr lvl="1">
              <a:defRPr/>
            </a:pPr>
            <a:r>
              <a:rPr lang="en-US" sz="2000" dirty="0"/>
              <a:t>IMLS grant  led by Paul Conway</a:t>
            </a:r>
          </a:p>
          <a:p>
            <a:pPr lvl="1">
              <a:defRPr/>
            </a:pPr>
            <a:r>
              <a:rPr lang="en-US" sz="2000" dirty="0"/>
              <a:t>Metrics and measures of quality</a:t>
            </a:r>
          </a:p>
          <a:p>
            <a:pPr lvl="1">
              <a:defRPr/>
            </a:pPr>
            <a:r>
              <a:rPr lang="en-US" sz="2000" dirty="0" smtClean="0"/>
              <a:t>Certification of individual volumes by partners</a:t>
            </a:r>
          </a:p>
          <a:p>
            <a:pPr lvl="1">
              <a:defRPr/>
            </a:pPr>
            <a:endParaRPr lang="en-US" sz="22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Rights and Access expansion</a:t>
            </a:r>
          </a:p>
          <a:p>
            <a:pPr eaLnBrk="1" hangingPunct="1"/>
            <a:endParaRPr lang="en-US" sz="26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Shared Print Archiving support</a:t>
            </a:r>
          </a:p>
          <a:p>
            <a:endParaRPr lang="en-US" sz="28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hathitrust.thmx</Template>
  <TotalTime>5143</TotalTime>
  <Words>512</Words>
  <Application>Microsoft Office PowerPoint</Application>
  <PresentationFormat>On-screen Show (4:3)</PresentationFormat>
  <Paragraphs>186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Worksheet</vt:lpstr>
      <vt:lpstr>Chart</vt:lpstr>
      <vt:lpstr>HathiTrust</vt:lpstr>
      <vt:lpstr>The Name</vt:lpstr>
      <vt:lpstr>Mission </vt:lpstr>
      <vt:lpstr>New Leadership</vt:lpstr>
      <vt:lpstr>New(ish) Governance</vt:lpstr>
      <vt:lpstr>Partnership</vt:lpstr>
      <vt:lpstr> New Partners</vt:lpstr>
      <vt:lpstr>New Relationships</vt:lpstr>
      <vt:lpstr>New Programs</vt:lpstr>
      <vt:lpstr>Collections: what we have</vt:lpstr>
      <vt:lpstr>HathiTrust Content Growth</vt:lpstr>
      <vt:lpstr>New Collections</vt:lpstr>
      <vt:lpstr>Language Distribution (1)</vt:lpstr>
      <vt:lpstr>Language Distribution (2)</vt:lpstr>
      <vt:lpstr>Dates</vt:lpstr>
      <vt:lpstr>How to find out more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jjyork</dc:creator>
  <cp:lastModifiedBy>raw7</cp:lastModifiedBy>
  <cp:revision>99</cp:revision>
  <dcterms:created xsi:type="dcterms:W3CDTF">2011-09-22T19:54:42Z</dcterms:created>
  <dcterms:modified xsi:type="dcterms:W3CDTF">2014-06-09T14:16:58Z</dcterms:modified>
</cp:coreProperties>
</file>