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84" r:id="rId2"/>
    <p:sldId id="267" r:id="rId3"/>
    <p:sldId id="504" r:id="rId4"/>
    <p:sldId id="508" r:id="rId5"/>
    <p:sldId id="513" r:id="rId6"/>
    <p:sldId id="582" r:id="rId7"/>
    <p:sldId id="519" r:id="rId8"/>
    <p:sldId id="574" r:id="rId9"/>
    <p:sldId id="579" r:id="rId10"/>
    <p:sldId id="549" r:id="rId11"/>
    <p:sldId id="560" r:id="rId12"/>
    <p:sldId id="561" r:id="rId13"/>
    <p:sldId id="552" r:id="rId14"/>
    <p:sldId id="553" r:id="rId15"/>
    <p:sldId id="555" r:id="rId16"/>
    <p:sldId id="554" r:id="rId17"/>
    <p:sldId id="556" r:id="rId18"/>
    <p:sldId id="557" r:id="rId19"/>
    <p:sldId id="581" r:id="rId20"/>
    <p:sldId id="565" r:id="rId21"/>
    <p:sldId id="537" r:id="rId22"/>
    <p:sldId id="578" r:id="rId23"/>
    <p:sldId id="568" r:id="rId24"/>
    <p:sldId id="585" r:id="rId25"/>
    <p:sldId id="569" r:id="rId26"/>
    <p:sldId id="489" r:id="rId27"/>
    <p:sldId id="586" r:id="rId28"/>
    <p:sldId id="587" r:id="rId29"/>
    <p:sldId id="595" r:id="rId30"/>
    <p:sldId id="596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50"/>
    </p:cViewPr>
  </p:sorterViewPr>
  <p:notesViewPr>
    <p:cSldViewPr>
      <p:cViewPr varScale="1">
        <p:scale>
          <a:sx n="66" d="100"/>
          <a:sy n="66" d="100"/>
        </p:scale>
        <p:origin x="-221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burtonw\Documents\docLengt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0371421595556"/>
          <c:y val="0.149072834645669"/>
          <c:w val="0.881144156343519"/>
          <c:h val="0.6635127188048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Charts!$J$3</c:f>
              <c:strCache>
                <c:ptCount val="1"/>
                <c:pt idx="0">
                  <c:v>Average Doc Size (KB)</c:v>
                </c:pt>
              </c:strCache>
            </c:strRef>
          </c:tx>
          <c:invertIfNegative val="0"/>
          <c:cat>
            <c:strRef>
              <c:f>Charts!$I$4:$I$8</c:f>
              <c:strCache>
                <c:ptCount val="5"/>
                <c:pt idx="0">
                  <c:v>HathiTrust</c:v>
                </c:pt>
                <c:pt idx="1">
                  <c:v>ClueWeb09 (B)</c:v>
                </c:pt>
                <c:pt idx="2">
                  <c:v>TREC Gov2</c:v>
                </c:pt>
                <c:pt idx="3">
                  <c:v>NW1000G</c:v>
                </c:pt>
                <c:pt idx="4">
                  <c:v>Spirit</c:v>
                </c:pt>
              </c:strCache>
            </c:strRef>
          </c:cat>
          <c:val>
            <c:numRef>
              <c:f>Charts!$J$4:$J$8</c:f>
              <c:numCache>
                <c:formatCode>General</c:formatCode>
                <c:ptCount val="5"/>
                <c:pt idx="0">
                  <c:v>760.0</c:v>
                </c:pt>
                <c:pt idx="1">
                  <c:v>25.0</c:v>
                </c:pt>
                <c:pt idx="2">
                  <c:v>18.0</c:v>
                </c:pt>
                <c:pt idx="3">
                  <c:v>16.0</c:v>
                </c:pt>
                <c:pt idx="4">
                  <c:v>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18320808"/>
        <c:axId val="-2018327416"/>
      </c:barChart>
      <c:catAx>
        <c:axId val="-2018320808"/>
        <c:scaling>
          <c:orientation val="minMax"/>
        </c:scaling>
        <c:delete val="0"/>
        <c:axPos val="b"/>
        <c:majorTickMark val="out"/>
        <c:minorTickMark val="none"/>
        <c:tickLblPos val="nextTo"/>
        <c:crossAx val="-2018327416"/>
        <c:crosses val="autoZero"/>
        <c:auto val="1"/>
        <c:lblAlgn val="ctr"/>
        <c:lblOffset val="100"/>
        <c:noMultiLvlLbl val="0"/>
      </c:catAx>
      <c:valAx>
        <c:axId val="-2018327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1832080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A42D0-5C71-4EDD-B51C-FDDF1F26F5EA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419C6-EFA9-4ED3-9254-BBA65AC81F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8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F65EFC-6003-4D80-AE55-FCDF73E88B85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024B3E-BF7A-4BBE-B45D-E2CD46584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609600" y="1524000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584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21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329C-215C-4A2B-815A-BAB011E51237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AF99-BFFB-4B78-8189-465FBF0F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329C-215C-4A2B-815A-BAB011E51237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AF99-BFFB-4B78-8189-465FBF0F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329C-215C-4A2B-815A-BAB011E51237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AF99-BFFB-4B78-8189-465FBF0F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329C-215C-4A2B-815A-BAB011E51237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AF99-BFFB-4B78-8189-465FBF0F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71500" y="1524000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584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7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329C-215C-4A2B-815A-BAB011E51237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AF99-BFFB-4B78-8189-465FBF0F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329C-215C-4A2B-815A-BAB011E51237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AF99-BFFB-4B78-8189-465FBF0F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329C-215C-4A2B-815A-BAB011E51237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AF99-BFFB-4B78-8189-465FBF0FCD4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6019800"/>
            <a:ext cx="8588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329C-215C-4A2B-815A-BAB011E51237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AF99-BFFB-4B78-8189-465FBF0F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329C-215C-4A2B-815A-BAB011E51237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AF99-BFFB-4B78-8189-465FBF0F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329C-215C-4A2B-815A-BAB011E51237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AF99-BFFB-4B78-8189-465FBF0F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329C-215C-4A2B-815A-BAB011E51237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AF99-BFFB-4B78-8189-465FBF0F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329C-215C-4A2B-815A-BAB011E51237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AF99-BFFB-4B78-8189-465FBF0F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A329C-215C-4A2B-815A-BAB011E51237}" type="datetimeFigureOut">
              <a:rPr lang="en-US" smtClean="0"/>
              <a:pPr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BAF99-BFFB-4B78-8189-465FBF0FCD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://www.hathitrust.org/blogs/large-scale-search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doi.acm.org/10.1145/214174.214180" TargetMode="External"/><Relationship Id="rId4" Type="http://schemas.openxmlformats.org/officeDocument/2006/relationships/hyperlink" Target="https://inex.mmci.uni-saarland.de/data/publications.jsp" TargetMode="External"/><Relationship Id="rId5" Type="http://schemas.openxmlformats.org/officeDocument/2006/relationships/hyperlink" Target="http://searchhub.org/2009/09/02/debugging-search-application-relevance-issues/" TargetMode="External"/><Relationship Id="rId1" Type="http://schemas.openxmlformats.org/officeDocument/2006/relationships/slideLayout" Target="../slideLayouts/slideLayout14.xml"/><Relationship Id="rId2" Type="http://schemas.openxmlformats.org/officeDocument/2006/relationships/hyperlink" Target="http://trec.nist.gov/pubs/trec16/papers/ibm-haifa.mq.final.pd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hub.org/2011/09/12/flexible-ranking-in-lucene-4/" TargetMode="External"/><Relationship Id="rId4" Type="http://schemas.openxmlformats.org/officeDocument/2006/relationships/hyperlink" Target="http://lucene.apache.org/core/4_1_0/core/org/apache/lucene/search/similarities/package-summary.html" TargetMode="External"/><Relationship Id="rId5" Type="http://schemas.openxmlformats.org/officeDocument/2006/relationships/hyperlink" Target="http://wiki.apache.org/solr/FieldCollapsing" TargetMode="External"/><Relationship Id="rId6" Type="http://schemas.openxmlformats.org/officeDocument/2006/relationships/hyperlink" Target="http://www.searchworkings.org/blog/-/blogs/24078" TargetMode="External"/><Relationship Id="rId7" Type="http://schemas.openxmlformats.org/officeDocument/2006/relationships/hyperlink" Target="http://singhal.info/pivoted-dln.pdf" TargetMode="External"/><Relationship Id="rId8" Type="http://schemas.openxmlformats.org/officeDocument/2006/relationships/hyperlink" Target="http://doi.acm.org/10.1145/564376.564454" TargetMode="External"/><Relationship Id="rId9" Type="http://schemas.openxmlformats.org/officeDocument/2006/relationships/hyperlink" Target="http://sifaka.cs.uiuc.edu/~ylv2/research.html" TargetMode="External"/><Relationship Id="rId1" Type="http://schemas.openxmlformats.org/officeDocument/2006/relationships/slideLayout" Target="../slideLayouts/slideLayout14.xml"/><Relationship Id="rId2" Type="http://schemas.openxmlformats.org/officeDocument/2006/relationships/hyperlink" Target="http://lucene.apache.org/core/4_1_0/core/org/apache/lucene/search/similarities/TFIDFSimilarity.html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dl.acm.org/citation.cfm?id=2094078" TargetMode="External"/><Relationship Id="rId4" Type="http://schemas.openxmlformats.org/officeDocument/2006/relationships/hyperlink" Target="http://doi.acm.org/10.1145/1229179.1229181" TargetMode="External"/><Relationship Id="rId5" Type="http://schemas.openxmlformats.org/officeDocument/2006/relationships/hyperlink" Target="http://www.yisongyue.com/talks/sigir_tutorial_combined.pptx" TargetMode="External"/><Relationship Id="rId6" Type="http://schemas.openxmlformats.org/officeDocument/2006/relationships/hyperlink" Target="http://www.yisongyue.com/talks/wsdm2012_interleaving.pptx" TargetMode="External"/><Relationship Id="rId7" Type="http://schemas.openxmlformats.org/officeDocument/2006/relationships/hyperlink" Target="http://doi.acm.org/10.1145/1183614.1183632" TargetMode="External"/><Relationship Id="rId8" Type="http://schemas.openxmlformats.org/officeDocument/2006/relationships/hyperlink" Target="http://www.ils.unc.edu/~dianek/FnTIR-Press-Kelly.pdf" TargetMode="External"/><Relationship Id="rId1" Type="http://schemas.openxmlformats.org/officeDocument/2006/relationships/slideLayout" Target="../slideLayouts/slideLayout14.xml"/><Relationship Id="rId2" Type="http://schemas.openxmlformats.org/officeDocument/2006/relationships/hyperlink" Target="http://doi.acm.org/10.1145/2094072.209407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ganclaypool.com/doi/abs/10.2200/S00368ED1V01Y201105ICR019" TargetMode="External"/><Relationship Id="rId4" Type="http://schemas.openxmlformats.org/officeDocument/2006/relationships/hyperlink" Target="http://searchengineland.com/interview-google-search-quality-rater-108702" TargetMode="External"/><Relationship Id="rId5" Type="http://schemas.openxmlformats.org/officeDocument/2006/relationships/hyperlink" Target="http://www.youtube.com/watch?v=nmo3z8pHX1E" TargetMode="External"/><Relationship Id="rId6" Type="http://schemas.openxmlformats.org/officeDocument/2006/relationships/hyperlink" Target="http://doi.acm.org/10.1145/1571941.1572019" TargetMode="External"/><Relationship Id="rId7" Type="http://schemas.openxmlformats.org/officeDocument/2006/relationships/hyperlink" Target="http://www.gabriella-kazai.com/" TargetMode="External"/><Relationship Id="rId1" Type="http://schemas.openxmlformats.org/officeDocument/2006/relationships/slideLayout" Target="../slideLayouts/slideLayout14.xml"/><Relationship Id="rId2" Type="http://schemas.openxmlformats.org/officeDocument/2006/relationships/hyperlink" Target="http://dis.shef.ac.uk/mark/publications/my_papers/FnTIR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828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Towards Practical Relevance Ranking for 10 Million Books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122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Tom Burton-West</a:t>
            </a:r>
          </a:p>
          <a:p>
            <a:pPr eaLnBrk="1" hangingPunct="1">
              <a:spcBef>
                <a:spcPct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Information Retrieval Programmer</a:t>
            </a:r>
          </a:p>
          <a:p>
            <a:pPr eaLnBrk="1" hangingPunct="1">
              <a:spcBef>
                <a:spcPct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Digital Library Production Service</a:t>
            </a:r>
          </a:p>
          <a:p>
            <a:pPr eaLnBrk="1" hangingPunct="1">
              <a:spcBef>
                <a:spcPct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University of Michigan Library</a:t>
            </a:r>
          </a:p>
          <a:p>
            <a:pPr eaLnBrk="1" hangingPunct="1">
              <a:spcBef>
                <a:spcPct val="0"/>
              </a:spcBef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www.hathitrust.org/blogs/large-scale-search</a:t>
            </a:r>
          </a:p>
          <a:p>
            <a:pPr eaLnBrk="1" hangingPunct="1">
              <a:spcBef>
                <a:spcPct val="0"/>
              </a:spcBef>
            </a:pPr>
            <a:endParaRPr lang="en-US" sz="2200" dirty="0" smtClean="0">
              <a:solidFill>
                <a:srgbClr val="40404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Code4lib </a:t>
            </a:r>
          </a:p>
          <a:p>
            <a:pPr eaLnBrk="1" hangingPunct="1">
              <a:spcBef>
                <a:spcPct val="0"/>
              </a:spcBef>
            </a:pPr>
            <a:r>
              <a:rPr lang="en-US" sz="2200" dirty="0" smtClean="0">
                <a:solidFill>
                  <a:srgbClr val="404040"/>
                </a:solidFill>
              </a:rPr>
              <a:t>February 12, 2013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0" y="2590800"/>
            <a:ext cx="3505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w</a:t>
            </a:r>
            <a:r>
              <a:rPr lang="en-US" sz="2000" dirty="0" smtClean="0">
                <a:solidFill>
                  <a:srgbClr val="404040"/>
                </a:solidFill>
              </a:rPr>
              <a:t>www.hathitrust.org</a:t>
            </a:r>
            <a:r>
              <a:rPr lang="en-US" sz="2000" b="1" dirty="0" smtClean="0">
                <a:solidFill>
                  <a:schemeClr val="bg1"/>
                </a:solidFill>
                <a:latin typeface="Calibri" pitchFamily="-65" charset="0"/>
                <a:ea typeface="Arial" pitchFamily="-65" charset="0"/>
                <a:cs typeface="Arial" pitchFamily="-65" charset="0"/>
              </a:rPr>
              <a:t>ww.hathitrust.org</a:t>
            </a:r>
            <a:endParaRPr lang="en-US" sz="2000" b="1" dirty="0">
              <a:solidFill>
                <a:schemeClr val="bg1"/>
              </a:solidFill>
              <a:latin typeface="Calibri" pitchFamily="-65" charset="0"/>
              <a:ea typeface="Arial" pitchFamily="-65" charset="0"/>
              <a:cs typeface="Arial" pitchFamily="-65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438400"/>
            <a:ext cx="8588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algorithms in Solr 4 have parameters to tune TF normalization and length normalization</a:t>
            </a:r>
          </a:p>
          <a:p>
            <a:r>
              <a:rPr lang="en-US" dirty="0" smtClean="0"/>
              <a:t>Defaults based on training with short TREC documents (average 300-1600 words) unlikely to work for 100,000 word books</a:t>
            </a:r>
          </a:p>
          <a:p>
            <a:r>
              <a:rPr lang="en-US" dirty="0" smtClean="0"/>
              <a:t>Need a training/test collection of books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Complications:  Dirty OCR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Dirty OCR can distort document statistics used in ranking</a:t>
            </a:r>
          </a:p>
          <a:p>
            <a:pPr lvl="1"/>
            <a:r>
              <a:rPr lang="en-US" dirty="0" err="1" smtClean="0"/>
              <a:t>Taghva</a:t>
            </a:r>
            <a:r>
              <a:rPr lang="en-US" dirty="0" smtClean="0"/>
              <a:t> et. al. found that images misrecognized as text could increase the number of words in a document by 30%.</a:t>
            </a:r>
          </a:p>
          <a:p>
            <a:pPr lvl="1"/>
            <a:r>
              <a:rPr lang="en-US" dirty="0" err="1" smtClean="0"/>
              <a:t>MaxTF</a:t>
            </a:r>
            <a:r>
              <a:rPr lang="en-US" dirty="0" smtClean="0"/>
              <a:t> or </a:t>
            </a:r>
            <a:r>
              <a:rPr lang="en-US" dirty="0" err="1" smtClean="0"/>
              <a:t>averageTF</a:t>
            </a:r>
            <a:r>
              <a:rPr lang="en-US" dirty="0" smtClean="0"/>
              <a:t> for a document can also be affected by dirty OCR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Complications:  Multiple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Indexing all 400 languages in one index distorts IDF statistics</a:t>
            </a:r>
          </a:p>
          <a:p>
            <a:pPr lvl="1"/>
            <a:r>
              <a:rPr lang="en-US" dirty="0" smtClean="0"/>
              <a:t>A query for [</a:t>
            </a:r>
            <a:r>
              <a:rPr lang="en-US" dirty="0" smtClean="0">
                <a:solidFill>
                  <a:srgbClr val="FF0000"/>
                </a:solidFill>
              </a:rPr>
              <a:t>die</a:t>
            </a:r>
            <a:r>
              <a:rPr lang="en-US" dirty="0" smtClean="0"/>
              <a:t> hard] will use an IDF for “</a:t>
            </a:r>
            <a:r>
              <a:rPr lang="en-US" dirty="0" smtClean="0">
                <a:solidFill>
                  <a:srgbClr val="FF0000"/>
                </a:solidFill>
              </a:rPr>
              <a:t>die</a:t>
            </a:r>
            <a:r>
              <a:rPr lang="en-US" dirty="0" smtClean="0"/>
              <a:t>” that includes the number of documents containing the German word “</a:t>
            </a:r>
            <a:r>
              <a:rPr lang="en-US" dirty="0" smtClean="0">
                <a:solidFill>
                  <a:srgbClr val="FF0000"/>
                </a:solidFill>
              </a:rPr>
              <a:t>die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 A query for the Swedish word for ice “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” will use an IDF that includes the counts for documents containing the English word “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”.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Books are Different: </a:t>
            </a:r>
            <a:br>
              <a:rPr lang="en-US" dirty="0" smtClean="0"/>
            </a:br>
            <a:r>
              <a:rPr lang="en-US" dirty="0" smtClean="0"/>
              <a:t>TF in Chapters </a:t>
            </a:r>
            <a:r>
              <a:rPr lang="en-US" dirty="0" err="1" smtClean="0"/>
              <a:t>vs</a:t>
            </a:r>
            <a:r>
              <a:rPr lang="en-US" dirty="0" smtClean="0"/>
              <a:t> Whole Book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800"/>
            <a:ext cx="5791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62484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Montemuro</a:t>
            </a:r>
            <a:r>
              <a:rPr lang="en-US" dirty="0" smtClean="0"/>
              <a:t> and </a:t>
            </a:r>
            <a:r>
              <a:rPr lang="en-US" dirty="0" err="1" smtClean="0"/>
              <a:t>Zanette</a:t>
            </a:r>
            <a:r>
              <a:rPr lang="en-US" dirty="0" smtClean="0"/>
              <a:t>(2009)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Books are Different:</a:t>
            </a:r>
            <a:br>
              <a:rPr lang="en-US" dirty="0" smtClean="0"/>
            </a:br>
            <a:r>
              <a:rPr lang="en-US" dirty="0" smtClean="0"/>
              <a:t>Should we index parts of books?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unit should we use for indexing? </a:t>
            </a:r>
          </a:p>
          <a:p>
            <a:pPr lvl="1"/>
            <a:r>
              <a:rPr lang="en-US" dirty="0" smtClean="0"/>
              <a:t>Whole book, chapters, sections, pages, other units?</a:t>
            </a:r>
          </a:p>
          <a:p>
            <a:r>
              <a:rPr lang="en-US" dirty="0" smtClean="0"/>
              <a:t>Do user’s want a ranked list of books, or chapters or pages or snippets?</a:t>
            </a:r>
          </a:p>
          <a:p>
            <a:pPr lvl="1"/>
            <a:r>
              <a:rPr lang="en-US" dirty="0" smtClean="0"/>
              <a:t>Depends on user need and context.</a:t>
            </a:r>
          </a:p>
          <a:p>
            <a:pPr lvl="2"/>
            <a:r>
              <a:rPr lang="en-US" dirty="0" smtClean="0"/>
              <a:t>factual questions “ Capital of Canada”</a:t>
            </a:r>
          </a:p>
          <a:p>
            <a:pPr lvl="2"/>
            <a:r>
              <a:rPr lang="en-US" dirty="0" smtClean="0"/>
              <a:t>big questions: “causes of the English civil war”, “relationship of fat in diet to serum </a:t>
            </a:r>
            <a:r>
              <a:rPr lang="en-US" dirty="0" err="1" smtClean="0"/>
              <a:t>cholestorol</a:t>
            </a:r>
            <a:r>
              <a:rPr lang="en-US" dirty="0" smtClean="0"/>
              <a:t> to heart disease.</a:t>
            </a:r>
          </a:p>
          <a:p>
            <a:pPr lvl="1"/>
            <a:r>
              <a:rPr lang="en-US" dirty="0" smtClean="0"/>
              <a:t>Depends on type of document</a:t>
            </a:r>
          </a:p>
          <a:p>
            <a:pPr lvl="2"/>
            <a:r>
              <a:rPr lang="en-US" dirty="0"/>
              <a:t>Bound journals  (2.5 million in HT) should be indexed by </a:t>
            </a:r>
            <a:r>
              <a:rPr lang="en-US" dirty="0" smtClean="0"/>
              <a:t>article</a:t>
            </a:r>
          </a:p>
          <a:p>
            <a:pPr lvl="2"/>
            <a:r>
              <a:rPr lang="en-US" dirty="0" smtClean="0"/>
              <a:t>Dictionaries and </a:t>
            </a:r>
            <a:r>
              <a:rPr lang="en-US" dirty="0" err="1" smtClean="0"/>
              <a:t>encylopedias</a:t>
            </a:r>
            <a:r>
              <a:rPr lang="en-US" dirty="0" smtClean="0"/>
              <a:t>  (over 100,000 in HT)should be indexed per entry</a:t>
            </a:r>
          </a:p>
          <a:p>
            <a:pPr lvl="2"/>
            <a:r>
              <a:rPr lang="en-US" dirty="0" smtClean="0"/>
              <a:t>Reference books should also be indexed per entry (Bates 1986)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we index parts of books? Practical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markup is based on OCR and likely unreliable.  If 10% of volumes incorrectly partitioned, they would not be ranked correctly</a:t>
            </a:r>
          </a:p>
          <a:p>
            <a:r>
              <a:rPr lang="en-US" dirty="0" smtClean="0"/>
              <a:t>Structural metadata based on OCR.  Journal article boundaries, or encyclopedia entries, not marked up in metadata.</a:t>
            </a:r>
          </a:p>
          <a:p>
            <a:r>
              <a:rPr lang="en-US" dirty="0" smtClean="0"/>
              <a:t>Instead of book chapters could try to segment by “Topic.”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we index parts of books? Practical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We have good mark-up for whole volumes and pages, so we could index pages.  </a:t>
            </a:r>
          </a:p>
          <a:p>
            <a:r>
              <a:rPr lang="en-US" dirty="0" smtClean="0"/>
              <a:t>Will Solr scale to 3.7 Billion pages (with current hardware?)</a:t>
            </a:r>
          </a:p>
          <a:p>
            <a:r>
              <a:rPr lang="en-US" dirty="0" smtClean="0"/>
              <a:t>Until recently Solr did not support part-whole relationships.  “Field-Collapsing” could be used to group pages into books.  Will it scale?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INEX Book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INEX=</a:t>
            </a:r>
            <a:r>
              <a:rPr lang="en-US" dirty="0" err="1" smtClean="0"/>
              <a:t>INitiative</a:t>
            </a:r>
            <a:r>
              <a:rPr lang="en-US" dirty="0" smtClean="0"/>
              <a:t> for the Evaluation of XML retrieval.  Book Track started in 2007</a:t>
            </a:r>
          </a:p>
          <a:p>
            <a:r>
              <a:rPr lang="en-US" dirty="0" smtClean="0"/>
              <a:t>Collection of 50,000 books with OCR and MARC data used for main book retrieval task 2007-2010  </a:t>
            </a:r>
          </a:p>
          <a:p>
            <a:r>
              <a:rPr lang="en-US" dirty="0" smtClean="0"/>
              <a:t>Ongoing issues with low active participation rates and insufficient relevance judgments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INEX Book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Questions investigated by the INEX Book Track participants </a:t>
            </a:r>
          </a:p>
          <a:p>
            <a:pPr lvl="1"/>
            <a:r>
              <a:rPr lang="en-US" dirty="0" smtClean="0"/>
              <a:t>What is best unit to use in indexing?</a:t>
            </a:r>
          </a:p>
          <a:p>
            <a:pPr lvl="2"/>
            <a:r>
              <a:rPr lang="en-US" dirty="0" smtClean="0"/>
              <a:t>Whole book, groups of pages, pages?</a:t>
            </a:r>
          </a:p>
          <a:p>
            <a:pPr lvl="2"/>
            <a:r>
              <a:rPr lang="en-US" dirty="0" smtClean="0"/>
              <a:t>Considered chapters but no one used them!</a:t>
            </a:r>
          </a:p>
          <a:p>
            <a:pPr lvl="2"/>
            <a:r>
              <a:rPr lang="en-US" dirty="0" smtClean="0"/>
              <a:t>Is best unit affected by query length?</a:t>
            </a:r>
          </a:p>
          <a:p>
            <a:pPr lvl="1"/>
            <a:r>
              <a:rPr lang="en-US" dirty="0" smtClean="0"/>
              <a:t>What is the best way to combine page scores to rank books?</a:t>
            </a:r>
          </a:p>
          <a:p>
            <a:pPr lvl="2"/>
            <a:r>
              <a:rPr lang="en-US" dirty="0" smtClean="0"/>
              <a:t>Ranking by highest ranking page in book not often the best</a:t>
            </a:r>
          </a:p>
          <a:p>
            <a:pPr lvl="1"/>
            <a:r>
              <a:rPr lang="en-US" dirty="0" smtClean="0"/>
              <a:t>How to best to use OCR and MARC metadata in scoring. </a:t>
            </a:r>
          </a:p>
          <a:p>
            <a:r>
              <a:rPr lang="en-US" dirty="0" smtClean="0"/>
              <a:t>Results contradictory and inconclusive </a:t>
            </a:r>
          </a:p>
          <a:p>
            <a:pPr lvl="1"/>
            <a:r>
              <a:rPr lang="en-US" dirty="0" smtClean="0"/>
              <a:t>Could not tune algorithms for document length and collection characteristics without training corpus with judgments.</a:t>
            </a:r>
          </a:p>
          <a:p>
            <a:pPr lvl="1"/>
            <a:r>
              <a:rPr lang="en-US" dirty="0" smtClean="0"/>
              <a:t>Several groups used ranking algorithms with defaults which were based on 300-1000 word TREC </a:t>
            </a:r>
            <a:r>
              <a:rPr lang="en-US" dirty="0"/>
              <a:t>documents , not 100,000 word books.</a:t>
            </a:r>
            <a:endParaRPr lang="en-US" dirty="0" smtClean="0"/>
          </a:p>
          <a:p>
            <a:pPr lvl="1"/>
            <a:r>
              <a:rPr lang="en-US" dirty="0"/>
              <a:t>Not enough relevance </a:t>
            </a:r>
            <a:r>
              <a:rPr lang="en-US" dirty="0" smtClean="0"/>
              <a:t>judgments!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Tuning Relevance Ranking</a:t>
            </a:r>
            <a:br>
              <a:rPr lang="en-US" sz="3600" dirty="0" smtClean="0"/>
            </a:br>
            <a:r>
              <a:rPr lang="en-US" sz="3600" dirty="0" smtClean="0"/>
              <a:t>Current Method: Ad hoc relevance testing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some boost values</a:t>
            </a:r>
          </a:p>
          <a:p>
            <a:r>
              <a:rPr lang="en-US" dirty="0" smtClean="0"/>
              <a:t>try out some queries</a:t>
            </a:r>
          </a:p>
          <a:p>
            <a:r>
              <a:rPr lang="en-US" dirty="0" smtClean="0"/>
              <a:t>repeat until results look good</a:t>
            </a:r>
          </a:p>
          <a:p>
            <a:r>
              <a:rPr lang="en-US" dirty="0" smtClean="0"/>
              <a:t>Ask for user/librarian testing comments</a:t>
            </a:r>
          </a:p>
          <a:p>
            <a:r>
              <a:rPr lang="en-US" dirty="0" smtClean="0"/>
              <a:t>Much of the testing based on known item queries. 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HathiTrust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HathiTrust  is a shared digital repository</a:t>
            </a:r>
          </a:p>
          <a:p>
            <a:r>
              <a:rPr lang="en-US" sz="2800" dirty="0" smtClean="0"/>
              <a:t>70+ member libraries</a:t>
            </a:r>
          </a:p>
          <a:p>
            <a:r>
              <a:rPr lang="en-US" sz="2800" dirty="0" smtClean="0"/>
              <a:t>Large Scale Search is one of many services built on top of the repository</a:t>
            </a:r>
          </a:p>
          <a:p>
            <a:r>
              <a:rPr lang="en-US" sz="2800" dirty="0" smtClean="0"/>
              <a:t>Currently about 10.5 million books</a:t>
            </a:r>
          </a:p>
          <a:p>
            <a:r>
              <a:rPr lang="en-US" sz="2800" dirty="0" smtClean="0"/>
              <a:t>450 Terabytes </a:t>
            </a:r>
          </a:p>
          <a:p>
            <a:pPr lvl="1"/>
            <a:r>
              <a:rPr lang="en-US" sz="2400" dirty="0" smtClean="0"/>
              <a:t>Preservation page </a:t>
            </a:r>
            <a:r>
              <a:rPr lang="en-US" sz="2400" dirty="0" err="1" smtClean="0"/>
              <a:t>images;jpeg</a:t>
            </a:r>
            <a:r>
              <a:rPr lang="en-US" sz="2400" dirty="0" smtClean="0"/>
              <a:t> 2000, tiff (438TB)</a:t>
            </a:r>
          </a:p>
          <a:p>
            <a:pPr lvl="1"/>
            <a:r>
              <a:rPr lang="en-US" sz="2400" dirty="0" smtClean="0"/>
              <a:t>OCR and Metadata about (12TB)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24600"/>
            <a:ext cx="2133600" cy="304800"/>
          </a:xfrm>
          <a:prstGeom prst="rect">
            <a:avLst/>
          </a:prstGeom>
        </p:spPr>
        <p:txBody>
          <a:bodyPr/>
          <a:lstStyle/>
          <a:p>
            <a:fld id="{00F1E748-D205-43CA-A39C-BFFB87592C47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04800"/>
            <a:ext cx="8588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Testing 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representative set of queries</a:t>
            </a:r>
          </a:p>
          <a:p>
            <a:r>
              <a:rPr lang="en-US" dirty="0" smtClean="0"/>
              <a:t>Improve live monitoring and testing</a:t>
            </a:r>
          </a:p>
          <a:p>
            <a:pPr lvl="1"/>
            <a:r>
              <a:rPr lang="en-US" dirty="0" smtClean="0"/>
              <a:t>Query log metrics (click logs)</a:t>
            </a:r>
          </a:p>
          <a:p>
            <a:pPr lvl="1"/>
            <a:r>
              <a:rPr lang="en-US" dirty="0" smtClean="0"/>
              <a:t>Framework for A/B testing with interleaving</a:t>
            </a:r>
          </a:p>
          <a:p>
            <a:r>
              <a:rPr lang="en-US" dirty="0" smtClean="0"/>
              <a:t>Create a test collection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Testing: Queries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need a collection of test queries that reflect different types of user needs</a:t>
            </a:r>
          </a:p>
          <a:p>
            <a:pPr lvl="1"/>
            <a:r>
              <a:rPr lang="en-US" dirty="0" smtClean="0"/>
              <a:t>Query log analysis</a:t>
            </a:r>
          </a:p>
          <a:p>
            <a:pPr lvl="1"/>
            <a:r>
              <a:rPr lang="en-US" dirty="0" smtClean="0"/>
              <a:t>User studies</a:t>
            </a:r>
          </a:p>
          <a:p>
            <a:pPr lvl="1"/>
            <a:r>
              <a:rPr lang="en-US" dirty="0" smtClean="0"/>
              <a:t>We can use the test queries for both more systematic ad hoc testing and as a basis for a test collection.</a:t>
            </a:r>
          </a:p>
          <a:p>
            <a:r>
              <a:rPr lang="en-US" dirty="0" smtClean="0"/>
              <a:t>We will add click logging to our search logs</a:t>
            </a:r>
          </a:p>
          <a:p>
            <a:pPr lvl="1"/>
            <a:r>
              <a:rPr lang="en-US" dirty="0" smtClean="0"/>
              <a:t>Allows some measure of how well our ranking is working</a:t>
            </a:r>
          </a:p>
          <a:p>
            <a:pPr lvl="2"/>
            <a:r>
              <a:rPr lang="en-US" dirty="0" smtClean="0"/>
              <a:t>Click on top 3 hits</a:t>
            </a:r>
          </a:p>
          <a:p>
            <a:pPr lvl="2"/>
            <a:r>
              <a:rPr lang="en-US" dirty="0" smtClean="0"/>
              <a:t>Various click/relevance models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Relevance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Online Evaluation and A/B testing</a:t>
            </a:r>
          </a:p>
          <a:p>
            <a:pPr lvl="1"/>
            <a:r>
              <a:rPr lang="en-US" dirty="0" smtClean="0"/>
              <a:t>can only test two different algorithms at a time</a:t>
            </a:r>
          </a:p>
          <a:p>
            <a:pPr lvl="1"/>
            <a:r>
              <a:rPr lang="en-US" dirty="0" smtClean="0"/>
              <a:t>risky if doing live testing</a:t>
            </a:r>
          </a:p>
          <a:p>
            <a:pPr lvl="1"/>
            <a:r>
              <a:rPr lang="en-US" dirty="0" smtClean="0"/>
              <a:t> good for fine tuning but not for parameter sweep</a:t>
            </a:r>
          </a:p>
          <a:p>
            <a:r>
              <a:rPr lang="en-US" dirty="0" smtClean="0"/>
              <a:t>Offline testing  (Test collection)</a:t>
            </a:r>
          </a:p>
          <a:p>
            <a:pPr lvl="1"/>
            <a:r>
              <a:rPr lang="en-US" dirty="0" smtClean="0"/>
              <a:t>Set of queries, Set of documents, Set of relevance judgments</a:t>
            </a:r>
          </a:p>
          <a:p>
            <a:pPr lvl="1"/>
            <a:r>
              <a:rPr lang="en-US" dirty="0" smtClean="0"/>
              <a:t>Re-usable</a:t>
            </a:r>
          </a:p>
          <a:p>
            <a:pPr lvl="1"/>
            <a:r>
              <a:rPr lang="en-US" dirty="0" smtClean="0"/>
              <a:t>Can test many algorithms with many parameter variations in batch mode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Queries</a:t>
            </a:r>
          </a:p>
          <a:p>
            <a:pPr lvl="1"/>
            <a:r>
              <a:rPr lang="en-US" dirty="0" smtClean="0"/>
              <a:t>Need sufficient number of representative queries</a:t>
            </a:r>
          </a:p>
          <a:p>
            <a:pPr lvl="2"/>
            <a:r>
              <a:rPr lang="en-US" dirty="0" smtClean="0"/>
              <a:t>50 -100 is probably the minimum.</a:t>
            </a:r>
          </a:p>
          <a:p>
            <a:pPr lvl="1"/>
            <a:r>
              <a:rPr lang="en-US" dirty="0" smtClean="0"/>
              <a:t>Queries must address range of use cases/user needs</a:t>
            </a:r>
          </a:p>
          <a:p>
            <a:r>
              <a:rPr lang="en-US" dirty="0" smtClean="0"/>
              <a:t>Collection of Documents</a:t>
            </a:r>
          </a:p>
          <a:p>
            <a:pPr lvl="1"/>
            <a:r>
              <a:rPr lang="en-US" dirty="0" smtClean="0"/>
              <a:t>Need representative collection that is small enough to work with, but large enough to infer that results will apply to entire 10 million document collection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Collection</a:t>
            </a:r>
            <a:br>
              <a:rPr lang="en-US" dirty="0" smtClean="0"/>
            </a:br>
            <a:r>
              <a:rPr lang="en-US" dirty="0" smtClean="0"/>
              <a:t>Relevance Judgments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Collecting Relevance judgments is labor intensive</a:t>
            </a:r>
          </a:p>
          <a:p>
            <a:pPr lvl="1"/>
            <a:r>
              <a:rPr lang="en-US" dirty="0" smtClean="0"/>
              <a:t>TREC hires 8-10 retired intelligence analysts to do the judging</a:t>
            </a:r>
          </a:p>
          <a:p>
            <a:pPr lvl="1"/>
            <a:r>
              <a:rPr lang="en-US" dirty="0" smtClean="0"/>
              <a:t>Sanderson (2010) estimated 75 person days for a typical 50 topic TREC track.  (This is for short documents)</a:t>
            </a:r>
          </a:p>
          <a:p>
            <a:pPr lvl="1"/>
            <a:r>
              <a:rPr lang="en-US" dirty="0" smtClean="0"/>
              <a:t>Kazai reports significantly more effort required for relevance judgments of books</a:t>
            </a:r>
          </a:p>
          <a:p>
            <a:pPr lvl="1"/>
            <a:r>
              <a:rPr lang="en-US" dirty="0" smtClean="0"/>
              <a:t>Google and Bing hire many workers to make judgments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Collection volunteers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interested in helping to organize gathering relevance judgments from librarians and users, please contact me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404040"/>
                </a:solidFill>
              </a:rPr>
              <a:t>			</a:t>
            </a:r>
            <a:r>
              <a:rPr lang="en-US" sz="4400" dirty="0" smtClean="0">
                <a:solidFill>
                  <a:srgbClr val="404040"/>
                </a:solidFill>
              </a:rPr>
              <a:t>tburtonw@umich.edu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!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8588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en-US" sz="2200" dirty="0" smtClean="0">
                <a:solidFill>
                  <a:srgbClr val="404040"/>
                </a:solidFill>
              </a:rPr>
              <a:t>		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2200" dirty="0" smtClean="0">
              <a:solidFill>
                <a:srgbClr val="40404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sz="2200" dirty="0" smtClean="0">
              <a:solidFill>
                <a:srgbClr val="40404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sz="2200" dirty="0" smtClean="0">
              <a:solidFill>
                <a:srgbClr val="40404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sz="2200" dirty="0" smtClean="0">
                <a:solidFill>
                  <a:srgbClr val="404040"/>
                </a:solidFill>
              </a:rPr>
              <a:t>			</a:t>
            </a:r>
            <a:r>
              <a:rPr lang="en-US" sz="3600" dirty="0" smtClean="0">
                <a:solidFill>
                  <a:srgbClr val="404040"/>
                </a:solidFill>
              </a:rPr>
              <a:t>Tom Burton-West</a:t>
            </a:r>
          </a:p>
          <a:p>
            <a:pPr lvl="1">
              <a:spcBef>
                <a:spcPct val="0"/>
              </a:spcBef>
              <a:buNone/>
            </a:pPr>
            <a:r>
              <a:rPr lang="en-US" sz="3600" dirty="0" smtClean="0">
                <a:solidFill>
                  <a:srgbClr val="404040"/>
                </a:solidFill>
              </a:rPr>
              <a:t>			tburtonw@umich.edu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www.hathitrust.org/blogs/large-scale-search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sz="2200" dirty="0" smtClean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Doron</a:t>
            </a:r>
            <a:r>
              <a:rPr lang="en-US" dirty="0" smtClean="0"/>
              <a:t> Cohen, </a:t>
            </a:r>
            <a:r>
              <a:rPr lang="en-US" dirty="0" err="1" smtClean="0"/>
              <a:t>Einat</a:t>
            </a:r>
            <a:r>
              <a:rPr lang="en-US" dirty="0" smtClean="0"/>
              <a:t> </a:t>
            </a:r>
            <a:r>
              <a:rPr lang="en-US" dirty="0" err="1" smtClean="0"/>
              <a:t>Amitay</a:t>
            </a:r>
            <a:r>
              <a:rPr lang="en-US" dirty="0" smtClean="0"/>
              <a:t> and David Carmel. “</a:t>
            </a:r>
            <a:r>
              <a:rPr lang="en-US" b="1" dirty="0" smtClean="0"/>
              <a:t>Lucene and </a:t>
            </a:r>
            <a:r>
              <a:rPr lang="en-US" b="1" dirty="0" err="1" smtClean="0"/>
              <a:t>Juru</a:t>
            </a:r>
            <a:r>
              <a:rPr lang="en-US" b="1" dirty="0" smtClean="0"/>
              <a:t> at TREC 2007”: 1-Million Queries Track</a:t>
            </a:r>
            <a:r>
              <a:rPr lang="en-US" dirty="0" smtClean="0"/>
              <a:t>, TREC 2007, </a:t>
            </a:r>
            <a:r>
              <a:rPr lang="en-US" u="sng" dirty="0" smtClean="0">
                <a:hlinkClick r:id="rId2"/>
              </a:rPr>
              <a:t>http://trec.nist.gov/pubs/trec16/papers/ibm-haifa.mq.final.pdf</a:t>
            </a:r>
            <a:endParaRPr lang="en-US" dirty="0" smtClean="0"/>
          </a:p>
          <a:p>
            <a:r>
              <a:rPr lang="en-US" dirty="0" err="1" smtClean="0"/>
              <a:t>Kazem</a:t>
            </a:r>
            <a:r>
              <a:rPr lang="en-US" dirty="0" smtClean="0"/>
              <a:t> </a:t>
            </a:r>
            <a:r>
              <a:rPr lang="en-US" dirty="0" err="1" smtClean="0"/>
              <a:t>Taghva</a:t>
            </a:r>
            <a:r>
              <a:rPr lang="en-US" dirty="0" smtClean="0"/>
              <a:t>, Julie </a:t>
            </a:r>
            <a:r>
              <a:rPr lang="en-US" dirty="0" err="1" smtClean="0"/>
              <a:t>Borsack</a:t>
            </a:r>
            <a:r>
              <a:rPr lang="en-US" dirty="0" smtClean="0"/>
              <a:t>, and Allen Condit. 1996. </a:t>
            </a:r>
            <a:r>
              <a:rPr lang="en-US" b="1" dirty="0" smtClean="0"/>
              <a:t>Evaluation of model-based retrieval effectiveness with OCR text.</a:t>
            </a:r>
            <a:r>
              <a:rPr lang="en-US" dirty="0" smtClean="0"/>
              <a:t> </a:t>
            </a:r>
            <a:r>
              <a:rPr lang="en-US" i="1" dirty="0" smtClean="0"/>
              <a:t>ACM Trans. Inf. Syst.</a:t>
            </a:r>
            <a:r>
              <a:rPr lang="en-US" dirty="0" smtClean="0"/>
              <a:t> 14, 1 (January 1996), 64-93. DOI=10.1145/214174.214180 </a:t>
            </a:r>
            <a:r>
              <a:rPr lang="en-US" u="sng" dirty="0" smtClean="0">
                <a:hlinkClick r:id="rId3"/>
              </a:rPr>
              <a:t>http://doi.acm.org/10.1145/214174.214180</a:t>
            </a:r>
            <a:r>
              <a:rPr lang="en-US" dirty="0" smtClean="0"/>
              <a:t> </a:t>
            </a:r>
          </a:p>
          <a:p>
            <a:r>
              <a:rPr lang="en-US" dirty="0" smtClean="0"/>
              <a:t>M. </a:t>
            </a:r>
            <a:r>
              <a:rPr lang="en-US" dirty="0" err="1" smtClean="0"/>
              <a:t>Montemurro</a:t>
            </a:r>
            <a:r>
              <a:rPr lang="en-US" dirty="0" smtClean="0"/>
              <a:t> and D. H. </a:t>
            </a:r>
            <a:r>
              <a:rPr lang="en-US" dirty="0" err="1" smtClean="0"/>
              <a:t>Zanette</a:t>
            </a:r>
            <a:r>
              <a:rPr lang="en-US" dirty="0" smtClean="0"/>
              <a:t>, </a:t>
            </a:r>
            <a:r>
              <a:rPr lang="en-US" b="1" dirty="0" smtClean="0"/>
              <a:t>The statistics of meaning: Darwin, Gibbon and Moby Dick</a:t>
            </a:r>
            <a:r>
              <a:rPr lang="en-US" dirty="0" smtClean="0"/>
              <a:t>, </a:t>
            </a:r>
            <a:r>
              <a:rPr lang="en-US" i="1" dirty="0" smtClean="0"/>
              <a:t>Significance</a:t>
            </a:r>
            <a:r>
              <a:rPr lang="en-US" dirty="0" smtClean="0"/>
              <a:t>, Dec. 2009, 165-169</a:t>
            </a:r>
          </a:p>
          <a:p>
            <a:r>
              <a:rPr lang="en-US" dirty="0" smtClean="0"/>
              <a:t>Bates, Marcia J. "</a:t>
            </a:r>
            <a:r>
              <a:rPr lang="en-US" b="1" dirty="0" smtClean="0"/>
              <a:t>What Is A Reference Book: A Theoretical and Empirical Analysis."</a:t>
            </a:r>
            <a:r>
              <a:rPr lang="en-US" dirty="0" smtClean="0"/>
              <a:t> </a:t>
            </a:r>
            <a:r>
              <a:rPr lang="en-US" i="1" dirty="0" smtClean="0"/>
              <a:t>RQ 26 </a:t>
            </a:r>
            <a:r>
              <a:rPr lang="en-US" dirty="0" smtClean="0"/>
              <a:t>(Fall 1986): 37-57.</a:t>
            </a:r>
          </a:p>
          <a:p>
            <a:r>
              <a:rPr lang="en-US" dirty="0" smtClean="0"/>
              <a:t> </a:t>
            </a:r>
            <a:r>
              <a:rPr lang="en-US" b="1" dirty="0" smtClean="0"/>
              <a:t>INEX book track :  </a:t>
            </a:r>
            <a:r>
              <a:rPr lang="en-US" u="sng" dirty="0" smtClean="0">
                <a:hlinkClick r:id="rId4"/>
              </a:rPr>
              <a:t>https://inex.mmci.uni-saarland.de/data/publications.jsp</a:t>
            </a:r>
            <a:endParaRPr lang="en-US" dirty="0" smtClean="0"/>
          </a:p>
          <a:p>
            <a:r>
              <a:rPr lang="en-US" dirty="0" smtClean="0"/>
              <a:t> Grant Ingersoll on Relevance testing: </a:t>
            </a:r>
            <a:r>
              <a:rPr lang="en-US" dirty="0" smtClean="0">
                <a:hlinkClick r:id="rId5"/>
              </a:rPr>
              <a:t>http://searchhub.org/2009/09/02/debugging-search-application-relevance-issues/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Solr/</a:t>
            </a:r>
            <a:r>
              <a:rPr lang="en-US" b="1" dirty="0" err="1" smtClean="0"/>
              <a:t>Lucene’s</a:t>
            </a:r>
            <a:r>
              <a:rPr lang="en-US" b="1" dirty="0" smtClean="0"/>
              <a:t> default ranking algorithm</a:t>
            </a:r>
            <a:r>
              <a:rPr lang="en-US" dirty="0" smtClean="0"/>
              <a:t>  </a:t>
            </a:r>
          </a:p>
          <a:p>
            <a:pPr lvl="1"/>
            <a:r>
              <a:rPr lang="en-US" u="sng" dirty="0" smtClean="0">
                <a:hlinkClick r:id="rId2"/>
              </a:rPr>
              <a:t>http://lucene.apache.org/core/4_1_0/core/org/apache/lucene/search/similarities/TFIDFSimilarity.html</a:t>
            </a:r>
            <a:endParaRPr lang="en-US" dirty="0" smtClean="0"/>
          </a:p>
          <a:p>
            <a:r>
              <a:rPr lang="en-US" b="1" dirty="0" smtClean="0"/>
              <a:t>New ranking algorithms in Solr/Lucene 4.x </a:t>
            </a:r>
            <a:endParaRPr lang="en-US" dirty="0" smtClean="0"/>
          </a:p>
          <a:p>
            <a:pPr lvl="1"/>
            <a:r>
              <a:rPr lang="en-US" u="sng" dirty="0" smtClean="0">
                <a:hlinkClick r:id="rId3"/>
              </a:rPr>
              <a:t>http://searchhub.org/2011/09/12/flexible-ranking-in-lucene-4/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http://lucene.apache.org/core/4_1_0/core/org/apache/lucene/search/similarities/package-summary.html#package_description</a:t>
            </a:r>
            <a:endParaRPr lang="en-US" dirty="0" smtClean="0"/>
          </a:p>
          <a:p>
            <a:r>
              <a:rPr lang="en-US" dirty="0" smtClean="0"/>
              <a:t> </a:t>
            </a:r>
            <a:r>
              <a:rPr lang="en-US" b="1" dirty="0" smtClean="0"/>
              <a:t>Solr field collapsing  </a:t>
            </a:r>
            <a:endParaRPr lang="en-US" dirty="0" smtClean="0"/>
          </a:p>
          <a:p>
            <a:pPr lvl="1"/>
            <a:r>
              <a:rPr lang="en-US" u="sng" dirty="0" smtClean="0">
                <a:hlinkClick r:id="rId5"/>
              </a:rPr>
              <a:t>http://wiki.apache.org/solr/FieldCollapsing</a:t>
            </a:r>
            <a:endParaRPr lang="en-US" dirty="0" smtClean="0"/>
          </a:p>
          <a:p>
            <a:pPr lvl="1"/>
            <a:r>
              <a:rPr lang="en-US" u="sng" dirty="0" smtClean="0">
                <a:hlinkClick r:id="rId6"/>
              </a:rPr>
              <a:t>http://www.searchworkings.org/blog/-/blogs/24078</a:t>
            </a:r>
            <a:endParaRPr lang="en-US" u="sng" dirty="0" smtClean="0"/>
          </a:p>
          <a:p>
            <a:r>
              <a:rPr lang="en-US" b="1" dirty="0" smtClean="0"/>
              <a:t>Length Normalization</a:t>
            </a:r>
          </a:p>
          <a:p>
            <a:pPr lvl="1"/>
            <a:r>
              <a:rPr lang="en-US" dirty="0" err="1" smtClean="0"/>
              <a:t>Amit</a:t>
            </a:r>
            <a:r>
              <a:rPr lang="en-US" dirty="0" smtClean="0"/>
              <a:t> </a:t>
            </a:r>
            <a:r>
              <a:rPr lang="en-US" dirty="0" err="1" smtClean="0"/>
              <a:t>Singhal</a:t>
            </a:r>
            <a:r>
              <a:rPr lang="en-US" dirty="0" smtClean="0"/>
              <a:t>, Chris Buckley, and </a:t>
            </a:r>
            <a:r>
              <a:rPr lang="en-US" dirty="0" err="1" smtClean="0"/>
              <a:t>Mandar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. 1996. </a:t>
            </a:r>
            <a:r>
              <a:rPr lang="en-US" b="1" dirty="0" smtClean="0"/>
              <a:t>Pivoted document length normalization</a:t>
            </a:r>
            <a:r>
              <a:rPr lang="en-US" dirty="0" smtClean="0"/>
              <a:t>. In </a:t>
            </a:r>
            <a:r>
              <a:rPr lang="en-US" i="1" dirty="0" smtClean="0"/>
              <a:t>Proceedings of the 19th annual international ACM SIGIR conference on Research and development in information retrieval</a:t>
            </a:r>
            <a:r>
              <a:rPr lang="en-US" dirty="0" smtClean="0"/>
              <a:t> (SIGIR '96). ACM, New York, NY, USA, 21-29. DOI=10.1145/243199.243206 http://doi.acm.org/10.1145/243199.243206 </a:t>
            </a:r>
            <a:r>
              <a:rPr lang="en-US" b="1" dirty="0" smtClean="0">
                <a:hlinkClick r:id="rId7"/>
              </a:rPr>
              <a:t>http://singhal.info/pivoted-dln.pdf</a:t>
            </a:r>
            <a:endParaRPr lang="en-US" b="1" dirty="0" smtClean="0"/>
          </a:p>
          <a:p>
            <a:pPr lvl="1"/>
            <a:r>
              <a:rPr lang="en-US" dirty="0" err="1" smtClean="0"/>
              <a:t>Abdur</a:t>
            </a:r>
            <a:r>
              <a:rPr lang="en-US" dirty="0" smtClean="0"/>
              <a:t> </a:t>
            </a:r>
            <a:r>
              <a:rPr lang="en-US" dirty="0" err="1" smtClean="0"/>
              <a:t>Chowdhury</a:t>
            </a:r>
            <a:r>
              <a:rPr lang="en-US" dirty="0" smtClean="0"/>
              <a:t>, M. Catherine McCabe, David Grossman, and </a:t>
            </a:r>
            <a:r>
              <a:rPr lang="en-US" dirty="0" err="1" smtClean="0"/>
              <a:t>Ophir</a:t>
            </a:r>
            <a:r>
              <a:rPr lang="en-US" dirty="0" smtClean="0"/>
              <a:t> </a:t>
            </a:r>
            <a:r>
              <a:rPr lang="en-US" dirty="0" err="1" smtClean="0"/>
              <a:t>Frieder</a:t>
            </a:r>
            <a:r>
              <a:rPr lang="en-US" dirty="0" smtClean="0"/>
              <a:t>. 2002</a:t>
            </a:r>
            <a:r>
              <a:rPr lang="en-US" b="1" dirty="0" smtClean="0"/>
              <a:t>. Document normalization revisited.</a:t>
            </a:r>
            <a:r>
              <a:rPr lang="en-US" dirty="0" smtClean="0"/>
              <a:t> In </a:t>
            </a:r>
            <a:r>
              <a:rPr lang="en-US" i="1" dirty="0" smtClean="0"/>
              <a:t>Proceedings of the 25th annual international ACM SIGIR conference on Research and development in information retrieval</a:t>
            </a:r>
            <a:r>
              <a:rPr lang="en-US" dirty="0" smtClean="0"/>
              <a:t> (SIGIR '02). ACM, New York, NY, USA, 381-382. DOI=10.1145/564376.564454 </a:t>
            </a:r>
            <a:r>
              <a:rPr lang="en-US" dirty="0" smtClean="0">
                <a:hlinkClick r:id="rId8"/>
              </a:rPr>
              <a:t>http://doi.acm.org/10.1145/564376.564454</a:t>
            </a:r>
            <a:endParaRPr lang="en-US" dirty="0" smtClean="0"/>
          </a:p>
          <a:p>
            <a:pPr lvl="1"/>
            <a:r>
              <a:rPr lang="en-US" dirty="0" err="1" smtClean="0"/>
              <a:t>Yuanhua</a:t>
            </a:r>
            <a:r>
              <a:rPr lang="en-US" dirty="0" smtClean="0"/>
              <a:t> </a:t>
            </a:r>
            <a:r>
              <a:rPr lang="en-US" dirty="0" err="1" smtClean="0"/>
              <a:t>Lv</a:t>
            </a:r>
            <a:r>
              <a:rPr lang="en-US" dirty="0" smtClean="0"/>
              <a:t>, </a:t>
            </a:r>
            <a:r>
              <a:rPr lang="en-US" dirty="0" err="1" smtClean="0"/>
              <a:t>ChengXiang</a:t>
            </a:r>
            <a:r>
              <a:rPr lang="en-US" dirty="0" smtClean="0"/>
              <a:t> </a:t>
            </a:r>
            <a:r>
              <a:rPr lang="en-US" dirty="0" err="1" smtClean="0"/>
              <a:t>Zhai</a:t>
            </a:r>
            <a:r>
              <a:rPr lang="en-US" b="1" dirty="0" smtClean="0"/>
              <a:t>. "Lower-Bounding Term Frequency Normalization</a:t>
            </a:r>
            <a:r>
              <a:rPr lang="en-US" dirty="0" smtClean="0"/>
              <a:t>". In </a:t>
            </a:r>
            <a:r>
              <a:rPr lang="en-US" i="1" dirty="0" smtClean="0"/>
              <a:t>Proceedings of </a:t>
            </a:r>
            <a:r>
              <a:rPr lang="en-US" b="1" i="1" dirty="0" smtClean="0"/>
              <a:t>the 20th ACM International Conference on Information and Knowledge Management</a:t>
            </a:r>
            <a:r>
              <a:rPr lang="en-US" b="1" dirty="0" smtClean="0"/>
              <a:t> </a:t>
            </a:r>
            <a:r>
              <a:rPr lang="en-US" dirty="0" smtClean="0"/>
              <a:t> (</a:t>
            </a:r>
            <a:r>
              <a:rPr lang="en-US" b="1" dirty="0" smtClean="0"/>
              <a:t>CIKM'11</a:t>
            </a:r>
            <a:r>
              <a:rPr lang="en-US" dirty="0" smtClean="0"/>
              <a:t>), pages 7-16, 2011. </a:t>
            </a:r>
            <a:r>
              <a:rPr lang="en-US" dirty="0" smtClean="0">
                <a:hlinkClick r:id="rId9"/>
              </a:rPr>
              <a:t>http://sifaka.cs.uiuc.edu/~ylv2/research.html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 Relevance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Click logs and other online evaluation techniques</a:t>
            </a:r>
          </a:p>
          <a:p>
            <a:pPr lvl="1"/>
            <a:r>
              <a:rPr lang="en-US" dirty="0" smtClean="0"/>
              <a:t>Olivier </a:t>
            </a:r>
            <a:r>
              <a:rPr lang="en-US" dirty="0" err="1" smtClean="0"/>
              <a:t>Chapelle</a:t>
            </a:r>
            <a:r>
              <a:rPr lang="en-US" dirty="0" smtClean="0"/>
              <a:t>, Thorsten </a:t>
            </a:r>
            <a:r>
              <a:rPr lang="en-US" dirty="0" err="1" smtClean="0"/>
              <a:t>Joachims</a:t>
            </a:r>
            <a:r>
              <a:rPr lang="en-US" dirty="0" smtClean="0"/>
              <a:t>, </a:t>
            </a:r>
            <a:r>
              <a:rPr lang="en-US" dirty="0" err="1" smtClean="0"/>
              <a:t>Filip</a:t>
            </a:r>
            <a:r>
              <a:rPr lang="en-US" dirty="0" smtClean="0"/>
              <a:t> </a:t>
            </a:r>
            <a:r>
              <a:rPr lang="en-US" dirty="0" err="1" smtClean="0"/>
              <a:t>Radlinski</a:t>
            </a:r>
            <a:r>
              <a:rPr lang="en-US" dirty="0" smtClean="0"/>
              <a:t>, and </a:t>
            </a:r>
            <a:r>
              <a:rPr lang="en-US" dirty="0" err="1" smtClean="0"/>
              <a:t>Yisong</a:t>
            </a:r>
            <a:r>
              <a:rPr lang="en-US" dirty="0" smtClean="0"/>
              <a:t> </a:t>
            </a:r>
            <a:r>
              <a:rPr lang="en-US" dirty="0" err="1" smtClean="0"/>
              <a:t>Yue</a:t>
            </a:r>
            <a:r>
              <a:rPr lang="en-US" dirty="0" smtClean="0"/>
              <a:t>. 2012. </a:t>
            </a:r>
            <a:r>
              <a:rPr lang="en-US" b="1" dirty="0" smtClean="0"/>
              <a:t>Large-scale validation and analysis of interleaved search evaluation</a:t>
            </a:r>
            <a:r>
              <a:rPr lang="en-US" dirty="0" smtClean="0"/>
              <a:t>. </a:t>
            </a:r>
            <a:r>
              <a:rPr lang="en-US" i="1" dirty="0" smtClean="0"/>
              <a:t>ACM Trans. Inf. Syst.</a:t>
            </a:r>
            <a:r>
              <a:rPr lang="en-US" dirty="0" smtClean="0"/>
              <a:t> 30, 1, Article 6 (March 2012), 41 pages. DOI=10.1145/2094072.2094078 </a:t>
            </a:r>
            <a:r>
              <a:rPr lang="en-US" u="sng" dirty="0" smtClean="0">
                <a:hlinkClick r:id="rId2"/>
              </a:rPr>
              <a:t>http://doi.acm.org/10.1145/2094072.2094078</a:t>
            </a:r>
            <a:r>
              <a:rPr lang="en-US" dirty="0" smtClean="0"/>
              <a:t>  </a:t>
            </a:r>
            <a:r>
              <a:rPr lang="en-US" u="sng" dirty="0" smtClean="0">
                <a:hlinkClick r:id="rId3"/>
              </a:rPr>
              <a:t>http://dl.acm.org/citation.cfm?id=2094078</a:t>
            </a:r>
            <a:endParaRPr lang="en-US" dirty="0" smtClean="0"/>
          </a:p>
          <a:p>
            <a:pPr lvl="1"/>
            <a:r>
              <a:rPr lang="en-US" dirty="0" smtClean="0"/>
              <a:t>Thorsten </a:t>
            </a:r>
            <a:r>
              <a:rPr lang="en-US" dirty="0" err="1" smtClean="0"/>
              <a:t>Joachims</a:t>
            </a:r>
            <a:r>
              <a:rPr lang="en-US" dirty="0" smtClean="0"/>
              <a:t>, Laura </a:t>
            </a:r>
            <a:r>
              <a:rPr lang="en-US" dirty="0" err="1" smtClean="0"/>
              <a:t>Granka</a:t>
            </a:r>
            <a:r>
              <a:rPr lang="en-US" dirty="0" smtClean="0"/>
              <a:t>, Bing Pan, Helene </a:t>
            </a:r>
            <a:r>
              <a:rPr lang="en-US" dirty="0" err="1" smtClean="0"/>
              <a:t>Hembrooke</a:t>
            </a:r>
            <a:r>
              <a:rPr lang="en-US" dirty="0" smtClean="0"/>
              <a:t>, </a:t>
            </a:r>
            <a:r>
              <a:rPr lang="en-US" dirty="0" err="1" smtClean="0"/>
              <a:t>Filip</a:t>
            </a:r>
            <a:r>
              <a:rPr lang="en-US" dirty="0" smtClean="0"/>
              <a:t> </a:t>
            </a:r>
            <a:r>
              <a:rPr lang="en-US" dirty="0" err="1" smtClean="0"/>
              <a:t>Radlinski</a:t>
            </a:r>
            <a:r>
              <a:rPr lang="en-US" dirty="0" smtClean="0"/>
              <a:t>, and Geri Gay. 2007. </a:t>
            </a:r>
            <a:r>
              <a:rPr lang="en-US" b="1" dirty="0" smtClean="0"/>
              <a:t>Evaluating the accuracy of implicit feedback from clicks and query reformulations in Web search</a:t>
            </a:r>
            <a:r>
              <a:rPr lang="en-US" dirty="0" smtClean="0"/>
              <a:t>. </a:t>
            </a:r>
            <a:r>
              <a:rPr lang="en-US" i="1" dirty="0" smtClean="0"/>
              <a:t>ACM Trans. Inf. Syst.</a:t>
            </a:r>
            <a:r>
              <a:rPr lang="en-US" dirty="0" smtClean="0"/>
              <a:t> 25, 2, Article 7 (April 2007). DOI=10.1145/1229179.1229181 </a:t>
            </a:r>
            <a:r>
              <a:rPr lang="en-US" dirty="0" smtClean="0">
                <a:hlinkClick r:id="rId4"/>
              </a:rPr>
              <a:t>http://doi.acm.org/10.1145/1229179.1229181</a:t>
            </a:r>
            <a:endParaRPr lang="en-US" dirty="0" smtClean="0"/>
          </a:p>
          <a:p>
            <a:pPr lvl="1"/>
            <a:r>
              <a:rPr lang="en-US" b="1" dirty="0" smtClean="0"/>
              <a:t>Practical Online Retrieval Evaluation</a:t>
            </a:r>
            <a:r>
              <a:rPr lang="en-US" dirty="0" smtClean="0"/>
              <a:t>, presented at SIGIR 2011.</a:t>
            </a:r>
            <a:r>
              <a:rPr lang="en-US" u="sng" dirty="0" smtClean="0">
                <a:hlinkClick r:id="rId5"/>
              </a:rPr>
              <a:t>http://</a:t>
            </a:r>
            <a:r>
              <a:rPr lang="en-US" u="sng" dirty="0" err="1" smtClean="0">
                <a:hlinkClick r:id="rId5"/>
              </a:rPr>
              <a:t>www.yisongyue.com</a:t>
            </a:r>
            <a:r>
              <a:rPr lang="en-US" u="sng" dirty="0" smtClean="0">
                <a:hlinkClick r:id="rId5"/>
              </a:rPr>
              <a:t>/talks/</a:t>
            </a:r>
            <a:r>
              <a:rPr lang="en-US" u="sng" dirty="0" err="1" smtClean="0">
                <a:hlinkClick r:id="rId5"/>
              </a:rPr>
              <a:t>sigir_tutorial_combined.pptx</a:t>
            </a:r>
            <a:r>
              <a:rPr lang="en-US" dirty="0" smtClean="0"/>
              <a:t> </a:t>
            </a:r>
          </a:p>
          <a:p>
            <a:pPr lvl="1"/>
            <a:r>
              <a:rPr lang="en-US" b="1" dirty="0" smtClean="0"/>
              <a:t>Practical and Reliable Retrieval Evaluation Through Online Experimentation</a:t>
            </a:r>
            <a:r>
              <a:rPr lang="en-US" dirty="0" smtClean="0"/>
              <a:t>, WSDM 2012 Workshop on Web Search Click Data, February 2012.  </a:t>
            </a:r>
            <a:r>
              <a:rPr lang="en-US" u="sng" dirty="0" smtClean="0">
                <a:hlinkClick r:id="rId6"/>
              </a:rPr>
              <a:t>http://www.yisongyue.com/talks/wsdm2012_interleaving.pptx</a:t>
            </a:r>
            <a:endParaRPr lang="en-US" dirty="0" smtClean="0"/>
          </a:p>
          <a:p>
            <a:r>
              <a:rPr lang="en-US" b="1" dirty="0" smtClean="0"/>
              <a:t>Side by side evaluation</a:t>
            </a:r>
          </a:p>
          <a:p>
            <a:pPr lvl="1"/>
            <a:r>
              <a:rPr lang="en-US" dirty="0" smtClean="0"/>
              <a:t>Paul Thomas and David Hawking. 2006</a:t>
            </a:r>
            <a:r>
              <a:rPr lang="en-US" b="1" dirty="0" smtClean="0"/>
              <a:t>. Evaluation by comparing result sets in context</a:t>
            </a:r>
            <a:r>
              <a:rPr lang="en-US" dirty="0" smtClean="0"/>
              <a:t>. In </a:t>
            </a:r>
            <a:r>
              <a:rPr lang="en-US" i="1" dirty="0" smtClean="0"/>
              <a:t>Proceedings of the 15th ACM international conference on Information and knowledge management</a:t>
            </a:r>
            <a:r>
              <a:rPr lang="en-US" dirty="0" smtClean="0"/>
              <a:t> (CIKM '06). ACM, New York, NY, USA, 94-101. DOI=10.1145/1183614.1183632 </a:t>
            </a:r>
            <a:r>
              <a:rPr lang="en-US" dirty="0" smtClean="0">
                <a:hlinkClick r:id="rId7"/>
              </a:rPr>
              <a:t>http://doi.acm.org/10.1145/1183614.1183632</a:t>
            </a:r>
            <a:endParaRPr lang="en-US" dirty="0" smtClean="0"/>
          </a:p>
          <a:p>
            <a:r>
              <a:rPr lang="en-US" b="1" dirty="0" smtClean="0"/>
              <a:t>User studies</a:t>
            </a:r>
          </a:p>
          <a:p>
            <a:pPr lvl="1"/>
            <a:r>
              <a:rPr lang="en-US" dirty="0" smtClean="0"/>
              <a:t>Diane Kelly. 2009. </a:t>
            </a:r>
            <a:r>
              <a:rPr lang="en-US" b="1" i="1" dirty="0" smtClean="0"/>
              <a:t>Methods for Evaluating Interactive Information Retrieval Systems with Users</a:t>
            </a:r>
            <a:r>
              <a:rPr lang="en-US" dirty="0" smtClean="0"/>
              <a:t>. Now Publishers Inc., Hanover, MA, USA. </a:t>
            </a:r>
            <a:r>
              <a:rPr lang="en-US" u="sng" dirty="0" smtClean="0">
                <a:hlinkClick r:id="rId8"/>
              </a:rPr>
              <a:t>http://www.ils.unc.edu/~dianek/FnTIR-Press-Kelly.pdf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404040"/>
                </a:solidFill>
              </a:rPr>
              <a:t>Large Scale Search Challenges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04040"/>
                </a:solidFill>
              </a:rPr>
              <a:t>Goal: Design a system for full-text search that will scale to 10 million -20 million volumes (at a reasonable cost.)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Challenges:</a:t>
            </a:r>
          </a:p>
          <a:p>
            <a:pPr lvl="1"/>
            <a:r>
              <a:rPr lang="en-US" sz="2400" dirty="0" smtClean="0">
                <a:solidFill>
                  <a:srgbClr val="404040"/>
                </a:solidFill>
                <a:ea typeface="ＭＳ Ｐゴシック"/>
              </a:rPr>
              <a:t>Multilingual collection (400+ languages)</a:t>
            </a:r>
          </a:p>
          <a:p>
            <a:pPr lvl="1"/>
            <a:r>
              <a:rPr lang="en-US" sz="2400" dirty="0" smtClean="0">
                <a:solidFill>
                  <a:srgbClr val="404040"/>
                </a:solidFill>
                <a:ea typeface="ＭＳ Ｐゴシック"/>
              </a:rPr>
              <a:t>OCR quality varies</a:t>
            </a:r>
          </a:p>
          <a:p>
            <a:pPr lvl="1"/>
            <a:r>
              <a:rPr lang="en-US" sz="2400" dirty="0" smtClean="0">
                <a:solidFill>
                  <a:srgbClr val="404040"/>
                </a:solidFill>
                <a:ea typeface="ＭＳ Ｐゴシック"/>
              </a:rPr>
              <a:t>Very long documents compared to IR research collections and most large-scale search applications</a:t>
            </a:r>
          </a:p>
          <a:p>
            <a:pPr lvl="1"/>
            <a:r>
              <a:rPr lang="en-US" sz="2400" dirty="0" smtClean="0">
                <a:solidFill>
                  <a:srgbClr val="404040"/>
                </a:solidFill>
                <a:ea typeface="ＭＳ Ｐゴシック"/>
              </a:rPr>
              <a:t>Books are different!</a:t>
            </a:r>
          </a:p>
          <a:p>
            <a:pPr lvl="1"/>
            <a:endParaRPr lang="en-US" sz="2400" dirty="0" smtClean="0">
              <a:solidFill>
                <a:srgbClr val="404040"/>
              </a:solidFill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 Test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M. Sanderson. (2010)  </a:t>
            </a:r>
            <a:r>
              <a:rPr lang="en-US" b="1" dirty="0" smtClean="0"/>
              <a:t>Test collection based evaluation of information retrieval systems.</a:t>
            </a:r>
            <a:r>
              <a:rPr lang="en-US" dirty="0" smtClean="0"/>
              <a:t> </a:t>
            </a:r>
            <a:r>
              <a:rPr lang="en-US" i="1" dirty="0" smtClean="0"/>
              <a:t>Foundations and Trends in Information Retrieval</a:t>
            </a:r>
            <a:r>
              <a:rPr lang="en-US" dirty="0" smtClean="0"/>
              <a:t>, 4:247--375, 2010. </a:t>
            </a:r>
            <a:r>
              <a:rPr lang="en-US" u="sng" dirty="0" smtClean="0">
                <a:hlinkClick r:id="rId2"/>
              </a:rPr>
              <a:t>http://dis.shef.ac.uk/mark/publications/my_papers/FnTIR.pdf</a:t>
            </a:r>
            <a:endParaRPr lang="en-US" dirty="0" smtClean="0"/>
          </a:p>
          <a:p>
            <a:r>
              <a:rPr lang="en-US" dirty="0" smtClean="0"/>
              <a:t>Ellen Voorhees and Donna Harman, editors. </a:t>
            </a:r>
            <a:r>
              <a:rPr lang="en-US" b="1" i="1" dirty="0" smtClean="0"/>
              <a:t>TREC: Experiment and Evaluation in </a:t>
            </a:r>
            <a:r>
              <a:rPr lang="en-US" b="1" i="1" dirty="0" err="1" smtClean="0"/>
              <a:t>InformationRetrieval</a:t>
            </a:r>
            <a:r>
              <a:rPr lang="en-US" b="1" dirty="0" smtClean="0"/>
              <a:t>.</a:t>
            </a:r>
            <a:r>
              <a:rPr lang="en-US" dirty="0" smtClean="0"/>
              <a:t> The MIT Press, 2005</a:t>
            </a:r>
          </a:p>
          <a:p>
            <a:r>
              <a:rPr lang="en-US" dirty="0" smtClean="0"/>
              <a:t>Harman, Donna (2011) </a:t>
            </a:r>
            <a:r>
              <a:rPr lang="en-US" b="1" dirty="0" smtClean="0"/>
              <a:t>Information Retrieval Evaluation</a:t>
            </a:r>
            <a:r>
              <a:rPr lang="en-US" dirty="0" smtClean="0"/>
              <a:t>. </a:t>
            </a:r>
            <a:r>
              <a:rPr lang="en-US" i="1" dirty="0" smtClean="0"/>
              <a:t>Synthesis Lectures on Information Concepts, Retrieval, and Services</a:t>
            </a:r>
            <a:r>
              <a:rPr lang="en-US" dirty="0" smtClean="0"/>
              <a:t>, </a:t>
            </a:r>
            <a:r>
              <a:rPr lang="en-US" i="1" dirty="0" smtClean="0"/>
              <a:t>3</a:t>
            </a:r>
            <a:r>
              <a:rPr lang="en-US" dirty="0" smtClean="0"/>
              <a:t>(2), 1–119. doi:10.2200/S00368ED1V01Y201105ICR019 </a:t>
            </a:r>
            <a:r>
              <a:rPr lang="en-US" dirty="0" smtClean="0">
                <a:hlinkClick r:id="rId3"/>
              </a:rPr>
              <a:t>http://www.morganclaypool.com/doi/abs/10.2200/S00368ED1V01Y201105ICR019</a:t>
            </a:r>
            <a:endParaRPr lang="en-US" dirty="0" smtClean="0"/>
          </a:p>
          <a:p>
            <a:r>
              <a:rPr lang="en-US" dirty="0" smtClean="0"/>
              <a:t> Google and Bing</a:t>
            </a:r>
          </a:p>
          <a:p>
            <a:pPr lvl="1"/>
            <a:r>
              <a:rPr lang="en-US" dirty="0" smtClean="0"/>
              <a:t>  </a:t>
            </a:r>
            <a:r>
              <a:rPr lang="en-US" u="sng" dirty="0" smtClean="0">
                <a:hlinkClick r:id="rId4"/>
              </a:rPr>
              <a:t>http://searchengineland.com/interview-google-search-quality-rater-108702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r>
              <a:rPr lang="en-US" u="sng" dirty="0" smtClean="0">
                <a:hlinkClick r:id="rId5"/>
              </a:rPr>
              <a:t>http://www.youtube.com/watch?v=nmo3z8pHX1E</a:t>
            </a:r>
            <a:endParaRPr lang="en-US" dirty="0" smtClean="0"/>
          </a:p>
          <a:p>
            <a:r>
              <a:rPr lang="en-US" dirty="0" err="1" smtClean="0"/>
              <a:t>Crowdsourcing</a:t>
            </a:r>
            <a:r>
              <a:rPr lang="en-US" dirty="0" smtClean="0"/>
              <a:t> relevance judgments</a:t>
            </a:r>
          </a:p>
          <a:p>
            <a:pPr lvl="1"/>
            <a:r>
              <a:rPr lang="en-US" dirty="0" smtClean="0"/>
              <a:t>Gabriella Kazai, </a:t>
            </a:r>
            <a:r>
              <a:rPr lang="en-US" dirty="0" err="1" smtClean="0"/>
              <a:t>Natasa</a:t>
            </a:r>
            <a:r>
              <a:rPr lang="en-US" dirty="0" smtClean="0"/>
              <a:t> </a:t>
            </a:r>
            <a:r>
              <a:rPr lang="en-US" dirty="0" err="1" smtClean="0"/>
              <a:t>Milic-Frayling</a:t>
            </a:r>
            <a:r>
              <a:rPr lang="en-US" dirty="0" smtClean="0"/>
              <a:t>, and Jamie Costello. 2009. </a:t>
            </a:r>
            <a:r>
              <a:rPr lang="en-US" b="1" dirty="0" smtClean="0"/>
              <a:t>Towards methods for the collective gathering and quality control of relevance assessments. </a:t>
            </a:r>
            <a:r>
              <a:rPr lang="en-US" dirty="0" smtClean="0"/>
              <a:t>In </a:t>
            </a:r>
            <a:r>
              <a:rPr lang="en-US" i="1" dirty="0" smtClean="0"/>
              <a:t>Proceedings of the 32nd international ACM SIGIR conference on Research and development in information retrieval</a:t>
            </a:r>
            <a:r>
              <a:rPr lang="en-US" dirty="0" smtClean="0"/>
              <a:t> (SIGIR '09). ACM, New York, NY, USA, 452-459. DOI=10.1145/1571941.1572019 </a:t>
            </a:r>
            <a:r>
              <a:rPr lang="en-US" dirty="0" smtClean="0">
                <a:hlinkClick r:id="rId6"/>
              </a:rPr>
              <a:t>http://doi.acm.org/10.1145/1571941.1572019 </a:t>
            </a:r>
            <a:endParaRPr lang="en-US" dirty="0" smtClean="0"/>
          </a:p>
          <a:p>
            <a:pPr lvl="1"/>
            <a:r>
              <a:rPr lang="en-US" dirty="0" smtClean="0"/>
              <a:t>Gabriella </a:t>
            </a:r>
            <a:r>
              <a:rPr lang="en-US" dirty="0" err="1" smtClean="0"/>
              <a:t>Kazai’s</a:t>
            </a:r>
            <a:r>
              <a:rPr lang="en-US" dirty="0" smtClean="0"/>
              <a:t>  publication list: </a:t>
            </a:r>
            <a:r>
              <a:rPr lang="en-US" dirty="0" smtClean="0">
                <a:hlinkClick r:id="rId7"/>
              </a:rPr>
              <a:t>http://www.gabriella-kazai.com/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Ranking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should MARC metadata fields be scored relative the full-text OCR?</a:t>
            </a:r>
          </a:p>
          <a:p>
            <a:r>
              <a:rPr lang="en-US" dirty="0" smtClean="0"/>
              <a:t>How should we tune relevance ranking to properly accommodate book length documents?</a:t>
            </a:r>
          </a:p>
          <a:p>
            <a:r>
              <a:rPr lang="en-US" dirty="0" smtClean="0"/>
              <a:t>If we break books down into smaller parts (chapters, sections, pages), how should the relevance scores for the parts be combined to rank the books?</a:t>
            </a:r>
          </a:p>
          <a:p>
            <a:r>
              <a:rPr lang="en-US" dirty="0" smtClean="0"/>
              <a:t>How do we test any of the above in a principled way?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Ranking for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HT average document size huge compared to IR research collections. </a:t>
            </a:r>
          </a:p>
          <a:p>
            <a:r>
              <a:rPr lang="en-US" dirty="0" err="1" smtClean="0"/>
              <a:t>Solr’s</a:t>
            </a:r>
            <a:r>
              <a:rPr lang="en-US" dirty="0" smtClean="0"/>
              <a:t> default algorithm ranks very short documents much too high.</a:t>
            </a:r>
          </a:p>
          <a:p>
            <a:r>
              <a:rPr lang="en-US" dirty="0" smtClean="0"/>
              <a:t>2007 IBM TREC results: Modifications to Lucene ’s default length normalization resulted in relevance ranking comparable to state-of-the-art</a:t>
            </a:r>
          </a:p>
          <a:p>
            <a:r>
              <a:rPr lang="en-US" dirty="0" smtClean="0"/>
              <a:t>Solr 4 implements a number of modern ranking algorithms which have parameters to allow tuning for document length characteristics. 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b="1" dirty="0" smtClean="0"/>
              <a:t>Long Documents</a:t>
            </a:r>
          </a:p>
        </p:txBody>
      </p:sp>
      <p:graphicFrame>
        <p:nvGraphicFramePr>
          <p:cNvPr id="12361" name="Group 7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321202"/>
              </p:ext>
            </p:extLst>
          </p:nvPr>
        </p:nvGraphicFramePr>
        <p:xfrm>
          <a:off x="381000" y="4419600"/>
          <a:ext cx="6705600" cy="2072640"/>
        </p:xfrm>
        <a:graphic>
          <a:graphicData uri="http://schemas.openxmlformats.org/drawingml/2006/table">
            <a:tbl>
              <a:tblPr/>
              <a:tblGrid>
                <a:gridCol w="1752600"/>
                <a:gridCol w="990600"/>
                <a:gridCol w="1828800"/>
                <a:gridCol w="21336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Collection</a:t>
                      </a:r>
                    </a:p>
                  </a:txBody>
                  <a:tcPr marL="92295" marR="92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Size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Documents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Average Doc size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HathiTrust</a:t>
                      </a:r>
                    </a:p>
                  </a:txBody>
                  <a:tcPr marL="92295" marR="92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 TB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 million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760 KB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ClueWeb09 (B)</a:t>
                      </a:r>
                    </a:p>
                  </a:txBody>
                  <a:tcPr marL="92295" marR="92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1.2TB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 million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 KB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TREC GOV2</a:t>
                      </a:r>
                    </a:p>
                  </a:txBody>
                  <a:tcPr marL="92295" marR="92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0.456 TB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 million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 KB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TREC ad hoc</a:t>
                      </a:r>
                    </a:p>
                  </a:txBody>
                  <a:tcPr marL="92295" marR="92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0.002 TB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0.75 million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 KB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HathiTrust (pages)</a:t>
                      </a:r>
                    </a:p>
                  </a:txBody>
                  <a:tcPr marL="92295" marR="922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 TB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3,700 million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2KB</a:t>
                      </a:r>
                    </a:p>
                  </a:txBody>
                  <a:tcPr marL="92295" marR="922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90" name="Rectangle 3"/>
          <p:cNvSpPr>
            <a:spLocks noGrp="1"/>
          </p:cNvSpPr>
          <p:nvPr>
            <p:ph type="body" sz="half" idx="4294967295"/>
          </p:nvPr>
        </p:nvSpPr>
        <p:spPr>
          <a:xfrm>
            <a:off x="0" y="1828800"/>
            <a:ext cx="4038600" cy="1676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800" dirty="0" smtClean="0"/>
              <a:t>Average HathiTrust document is 760KB containing over 100,000 words.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ea typeface="ＭＳ Ｐゴシック"/>
              </a:rPr>
              <a:t>Estimated size of 10 million Document collection is 7 TB.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Average HathiTrust document is about </a:t>
            </a:r>
            <a:r>
              <a:rPr lang="en-US" sz="1800" dirty="0" smtClean="0">
                <a:solidFill>
                  <a:srgbClr val="FF0000"/>
                </a:solidFill>
              </a:rPr>
              <a:t>30 times larger </a:t>
            </a:r>
            <a:r>
              <a:rPr lang="en-US" sz="1800" dirty="0" smtClean="0"/>
              <a:t>than the average document size of 25KB used in Large Research test collections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Over 100 times larger than TREC ad hoc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4572000" y="1600200"/>
          <a:ext cx="4038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TF*IDF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Solr/</a:t>
            </a:r>
            <a:r>
              <a:rPr lang="en-US" dirty="0" err="1" smtClean="0"/>
              <a:t>Lucene’s</a:t>
            </a:r>
            <a:r>
              <a:rPr lang="en-US" dirty="0" smtClean="0"/>
              <a:t> relevance ranking formula is loosely based on the vector space model, which is one of the </a:t>
            </a:r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 families of ranking algorithms</a:t>
            </a:r>
          </a:p>
          <a:p>
            <a:r>
              <a:rPr lang="en-US" dirty="0" smtClean="0"/>
              <a:t>TF = term frequency.  	</a:t>
            </a:r>
          </a:p>
          <a:p>
            <a:pPr lvl="1"/>
            <a:r>
              <a:rPr lang="en-US" dirty="0" smtClean="0"/>
              <a:t>The more often a query term occurs in a document the more likely that the document is relevant.</a:t>
            </a:r>
          </a:p>
          <a:p>
            <a:r>
              <a:rPr lang="en-US" dirty="0" smtClean="0"/>
              <a:t>IDF = inverse document frequency.  </a:t>
            </a:r>
          </a:p>
          <a:p>
            <a:pPr lvl="1"/>
            <a:r>
              <a:rPr lang="en-US" dirty="0" smtClean="0"/>
              <a:t>The fewer documents that contain a query term, the better the term is for discriminating between relevant and irrelevant documents</a:t>
            </a:r>
          </a:p>
          <a:p>
            <a:r>
              <a:rPr lang="en-US" dirty="0" smtClean="0"/>
              <a:t>Length normalization</a:t>
            </a:r>
          </a:p>
          <a:p>
            <a:pPr lvl="1"/>
            <a:r>
              <a:rPr lang="en-US" dirty="0" smtClean="0"/>
              <a:t> adjusts scores to account for different document lengths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Solr’s</a:t>
            </a:r>
            <a:r>
              <a:rPr lang="en-US" dirty="0" smtClean="0"/>
              <a:t> aggressive Length normalization makes short documents rank too high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 for the word “book” in HathiTrust</a:t>
            </a:r>
          </a:p>
          <a:p>
            <a:r>
              <a:rPr lang="en-US" dirty="0" smtClean="0"/>
              <a:t>Highest ranked document contains just 4 words of OCR “The Book of Job”</a:t>
            </a:r>
          </a:p>
          <a:p>
            <a:r>
              <a:rPr lang="en-US" dirty="0" smtClean="0"/>
              <a:t>Search for word “Dog”</a:t>
            </a:r>
          </a:p>
          <a:p>
            <a:r>
              <a:rPr lang="en-US" dirty="0" smtClean="0"/>
              <a:t>3 of top 5 documents contain less than 1,500 words.  (Average doc contains 100,000) </a:t>
            </a:r>
          </a:p>
          <a:p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tests with Solr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Indexed 1 shard of data (850,000 docs)with 3 new algorithms (using default parameters) </a:t>
            </a:r>
          </a:p>
          <a:p>
            <a:pPr lvl="1"/>
            <a:r>
              <a:rPr lang="en-US" dirty="0" smtClean="0"/>
              <a:t>BM25,DFR,IB</a:t>
            </a:r>
          </a:p>
          <a:p>
            <a:pPr lvl="1"/>
            <a:r>
              <a:rPr lang="en-US" dirty="0" smtClean="0"/>
              <a:t>Compared with same data indexed with Solr/Lucene default algorithm</a:t>
            </a:r>
          </a:p>
          <a:p>
            <a:r>
              <a:rPr lang="en-US" dirty="0" smtClean="0"/>
              <a:t>Preliminary tests</a:t>
            </a:r>
          </a:p>
          <a:p>
            <a:pPr lvl="1"/>
            <a:r>
              <a:rPr lang="en-US" dirty="0" smtClean="0"/>
              <a:t>Ran a few queries and looked at top 10 results</a:t>
            </a:r>
          </a:p>
          <a:p>
            <a:pPr lvl="1"/>
            <a:r>
              <a:rPr lang="en-US" dirty="0" smtClean="0"/>
              <a:t>None of these algorithms had the same problem as the default Lucene/Solr algorithm with very short documents</a:t>
            </a:r>
          </a:p>
          <a:p>
            <a:pPr lvl="1"/>
            <a:r>
              <a:rPr lang="en-US" dirty="0" smtClean="0"/>
              <a:t>No other *obvious* difference in quality of results</a:t>
            </a:r>
          </a:p>
          <a:p>
            <a:pPr lvl="1"/>
            <a:r>
              <a:rPr lang="en-US" dirty="0" smtClean="0"/>
              <a:t>Need more systematic testing!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5221</TotalTime>
  <Words>1797</Words>
  <Application>Microsoft Macintosh PowerPoint</Application>
  <PresentationFormat>On-screen Show (4:3)</PresentationFormat>
  <Paragraphs>248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  Towards Practical Relevance Ranking for 10 Million Books </vt:lpstr>
      <vt:lpstr>HathiTrust </vt:lpstr>
      <vt:lpstr>Large Scale Search Challenges</vt:lpstr>
      <vt:lpstr>Relevance Ranking Questions</vt:lpstr>
      <vt:lpstr>Relevance Ranking for Books</vt:lpstr>
      <vt:lpstr>Long Documents</vt:lpstr>
      <vt:lpstr>TF*IDF ranking</vt:lpstr>
      <vt:lpstr>Solr’s aggressive Length normalization makes short documents rank too high</vt:lpstr>
      <vt:lpstr>Preliminary tests with Solr 4</vt:lpstr>
      <vt:lpstr>Parameter Tuning</vt:lpstr>
      <vt:lpstr>Complications:  Dirty OCR</vt:lpstr>
      <vt:lpstr>Complications:  Multiple Languages</vt:lpstr>
      <vt:lpstr>Books are Different:  TF in Chapters vs Whole Book</vt:lpstr>
      <vt:lpstr>Books are Different: Should we index parts of books?</vt:lpstr>
      <vt:lpstr>Should we index parts of books? Practical issues</vt:lpstr>
      <vt:lpstr>Should we index parts of books? Practical issues</vt:lpstr>
      <vt:lpstr>INEX Book Track</vt:lpstr>
      <vt:lpstr>INEX Book Track</vt:lpstr>
      <vt:lpstr>Tuning Relevance Ranking Current Method: Ad hoc relevance testing</vt:lpstr>
      <vt:lpstr>Relevance Testing Plan</vt:lpstr>
      <vt:lpstr>Relevance Testing: Queries</vt:lpstr>
      <vt:lpstr>Testing Relevance </vt:lpstr>
      <vt:lpstr>Test Collection</vt:lpstr>
      <vt:lpstr>Test Collection Relevance Judgments</vt:lpstr>
      <vt:lpstr>Test Collection volunteers needed</vt:lpstr>
      <vt:lpstr>Thank You !</vt:lpstr>
      <vt:lpstr>References</vt:lpstr>
      <vt:lpstr>References</vt:lpstr>
      <vt:lpstr>References: Relevance Testing</vt:lpstr>
      <vt:lpstr>References: Test Collections</vt:lpstr>
    </vt:vector>
  </TitlesOfParts>
  <Company>University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HathiTrust Large Scale Search: Scalability meets Usability</dc:title>
  <dc:creator>tburtonw</dc:creator>
  <cp:lastModifiedBy>Library User</cp:lastModifiedBy>
  <cp:revision>316</cp:revision>
  <dcterms:created xsi:type="dcterms:W3CDTF">2012-01-31T23:21:55Z</dcterms:created>
  <dcterms:modified xsi:type="dcterms:W3CDTF">2013-02-22T17:30:08Z</dcterms:modified>
</cp:coreProperties>
</file>