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484" r:id="rId2"/>
    <p:sldId id="267" r:id="rId3"/>
    <p:sldId id="446" r:id="rId4"/>
    <p:sldId id="504" r:id="rId5"/>
    <p:sldId id="269" r:id="rId6"/>
    <p:sldId id="270" r:id="rId7"/>
    <p:sldId id="320" r:id="rId8"/>
    <p:sldId id="321" r:id="rId9"/>
    <p:sldId id="271" r:id="rId10"/>
    <p:sldId id="374" r:id="rId11"/>
    <p:sldId id="272" r:id="rId12"/>
    <p:sldId id="309" r:id="rId13"/>
    <p:sldId id="281" r:id="rId14"/>
    <p:sldId id="282" r:id="rId15"/>
    <p:sldId id="307" r:id="rId16"/>
    <p:sldId id="284" r:id="rId17"/>
    <p:sldId id="285" r:id="rId18"/>
    <p:sldId id="283" r:id="rId19"/>
    <p:sldId id="286" r:id="rId20"/>
    <p:sldId id="287" r:id="rId21"/>
    <p:sldId id="477" r:id="rId22"/>
    <p:sldId id="500" r:id="rId23"/>
    <p:sldId id="310" r:id="rId24"/>
    <p:sldId id="311" r:id="rId25"/>
    <p:sldId id="312" r:id="rId26"/>
    <p:sldId id="314" r:id="rId27"/>
    <p:sldId id="319" r:id="rId28"/>
    <p:sldId id="440" r:id="rId29"/>
    <p:sldId id="318" r:id="rId30"/>
    <p:sldId id="441" r:id="rId31"/>
    <p:sldId id="442" r:id="rId32"/>
    <p:sldId id="298" r:id="rId33"/>
    <p:sldId id="444" r:id="rId34"/>
    <p:sldId id="458" r:id="rId35"/>
    <p:sldId id="459" r:id="rId36"/>
    <p:sldId id="483" r:id="rId37"/>
    <p:sldId id="490" r:id="rId38"/>
    <p:sldId id="491" r:id="rId39"/>
    <p:sldId id="493" r:id="rId40"/>
    <p:sldId id="494" r:id="rId41"/>
    <p:sldId id="495" r:id="rId42"/>
    <p:sldId id="502" r:id="rId43"/>
    <p:sldId id="497" r:id="rId44"/>
    <p:sldId id="498" r:id="rId45"/>
    <p:sldId id="499" r:id="rId46"/>
    <p:sldId id="428" r:id="rId47"/>
    <p:sldId id="429" r:id="rId48"/>
    <p:sldId id="430" r:id="rId49"/>
    <p:sldId id="431" r:id="rId50"/>
    <p:sldId id="387" r:id="rId51"/>
    <p:sldId id="388" r:id="rId52"/>
    <p:sldId id="389" r:id="rId53"/>
    <p:sldId id="390" r:id="rId54"/>
    <p:sldId id="391" r:id="rId55"/>
    <p:sldId id="503" r:id="rId56"/>
    <p:sldId id="447" r:id="rId57"/>
    <p:sldId id="448" r:id="rId58"/>
    <p:sldId id="449" r:id="rId59"/>
    <p:sldId id="450" r:id="rId60"/>
    <p:sldId id="451" r:id="rId61"/>
    <p:sldId id="452" r:id="rId62"/>
    <p:sldId id="489" r:id="rId6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604"/>
          <c:h val="0.73316062176165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8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2BFF8"/>
                  </a:gs>
                  <a:gs pos="100000">
                    <a:srgbClr val="3670B6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AA1A0"/>
                  </a:gs>
                  <a:gs pos="100000">
                    <a:srgbClr val="B93734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D4F4A6"/>
                  </a:gs>
                  <a:gs pos="100000">
                    <a:srgbClr val="8DB241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5B3E2"/>
                  </a:gs>
                  <a:gs pos="100000">
                    <a:srgbClr val="704F97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9DE2FF"/>
                  </a:gs>
                  <a:gs pos="100000">
                    <a:srgbClr val="31A1C0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85"/>
                  </a:gs>
                  <a:gs pos="100000">
                    <a:srgbClr val="F28225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B6D1FF"/>
                  </a:gs>
                  <a:gs pos="100000">
                    <a:srgbClr val="8AA7D8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FB6B4"/>
                  </a:gs>
                  <a:gs pos="100000">
                    <a:srgbClr val="DA8A89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E4FFBA"/>
                  </a:gs>
                  <a:gs pos="100000">
                    <a:srgbClr val="BBD68E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D6C5F1"/>
                  </a:gs>
                  <a:gs pos="100000">
                    <a:srgbClr val="A896C2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B2F1FF"/>
                  </a:gs>
                  <a:gs pos="100000">
                    <a:srgbClr val="87C8DF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8"/>
              <c:layout>
                <c:manualLayout>
                  <c:x val="-0.0553902494215368"/>
                  <c:y val="-0.07850408187393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8059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2.784903E6</c:v>
                </c:pt>
                <c:pt idx="1">
                  <c:v>529412.0</c:v>
                </c:pt>
                <c:pt idx="2">
                  <c:v>408041.0</c:v>
                </c:pt>
                <c:pt idx="3">
                  <c:v>265977.0</c:v>
                </c:pt>
                <c:pt idx="4">
                  <c:v>237892.0</c:v>
                </c:pt>
                <c:pt idx="5">
                  <c:v>225896.0</c:v>
                </c:pt>
                <c:pt idx="6">
                  <c:v>186563.0</c:v>
                </c:pt>
                <c:pt idx="7">
                  <c:v>144437.0</c:v>
                </c:pt>
                <c:pt idx="8">
                  <c:v>113835.0</c:v>
                </c:pt>
                <c:pt idx="9">
                  <c:v>72084.0</c:v>
                </c:pt>
                <c:pt idx="10">
                  <c:v>840432.0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510661306689"/>
          <c:y val="0.269672946800426"/>
          <c:w val="0.626575989827574"/>
          <c:h val="0.5981944259080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BBEE2"/>
                  </a:gs>
                  <a:gs pos="100000">
                    <a:srgbClr val="2A599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E4ABAA"/>
                  </a:gs>
                  <a:gs pos="100000">
                    <a:srgbClr val="952B2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CBE0AD"/>
                  </a:gs>
                  <a:gs pos="100000">
                    <a:srgbClr val="718F3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1B6D4"/>
                  </a:gs>
                  <a:gs pos="100000">
                    <a:srgbClr val="593E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A8D4E7"/>
                  </a:gs>
                  <a:gs pos="100000">
                    <a:srgbClr val="26829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98"/>
                  </a:gs>
                  <a:gs pos="100000">
                    <a:srgbClr val="C4681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A5BFF0"/>
                  </a:gs>
                  <a:gs pos="100000">
                    <a:srgbClr val="3268A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2A5A4"/>
                  </a:gs>
                  <a:gs pos="100000">
                    <a:srgbClr val="AD333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D1EDA8"/>
                  </a:gs>
                  <a:gs pos="100000">
                    <a:srgbClr val="83A6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C4B4DD"/>
                  </a:gs>
                  <a:gs pos="100000">
                    <a:srgbClr val="68498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A1DDF6"/>
                  </a:gs>
                  <a:gs pos="100000">
                    <a:srgbClr val="2D96B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1"/>
            <c:bubble3D val="0"/>
            <c:spPr>
              <a:gradFill rotWithShape="0">
                <a:gsLst>
                  <a:gs pos="0">
                    <a:srgbClr val="FFB88C"/>
                  </a:gs>
                  <a:gs pos="100000">
                    <a:srgbClr val="E2792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2"/>
            <c:bubble3D val="0"/>
            <c:spPr>
              <a:gradFill rotWithShape="0">
                <a:gsLst>
                  <a:gs pos="0">
                    <a:srgbClr val="A0C0FC"/>
                  </a:gs>
                  <a:gs pos="100000">
                    <a:srgbClr val="3874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3"/>
            <c:bubble3D val="0"/>
            <c:spPr>
              <a:gradFill rotWithShape="0">
                <a:gsLst>
                  <a:gs pos="0">
                    <a:srgbClr val="FEA09E"/>
                  </a:gs>
                  <a:gs pos="100000">
                    <a:srgbClr val="C0393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4"/>
            <c:bubble3D val="0"/>
            <c:spPr>
              <a:gradFill rotWithShape="0">
                <a:gsLst>
                  <a:gs pos="0">
                    <a:srgbClr val="D6F9A4"/>
                  </a:gs>
                  <a:gs pos="100000">
                    <a:srgbClr val="92B94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5"/>
            <c:bubble3D val="0"/>
            <c:spPr>
              <a:gradFill rotWithShape="0">
                <a:gsLst>
                  <a:gs pos="0">
                    <a:srgbClr val="C6B2E5"/>
                  </a:gs>
                  <a:gs pos="100000">
                    <a:srgbClr val="74529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6"/>
            <c:bubble3D val="0"/>
            <c:spPr>
              <a:gradFill rotWithShape="0">
                <a:gsLst>
                  <a:gs pos="0">
                    <a:srgbClr val="9BE5FF"/>
                  </a:gs>
                  <a:gs pos="100000">
                    <a:srgbClr val="33A7C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7"/>
            <c:bubble3D val="0"/>
            <c:spPr>
              <a:gradFill rotWithShape="0">
                <a:gsLst>
                  <a:gs pos="0">
                    <a:srgbClr val="FFB882"/>
                  </a:gs>
                  <a:gs pos="100000">
                    <a:srgbClr val="FB872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9"/>
            <c:bubble3D val="0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0"/>
            <c:bubble3D val="0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1"/>
            <c:bubble3D val="0"/>
            <c:spPr>
              <a:gradFill rotWithShape="0">
                <a:gsLst>
                  <a:gs pos="0">
                    <a:srgbClr val="C8B0ED"/>
                  </a:gs>
                  <a:gs pos="100000">
                    <a:srgbClr val="7F5BA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2"/>
            <c:bubble3D val="0"/>
            <c:spPr>
              <a:gradFill rotWithShape="0">
                <a:gsLst>
                  <a:gs pos="0">
                    <a:srgbClr val="95EEFF"/>
                  </a:gs>
                  <a:gs pos="100000">
                    <a:srgbClr val="39B7D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3"/>
            <c:bubble3D val="0"/>
            <c:spPr>
              <a:gradFill rotWithShape="0">
                <a:gsLst>
                  <a:gs pos="0">
                    <a:srgbClr val="FFB977"/>
                  </a:gs>
                  <a:gs pos="100000">
                    <a:srgbClr val="FF932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4"/>
            <c:bubble3D val="0"/>
            <c:spPr>
              <a:gradFill rotWithShape="0">
                <a:gsLst>
                  <a:gs pos="0">
                    <a:srgbClr val="AFCDFF"/>
                  </a:gs>
                  <a:gs pos="100000">
                    <a:srgbClr val="7B9ED5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5"/>
            <c:bubble3D val="0"/>
            <c:spPr>
              <a:gradFill rotWithShape="0">
                <a:gsLst>
                  <a:gs pos="0">
                    <a:srgbClr val="FFAFAE"/>
                  </a:gs>
                  <a:gs pos="100000">
                    <a:srgbClr val="D77B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6"/>
            <c:bubble3D val="0"/>
            <c:spPr>
              <a:gradFill rotWithShape="0">
                <a:gsLst>
                  <a:gs pos="0">
                    <a:srgbClr val="E2FFB3"/>
                  </a:gs>
                  <a:gs pos="100000">
                    <a:srgbClr val="B4D28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7"/>
            <c:bubble3D val="0"/>
            <c:spPr>
              <a:gradFill rotWithShape="0">
                <a:gsLst>
                  <a:gs pos="0">
                    <a:srgbClr val="D3C0F0"/>
                  </a:gs>
                  <a:gs pos="100000">
                    <a:srgbClr val="9F89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8"/>
            <c:bubble3D val="0"/>
            <c:spPr>
              <a:gradFill rotWithShape="0">
                <a:gsLst>
                  <a:gs pos="0">
                    <a:srgbClr val="ABF0FF"/>
                  </a:gs>
                  <a:gs pos="100000">
                    <a:srgbClr val="78C3D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9"/>
            <c:bubble3D val="0"/>
            <c:spPr>
              <a:gradFill rotWithShape="0">
                <a:gsLst>
                  <a:gs pos="0">
                    <a:srgbClr val="FFC593"/>
                  </a:gs>
                  <a:gs pos="100000">
                    <a:srgbClr val="FFAA6F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0"/>
            <c:bubble3D val="0"/>
            <c:spPr>
              <a:gradFill rotWithShape="0">
                <a:gsLst>
                  <a:gs pos="0">
                    <a:srgbClr val="C3D9FF"/>
                  </a:gs>
                  <a:gs pos="100000">
                    <a:srgbClr val="A3B8DE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1"/>
            <c:bubble3D val="0"/>
            <c:spPr>
              <a:gradFill rotWithShape="0">
                <a:gsLst>
                  <a:gs pos="0">
                    <a:srgbClr val="FFC3C2"/>
                  </a:gs>
                  <a:gs pos="100000">
                    <a:srgbClr val="E0A3A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2"/>
            <c:bubble3D val="0"/>
            <c:spPr>
              <a:gradFill rotWithShape="0">
                <a:gsLst>
                  <a:gs pos="0">
                    <a:srgbClr val="E8FFC6"/>
                  </a:gs>
                  <a:gs pos="100000">
                    <a:srgbClr val="C7DCA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3"/>
            <c:bubble3D val="0"/>
            <c:spPr>
              <a:gradFill rotWithShape="0">
                <a:gsLst>
                  <a:gs pos="0">
                    <a:srgbClr val="DDD0F3"/>
                  </a:gs>
                  <a:gs pos="100000">
                    <a:srgbClr val="B9ACC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4"/>
            <c:bubble3D val="0"/>
            <c:spPr>
              <a:gradFill rotWithShape="0">
                <a:gsLst>
                  <a:gs pos="0">
                    <a:srgbClr val="BFF3FF"/>
                  </a:gs>
                  <a:gs pos="100000">
                    <a:srgbClr val="A1D2E4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5"/>
            <c:bubble3D val="0"/>
            <c:spPr>
              <a:gradFill rotWithShape="0">
                <a:gsLst>
                  <a:gs pos="0">
                    <a:srgbClr val="FFD2AD"/>
                  </a:gs>
                  <a:gs pos="100000">
                    <a:srgbClr val="FFBF9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6"/>
            <c:bubble3D val="0"/>
            <c:spPr>
              <a:gradFill rotWithShape="0">
                <a:gsLst>
                  <a:gs pos="0">
                    <a:srgbClr val="D4E3FF"/>
                  </a:gs>
                  <a:gs pos="100000">
                    <a:srgbClr val="C0CEE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7"/>
            <c:bubble3D val="0"/>
            <c:spPr>
              <a:gradFill rotWithShape="0">
                <a:gsLst>
                  <a:gs pos="0">
                    <a:srgbClr val="FFD4D3"/>
                  </a:gs>
                  <a:gs pos="100000">
                    <a:srgbClr val="E8C1C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8"/>
            <c:bubble3D val="0"/>
            <c:spPr>
              <a:gradFill rotWithShape="0">
                <a:gsLst>
                  <a:gs pos="0">
                    <a:srgbClr val="EEFFD6"/>
                  </a:gs>
                  <a:gs pos="100000">
                    <a:srgbClr val="D7E6C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9"/>
            <c:bubble3D val="0"/>
            <c:spPr>
              <a:gradFill rotWithShape="0">
                <a:gsLst>
                  <a:gs pos="0">
                    <a:srgbClr val="E7DDF6"/>
                  </a:gs>
                  <a:gs pos="100000">
                    <a:srgbClr val="CEC6D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0.100572247694899"/>
                  <c:y val="-0.04763316350162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70342055818097"/>
                  <c:y val="-0.00473830477072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00170411894766101"/>
                  <c:y val="0.0280888517962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-0.0434143956165411"/>
                  <c:y val="-0.1091128047496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1"/>
              <c:layout>
                <c:manualLayout>
                  <c:x val="0.0359896442123807"/>
                  <c:y val="-0.1962735273064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2"/>
              <c:layout>
                <c:manualLayout>
                  <c:x val="0.0743856358661254"/>
                  <c:y val="-0.174336393111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5"/>
              <c:layout>
                <c:manualLayout>
                  <c:x val="0.120724364514487"/>
                  <c:y val="-0.1632306366409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7"/>
              <c:layout>
                <c:manualLayout>
                  <c:x val="0.297176967061758"/>
                  <c:y val="-0.139639509727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8"/>
              <c:layout>
                <c:manualLayout>
                  <c:x val="0.126093908758466"/>
                  <c:y val="0.01065924796321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9"/>
              <c:layout>
                <c:manualLayout>
                  <c:x val="0.134234556009409"/>
                  <c:y val="0.02437916857030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5156">
                <a:noFill/>
              </a:ln>
            </c:spPr>
            <c:txPr>
              <a:bodyPr/>
              <a:lstStyle/>
              <a:p>
                <a:pPr>
                  <a:defRPr sz="1399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Sheet1!$A$2:$A$41</c:f>
              <c:strCache>
                <c:ptCount val="40"/>
                <c:pt idx="0">
                  <c:v>Undetermined</c:v>
                </c:pt>
                <c:pt idx="1">
                  <c:v>Polish</c:v>
                </c:pt>
                <c:pt idx="2">
                  <c:v>Portuguese</c:v>
                </c:pt>
                <c:pt idx="3">
                  <c:v>Dutch</c:v>
                </c:pt>
                <c:pt idx="4">
                  <c:v>Hebrew</c:v>
                </c:pt>
                <c:pt idx="5">
                  <c:v>Hindi</c:v>
                </c:pt>
                <c:pt idx="6">
                  <c:v>Indonesian</c:v>
                </c:pt>
                <c:pt idx="7">
                  <c:v>Korean</c:v>
                </c:pt>
                <c:pt idx="8">
                  <c:v>Swedish</c:v>
                </c:pt>
                <c:pt idx="9">
                  <c:v>Urdu</c:v>
                </c:pt>
                <c:pt idx="10">
                  <c:v>Turkish</c:v>
                </c:pt>
                <c:pt idx="11">
                  <c:v>Thai</c:v>
                </c:pt>
                <c:pt idx="12">
                  <c:v>Danish</c:v>
                </c:pt>
                <c:pt idx="13">
                  <c:v>Czech</c:v>
                </c:pt>
                <c:pt idx="14">
                  <c:v>Unknown</c:v>
                </c:pt>
                <c:pt idx="15">
                  <c:v>Croatian</c:v>
                </c:pt>
                <c:pt idx="16">
                  <c:v>Persian</c:v>
                </c:pt>
                <c:pt idx="17">
                  <c:v>Tamil</c:v>
                </c:pt>
                <c:pt idx="18">
                  <c:v>Bengali</c:v>
                </c:pt>
                <c:pt idx="19">
                  <c:v>Music</c:v>
                </c:pt>
                <c:pt idx="20">
                  <c:v>Hungarian</c:v>
                </c:pt>
                <c:pt idx="21">
                  <c:v>Norwegian</c:v>
                </c:pt>
                <c:pt idx="22">
                  <c:v>Sanskrit</c:v>
                </c:pt>
                <c:pt idx="23">
                  <c:v>Vietnamese</c:v>
                </c:pt>
                <c:pt idx="24">
                  <c:v>Ukrainian</c:v>
                </c:pt>
                <c:pt idx="25">
                  <c:v>Greek</c:v>
                </c:pt>
                <c:pt idx="26">
                  <c:v>Bulgarian</c:v>
                </c:pt>
                <c:pt idx="27">
                  <c:v>Serbian</c:v>
                </c:pt>
                <c:pt idx="28">
                  <c:v>Armenian</c:v>
                </c:pt>
                <c:pt idx="29">
                  <c:v>Romanian</c:v>
                </c:pt>
                <c:pt idx="30">
                  <c:v>Marathi</c:v>
                </c:pt>
                <c:pt idx="31">
                  <c:v>Ancient-Greek</c:v>
                </c:pt>
                <c:pt idx="32">
                  <c:v>Panjabi</c:v>
                </c:pt>
                <c:pt idx="33">
                  <c:v>Telugu</c:v>
                </c:pt>
                <c:pt idx="34">
                  <c:v>Malay</c:v>
                </c:pt>
                <c:pt idx="35">
                  <c:v>Catalan</c:v>
                </c:pt>
                <c:pt idx="36">
                  <c:v>Malayalam</c:v>
                </c:pt>
                <c:pt idx="37">
                  <c:v>Multiple</c:v>
                </c:pt>
                <c:pt idx="38">
                  <c:v>Finnish</c:v>
                </c:pt>
                <c:pt idx="39">
                  <c:v>Slovak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55010.0</c:v>
                </c:pt>
                <c:pt idx="1">
                  <c:v>53193.0</c:v>
                </c:pt>
                <c:pt idx="2">
                  <c:v>51781.0</c:v>
                </c:pt>
                <c:pt idx="3">
                  <c:v>40239.0</c:v>
                </c:pt>
                <c:pt idx="4">
                  <c:v>38087.0</c:v>
                </c:pt>
                <c:pt idx="5">
                  <c:v>37930.0</c:v>
                </c:pt>
                <c:pt idx="6">
                  <c:v>33695.0</c:v>
                </c:pt>
                <c:pt idx="7">
                  <c:v>29023.0</c:v>
                </c:pt>
                <c:pt idx="8">
                  <c:v>26780.0</c:v>
                </c:pt>
                <c:pt idx="9">
                  <c:v>24109.0</c:v>
                </c:pt>
                <c:pt idx="10">
                  <c:v>24016.0</c:v>
                </c:pt>
                <c:pt idx="11">
                  <c:v>23738.0</c:v>
                </c:pt>
                <c:pt idx="12">
                  <c:v>22181.0</c:v>
                </c:pt>
                <c:pt idx="13">
                  <c:v>22107.0</c:v>
                </c:pt>
                <c:pt idx="14">
                  <c:v>21624.0</c:v>
                </c:pt>
                <c:pt idx="15">
                  <c:v>18919.0</c:v>
                </c:pt>
                <c:pt idx="16">
                  <c:v>18177.0</c:v>
                </c:pt>
                <c:pt idx="17">
                  <c:v>16705.0</c:v>
                </c:pt>
                <c:pt idx="18">
                  <c:v>16017.0</c:v>
                </c:pt>
                <c:pt idx="19">
                  <c:v>15578.0</c:v>
                </c:pt>
                <c:pt idx="20">
                  <c:v>15489.0</c:v>
                </c:pt>
                <c:pt idx="21">
                  <c:v>14756.0</c:v>
                </c:pt>
                <c:pt idx="22">
                  <c:v>12626.0</c:v>
                </c:pt>
                <c:pt idx="23">
                  <c:v>11297.0</c:v>
                </c:pt>
                <c:pt idx="24">
                  <c:v>10810.0</c:v>
                </c:pt>
                <c:pt idx="25">
                  <c:v>10508.0</c:v>
                </c:pt>
                <c:pt idx="26">
                  <c:v>10356.0</c:v>
                </c:pt>
                <c:pt idx="27">
                  <c:v>9930.0</c:v>
                </c:pt>
                <c:pt idx="28">
                  <c:v>8825.0</c:v>
                </c:pt>
                <c:pt idx="29">
                  <c:v>8648.0</c:v>
                </c:pt>
                <c:pt idx="30">
                  <c:v>8567.0</c:v>
                </c:pt>
                <c:pt idx="31">
                  <c:v>8564.0</c:v>
                </c:pt>
                <c:pt idx="32">
                  <c:v>7129.0</c:v>
                </c:pt>
                <c:pt idx="33">
                  <c:v>6934.0</c:v>
                </c:pt>
                <c:pt idx="34">
                  <c:v>6096.0</c:v>
                </c:pt>
                <c:pt idx="35">
                  <c:v>5965.0</c:v>
                </c:pt>
                <c:pt idx="36">
                  <c:v>5503.0</c:v>
                </c:pt>
                <c:pt idx="37">
                  <c:v>5409.0</c:v>
                </c:pt>
                <c:pt idx="38">
                  <c:v>4863.0</c:v>
                </c:pt>
                <c:pt idx="39">
                  <c:v>4829.0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74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42D0-5C71-4EDD-B51C-FDDF1F26F5EA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419C6-EFA9-4ED3-9254-BBA65AC81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21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F65EFC-6003-4D80-AE55-FCDF73E88B85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024B3E-BF7A-4BBE-B45D-E2CD465848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FE15EE6-A4DB-9E40-9895-AA308D878DA2}" type="slidenum">
              <a:rPr lang="en-US" sz="1200"/>
              <a:pPr algn="r"/>
              <a:t>8</a:t>
            </a:fld>
            <a:endParaRPr lang="en-US" sz="1200" dirty="0"/>
          </a:p>
        </p:txBody>
      </p:sp>
      <p:sp>
        <p:nvSpPr>
          <p:cNvPr id="33796" name="Notes Placeholder 4"/>
          <p:cNvSpPr>
            <a:spLocks noGrp="1"/>
          </p:cNvSpPr>
          <p:nvPr>
            <p:ph type="body" sz="quarter" idx="10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12045-6948-4C49-8904-B1937749EFC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08F1B6-D15F-4FE4-8AEF-CA9CD035CCD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3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6096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1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F99-BFFB-4B78-8189-465FBF0F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F99-BFFB-4B78-8189-465FBF0F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F99-BFFB-4B78-8189-465FBF0F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F99-BFFB-4B78-8189-465FBF0F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7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F99-BFFB-4B78-8189-465FBF0F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F99-BFFB-4B78-8189-465FBF0F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F99-BFFB-4B78-8189-465FBF0FCD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019800"/>
            <a:ext cx="8588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F99-BFFB-4B78-8189-465FBF0F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F99-BFFB-4B78-8189-465FBF0F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F99-BFFB-4B78-8189-465FBF0F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F99-BFFB-4B78-8189-465FBF0F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F99-BFFB-4B78-8189-465FBF0F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329C-215C-4A2B-815A-BAB011E51237}" type="datetimeFigureOut">
              <a:rPr lang="en-US" smtClean="0"/>
              <a:pPr/>
              <a:t>2/10/12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AF99-BFFB-4B78-8189-465FBF0FC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Microsoft_Excel_97_-_2004_Worksheet3.xls"/><Relationship Id="rId7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hathitrust.org/blogs/large-scale-search/slow-queries-and-common-words-part-2" TargetMode="External"/><Relationship Id="rId3" Type="http://schemas.openxmlformats.org/officeDocument/2006/relationships/hyperlink" Target="http://www.hathitrust.org/blogs/large-scale-search/slow-queries-and-common-words-part-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hyperlink" Target="http://lucene.472066.n3.nabble.com/Getting-facet-counts-for-10-000-most-relevant-hits-td3363459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lucene.472066.n3.nabble.com/filter-query-from-external-list-of-Solr-unique-IDs-tc1709060.html" TargetMode="External"/><Relationship Id="rId3" Type="http://schemas.openxmlformats.org/officeDocument/2006/relationships/hyperlink" Target="https://issues.apache.org/jira/browse/SOLR-13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www.hathitrust.org/blogs/large-scale-search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82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HathiTrust Large Scale Search:  Scalability meets Usability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solidFill>
                  <a:srgbClr val="404040"/>
                </a:solidFill>
              </a:rPr>
              <a:t>Tom Burton-West</a:t>
            </a:r>
          </a:p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solidFill>
                  <a:srgbClr val="404040"/>
                </a:solidFill>
              </a:rPr>
              <a:t>Information Retrieval Programmer</a:t>
            </a:r>
          </a:p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solidFill>
                  <a:srgbClr val="404040"/>
                </a:solidFill>
              </a:rPr>
              <a:t>Digital Library Production Service</a:t>
            </a:r>
          </a:p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solidFill>
                  <a:srgbClr val="404040"/>
                </a:solidFill>
              </a:rPr>
              <a:t>University of Michigan Library</a:t>
            </a:r>
          </a:p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www.hathitrust.org/blogs/large-scale-search</a:t>
            </a:r>
          </a:p>
          <a:p>
            <a:pPr eaLnBrk="1" hangingPunct="1">
              <a:spcBef>
                <a:spcPct val="0"/>
              </a:spcBef>
            </a:pPr>
            <a:endParaRPr lang="en-US" sz="2200" dirty="0" smtClean="0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solidFill>
                  <a:srgbClr val="404040"/>
                </a:solidFill>
              </a:rPr>
              <a:t>Code4lib </a:t>
            </a:r>
          </a:p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solidFill>
                  <a:srgbClr val="404040"/>
                </a:solidFill>
              </a:rPr>
              <a:t>February 7, 2012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2590800"/>
            <a:ext cx="350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pitchFamily="-65" charset="0"/>
                <a:ea typeface="Arial" pitchFamily="-65" charset="0"/>
                <a:cs typeface="Arial" pitchFamily="-65" charset="0"/>
              </a:rPr>
              <a:t>w</a:t>
            </a:r>
            <a:r>
              <a:rPr lang="en-US" sz="2000" dirty="0" smtClean="0">
                <a:solidFill>
                  <a:srgbClr val="404040"/>
                </a:solidFill>
              </a:rPr>
              <a:t>www.hathitrust.org</a:t>
            </a:r>
            <a:r>
              <a:rPr lang="en-US" sz="2000" b="1" dirty="0" smtClean="0">
                <a:solidFill>
                  <a:schemeClr val="bg1"/>
                </a:solidFill>
                <a:latin typeface="Calibri" pitchFamily="-65" charset="0"/>
                <a:ea typeface="Arial" pitchFamily="-65" charset="0"/>
                <a:cs typeface="Arial" pitchFamily="-65" charset="0"/>
              </a:rPr>
              <a:t>ww.hathitrust.org</a:t>
            </a:r>
            <a:endParaRPr lang="en-US" sz="2000" b="1" dirty="0">
              <a:solidFill>
                <a:schemeClr val="bg1"/>
              </a:solidFill>
              <a:latin typeface="Calibri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8588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from discolored text</a:t>
            </a:r>
            <a:endParaRPr lang="en-US" dirty="0"/>
          </a:p>
        </p:txBody>
      </p:sp>
      <p:pic>
        <p:nvPicPr>
          <p:cNvPr id="6" name="Content Placeholder 5" descr="OCRdiscolor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828800"/>
            <a:ext cx="4317504" cy="3505200"/>
          </a:xfrm>
        </p:spPr>
      </p:pic>
      <p:pic>
        <p:nvPicPr>
          <p:cNvPr id="9" name="Content Placeholder 8" descr="OCRdiscoloredText2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28800"/>
            <a:ext cx="4176712" cy="2743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Scalability meets Usability 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Must have reasonable response time as collection scales to 20 million volumes</a:t>
            </a:r>
          </a:p>
          <a:p>
            <a:r>
              <a:rPr lang="en-US" dirty="0" smtClean="0"/>
              <a:t>Provide good results on the first result page (relevance ranking)</a:t>
            </a:r>
          </a:p>
          <a:p>
            <a:r>
              <a:rPr lang="en-US" dirty="0" smtClean="0"/>
              <a:t>Provide good results for non-English searching</a:t>
            </a:r>
          </a:p>
          <a:p>
            <a:r>
              <a:rPr lang="en-US" dirty="0" smtClean="0"/>
              <a:t>Help users manage large result sets or drill down within them</a:t>
            </a:r>
          </a:p>
          <a:p>
            <a:r>
              <a:rPr lang="en-US" dirty="0" smtClean="0"/>
              <a:t>All the usability issues for search interfaces apply regardless of scale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362200"/>
            <a:ext cx="2393324" cy="340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91000"/>
            <a:ext cx="1372087" cy="2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1294682" cy="190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33400" y="13716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 and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Ideally response time should be under 1 second*</a:t>
            </a:r>
          </a:p>
          <a:p>
            <a:r>
              <a:rPr lang="en-US" dirty="0" smtClean="0"/>
              <a:t>Response time of over 10 seconds distracts users from their tasks*</a:t>
            </a:r>
          </a:p>
          <a:p>
            <a:r>
              <a:rPr lang="en-US" dirty="0" smtClean="0"/>
              <a:t>Early scalability tests with 1 million volumes showed the slowest 1% of queries took from 10 seconds to two minutes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</a:t>
            </a:r>
            <a:r>
              <a:rPr lang="en-US" sz="2200" dirty="0" smtClean="0"/>
              <a:t>See:  http://www.useit.com/papers/responsetime.html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 Varies with Query</a:t>
            </a:r>
            <a:endParaRPr lang="en-US" b="1" dirty="0" smtClean="0">
              <a:solidFill>
                <a:srgbClr val="404040"/>
              </a:solidFill>
            </a:endParaRPr>
          </a:p>
        </p:txBody>
      </p:sp>
      <p:graphicFrame>
        <p:nvGraphicFramePr>
          <p:cNvPr id="63558" name="Object 70"/>
          <p:cNvGraphicFramePr>
            <a:graphicFrameLocks noGrp="1" noChangeAspect="1"/>
          </p:cNvGraphicFramePr>
          <p:nvPr>
            <p:ph idx="1"/>
          </p:nvPr>
        </p:nvGraphicFramePr>
        <p:xfrm>
          <a:off x="1609725" y="2085975"/>
          <a:ext cx="592455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5924550" imgH="3924300" progId="Excel.Sheet.8">
                  <p:embed/>
                </p:oleObj>
              </mc:Choice>
              <mc:Fallback>
                <p:oleObj name="Worksheet" r:id="rId4" imgW="5924550" imgH="39243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085975"/>
                        <a:ext cx="5924550" cy="39243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bg1">
                              <a:alpha val="16000"/>
                            </a:schemeClr>
                          </a:gs>
                          <a:gs pos="100000">
                            <a:schemeClr val="bg1">
                              <a:gamma/>
                              <a:shade val="46275"/>
                              <a:invGamma/>
                            </a:schemeClr>
                          </a:gs>
                        </a:gsLst>
                        <a:lin ang="5400000" scaled="1"/>
                      </a:gradFill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67" name="Text Box 79"/>
          <p:cNvSpPr txBox="1">
            <a:spLocks noChangeArrowheads="1"/>
          </p:cNvSpPr>
          <p:nvPr/>
        </p:nvSpPr>
        <p:spPr bwMode="auto">
          <a:xfrm>
            <a:off x="7467600" y="1828800"/>
            <a:ext cx="1143000" cy="1127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Average: 673</a:t>
            </a:r>
          </a:p>
          <a:p>
            <a:pPr>
              <a:spcBef>
                <a:spcPct val="50000"/>
              </a:spcBef>
            </a:pPr>
            <a:r>
              <a:rPr lang="en-US" sz="1200"/>
              <a:t>Median:    91</a:t>
            </a:r>
          </a:p>
          <a:p>
            <a:pPr>
              <a:spcBef>
                <a:spcPct val="50000"/>
              </a:spcBef>
            </a:pPr>
            <a:r>
              <a:rPr lang="en-US" sz="1200"/>
              <a:t>90</a:t>
            </a:r>
            <a:r>
              <a:rPr lang="en-US" sz="1200" baseline="30000"/>
              <a:t>th</a:t>
            </a:r>
            <a:r>
              <a:rPr lang="en-US" sz="1200"/>
              <a:t>:        328</a:t>
            </a:r>
          </a:p>
          <a:p>
            <a:pPr>
              <a:spcBef>
                <a:spcPct val="50000"/>
              </a:spcBef>
            </a:pPr>
            <a:r>
              <a:rPr lang="en-US" sz="1200"/>
              <a:t>99</a:t>
            </a:r>
            <a:r>
              <a:rPr lang="en-US" sz="1200" baseline="30000"/>
              <a:t>th</a:t>
            </a:r>
            <a:r>
              <a:rPr lang="en-US" sz="1200"/>
              <a:t>:     7,504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Slowest 5% of queries</a:t>
            </a:r>
          </a:p>
        </p:txBody>
      </p:sp>
      <p:graphicFrame>
        <p:nvGraphicFramePr>
          <p:cNvPr id="14439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57200" y="2952750"/>
          <a:ext cx="82296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3" imgW="8229600" imgH="2190840" progId="MSGraph.Chart.8">
                  <p:embed followColorScheme="full"/>
                </p:oleObj>
              </mc:Choice>
              <mc:Fallback>
                <p:oleObj name="Chart" r:id="rId3" imgW="8229600" imgH="219084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52750"/>
                        <a:ext cx="8229600" cy="219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5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219200"/>
          <a:ext cx="815340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6" imgW="4019550" imgH="2114550" progId="Excel.Sheet.8">
                  <p:embed/>
                </p:oleObj>
              </mc:Choice>
              <mc:Fallback>
                <p:oleObj name="Worksheet" r:id="rId6" imgW="4019550" imgH="2114550" progId="Excel.Shee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8153400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6629400" y="2590800"/>
            <a:ext cx="914400" cy="68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2590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Slowest 1%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problem:  phrase queries too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Slowest query: “The lives and literature of the beat generation” took 2 minutes </a:t>
            </a:r>
          </a:p>
          <a:p>
            <a:r>
              <a:rPr lang="en-US" dirty="0" smtClean="0"/>
              <a:t>Cause of slow queries is high disk I/O</a:t>
            </a:r>
          </a:p>
          <a:p>
            <a:r>
              <a:rPr lang="en-US" dirty="0" smtClean="0"/>
              <a:t>Phrase queries require reading the “positions index” from disk</a:t>
            </a:r>
          </a:p>
          <a:p>
            <a:r>
              <a:rPr lang="en-US" dirty="0" smtClean="0"/>
              <a:t>Common words such as “the” occur so frequently that reading their positions list requires many GB of disk I/O</a:t>
            </a:r>
          </a:p>
          <a:p>
            <a:endParaRPr lang="en-US" dirty="0" smtClean="0"/>
          </a:p>
          <a:p>
            <a:pPr marL="396875" indent="-396875"/>
            <a:endParaRPr lang="en-US" sz="2200" b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Stop Words</a:t>
            </a:r>
          </a:p>
        </p:txBody>
      </p:sp>
      <p:sp>
        <p:nvSpPr>
          <p:cNvPr id="110594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word “the” occurs 40 billion times in the corpus or about 4 billion times per million documents.</a:t>
            </a:r>
          </a:p>
          <a:p>
            <a:r>
              <a:rPr lang="en-US" dirty="0" smtClean="0"/>
              <a:t>Removing “stop” words (“the”, “of” etc.) not desirable</a:t>
            </a:r>
          </a:p>
          <a:p>
            <a:r>
              <a:rPr lang="en-US" dirty="0" smtClean="0"/>
              <a:t>Couldn’t search for many phrases</a:t>
            </a:r>
          </a:p>
          <a:p>
            <a:pPr lvl="1"/>
            <a:r>
              <a:rPr lang="en-US" dirty="0" smtClean="0">
                <a:ea typeface="ＭＳ Ｐゴシック"/>
              </a:rPr>
              <a:t>“to be or not to be”</a:t>
            </a:r>
          </a:p>
          <a:p>
            <a:pPr lvl="1"/>
            <a:r>
              <a:rPr lang="en-US" dirty="0" smtClean="0">
                <a:ea typeface="ＭＳ Ｐゴシック"/>
              </a:rPr>
              <a:t>“the who”</a:t>
            </a:r>
          </a:p>
          <a:p>
            <a:pPr lvl="1"/>
            <a:r>
              <a:rPr lang="en-US" dirty="0" smtClean="0">
                <a:ea typeface="ＭＳ Ｐゴシック"/>
              </a:rPr>
              <a:t>“man in the moon” vs. “man on the moon”</a:t>
            </a:r>
          </a:p>
          <a:p>
            <a:pPr lvl="1"/>
            <a:endParaRPr lang="en-US" dirty="0" smtClean="0">
              <a:ea typeface="ＭＳ Ｐゴシック"/>
            </a:endParaRP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 lvl="1"/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Stop Words</a:t>
            </a:r>
          </a:p>
        </p:txBody>
      </p:sp>
      <p:sp>
        <p:nvSpPr>
          <p:cNvPr id="11161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Stop words in one language are content words in another language</a:t>
            </a:r>
          </a:p>
          <a:p>
            <a:r>
              <a:rPr lang="en-US" smtClean="0"/>
              <a:t>German stopwords “war” and “die” are content words in English</a:t>
            </a:r>
          </a:p>
          <a:p>
            <a:r>
              <a:rPr lang="en-US" smtClean="0"/>
              <a:t>English stopwords “is” and “by” are content words (“ice” and “village”) in Swedish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CommonGrams</a:t>
            </a:r>
            <a:endParaRPr lang="en-US" dirty="0" smtClean="0"/>
          </a:p>
        </p:txBody>
      </p:sp>
      <p:sp>
        <p:nvSpPr>
          <p:cNvPr id="1136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stop words, create bi-grams for common words</a:t>
            </a:r>
          </a:p>
          <a:p>
            <a:r>
              <a:rPr lang="en-US" dirty="0" smtClean="0"/>
              <a:t>Example: Slowest query: “The lives and literature of the beat generation”</a:t>
            </a:r>
          </a:p>
          <a:p>
            <a:pPr lvl="2"/>
            <a:r>
              <a:rPr lang="en-US" dirty="0" smtClean="0">
                <a:ea typeface="ＭＳ Ｐゴシック"/>
              </a:rPr>
              <a:t>“the-lives” “lives-and” </a:t>
            </a:r>
          </a:p>
          <a:p>
            <a:pPr lvl="2"/>
            <a:r>
              <a:rPr lang="en-US" dirty="0" smtClean="0">
                <a:ea typeface="ＭＳ Ｐゴシック"/>
              </a:rPr>
              <a:t>“and-literature” “literature-of”</a:t>
            </a:r>
          </a:p>
          <a:p>
            <a:pPr lvl="2"/>
            <a:r>
              <a:rPr lang="en-US" dirty="0" smtClean="0">
                <a:ea typeface="ＭＳ Ｐゴシック"/>
              </a:rPr>
              <a:t> “of-the” “the-beat” “generation”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index vs. </a:t>
            </a:r>
            <a:r>
              <a:rPr lang="en-US" dirty="0" err="1" smtClean="0"/>
              <a:t>CommonGrams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(500,000 document index)</a:t>
            </a:r>
            <a:endParaRPr lang="en-US" sz="2700" dirty="0"/>
          </a:p>
        </p:txBody>
      </p:sp>
      <p:sp>
        <p:nvSpPr>
          <p:cNvPr id="12" name="Tex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Index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4572000" y="1524000"/>
            <a:ext cx="4041775" cy="639763"/>
          </a:xfrm>
        </p:spPr>
        <p:txBody>
          <a:bodyPr/>
          <a:lstStyle/>
          <a:p>
            <a:r>
              <a:rPr lang="en-US" dirty="0" smtClean="0"/>
              <a:t>Common Grams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2133600"/>
          <a:ext cx="3657601" cy="3809997"/>
        </p:xfrm>
        <a:graphic>
          <a:graphicData uri="http://schemas.openxmlformats.org/drawingml/2006/table">
            <a:tbl>
              <a:tblPr/>
              <a:tblGrid>
                <a:gridCol w="1513355"/>
                <a:gridCol w="1072123"/>
                <a:gridCol w="1072123"/>
              </a:tblGrid>
              <a:tr h="855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WORD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TOTAL OCCURRENCES  IN CORPUS (MILLIONS)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NUMBER OF DOCS (THOUSANDS)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8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the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2,013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of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1,299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440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and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855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376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literature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lives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generation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beat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94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4,176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48200" y="2133599"/>
          <a:ext cx="3743425" cy="3781245"/>
        </p:xfrm>
        <a:graphic>
          <a:graphicData uri="http://schemas.openxmlformats.org/drawingml/2006/table">
            <a:tbl>
              <a:tblPr/>
              <a:tblGrid>
                <a:gridCol w="1548865"/>
                <a:gridCol w="1097280"/>
                <a:gridCol w="1097280"/>
              </a:tblGrid>
              <a:tr h="533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TERM</a:t>
                      </a:r>
                      <a:endParaRPr lang="en-US" sz="1200" b="1" i="0" u="none" strike="noStrike" kern="120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TOTAL OCCURRENCES  IN CORPUS (MILLIONS)</a:t>
                      </a:r>
                      <a:endParaRPr lang="en-US" sz="1200" b="1" i="0" u="none" strike="noStrike" kern="120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NUMBER OF DOCS (THOUSANDS)</a:t>
                      </a:r>
                      <a:endParaRPr lang="en-US" sz="1200" b="1" i="0" u="none" strike="noStrike" kern="120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80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of-the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446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396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0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generation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2.42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the-lives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0.36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0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literature-of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0.35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lives-and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0.25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0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and-literature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0.24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the-beat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0.06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00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HathiTrust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HathiTrust  is a shared digital repository</a:t>
            </a:r>
          </a:p>
          <a:p>
            <a:r>
              <a:rPr lang="en-US" sz="2800" dirty="0" smtClean="0"/>
              <a:t>50+ member libraries</a:t>
            </a:r>
          </a:p>
          <a:p>
            <a:r>
              <a:rPr lang="en-US" sz="2800" dirty="0" smtClean="0"/>
              <a:t>Large Scale Search is one of many services built on top of the repository</a:t>
            </a:r>
          </a:p>
          <a:p>
            <a:r>
              <a:rPr lang="en-US" sz="2800" dirty="0" smtClean="0"/>
              <a:t>Currently about 10 million books</a:t>
            </a:r>
          </a:p>
          <a:p>
            <a:r>
              <a:rPr lang="en-US" sz="2800" dirty="0" smtClean="0"/>
              <a:t>450 Terabytes </a:t>
            </a:r>
          </a:p>
          <a:p>
            <a:pPr lvl="1"/>
            <a:r>
              <a:rPr lang="en-US" sz="2400" dirty="0" smtClean="0"/>
              <a:t>Preservation page </a:t>
            </a:r>
            <a:r>
              <a:rPr lang="en-US" sz="2400" dirty="0" err="1" smtClean="0"/>
              <a:t>images;jpeg</a:t>
            </a:r>
            <a:r>
              <a:rPr lang="en-US" sz="2400" dirty="0" smtClean="0"/>
              <a:t> 2000, tiff (438TB)</a:t>
            </a:r>
          </a:p>
          <a:p>
            <a:pPr lvl="1"/>
            <a:r>
              <a:rPr lang="en-US" sz="2400" dirty="0" smtClean="0"/>
              <a:t>OCR and Metadata about (12TB)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24600"/>
            <a:ext cx="2133600" cy="304800"/>
          </a:xfrm>
          <a:prstGeom prst="rect">
            <a:avLst/>
          </a:prstGeom>
        </p:spPr>
        <p:txBody>
          <a:bodyPr/>
          <a:lstStyle/>
          <a:p>
            <a:fld id="{00F1E748-D205-43CA-A39C-BFFB87592C4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8588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CommonGrams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Comparison of Response time (ms)</a:t>
            </a:r>
          </a:p>
        </p:txBody>
      </p:sp>
      <p:graphicFrame>
        <p:nvGraphicFramePr>
          <p:cNvPr id="85401" name="Group 40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249680"/>
        </p:xfrm>
        <a:graphic>
          <a:graphicData uri="http://schemas.openxmlformats.org/drawingml/2006/table">
            <a:tbl>
              <a:tblPr/>
              <a:tblGrid>
                <a:gridCol w="1740877"/>
                <a:gridCol w="1002323"/>
                <a:gridCol w="1371600"/>
                <a:gridCol w="1371600"/>
                <a:gridCol w="1371600"/>
                <a:gridCol w="13716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90th 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99th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slowest query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Index</a:t>
                      </a: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459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6,784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120,595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 Grams</a:t>
                      </a: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68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2,226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7,800</a:t>
                      </a: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3276600"/>
            <a:ext cx="7848600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http://www.hathitrust.org/blogs/large-scale-search/slow-queries-and-common-words-part-2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hlinkClick r:id="rId3"/>
              </a:rPr>
              <a:t>http://www.hathitrust.org/blogs/large-scale-search/slow-queries-and-common-words-part-1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Good Response Time with Large Indexes: </a:t>
            </a:r>
            <a:br>
              <a:rPr lang="en-US" sz="3200" dirty="0" smtClean="0"/>
            </a:br>
            <a:r>
              <a:rPr lang="en-US" sz="3200" dirty="0" smtClean="0"/>
              <a:t> Tuning Caching and Memory </a:t>
            </a: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indent="-396875"/>
            <a:r>
              <a:rPr lang="en-US" sz="2200" dirty="0" smtClean="0"/>
              <a:t>Our 10 million document index is about 7 terabytes.  </a:t>
            </a:r>
          </a:p>
          <a:p>
            <a:pPr marL="796925" lvl="1" indent="-396875"/>
            <a:r>
              <a:rPr lang="en-US" sz="2000" dirty="0" smtClean="0"/>
              <a:t>About 700 GB per million documents</a:t>
            </a:r>
          </a:p>
          <a:p>
            <a:pPr marL="396875" indent="-396875"/>
            <a:r>
              <a:rPr lang="en-US" sz="2200" dirty="0" smtClean="0"/>
              <a:t>Large index means disk I/O is bottleneck</a:t>
            </a:r>
          </a:p>
          <a:p>
            <a:pPr marL="396875" indent="-396875"/>
            <a:r>
              <a:rPr lang="en-US" sz="2200" dirty="0" smtClean="0"/>
              <a:t>Tradeoff  JVM </a:t>
            </a:r>
            <a:r>
              <a:rPr lang="en-US" sz="2200" dirty="0" err="1" smtClean="0"/>
              <a:t>vs</a:t>
            </a:r>
            <a:r>
              <a:rPr lang="en-US" sz="2200" dirty="0" smtClean="0"/>
              <a:t> OS memory</a:t>
            </a:r>
          </a:p>
          <a:p>
            <a:pPr lvl="1"/>
            <a:r>
              <a:rPr lang="en-US" sz="2200" dirty="0" smtClean="0"/>
              <a:t>Solr uses OS memory (disk I/O caching) for caching of postings</a:t>
            </a:r>
          </a:p>
          <a:p>
            <a:pPr lvl="1"/>
            <a:r>
              <a:rPr lang="en-US" sz="2200" dirty="0" smtClean="0"/>
              <a:t>Tests showed memory available for  disk I/O caching has most impact on response time (assuming adequate cache warming</a:t>
            </a:r>
            <a:r>
              <a:rPr lang="en-US" sz="2200" b="1" dirty="0" smtClean="0"/>
              <a:t>)</a:t>
            </a:r>
          </a:p>
          <a:p>
            <a:r>
              <a:rPr lang="en-US" sz="2200" dirty="0" smtClean="0"/>
              <a:t>Performance tuning</a:t>
            </a:r>
          </a:p>
          <a:p>
            <a:pPr lvl="1"/>
            <a:r>
              <a:rPr lang="en-US" sz="1800" dirty="0" smtClean="0"/>
              <a:t>Reduce memory needed by Solr ( 16GB for 3 shards)</a:t>
            </a:r>
          </a:p>
          <a:p>
            <a:pPr lvl="2"/>
            <a:r>
              <a:rPr lang="en-US" sz="1400" dirty="0" err="1" smtClean="0"/>
              <a:t>termInfosIndexDivisor</a:t>
            </a:r>
            <a:r>
              <a:rPr lang="en-US" sz="1400" dirty="0" smtClean="0">
                <a:solidFill>
                  <a:srgbClr val="404040"/>
                </a:solidFill>
              </a:rPr>
              <a:t> and </a:t>
            </a:r>
            <a:r>
              <a:rPr lang="en-US" sz="1400" dirty="0" err="1" smtClean="0">
                <a:solidFill>
                  <a:srgbClr val="404040"/>
                </a:solidFill>
              </a:rPr>
              <a:t>termIndexInterval</a:t>
            </a:r>
            <a:endParaRPr lang="en-US" sz="1400" dirty="0" smtClean="0">
              <a:solidFill>
                <a:srgbClr val="404040"/>
              </a:solidFill>
            </a:endParaRPr>
          </a:p>
          <a:p>
            <a:pPr lvl="1"/>
            <a:r>
              <a:rPr lang="en-US" sz="1800" dirty="0" smtClean="0"/>
              <a:t>Leave a large amount of free OS memory for caching (about 50GB per server)</a:t>
            </a:r>
          </a:p>
          <a:p>
            <a:pPr lvl="1"/>
            <a:r>
              <a:rPr lang="en-US" sz="1800" dirty="0" smtClean="0"/>
              <a:t>Run cache-warming queries every morning</a:t>
            </a:r>
          </a:p>
          <a:p>
            <a:endParaRPr lang="en-US" sz="2600" b="1" dirty="0" smtClean="0"/>
          </a:p>
          <a:p>
            <a:endParaRPr lang="en-US" sz="2600" b="1" dirty="0" smtClean="0"/>
          </a:p>
          <a:p>
            <a:pPr marL="396875" indent="-396875"/>
            <a:endParaRPr lang="en-US" sz="2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673850"/>
            <a:ext cx="2133600" cy="184150"/>
          </a:xfrm>
          <a:prstGeom prst="rect">
            <a:avLst/>
          </a:prstGeom>
        </p:spPr>
        <p:txBody>
          <a:bodyPr/>
          <a:lstStyle/>
          <a:p>
            <a:fld id="{327289FC-3810-C54B-9F18-969E284E10D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Full-text search and “search within a book”:  Tuning for response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Full-text search of 10 million books uses the whole book as a Solr document.  </a:t>
            </a:r>
          </a:p>
          <a:p>
            <a:pPr lvl="1"/>
            <a:r>
              <a:rPr lang="en-US" dirty="0" smtClean="0"/>
              <a:t>Size about 7 TB, so we need to optimize the index for minimal query latency. </a:t>
            </a:r>
          </a:p>
          <a:p>
            <a:pPr lvl="1"/>
            <a:r>
              <a:rPr lang="en-US" dirty="0" smtClean="0"/>
              <a:t> We index off-line</a:t>
            </a:r>
          </a:p>
          <a:p>
            <a:pPr lvl="1"/>
            <a:r>
              <a:rPr lang="en-US" dirty="0" smtClean="0"/>
              <a:t>We optimize off-line before putting the index into production for searching</a:t>
            </a:r>
          </a:p>
          <a:p>
            <a:r>
              <a:rPr lang="en-US" dirty="0" smtClean="0"/>
              <a:t>“search within a book” indexes a book on-the fly and indexes each page of a book as a Solr document.  </a:t>
            </a:r>
          </a:p>
          <a:p>
            <a:pPr lvl="1"/>
            <a:r>
              <a:rPr lang="en-US" dirty="0" smtClean="0"/>
              <a:t>Each page has a “book id” field so a search within the book includes a filter query:  q1=</a:t>
            </a:r>
            <a:r>
              <a:rPr lang="en-US" dirty="0" err="1" smtClean="0"/>
              <a:t>bacon&amp;fq</a:t>
            </a:r>
            <a:r>
              <a:rPr lang="en-US" dirty="0" smtClean="0"/>
              <a:t>= </a:t>
            </a:r>
            <a:r>
              <a:rPr lang="en-US" dirty="0" err="1" smtClean="0"/>
              <a:t>book_id</a:t>
            </a:r>
            <a:r>
              <a:rPr lang="en-US" dirty="0" smtClean="0"/>
              <a:t>=12345</a:t>
            </a:r>
          </a:p>
          <a:p>
            <a:pPr lvl="1"/>
            <a:r>
              <a:rPr lang="en-US" dirty="0" smtClean="0"/>
              <a:t>It is optimized for minimal latency between the time the book is sent for indexing and the time the book is available for searching</a:t>
            </a:r>
          </a:p>
          <a:p>
            <a:pPr lvl="1"/>
            <a:r>
              <a:rPr lang="en-US" dirty="0" smtClean="0"/>
              <a:t>We keep the index small by deleting it nightly.  Average size is about 4GB</a:t>
            </a:r>
          </a:p>
          <a:p>
            <a:pPr lvl="1"/>
            <a:r>
              <a:rPr lang="en-US" dirty="0" smtClean="0"/>
              <a:t>We index  and serve queries in the same Solr instance</a:t>
            </a:r>
          </a:p>
          <a:p>
            <a:pPr lvl="1"/>
            <a:r>
              <a:rPr lang="en-US" dirty="0" smtClean="0"/>
              <a:t>We configure the index to minimize merging</a:t>
            </a:r>
          </a:p>
          <a:p>
            <a:pPr lvl="1"/>
            <a:r>
              <a:rPr lang="en-US" dirty="0" smtClean="0"/>
              <a:t>We store the pages so that we can display and highlight snippets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Results and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System magic</a:t>
            </a:r>
          </a:p>
          <a:p>
            <a:pPr lvl="1"/>
            <a:r>
              <a:rPr lang="en-US" dirty="0" smtClean="0"/>
              <a:t>query processing</a:t>
            </a:r>
          </a:p>
          <a:p>
            <a:pPr lvl="2"/>
            <a:r>
              <a:rPr lang="en-US" dirty="0" smtClean="0"/>
              <a:t>Field weighting 1 (add boosts for matches in author/title/subject metadata)</a:t>
            </a:r>
          </a:p>
          <a:p>
            <a:pPr lvl="2"/>
            <a:r>
              <a:rPr lang="en-US" dirty="0" smtClean="0"/>
              <a:t>Query normalization (lower casing, diacritic normalization)</a:t>
            </a:r>
          </a:p>
          <a:p>
            <a:pPr lvl="2"/>
            <a:r>
              <a:rPr lang="en-US" dirty="0" smtClean="0"/>
              <a:t>Query expansion (synonyms, stemming, added phrase queries)</a:t>
            </a:r>
          </a:p>
          <a:p>
            <a:pPr lvl="2"/>
            <a:r>
              <a:rPr lang="en-US" dirty="0" smtClean="0"/>
              <a:t>Field weighting 2 , weighted query expansion/normalization</a:t>
            </a:r>
          </a:p>
          <a:p>
            <a:pPr lvl="2"/>
            <a:r>
              <a:rPr lang="en-US" dirty="0" smtClean="0"/>
              <a:t>query intent guessing</a:t>
            </a:r>
          </a:p>
          <a:p>
            <a:r>
              <a:rPr lang="en-US" dirty="0" smtClean="0"/>
              <a:t>Help users refine their search</a:t>
            </a:r>
          </a:p>
          <a:p>
            <a:pPr lvl="1"/>
            <a:r>
              <a:rPr lang="en-US" dirty="0" smtClean="0"/>
              <a:t>user query reformulation (UX issues)</a:t>
            </a:r>
          </a:p>
          <a:p>
            <a:pPr lvl="1"/>
            <a:r>
              <a:rPr lang="en-US" dirty="0" smtClean="0"/>
              <a:t>Advanced search including MARC metadata</a:t>
            </a:r>
          </a:p>
          <a:p>
            <a:pPr lvl="1"/>
            <a:r>
              <a:rPr lang="en-US" dirty="0" smtClean="0"/>
              <a:t>faceting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Relevance: Recall and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= how many of the relevant results in the collection are returned</a:t>
            </a:r>
          </a:p>
          <a:p>
            <a:r>
              <a:rPr lang="en-US" dirty="0" smtClean="0"/>
              <a:t>Precision = the ratio of relevant results to the total number of results.</a:t>
            </a:r>
          </a:p>
          <a:p>
            <a:r>
              <a:rPr lang="en-US" dirty="0" smtClean="0"/>
              <a:t>Normally for relevance ranking these are measured at some number of results for example p@10 is the precision at 10 results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Precision, Recall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there is an inverse relationship between precision and recall</a:t>
            </a:r>
          </a:p>
          <a:p>
            <a:r>
              <a:rPr lang="en-US" dirty="0" smtClean="0"/>
              <a:t>Different types of queries favor recall or precision</a:t>
            </a:r>
          </a:p>
          <a:p>
            <a:r>
              <a:rPr lang="en-US" dirty="0" smtClean="0"/>
              <a:t>Compare these queries:</a:t>
            </a:r>
          </a:p>
          <a:p>
            <a:pPr lvl="1"/>
            <a:r>
              <a:rPr lang="en-US" dirty="0" smtClean="0"/>
              <a:t>dog OR food   (4,431,164) hits</a:t>
            </a:r>
          </a:p>
          <a:p>
            <a:pPr lvl="1"/>
            <a:r>
              <a:rPr lang="en-US" dirty="0" smtClean="0"/>
              <a:t>dog AND food (2,006,995) hits</a:t>
            </a:r>
          </a:p>
          <a:p>
            <a:pPr lvl="1"/>
            <a:r>
              <a:rPr lang="en-US" dirty="0" smtClean="0"/>
              <a:t>“dog food”  (52,784 )  hits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large-scale search, favor precision over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full text of over 10 million very long documents large result sets can be a problem</a:t>
            </a:r>
          </a:p>
          <a:p>
            <a:pPr lvl="1"/>
            <a:r>
              <a:rPr lang="en-US" dirty="0" smtClean="0"/>
              <a:t>We changed the default Solr Boolean operator from “OR” to “AND”</a:t>
            </a:r>
          </a:p>
          <a:p>
            <a:pPr lvl="1"/>
            <a:r>
              <a:rPr lang="en-US" dirty="0" smtClean="0"/>
              <a:t>We allow phrase queries so users can enter very precise queries</a:t>
            </a:r>
          </a:p>
          <a:p>
            <a:pPr lvl="1"/>
            <a:r>
              <a:rPr lang="en-US" dirty="0" smtClean="0"/>
              <a:t>We don’t use stop words</a:t>
            </a:r>
          </a:p>
          <a:p>
            <a:pPr lvl="1"/>
            <a:r>
              <a:rPr lang="en-US" dirty="0" smtClean="0"/>
              <a:t>We don’t do stemming or use synonyms*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Weighted query expansion to boost recall without hurting precision.  (Scalable?)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query: [ dog food]</a:t>
            </a:r>
          </a:p>
          <a:p>
            <a:pPr lvl="1"/>
            <a:r>
              <a:rPr lang="en-US" dirty="0" smtClean="0"/>
              <a:t>Boost query:  (“dog food”)^100 OR (“dog food”~200) ^50 OR(dog AND food)^10 OR ( dog OR food) ^1</a:t>
            </a:r>
          </a:p>
          <a:p>
            <a:pPr lvl="1"/>
            <a:r>
              <a:rPr lang="en-US" dirty="0" err="1" smtClean="0"/>
              <a:t>Dismax</a:t>
            </a:r>
            <a:r>
              <a:rPr lang="en-US" dirty="0" smtClean="0"/>
              <a:t> query: _query_:"{!</a:t>
            </a:r>
            <a:r>
              <a:rPr lang="en-US" dirty="0" err="1" smtClean="0"/>
              <a:t>edismax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qf</a:t>
            </a:r>
            <a:r>
              <a:rPr lang="en-US" dirty="0" smtClean="0"/>
              <a:t>='ocr^500+marcfields^10+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pf</a:t>
            </a:r>
            <a:r>
              <a:rPr lang="en-US" dirty="0" smtClean="0"/>
              <a:t> =ocr^5000+marcfields^40+</a:t>
            </a:r>
          </a:p>
          <a:p>
            <a:pPr lvl="1">
              <a:buNone/>
            </a:pPr>
            <a:r>
              <a:rPr lang="en-US" dirty="0" smtClean="0"/>
              <a:t>	pf2=ocr^2500+marcfields^20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Usability v. Scalability</a:t>
            </a:r>
            <a:r>
              <a:rPr lang="en-US" sz="4000" dirty="0" smtClean="0"/>
              <a:t>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Relevance </a:t>
            </a:r>
            <a:r>
              <a:rPr lang="en-US" sz="2700" dirty="0" err="1" smtClean="0"/>
              <a:t>v.s</a:t>
            </a:r>
            <a:r>
              <a:rPr lang="en-US" sz="2700" dirty="0" smtClean="0"/>
              <a:t>. performance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Stopwords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 (solved with </a:t>
            </a:r>
            <a:r>
              <a:rPr lang="en-US" dirty="0" err="1" smtClean="0"/>
              <a:t>CommonGrams</a:t>
            </a:r>
            <a:r>
              <a:rPr lang="en-US" dirty="0" smtClean="0"/>
              <a:t> and cache warming)</a:t>
            </a:r>
          </a:p>
          <a:p>
            <a:r>
              <a:rPr lang="en-US" dirty="0" smtClean="0"/>
              <a:t>Adding weighted phrases (</a:t>
            </a:r>
            <a:r>
              <a:rPr lang="en-US" dirty="0" err="1" smtClean="0"/>
              <a:t>dismax</a:t>
            </a:r>
            <a:r>
              <a:rPr lang="en-US" dirty="0" smtClean="0"/>
              <a:t> pf,pf2,pf3 )</a:t>
            </a:r>
          </a:p>
          <a:p>
            <a:pPr lvl="1"/>
            <a:r>
              <a:rPr lang="en-US" dirty="0" smtClean="0"/>
              <a:t>(High disk I/O for OCR phrase searches)</a:t>
            </a:r>
          </a:p>
          <a:p>
            <a:r>
              <a:rPr lang="en-US" dirty="0" smtClean="0"/>
              <a:t>Proximity  (words on same page/within 200 words)</a:t>
            </a:r>
          </a:p>
          <a:p>
            <a:pPr lvl="1"/>
            <a:r>
              <a:rPr lang="en-US" dirty="0" smtClean="0"/>
              <a:t>(High disk I/O for OCR phrase searches)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Usability v. Scalability</a:t>
            </a:r>
            <a:r>
              <a:rPr lang="en-US" sz="4000" dirty="0" smtClean="0"/>
              <a:t>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Relevance </a:t>
            </a:r>
            <a:r>
              <a:rPr lang="en-US" sz="2700" dirty="0" err="1" smtClean="0"/>
              <a:t>v.s</a:t>
            </a:r>
            <a:r>
              <a:rPr lang="en-US" sz="2700" dirty="0" smtClean="0"/>
              <a:t>. performance complicated by multiple languages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truncation operator</a:t>
            </a:r>
          </a:p>
          <a:p>
            <a:pPr lvl="1"/>
            <a:r>
              <a:rPr lang="en-US" dirty="0" smtClean="0"/>
              <a:t>3+ billion unique words make truncation computationally intractable</a:t>
            </a:r>
          </a:p>
          <a:p>
            <a:r>
              <a:rPr lang="en-US" dirty="0" smtClean="0"/>
              <a:t>Fuzzy search (helps with dirty OCR)</a:t>
            </a:r>
          </a:p>
          <a:p>
            <a:pPr lvl="1"/>
            <a:r>
              <a:rPr lang="en-US" dirty="0" smtClean="0"/>
              <a:t>3+ billion unique words=intractable</a:t>
            </a:r>
          </a:p>
          <a:p>
            <a:r>
              <a:rPr lang="en-US" dirty="0" smtClean="0"/>
              <a:t>Character </a:t>
            </a:r>
            <a:r>
              <a:rPr lang="en-US" dirty="0" err="1" smtClean="0"/>
              <a:t>ngrams</a:t>
            </a:r>
            <a:r>
              <a:rPr lang="en-US" dirty="0" smtClean="0"/>
              <a:t> (language independent stemming/helps with dirty OCR)</a:t>
            </a:r>
          </a:p>
          <a:p>
            <a:pPr lvl="1"/>
            <a:r>
              <a:rPr lang="en-US" dirty="0" smtClean="0"/>
              <a:t>Index size increase of 5-20x not scalable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9100"/>
            <a:ext cx="9144000" cy="60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9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/>
          </a:bodyPr>
          <a:lstStyle/>
          <a:p>
            <a:r>
              <a:rPr lang="en-US" dirty="0" smtClean="0"/>
              <a:t>Stemming and 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Stemming conflates different forms of the same word to increase recall.  </a:t>
            </a:r>
          </a:p>
          <a:p>
            <a:pPr lvl="1"/>
            <a:r>
              <a:rPr lang="en-US" dirty="0" smtClean="0"/>
              <a:t>cat, cats</a:t>
            </a:r>
          </a:p>
          <a:p>
            <a:pPr lvl="1"/>
            <a:r>
              <a:rPr lang="en-US" dirty="0" smtClean="0"/>
              <a:t>organized, organizer, organizing, organization</a:t>
            </a:r>
          </a:p>
          <a:p>
            <a:r>
              <a:rPr lang="en-US" dirty="0" smtClean="0"/>
              <a:t>However over-stemming leads to loss of precision by conflating words with different meanings</a:t>
            </a:r>
          </a:p>
          <a:p>
            <a:pPr lvl="1"/>
            <a:r>
              <a:rPr lang="en-US" dirty="0" smtClean="0"/>
              <a:t>Organize, Organic, Organ =&gt;Organ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 and synonyms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Solution:   create separate field and combine </a:t>
            </a:r>
            <a:r>
              <a:rPr lang="en-US" dirty="0" err="1" smtClean="0"/>
              <a:t>unstemmed</a:t>
            </a:r>
            <a:r>
              <a:rPr lang="en-US" dirty="0" smtClean="0"/>
              <a:t> and  stemmed field with lower weight for stemmed field</a:t>
            </a:r>
          </a:p>
          <a:p>
            <a:pPr lvl="2"/>
            <a:r>
              <a:rPr lang="en-US" dirty="0" smtClean="0"/>
              <a:t>&lt;</a:t>
            </a:r>
            <a:r>
              <a:rPr lang="en-US" dirty="0" err="1" smtClean="0"/>
              <a:t>copyField</a:t>
            </a:r>
            <a:r>
              <a:rPr lang="en-US" dirty="0" smtClean="0"/>
              <a:t> source=“</a:t>
            </a:r>
            <a:r>
              <a:rPr lang="en-US" dirty="0" err="1" smtClean="0"/>
              <a:t>unstemmed</a:t>
            </a:r>
            <a:r>
              <a:rPr lang="en-US" dirty="0" smtClean="0"/>
              <a:t>” </a:t>
            </a:r>
            <a:r>
              <a:rPr lang="en-US" dirty="0" err="1" smtClean="0"/>
              <a:t>dest</a:t>
            </a:r>
            <a:r>
              <a:rPr lang="en-US" dirty="0" smtClean="0"/>
              <a:t>=“stemmed”&gt;</a:t>
            </a:r>
          </a:p>
          <a:p>
            <a:pPr lvl="2"/>
            <a:r>
              <a:rPr lang="en-US" dirty="0" smtClean="0"/>
              <a:t>Boost: q=unstemmed^1000+stemmed^50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Stemming is language-specific</a:t>
            </a:r>
          </a:p>
          <a:p>
            <a:pPr lvl="1"/>
            <a:r>
              <a:rPr lang="en-US" dirty="0" smtClean="0"/>
              <a:t>Copying the OCR field would double the index size from 6TB to 12TB</a:t>
            </a:r>
          </a:p>
          <a:p>
            <a:r>
              <a:rPr lang="en-US" dirty="0" smtClean="0"/>
              <a:t>Current hack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copyfield</a:t>
            </a:r>
            <a:r>
              <a:rPr lang="en-US" dirty="0" smtClean="0"/>
              <a:t> </a:t>
            </a:r>
            <a:r>
              <a:rPr lang="en-US" dirty="0" err="1" smtClean="0"/>
              <a:t>stategy</a:t>
            </a:r>
            <a:r>
              <a:rPr lang="en-US" dirty="0" smtClean="0"/>
              <a:t> with English stemmer for MARC fields only. </a:t>
            </a:r>
          </a:p>
          <a:p>
            <a:r>
              <a:rPr lang="en-US" dirty="0" smtClean="0"/>
              <a:t>Synonyms have similar issues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Normalization, diacritics and </a:t>
            </a:r>
            <a:r>
              <a:rPr lang="en-US" dirty="0" err="1" smtClean="0">
                <a:solidFill>
                  <a:schemeClr val="tx1"/>
                </a:solidFill>
              </a:rPr>
              <a:t>thé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normalize both text and queries.  Words are lower-cased and diacritics are removed</a:t>
            </a:r>
          </a:p>
          <a:p>
            <a:r>
              <a:rPr lang="en-US" dirty="0" smtClean="0"/>
              <a:t>Removing diacritics allows searching for non-English words without special keyboard mappings</a:t>
            </a:r>
          </a:p>
          <a:p>
            <a:r>
              <a:rPr lang="en-US" dirty="0" smtClean="0"/>
              <a:t>The French word for tea is </a:t>
            </a:r>
            <a:r>
              <a:rPr lang="en-US" dirty="0" err="1" smtClean="0">
                <a:solidFill>
                  <a:srgbClr val="FF0000"/>
                </a:solidFill>
              </a:rPr>
              <a:t>thé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This gets normalized to “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>
                <a:solidFill>
                  <a:schemeClr val="tx1"/>
                </a:solidFill>
              </a:rPr>
              <a:t>” resulting in millions of hits.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term statistics (</a:t>
            </a:r>
            <a:r>
              <a:rPr lang="en-US" dirty="0" err="1" smtClean="0">
                <a:solidFill>
                  <a:schemeClr val="tx1"/>
                </a:solidFill>
              </a:rPr>
              <a:t>idf</a:t>
            </a:r>
            <a:r>
              <a:rPr lang="en-US" dirty="0" smtClean="0">
                <a:solidFill>
                  <a:schemeClr val="tx1"/>
                </a:solidFill>
              </a:rPr>
              <a:t>) and relevance ranking are also affected as </a:t>
            </a:r>
            <a:r>
              <a:rPr lang="en-US" dirty="0" err="1" smtClean="0">
                <a:solidFill>
                  <a:srgbClr val="FF0000"/>
                </a:solidFill>
              </a:rPr>
              <a:t>thé</a:t>
            </a:r>
            <a:r>
              <a:rPr lang="en-US" dirty="0" smtClean="0">
                <a:solidFill>
                  <a:schemeClr val="tx1"/>
                </a:solidFill>
              </a:rPr>
              <a:t> would normally occur much less frequently than “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Copyfield</a:t>
            </a:r>
            <a:r>
              <a:rPr lang="en-US" dirty="0" smtClean="0">
                <a:solidFill>
                  <a:schemeClr val="tx1"/>
                </a:solidFill>
              </a:rPr>
              <a:t> solution would double size of index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Normalization, diacritics and </a:t>
            </a:r>
            <a:r>
              <a:rPr lang="en-US" dirty="0" err="1" smtClean="0">
                <a:solidFill>
                  <a:schemeClr val="tx1"/>
                </a:solidFill>
              </a:rPr>
              <a:t>thé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Copyfield</a:t>
            </a:r>
            <a:r>
              <a:rPr lang="en-US" dirty="0" smtClean="0">
                <a:solidFill>
                  <a:schemeClr val="tx1"/>
                </a:solidFill>
              </a:rPr>
              <a:t> solution would double size of index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copyField</a:t>
            </a:r>
            <a:r>
              <a:rPr lang="en-US" dirty="0" smtClean="0"/>
              <a:t> source=“diacritics” </a:t>
            </a:r>
            <a:r>
              <a:rPr lang="en-US" dirty="0" err="1" smtClean="0"/>
              <a:t>dest</a:t>
            </a:r>
            <a:r>
              <a:rPr lang="en-US" dirty="0" smtClean="0"/>
              <a:t>=“</a:t>
            </a:r>
            <a:r>
              <a:rPr lang="en-US" dirty="0" err="1" smtClean="0"/>
              <a:t>noDiacritics</a:t>
            </a:r>
            <a:r>
              <a:rPr lang="en-US" dirty="0" smtClean="0"/>
              <a:t>”&gt;</a:t>
            </a:r>
          </a:p>
          <a:p>
            <a:pPr lvl="1"/>
            <a:r>
              <a:rPr lang="en-US" dirty="0" smtClean="0"/>
              <a:t>Boost: q=diacritics^1000+noDiacritics^50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Possible alternative: create filter that outputs token both with and without diacritics as if they were synonyms (only when there is a diacritic in input)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Search for </a:t>
            </a:r>
            <a:r>
              <a:rPr lang="en-US" dirty="0" err="1" smtClean="0">
                <a:solidFill>
                  <a:srgbClr val="FF0000"/>
                </a:solidFill>
              </a:rPr>
              <a:t>thé</a:t>
            </a:r>
            <a:r>
              <a:rPr lang="en-US" dirty="0" smtClean="0">
                <a:solidFill>
                  <a:schemeClr val="tx1"/>
                </a:solidFill>
              </a:rPr>
              <a:t>  would only match docs containing </a:t>
            </a:r>
            <a:r>
              <a:rPr lang="en-US" dirty="0" err="1" smtClean="0">
                <a:solidFill>
                  <a:srgbClr val="FF0000"/>
                </a:solidFill>
              </a:rPr>
              <a:t>thé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Search for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>
                <a:solidFill>
                  <a:schemeClr val="tx1"/>
                </a:solidFill>
              </a:rPr>
              <a:t> would match both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thé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Index size increase proportional to number of tokens with diacritics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2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Tokenization and other language-specific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over 400 languages, using language detection and putting each language in a separate field is not feasible</a:t>
            </a:r>
          </a:p>
          <a:p>
            <a:pPr lvl="1"/>
            <a:r>
              <a:rPr lang="en-US" dirty="0" smtClean="0"/>
              <a:t>What to do with 500,000 volumes in multiple languages?</a:t>
            </a:r>
          </a:p>
          <a:p>
            <a:r>
              <a:rPr lang="en-US" dirty="0" smtClean="0"/>
              <a:t>We put all languages in one field</a:t>
            </a:r>
          </a:p>
          <a:p>
            <a:r>
              <a:rPr lang="en-US" dirty="0" smtClean="0"/>
              <a:t>Need to use analyzer that works ok for all languages: </a:t>
            </a:r>
            <a:r>
              <a:rPr lang="en-US" dirty="0" err="1" smtClean="0"/>
              <a:t>ICUFilters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Tokenization and other language-specific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Some languages such as Chinese, Japanese, Thai, and Vietnamese don’t use spaces to separate words*</a:t>
            </a:r>
          </a:p>
          <a:p>
            <a:pPr lvl="1"/>
            <a:r>
              <a:rPr lang="en-US" dirty="0" smtClean="0"/>
              <a:t>Language-specific solutions (</a:t>
            </a:r>
            <a:r>
              <a:rPr lang="en-US" dirty="0" err="1" smtClean="0"/>
              <a:t>SmartChineseAnalyzer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Script based solutions (CJK </a:t>
            </a:r>
            <a:r>
              <a:rPr lang="en-US" dirty="0" err="1" smtClean="0"/>
              <a:t>tokenizer</a:t>
            </a:r>
            <a:r>
              <a:rPr lang="en-US" dirty="0" smtClean="0"/>
              <a:t>, </a:t>
            </a:r>
            <a:r>
              <a:rPr lang="en-US" dirty="0" err="1" smtClean="0"/>
              <a:t>ICUTokenizer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Chinese there are two character sets: Traditional and Simplified.  Users expect to enter terms in one character set and get results in both.   </a:t>
            </a:r>
          </a:p>
          <a:p>
            <a:r>
              <a:rPr lang="en-US" dirty="0" smtClean="0"/>
              <a:t>Japanese uses 4 different scripts, the same word may be written in numerous ways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* http://www.hathitrust.org/blogs/large-scale-search/multilingual-issues-part-1-word-segmentation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Tokenization and other language-specific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Arabic has very large number of word forms and needs stemming for effective retrieval.</a:t>
            </a:r>
          </a:p>
          <a:p>
            <a:pPr lvl="1"/>
            <a:r>
              <a:rPr lang="en-US" dirty="0" err="1" smtClean="0"/>
              <a:t>Solr</a:t>
            </a:r>
            <a:r>
              <a:rPr lang="en-US" dirty="0" smtClean="0"/>
              <a:t> has a very good light stemmer for Arabic</a:t>
            </a:r>
          </a:p>
          <a:p>
            <a:pPr lvl="1"/>
            <a:r>
              <a:rPr lang="en-US" dirty="0" smtClean="0"/>
              <a:t>Problem is that other languages such as Urdu use the Arabic script</a:t>
            </a:r>
          </a:p>
          <a:p>
            <a:r>
              <a:rPr lang="en-US" dirty="0" smtClean="0"/>
              <a:t>Other languages (German for example )need decompounding </a:t>
            </a:r>
          </a:p>
          <a:p>
            <a:r>
              <a:rPr lang="en-US" dirty="0" smtClean="0"/>
              <a:t>We can implement script-specific processing but not yet language specific processing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users with large result sets</a:t>
            </a:r>
          </a:p>
          <a:p>
            <a:pPr lvl="1"/>
            <a:r>
              <a:rPr lang="en-US" dirty="0" smtClean="0"/>
              <a:t>Facets based on MARC metadata</a:t>
            </a:r>
          </a:p>
          <a:p>
            <a:pPr lvl="1"/>
            <a:r>
              <a:rPr lang="en-US" dirty="0" smtClean="0"/>
              <a:t>Advanced search based on MARC metadata</a:t>
            </a:r>
          </a:p>
          <a:p>
            <a:r>
              <a:rPr lang="en-US" dirty="0" smtClean="0"/>
              <a:t>Improve relevance ranking</a:t>
            </a:r>
          </a:p>
          <a:p>
            <a:pPr lvl="1"/>
            <a:r>
              <a:rPr lang="en-US" dirty="0" smtClean="0"/>
              <a:t>Use added weight for matches in MARC metadata</a:t>
            </a:r>
          </a:p>
          <a:p>
            <a:pPr lvl="1"/>
            <a:r>
              <a:rPr lang="en-US" dirty="0" smtClean="0"/>
              <a:t>“Search within a book” back-end moved to </a:t>
            </a:r>
            <a:r>
              <a:rPr lang="en-US" dirty="0" err="1" smtClean="0"/>
              <a:t>Solr</a:t>
            </a:r>
            <a:r>
              <a:rPr lang="en-US" dirty="0" smtClean="0"/>
              <a:t>: Relevance ranked results when searching within a book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Facets based on MARC Metadata</a:t>
            </a:r>
            <a:endParaRPr lang="en-US" dirty="0"/>
          </a:p>
        </p:txBody>
      </p:sp>
      <p:pic>
        <p:nvPicPr>
          <p:cNvPr id="5" name="Content Placeholder 4" descr="face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5641045" cy="4895850"/>
          </a:xfrm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6324600" y="1828800"/>
            <a:ext cx="2590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1.6 million hits for Bacon!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Bacon the food?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Francis Bacon?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Roger Bacon?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Facets: Scalability and Usability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Facets work best with small value sets of 10-30 values.  LCSH provides millions of values!</a:t>
            </a:r>
          </a:p>
          <a:p>
            <a:r>
              <a:rPr lang="en-US" dirty="0" err="1" smtClean="0"/>
              <a:t>Solr</a:t>
            </a:r>
            <a:r>
              <a:rPr lang="en-US" dirty="0" smtClean="0"/>
              <a:t> will show the top N facet values by facet count</a:t>
            </a:r>
          </a:p>
          <a:p>
            <a:r>
              <a:rPr lang="en-US" dirty="0" smtClean="0"/>
              <a:t>The facet counts are based on all the results</a:t>
            </a:r>
          </a:p>
          <a:p>
            <a:r>
              <a:rPr lang="en-US" dirty="0" smtClean="0"/>
              <a:t>In HT full-text search large result sets (over 10,000 records) are common, the facet counts are based on the entire result set, not  the most relevant of those 10,000+ records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4040"/>
                </a:solidFill>
              </a:rPr>
              <a:t>Large Scale Search Challenges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Goal: Design a system for full-text search that will scale to 10 million -20 million volumes (at a reasonable cost.)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Challenges:</a:t>
            </a:r>
          </a:p>
          <a:p>
            <a:pPr lvl="1"/>
            <a:r>
              <a:rPr lang="en-US" sz="2400" dirty="0" smtClean="0">
                <a:solidFill>
                  <a:srgbClr val="404040"/>
                </a:solidFill>
                <a:ea typeface="ＭＳ Ｐゴシック"/>
              </a:rPr>
              <a:t>Must scale to 20 million full-text volumes</a:t>
            </a:r>
          </a:p>
          <a:p>
            <a:pPr lvl="1"/>
            <a:r>
              <a:rPr lang="en-US" sz="2400" dirty="0" smtClean="0">
                <a:solidFill>
                  <a:srgbClr val="404040"/>
                </a:solidFill>
                <a:ea typeface="ＭＳ Ｐゴシック"/>
              </a:rPr>
              <a:t>Very long documents compared to most large-scale search applications</a:t>
            </a:r>
            <a:endParaRPr lang="en-US" sz="2400" b="1" dirty="0" smtClean="0">
              <a:solidFill>
                <a:srgbClr val="404040"/>
              </a:solidFill>
              <a:ea typeface="ＭＳ Ｐゴシック"/>
            </a:endParaRPr>
          </a:p>
          <a:p>
            <a:pPr lvl="1"/>
            <a:r>
              <a:rPr lang="en-US" sz="2400" dirty="0" smtClean="0">
                <a:solidFill>
                  <a:srgbClr val="404040"/>
                </a:solidFill>
                <a:ea typeface="ＭＳ Ｐゴシック"/>
              </a:rPr>
              <a:t>Multilingual collection (400+ languages)</a:t>
            </a:r>
          </a:p>
          <a:p>
            <a:pPr lvl="1"/>
            <a:r>
              <a:rPr lang="en-US" sz="2400" dirty="0" smtClean="0">
                <a:solidFill>
                  <a:srgbClr val="404040"/>
                </a:solidFill>
                <a:ea typeface="ＭＳ Ｐゴシック"/>
              </a:rPr>
              <a:t>OCR quality varies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Irrelevant Facets</a:t>
            </a:r>
            <a:br>
              <a:rPr lang="en-US" dirty="0" smtClean="0"/>
            </a:br>
            <a:r>
              <a:rPr lang="en-US" sz="3100" dirty="0" smtClean="0"/>
              <a:t>Jaguar car, Jaguar animal, Jaguar OS?</a:t>
            </a:r>
            <a:endParaRPr lang="en-US" sz="3100" dirty="0"/>
          </a:p>
        </p:txBody>
      </p:sp>
      <p:pic>
        <p:nvPicPr>
          <p:cNvPr id="5" name="Content Placeholder 4" descr="jaguarSearch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6327"/>
            <a:ext cx="8229600" cy="488359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facets</a:t>
            </a:r>
            <a:endParaRPr lang="en-US" dirty="0"/>
          </a:p>
        </p:txBody>
      </p:sp>
      <p:pic>
        <p:nvPicPr>
          <p:cNvPr id="5" name="Content Placeholder 4" descr="releva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2847619" cy="3666667"/>
          </a:xfrm>
        </p:spPr>
      </p:pic>
      <p:sp>
        <p:nvSpPr>
          <p:cNvPr id="4" name="Rectangle 3"/>
          <p:cNvSpPr/>
          <p:nvPr/>
        </p:nvSpPr>
        <p:spPr>
          <a:xfrm>
            <a:off x="1295400" y="54102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http://lucene.472066.n3.nabble.com/Getting-facet-counts-for-10-000-most-relevant-hits-td3363459.html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search based on MARC metadata and OCR</a:t>
            </a:r>
            <a:endParaRPr lang="en-US" dirty="0"/>
          </a:p>
        </p:txBody>
      </p:sp>
      <p:pic>
        <p:nvPicPr>
          <p:cNvPr id="5" name="Content Placeholder 4" descr="baconSe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5325" y="2024062"/>
            <a:ext cx="7753350" cy="40481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search based on MARC metadata and OCR</a:t>
            </a:r>
            <a:endParaRPr lang="en-US" dirty="0"/>
          </a:p>
        </p:txBody>
      </p:sp>
      <p:pic>
        <p:nvPicPr>
          <p:cNvPr id="5" name="Content Placeholder 4" descr="baconAdvanc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9376" y="1600200"/>
            <a:ext cx="7045248" cy="48958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Relevance ranking with MARC Metadata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Example (simplified)</a:t>
            </a:r>
          </a:p>
          <a:p>
            <a:pPr lvl="1">
              <a:buNone/>
            </a:pPr>
            <a:r>
              <a:rPr lang="en-US" dirty="0" smtClean="0"/>
              <a:t>q= _query_:"{!</a:t>
            </a:r>
            <a:r>
              <a:rPr lang="en-US" dirty="0" err="1" smtClean="0"/>
              <a:t>edismax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err="1" smtClean="0"/>
              <a:t>qf</a:t>
            </a:r>
            <a:r>
              <a:rPr lang="en-US" dirty="0" smtClean="0"/>
              <a:t>='ocr^5000</a:t>
            </a:r>
          </a:p>
          <a:p>
            <a:pPr lvl="1">
              <a:buNone/>
            </a:pPr>
            <a:r>
              <a:rPr lang="en-US" dirty="0" smtClean="0"/>
              <a:t>+AnyMARCField^2</a:t>
            </a:r>
          </a:p>
          <a:p>
            <a:pPr lvl="1">
              <a:buNone/>
            </a:pPr>
            <a:r>
              <a:rPr lang="en-US" dirty="0" smtClean="0"/>
              <a:t>+TitleField^50</a:t>
            </a:r>
          </a:p>
          <a:p>
            <a:pPr lvl="1">
              <a:buNone/>
            </a:pPr>
            <a:r>
              <a:rPr lang="en-US" dirty="0" smtClean="0"/>
              <a:t>+AuthorField^80</a:t>
            </a:r>
          </a:p>
          <a:p>
            <a:pPr lvl="1">
              <a:buNone/>
            </a:pPr>
            <a:r>
              <a:rPr lang="en-US" dirty="0" smtClean="0"/>
              <a:t>+SubjectField^50</a:t>
            </a:r>
          </a:p>
          <a:p>
            <a:pPr lvl="1">
              <a:buNone/>
            </a:pPr>
            <a:r>
              <a:rPr lang="en-US" dirty="0" smtClean="0"/>
              <a:t>+mm='100%' </a:t>
            </a:r>
          </a:p>
          <a:p>
            <a:pPr lvl="1">
              <a:buNone/>
            </a:pPr>
            <a:r>
              <a:rPr lang="en-US" dirty="0" smtClean="0"/>
              <a:t>tie='0.9' } bacon“</a:t>
            </a:r>
          </a:p>
          <a:p>
            <a:r>
              <a:rPr lang="en-US" dirty="0" smtClean="0"/>
              <a:t>mm = minimum must match</a:t>
            </a:r>
          </a:p>
          <a:p>
            <a:r>
              <a:rPr lang="en-US" dirty="0" smtClean="0"/>
              <a:t>tie = weight of all fields other than the field with maximum score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* see:  http://wiki.apache.org/solr/DisMaxQParserPlugin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Relevance ranking with MARC Metadata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Example  (actually used)</a:t>
            </a:r>
          </a:p>
          <a:p>
            <a:pPr lvl="1"/>
            <a:r>
              <a:rPr lang="en-US" dirty="0" smtClean="0"/>
              <a:t>q= _query_:"{!</a:t>
            </a:r>
            <a:r>
              <a:rPr lang="en-US" dirty="0" err="1" smtClean="0"/>
              <a:t>edismax</a:t>
            </a:r>
            <a:r>
              <a:rPr lang="en-US" dirty="0" smtClean="0"/>
              <a:t> </a:t>
            </a:r>
            <a:r>
              <a:rPr lang="en-US" dirty="0" err="1" smtClean="0"/>
              <a:t>qf</a:t>
            </a:r>
            <a:r>
              <a:rPr lang="en-US" dirty="0" smtClean="0"/>
              <a:t>='ocr^50000+allfieldsProper^2+allfields^1+titleProper^50+title_topProper^30+title_restProper^15+title^10+title_top^5+title_rest^2+series^5+series2^5+author^80+author2^50+issn^1+isbn^1+oclc^1+sdrnum^1+ctrlnum^1+id^1+rptnum^1+topicProper^2+topic^1+hlb3^1+fullgeographic^1+fullgenre^1+era^1+' </a:t>
            </a:r>
          </a:p>
          <a:p>
            <a:pPr lvl="1"/>
            <a:r>
              <a:rPr lang="en-US" dirty="0" err="1" smtClean="0"/>
              <a:t>pf</a:t>
            </a:r>
            <a:r>
              <a:rPr lang="en-US" dirty="0" smtClean="0"/>
              <a:t>='title_ab^10000+titleProper^1500+title_topProper^1000+title_restProper^800+series^100+series2^100+author^1600+author2^800+topicProper^200+fullgenre^200+hlb3^200+allfieldsProper^100+' mm='100%25' </a:t>
            </a:r>
          </a:p>
          <a:p>
            <a:pPr lvl="1"/>
            <a:r>
              <a:rPr lang="en-US" dirty="0" smtClean="0"/>
              <a:t>tie='0.9' } bacon"</a:t>
            </a:r>
          </a:p>
          <a:p>
            <a:r>
              <a:rPr lang="en-US" dirty="0" err="1" smtClean="0"/>
              <a:t>qf</a:t>
            </a:r>
            <a:r>
              <a:rPr lang="en-US" dirty="0" smtClean="0"/>
              <a:t> = query</a:t>
            </a:r>
          </a:p>
          <a:p>
            <a:r>
              <a:rPr lang="en-US" dirty="0" err="1" smtClean="0"/>
              <a:t>pf</a:t>
            </a:r>
            <a:r>
              <a:rPr lang="en-US" dirty="0" smtClean="0"/>
              <a:t> = query words as a phrase query</a:t>
            </a:r>
          </a:p>
          <a:p>
            <a:r>
              <a:rPr lang="en-US" dirty="0" smtClean="0"/>
              <a:t>pf2 and pf3 = disjunction of 2 and 3 word combinations as phrases</a:t>
            </a:r>
          </a:p>
          <a:p>
            <a:r>
              <a:rPr lang="en-US" dirty="0" smtClean="0"/>
              <a:t>mm = minimum must match</a:t>
            </a:r>
          </a:p>
          <a:p>
            <a:r>
              <a:rPr lang="en-US" dirty="0" smtClean="0"/>
              <a:t>tie = weight of all fields other than the field with maximum score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Relevance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we adjust the relative weight between OCR (full-text) and MARC fields?</a:t>
            </a:r>
          </a:p>
          <a:p>
            <a:r>
              <a:rPr lang="en-US" dirty="0" smtClean="0"/>
              <a:t>What are the </a:t>
            </a:r>
            <a:r>
              <a:rPr lang="en-US" dirty="0" err="1" smtClean="0"/>
              <a:t>Solr</a:t>
            </a:r>
            <a:r>
              <a:rPr lang="en-US" dirty="0" smtClean="0"/>
              <a:t> settings affecting ranking?</a:t>
            </a:r>
          </a:p>
          <a:p>
            <a:r>
              <a:rPr lang="en-US" dirty="0" smtClean="0"/>
              <a:t>How do you tell when one group of settings provides more relevant results than another</a:t>
            </a:r>
          </a:p>
          <a:p>
            <a:pPr lvl="1"/>
            <a:r>
              <a:rPr lang="en-US" dirty="0" smtClean="0"/>
              <a:t>Need to test against some set of queries to insure that improving results for one query doesn’t make results for other queries worse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Solr relevance knobs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expansion</a:t>
            </a:r>
          </a:p>
          <a:p>
            <a:r>
              <a:rPr lang="en-US" dirty="0" smtClean="0"/>
              <a:t>Field weighting</a:t>
            </a:r>
          </a:p>
          <a:p>
            <a:r>
              <a:rPr lang="en-US" dirty="0" smtClean="0"/>
              <a:t>Boost queries or </a:t>
            </a:r>
            <a:r>
              <a:rPr lang="en-US" dirty="0" err="1" smtClean="0"/>
              <a:t>dismax</a:t>
            </a:r>
            <a:r>
              <a:rPr lang="en-US" dirty="0" smtClean="0"/>
              <a:t> queries </a:t>
            </a:r>
          </a:p>
          <a:p>
            <a:r>
              <a:rPr lang="en-US" dirty="0" smtClean="0"/>
              <a:t>Expert</a:t>
            </a:r>
          </a:p>
          <a:p>
            <a:pPr lvl="1"/>
            <a:r>
              <a:rPr lang="en-US" dirty="0" smtClean="0"/>
              <a:t>length normalization</a:t>
            </a:r>
          </a:p>
          <a:p>
            <a:pPr lvl="2"/>
            <a:r>
              <a:rPr lang="en-US" dirty="0" err="1" smtClean="0"/>
              <a:t>SweetSpotSimilarity</a:t>
            </a:r>
            <a:endParaRPr lang="en-US" dirty="0" smtClean="0"/>
          </a:p>
          <a:p>
            <a:pPr lvl="1"/>
            <a:r>
              <a:rPr lang="en-US" dirty="0" err="1" smtClean="0"/>
              <a:t>Solr</a:t>
            </a:r>
            <a:r>
              <a:rPr lang="en-US" dirty="0" smtClean="0"/>
              <a:t> relevance formula </a:t>
            </a:r>
            <a:r>
              <a:rPr lang="en-US" dirty="0" err="1" smtClean="0"/>
              <a:t>tf</a:t>
            </a:r>
            <a:r>
              <a:rPr lang="en-US" dirty="0" smtClean="0"/>
              <a:t> *</a:t>
            </a:r>
            <a:r>
              <a:rPr lang="en-US" dirty="0" err="1" smtClean="0"/>
              <a:t>idf</a:t>
            </a:r>
            <a:endParaRPr lang="en-US" dirty="0" smtClean="0"/>
          </a:p>
          <a:p>
            <a:pPr lvl="2"/>
            <a:r>
              <a:rPr lang="en-US" dirty="0" smtClean="0"/>
              <a:t>write custom Similarity class or use Solr 4.0/Trunk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Relevance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 test collection and relevance </a:t>
            </a:r>
            <a:r>
              <a:rPr lang="en-US" dirty="0" err="1" smtClean="0"/>
              <a:t>judgements</a:t>
            </a:r>
            <a:endParaRPr lang="en-US" dirty="0" smtClean="0"/>
          </a:p>
          <a:p>
            <a:pPr lvl="1"/>
            <a:r>
              <a:rPr lang="en-US" dirty="0" smtClean="0"/>
              <a:t>TREC/XML book track*</a:t>
            </a:r>
          </a:p>
          <a:p>
            <a:pPr lvl="1"/>
            <a:r>
              <a:rPr lang="en-US" dirty="0" smtClean="0"/>
              <a:t>Are queries similar to your user’s queries?</a:t>
            </a:r>
          </a:p>
          <a:p>
            <a:pPr lvl="1"/>
            <a:r>
              <a:rPr lang="en-US" dirty="0" smtClean="0"/>
              <a:t>Is collection similar to your collection?</a:t>
            </a:r>
          </a:p>
          <a:p>
            <a:pPr lvl="1"/>
            <a:r>
              <a:rPr lang="en-US" dirty="0" smtClean="0"/>
              <a:t>What is the appropriate metric (P@10) other real-world issues?</a:t>
            </a:r>
          </a:p>
          <a:p>
            <a:r>
              <a:rPr lang="en-US" dirty="0" smtClean="0"/>
              <a:t>Relevance is complicated and different users will consider different sets of documents relevant</a:t>
            </a:r>
          </a:p>
          <a:p>
            <a:pPr lvl="1"/>
            <a:r>
              <a:rPr lang="en-US" dirty="0" smtClean="0"/>
              <a:t>Ambiguous queries</a:t>
            </a:r>
          </a:p>
          <a:p>
            <a:pPr lvl="2">
              <a:buNone/>
            </a:pPr>
            <a:r>
              <a:rPr lang="en-US" smtClean="0"/>
              <a:t>*https://inex.mmci.uni-saarland.de/tracks/books/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Relevance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clickthrough</a:t>
            </a:r>
            <a:r>
              <a:rPr lang="en-US" dirty="0" smtClean="0"/>
              <a:t> logs and A/B testing*</a:t>
            </a:r>
          </a:p>
          <a:p>
            <a:pPr lvl="1"/>
            <a:r>
              <a:rPr lang="en-US" dirty="0" err="1" smtClean="0"/>
              <a:t>clickthrough</a:t>
            </a:r>
            <a:r>
              <a:rPr lang="en-US" dirty="0" smtClean="0"/>
              <a:t> not always measure of relevance</a:t>
            </a:r>
          </a:p>
          <a:p>
            <a:pPr lvl="1"/>
            <a:r>
              <a:rPr lang="en-US" dirty="0" smtClean="0"/>
              <a:t>A/B testing controversial in library settings</a:t>
            </a:r>
          </a:p>
          <a:p>
            <a:pPr lvl="1"/>
            <a:r>
              <a:rPr lang="en-US" dirty="0" smtClean="0"/>
              <a:t>Use interleaving to overcome order effects</a:t>
            </a:r>
          </a:p>
          <a:p>
            <a:r>
              <a:rPr lang="en-US" dirty="0" smtClean="0"/>
              <a:t>Usability testing?</a:t>
            </a:r>
          </a:p>
          <a:p>
            <a:r>
              <a:rPr lang="en-US" dirty="0" smtClean="0"/>
              <a:t>Beta testers ?</a:t>
            </a:r>
          </a:p>
          <a:p>
            <a:pPr lvl="3"/>
            <a:endParaRPr lang="en-US" dirty="0" smtClean="0"/>
          </a:p>
          <a:p>
            <a:pPr lvl="3">
              <a:buNone/>
            </a:pPr>
            <a:r>
              <a:rPr lang="en-US" dirty="0" smtClean="0"/>
              <a:t>*</a:t>
            </a:r>
            <a:r>
              <a:rPr lang="en-US" dirty="0" err="1" smtClean="0"/>
              <a:t>Radlinski</a:t>
            </a:r>
            <a:r>
              <a:rPr lang="en-US" dirty="0" smtClean="0"/>
              <a:t>, F., </a:t>
            </a:r>
            <a:r>
              <a:rPr lang="en-US" dirty="0" err="1" smtClean="0"/>
              <a:t>Kurup</a:t>
            </a:r>
            <a:r>
              <a:rPr lang="en-US" dirty="0" smtClean="0"/>
              <a:t>, M., &amp; </a:t>
            </a:r>
            <a:r>
              <a:rPr lang="en-US" dirty="0" err="1" smtClean="0"/>
              <a:t>Joachims</a:t>
            </a:r>
            <a:r>
              <a:rPr lang="en-US" dirty="0" smtClean="0"/>
              <a:t>, T. (2008). How does </a:t>
            </a:r>
            <a:r>
              <a:rPr lang="en-US" dirty="0" err="1" smtClean="0"/>
              <a:t>clickthrough</a:t>
            </a:r>
            <a:r>
              <a:rPr lang="en-US" dirty="0" smtClean="0"/>
              <a:t> data reflect retrieval quality? In Proceeding of the 17th ACM conference on Information and knowledge management, CIKM '08 (pp. 43–52). New York, NY, USA: ACM. doi:10.1145/1458082.1458092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b="1" dirty="0" smtClean="0"/>
              <a:t>Long Documents</a:t>
            </a:r>
          </a:p>
        </p:txBody>
      </p:sp>
      <p:graphicFrame>
        <p:nvGraphicFramePr>
          <p:cNvPr id="12361" name="Group 73"/>
          <p:cNvGraphicFramePr>
            <a:graphicFrameLocks noGrp="1"/>
          </p:cNvGraphicFramePr>
          <p:nvPr>
            <p:ph idx="1"/>
          </p:nvPr>
        </p:nvGraphicFramePr>
        <p:xfrm>
          <a:off x="381000" y="4495800"/>
          <a:ext cx="7772400" cy="1920240"/>
        </p:xfrm>
        <a:graphic>
          <a:graphicData uri="http://schemas.openxmlformats.org/drawingml/2006/table">
            <a:tbl>
              <a:tblPr/>
              <a:tblGrid>
                <a:gridCol w="2076628"/>
                <a:gridCol w="2076628"/>
                <a:gridCol w="2076628"/>
                <a:gridCol w="1542516"/>
              </a:tblGrid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Collection</a:t>
                      </a:r>
                    </a:p>
                  </a:txBody>
                  <a:tcPr marL="92295" marR="92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Size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Documents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Doc size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HathiTrust</a:t>
                      </a:r>
                    </a:p>
                  </a:txBody>
                  <a:tcPr marL="92295" marR="92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 TB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 million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700 KB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TREC GOV2</a:t>
                      </a:r>
                    </a:p>
                  </a:txBody>
                  <a:tcPr marL="92295" marR="92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0.456 TB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 million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 KB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SPIRIT</a:t>
                      </a:r>
                    </a:p>
                  </a:txBody>
                  <a:tcPr marL="92295" marR="92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TB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94 million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 KB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NW1000G-04</a:t>
                      </a:r>
                    </a:p>
                  </a:txBody>
                  <a:tcPr marL="92295" marR="92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 TB*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 million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 KB</a:t>
                      </a:r>
                    </a:p>
                  </a:txBody>
                  <a:tcPr marL="92295" marR="92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828800"/>
            <a:ext cx="40386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/>
              <a:t>Average HathiTrust document is 700KB containing over 100,000 words.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ea typeface="ＭＳ Ｐゴシック"/>
              </a:rPr>
              <a:t>Estimated size of 10 million Document collection is 7 TB.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Average HathiTrust document is about 38 times larger than the average document size of 18KB used in Large Research test collections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2 quadrillion words in corpus</a:t>
            </a:r>
          </a:p>
        </p:txBody>
      </p:sp>
      <p:graphicFrame>
        <p:nvGraphicFramePr>
          <p:cNvPr id="12355" name="Object 6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86200" y="1524000"/>
          <a:ext cx="5021262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4467225" imgH="2133600" progId="Excel.Sheet.8">
                  <p:embed/>
                </p:oleObj>
              </mc:Choice>
              <mc:Fallback>
                <p:oleObj name="Chart" r:id="rId4" imgW="4467225" imgH="21336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0"/>
                        <a:ext cx="5021262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“Dirty” OCR: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noise, </a:t>
            </a:r>
            <a:r>
              <a:rPr lang="en-US" sz="2800" dirty="0" err="1" smtClean="0"/>
              <a:t>varible</a:t>
            </a:r>
            <a:r>
              <a:rPr lang="en-US" sz="2800" dirty="0" smtClean="0"/>
              <a:t> ink, </a:t>
            </a:r>
            <a:r>
              <a:rPr lang="en-US" sz="2800" dirty="0" err="1" smtClean="0"/>
              <a:t>bleedthrough</a:t>
            </a:r>
            <a:r>
              <a:rPr lang="en-US" sz="2800" dirty="0" smtClean="0"/>
              <a:t>, markings by users</a:t>
            </a:r>
          </a:p>
          <a:p>
            <a:r>
              <a:rPr lang="en-US" sz="2800" dirty="0" smtClean="0"/>
              <a:t>tight bindings affect scanning, words near binding or edge can be distorted</a:t>
            </a:r>
          </a:p>
          <a:p>
            <a:r>
              <a:rPr lang="en-US" sz="2800" dirty="0" smtClean="0"/>
              <a:t>background color, fading, water or mold damage/stains</a:t>
            </a:r>
          </a:p>
          <a:p>
            <a:r>
              <a:rPr lang="en-US" sz="2800" dirty="0" smtClean="0"/>
              <a:t>bad scanning, blurred, operator scanning</a:t>
            </a:r>
          </a:p>
          <a:p>
            <a:r>
              <a:rPr lang="en-US" sz="2800" dirty="0" smtClean="0"/>
              <a:t>400+ languages (x volumes in more than one language)</a:t>
            </a:r>
          </a:p>
          <a:p>
            <a:pPr lvl="1">
              <a:buNone/>
            </a:pPr>
            <a:r>
              <a:rPr lang="en-US" sz="2000" dirty="0" smtClean="0"/>
              <a:t>* </a:t>
            </a:r>
            <a:r>
              <a:rPr lang="en-US" sz="2000" dirty="0" err="1" smtClean="0"/>
              <a:t>Feng</a:t>
            </a:r>
            <a:r>
              <a:rPr lang="en-US" sz="2000" dirty="0" smtClean="0"/>
              <a:t> and </a:t>
            </a:r>
            <a:r>
              <a:rPr lang="en-US" sz="2000" dirty="0" err="1" smtClean="0"/>
              <a:t>Manmatha</a:t>
            </a:r>
            <a:r>
              <a:rPr lang="en-US" sz="2000" dirty="0" smtClean="0"/>
              <a:t> (2010?)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4" name="Content Placeholder 5" descr="OCRdiscolor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524000"/>
            <a:ext cx="3848210" cy="312420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533400" y="13716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“Dirty” OCR: Effects on OCR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OCR engine produces no OCR for page or volume</a:t>
            </a:r>
          </a:p>
          <a:p>
            <a:r>
              <a:rPr lang="en-US" dirty="0" smtClean="0"/>
              <a:t>OCR engine misrecognizes language/script and produces garbage</a:t>
            </a:r>
          </a:p>
          <a:p>
            <a:r>
              <a:rPr lang="en-US" dirty="0" smtClean="0"/>
              <a:t>OCR engine interprets images as text and produces garbage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“Dirty” OCR: Effects on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number of garbage terms result in over 3 billion unique terms per index.  </a:t>
            </a:r>
            <a:endParaRPr lang="en-US" sz="2400" dirty="0" smtClean="0"/>
          </a:p>
          <a:p>
            <a:pPr lvl="1"/>
            <a:r>
              <a:rPr lang="en-US" sz="2400" dirty="0" smtClean="0"/>
              <a:t>blew up </a:t>
            </a:r>
            <a:r>
              <a:rPr lang="en-US" sz="2400" dirty="0" err="1" smtClean="0"/>
              <a:t>lucene</a:t>
            </a:r>
            <a:r>
              <a:rPr lang="en-US" sz="2400" dirty="0" smtClean="0"/>
              <a:t> *</a:t>
            </a:r>
          </a:p>
          <a:p>
            <a:pPr lvl="1"/>
            <a:r>
              <a:rPr lang="en-US" sz="2400" dirty="0" smtClean="0"/>
              <a:t>increased memory requirement to 32GB until we changed </a:t>
            </a:r>
            <a:r>
              <a:rPr lang="en-US" sz="2400" i="1" dirty="0" err="1" smtClean="0"/>
              <a:t>termIndexInterval</a:t>
            </a:r>
            <a:endParaRPr lang="en-US" sz="2400" i="1" dirty="0" smtClean="0"/>
          </a:p>
          <a:p>
            <a:pPr lvl="1"/>
            <a:r>
              <a:rPr lang="en-US" sz="2400" dirty="0" err="1" smtClean="0"/>
              <a:t>MultiTerm</a:t>
            </a:r>
            <a:r>
              <a:rPr lang="en-US" sz="2400" dirty="0" smtClean="0"/>
              <a:t> queries (wildcard, prefix/truncation) performance unusable</a:t>
            </a:r>
          </a:p>
          <a:p>
            <a:pPr lvl="1"/>
            <a:r>
              <a:rPr lang="en-US" sz="2400" dirty="0" smtClean="0"/>
              <a:t>Problem for spelling suggestion</a:t>
            </a:r>
          </a:p>
          <a:p>
            <a:pPr lvl="1"/>
            <a:r>
              <a:rPr lang="en-US" sz="2400" dirty="0" smtClean="0"/>
              <a:t>Documents with lots of garbage from images have incorrect document length normalization</a:t>
            </a:r>
          </a:p>
          <a:p>
            <a:pPr lvl="1">
              <a:buNone/>
            </a:pPr>
            <a:r>
              <a:rPr lang="en-US" sz="2400" dirty="0" smtClean="0"/>
              <a:t>* http://www.hathitrust.org/blogs/large-scale-search/too-many-words-again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“Dirty” OCR: Effects on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OCR text not retrievable, some volumes not searchable</a:t>
            </a:r>
          </a:p>
          <a:p>
            <a:r>
              <a:rPr lang="en-US" dirty="0" smtClean="0"/>
              <a:t>Incorrectly recognized text not retrievable</a:t>
            </a:r>
          </a:p>
          <a:p>
            <a:r>
              <a:rPr lang="en-US" dirty="0" smtClean="0"/>
              <a:t>Term statistics and relevance ranking skewed</a:t>
            </a:r>
          </a:p>
          <a:p>
            <a:r>
              <a:rPr lang="en-US" dirty="0" smtClean="0"/>
              <a:t>If students underline important parts and underlines cause misrecognition, important parts less retrievable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“Dirty” </a:t>
            </a:r>
            <a:r>
              <a:rPr lang="en-US" dirty="0" err="1" smtClean="0"/>
              <a:t>OCR:Solutions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IR techniques for retrieving dirty OCR such as </a:t>
            </a:r>
            <a:r>
              <a:rPr lang="en-US" dirty="0" err="1" smtClean="0"/>
              <a:t>ngrams</a:t>
            </a:r>
            <a:r>
              <a:rPr lang="en-US" dirty="0" smtClean="0"/>
              <a:t>, fuzzy matching, error correction and query garbling have disappointing performance or are not scalable (TREC 4&amp;5 and Savoy 20xx)</a:t>
            </a:r>
          </a:p>
          <a:p>
            <a:r>
              <a:rPr lang="en-US" dirty="0" smtClean="0"/>
              <a:t>Removing </a:t>
            </a:r>
            <a:r>
              <a:rPr lang="en-US" dirty="0" err="1" smtClean="0"/>
              <a:t>hapax</a:t>
            </a:r>
            <a:r>
              <a:rPr lang="en-US" dirty="0" smtClean="0"/>
              <a:t> (terms that occur only once) will likely remove huge amount of real words including proper names</a:t>
            </a:r>
          </a:p>
          <a:p>
            <a:r>
              <a:rPr lang="en-US" dirty="0" smtClean="0"/>
              <a:t>Correction algorithms  are designed for single language</a:t>
            </a:r>
          </a:p>
          <a:p>
            <a:r>
              <a:rPr lang="en-US" dirty="0" smtClean="0"/>
              <a:t>heuristics will remove some fraction of bad words but must work with 400 languages</a:t>
            </a:r>
          </a:p>
          <a:p>
            <a:r>
              <a:rPr lang="en-US" dirty="0" smtClean="0"/>
              <a:t>Google improves OCR engine and re-OCR’s in a 2 year cycle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Builder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8383"/>
            <a:ext cx="8229600" cy="455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10 at 9.59.1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9634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Builder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1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9144000" cy="4275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429" y="2691792"/>
            <a:ext cx="4267200" cy="305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8429" y="3326795"/>
            <a:ext cx="233438" cy="2244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Builder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3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5994"/>
            <a:ext cx="9206761" cy="51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2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Builder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http://babel.hathitrust.org/cgi/mb</a:t>
            </a:r>
          </a:p>
          <a:p>
            <a:r>
              <a:rPr lang="en-US" dirty="0" smtClean="0"/>
              <a:t>Need to update one field, i.e. add user’s collection number to the collection field</a:t>
            </a:r>
          </a:p>
          <a:p>
            <a:r>
              <a:rPr lang="en-US" dirty="0" smtClean="0"/>
              <a:t>Solr needs to re-index whole record including 800MB+ of OCR</a:t>
            </a:r>
          </a:p>
          <a:p>
            <a:r>
              <a:rPr lang="en-US" dirty="0" smtClean="0"/>
              <a:t>Solution #1  Keep collection-unique id table in database send query with ids in collection to Solr</a:t>
            </a:r>
          </a:p>
          <a:p>
            <a:pPr lvl="1"/>
            <a:r>
              <a:rPr lang="en-US" dirty="0" smtClean="0"/>
              <a:t>q1=</a:t>
            </a:r>
            <a:r>
              <a:rPr lang="en-US" dirty="0" err="1" smtClean="0"/>
              <a:t>ocr:bacon</a:t>
            </a:r>
            <a:r>
              <a:rPr lang="en-US" dirty="0" smtClean="0"/>
              <a:t> AND id:(2 OR 5 …or 1023)</a:t>
            </a:r>
          </a:p>
          <a:p>
            <a:pPr lvl="1"/>
            <a:r>
              <a:rPr lang="en-US" dirty="0" smtClean="0"/>
              <a:t>not scalable</a:t>
            </a:r>
          </a:p>
          <a:p>
            <a:r>
              <a:rPr lang="en-US" dirty="0" smtClean="0"/>
              <a:t>This is one of many use cases for the ability to merge a list of ids from the result of a database or other external system search into a Solr query.</a:t>
            </a:r>
          </a:p>
          <a:p>
            <a:pPr lvl="1"/>
            <a:r>
              <a:rPr lang="en-US" dirty="0" smtClean="0"/>
              <a:t>See: </a:t>
            </a:r>
            <a:r>
              <a:rPr lang="en-US" dirty="0" smtClean="0">
                <a:hlinkClick r:id="rId2"/>
              </a:rPr>
              <a:t>http://lucene.472066.n3.nabble.com/filter-query-from-external-list-of-Solr-unique-IDs-tc1709060.html#a1709716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https://issues.apache.org/jira/browse/SOLR-139</a:t>
            </a:r>
            <a:endParaRPr lang="en-US" dirty="0" smtClean="0"/>
          </a:p>
          <a:p>
            <a:pPr lvl="1"/>
            <a:r>
              <a:rPr lang="en-US" dirty="0" smtClean="0"/>
              <a:t>https://issues.apache.org/jira/browse/LUCENE-1879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Multilingual	</a:t>
            </a:r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400+ languages, 50 languages with over 1,000 volumes. </a:t>
            </a:r>
          </a:p>
          <a:p>
            <a:r>
              <a:rPr lang="en-US" sz="2800" dirty="0" smtClean="0"/>
              <a:t>About 500,000 (5% )of volumes in multiple languages</a:t>
            </a:r>
          </a:p>
          <a:p>
            <a:r>
              <a:rPr lang="en-US" sz="2800" dirty="0" smtClean="0"/>
              <a:t>Currently all languages in one index</a:t>
            </a:r>
          </a:p>
          <a:p>
            <a:r>
              <a:rPr lang="en-US" sz="2800" dirty="0" smtClean="0"/>
              <a:t>Lowest common denominator tokenizing</a:t>
            </a:r>
          </a:p>
          <a:p>
            <a:r>
              <a:rPr lang="en-US" sz="2800" dirty="0" smtClean="0"/>
              <a:t>Some languages are challenging for Information Retrieval</a:t>
            </a:r>
          </a:p>
          <a:p>
            <a:pPr lvl="1"/>
            <a:r>
              <a:rPr lang="en-US" sz="2400" dirty="0" smtClean="0">
                <a:ea typeface="ＭＳ Ｐゴシック"/>
              </a:rPr>
              <a:t>CJK</a:t>
            </a:r>
          </a:p>
          <a:p>
            <a:pPr lvl="1"/>
            <a:r>
              <a:rPr lang="en-US" sz="2400" dirty="0" smtClean="0">
                <a:ea typeface="ＭＳ Ｐゴシック"/>
              </a:rPr>
              <a:t>Arabic</a:t>
            </a:r>
          </a:p>
          <a:p>
            <a:pPr lvl="1"/>
            <a:r>
              <a:rPr lang="en-US" sz="2400" dirty="0" smtClean="0">
                <a:ea typeface="ＭＳ Ｐゴシック"/>
              </a:rPr>
              <a:t>Finnish, Turkish, German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Builder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2</a:t>
            </a:r>
          </a:p>
          <a:p>
            <a:r>
              <a:rPr lang="en-US" dirty="0" smtClean="0"/>
              <a:t>Bite the bullet and update the entire record every time someone add a record to their collection. i.e. update the </a:t>
            </a:r>
            <a:r>
              <a:rPr lang="en-US" dirty="0" err="1" smtClean="0"/>
              <a:t>coll_ids</a:t>
            </a:r>
            <a:r>
              <a:rPr lang="en-US" dirty="0" smtClean="0"/>
              <a:t> field</a:t>
            </a:r>
          </a:p>
          <a:p>
            <a:r>
              <a:rPr lang="en-US" dirty="0" smtClean="0"/>
              <a:t>To minimize the latency between updating a record and having it be available for searching we needed a separate small Solr index configured/optimized for minimal update latency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Builder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New requirement:  medium to large collections i.e. 10,000 – 100,000 volumes</a:t>
            </a:r>
          </a:p>
          <a:p>
            <a:r>
              <a:rPr lang="en-US" dirty="0" smtClean="0"/>
              <a:t>Solution 3/Current hack</a:t>
            </a:r>
          </a:p>
          <a:p>
            <a:pPr lvl="2"/>
            <a:r>
              <a:rPr lang="en-US" dirty="0" smtClean="0"/>
              <a:t>Eliminate small Solr and use same Solr as full-text search</a:t>
            </a:r>
          </a:p>
          <a:p>
            <a:pPr lvl="2"/>
            <a:r>
              <a:rPr lang="en-US" dirty="0" smtClean="0"/>
              <a:t>If collection is under 1000 (1024) items in size store list of unique ids in database and send id list to Solr.  Collection update just changes a row in the database and requires no Solr re-indexing so immediate collection update</a:t>
            </a:r>
          </a:p>
          <a:p>
            <a:pPr lvl="2"/>
            <a:r>
              <a:rPr lang="en-US" dirty="0" smtClean="0"/>
              <a:t>If collection is over 1000 items, add the items to the nightly indexing queue with an update to the </a:t>
            </a:r>
            <a:r>
              <a:rPr lang="en-US" dirty="0" err="1" smtClean="0"/>
              <a:t>coll_ids</a:t>
            </a:r>
            <a:r>
              <a:rPr lang="en-US" dirty="0" smtClean="0"/>
              <a:t> field.  Message to user saying they will have to wait overnight to be able to search new items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588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None/>
            </a:pPr>
            <a:r>
              <a:rPr lang="en-US" sz="2200" dirty="0" smtClean="0">
                <a:solidFill>
                  <a:srgbClr val="404040"/>
                </a:solidFill>
              </a:rPr>
              <a:t>		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200" dirty="0" smtClean="0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200" dirty="0" smtClean="0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200" dirty="0" smtClean="0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200" dirty="0" smtClean="0">
                <a:solidFill>
                  <a:srgbClr val="404040"/>
                </a:solidFill>
              </a:rPr>
              <a:t>			</a:t>
            </a:r>
            <a:r>
              <a:rPr lang="en-US" sz="3600" dirty="0" smtClean="0">
                <a:solidFill>
                  <a:srgbClr val="404040"/>
                </a:solidFill>
              </a:rPr>
              <a:t>Tom Burton-West</a:t>
            </a:r>
          </a:p>
          <a:p>
            <a:pPr lvl="1">
              <a:spcBef>
                <a:spcPct val="0"/>
              </a:spcBef>
              <a:buNone/>
            </a:pPr>
            <a:r>
              <a:rPr lang="en-US" sz="3600" dirty="0" smtClean="0">
                <a:solidFill>
                  <a:srgbClr val="404040"/>
                </a:solidFill>
              </a:rPr>
              <a:t>			tburtonw@umich.edu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www.hathitrust.org/blogs/large-scale-search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200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010734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January 4,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~86% of all content </a:t>
            </a:r>
          </a:p>
        </p:txBody>
      </p:sp>
    </p:spTree>
    <p:extLst>
      <p:ext uri="{BB962C8B-B14F-4D97-AF65-F5344CB8AC3E}">
        <p14:creationId xmlns:p14="http://schemas.microsoft.com/office/powerpoint/2010/main" val="424223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875681"/>
              </p:ext>
            </p:extLst>
          </p:nvPr>
        </p:nvGraphicFramePr>
        <p:xfrm>
          <a:off x="719138" y="1636713"/>
          <a:ext cx="7464425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4284" y="1793208"/>
            <a:ext cx="2014916" cy="1330992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~13% of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total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(percentages shown are percentage of the 13%)</a:t>
            </a:r>
            <a:endParaRPr lang="en-US" sz="1400" dirty="0">
              <a:solidFill>
                <a:srgbClr val="000000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January 4,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4040"/>
                </a:solidFill>
              </a:rPr>
              <a:t>“Dirty” OCR</a:t>
            </a:r>
          </a:p>
        </p:txBody>
      </p:sp>
      <p:pic>
        <p:nvPicPr>
          <p:cNvPr id="14339" name="Picture 12" descr="HebrewOCRbad4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676400"/>
            <a:ext cx="4200525" cy="2743200"/>
          </a:xfrm>
          <a:ln w="38100">
            <a:solidFill>
              <a:srgbClr val="000000"/>
            </a:solidFill>
          </a:ln>
        </p:spPr>
      </p:pic>
      <p:sp>
        <p:nvSpPr>
          <p:cNvPr id="1433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404040"/>
                </a:solidFill>
              </a:rPr>
              <a:t>The OCR varies in quality</a:t>
            </a:r>
          </a:p>
          <a:p>
            <a:r>
              <a:rPr lang="en-US" sz="2800" b="1" dirty="0" smtClean="0">
                <a:solidFill>
                  <a:srgbClr val="404040"/>
                </a:solidFill>
              </a:rPr>
              <a:t>Dirty OCR results in large terms index, and high memory consumption</a:t>
            </a:r>
          </a:p>
          <a:p>
            <a:r>
              <a:rPr lang="en-US" sz="2800" b="1" dirty="0" smtClean="0">
                <a:solidFill>
                  <a:srgbClr val="404040"/>
                </a:solidFill>
              </a:rPr>
              <a:t>Dirty OCR affects term statistics and makes some volumes difficult  to find</a:t>
            </a:r>
          </a:p>
          <a:p>
            <a:r>
              <a:rPr lang="en-US" sz="2800" b="1" dirty="0" smtClean="0">
                <a:solidFill>
                  <a:srgbClr val="404040"/>
                </a:solidFill>
              </a:rPr>
              <a:t>Example: Hebrew characters not recognized</a:t>
            </a:r>
          </a:p>
          <a:p>
            <a:pPr lvl="1">
              <a:buFont typeface="Arial" charset="0"/>
              <a:buNone/>
            </a:pPr>
            <a:endParaRPr lang="en-US" sz="2400" b="1" dirty="0" smtClean="0">
              <a:solidFill>
                <a:srgbClr val="404040"/>
              </a:solidFill>
              <a:ea typeface="ＭＳ Ｐゴシック"/>
            </a:endParaRPr>
          </a:p>
        </p:txBody>
      </p:sp>
      <p:pic>
        <p:nvPicPr>
          <p:cNvPr id="14340" name="Picture 13" descr="HebrewOCRbad4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4457700"/>
            <a:ext cx="4267200" cy="2400300"/>
          </a:xfrm>
          <a:ln w="381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3705</Words>
  <Application>Microsoft Macintosh PowerPoint</Application>
  <PresentationFormat>On-screen Show (4:3)</PresentationFormat>
  <Paragraphs>483</Paragraphs>
  <Slides>62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Office Theme</vt:lpstr>
      <vt:lpstr>Chart</vt:lpstr>
      <vt:lpstr>Worksheet</vt:lpstr>
      <vt:lpstr>  HathiTrust Large Scale Search:  Scalability meets Usability  </vt:lpstr>
      <vt:lpstr>HathiTrust </vt:lpstr>
      <vt:lpstr>PowerPoint Presentation</vt:lpstr>
      <vt:lpstr>Large Scale Search Challenges</vt:lpstr>
      <vt:lpstr>Long Documents</vt:lpstr>
      <vt:lpstr>Multilingual </vt:lpstr>
      <vt:lpstr>Language Distribution (1)</vt:lpstr>
      <vt:lpstr>Language Distribution (2)</vt:lpstr>
      <vt:lpstr>“Dirty” OCR</vt:lpstr>
      <vt:lpstr>OCR from discolored text</vt:lpstr>
      <vt:lpstr>Scalability meets Usability : Challenges</vt:lpstr>
      <vt:lpstr>Response time and scalability</vt:lpstr>
      <vt:lpstr>Response Time Varies with Query</vt:lpstr>
      <vt:lpstr>Slowest 5% of queries</vt:lpstr>
      <vt:lpstr>Performance problem:  phrase queries too slow</vt:lpstr>
      <vt:lpstr>Stop Words</vt:lpstr>
      <vt:lpstr>Stop Words</vt:lpstr>
      <vt:lpstr>CommonGrams</vt:lpstr>
      <vt:lpstr>Standard index vs. CommonGrams (500,000 document index)</vt:lpstr>
      <vt:lpstr>CommonGrams Comparison of Response time (ms)</vt:lpstr>
      <vt:lpstr>Good Response Time with Large Indexes:   Tuning Caching and Memory </vt:lpstr>
      <vt:lpstr>Full-text search and “search within a book”:  Tuning for response time</vt:lpstr>
      <vt:lpstr>Good Results and Relevance</vt:lpstr>
      <vt:lpstr>Relevance: Recall and Precision</vt:lpstr>
      <vt:lpstr>Precision, Recall and Performance</vt:lpstr>
      <vt:lpstr>For large-scale search, favor precision over recall</vt:lpstr>
      <vt:lpstr>Weighted query expansion to boost recall without hurting precision.  (Scalable?)</vt:lpstr>
      <vt:lpstr>Usability v. Scalability: Relevance v.s. performance</vt:lpstr>
      <vt:lpstr>Usability v. Scalability: Relevance v.s. performance complicated by multiple languages</vt:lpstr>
      <vt:lpstr>Stemming and synonyms</vt:lpstr>
      <vt:lpstr>Stemming and synonyms</vt:lpstr>
      <vt:lpstr>Normalization, diacritics and thé  </vt:lpstr>
      <vt:lpstr>Normalization, diacritics and thé  </vt:lpstr>
      <vt:lpstr>Tokenization and other language-specific issues</vt:lpstr>
      <vt:lpstr>Tokenization and other language-specific issues</vt:lpstr>
      <vt:lpstr>Tokenization and other language-specific issues</vt:lpstr>
      <vt:lpstr>New Features</vt:lpstr>
      <vt:lpstr>Facets based on MARC Metadata</vt:lpstr>
      <vt:lpstr>Facets: Scalability and Usability</vt:lpstr>
      <vt:lpstr>Irrelevant Facets Jaguar car, Jaguar animal, Jaguar OS?</vt:lpstr>
      <vt:lpstr>Relevant facets</vt:lpstr>
      <vt:lpstr>Advanced search based on MARC metadata and OCR</vt:lpstr>
      <vt:lpstr>Advanced search based on MARC metadata and OCR</vt:lpstr>
      <vt:lpstr>Relevance ranking with MARC Metadata</vt:lpstr>
      <vt:lpstr>Relevance ranking with MARC Metadata</vt:lpstr>
      <vt:lpstr>Tuning Relevance Ranking</vt:lpstr>
      <vt:lpstr>Solr relevance knobs</vt:lpstr>
      <vt:lpstr>Testing Relevance </vt:lpstr>
      <vt:lpstr>Testing Relevance </vt:lpstr>
      <vt:lpstr>“Dirty” OCR: Causes</vt:lpstr>
      <vt:lpstr>“Dirty” OCR: Effects on OCR</vt:lpstr>
      <vt:lpstr>“Dirty” OCR: Effects on Search</vt:lpstr>
      <vt:lpstr>“Dirty” OCR: Effects on Search</vt:lpstr>
      <vt:lpstr>“Dirty” OCR:Solutions?</vt:lpstr>
      <vt:lpstr>Collection Builder</vt:lpstr>
      <vt:lpstr>Collection Builder</vt:lpstr>
      <vt:lpstr>Collection Builder</vt:lpstr>
      <vt:lpstr>PowerPoint Presentation</vt:lpstr>
      <vt:lpstr>Collection Builder</vt:lpstr>
      <vt:lpstr>Collection Builder</vt:lpstr>
      <vt:lpstr>Collection Builder </vt:lpstr>
      <vt:lpstr>Thank You !</vt:lpstr>
    </vt:vector>
  </TitlesOfParts>
  <Company>University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HathiTrust Large Scale Search: Scalability meets Usability</dc:title>
  <dc:creator>tburtonw</dc:creator>
  <cp:lastModifiedBy>jjyork</cp:lastModifiedBy>
  <cp:revision>113</cp:revision>
  <dcterms:created xsi:type="dcterms:W3CDTF">2012-01-31T23:21:55Z</dcterms:created>
  <dcterms:modified xsi:type="dcterms:W3CDTF">2012-02-10T21:42:47Z</dcterms:modified>
</cp:coreProperties>
</file>