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51" r:id="rId3"/>
    <p:sldId id="376" r:id="rId4"/>
    <p:sldId id="378" r:id="rId5"/>
    <p:sldId id="394" r:id="rId6"/>
    <p:sldId id="397" r:id="rId7"/>
    <p:sldId id="395" r:id="rId8"/>
    <p:sldId id="399" r:id="rId9"/>
    <p:sldId id="406" r:id="rId10"/>
    <p:sldId id="381" r:id="rId11"/>
    <p:sldId id="383" r:id="rId12"/>
    <p:sldId id="384" r:id="rId13"/>
    <p:sldId id="404" r:id="rId14"/>
    <p:sldId id="403" r:id="rId15"/>
    <p:sldId id="400" r:id="rId16"/>
    <p:sldId id="401" r:id="rId17"/>
    <p:sldId id="388" r:id="rId18"/>
    <p:sldId id="386" r:id="rId19"/>
    <p:sldId id="390" r:id="rId20"/>
    <p:sldId id="389" r:id="rId21"/>
    <p:sldId id="40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ruse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FB7CD"/>
    <a:srgbClr val="9CC3D4"/>
    <a:srgbClr val="DDD9C3"/>
    <a:srgbClr val="660033"/>
    <a:srgbClr val="DCDA8C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9" autoAdjust="0"/>
    <p:restoredTop sz="86039" autoAdjust="0"/>
  </p:normalViewPr>
  <p:slideViewPr>
    <p:cSldViewPr>
      <p:cViewPr>
        <p:scale>
          <a:sx n="66" d="100"/>
          <a:sy n="66" d="100"/>
        </p:scale>
        <p:origin x="-656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26T06:13:45.485" idx="3">
    <p:pos x="4515" y="325"/>
    <p:text>Changed title and again quite a few words.  I reduced a bit.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26T06:18:48.583" idx="5">
    <p:pos x="10" y="10"/>
    <p:text>shortened slide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BC63C52-D9B3-4115-8187-397109B94880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9E25667-BDCB-4A75-B376-09F41048C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0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CA68E23-7EE6-43D6-8BD4-262C52CE7BD0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3BEF9C83-C290-461F-B11A-FBA4429F5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4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0D4E5-E3D0-442A-94AD-5090A69FBFD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9C83-C290-461F-B11A-FBA4429F56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9C83-C290-461F-B11A-FBA4429F56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9C83-C290-461F-B11A-FBA4429F567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9C83-C290-461F-B11A-FBA4429F567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9A7E5-E267-4450-AA49-32F1808DC3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F9C83-C290-461F-B11A-FBA4429F567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33128" y="6537280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cap="small" baseline="0" dirty="0" smtClean="0"/>
              <a:t>HathiTrust Constitutional Convention – September 2011</a:t>
            </a:r>
            <a:endParaRPr lang="en-US" sz="900" cap="small" baseline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F2F7-C649-48A9-9578-7B776354589F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9B3E-C355-4A41-ADEB-4BEB22EC1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33128" y="6537280"/>
            <a:ext cx="3276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cap="small" baseline="0" dirty="0" smtClean="0"/>
              <a:t>HathiTrust Constitutional Convention – September 2011</a:t>
            </a:r>
            <a:endParaRPr lang="en-US" sz="1050" cap="small" baseline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064" y="111456"/>
            <a:ext cx="138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9F08-BE1A-4445-9097-D5A98698ED91}" type="datetimeFigureOut">
              <a:rPr lang="en-US" smtClean="0"/>
              <a:pPr/>
              <a:t>10/14/11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C47D-C66C-4B21-A3FF-A47D0D6DA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85750" y="5288280"/>
            <a:ext cx="8534400" cy="1188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8915400" cy="20574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HathiTrust Constitutional Convention</a:t>
            </a:r>
            <a:br>
              <a:rPr lang="en-US" sz="3200" dirty="0" smtClean="0"/>
            </a:br>
            <a:r>
              <a:rPr lang="en-US" sz="3200" dirty="0" smtClean="0"/>
              <a:t>Session #2:  Report on 3-year review and Q &amp; A</a:t>
            </a:r>
            <a:br>
              <a:rPr lang="en-US" sz="3200" dirty="0" smtClean="0"/>
            </a:b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3657600"/>
            <a:ext cx="701040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i="1" spc="25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i="1" spc="250" dirty="0" smtClean="0"/>
              <a:t>Ed Van Gemert, Chair, Strategic Advisory Board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i="1" spc="250" dirty="0" smtClean="0"/>
              <a:t>Patricia Cruse, Member, Strategic Advisory Board </a:t>
            </a:r>
            <a:br>
              <a:rPr lang="en-US" sz="2000" i="1" spc="250" dirty="0" smtClean="0"/>
            </a:br>
            <a:endParaRPr lang="en-US" sz="2000" i="1" spc="25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sz="2000" i="1" spc="250" dirty="0" smtClean="0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pic>
        <p:nvPicPr>
          <p:cNvPr id="17" name="Picture 10" descr="HathiTrustLogo_vertic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584200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74206" y="5334000"/>
            <a:ext cx="8357489" cy="1097280"/>
            <a:chOff x="491263" y="3276600"/>
            <a:chExt cx="8357489" cy="1097280"/>
          </a:xfrm>
        </p:grpSpPr>
        <p:pic>
          <p:nvPicPr>
            <p:cNvPr id="19" name="Picture 18" descr="18783354_221c6a36c7_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0451" y="3276600"/>
              <a:ext cx="1463040" cy="1097280"/>
            </a:xfrm>
            <a:prstGeom prst="rect">
              <a:avLst/>
            </a:prstGeom>
          </p:spPr>
        </p:pic>
        <p:pic>
          <p:nvPicPr>
            <p:cNvPr id="20" name="Picture 19" descr="2772113472_c213fe6073_z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5967" y="3276600"/>
              <a:ext cx="1143745" cy="1097280"/>
            </a:xfrm>
            <a:prstGeom prst="rect">
              <a:avLst/>
            </a:prstGeom>
          </p:spPr>
        </p:pic>
        <p:pic>
          <p:nvPicPr>
            <p:cNvPr id="21" name="Picture 20" descr="3769074526_e99553ab1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263" y="3276600"/>
              <a:ext cx="1309403" cy="1097280"/>
            </a:xfrm>
            <a:prstGeom prst="rect">
              <a:avLst/>
            </a:prstGeom>
          </p:spPr>
        </p:pic>
        <p:pic>
          <p:nvPicPr>
            <p:cNvPr id="23" name="Picture 7" descr="happybab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6014230" y="3276600"/>
              <a:ext cx="1330744" cy="1097280"/>
            </a:xfrm>
            <a:prstGeom prst="rect">
              <a:avLst/>
            </a:prstGeom>
          </p:spPr>
        </p:pic>
        <p:pic>
          <p:nvPicPr>
            <p:cNvPr id="24" name="Picture 23" descr="elephan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1841405" y="3276600"/>
              <a:ext cx="1443823" cy="1097280"/>
            </a:xfrm>
            <a:prstGeom prst="rect">
              <a:avLst/>
            </a:prstGeom>
          </p:spPr>
        </p:pic>
        <p:pic>
          <p:nvPicPr>
            <p:cNvPr id="27" name="Picture 26" descr="4695979330_3de59686d3_b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5712" y="3276600"/>
              <a:ext cx="1463040" cy="1097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asked Ithaka S+R </a:t>
            </a:r>
            <a:br>
              <a:rPr lang="en-US" dirty="0" smtClean="0"/>
            </a:br>
            <a:r>
              <a:rPr lang="en-US" dirty="0" smtClean="0"/>
              <a:t>to challenge our thinking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there a segment of the work that particularly exemplifies effective collaboration?</a:t>
            </a:r>
          </a:p>
          <a:p>
            <a:r>
              <a:rPr lang="en-US" sz="2400" dirty="0" smtClean="0"/>
              <a:t>Is there an opportunity that </a:t>
            </a:r>
            <a:r>
              <a:rPr lang="en-US" sz="2400" dirty="0" err="1" smtClean="0"/>
              <a:t>HathiTrust</a:t>
            </a:r>
            <a:r>
              <a:rPr lang="en-US" sz="2400" dirty="0" smtClean="0"/>
              <a:t> should not let slip away?</a:t>
            </a:r>
          </a:p>
          <a:p>
            <a:r>
              <a:rPr lang="en-US" sz="2400" dirty="0" smtClean="0"/>
              <a:t>Is there a correction that should be made promptly?</a:t>
            </a:r>
          </a:p>
          <a:p>
            <a:r>
              <a:rPr lang="en-US" sz="2400" dirty="0" smtClean="0"/>
              <a:t>Where do we see the “value” of HathiTrust?</a:t>
            </a:r>
          </a:p>
          <a:p>
            <a:r>
              <a:rPr lang="en-US" sz="2400" dirty="0" smtClean="0"/>
              <a:t>Is </a:t>
            </a:r>
            <a:r>
              <a:rPr lang="en-US" sz="2400" dirty="0" err="1" smtClean="0"/>
              <a:t>HathiTrust</a:t>
            </a:r>
            <a:r>
              <a:rPr lang="en-US" sz="2400" dirty="0" smtClean="0"/>
              <a:t> a mechanism for shared library planning today?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1608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Ithaka’s research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93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Ithaka S+R conducted a web based survey of the membership</a:t>
            </a:r>
          </a:p>
          <a:p>
            <a:pPr lvl="1"/>
            <a:r>
              <a:rPr lang="en-US" sz="2400" dirty="0" smtClean="0"/>
              <a:t>attitudinal and factual questions</a:t>
            </a:r>
          </a:p>
          <a:p>
            <a:pPr lvl="1"/>
            <a:r>
              <a:rPr lang="en-US" sz="2400" dirty="0" smtClean="0"/>
              <a:t>46 out of 52 libraries responded = 88%</a:t>
            </a:r>
          </a:p>
          <a:p>
            <a:pPr lvl="1"/>
            <a:r>
              <a:rPr lang="en-US" sz="2400" dirty="0" smtClean="0"/>
              <a:t>Survey open 18 May – 3 June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4113"/>
            <a:ext cx="4041775" cy="639762"/>
          </a:xfrm>
        </p:spPr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3875"/>
            <a:ext cx="4041775" cy="3951288"/>
          </a:xfrm>
        </p:spPr>
        <p:txBody>
          <a:bodyPr/>
          <a:lstStyle/>
          <a:p>
            <a:r>
              <a:rPr lang="en-US" dirty="0" smtClean="0"/>
              <a:t>Followed up with in-depth interviews with members, non-members and scholars</a:t>
            </a:r>
          </a:p>
          <a:p>
            <a:pPr lvl="1"/>
            <a:r>
              <a:rPr lang="en-US" sz="2400" dirty="0" smtClean="0"/>
              <a:t>clarify responses and follow-up questions</a:t>
            </a:r>
          </a:p>
          <a:p>
            <a:pPr lvl="1"/>
            <a:r>
              <a:rPr lang="en-US" sz="2400" dirty="0" smtClean="0"/>
              <a:t>8 survey respondents and 14 of 25 non-participants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Ithaka S+R: three strands of inquiry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participating libraries perceive the value of HathiTrust </a:t>
            </a:r>
            <a:r>
              <a:rPr lang="en-US" i="1" dirty="0" smtClean="0"/>
              <a:t>(short-term functional objectives)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Participating libraries’ expectations for operating and governing the initiative moving forward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views of libraries that do not yet participate in HathiTrust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We did not ask Ithaka S+R to examine </a:t>
            </a:r>
            <a:br>
              <a:rPr lang="en-US" i="1" dirty="0" smtClean="0"/>
            </a:br>
            <a:r>
              <a:rPr lang="en-US" i="1" dirty="0" smtClean="0"/>
              <a:t>HathiTrust’s technical infrastructure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Roadmap for session #2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057400"/>
            <a:ext cx="4038600" cy="27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4038600" cy="46783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SAB role in the Constitutional Convention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HathiTrust’s Governance today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Three strands of inquiry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1: Short-term functional objectives (value today)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2: Looking forward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3: the value to non-member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Potential next steps and discussion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192" y="13648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Inquiry 1: The value of HathiTrust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HathiTrust is valued as a preservation service</a:t>
            </a:r>
          </a:p>
          <a:p>
            <a:r>
              <a:rPr lang="en-US" sz="2400" dirty="0" smtClean="0"/>
              <a:t>An alternative that is “growing from, and led by the research community”</a:t>
            </a:r>
          </a:p>
          <a:p>
            <a:r>
              <a:rPr lang="en-US" sz="2400" dirty="0" smtClean="0"/>
              <a:t>Goodwill and enthusiasm for the HathiTrust initiative and mission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496" y="3429000"/>
            <a:ext cx="4381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6172200"/>
            <a:ext cx="525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http://www.telegraph.co.uk/news/worldnews/asia/india/8259869/Calls-for-elephants-to-be-banned-in-New-Delhi.html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Inquiry 1: The value examined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HathiTrust’s progress in meeting objectives:</a:t>
            </a:r>
          </a:p>
          <a:p>
            <a:r>
              <a:rPr lang="en-US" sz="2400" dirty="0" smtClean="0"/>
              <a:t>The importance of branding – there is no place like home</a:t>
            </a:r>
          </a:p>
          <a:p>
            <a:r>
              <a:rPr lang="en-US" sz="2400" dirty="0" smtClean="0"/>
              <a:t>The user interface needs a few tweaks</a:t>
            </a:r>
          </a:p>
          <a:p>
            <a:r>
              <a:rPr lang="en-US" sz="2400" dirty="0" smtClean="0"/>
              <a:t>The promise/expectation of realizing cost savings and/or cost avoidance</a:t>
            </a:r>
          </a:p>
          <a:p>
            <a:r>
              <a:rPr lang="en-US" sz="2400" dirty="0" smtClean="0"/>
              <a:t>The potential -- can HathiTrust help manage print collections?</a:t>
            </a:r>
          </a:p>
          <a:p>
            <a:endParaRPr lang="en-US" sz="24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3105150" cy="221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248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http://www.americansouthwest.net/nevada/valley_of_fire/elephant-rock2_l.html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Inquiry 2: Looking forward and </a:t>
            </a:r>
            <a:br>
              <a:rPr lang="en-US" dirty="0" smtClean="0"/>
            </a:br>
            <a:r>
              <a:rPr lang="en-US" dirty="0" smtClean="0"/>
              <a:t>member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Getting the right mix of local and centralized staffing is crucial</a:t>
            </a:r>
          </a:p>
          <a:p>
            <a:r>
              <a:rPr lang="en-US" sz="2600" dirty="0" smtClean="0"/>
              <a:t>High-level of resource contribution</a:t>
            </a:r>
          </a:p>
          <a:p>
            <a:pPr lvl="1"/>
            <a:r>
              <a:rPr lang="en-US" dirty="0" smtClean="0"/>
              <a:t>Is it sustainable to build an organization based on volunteer effort?</a:t>
            </a:r>
            <a:endParaRPr lang="en-US" dirty="0"/>
          </a:p>
          <a:p>
            <a:r>
              <a:rPr lang="en-US" sz="2600" dirty="0" smtClean="0"/>
              <a:t>How best to govern HathiTrust</a:t>
            </a:r>
          </a:p>
          <a:p>
            <a:pPr lvl="1"/>
            <a:r>
              <a:rPr lang="en-US" dirty="0" smtClean="0"/>
              <a:t>Desire for consultation and input</a:t>
            </a:r>
          </a:p>
          <a:p>
            <a:pPr lvl="1"/>
            <a:r>
              <a:rPr lang="en-US" dirty="0" smtClean="0"/>
              <a:t>Establish a process for nominating and selecting representatives</a:t>
            </a:r>
          </a:p>
          <a:p>
            <a:r>
              <a:rPr lang="en-US" sz="2600" dirty="0" smtClean="0"/>
              <a:t>The fundamental governance issues are:  </a:t>
            </a:r>
          </a:p>
          <a:p>
            <a:pPr lvl="1"/>
            <a:r>
              <a:rPr lang="en-US" dirty="0" smtClean="0"/>
              <a:t>More contribution – should have more weight</a:t>
            </a:r>
          </a:p>
          <a:p>
            <a:pPr lvl="1"/>
            <a:r>
              <a:rPr lang="en-US" dirty="0" smtClean="0"/>
              <a:t>Role of smaller contributors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Inquiry 2: Looking forward and </a:t>
            </a:r>
            <a:br>
              <a:rPr lang="en-US" dirty="0" smtClean="0"/>
            </a:br>
            <a:r>
              <a:rPr lang="en-US" dirty="0" smtClean="0"/>
              <a:t>member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better define objectives for 3-5 years</a:t>
            </a:r>
          </a:p>
          <a:p>
            <a:r>
              <a:rPr lang="en-US" sz="2400" dirty="0" smtClean="0"/>
              <a:t>Clear communication about strategic objectives</a:t>
            </a:r>
          </a:p>
          <a:p>
            <a:pPr lvl="1"/>
            <a:r>
              <a:rPr lang="en-US" sz="2200" dirty="0" smtClean="0"/>
              <a:t>Cost model is complicated</a:t>
            </a:r>
          </a:p>
          <a:p>
            <a:pPr lvl="1"/>
            <a:r>
              <a:rPr lang="en-US" sz="2200" dirty="0" smtClean="0"/>
              <a:t>Need for more discussion</a:t>
            </a:r>
          </a:p>
          <a:p>
            <a:r>
              <a:rPr lang="en-US" sz="2400" dirty="0" smtClean="0"/>
              <a:t>Need to define intersections with other digital library initiatives</a:t>
            </a:r>
          </a:p>
          <a:p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3533775" cy="236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Inquiry 3:  the value to Non-members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Strong interest in the mission and preservation function of HathiTrust from libraries with rare and unique collections</a:t>
            </a:r>
          </a:p>
          <a:p>
            <a:r>
              <a:rPr lang="en-US" sz="2400" dirty="0" smtClean="0"/>
              <a:t>There is a perception that HT does not have an effective ingest method for special collections</a:t>
            </a:r>
          </a:p>
          <a:p>
            <a:r>
              <a:rPr lang="en-US" sz="2400" dirty="0" smtClean="0"/>
              <a:t>International libraries are hesitant to join a U.S. based initiative</a:t>
            </a:r>
          </a:p>
          <a:p>
            <a:r>
              <a:rPr lang="en-US" sz="2400" dirty="0" smtClean="0"/>
              <a:t>Costs:  regional and consortial digital library projects see HT as duplicative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40" y="3886200"/>
            <a:ext cx="2381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7640012" y="4391628"/>
            <a:ext cx="800219" cy="19229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000" dirty="0" smtClean="0"/>
              <a:t>Pushing the Elephant </a:t>
            </a:r>
          </a:p>
          <a:p>
            <a:r>
              <a:rPr lang="en-US" sz="1000" dirty="0" smtClean="0"/>
              <a:t>Faculty Award, English Department</a:t>
            </a:r>
            <a:br>
              <a:rPr lang="en-US" sz="1000" dirty="0" smtClean="0"/>
            </a:br>
            <a:r>
              <a:rPr lang="en-US" sz="1000" dirty="0" smtClean="0"/>
              <a:t>Dr Thomas Batt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Building on the value of </a:t>
            </a:r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More actively pursue permissions from publishers</a:t>
            </a:r>
          </a:p>
          <a:p>
            <a:r>
              <a:rPr lang="en-US" sz="2400" dirty="0" smtClean="0"/>
              <a:t>Possibly focus on ingesting special collections materials</a:t>
            </a:r>
          </a:p>
          <a:p>
            <a:r>
              <a:rPr lang="en-US" sz="2400" dirty="0" smtClean="0"/>
              <a:t>Develop a strategy for tangible materials</a:t>
            </a:r>
          </a:p>
          <a:p>
            <a:r>
              <a:rPr lang="en-US" sz="2400" dirty="0" smtClean="0"/>
              <a:t>Demonstrate the sustainability and feasibility of the new cost model</a:t>
            </a:r>
          </a:p>
          <a:p>
            <a:r>
              <a:rPr lang="en-US" sz="2400" dirty="0" smtClean="0"/>
              <a:t> Needs for tools for scholars to use curated collections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0058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55092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http://www.polytess.info/</a:t>
            </a:r>
            <a:endParaRPr lang="en-US" sz="10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550" y="4700587"/>
            <a:ext cx="191827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256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Roadmap for session #2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057400"/>
            <a:ext cx="4038600" cy="27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4038600" cy="4678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SAB role in the Constitutional Convention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HathiTrust’s governance today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Three strands of inquiry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1: short-term functional objectives (value today)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2: .looking forward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800" dirty="0" smtClean="0"/>
              <a:t>Inquiry 3: the value to non-members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Potential next steps and discussion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0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Potential next steps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Strength is our membership</a:t>
            </a:r>
          </a:p>
          <a:p>
            <a:r>
              <a:rPr lang="en-US" sz="2400" dirty="0" smtClean="0"/>
              <a:t>To move beyond foundational activities the organization will require fully leveraging all of its shared resources</a:t>
            </a:r>
          </a:p>
          <a:p>
            <a:r>
              <a:rPr lang="en-US" sz="2400" dirty="0" smtClean="0"/>
              <a:t>The viability of HathiTrust is dependent upon the expertise and the resources of its members</a:t>
            </a:r>
          </a:p>
          <a:p>
            <a:r>
              <a:rPr lang="en-US" sz="2400" dirty="0" smtClean="0"/>
              <a:t>Clearly define objectives for the next 3-5 years</a:t>
            </a:r>
          </a:p>
          <a:p>
            <a:r>
              <a:rPr lang="en-US" sz="2400" dirty="0" smtClean="0"/>
              <a:t>Enhance the pipeline of information to partner libraries</a:t>
            </a:r>
          </a:p>
          <a:p>
            <a:r>
              <a:rPr lang="en-US" sz="2400" dirty="0" smtClean="0"/>
              <a:t>Examine the governance structure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0999"/>
            <a:ext cx="33528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032" y="178552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Strategic Advisory Board’s (SAB) role </a:t>
            </a:r>
            <a:br>
              <a:rPr lang="en-US" dirty="0" smtClean="0"/>
            </a:br>
            <a:r>
              <a:rPr lang="en-US" dirty="0" smtClean="0"/>
              <a:t>in the Constitutional Convention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the HathiTrust effort in preparation for the proposed October 2011 meeting of members</a:t>
            </a:r>
          </a:p>
          <a:p>
            <a:r>
              <a:rPr lang="en-US" sz="2400" dirty="0" smtClean="0"/>
              <a:t>Conduct review so SAB can produce a formal analysis in early 2011 and prior to March 2011</a:t>
            </a:r>
          </a:p>
          <a:p>
            <a:r>
              <a:rPr lang="en-US" sz="2400" dirty="0" smtClean="0"/>
              <a:t>Report conducted to shape constitutional convention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3881144"/>
            <a:ext cx="2362200" cy="25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93582" y="6400800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http://www.polytess.info/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696" y="193344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Governance:  </a:t>
            </a:r>
            <a:br>
              <a:rPr lang="en-US" dirty="0" smtClean="0"/>
            </a:br>
            <a:r>
              <a:rPr lang="en-US" dirty="0" smtClean="0"/>
              <a:t>Executive Committee,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Defines mission, goals, and objectives</a:t>
            </a:r>
          </a:p>
          <a:p>
            <a:r>
              <a:rPr lang="en-US" dirty="0" smtClean="0"/>
              <a:t>Reviews recommendations of the Strategic Advisory Board</a:t>
            </a:r>
          </a:p>
          <a:p>
            <a:r>
              <a:rPr lang="en-US" dirty="0" smtClean="0"/>
              <a:t>Manages budget and finances</a:t>
            </a:r>
          </a:p>
          <a:p>
            <a:r>
              <a:rPr lang="en-US" dirty="0" smtClean="0"/>
              <a:t>Determines strategic directions</a:t>
            </a:r>
          </a:p>
          <a:p>
            <a:r>
              <a:rPr lang="en-US" dirty="0" smtClean="0"/>
              <a:t>Demonstrates leadership</a:t>
            </a:r>
          </a:p>
          <a:p>
            <a:r>
              <a:rPr lang="en-US" dirty="0" smtClean="0"/>
              <a:t>Communicates about HathiTrust</a:t>
            </a:r>
          </a:p>
          <a:p>
            <a:r>
              <a:rPr lang="en-US" dirty="0" smtClean="0"/>
              <a:t>Oversees HathiTrust operations through the appointment of an Executive Director</a:t>
            </a:r>
          </a:p>
          <a:p>
            <a:r>
              <a:rPr lang="en-US" dirty="0" smtClean="0"/>
              <a:t>In coordination with the Executive Director, </a:t>
            </a:r>
            <a:br>
              <a:rPr lang="en-US" dirty="0" smtClean="0"/>
            </a:br>
            <a:r>
              <a:rPr lang="en-US" dirty="0" smtClean="0"/>
              <a:t>establishes operational working groups</a:t>
            </a:r>
          </a:p>
          <a:p>
            <a:r>
              <a:rPr lang="en-US" dirty="0" smtClean="0"/>
              <a:t>Oversees… the HathiTrust Research Center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95300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7629997" y="5589361"/>
            <a:ext cx="338554" cy="21714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000" dirty="0" smtClean="0"/>
              <a:t>http://www.myfreecolouringpages.com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6712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Governance: </a:t>
            </a:r>
            <a:br>
              <a:rPr lang="en-US" dirty="0" smtClean="0"/>
            </a:br>
            <a:r>
              <a:rPr lang="en-US" dirty="0" smtClean="0"/>
              <a:t>Executive Committee, membership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477962"/>
            <a:ext cx="4040188" cy="39512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senior officers from the founding institutions:</a:t>
            </a:r>
          </a:p>
          <a:p>
            <a:pPr lvl="1"/>
            <a:r>
              <a:rPr lang="en-US" dirty="0" smtClean="0"/>
              <a:t>Indiana University (two members)</a:t>
            </a:r>
          </a:p>
          <a:p>
            <a:pPr lvl="1"/>
            <a:r>
              <a:rPr lang="en-US" dirty="0" smtClean="0"/>
              <a:t>University of California (two members)</a:t>
            </a:r>
          </a:p>
          <a:p>
            <a:pPr lvl="1"/>
            <a:r>
              <a:rPr lang="en-US" dirty="0" smtClean="0"/>
              <a:t>University of Michigan (two members)</a:t>
            </a:r>
          </a:p>
          <a:p>
            <a:pPr lvl="1"/>
            <a:r>
              <a:rPr lang="en-US" dirty="0" smtClean="0"/>
              <a:t>Committee on Institutional Cooperation (CIC) (one member) </a:t>
            </a:r>
          </a:p>
          <a:p>
            <a:pPr lvl="1"/>
            <a:r>
              <a:rPr lang="en-US" dirty="0" smtClean="0"/>
              <a:t>HathiTrust Executive Director. </a:t>
            </a:r>
          </a:p>
          <a:p>
            <a:pPr lvl="1"/>
            <a:r>
              <a:rPr lang="en-US" dirty="0" smtClean="0"/>
              <a:t>Strategic Advisory Board chair (ex officio)  </a:t>
            </a:r>
          </a:p>
          <a:p>
            <a:r>
              <a:rPr lang="en-US" dirty="0" smtClean="0"/>
              <a:t>each member is appointed for the duration of the first five-year</a:t>
            </a:r>
          </a:p>
          <a:p>
            <a:r>
              <a:rPr lang="en-US" dirty="0" smtClean="0"/>
              <a:t>subsequent governance will be determined through the Constitutional Convention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477962"/>
            <a:ext cx="4041775" cy="3951288"/>
          </a:xfrm>
        </p:spPr>
        <p:txBody>
          <a:bodyPr>
            <a:normAutofit fontScale="62500" lnSpcReduction="20000"/>
          </a:bodyPr>
          <a:lstStyle/>
          <a:p>
            <a:pPr marL="236538" indent="-236538">
              <a:buFont typeface="+mj-lt"/>
              <a:buAutoNum type="arabicPeriod"/>
            </a:pPr>
            <a:r>
              <a:rPr lang="en-US" dirty="0" smtClean="0"/>
              <a:t>Paul Courant, University of Michigan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Laine Farley, California Digital Library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Brenda Johnson, Indiana University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Paula Kaufman, University of Illinois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John Leslie King, University of Michigan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Brian Schottlaender, University of California, San Diego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Ed Van Gemert (ex officio, as Chair of the Strategic Advisory Board), University of Wisconsin, Madison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Brad Wheeler, Indiana University </a:t>
            </a:r>
          </a:p>
          <a:p>
            <a:pPr marL="236538" indent="-236538">
              <a:buFont typeface="+mj-lt"/>
              <a:buAutoNum type="arabicPeriod"/>
            </a:pPr>
            <a:r>
              <a:rPr lang="en-US" dirty="0" smtClean="0"/>
              <a:t>John Wilkin (as Executive Director), University of Michigan 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600" y="5308078"/>
            <a:ext cx="5105400" cy="13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48" y="193344"/>
            <a:ext cx="7696200" cy="609600"/>
          </a:xfrm>
        </p:spPr>
        <p:txBody>
          <a:bodyPr>
            <a:normAutofit fontScale="90000"/>
          </a:bodyPr>
          <a:lstStyle/>
          <a:p>
            <a:pPr algn="l" rtl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Governance: </a:t>
            </a:r>
            <a:br>
              <a:rPr lang="en-US" dirty="0" smtClean="0"/>
            </a:br>
            <a:r>
              <a:rPr lang="en-US" dirty="0" smtClean="0"/>
              <a:t>Strategic Advisory Board charge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Reviews the HathiTrust </a:t>
            </a:r>
            <a:r>
              <a:rPr lang="en-US" sz="2400" i="1" dirty="0" smtClean="0"/>
              <a:t>development agenda </a:t>
            </a:r>
            <a:r>
              <a:rPr lang="en-US" sz="2400" dirty="0" smtClean="0"/>
              <a:t>and considers implications</a:t>
            </a:r>
          </a:p>
          <a:p>
            <a:r>
              <a:rPr lang="en-US" sz="2400" dirty="0" smtClean="0"/>
              <a:t>Reports to the Executive Committee recommended alterations to the </a:t>
            </a:r>
            <a:r>
              <a:rPr lang="en-US" sz="2400" i="1" dirty="0" smtClean="0"/>
              <a:t>development agenda</a:t>
            </a:r>
          </a:p>
          <a:p>
            <a:r>
              <a:rPr lang="en-US" sz="2400" dirty="0" smtClean="0"/>
              <a:t>Develops position papers for the academic library community</a:t>
            </a:r>
          </a:p>
          <a:p>
            <a:r>
              <a:rPr lang="en-US" sz="2400" dirty="0" smtClean="0"/>
              <a:t>Works with the Executive Committee to develop policies for HathiTrust and its partners</a:t>
            </a:r>
            <a:endParaRPr lang="en-US" sz="24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266" y="4145280"/>
            <a:ext cx="2008734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6896750" y="5216778"/>
            <a:ext cx="3124200" cy="24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http://lachatnoir.wordpress.com/tag/asian-elephants/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3344"/>
            <a:ext cx="8763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Governance:  Strategic Advisory Board </a:t>
            </a:r>
            <a:br>
              <a:rPr lang="en-US" dirty="0" smtClean="0"/>
            </a:br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>
            <a:noAutofit/>
          </a:bodyPr>
          <a:lstStyle/>
          <a:p>
            <a:r>
              <a:rPr lang="en-US" sz="2000" dirty="0" smtClean="0"/>
              <a:t>Senior professional staff</a:t>
            </a:r>
          </a:p>
          <a:p>
            <a:pPr lvl="1"/>
            <a:r>
              <a:rPr lang="en-US" sz="1600" dirty="0" smtClean="0"/>
              <a:t>four representatives from the CIC and </a:t>
            </a:r>
          </a:p>
          <a:p>
            <a:pPr lvl="1"/>
            <a:r>
              <a:rPr lang="en-US" sz="1600" dirty="0" smtClean="0"/>
              <a:t>three representatives from the University of California</a:t>
            </a:r>
          </a:p>
          <a:p>
            <a:pPr lvl="1"/>
            <a:r>
              <a:rPr lang="en-US" sz="1600" dirty="0" smtClean="0"/>
              <a:t> HathiTrust Executive Director (ex officio)</a:t>
            </a:r>
          </a:p>
          <a:p>
            <a:r>
              <a:rPr lang="en-US" sz="2000" dirty="0" smtClean="0"/>
              <a:t>Internal CIC and UC bodies appoint and review on an annual basis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Ed Van Gemert (chair), University of Wisconsin, Madison </a:t>
            </a:r>
          </a:p>
          <a:p>
            <a:r>
              <a:rPr lang="en-US" sz="2000" dirty="0" smtClean="0"/>
              <a:t>John Butler, University of Minnesota </a:t>
            </a:r>
          </a:p>
          <a:p>
            <a:r>
              <a:rPr lang="en-US" sz="2000" dirty="0" smtClean="0"/>
              <a:t>Patricia Cruse, California Digital Library </a:t>
            </a:r>
          </a:p>
          <a:p>
            <a:r>
              <a:rPr lang="en-US" sz="2000" dirty="0" smtClean="0"/>
              <a:t>Todd Grappone, University of California, Los Angeles </a:t>
            </a:r>
          </a:p>
          <a:p>
            <a:r>
              <a:rPr lang="en-US" sz="2000" dirty="0" smtClean="0"/>
              <a:t>Julia Kochi, University of California, San Francisco </a:t>
            </a:r>
          </a:p>
          <a:p>
            <a:r>
              <a:rPr lang="en-US" sz="2000" dirty="0" smtClean="0"/>
              <a:t>Sarah Pritchard, Northwestern University </a:t>
            </a:r>
          </a:p>
          <a:p>
            <a:r>
              <a:rPr lang="en-US" sz="2000" dirty="0" smtClean="0"/>
              <a:t>Paul Soderdahl, University of Iowa </a:t>
            </a:r>
          </a:p>
          <a:p>
            <a:r>
              <a:rPr lang="en-US" sz="2000" dirty="0" smtClean="0"/>
              <a:t>John Wilkin, Executive Director (ex officio)</a:t>
            </a:r>
          </a:p>
          <a:p>
            <a:r>
              <a:rPr lang="en-US" sz="2000" dirty="0" smtClean="0"/>
              <a:t>Bob Wolven, Columbia University</a:t>
            </a:r>
            <a:endParaRPr lang="en-US" sz="20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648200"/>
            <a:ext cx="1905000" cy="183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HathiTrust’s</a:t>
            </a:r>
            <a:r>
              <a:rPr lang="en-US" dirty="0" smtClean="0"/>
              <a:t> goals -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build a reliable and increasingly </a:t>
            </a:r>
            <a:r>
              <a:rPr lang="en-US" b="1" dirty="0" smtClean="0"/>
              <a:t>comprehensive digital archive </a:t>
            </a:r>
            <a:r>
              <a:rPr lang="en-US" dirty="0" smtClean="0"/>
              <a:t>of library materials converted from print that is co-owned and managed by a number of academic institutions. </a:t>
            </a:r>
          </a:p>
          <a:p>
            <a:r>
              <a:rPr lang="en-US" b="1" dirty="0" smtClean="0"/>
              <a:t>improve access </a:t>
            </a:r>
            <a:r>
              <a:rPr lang="en-US" dirty="0" smtClean="0"/>
              <a:t>to these materials in ways that, first and foremost, meet the needs of the co-owning institutions.</a:t>
            </a:r>
          </a:p>
          <a:p>
            <a:r>
              <a:rPr lang="en-US" b="1" dirty="0" smtClean="0"/>
              <a:t>preserve</a:t>
            </a:r>
            <a:r>
              <a:rPr lang="en-US" dirty="0" smtClean="0"/>
              <a:t> these important human records by creating </a:t>
            </a:r>
            <a:r>
              <a:rPr lang="en-US" b="1" dirty="0" smtClean="0"/>
              <a:t>reliable and accessible </a:t>
            </a:r>
            <a:r>
              <a:rPr lang="en-US" dirty="0" smtClean="0"/>
              <a:t>electronic representations.</a:t>
            </a:r>
          </a:p>
          <a:p>
            <a:r>
              <a:rPr lang="en-US" dirty="0" smtClean="0"/>
              <a:t>stimulate redoubled efforts to coordinate </a:t>
            </a:r>
            <a:r>
              <a:rPr lang="en-US" b="1" dirty="0" smtClean="0"/>
              <a:t>shared storage strategies </a:t>
            </a:r>
            <a:r>
              <a:rPr lang="en-US" dirty="0" smtClean="0"/>
              <a:t>among libraries, thus </a:t>
            </a:r>
            <a:r>
              <a:rPr lang="en-US" b="1" dirty="0" smtClean="0"/>
              <a:t>reducing long-term capital </a:t>
            </a:r>
            <a:r>
              <a:rPr lang="en-US" dirty="0" smtClean="0"/>
              <a:t>and operating costs of libraries associated with the storage and care of print collections.</a:t>
            </a:r>
          </a:p>
          <a:p>
            <a:r>
              <a:rPr lang="en-US" dirty="0" smtClean="0"/>
              <a:t>create and sustain this </a:t>
            </a:r>
            <a:r>
              <a:rPr lang="en-US" b="1" dirty="0" smtClean="0"/>
              <a:t>“public good” </a:t>
            </a:r>
            <a:r>
              <a:rPr lang="en-US" dirty="0" smtClean="0"/>
              <a:t>in a way that mitigates the problem of free-riders. </a:t>
            </a:r>
          </a:p>
          <a:p>
            <a:r>
              <a:rPr lang="en-US" dirty="0" smtClean="0"/>
              <a:t>create a </a:t>
            </a:r>
            <a:r>
              <a:rPr lang="en-US" b="1" dirty="0" smtClean="0"/>
              <a:t>technical framework </a:t>
            </a:r>
            <a:r>
              <a:rPr lang="en-US" dirty="0" smtClean="0"/>
              <a:t>that is simultaneously </a:t>
            </a:r>
            <a:r>
              <a:rPr lang="en-US" b="1" dirty="0" smtClean="0"/>
              <a:t>responsive </a:t>
            </a:r>
            <a:r>
              <a:rPr lang="en-US" dirty="0" smtClean="0"/>
              <a:t>to members through the </a:t>
            </a:r>
            <a:r>
              <a:rPr lang="en-US" b="1" dirty="0" smtClean="0"/>
              <a:t>centralized creation </a:t>
            </a:r>
            <a:r>
              <a:rPr lang="en-US" dirty="0" smtClean="0"/>
              <a:t>of functionality and </a:t>
            </a:r>
            <a:r>
              <a:rPr lang="en-US" b="1" dirty="0" smtClean="0"/>
              <a:t>sufficiently open </a:t>
            </a:r>
            <a:r>
              <a:rPr lang="en-US" dirty="0" smtClean="0"/>
              <a:t>to the creation of tools and services not created by the central organization.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34869"/>
            <a:ext cx="69785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 contribute to the common good by collecting, organizing, preserving, </a:t>
            </a:r>
          </a:p>
          <a:p>
            <a:pPr algn="ctr"/>
            <a:r>
              <a:rPr lang="en-US" dirty="0" smtClean="0"/>
              <a:t>communicating and sharing the record of human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SAB review activities –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subset of the SAB interviewed a slate of consultants</a:t>
            </a:r>
          </a:p>
          <a:p>
            <a:r>
              <a:rPr lang="en-US" sz="2400" dirty="0" smtClean="0"/>
              <a:t>SAB recommended Ithaka S+R to the Executive Committee</a:t>
            </a:r>
          </a:p>
          <a:p>
            <a:r>
              <a:rPr lang="en-US" sz="2400" dirty="0" smtClean="0"/>
              <a:t>Ithaka S+R was contracted to perform the research and to write the report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258" y="3810000"/>
            <a:ext cx="3257550" cy="21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26944" y="5943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http://www.elfwood.com/~mcdonald2/Pink-Elephants-Road-Rage.3481277.html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1358</Words>
  <Application>Microsoft Macintosh PowerPoint</Application>
  <PresentationFormat>On-screen Show (4:3)</PresentationFormat>
  <Paragraphs>188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HathiTrust Constitutional Convention Session #2:  Report on 3-year review and Q &amp; A </vt:lpstr>
      <vt:lpstr>Roadmap for session #2</vt:lpstr>
      <vt:lpstr>Strategic Advisory Board’s (SAB) role  in the Constitutional Convention </vt:lpstr>
      <vt:lpstr>Governance:   Executive Committee, charge</vt:lpstr>
      <vt:lpstr>Governance:  Executive Committee, membership</vt:lpstr>
      <vt:lpstr> Governance:  Strategic Advisory Board charge </vt:lpstr>
      <vt:lpstr>Governance:  Strategic Advisory Board  membership</vt:lpstr>
      <vt:lpstr>HathiTrust’s goals - refresher</vt:lpstr>
      <vt:lpstr>SAB review activities – the process</vt:lpstr>
      <vt:lpstr> We asked Ithaka S+R  to challenge our thinking </vt:lpstr>
      <vt:lpstr>Ithaka’s research methods</vt:lpstr>
      <vt:lpstr> Ithaka S+R: three strands of inquiry </vt:lpstr>
      <vt:lpstr>Roadmap for session #2</vt:lpstr>
      <vt:lpstr>Inquiry 1: The value of HathiTrust</vt:lpstr>
      <vt:lpstr>Inquiry 1: The value examined further</vt:lpstr>
      <vt:lpstr>Inquiry 2: Looking forward and  member expectations</vt:lpstr>
      <vt:lpstr> Inquiry 2: Looking forward and  member expectations</vt:lpstr>
      <vt:lpstr>Inquiry 3:  the value to Non-members</vt:lpstr>
      <vt:lpstr>Building on the value of HathiTrust</vt:lpstr>
      <vt:lpstr>Potential next steps and discussion</vt:lpstr>
    </vt:vector>
  </TitlesOfParts>
  <Company>UCOP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Micro-Services-Based Approach for Curation and Preservation Solutions</dc:title>
  <dc:creator>Stephen Abrams</dc:creator>
  <cp:lastModifiedBy>jjyork</cp:lastModifiedBy>
  <cp:revision>140</cp:revision>
  <dcterms:created xsi:type="dcterms:W3CDTF">2011-04-22T17:53:32Z</dcterms:created>
  <dcterms:modified xsi:type="dcterms:W3CDTF">2011-10-14T19:48:21Z</dcterms:modified>
</cp:coreProperties>
</file>