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4.xml" ContentType="application/vnd.openxmlformats-officedocument.drawingml.chart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sldIdLst>
    <p:sldId id="290" r:id="rId2"/>
    <p:sldId id="329" r:id="rId3"/>
    <p:sldId id="322" r:id="rId4"/>
    <p:sldId id="327" r:id="rId5"/>
    <p:sldId id="335" r:id="rId6"/>
    <p:sldId id="336" r:id="rId7"/>
    <p:sldId id="300" r:id="rId8"/>
    <p:sldId id="346" r:id="rId9"/>
    <p:sldId id="337" r:id="rId10"/>
    <p:sldId id="347" r:id="rId11"/>
    <p:sldId id="348" r:id="rId12"/>
    <p:sldId id="340" r:id="rId13"/>
    <p:sldId id="317" r:id="rId14"/>
    <p:sldId id="339" r:id="rId15"/>
    <p:sldId id="349" r:id="rId16"/>
    <p:sldId id="344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413" autoAdjust="0"/>
    <p:restoredTop sz="86907" autoAdjust="0"/>
  </p:normalViewPr>
  <p:slideViewPr>
    <p:cSldViewPr snapToGrid="0" snapToObjects="1">
      <p:cViewPr>
        <p:scale>
          <a:sx n="80" d="100"/>
          <a:sy n="80" d="100"/>
        </p:scale>
        <p:origin x="-464" y="5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90" d="100"/>
          <a:sy n="90" d="100"/>
        </p:scale>
        <p:origin x="-2832" y="-12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LIT%2043.185:Users:jjyork:Downloads:HathiTrust%20Stats%20-%202/17/2014.xlsx" TargetMode="External"/><Relationship Id="rId2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LIT%2043.185:Users:jjyork:Downloads:HathiTrust%20Stats%20-%202/17/2014.xlsx" TargetMode="External"/><Relationship Id="rId2" Type="http://schemas.openxmlformats.org/officeDocument/2006/relationships/chartUserShapes" Target="../drawings/drawing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jjyork:Box%20Sync:HathiTrust:Presentations:Statistics:HathiTrustStats_20140217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Chart%20in%20Microsoft%20Office%20PowerPoint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04158259596427"/>
          <c:y val="0.290898157153304"/>
          <c:w val="0.617859466359069"/>
          <c:h val="0.597842794966306"/>
        </c:manualLayout>
      </c:layout>
      <c:pie3DChart>
        <c:varyColors val="1"/>
        <c:ser>
          <c:idx val="0"/>
          <c:order val="0"/>
          <c:dLbls>
            <c:dLbl>
              <c:idx val="0"/>
              <c:layout>
                <c:manualLayout>
                  <c:x val="0.0174073226009953"/>
                  <c:y val="0.0106387701537308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dLbl>
              <c:idx val="12"/>
              <c:layout>
                <c:manualLayout>
                  <c:x val="0.0491907754854085"/>
                  <c:y val="-0.149848368953881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dLbl>
              <c:idx val="13"/>
              <c:delete val="1"/>
            </c:dLbl>
            <c:dLbl>
              <c:idx val="14"/>
              <c:delete val="1"/>
            </c:dLbl>
            <c:dLbl>
              <c:idx val="15"/>
              <c:delete val="1"/>
            </c:dLbl>
            <c:dLbl>
              <c:idx val="16"/>
              <c:delete val="1"/>
            </c:dLbl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</c:dLbls>
          <c:cat>
            <c:strRef>
              <c:f>'[HathiTrust Stats - 2%2F17%2F2014.xlsx]Dates'!$C$28:$C$44</c:f>
              <c:strCache>
                <c:ptCount val="17"/>
                <c:pt idx="0">
                  <c:v>2000-2009</c:v>
                </c:pt>
                <c:pt idx="1">
                  <c:v>1990-1999</c:v>
                </c:pt>
                <c:pt idx="2">
                  <c:v>1980-1989</c:v>
                </c:pt>
                <c:pt idx="3">
                  <c:v>1970-1979</c:v>
                </c:pt>
                <c:pt idx="4">
                  <c:v>1960-1969</c:v>
                </c:pt>
                <c:pt idx="5">
                  <c:v>1950-1959</c:v>
                </c:pt>
                <c:pt idx="6">
                  <c:v>1940-1949</c:v>
                </c:pt>
                <c:pt idx="7">
                  <c:v>1930-1939</c:v>
                </c:pt>
                <c:pt idx="8">
                  <c:v>1920-1929</c:v>
                </c:pt>
                <c:pt idx="9">
                  <c:v>1910-1919</c:v>
                </c:pt>
                <c:pt idx="10">
                  <c:v>1900-1909</c:v>
                </c:pt>
                <c:pt idx="11">
                  <c:v>1850-1899</c:v>
                </c:pt>
                <c:pt idx="12">
                  <c:v>1800-1849</c:v>
                </c:pt>
                <c:pt idx="13">
                  <c:v>1700-1799</c:v>
                </c:pt>
                <c:pt idx="14">
                  <c:v>1600-1699</c:v>
                </c:pt>
                <c:pt idx="15">
                  <c:v>1500-1599</c:v>
                </c:pt>
                <c:pt idx="16">
                  <c:v>0-1500</c:v>
                </c:pt>
              </c:strCache>
            </c:strRef>
          </c:cat>
          <c:val>
            <c:numRef>
              <c:f>'[HathiTrust Stats - 2%2F17%2F2014.xlsx]Dates'!$D$28:$D$44</c:f>
              <c:numCache>
                <c:formatCode>0%</c:formatCode>
                <c:ptCount val="17"/>
                <c:pt idx="0">
                  <c:v>0.1</c:v>
                </c:pt>
                <c:pt idx="1">
                  <c:v>0.14</c:v>
                </c:pt>
                <c:pt idx="2">
                  <c:v>0.14</c:v>
                </c:pt>
                <c:pt idx="3">
                  <c:v>0.13</c:v>
                </c:pt>
                <c:pt idx="4">
                  <c:v>0.11</c:v>
                </c:pt>
                <c:pt idx="5">
                  <c:v>0.06</c:v>
                </c:pt>
                <c:pt idx="6">
                  <c:v>0.04</c:v>
                </c:pt>
                <c:pt idx="7">
                  <c:v>0.04</c:v>
                </c:pt>
                <c:pt idx="8">
                  <c:v>0.04</c:v>
                </c:pt>
                <c:pt idx="9">
                  <c:v>0.04</c:v>
                </c:pt>
                <c:pt idx="10">
                  <c:v>0.04</c:v>
                </c:pt>
                <c:pt idx="11">
                  <c:v>0.1</c:v>
                </c:pt>
                <c:pt idx="12">
                  <c:v>0.03</c:v>
                </c:pt>
                <c:pt idx="13">
                  <c:v>0.0</c:v>
                </c:pt>
                <c:pt idx="14">
                  <c:v>0.0</c:v>
                </c:pt>
                <c:pt idx="15">
                  <c:v>0.0</c:v>
                </c:pt>
                <c:pt idx="16">
                  <c:v>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26537120431711"/>
          <c:y val="0.235464203135853"/>
          <c:w val="0.689202910546355"/>
          <c:h val="0.665769261015442"/>
        </c:manualLayout>
      </c:layout>
      <c:pie3DChart>
        <c:varyColors val="1"/>
        <c:ser>
          <c:idx val="0"/>
          <c:order val="0"/>
          <c:dLbls>
            <c:dLbl>
              <c:idx val="7"/>
              <c:layout>
                <c:manualLayout>
                  <c:x val="-0.106711141648022"/>
                  <c:y val="-0.179965621585604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0.0190085144628905"/>
                  <c:y val="-0.134978233125261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0"/>
              <c:delete val="1"/>
            </c:dLbl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'[HathiTrust Stats - 2%2F17%2F2014.xlsx]Languages'!$E$2:$E$12</c:f>
              <c:strCache>
                <c:ptCount val="11"/>
                <c:pt idx="0">
                  <c:v>English</c:v>
                </c:pt>
                <c:pt idx="1">
                  <c:v>German</c:v>
                </c:pt>
                <c:pt idx="2">
                  <c:v>French</c:v>
                </c:pt>
                <c:pt idx="3">
                  <c:v>Spanish</c:v>
                </c:pt>
                <c:pt idx="4">
                  <c:v>Chinese</c:v>
                </c:pt>
                <c:pt idx="5">
                  <c:v>Russian</c:v>
                </c:pt>
                <c:pt idx="6">
                  <c:v>Japanese</c:v>
                </c:pt>
                <c:pt idx="7">
                  <c:v>Italian</c:v>
                </c:pt>
                <c:pt idx="8">
                  <c:v>Arabic</c:v>
                </c:pt>
                <c:pt idx="9">
                  <c:v>Latin</c:v>
                </c:pt>
                <c:pt idx="10">
                  <c:v>Remaining Languages</c:v>
                </c:pt>
              </c:strCache>
            </c:strRef>
          </c:cat>
          <c:val>
            <c:numRef>
              <c:f>'[HathiTrust Stats - 2%2F17%2F2014.xlsx]Languages'!$F$2:$F$12</c:f>
              <c:numCache>
                <c:formatCode>0%</c:formatCode>
                <c:ptCount val="11"/>
                <c:pt idx="0">
                  <c:v>0.492340857383113</c:v>
                </c:pt>
                <c:pt idx="1">
                  <c:v>0.0933308891292571</c:v>
                </c:pt>
                <c:pt idx="2">
                  <c:v>0.071922211053687</c:v>
                </c:pt>
                <c:pt idx="3">
                  <c:v>0.0451020199700725</c:v>
                </c:pt>
                <c:pt idx="4">
                  <c:v>0.0390634266116699</c:v>
                </c:pt>
                <c:pt idx="5">
                  <c:v>0.0373817991461315</c:v>
                </c:pt>
                <c:pt idx="6">
                  <c:v>0.0349725583764848</c:v>
                </c:pt>
                <c:pt idx="7">
                  <c:v>0.0254834094000409</c:v>
                </c:pt>
                <c:pt idx="8">
                  <c:v>0.0189808798586019</c:v>
                </c:pt>
                <c:pt idx="9">
                  <c:v>0.0135299927884146</c:v>
                </c:pt>
                <c:pt idx="10">
                  <c:v>0.127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'All Content'!$A$1</c:f>
              <c:strCache>
                <c:ptCount val="1"/>
                <c:pt idx="0">
                  <c:v>University of Michigan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100"/>
                </a:pPr>
                <a:endParaRPr lang="en-US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val>
            <c:numRef>
              <c:f>'All Content'!$B$1</c:f>
              <c:numCache>
                <c:formatCode>#,##0</c:formatCode>
                <c:ptCount val="1"/>
                <c:pt idx="0">
                  <c:v>4.703633E6</c:v>
                </c:pt>
              </c:numCache>
            </c:numRef>
          </c:val>
        </c:ser>
        <c:ser>
          <c:idx val="1"/>
          <c:order val="1"/>
          <c:tx>
            <c:strRef>
              <c:f>'All Content'!$A$2</c:f>
              <c:strCache>
                <c:ptCount val="1"/>
                <c:pt idx="0">
                  <c:v>University of California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100"/>
                </a:pPr>
                <a:endParaRPr lang="en-US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val>
            <c:numRef>
              <c:f>'All Content'!$B$2</c:f>
              <c:numCache>
                <c:formatCode>#,##0</c:formatCode>
                <c:ptCount val="1"/>
                <c:pt idx="0">
                  <c:v>3.581318E6</c:v>
                </c:pt>
              </c:numCache>
            </c:numRef>
          </c:val>
        </c:ser>
        <c:ser>
          <c:idx val="2"/>
          <c:order val="2"/>
          <c:tx>
            <c:strRef>
              <c:f>'All Content'!$A$3</c:f>
              <c:strCache>
                <c:ptCount val="1"/>
                <c:pt idx="0">
                  <c:v>University of Wisconsin</c:v>
                </c:pt>
              </c:strCache>
            </c:strRef>
          </c:tx>
          <c:invertIfNegative val="0"/>
          <c:val>
            <c:numRef>
              <c:f>'All Content'!$B$3</c:f>
              <c:numCache>
                <c:formatCode>#,##0</c:formatCode>
                <c:ptCount val="1"/>
                <c:pt idx="0">
                  <c:v>559312.0</c:v>
                </c:pt>
              </c:numCache>
            </c:numRef>
          </c:val>
        </c:ser>
        <c:ser>
          <c:idx val="3"/>
          <c:order val="3"/>
          <c:tx>
            <c:strRef>
              <c:f>'All Content'!$A$4</c:f>
              <c:strCache>
                <c:ptCount val="1"/>
                <c:pt idx="0">
                  <c:v>Cornell University</c:v>
                </c:pt>
              </c:strCache>
            </c:strRef>
          </c:tx>
          <c:invertIfNegative val="0"/>
          <c:val>
            <c:numRef>
              <c:f>'All Content'!$B$4</c:f>
              <c:numCache>
                <c:formatCode>#,##0</c:formatCode>
                <c:ptCount val="1"/>
                <c:pt idx="0">
                  <c:v>502467.0</c:v>
                </c:pt>
              </c:numCache>
            </c:numRef>
          </c:val>
        </c:ser>
        <c:ser>
          <c:idx val="4"/>
          <c:order val="4"/>
          <c:tx>
            <c:strRef>
              <c:f>'All Content'!$A$5</c:f>
              <c:strCache>
                <c:ptCount val="1"/>
                <c:pt idx="0">
                  <c:v>Indiana University</c:v>
                </c:pt>
              </c:strCache>
            </c:strRef>
          </c:tx>
          <c:invertIfNegative val="0"/>
          <c:val>
            <c:numRef>
              <c:f>'All Content'!$B$5</c:f>
              <c:numCache>
                <c:formatCode>#,##0</c:formatCode>
                <c:ptCount val="1"/>
                <c:pt idx="0">
                  <c:v>392262.0</c:v>
                </c:pt>
              </c:numCache>
            </c:numRef>
          </c:val>
        </c:ser>
        <c:ser>
          <c:idx val="5"/>
          <c:order val="5"/>
          <c:tx>
            <c:strRef>
              <c:f>'All Content'!$A$6</c:f>
              <c:strCache>
                <c:ptCount val="1"/>
                <c:pt idx="0">
                  <c:v>New York Public Library</c:v>
                </c:pt>
              </c:strCache>
            </c:strRef>
          </c:tx>
          <c:invertIfNegative val="0"/>
          <c:val>
            <c:numRef>
              <c:f>'All Content'!$B$6</c:f>
              <c:numCache>
                <c:formatCode>#,##0</c:formatCode>
                <c:ptCount val="1"/>
                <c:pt idx="0">
                  <c:v>294818.0</c:v>
                </c:pt>
              </c:numCache>
            </c:numRef>
          </c:val>
        </c:ser>
        <c:ser>
          <c:idx val="6"/>
          <c:order val="6"/>
          <c:tx>
            <c:strRef>
              <c:f>'All Content'!$A$7</c:f>
              <c:strCache>
                <c:ptCount val="1"/>
                <c:pt idx="0">
                  <c:v>University of Illinois</c:v>
                </c:pt>
              </c:strCache>
            </c:strRef>
          </c:tx>
          <c:invertIfNegative val="0"/>
          <c:val>
            <c:numRef>
              <c:f>'All Content'!$B$7</c:f>
              <c:numCache>
                <c:formatCode>#,##0</c:formatCode>
                <c:ptCount val="1"/>
                <c:pt idx="0">
                  <c:v>295036.0</c:v>
                </c:pt>
              </c:numCache>
            </c:numRef>
          </c:val>
        </c:ser>
        <c:ser>
          <c:idx val="7"/>
          <c:order val="7"/>
          <c:tx>
            <c:strRef>
              <c:f>'All Content'!$A$8</c:f>
              <c:strCache>
                <c:ptCount val="1"/>
                <c:pt idx="0">
                  <c:v>Princeton University</c:v>
                </c:pt>
              </c:strCache>
            </c:strRef>
          </c:tx>
          <c:invertIfNegative val="0"/>
          <c:val>
            <c:numRef>
              <c:f>'All Content'!$B$8</c:f>
              <c:numCache>
                <c:formatCode>#,##0</c:formatCode>
                <c:ptCount val="1"/>
                <c:pt idx="0">
                  <c:v>252800.0</c:v>
                </c:pt>
              </c:numCache>
            </c:numRef>
          </c:val>
        </c:ser>
        <c:ser>
          <c:idx val="8"/>
          <c:order val="8"/>
          <c:tx>
            <c:strRef>
              <c:f>'All Content'!$A$9</c:f>
              <c:strCache>
                <c:ptCount val="1"/>
                <c:pt idx="0">
                  <c:v>Harvard University</c:v>
                </c:pt>
              </c:strCache>
            </c:strRef>
          </c:tx>
          <c:invertIfNegative val="0"/>
          <c:val>
            <c:numRef>
              <c:f>'All Content'!$B$9</c:f>
              <c:numCache>
                <c:formatCode>#,##0</c:formatCode>
                <c:ptCount val="1"/>
                <c:pt idx="0">
                  <c:v>238065.0</c:v>
                </c:pt>
              </c:numCache>
            </c:numRef>
          </c:val>
        </c:ser>
        <c:ser>
          <c:idx val="9"/>
          <c:order val="9"/>
          <c:tx>
            <c:strRef>
              <c:f>'All Content'!$A$10</c:f>
              <c:strCache>
                <c:ptCount val="1"/>
                <c:pt idx="0">
                  <c:v>University of Minnesota</c:v>
                </c:pt>
              </c:strCache>
            </c:strRef>
          </c:tx>
          <c:invertIfNegative val="0"/>
          <c:val>
            <c:numRef>
              <c:f>'All Content'!$B$10</c:f>
              <c:numCache>
                <c:formatCode>#,##0</c:formatCode>
                <c:ptCount val="1"/>
                <c:pt idx="0">
                  <c:v>138580.0</c:v>
                </c:pt>
              </c:numCache>
            </c:numRef>
          </c:val>
        </c:ser>
        <c:ser>
          <c:idx val="10"/>
          <c:order val="10"/>
          <c:tx>
            <c:strRef>
              <c:f>'All Content'!$A$11</c:f>
              <c:strCache>
                <c:ptCount val="1"/>
                <c:pt idx="0">
                  <c:v>Universidad Complutense</c:v>
                </c:pt>
              </c:strCache>
            </c:strRef>
          </c:tx>
          <c:invertIfNegative val="0"/>
          <c:val>
            <c:numRef>
              <c:f>'All Content'!$B$11</c:f>
              <c:numCache>
                <c:formatCode>#,##0</c:formatCode>
                <c:ptCount val="1"/>
                <c:pt idx="0">
                  <c:v>113378.0</c:v>
                </c:pt>
              </c:numCache>
            </c:numRef>
          </c:val>
        </c:ser>
        <c:ser>
          <c:idx val="11"/>
          <c:order val="11"/>
          <c:tx>
            <c:strRef>
              <c:f>'All Content'!$A$12</c:f>
              <c:strCache>
                <c:ptCount val="1"/>
                <c:pt idx="0">
                  <c:v>Library of Congress</c:v>
                </c:pt>
              </c:strCache>
            </c:strRef>
          </c:tx>
          <c:invertIfNegative val="0"/>
          <c:val>
            <c:numRef>
              <c:f>'All Content'!$B$12</c:f>
              <c:numCache>
                <c:formatCode>#,##0</c:formatCode>
                <c:ptCount val="1"/>
                <c:pt idx="0">
                  <c:v>108883.0</c:v>
                </c:pt>
              </c:numCache>
            </c:numRef>
          </c:val>
        </c:ser>
        <c:ser>
          <c:idx val="12"/>
          <c:order val="12"/>
          <c:tx>
            <c:strRef>
              <c:f>'All Content'!$A$13</c:f>
              <c:strCache>
                <c:ptCount val="1"/>
                <c:pt idx="0">
                  <c:v>Penn State</c:v>
                </c:pt>
              </c:strCache>
            </c:strRef>
          </c:tx>
          <c:invertIfNegative val="0"/>
          <c:val>
            <c:numRef>
              <c:f>'All Content'!$B$13</c:f>
              <c:numCache>
                <c:formatCode>#,##0</c:formatCode>
                <c:ptCount val="1"/>
                <c:pt idx="0">
                  <c:v>91527.0</c:v>
                </c:pt>
              </c:numCache>
            </c:numRef>
          </c:val>
        </c:ser>
        <c:ser>
          <c:idx val="13"/>
          <c:order val="13"/>
          <c:tx>
            <c:strRef>
              <c:f>'All Content'!$A$14</c:f>
              <c:strCache>
                <c:ptCount val="1"/>
                <c:pt idx="0">
                  <c:v>Keio University</c:v>
                </c:pt>
              </c:strCache>
            </c:strRef>
          </c:tx>
          <c:invertIfNegative val="0"/>
          <c:val>
            <c:numRef>
              <c:f>'All Content'!$B$14</c:f>
              <c:numCache>
                <c:formatCode>#,##0</c:formatCode>
                <c:ptCount val="1"/>
                <c:pt idx="0">
                  <c:v>90080.0</c:v>
                </c:pt>
              </c:numCache>
            </c:numRef>
          </c:val>
        </c:ser>
        <c:ser>
          <c:idx val="14"/>
          <c:order val="14"/>
          <c:tx>
            <c:strRef>
              <c:f>'All Content'!$A$15</c:f>
              <c:strCache>
                <c:ptCount val="1"/>
                <c:pt idx="0">
                  <c:v>University of Alberta</c:v>
                </c:pt>
              </c:strCache>
            </c:strRef>
          </c:tx>
          <c:invertIfNegative val="0"/>
          <c:val>
            <c:numRef>
              <c:f>'All Content'!$B$15</c:f>
              <c:numCache>
                <c:formatCode>General</c:formatCode>
                <c:ptCount val="1"/>
                <c:pt idx="0">
                  <c:v>75974.0</c:v>
                </c:pt>
              </c:numCache>
            </c:numRef>
          </c:val>
        </c:ser>
        <c:ser>
          <c:idx val="15"/>
          <c:order val="15"/>
          <c:tx>
            <c:strRef>
              <c:f>'All Content'!$A$16</c:f>
              <c:strCache>
                <c:ptCount val="1"/>
                <c:pt idx="0">
                  <c:v>Columbia University</c:v>
                </c:pt>
              </c:strCache>
            </c:strRef>
          </c:tx>
          <c:invertIfNegative val="0"/>
          <c:val>
            <c:numRef>
              <c:f>'All Content'!$B$16</c:f>
              <c:numCache>
                <c:formatCode>#,##0</c:formatCode>
                <c:ptCount val="1"/>
                <c:pt idx="0">
                  <c:v>65166.0</c:v>
                </c:pt>
              </c:numCache>
            </c:numRef>
          </c:val>
        </c:ser>
        <c:ser>
          <c:idx val="16"/>
          <c:order val="16"/>
          <c:tx>
            <c:strRef>
              <c:f>'All Content'!$A$17</c:f>
              <c:strCache>
                <c:ptCount val="1"/>
                <c:pt idx="0">
                  <c:v>Northwestern University</c:v>
                </c:pt>
              </c:strCache>
            </c:strRef>
          </c:tx>
          <c:invertIfNegative val="0"/>
          <c:val>
            <c:numRef>
              <c:f>'All Content'!$B$17</c:f>
              <c:numCache>
                <c:formatCode>#,##0</c:formatCode>
                <c:ptCount val="1"/>
                <c:pt idx="0">
                  <c:v>56642.0</c:v>
                </c:pt>
              </c:numCache>
            </c:numRef>
          </c:val>
        </c:ser>
        <c:ser>
          <c:idx val="17"/>
          <c:order val="17"/>
          <c:tx>
            <c:strRef>
              <c:f>'All Content'!$A$18</c:f>
              <c:strCache>
                <c:ptCount val="1"/>
                <c:pt idx="0">
                  <c:v>University of Chicago</c:v>
                </c:pt>
              </c:strCache>
            </c:strRef>
          </c:tx>
          <c:invertIfNegative val="0"/>
          <c:val>
            <c:numRef>
              <c:f>'All Content'!$B$18</c:f>
              <c:numCache>
                <c:formatCode>General</c:formatCode>
                <c:ptCount val="1"/>
                <c:pt idx="0">
                  <c:v>51903.0</c:v>
                </c:pt>
              </c:numCache>
            </c:numRef>
          </c:val>
        </c:ser>
        <c:ser>
          <c:idx val="18"/>
          <c:order val="18"/>
          <c:tx>
            <c:strRef>
              <c:f>'All Content'!$A$19</c:f>
              <c:strCache>
                <c:ptCount val="1"/>
                <c:pt idx="0">
                  <c:v>Ohio State</c:v>
                </c:pt>
              </c:strCache>
            </c:strRef>
          </c:tx>
          <c:invertIfNegative val="0"/>
          <c:val>
            <c:numRef>
              <c:f>'All Content'!$B$19</c:f>
              <c:numCache>
                <c:formatCode>#,##0</c:formatCode>
                <c:ptCount val="1"/>
                <c:pt idx="0">
                  <c:v>50569.0</c:v>
                </c:pt>
              </c:numCache>
            </c:numRef>
          </c:val>
        </c:ser>
        <c:ser>
          <c:idx val="19"/>
          <c:order val="19"/>
          <c:tx>
            <c:strRef>
              <c:f>'All Content'!$A$20</c:f>
              <c:strCache>
                <c:ptCount val="1"/>
                <c:pt idx="0">
                  <c:v>University of Virginia</c:v>
                </c:pt>
              </c:strCache>
            </c:strRef>
          </c:tx>
          <c:invertIfNegative val="0"/>
          <c:val>
            <c:numRef>
              <c:f>'All Content'!$B$20</c:f>
              <c:numCache>
                <c:formatCode>#,##0</c:formatCode>
                <c:ptCount val="1"/>
                <c:pt idx="0">
                  <c:v>51206.0</c:v>
                </c:pt>
              </c:numCache>
            </c:numRef>
          </c:val>
        </c:ser>
        <c:ser>
          <c:idx val="20"/>
          <c:order val="20"/>
          <c:tx>
            <c:strRef>
              <c:f>'All Content'!$A$21</c:f>
              <c:strCache>
                <c:ptCount val="1"/>
                <c:pt idx="0">
                  <c:v>Purdue University</c:v>
                </c:pt>
              </c:strCache>
            </c:strRef>
          </c:tx>
          <c:invertIfNegative val="0"/>
          <c:val>
            <c:numRef>
              <c:f>'All Content'!$B$21</c:f>
              <c:numCache>
                <c:formatCode>#,##0</c:formatCode>
                <c:ptCount val="1"/>
                <c:pt idx="0">
                  <c:v>46913.0</c:v>
                </c:pt>
              </c:numCache>
            </c:numRef>
          </c:val>
        </c:ser>
        <c:ser>
          <c:idx val="21"/>
          <c:order val="21"/>
          <c:tx>
            <c:strRef>
              <c:f>'All Content'!$A$22</c:f>
              <c:strCache>
                <c:ptCount val="1"/>
                <c:pt idx="0">
                  <c:v>Yale University</c:v>
                </c:pt>
              </c:strCache>
            </c:strRef>
          </c:tx>
          <c:invertIfNegative val="0"/>
          <c:val>
            <c:numRef>
              <c:f>'All Content'!$B$22</c:f>
              <c:numCache>
                <c:formatCode>#,##0</c:formatCode>
                <c:ptCount val="1"/>
                <c:pt idx="0">
                  <c:v>23678.0</c:v>
                </c:pt>
              </c:numCache>
            </c:numRef>
          </c:val>
        </c:ser>
        <c:ser>
          <c:idx val="22"/>
          <c:order val="22"/>
          <c:tx>
            <c:strRef>
              <c:f>'All Content'!$A$23</c:f>
              <c:strCache>
                <c:ptCount val="1"/>
                <c:pt idx="0">
                  <c:v>Getty Research Institute</c:v>
                </c:pt>
              </c:strCache>
            </c:strRef>
          </c:tx>
          <c:invertIfNegative val="0"/>
          <c:val>
            <c:numRef>
              <c:f>'All Content'!$B$23</c:f>
              <c:numCache>
                <c:formatCode>General</c:formatCode>
                <c:ptCount val="1"/>
                <c:pt idx="0">
                  <c:v>16121.0</c:v>
                </c:pt>
              </c:numCache>
            </c:numRef>
          </c:val>
        </c:ser>
        <c:ser>
          <c:idx val="23"/>
          <c:order val="23"/>
          <c:tx>
            <c:strRef>
              <c:f>'All Content'!$A$24</c:f>
              <c:strCache>
                <c:ptCount val="1"/>
                <c:pt idx="0">
                  <c:v>University of North Carolina at Chapel Hill</c:v>
                </c:pt>
              </c:strCache>
            </c:strRef>
          </c:tx>
          <c:invertIfNegative val="0"/>
          <c:val>
            <c:numRef>
              <c:f>'All Content'!$B$24</c:f>
              <c:numCache>
                <c:formatCode>#,##0</c:formatCode>
                <c:ptCount val="1"/>
                <c:pt idx="0">
                  <c:v>17025.0</c:v>
                </c:pt>
              </c:numCache>
            </c:numRef>
          </c:val>
        </c:ser>
        <c:ser>
          <c:idx val="24"/>
          <c:order val="24"/>
          <c:tx>
            <c:strRef>
              <c:f>'All Content'!$A$25</c:f>
              <c:strCache>
                <c:ptCount val="1"/>
                <c:pt idx="0">
                  <c:v>University of Massachusetts</c:v>
                </c:pt>
              </c:strCache>
            </c:strRef>
          </c:tx>
          <c:invertIfNegative val="0"/>
          <c:val>
            <c:numRef>
              <c:f>'All Content'!$B$25</c:f>
              <c:numCache>
                <c:formatCode>#,##0</c:formatCode>
                <c:ptCount val="1"/>
                <c:pt idx="0">
                  <c:v>11115.0</c:v>
                </c:pt>
              </c:numCache>
            </c:numRef>
          </c:val>
        </c:ser>
        <c:ser>
          <c:idx val="25"/>
          <c:order val="25"/>
          <c:tx>
            <c:strRef>
              <c:f>'All Content'!$A$26</c:f>
              <c:strCache>
                <c:ptCount val="1"/>
                <c:pt idx="0">
                  <c:v>University of Florida</c:v>
                </c:pt>
              </c:strCache>
            </c:strRef>
          </c:tx>
          <c:invertIfNegative val="0"/>
          <c:val>
            <c:numRef>
              <c:f>'All Content'!$B$26</c:f>
              <c:numCache>
                <c:formatCode>#,##0</c:formatCode>
                <c:ptCount val="1"/>
                <c:pt idx="0">
                  <c:v>9866.0</c:v>
                </c:pt>
              </c:numCache>
            </c:numRef>
          </c:val>
        </c:ser>
        <c:ser>
          <c:idx val="26"/>
          <c:order val="26"/>
          <c:tx>
            <c:strRef>
              <c:f>'All Content'!$A$27</c:f>
              <c:strCache>
                <c:ptCount val="1"/>
                <c:pt idx="0">
                  <c:v>Duke University</c:v>
                </c:pt>
              </c:strCache>
            </c:strRef>
          </c:tx>
          <c:invertIfNegative val="0"/>
          <c:val>
            <c:numRef>
              <c:f>'All Content'!$B$27</c:f>
              <c:numCache>
                <c:formatCode>#,##0</c:formatCode>
                <c:ptCount val="1"/>
                <c:pt idx="0">
                  <c:v>7775.0</c:v>
                </c:pt>
              </c:numCache>
            </c:numRef>
          </c:val>
        </c:ser>
        <c:ser>
          <c:idx val="27"/>
          <c:order val="27"/>
          <c:tx>
            <c:strRef>
              <c:f>'All Content'!$A$28</c:f>
              <c:strCache>
                <c:ptCount val="1"/>
                <c:pt idx="0">
                  <c:v>University of Connecticut</c:v>
                </c:pt>
              </c:strCache>
            </c:strRef>
          </c:tx>
          <c:invertIfNegative val="0"/>
          <c:val>
            <c:numRef>
              <c:f>'All Content'!$B$28</c:f>
              <c:numCache>
                <c:formatCode>General</c:formatCode>
                <c:ptCount val="1"/>
                <c:pt idx="0">
                  <c:v>4629.0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-2002463512"/>
        <c:axId val="-2061007160"/>
      </c:barChart>
      <c:catAx>
        <c:axId val="-2002463512"/>
        <c:scaling>
          <c:orientation val="minMax"/>
        </c:scaling>
        <c:delete val="1"/>
        <c:axPos val="b"/>
        <c:majorTickMark val="out"/>
        <c:minorTickMark val="none"/>
        <c:tickLblPos val="nextTo"/>
        <c:crossAx val="-2061007160"/>
        <c:crosses val="autoZero"/>
        <c:auto val="1"/>
        <c:lblAlgn val="ctr"/>
        <c:lblOffset val="100"/>
        <c:noMultiLvlLbl val="0"/>
      </c:catAx>
      <c:valAx>
        <c:axId val="-2061007160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-200246351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19662025005495"/>
          <c:y val="0.108518802406336"/>
          <c:w val="0.850113300317098"/>
          <c:h val="0.693061517995182"/>
        </c:manualLayout>
      </c:layout>
      <c:ofPieChart>
        <c:ofPieType val="bar"/>
        <c:varyColors val="1"/>
        <c:ser>
          <c:idx val="0"/>
          <c:order val="0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Pt>
            <c:idx val="6"/>
            <c:bubble3D val="0"/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In </a:t>
                    </a:r>
                    <a:r>
                      <a:rPr lang="en-US" smtClean="0"/>
                      <a:t>Copyright or undetermined</a:t>
                    </a:r>
                    <a:r>
                      <a:rPr lang="en-US"/>
                      <a:t>
63%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Public </a:t>
                    </a:r>
                    <a:r>
                      <a:rPr lang="en-US" smtClean="0"/>
                      <a:t>Domain Worldwide</a:t>
                    </a:r>
                    <a:r>
                      <a:rPr lang="en-US"/>
                      <a:t>
21%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0.0131362889983578"/>
                  <c:y val="-5.40800045650416E-17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US Government </a:t>
                    </a:r>
                    <a:r>
                      <a:rPr lang="en-US"/>
                      <a:t>Documents
5%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0.00226244343891403"/>
                  <c:y val="0.0416663684084944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-0.0241922345913657"/>
                  <c:y val="0.115781710914454"/>
                </c:manualLayout>
              </c:layout>
              <c:tx>
                <c:rich>
                  <a:bodyPr/>
                  <a:lstStyle/>
                  <a:p>
                    <a:r>
                      <a:rPr lang="en-US" sz="1400"/>
                      <a:t>Open Access
0.06%</a:t>
                    </a:r>
                    <a:endParaRPr lang="en-US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-0.249597248619785"/>
                  <c:y val="0.108608227068962"/>
                </c:manualLayout>
              </c:layout>
              <c:tx>
                <c:rich>
                  <a:bodyPr/>
                  <a:lstStyle/>
                  <a:p>
                    <a:r>
                      <a:rPr lang="en-US" sz="1400"/>
                      <a:t>Creative Commons
0.06%</a:t>
                    </a:r>
                    <a:endParaRPr lang="en-US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 smtClean="0"/>
                      <a:t>“Public domain”</a:t>
                    </a:r>
                    <a:r>
                      <a:rPr lang="en-US" dirty="0"/>
                      <a:t>
37%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dLblPos val="bestFit"/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'[Chart in Microsoft Office PowerPoint]Sheet1'!$A$2:$A$7</c:f>
              <c:strCache>
                <c:ptCount val="6"/>
                <c:pt idx="0">
                  <c:v>In Copyright</c:v>
                </c:pt>
                <c:pt idx="1">
                  <c:v>Public Domain</c:v>
                </c:pt>
                <c:pt idx="2">
                  <c:v>Government Documents</c:v>
                </c:pt>
                <c:pt idx="3">
                  <c:v>Public Domain (US)</c:v>
                </c:pt>
                <c:pt idx="4">
                  <c:v>Open Access</c:v>
                </c:pt>
                <c:pt idx="5">
                  <c:v>Creative Commons</c:v>
                </c:pt>
              </c:strCache>
            </c:strRef>
          </c:cat>
          <c:val>
            <c:numRef>
              <c:f>'[Chart in Microsoft Office PowerPoint]Sheet1'!$B$2:$B$7</c:f>
              <c:numCache>
                <c:formatCode>#,##0</c:formatCode>
                <c:ptCount val="6"/>
                <c:pt idx="0" formatCode="0">
                  <c:v>8.0E6</c:v>
                </c:pt>
                <c:pt idx="1">
                  <c:v>2.665594E6</c:v>
                </c:pt>
                <c:pt idx="2" formatCode="0">
                  <c:v>600000.0</c:v>
                </c:pt>
                <c:pt idx="3">
                  <c:v>1.470371E6</c:v>
                </c:pt>
                <c:pt idx="4">
                  <c:v>7776.0</c:v>
                </c:pt>
                <c:pt idx="5">
                  <c:v>7497.0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gapWidth val="100"/>
        <c:splitType val="pos"/>
        <c:splitPos val="5.0"/>
        <c:secondPieSize val="75"/>
        <c:serLines/>
      </c:ofPieChart>
      <c:spPr>
        <a:noFill/>
        <a:ln w="25400">
          <a:noFill/>
        </a:ln>
      </c:spPr>
    </c:plotArea>
    <c:plotVisOnly val="1"/>
    <c:dispBlanksAs val="zero"/>
    <c:showDLblsOverMax val="0"/>
  </c:chart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0.75616</cdr:x>
      <cdr:y>0.05238</cdr:y>
    </cdr:from>
    <cdr:to>
      <cdr:x>1</cdr:x>
      <cdr:y>0.27143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045367" y="174625"/>
          <a:ext cx="1304508" cy="7302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0.5727</cdr:x>
      <cdr:y>0</cdr:y>
    </cdr:from>
    <cdr:to>
      <cdr:x>0.86595</cdr:x>
      <cdr:y>0.13683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063875" y="0"/>
          <a:ext cx="1568867" cy="45616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dirty="0" smtClean="0"/>
            <a:t>&lt; 1500, 0.04%</a:t>
          </a:r>
        </a:p>
        <a:p xmlns:a="http://schemas.openxmlformats.org/drawingml/2006/main">
          <a:r>
            <a:rPr lang="en-US" sz="1400" dirty="0" smtClean="0"/>
            <a:t>1500-1800, 0.1%</a:t>
          </a:r>
          <a:endParaRPr lang="en-US" sz="14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0.36147</cdr:x>
      <cdr:y>0.10169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0" y="0"/>
          <a:ext cx="2066924" cy="2857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600" b="1" dirty="0" smtClean="0"/>
            <a:t>Top 10 Languages</a:t>
          </a:r>
          <a:endParaRPr lang="en-US" sz="1600" b="1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6B4073-B2EA-224D-A0CA-92BE76FBD36A}" type="datetimeFigureOut">
              <a:rPr lang="en-US" smtClean="0"/>
              <a:t>11/18/14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F27701-3075-974F-9846-0FB471D2B3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533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601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6C6DA01-42B8-7346-A9EA-4BF55496E37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  <p:sp>
        <p:nvSpPr>
          <p:cNvPr id="2" name="Notes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F27701-3075-974F-9846-0FB471D2B37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1481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F27701-3075-974F-9846-0FB471D2B37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54238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F27701-3075-974F-9846-0FB471D2B37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49875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F27701-3075-974F-9846-0FB471D2B37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65069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F27701-3075-974F-9846-0FB471D2B377}" type="slidenum">
              <a:rPr lang="en-US" smtClean="0"/>
              <a:t>14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97961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F27701-3075-974F-9846-0FB471D2B37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97961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AB311B-BDAF-BB42-8768-5A1974F75D17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4913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F27701-3075-974F-9846-0FB471D2B377}" type="slidenum">
              <a:rPr lang="en-US" smtClean="0"/>
              <a:t>2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8919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F27701-3075-974F-9846-0FB471D2B377}" type="slidenum">
              <a:rPr lang="en-US" smtClean="0"/>
              <a:t>3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2016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C38F5D-7BA5-3545-B9C3-B33E79CAAC31}" type="slidenum">
              <a:rPr lang="en-US" smtClean="0"/>
              <a:t>4</a:t>
            </a:fld>
            <a:endParaRPr lang="en-US"/>
          </a:p>
        </p:txBody>
      </p:sp>
      <p:sp>
        <p:nvSpPr>
          <p:cNvPr id="3" name="Notes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6827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F27701-3075-974F-9846-0FB471D2B37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6206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F27701-3075-974F-9846-0FB471D2B37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8277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F27701-3075-974F-9846-0FB471D2B37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9796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F27701-3075-974F-9846-0FB471D2B37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6220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F27701-3075-974F-9846-0FB471D2B37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9796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7C09C-B7EF-6A4B-B069-7F4E2056B1C9}" type="datetimeFigureOut">
              <a:rPr lang="en-US" smtClean="0"/>
              <a:t>11/18/14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38766-2C8F-574F-A5E5-E8F4430A31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526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7C09C-B7EF-6A4B-B069-7F4E2056B1C9}" type="datetimeFigureOut">
              <a:rPr lang="en-US" smtClean="0"/>
              <a:t>11/18/14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38766-2C8F-574F-A5E5-E8F4430A31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162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7C09C-B7EF-6A4B-B069-7F4E2056B1C9}" type="datetimeFigureOut">
              <a:rPr lang="en-US" smtClean="0"/>
              <a:t>11/18/14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38766-2C8F-574F-A5E5-E8F4430A31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7273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HathiTru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7800" y="196850"/>
            <a:ext cx="8788400" cy="640715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n w="34925" cap="flat" cmpd="sng" algn="ctr">
                <a:solidFill>
                  <a:srgbClr val="FF6600"/>
                </a:solidFill>
                <a:prstDash val="solid"/>
                <a:round/>
                <a:headEnd type="none" w="med" len="med"/>
                <a:tailEnd type="none" w="med" len="med"/>
              </a:ln>
              <a:solidFill>
                <a:srgbClr val="FF6600"/>
              </a:solidFill>
              <a:ea typeface="Arial" pitchFamily="-65" charset="0"/>
              <a:cs typeface="Arial" pitchFamily="-65" charset="0"/>
            </a:endParaRPr>
          </a:p>
        </p:txBody>
      </p:sp>
      <p:pic>
        <p:nvPicPr>
          <p:cNvPr id="4" name="Picture 5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212138" y="5930900"/>
            <a:ext cx="949325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114309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HathiTru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7800" y="196850"/>
            <a:ext cx="8788400" cy="640715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n w="34925" cap="flat" cmpd="sng" algn="ctr">
                <a:solidFill>
                  <a:srgbClr val="FF6600"/>
                </a:solidFill>
                <a:prstDash val="solid"/>
                <a:round/>
                <a:headEnd type="none" w="med" len="med"/>
                <a:tailEnd type="none" w="med" len="med"/>
              </a:ln>
              <a:solidFill>
                <a:srgbClr val="FF6600"/>
              </a:solidFill>
              <a:ea typeface="Arial" pitchFamily="-65" charset="0"/>
              <a:cs typeface="Arial" pitchFamily="-65" charset="0"/>
            </a:endParaRPr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12138" y="5930900"/>
            <a:ext cx="949325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Connector 7"/>
          <p:cNvCxnSpPr>
            <a:cxnSpLocks noChangeShapeType="1"/>
          </p:cNvCxnSpPr>
          <p:nvPr/>
        </p:nvCxnSpPr>
        <p:spPr bwMode="auto">
          <a:xfrm>
            <a:off x="571500" y="1524000"/>
            <a:ext cx="8001000" cy="1588"/>
          </a:xfrm>
          <a:prstGeom prst="line">
            <a:avLst/>
          </a:prstGeom>
          <a:noFill/>
          <a:ln w="12700">
            <a:solidFill>
              <a:srgbClr val="D57007"/>
            </a:solidFill>
            <a:round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</p:cxn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95849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93470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6"/>
          <p:cNvSpPr txBox="1">
            <a:spLocks noChangeArrowheads="1"/>
          </p:cNvSpPr>
          <p:nvPr/>
        </p:nvSpPr>
        <p:spPr bwMode="auto">
          <a:xfrm>
            <a:off x="6265863" y="121920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647700" y="1775064"/>
            <a:ext cx="7848600" cy="3802616"/>
          </a:xfrm>
          <a:prstGeom prst="rect">
            <a:avLst/>
          </a:prstGeom>
          <a:ln w="38100">
            <a:solidFill>
              <a:srgbClr val="FF6600"/>
            </a:solidFill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000000"/>
              </a:solidFill>
              <a:ea typeface="Arial" pitchFamily="-65" charset="0"/>
              <a:cs typeface="Arial" pitchFamily="-65" charset="0"/>
            </a:endParaRPr>
          </a:p>
        </p:txBody>
      </p:sp>
      <p:sp>
        <p:nvSpPr>
          <p:cNvPr id="5" name="TextBox 8"/>
          <p:cNvSpPr txBox="1">
            <a:spLocks noChangeArrowheads="1"/>
          </p:cNvSpPr>
          <p:nvPr/>
        </p:nvSpPr>
        <p:spPr bwMode="auto">
          <a:xfrm>
            <a:off x="3535363" y="557213"/>
            <a:ext cx="2921000" cy="846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spcAft>
                <a:spcPts val="600"/>
              </a:spcAft>
            </a:pPr>
            <a:r>
              <a:rPr lang="en-US" sz="2800" dirty="0">
                <a:solidFill>
                  <a:srgbClr val="404040"/>
                </a:solidFill>
                <a:latin typeface="Hoefler Text" charset="0"/>
                <a:cs typeface="Hoefler Text" charset="0"/>
              </a:rPr>
              <a:t>HATHITRUST</a:t>
            </a:r>
          </a:p>
          <a:p>
            <a:pPr>
              <a:spcAft>
                <a:spcPts val="600"/>
              </a:spcAft>
            </a:pPr>
            <a:r>
              <a:rPr lang="en-US" sz="1600" b="1" dirty="0">
                <a:solidFill>
                  <a:srgbClr val="404040"/>
                </a:solidFill>
                <a:latin typeface="Hoefler Text" charset="0"/>
                <a:cs typeface="Hoefler Text" charset="0"/>
              </a:rPr>
              <a:t> </a:t>
            </a:r>
            <a:r>
              <a:rPr lang="en-US" sz="1600" dirty="0">
                <a:solidFill>
                  <a:srgbClr val="404040"/>
                </a:solidFill>
                <a:latin typeface="Hoefler Text" charset="0"/>
                <a:cs typeface="Hoefler Text" charset="0"/>
              </a:rPr>
              <a:t>A Shared Digital Repository</a:t>
            </a:r>
          </a:p>
        </p:txBody>
      </p:sp>
      <p:cxnSp>
        <p:nvCxnSpPr>
          <p:cNvPr id="6" name="Straight Connector 5"/>
          <p:cNvCxnSpPr>
            <a:cxnSpLocks noChangeShapeType="1"/>
          </p:cNvCxnSpPr>
          <p:nvPr/>
        </p:nvCxnSpPr>
        <p:spPr bwMode="auto">
          <a:xfrm>
            <a:off x="1638300" y="3976471"/>
            <a:ext cx="5884863" cy="1588"/>
          </a:xfrm>
          <a:prstGeom prst="line">
            <a:avLst/>
          </a:prstGeom>
          <a:noFill/>
          <a:ln w="12700">
            <a:solidFill>
              <a:srgbClr val="D57007"/>
            </a:solidFill>
            <a:round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</p:cxnSp>
      <p:sp>
        <p:nvSpPr>
          <p:cNvPr id="15" name="Title 1"/>
          <p:cNvSpPr>
            <a:spLocks noGrp="1"/>
          </p:cNvSpPr>
          <p:nvPr>
            <p:ph type="ctrTitle"/>
          </p:nvPr>
        </p:nvSpPr>
        <p:spPr>
          <a:xfrm>
            <a:off x="647700" y="1689100"/>
            <a:ext cx="7848600" cy="162242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8" name="Picture 5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2503488" y="584200"/>
            <a:ext cx="949325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40315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0_HathiTru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7800" y="196850"/>
            <a:ext cx="8788400" cy="640715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n w="34925" cap="flat" cmpd="sng" algn="ctr">
                <a:solidFill>
                  <a:srgbClr val="FF6600"/>
                </a:solidFill>
                <a:prstDash val="solid"/>
                <a:round/>
                <a:headEnd type="none" w="med" len="med"/>
                <a:tailEnd type="none" w="med" len="med"/>
              </a:ln>
              <a:solidFill>
                <a:srgbClr val="FF6600"/>
              </a:solidFill>
              <a:ea typeface="Arial" pitchFamily="-65" charset="0"/>
              <a:cs typeface="Arial" pitchFamily="-65" charset="0"/>
            </a:endParaRPr>
          </a:p>
        </p:txBody>
      </p:sp>
      <p:pic>
        <p:nvPicPr>
          <p:cNvPr id="4" name="Picture 5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212138" y="5930900"/>
            <a:ext cx="949325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99524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7C09C-B7EF-6A4B-B069-7F4E2056B1C9}" type="datetimeFigureOut">
              <a:rPr lang="en-US" smtClean="0"/>
              <a:t>11/18/14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38766-2C8F-574F-A5E5-E8F4430A31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16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7C09C-B7EF-6A4B-B069-7F4E2056B1C9}" type="datetimeFigureOut">
              <a:rPr lang="en-US" smtClean="0"/>
              <a:t>11/18/14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38766-2C8F-574F-A5E5-E8F4430A31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597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7C09C-B7EF-6A4B-B069-7F4E2056B1C9}" type="datetimeFigureOut">
              <a:rPr lang="en-US" smtClean="0"/>
              <a:t>11/18/14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38766-2C8F-574F-A5E5-E8F4430A31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74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7C09C-B7EF-6A4B-B069-7F4E2056B1C9}" type="datetimeFigureOut">
              <a:rPr lang="en-US" smtClean="0"/>
              <a:t>11/18/14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38766-2C8F-574F-A5E5-E8F4430A31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40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7C09C-B7EF-6A4B-B069-7F4E2056B1C9}" type="datetimeFigureOut">
              <a:rPr lang="en-US" smtClean="0"/>
              <a:t>11/18/14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38766-2C8F-574F-A5E5-E8F4430A31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522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7C09C-B7EF-6A4B-B069-7F4E2056B1C9}" type="datetimeFigureOut">
              <a:rPr lang="en-US" smtClean="0"/>
              <a:t>11/18/14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38766-2C8F-574F-A5E5-E8F4430A31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338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7C09C-B7EF-6A4B-B069-7F4E2056B1C9}" type="datetimeFigureOut">
              <a:rPr lang="en-US" smtClean="0"/>
              <a:t>11/18/14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38766-2C8F-574F-A5E5-E8F4430A31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639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7C09C-B7EF-6A4B-B069-7F4E2056B1C9}" type="datetimeFigureOut">
              <a:rPr lang="en-US" smtClean="0"/>
              <a:t>11/18/14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38766-2C8F-574F-A5E5-E8F4430A31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358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57C09C-B7EF-6A4B-B069-7F4E2056B1C9}" type="datetimeFigureOut">
              <a:rPr lang="en-US" smtClean="0"/>
              <a:t>11/18/14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B38766-2C8F-574F-A5E5-E8F4430A31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189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5" r:id="rId12"/>
    <p:sldLayoutId id="2147483667" r:id="rId13"/>
    <p:sldLayoutId id="2147483668" r:id="rId14"/>
    <p:sldLayoutId id="2147483670" r:id="rId15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hyperlink" Target="http://creativecommons.org/licenses/by/4.0/" TargetMode="External"/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1.xml"/><Relationship Id="rId3" Type="http://schemas.openxmlformats.org/officeDocument/2006/relationships/chart" Target="../charts/char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athitrust.org/rights_database" TargetMode="External"/><Relationship Id="rId4" Type="http://schemas.openxmlformats.org/officeDocument/2006/relationships/hyperlink" Target="http://www.hathitrust.org/data" TargetMode="External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athitrust.org/about" TargetMode="External"/><Relationship Id="rId4" Type="http://schemas.openxmlformats.org/officeDocument/2006/relationships/hyperlink" Target="http://www.hathitrust.org/resources" TargetMode="External"/><Relationship Id="rId5" Type="http://schemas.openxmlformats.org/officeDocument/2006/relationships/hyperlink" Target="http://twitter.com/hathitrust" TargetMode="External"/><Relationship Id="rId6" Type="http://schemas.openxmlformats.org/officeDocument/2006/relationships/hyperlink" Target="http://www.facebook.com/hathitrust" TargetMode="External"/><Relationship Id="rId7" Type="http://schemas.openxmlformats.org/officeDocument/2006/relationships/hyperlink" Target="http://www.hathitrust.org/updates" TargetMode="External"/><Relationship Id="rId8" Type="http://schemas.openxmlformats.org/officeDocument/2006/relationships/hyperlink" Target="http://www.hathitrust.org/updates_rss" TargetMode="External"/><Relationship Id="rId9" Type="http://schemas.openxmlformats.org/officeDocument/2006/relationships/hyperlink" Target="mailto:feedback@issues.hathitrust.org" TargetMode="External"/><Relationship Id="rId10" Type="http://schemas.openxmlformats.org/officeDocument/2006/relationships/hyperlink" Target="http://www.hathitrust.org/blogs" TargetMode="External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4" Type="http://schemas.openxmlformats.org/officeDocument/2006/relationships/chart" Target="../charts/chart2.xml"/><Relationship Id="rId5" Type="http://schemas.openxmlformats.org/officeDocument/2006/relationships/chart" Target="../charts/chart3.xml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hyperlink" Target="http://www.clir.org/pubs/ruminations/01wilkin/wilkin.html" TargetMode="External"/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9.xml"/><Relationship Id="rId3" Type="http://schemas.openxmlformats.org/officeDocument/2006/relationships/hyperlink" Target="http://www.hathitrust.org/bib_rights_determination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le 3"/>
          <p:cNvSpPr>
            <a:spLocks noGrp="1"/>
          </p:cNvSpPr>
          <p:nvPr>
            <p:ph type="ctrTitle"/>
          </p:nvPr>
        </p:nvSpPr>
        <p:spPr>
          <a:xfrm>
            <a:off x="1093095" y="2002454"/>
            <a:ext cx="6776238" cy="1693132"/>
          </a:xfrm>
        </p:spPr>
        <p:txBody>
          <a:bodyPr>
            <a:noAutofit/>
          </a:bodyPr>
          <a:lstStyle/>
          <a:p>
            <a:r>
              <a:rPr lang="en-US" sz="3000" dirty="0">
                <a:latin typeface="Calibri" charset="0"/>
              </a:rPr>
              <a:t>Big Collections in an Era of Big Copyright: Practical Strategies for Making the Most of Digitized Heritage</a:t>
            </a:r>
          </a:p>
        </p:txBody>
      </p:sp>
      <p:sp>
        <p:nvSpPr>
          <p:cNvPr id="4" name="Title 3"/>
          <p:cNvSpPr txBox="1">
            <a:spLocks/>
          </p:cNvSpPr>
          <p:nvPr/>
        </p:nvSpPr>
        <p:spPr>
          <a:xfrm>
            <a:off x="3610536" y="5469085"/>
            <a:ext cx="2988921" cy="11584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endParaRPr lang="en-US" sz="3000" dirty="0">
              <a:latin typeface="+mj-lt"/>
              <a:ea typeface="+mj-ea"/>
              <a:cs typeface="+mj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93095" y="4195095"/>
            <a:ext cx="70071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Jeremy York</a:t>
            </a:r>
          </a:p>
          <a:p>
            <a:pPr algn="ctr"/>
            <a:r>
              <a:rPr lang="en-US" dirty="0" smtClean="0"/>
              <a:t>DLF Fall Forum</a:t>
            </a:r>
          </a:p>
          <a:p>
            <a:pPr algn="ctr"/>
            <a:r>
              <a:rPr lang="en-US" dirty="0" smtClean="0"/>
              <a:t>October 28, 2014</a:t>
            </a:r>
          </a:p>
        </p:txBody>
      </p:sp>
      <p:pic>
        <p:nvPicPr>
          <p:cNvPr id="5" name="Picture 4" descr="CC-BY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5337" y="5850085"/>
            <a:ext cx="1642288" cy="1905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587625" y="5728264"/>
            <a:ext cx="62912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Unless otherwise noted, these slides and their contents are licensed under a </a:t>
            </a:r>
            <a:r>
              <a:rPr lang="en-US" sz="1400" dirty="0" smtClean="0">
                <a:hlinkClick r:id="rId4"/>
              </a:rPr>
              <a:t>Creative Commons Attribution Unported License</a:t>
            </a:r>
            <a:r>
              <a:rPr lang="en-US" sz="1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612807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 Policies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Public Domain</a:t>
            </a:r>
          </a:p>
          <a:p>
            <a:r>
              <a:rPr lang="en-US" dirty="0" smtClean="0"/>
              <a:t>Public Domain in the US</a:t>
            </a:r>
          </a:p>
          <a:p>
            <a:r>
              <a:rPr lang="en-US" dirty="0" smtClean="0"/>
              <a:t>Open Access (including Creative Commons)</a:t>
            </a:r>
          </a:p>
          <a:p>
            <a:r>
              <a:rPr lang="en-US" dirty="0" smtClean="0"/>
              <a:t>In copyright or Undetermined</a:t>
            </a:r>
          </a:p>
          <a:p>
            <a:r>
              <a:rPr lang="en-US" dirty="0" smtClean="0"/>
              <a:t>In copyright in the United States</a:t>
            </a:r>
          </a:p>
          <a:p>
            <a:r>
              <a:rPr lang="en-US" dirty="0" smtClean="0"/>
              <a:t>Nobody (deletions, rights investigations)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78743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Copyright Distribution</a:t>
            </a:r>
            <a:endParaRPr lang="en-US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68557004"/>
              </p:ext>
            </p:extLst>
          </p:nvPr>
        </p:nvGraphicFramePr>
        <p:xfrm>
          <a:off x="457200" y="1905000"/>
          <a:ext cx="7734300" cy="4305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78509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Lawful 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Full-text search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Access for users who have </a:t>
            </a:r>
            <a:r>
              <a:rPr lang="en-US" dirty="0"/>
              <a:t>p</a:t>
            </a:r>
            <a:r>
              <a:rPr lang="en-US" dirty="0" smtClean="0"/>
              <a:t>rint disabilities</a:t>
            </a:r>
            <a:r>
              <a:rPr lang="en-US" dirty="0"/>
              <a:t>: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Print copy owned currently or previously; User certified by </a:t>
            </a:r>
            <a:r>
              <a:rPr lang="en-US" dirty="0"/>
              <a:t>the partner </a:t>
            </a:r>
            <a:r>
              <a:rPr lang="en-US" dirty="0" smtClean="0"/>
              <a:t>institution; Accessible to authenticated proxies</a:t>
            </a:r>
            <a:endParaRPr lang="en-US" dirty="0"/>
          </a:p>
          <a:p>
            <a:pPr>
              <a:lnSpc>
                <a:spcPct val="120000"/>
              </a:lnSpc>
            </a:pPr>
            <a:r>
              <a:rPr lang="en-US" dirty="0"/>
              <a:t>Section 108 (17 USC §108) replacement, preservation, and distribution uses of digital materials</a:t>
            </a:r>
            <a:r>
              <a:rPr lang="en-US" dirty="0" smtClean="0"/>
              <a:t>: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Print copy owned currently or </a:t>
            </a:r>
            <a:r>
              <a:rPr lang="en-US" dirty="0" smtClean="0"/>
              <a:t>previously; Located </a:t>
            </a:r>
            <a:r>
              <a:rPr lang="en-US" dirty="0"/>
              <a:t>within the United </a:t>
            </a:r>
            <a:r>
              <a:rPr lang="en-US" dirty="0" smtClean="0"/>
              <a:t>States; Replacement copies; access from library premises; Simultaneous accesses determined by print copies held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Computational Research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16817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Take-downs and Deletions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Take-down</a:t>
            </a:r>
          </a:p>
          <a:p>
            <a:pPr lvl="1"/>
            <a:r>
              <a:rPr lang="en-US" dirty="0" smtClean="0"/>
              <a:t>Remove access immediately</a:t>
            </a:r>
          </a:p>
          <a:p>
            <a:pPr lvl="1"/>
            <a:r>
              <a:rPr lang="en-US" dirty="0" smtClean="0"/>
              <a:t>Investigate rights</a:t>
            </a:r>
          </a:p>
          <a:p>
            <a:pPr lvl="1"/>
            <a:r>
              <a:rPr lang="en-US" dirty="0" smtClean="0"/>
              <a:t>Re-open or keep closed with new status</a:t>
            </a:r>
          </a:p>
          <a:p>
            <a:r>
              <a:rPr lang="en-US" dirty="0" smtClean="0"/>
              <a:t>Deletion</a:t>
            </a:r>
            <a:endParaRPr lang="en-US" dirty="0"/>
          </a:p>
          <a:p>
            <a:pPr lvl="1"/>
            <a:r>
              <a:rPr lang="en-US" dirty="0" smtClean="0"/>
              <a:t>Rights holder request (contractual obligation)</a:t>
            </a:r>
          </a:p>
          <a:p>
            <a:pPr lvl="1"/>
            <a:r>
              <a:rPr lang="en-US" dirty="0" smtClean="0"/>
              <a:t>Wholly </a:t>
            </a:r>
            <a:r>
              <a:rPr lang="en-US" dirty="0"/>
              <a:t>unusable or superior copy </a:t>
            </a:r>
            <a:r>
              <a:rPr lang="en-US" dirty="0" smtClean="0"/>
              <a:t>available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31488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Technical Infrastructure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/>
              <a:t>Strategy for </a:t>
            </a:r>
            <a:r>
              <a:rPr lang="en-US" dirty="0" smtClean="0"/>
              <a:t>addressing shared problems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Infrastructure allows/enables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Robust discovery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Rights determination: automated; distributed manual review</a:t>
            </a:r>
            <a:endParaRPr lang="en-US" dirty="0"/>
          </a:p>
          <a:p>
            <a:pPr lvl="1">
              <a:lnSpc>
                <a:spcPct val="120000"/>
              </a:lnSpc>
            </a:pPr>
            <a:r>
              <a:rPr lang="en-US" dirty="0" smtClean="0"/>
              <a:t>Sensitivity to diverse copyright regimes and access policies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Storage and management of rights information; availability of information to access systems</a:t>
            </a:r>
          </a:p>
          <a:p>
            <a:pPr lvl="2">
              <a:lnSpc>
                <a:spcPct val="120000"/>
              </a:lnSpc>
            </a:pPr>
            <a:r>
              <a:rPr lang="en-US" dirty="0" smtClean="0"/>
              <a:t>Rights attributes, and reason codes; system of precedence</a:t>
            </a:r>
          </a:p>
          <a:p>
            <a:pPr lvl="2">
              <a:lnSpc>
                <a:spcPct val="120000"/>
              </a:lnSpc>
            </a:pPr>
            <a:r>
              <a:rPr lang="en-US" dirty="0" smtClean="0">
                <a:hlinkClick r:id="rId3"/>
              </a:rPr>
              <a:t>http://www.hathitrust.org/rights_database</a:t>
            </a:r>
            <a:endParaRPr lang="en-US" dirty="0" smtClean="0"/>
          </a:p>
          <a:p>
            <a:pPr lvl="1">
              <a:lnSpc>
                <a:spcPct val="120000"/>
              </a:lnSpc>
            </a:pPr>
            <a:r>
              <a:rPr lang="en-US" dirty="0" smtClean="0"/>
              <a:t>Availability of rights information</a:t>
            </a:r>
          </a:p>
          <a:p>
            <a:pPr lvl="2">
              <a:lnSpc>
                <a:spcPct val="120000"/>
              </a:lnSpc>
            </a:pPr>
            <a:r>
              <a:rPr lang="en-US" dirty="0" smtClean="0">
                <a:hlinkClick r:id="rId4"/>
              </a:rPr>
              <a:t>http://www.hathitrust.org/data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1319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law  </a:t>
            </a:r>
            <a:r>
              <a:rPr lang="en-US" dirty="0" smtClean="0">
                <a:solidFill>
                  <a:srgbClr val="00CB00"/>
                </a:solidFill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dirty="0" smtClean="0"/>
          </a:p>
          <a:p>
            <a:r>
              <a:rPr lang="en-US" dirty="0"/>
              <a:t>Identification </a:t>
            </a:r>
            <a:r>
              <a:rPr lang="en-US" dirty="0" smtClean="0"/>
              <a:t> / Copyright determination  </a:t>
            </a:r>
            <a:r>
              <a:rPr lang="en-US" dirty="0">
                <a:solidFill>
                  <a:srgbClr val="00CB00"/>
                </a:solidFill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dirty="0" smtClean="0"/>
          </a:p>
          <a:p>
            <a:r>
              <a:rPr lang="en-US" dirty="0" smtClean="0"/>
              <a:t>Access policies  </a:t>
            </a:r>
            <a:r>
              <a:rPr lang="en-US" dirty="0">
                <a:solidFill>
                  <a:srgbClr val="00CB00"/>
                </a:solidFill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dirty="0" smtClean="0"/>
          </a:p>
          <a:p>
            <a:r>
              <a:rPr lang="en-US" dirty="0" smtClean="0"/>
              <a:t>Technical infrastructure  </a:t>
            </a:r>
            <a:r>
              <a:rPr lang="en-US" dirty="0">
                <a:solidFill>
                  <a:srgbClr val="00CB00"/>
                </a:solidFill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443177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find out more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ja-JP" dirty="0" smtClean="0">
                <a:solidFill>
                  <a:srgbClr val="404040"/>
                </a:solidFill>
                <a:latin typeface="Calibri" charset="0"/>
                <a:ea typeface="ＭＳ Ｐゴシック" charset="0"/>
                <a:cs typeface="ＭＳ Ｐゴシック" charset="0"/>
              </a:rPr>
              <a:t>About: </a:t>
            </a:r>
            <a:r>
              <a:rPr lang="en-US" altLang="ja-JP" dirty="0" smtClean="0">
                <a:latin typeface="Calibri" charset="0"/>
                <a:ea typeface="ＭＳ Ｐゴシック" charset="0"/>
                <a:cs typeface="ＭＳ Ｐゴシック" charset="0"/>
                <a:hlinkClick r:id="rId3"/>
              </a:rPr>
              <a:t>http</a:t>
            </a:r>
            <a:r>
              <a:rPr lang="en-US" altLang="ja-JP" dirty="0">
                <a:latin typeface="Calibri" charset="0"/>
                <a:ea typeface="ＭＳ Ｐゴシック" charset="0"/>
                <a:cs typeface="ＭＳ Ｐゴシック" charset="0"/>
                <a:hlinkClick r:id="rId3"/>
              </a:rPr>
              <a:t>://www.hathitrust.org/about</a:t>
            </a:r>
            <a:endParaRPr lang="en-US" altLang="ja-JP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r>
              <a:rPr lang="en-US" altLang="ja-JP" dirty="0" smtClean="0">
                <a:solidFill>
                  <a:srgbClr val="404040"/>
                </a:solidFill>
                <a:latin typeface="Calibri" charset="0"/>
                <a:ea typeface="ＭＳ Ｐゴシック" charset="0"/>
                <a:cs typeface="ＭＳ Ｐゴシック" charset="0"/>
              </a:rPr>
              <a:t>Resources: </a:t>
            </a:r>
            <a:r>
              <a:rPr lang="en-US" altLang="ja-JP" dirty="0" smtClean="0">
                <a:solidFill>
                  <a:srgbClr val="404040"/>
                </a:solidFill>
                <a:latin typeface="Calibri" charset="0"/>
                <a:ea typeface="ＭＳ Ｐゴシック" charset="0"/>
                <a:cs typeface="ＭＳ Ｐゴシック" charset="0"/>
                <a:hlinkClick r:id="rId4"/>
              </a:rPr>
              <a:t>http://www.hathitrust.org/resources</a:t>
            </a:r>
            <a:endParaRPr lang="en-US" altLang="ja-JP" dirty="0" smtClean="0">
              <a:solidFill>
                <a:srgbClr val="404040"/>
              </a:solidFill>
              <a:latin typeface="Calibri" charset="0"/>
              <a:ea typeface="ＭＳ Ｐゴシック" charset="0"/>
              <a:cs typeface="ＭＳ Ｐゴシック" charset="0"/>
            </a:endParaRPr>
          </a:p>
          <a:p>
            <a:r>
              <a:rPr lang="en-US" altLang="ja-JP" dirty="0" smtClean="0">
                <a:solidFill>
                  <a:srgbClr val="404040"/>
                </a:solidFill>
                <a:latin typeface="Calibri" charset="0"/>
                <a:ea typeface="ＭＳ Ｐゴシック" charset="0"/>
                <a:cs typeface="ＭＳ Ｐゴシック" charset="0"/>
              </a:rPr>
              <a:t>Twitter: </a:t>
            </a:r>
            <a:r>
              <a:rPr lang="en-US" altLang="ja-JP" dirty="0" smtClean="0">
                <a:solidFill>
                  <a:srgbClr val="404040"/>
                </a:solidFill>
                <a:latin typeface="Calibri" charset="0"/>
                <a:ea typeface="ＭＳ Ｐゴシック" charset="0"/>
                <a:cs typeface="ＭＳ Ｐゴシック" charset="0"/>
                <a:hlinkClick r:id="rId5"/>
              </a:rPr>
              <a:t>http://twitter.com/hathitrust</a:t>
            </a:r>
            <a:endParaRPr lang="en-US" altLang="ja-JP" dirty="0" smtClean="0">
              <a:solidFill>
                <a:srgbClr val="404040"/>
              </a:solidFill>
              <a:latin typeface="Calibri" charset="0"/>
              <a:ea typeface="ＭＳ Ｐゴシック" charset="0"/>
              <a:cs typeface="ＭＳ Ｐゴシック" charset="0"/>
            </a:endParaRPr>
          </a:p>
          <a:p>
            <a:r>
              <a:rPr lang="en-US" altLang="ja-JP" dirty="0">
                <a:solidFill>
                  <a:srgbClr val="404040"/>
                </a:solidFill>
                <a:latin typeface="Calibri" charset="0"/>
                <a:ea typeface="ＭＳ Ｐゴシック" charset="0"/>
                <a:cs typeface="ＭＳ Ｐゴシック" charset="0"/>
              </a:rPr>
              <a:t>Facebook: </a:t>
            </a:r>
            <a:r>
              <a:rPr lang="en-US" altLang="ja-JP" dirty="0">
                <a:solidFill>
                  <a:srgbClr val="404040"/>
                </a:solidFill>
                <a:latin typeface="Calibri" charset="0"/>
                <a:ea typeface="ＭＳ Ｐゴシック" charset="0"/>
                <a:cs typeface="ＭＳ Ｐゴシック" charset="0"/>
                <a:hlinkClick r:id="rId6"/>
              </a:rPr>
              <a:t>http://www.facebook.com/</a:t>
            </a:r>
            <a:r>
              <a:rPr lang="en-US" altLang="ja-JP" dirty="0" smtClean="0">
                <a:solidFill>
                  <a:srgbClr val="404040"/>
                </a:solidFill>
                <a:latin typeface="Calibri" charset="0"/>
                <a:ea typeface="ＭＳ Ｐゴシック" charset="0"/>
                <a:cs typeface="ＭＳ Ｐゴシック" charset="0"/>
                <a:hlinkClick r:id="rId6"/>
              </a:rPr>
              <a:t>hathitrust</a:t>
            </a:r>
            <a:endParaRPr lang="en-US" altLang="ja-JP" dirty="0" smtClean="0">
              <a:solidFill>
                <a:srgbClr val="404040"/>
              </a:solidFill>
              <a:latin typeface="Calibri" charset="0"/>
              <a:ea typeface="ＭＳ Ｐゴシック" charset="0"/>
              <a:cs typeface="ＭＳ Ｐゴシック" charset="0"/>
            </a:endParaRPr>
          </a:p>
          <a:p>
            <a:r>
              <a:rPr lang="en-US" altLang="ja-JP" dirty="0" smtClean="0">
                <a:solidFill>
                  <a:srgbClr val="404040"/>
                </a:solidFill>
                <a:latin typeface="Calibri" charset="0"/>
                <a:ea typeface="ＭＳ Ｐゴシック" charset="0"/>
                <a:cs typeface="ＭＳ Ｐゴシック" charset="0"/>
              </a:rPr>
              <a:t>Monthly newsletter: </a:t>
            </a:r>
          </a:p>
          <a:p>
            <a:pPr lvl="1"/>
            <a:r>
              <a:rPr lang="en-US" altLang="ja-JP" dirty="0" smtClean="0">
                <a:solidFill>
                  <a:srgbClr val="404040"/>
                </a:solidFill>
                <a:latin typeface="Calibri" charset="0"/>
                <a:ea typeface="ＭＳ Ｐゴシック" charset="0"/>
                <a:cs typeface="ＭＳ Ｐゴシック" charset="0"/>
                <a:hlinkClick r:id="rId7"/>
              </a:rPr>
              <a:t>http:www.hathitrust.org/updates</a:t>
            </a:r>
            <a:endParaRPr lang="en-US" altLang="ja-JP" dirty="0" smtClean="0">
              <a:solidFill>
                <a:srgbClr val="404040"/>
              </a:solidFill>
              <a:latin typeface="Calibri" charset="0"/>
              <a:ea typeface="ＭＳ Ｐゴシック" charset="0"/>
              <a:cs typeface="ＭＳ Ｐゴシック" charset="0"/>
            </a:endParaRPr>
          </a:p>
          <a:p>
            <a:pPr lvl="1"/>
            <a:r>
              <a:rPr lang="en-US" altLang="ja-JP" dirty="0" smtClean="0">
                <a:solidFill>
                  <a:srgbClr val="404040"/>
                </a:solidFill>
                <a:latin typeface="Calibri" charset="0"/>
                <a:ea typeface="ＭＳ Ｐゴシック" charset="0"/>
                <a:cs typeface="ＭＳ Ｐゴシック" charset="0"/>
              </a:rPr>
              <a:t>RSS </a:t>
            </a:r>
            <a:r>
              <a:rPr lang="en-US" altLang="ja-JP" dirty="0" smtClean="0">
                <a:solidFill>
                  <a:srgbClr val="404040"/>
                </a:solidFill>
                <a:latin typeface="Calibri" charset="0"/>
                <a:ea typeface="ＭＳ Ｐゴシック" charset="0"/>
                <a:cs typeface="ＭＳ Ｐゴシック" charset="0"/>
                <a:hlinkClick r:id="rId8"/>
              </a:rPr>
              <a:t>http://www.hathitrust.org/updates_rss</a:t>
            </a:r>
            <a:endParaRPr lang="en-US" altLang="ja-JP" dirty="0" smtClean="0">
              <a:solidFill>
                <a:srgbClr val="404040"/>
              </a:solidFill>
              <a:latin typeface="Calibri" charset="0"/>
              <a:ea typeface="ＭＳ Ｐゴシック" charset="0"/>
              <a:cs typeface="ＭＳ Ｐゴシック" charset="0"/>
            </a:endParaRPr>
          </a:p>
          <a:p>
            <a:r>
              <a:rPr lang="en-US" altLang="ja-JP" dirty="0" smtClean="0">
                <a:solidFill>
                  <a:srgbClr val="404040"/>
                </a:solidFill>
                <a:latin typeface="Calibri" charset="0"/>
                <a:ea typeface="ＭＳ Ｐゴシック" charset="0"/>
                <a:cs typeface="ＭＳ Ｐゴシック" charset="0"/>
              </a:rPr>
              <a:t>Contact us: </a:t>
            </a:r>
            <a:r>
              <a:rPr lang="en-US" altLang="ja-JP" dirty="0" smtClean="0">
                <a:solidFill>
                  <a:srgbClr val="404040"/>
                </a:solidFill>
                <a:latin typeface="Calibri" charset="0"/>
                <a:ea typeface="ＭＳ Ｐゴシック" charset="0"/>
                <a:cs typeface="ＭＳ Ｐゴシック" charset="0"/>
                <a:hlinkClick r:id="rId9"/>
              </a:rPr>
              <a:t>feedback@issues.hathitrust.org</a:t>
            </a:r>
            <a:endParaRPr lang="en-US" altLang="ja-JP" dirty="0" smtClean="0">
              <a:solidFill>
                <a:srgbClr val="404040"/>
              </a:solidFill>
              <a:latin typeface="Calibri" charset="0"/>
              <a:ea typeface="ＭＳ Ｐゴシック" charset="0"/>
              <a:cs typeface="ＭＳ Ｐゴシック" charset="0"/>
            </a:endParaRPr>
          </a:p>
          <a:p>
            <a:r>
              <a:rPr lang="en-US" altLang="ja-JP" dirty="0" smtClean="0">
                <a:solidFill>
                  <a:srgbClr val="404040"/>
                </a:solidFill>
                <a:latin typeface="Calibri" charset="0"/>
                <a:ea typeface="ＭＳ Ｐゴシック" charset="0"/>
                <a:cs typeface="ＭＳ Ｐゴシック" charset="0"/>
              </a:rPr>
              <a:t>Blogs: </a:t>
            </a:r>
            <a:r>
              <a:rPr lang="en-US" altLang="ja-JP" dirty="0" smtClean="0">
                <a:solidFill>
                  <a:srgbClr val="404040"/>
                </a:solidFill>
                <a:latin typeface="Calibri" charset="0"/>
                <a:ea typeface="ＭＳ Ｐゴシック" charset="0"/>
                <a:cs typeface="ＭＳ Ｐゴシック" charset="0"/>
                <a:hlinkClick r:id="rId10"/>
              </a:rPr>
              <a:t>http://www.hathitrust.org/blogs</a:t>
            </a:r>
            <a:endParaRPr lang="en-US" altLang="ja-JP" dirty="0" smtClean="0">
              <a:solidFill>
                <a:srgbClr val="404040"/>
              </a:solidFill>
              <a:latin typeface="Calibri" charset="0"/>
              <a:ea typeface="ＭＳ Ｐゴシック" charset="0"/>
              <a:cs typeface="ＭＳ Ｐゴシック" charset="0"/>
            </a:endParaRPr>
          </a:p>
          <a:p>
            <a:pPr lvl="1"/>
            <a:r>
              <a:rPr lang="en-US" altLang="ja-JP" dirty="0" smtClean="0">
                <a:solidFill>
                  <a:srgbClr val="404040"/>
                </a:solidFill>
                <a:latin typeface="Calibri" charset="0"/>
                <a:ea typeface="ＭＳ Ｐゴシック" charset="0"/>
                <a:cs typeface="ＭＳ Ｐゴシック" charset="0"/>
              </a:rPr>
              <a:t>Large-scale Search</a:t>
            </a:r>
          </a:p>
          <a:p>
            <a:pPr lvl="1"/>
            <a:r>
              <a:rPr lang="en-US" altLang="ja-JP" dirty="0" smtClean="0">
                <a:solidFill>
                  <a:srgbClr val="404040"/>
                </a:solidFill>
                <a:latin typeface="Calibri" charset="0"/>
                <a:ea typeface="ＭＳ Ｐゴシック" charset="0"/>
                <a:cs typeface="ＭＳ Ｐゴシック" charset="0"/>
              </a:rPr>
              <a:t>Perspectives from </a:t>
            </a:r>
            <a:r>
              <a:rPr lang="en-US" altLang="ja-JP" dirty="0" err="1" smtClean="0">
                <a:solidFill>
                  <a:srgbClr val="404040"/>
                </a:solidFill>
                <a:latin typeface="Calibri" charset="0"/>
                <a:ea typeface="ＭＳ Ｐゴシック" charset="0"/>
                <a:cs typeface="ＭＳ Ｐゴシック" charset="0"/>
              </a:rPr>
              <a:t>HathiTrust</a:t>
            </a:r>
            <a:endParaRPr lang="en-US" altLang="ja-JP" dirty="0" smtClean="0">
              <a:solidFill>
                <a:srgbClr val="404040"/>
              </a:solidFill>
              <a:latin typeface="Calibri" charset="0"/>
              <a:ea typeface="ＭＳ Ｐゴシック" charset="0"/>
              <a:cs typeface="ＭＳ Ｐゴシック" charset="0"/>
            </a:endParaRPr>
          </a:p>
          <a:p>
            <a:endParaRPr lang="en-US" altLang="ja-JP" dirty="0" smtClean="0">
              <a:solidFill>
                <a:srgbClr val="404040"/>
              </a:solidFill>
              <a:latin typeface="Calibri" charset="0"/>
              <a:ea typeface="ＭＳ Ｐゴシック" charset="0"/>
              <a:cs typeface="ＭＳ Ｐゴシック" charset="0"/>
            </a:endParaRPr>
          </a:p>
          <a:p>
            <a:pPr lvl="1"/>
            <a:endParaRPr lang="en-US" altLang="ja-JP" dirty="0">
              <a:solidFill>
                <a:srgbClr val="404040"/>
              </a:solidFill>
              <a:latin typeface="Calibri" charset="0"/>
              <a:ea typeface="ＭＳ Ｐゴシック" charset="0"/>
              <a:cs typeface="ＭＳ Ｐゴシック" charset="0"/>
            </a:endParaRP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002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921000" y="4960798"/>
            <a:ext cx="3302000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12.5 </a:t>
            </a:r>
            <a:r>
              <a:rPr lang="en-US" dirty="0"/>
              <a:t>million total volumes </a:t>
            </a:r>
          </a:p>
          <a:p>
            <a:r>
              <a:rPr lang="en-US" dirty="0"/>
              <a:t>6.4 million book titles</a:t>
            </a:r>
          </a:p>
          <a:p>
            <a:r>
              <a:rPr lang="en-US" dirty="0"/>
              <a:t>327,000 serial titles</a:t>
            </a:r>
          </a:p>
          <a:p>
            <a:r>
              <a:rPr lang="en-US" dirty="0" smtClean="0"/>
              <a:t>4.6 million volumes in the public domain (~37%)</a:t>
            </a:r>
          </a:p>
          <a:p>
            <a:endParaRPr lang="en-US" dirty="0"/>
          </a:p>
        </p:txBody>
      </p:sp>
      <p:pic>
        <p:nvPicPr>
          <p:cNvPr id="9" name="Picture 8" descr="Screen Shot 2014-10-28 at 7.08.28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4822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2394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36541354"/>
              </p:ext>
            </p:extLst>
          </p:nvPr>
        </p:nvGraphicFramePr>
        <p:xfrm>
          <a:off x="653633" y="3143250"/>
          <a:ext cx="5349875" cy="3333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3874628"/>
              </p:ext>
            </p:extLst>
          </p:nvPr>
        </p:nvGraphicFramePr>
        <p:xfrm>
          <a:off x="155576" y="222250"/>
          <a:ext cx="5718174" cy="28098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55576" y="3143250"/>
            <a:ext cx="10953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Dates</a:t>
            </a:r>
            <a:endParaRPr lang="en-US" b="1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35605025"/>
              </p:ext>
            </p:extLst>
          </p:nvPr>
        </p:nvGraphicFramePr>
        <p:xfrm>
          <a:off x="5588000" y="420687"/>
          <a:ext cx="3397250" cy="54451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8952377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S-non-US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1745" y="817586"/>
            <a:ext cx="5214895" cy="5486400"/>
          </a:xfrm>
          <a:prstGeom prst="rect">
            <a:avLst/>
          </a:prstGeom>
        </p:spPr>
      </p:pic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768475" y="363538"/>
            <a:ext cx="61007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dirty="0">
                <a:latin typeface="Calibri" charset="0"/>
              </a:rPr>
              <a:t>Breakdown of </a:t>
            </a:r>
            <a:r>
              <a:rPr lang="en-US" sz="1800" dirty="0" err="1">
                <a:latin typeface="Calibri" charset="0"/>
              </a:rPr>
              <a:t>HathiTrust</a:t>
            </a:r>
            <a:r>
              <a:rPr lang="en-US" sz="1800" dirty="0">
                <a:latin typeface="Calibri" charset="0"/>
              </a:rPr>
              <a:t> book corpus by publication date</a:t>
            </a:r>
          </a:p>
        </p:txBody>
      </p:sp>
      <p:sp>
        <p:nvSpPr>
          <p:cNvPr id="4" name="Rectangle 3"/>
          <p:cNvSpPr/>
          <p:nvPr/>
        </p:nvSpPr>
        <p:spPr>
          <a:xfrm>
            <a:off x="7551737" y="1847849"/>
            <a:ext cx="614660" cy="2127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 smtClean="0">
                <a:solidFill>
                  <a:srgbClr val="000000"/>
                </a:solidFill>
              </a:rPr>
              <a:t>42%</a:t>
            </a:r>
            <a:endParaRPr lang="en-US" sz="1300" dirty="0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551737" y="3105149"/>
            <a:ext cx="614660" cy="2254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 smtClean="0">
                <a:solidFill>
                  <a:srgbClr val="000000"/>
                </a:solidFill>
              </a:rPr>
              <a:t>19%</a:t>
            </a:r>
            <a:endParaRPr lang="en-US" sz="1300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551737" y="3984625"/>
            <a:ext cx="666750" cy="2476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 smtClean="0">
                <a:solidFill>
                  <a:srgbClr val="000000"/>
                </a:solidFill>
              </a:rPr>
              <a:t>20%</a:t>
            </a:r>
            <a:endParaRPr lang="en-US" sz="1300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551737" y="4921250"/>
            <a:ext cx="666750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 smtClean="0">
                <a:solidFill>
                  <a:srgbClr val="000000"/>
                </a:solidFill>
              </a:rPr>
              <a:t>19%</a:t>
            </a:r>
            <a:endParaRPr lang="en-US" sz="1300" dirty="0">
              <a:solidFill>
                <a:srgbClr val="0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0577" y="4839384"/>
            <a:ext cx="261454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accent6"/>
                </a:solidFill>
                <a:latin typeface="+mn-lt"/>
                <a:ea typeface="+mn-ea"/>
                <a:cs typeface="+mn-cs"/>
                <a:hlinkClick r:id="rId4"/>
              </a:rPr>
              <a:t>Bibliographic Indeterminacy and the Scale of Problems and Opportunities of "Rights" in Digital Collection Building </a:t>
            </a:r>
            <a:r>
              <a:rPr lang="en-US" sz="1200" dirty="0">
                <a:solidFill>
                  <a:srgbClr val="800000"/>
                </a:solidFill>
                <a:latin typeface="+mn-lt"/>
                <a:ea typeface="+mn-ea"/>
                <a:cs typeface="+mn-cs"/>
              </a:rPr>
              <a:t>– </a:t>
            </a:r>
            <a:r>
              <a:rPr lang="en-US" sz="1200" dirty="0" smtClean="0">
                <a:solidFill>
                  <a:srgbClr val="800000"/>
                </a:solidFill>
                <a:latin typeface="+mn-lt"/>
                <a:ea typeface="+mn-ea"/>
                <a:cs typeface="+mn-cs"/>
              </a:rPr>
              <a:t>Wilkin, Feb 2011</a:t>
            </a:r>
            <a:endParaRPr lang="en-US" sz="1200" dirty="0">
              <a:solidFill>
                <a:srgbClr val="8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65124" y="1079500"/>
            <a:ext cx="2540001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" indent="-285750">
              <a:buFont typeface="Arial"/>
              <a:buChar char="•"/>
            </a:pPr>
            <a:r>
              <a:rPr lang="en-US" sz="1500" dirty="0"/>
              <a:t>Diaries</a:t>
            </a:r>
          </a:p>
          <a:p>
            <a:pPr marL="9144" indent="-285750">
              <a:buFont typeface="Arial"/>
              <a:buChar char="•"/>
            </a:pPr>
            <a:r>
              <a:rPr lang="en-US" sz="1500" dirty="0"/>
              <a:t>Correspondence</a:t>
            </a:r>
          </a:p>
          <a:p>
            <a:pPr marL="9144" indent="-285750">
              <a:buFont typeface="Arial"/>
              <a:buChar char="•"/>
            </a:pPr>
            <a:r>
              <a:rPr lang="en-US" sz="1500" dirty="0"/>
              <a:t>Reports</a:t>
            </a:r>
          </a:p>
          <a:p>
            <a:pPr marL="9144" indent="-285750">
              <a:buFont typeface="Arial"/>
              <a:buChar char="•"/>
            </a:pPr>
            <a:r>
              <a:rPr lang="en-US" sz="1500" dirty="0"/>
              <a:t>Newspapers</a:t>
            </a:r>
          </a:p>
          <a:p>
            <a:pPr marL="9144" indent="-285750">
              <a:buFont typeface="Arial"/>
              <a:buChar char="•"/>
            </a:pPr>
            <a:r>
              <a:rPr lang="en-US" sz="1500" dirty="0"/>
              <a:t>Memoirs	</a:t>
            </a:r>
          </a:p>
          <a:p>
            <a:pPr marL="9144" indent="-285750">
              <a:buFont typeface="Arial"/>
              <a:buChar char="•"/>
            </a:pPr>
            <a:r>
              <a:rPr lang="en-US" sz="1500" dirty="0"/>
              <a:t>Books  </a:t>
            </a:r>
          </a:p>
          <a:p>
            <a:pPr marL="9144" indent="-285750">
              <a:buFont typeface="Arial"/>
              <a:buChar char="•"/>
            </a:pPr>
            <a:r>
              <a:rPr lang="en-US" sz="1500" dirty="0"/>
              <a:t>Encyclopedias </a:t>
            </a:r>
          </a:p>
          <a:p>
            <a:pPr marL="9144" indent="-285750">
              <a:buFont typeface="Arial"/>
              <a:buChar char="•"/>
            </a:pPr>
            <a:r>
              <a:rPr lang="en-US" sz="1500" dirty="0"/>
              <a:t>Archival </a:t>
            </a:r>
            <a:r>
              <a:rPr lang="en-US" sz="1500" dirty="0" smtClean="0"/>
              <a:t>materials</a:t>
            </a:r>
            <a:endParaRPr lang="en-US" sz="1500" dirty="0"/>
          </a:p>
          <a:p>
            <a:pPr marL="9144" indent="-285750">
              <a:buFont typeface="Arial"/>
              <a:buChar char="•"/>
            </a:pPr>
            <a:r>
              <a:rPr lang="en-US" sz="1500" dirty="0"/>
              <a:t>Directories</a:t>
            </a:r>
          </a:p>
          <a:p>
            <a:pPr marL="9144" indent="-285750">
              <a:buFont typeface="Arial"/>
              <a:buChar char="•"/>
            </a:pPr>
            <a:r>
              <a:rPr lang="en-US" sz="1500" dirty="0"/>
              <a:t>Periodicals</a:t>
            </a:r>
          </a:p>
          <a:p>
            <a:pPr marL="9144" indent="-285750">
              <a:buFont typeface="Arial"/>
              <a:buChar char="•"/>
            </a:pPr>
            <a:r>
              <a:rPr lang="en-US" sz="1500" dirty="0"/>
              <a:t>Maps</a:t>
            </a:r>
          </a:p>
          <a:p>
            <a:pPr marL="9144" indent="-285750">
              <a:buFont typeface="Arial"/>
              <a:buChar char="•"/>
            </a:pPr>
            <a:r>
              <a:rPr lang="en-US" sz="1500" dirty="0"/>
              <a:t>Musical scores</a:t>
            </a:r>
          </a:p>
          <a:p>
            <a:pPr marL="9144" indent="-285750">
              <a:buFont typeface="Arial"/>
              <a:buChar char="•"/>
            </a:pPr>
            <a:r>
              <a:rPr lang="en-US" sz="1500" dirty="0"/>
              <a:t>Statistics</a:t>
            </a:r>
          </a:p>
          <a:p>
            <a:pPr marL="9144" indent="-285750">
              <a:buFont typeface="Arial"/>
              <a:buChar char="•"/>
            </a:pPr>
            <a:r>
              <a:rPr lang="en-US" sz="1500" dirty="0"/>
              <a:t>Visual Materials</a:t>
            </a:r>
          </a:p>
        </p:txBody>
      </p:sp>
    </p:spTree>
    <p:extLst>
      <p:ext uri="{BB962C8B-B14F-4D97-AF65-F5344CB8AC3E}">
        <p14:creationId xmlns:p14="http://schemas.microsoft.com/office/powerpoint/2010/main" val="15021539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Challenge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</a:pPr>
            <a:r>
              <a:rPr lang="en-US" dirty="0" smtClean="0"/>
              <a:t>Preserve materials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Enable the fullest possible use of materials for scholarship and research, and as a public good to the community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Bibliographic </a:t>
            </a:r>
            <a:r>
              <a:rPr lang="en-US" dirty="0"/>
              <a:t>and Full-text Search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Viewing </a:t>
            </a:r>
            <a:r>
              <a:rPr lang="en-US" dirty="0"/>
              <a:t>and </a:t>
            </a:r>
            <a:r>
              <a:rPr lang="en-US" dirty="0" smtClean="0"/>
              <a:t>Download </a:t>
            </a:r>
            <a:r>
              <a:rPr lang="en-US" dirty="0"/>
              <a:t>of public domain </a:t>
            </a:r>
            <a:r>
              <a:rPr lang="en-US" dirty="0" smtClean="0"/>
              <a:t>and </a:t>
            </a:r>
            <a:r>
              <a:rPr lang="en-US" dirty="0"/>
              <a:t>open access volumes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Collections and </a:t>
            </a:r>
            <a:r>
              <a:rPr lang="en-US" dirty="0" smtClean="0"/>
              <a:t>APIs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Computational Research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Print </a:t>
            </a:r>
            <a:r>
              <a:rPr lang="en-US" dirty="0"/>
              <a:t>on </a:t>
            </a:r>
            <a:r>
              <a:rPr lang="en-US" dirty="0" smtClean="0"/>
              <a:t>demand</a:t>
            </a:r>
            <a:endParaRPr lang="en-US" sz="2000" dirty="0"/>
          </a:p>
          <a:p>
            <a:pPr lvl="1">
              <a:lnSpc>
                <a:spcPct val="11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61643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Take full advantage of the abilities we have to make collections accessible within the scope of the law</a:t>
            </a:r>
          </a:p>
          <a:p>
            <a:pPr lvl="1"/>
            <a:r>
              <a:rPr lang="en-US" dirty="0" smtClean="0"/>
              <a:t>Public domain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Lawful uses of in-copyright materials</a:t>
            </a:r>
          </a:p>
        </p:txBody>
      </p:sp>
    </p:spTree>
    <p:extLst>
      <p:ext uri="{BB962C8B-B14F-4D97-AF65-F5344CB8AC3E}">
        <p14:creationId xmlns:p14="http://schemas.microsoft.com/office/powerpoint/2010/main" val="32832563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law</a:t>
            </a:r>
          </a:p>
          <a:p>
            <a:r>
              <a:rPr lang="en-US" dirty="0" smtClean="0"/>
              <a:t>Identification / Copyright determination</a:t>
            </a:r>
          </a:p>
          <a:p>
            <a:r>
              <a:rPr lang="en-US" dirty="0" smtClean="0"/>
              <a:t>Access policies</a:t>
            </a:r>
          </a:p>
          <a:p>
            <a:r>
              <a:rPr lang="en-US" dirty="0" smtClean="0"/>
              <a:t>Technical infrastructure</a:t>
            </a:r>
          </a:p>
        </p:txBody>
      </p:sp>
    </p:spTree>
    <p:extLst>
      <p:ext uri="{BB962C8B-B14F-4D97-AF65-F5344CB8AC3E}">
        <p14:creationId xmlns:p14="http://schemas.microsoft.com/office/powerpoint/2010/main" val="17061060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/>
              <a:buChar char="•"/>
            </a:pPr>
            <a:r>
              <a:rPr lang="en-US" dirty="0"/>
              <a:t>If we understand and accept the </a:t>
            </a:r>
            <a:r>
              <a:rPr lang="en-US" dirty="0" smtClean="0"/>
              <a:t>reasons </a:t>
            </a:r>
            <a:r>
              <a:rPr lang="en-US" dirty="0"/>
              <a:t>works should be opened according to the </a:t>
            </a:r>
            <a:r>
              <a:rPr lang="en-US" dirty="0" smtClean="0"/>
              <a:t>applicable laws, </a:t>
            </a:r>
            <a:r>
              <a:rPr lang="en-US" dirty="0"/>
              <a:t>we are willing to open them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050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Identification / Copyright Determination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Automated rights determination</a:t>
            </a:r>
          </a:p>
          <a:p>
            <a:pPr lvl="1"/>
            <a:r>
              <a:rPr lang="en-US" sz="1500" dirty="0">
                <a:hlinkClick r:id="rId3"/>
              </a:rPr>
              <a:t>http://www.hathitrust.org/</a:t>
            </a:r>
            <a:r>
              <a:rPr lang="en-US" sz="1500" dirty="0" smtClean="0">
                <a:hlinkClick r:id="rId3"/>
              </a:rPr>
              <a:t>bib_rights_determination</a:t>
            </a:r>
            <a:endParaRPr lang="en-US" sz="1500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Manual rights determinations</a:t>
            </a:r>
          </a:p>
          <a:p>
            <a:pPr marL="457200" lvl="1" indent="0">
              <a:buNone/>
            </a:pPr>
            <a:endParaRPr lang="en-US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7440290"/>
              </p:ext>
            </p:extLst>
          </p:nvPr>
        </p:nvGraphicFramePr>
        <p:xfrm>
          <a:off x="1016000" y="2312302"/>
          <a:ext cx="6826250" cy="355736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51000"/>
                <a:gridCol w="5175250"/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DateType</a:t>
                      </a: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008:06</a:t>
                      </a:r>
                      <a:endParaRPr lang="en-US" sz="16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3500" marR="63500" marT="63500" marB="63500" anchor="ctr"/>
                </a:tc>
              </a:tr>
              <a:tr h="330473">
                <a:tc>
                  <a:txBody>
                    <a:bodyPr/>
                    <a:lstStyle/>
                    <a:p>
                      <a:pPr marL="0" marR="0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Date1</a:t>
                      </a:r>
                      <a:endParaRPr lang="en-US" sz="16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008:07-10</a:t>
                      </a:r>
                      <a:endParaRPr lang="en-US" sz="16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3500" marR="63500" marT="63500" marB="63500" anchor="ctr"/>
                </a:tc>
              </a:tr>
              <a:tr h="330473">
                <a:tc>
                  <a:txBody>
                    <a:bodyPr/>
                    <a:lstStyle/>
                    <a:p>
                      <a:pPr marL="0" marR="0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Date2</a:t>
                      </a:r>
                      <a:endParaRPr lang="en-US" sz="16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008:11-14</a:t>
                      </a:r>
                      <a:endParaRPr lang="en-US" sz="16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3500" marR="63500" marT="63500" marB="63500" anchor="ctr"/>
                </a:tc>
              </a:tr>
              <a:tr h="330473">
                <a:tc>
                  <a:txBody>
                    <a:bodyPr/>
                    <a:lstStyle/>
                    <a:p>
                      <a:pPr marL="0" marR="0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PubPlace</a:t>
                      </a:r>
                      <a:endParaRPr lang="en-US" sz="16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008:15-17</a:t>
                      </a:r>
                      <a:endParaRPr lang="en-US" sz="16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3500" marR="63500" marT="63500" marB="63500" anchor="ctr"/>
                </a:tc>
              </a:tr>
              <a:tr h="627559">
                <a:tc>
                  <a:txBody>
                    <a:bodyPr/>
                    <a:lstStyle/>
                    <a:p>
                      <a:pPr marL="0" marR="0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PubPlace17</a:t>
                      </a: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008:17 (last byte of pub place.  “u” indicates published in the US, otherwise non-US)</a:t>
                      </a:r>
                      <a:endParaRPr lang="en-US" sz="16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3500" marR="63500" marT="63500" marB="63500" anchor="ctr"/>
                </a:tc>
              </a:tr>
              <a:tr h="330473">
                <a:tc>
                  <a:txBody>
                    <a:bodyPr/>
                    <a:lstStyle/>
                    <a:p>
                      <a:pPr marL="0" marR="0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GovPub</a:t>
                      </a:r>
                      <a:endParaRPr lang="en-US" sz="16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008:28</a:t>
                      </a:r>
                      <a:endParaRPr lang="en-US" sz="16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3500" marR="63500" marT="63500" marB="63500" anchor="ctr"/>
                </a:tc>
              </a:tr>
              <a:tr h="627559">
                <a:tc>
                  <a:txBody>
                    <a:bodyPr/>
                    <a:lstStyle/>
                    <a:p>
                      <a:pPr marL="0" marR="0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VolDate</a:t>
                      </a:r>
                      <a:endParaRPr lang="en-US" sz="16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Latest year parsed from z30_description field.  Set to null if nothing could be parsed or if no z30_description.</a:t>
                      </a: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3500" marR="63500" marT="63500" marB="63500" anchor="ctr"/>
                </a:tc>
              </a:tr>
              <a:tr h="330473">
                <a:tc>
                  <a:txBody>
                    <a:bodyPr/>
                    <a:lstStyle/>
                    <a:p>
                      <a:pPr marL="0" marR="0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BibFmt</a:t>
                      </a:r>
                      <a:endParaRPr lang="en-US" sz="16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Bibliographic record format (BK, SE, etc.)</a:t>
                      </a:r>
                      <a:endParaRPr lang="en-US" sz="16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3500" marR="63500" marT="63500" marB="63500" anchor="ctr"/>
                </a:tc>
              </a:tr>
              <a:tr h="330473">
                <a:tc>
                  <a:txBody>
                    <a:bodyPr/>
                    <a:lstStyle/>
                    <a:p>
                      <a:pPr marL="0" marR="0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Imprint field</a:t>
                      </a:r>
                      <a:endParaRPr lang="en-US" sz="16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260 or 264 ind2=1</a:t>
                      </a: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3500" marR="63500" marT="63500" marB="6350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61319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7657</TotalTime>
  <Words>690</Words>
  <Application>Microsoft Macintosh PowerPoint</Application>
  <PresentationFormat>On-screen Show (4:3)</PresentationFormat>
  <Paragraphs>162</Paragraphs>
  <Slides>16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Big Collections in an Era of Big Copyright: Practical Strategies for Making the Most of Digitized Heritage</vt:lpstr>
      <vt:lpstr>PowerPoint Presentation</vt:lpstr>
      <vt:lpstr>PowerPoint Presentation</vt:lpstr>
      <vt:lpstr>PowerPoint Presentation</vt:lpstr>
      <vt:lpstr>The Challenge</vt:lpstr>
      <vt:lpstr>The Strategy</vt:lpstr>
      <vt:lpstr>Framework</vt:lpstr>
      <vt:lpstr>The Law</vt:lpstr>
      <vt:lpstr>Identification / Copyright Determination</vt:lpstr>
      <vt:lpstr>Access Policies</vt:lpstr>
      <vt:lpstr>Copyright Distribution</vt:lpstr>
      <vt:lpstr>Lawful Uses</vt:lpstr>
      <vt:lpstr>Take-downs and Deletions</vt:lpstr>
      <vt:lpstr>Technical Infrastructure</vt:lpstr>
      <vt:lpstr>Framework</vt:lpstr>
      <vt:lpstr>How to find out more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Jeremy York</dc:creator>
  <cp:lastModifiedBy>Jeremy York</cp:lastModifiedBy>
  <cp:revision>123</cp:revision>
  <dcterms:created xsi:type="dcterms:W3CDTF">2014-04-09T21:14:40Z</dcterms:created>
  <dcterms:modified xsi:type="dcterms:W3CDTF">2014-11-18T20:55:13Z</dcterms:modified>
</cp:coreProperties>
</file>