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79" r:id="rId2"/>
    <p:sldId id="280" r:id="rId3"/>
    <p:sldId id="276" r:id="rId4"/>
    <p:sldId id="277" r:id="rId5"/>
    <p:sldId id="278" r:id="rId6"/>
    <p:sldId id="283" r:id="rId7"/>
    <p:sldId id="284" r:id="rId8"/>
    <p:sldId id="285" r:id="rId9"/>
    <p:sldId id="286" r:id="rId10"/>
    <p:sldId id="287" r:id="rId11"/>
    <p:sldId id="288" r:id="rId12"/>
    <p:sldId id="291" r:id="rId13"/>
    <p:sldId id="289" r:id="rId14"/>
    <p:sldId id="294" r:id="rId15"/>
    <p:sldId id="293" r:id="rId16"/>
    <p:sldId id="296" r:id="rId17"/>
    <p:sldId id="263" r:id="rId18"/>
    <p:sldId id="295" r:id="rId19"/>
    <p:sldId id="266" r:id="rId20"/>
    <p:sldId id="297" r:id="rId21"/>
    <p:sldId id="267" r:id="rId22"/>
    <p:sldId id="298" r:id="rId23"/>
    <p:sldId id="268" r:id="rId24"/>
    <p:sldId id="299" r:id="rId25"/>
    <p:sldId id="292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715"/>
    <a:srgbClr val="CD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47" autoAdjust="0"/>
    <p:restoredTop sz="72277" autoAdjust="0"/>
  </p:normalViewPr>
  <p:slideViewPr>
    <p:cSldViewPr snapToGrid="0" snapToObjects="1">
      <p:cViewPr>
        <p:scale>
          <a:sx n="80" d="100"/>
          <a:sy n="80" d="100"/>
        </p:scale>
        <p:origin x="-65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273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D978-FDFE-2741-9F9D-8DB5467E62F8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DD773-3ED4-514D-AA36-8661FC0FA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2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6E8211-D1D1-5843-8F84-A91EE23AA67A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14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56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2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84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51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7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32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19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0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0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20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90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88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22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2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894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24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621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25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30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26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30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0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18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1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34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40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24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31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DD773-3ED4-514D-AA36-8661FC0FA442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1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1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89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26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242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44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65863" y="1219200"/>
            <a:ext cx="184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" y="1752600"/>
            <a:ext cx="7848600" cy="39751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5" name="Picture 8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584200"/>
            <a:ext cx="873125" cy="822325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35363" y="557213"/>
            <a:ext cx="2921000" cy="8461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800">
                <a:solidFill>
                  <a:srgbClr val="404040"/>
                </a:solidFill>
                <a:latin typeface="Hoefler Text" charset="0"/>
                <a:cs typeface="Hoefler Text" charset="0"/>
              </a:rPr>
              <a:t>HATHI TRUST</a:t>
            </a:r>
          </a:p>
          <a:p>
            <a:pPr eaLnBrk="1" hangingPunct="1">
              <a:spcAft>
                <a:spcPts val="600"/>
              </a:spcAft>
            </a:pPr>
            <a:r>
              <a:rPr lang="en-US" sz="1600" b="1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1638300" y="3768725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8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1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5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5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5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5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6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3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8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01138-821D-7643-8A3C-6BF19314990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D7901-E3F3-114D-A5FA-75736B2D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9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1" r:id="rId14"/>
    <p:sldLayoutId id="2147483663" r:id="rId15"/>
    <p:sldLayoutId id="2147483664" r:id="rId1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creativecommons.org/licenses/by/3.0/" TargetMode="Externa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thitrust.org/about" TargetMode="External"/><Relationship Id="rId4" Type="http://schemas.openxmlformats.org/officeDocument/2006/relationships/hyperlink" Target="http://twitter.com/hathitrust" TargetMode="External"/><Relationship Id="rId5" Type="http://schemas.openxmlformats.org/officeDocument/2006/relationships/hyperlink" Target="http://www.facebook.com/hathitrust" TargetMode="External"/><Relationship Id="rId6" Type="http://schemas.openxmlformats.org/officeDocument/2006/relationships/hyperlink" Target="http:www.hathitrust.org/updates" TargetMode="External"/><Relationship Id="rId7" Type="http://schemas.openxmlformats.org/officeDocument/2006/relationships/hyperlink" Target="http://www.hathitrust.org/updates_rss" TargetMode="External"/><Relationship Id="rId8" Type="http://schemas.openxmlformats.org/officeDocument/2006/relationships/hyperlink" Target="mailto:feedback@issues.hathitrust.org" TargetMode="External"/><Relationship Id="rId9" Type="http://schemas.openxmlformats.org/officeDocument/2006/relationships/hyperlink" Target="http://www.hathitrust.org/blogs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7700" y="1966913"/>
            <a:ext cx="7848600" cy="1622425"/>
          </a:xfrm>
        </p:spPr>
        <p:txBody>
          <a:bodyPr>
            <a:normAutofit/>
          </a:bodyPr>
          <a:lstStyle/>
          <a:p>
            <a:r>
              <a:rPr lang="en-US" dirty="0"/>
              <a:t>Digital Repositories for Preservation and Access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Subtitle 4"/>
          <p:cNvSpPr>
            <a:spLocks noGrp="1"/>
          </p:cNvSpPr>
          <p:nvPr>
            <p:ph type="subTitle" idx="4294967295"/>
          </p:nvPr>
        </p:nvSpPr>
        <p:spPr>
          <a:xfrm>
            <a:off x="1371600" y="4044950"/>
            <a:ext cx="6400800" cy="14557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Digital Directions 2013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Jeremy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York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July 22, 2013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4" descr="CC-B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39" y="6207204"/>
            <a:ext cx="1016000" cy="190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8846" y="6058984"/>
            <a:ext cx="7286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Unless otherwise noted, these slides and their contents are licensed under a </a:t>
            </a:r>
            <a:r>
              <a:rPr lang="en-US" sz="1400" dirty="0" smtClean="0">
                <a:hlinkClick r:id="rId4"/>
              </a:rPr>
              <a:t>Creative Commons Attribution Unported License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6921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“</a:t>
            </a:r>
            <a:r>
              <a:rPr lang="en-US" dirty="0"/>
              <a:t>a mission to provide reliable, long-term access to managed digital resources to its designated community, now and into the future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Encompasses</a:t>
            </a:r>
          </a:p>
          <a:p>
            <a:pPr lvl="1"/>
            <a:r>
              <a:rPr lang="en-US" dirty="0" smtClean="0"/>
              <a:t>Organizational Infrastructure</a:t>
            </a:r>
          </a:p>
          <a:p>
            <a:pPr lvl="1"/>
            <a:r>
              <a:rPr lang="en-US" dirty="0" smtClean="0"/>
              <a:t>Digital Object Management</a:t>
            </a:r>
          </a:p>
          <a:p>
            <a:pPr lvl="1"/>
            <a:r>
              <a:rPr lang="en-US" dirty="0" smtClean="0"/>
              <a:t>Technical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536758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Borrows vocabulary from OAIS</a:t>
            </a:r>
          </a:p>
          <a:p>
            <a:r>
              <a:rPr lang="en-US" dirty="0" smtClean="0"/>
              <a:t>Adapts ideas for applying criteria from </a:t>
            </a:r>
            <a:r>
              <a:rPr lang="en-US" dirty="0" err="1" smtClean="0"/>
              <a:t>nestor</a:t>
            </a:r>
            <a:r>
              <a:rPr lang="en-US" dirty="0" smtClean="0"/>
              <a:t> and Digital </a:t>
            </a:r>
            <a:r>
              <a:rPr lang="en-US" dirty="0" err="1" smtClean="0"/>
              <a:t>Curation</a:t>
            </a:r>
            <a:r>
              <a:rPr lang="en-US" dirty="0" smtClean="0"/>
              <a:t> Centre</a:t>
            </a:r>
          </a:p>
          <a:p>
            <a:pPr lvl="1"/>
            <a:r>
              <a:rPr lang="en-US" dirty="0" smtClean="0"/>
              <a:t>Documentation (evidence)</a:t>
            </a:r>
          </a:p>
          <a:p>
            <a:pPr lvl="1"/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Adequacy</a:t>
            </a:r>
          </a:p>
          <a:p>
            <a:pPr lvl="1"/>
            <a:r>
              <a:rPr lang="en-US" dirty="0" smtClean="0"/>
              <a:t>Measurability</a:t>
            </a:r>
          </a:p>
        </p:txBody>
      </p:sp>
    </p:spTree>
    <p:extLst>
      <p:ext uri="{BB962C8B-B14F-4D97-AF65-F5344CB8AC3E}">
        <p14:creationId xmlns:p14="http://schemas.microsoft.com/office/powerpoint/2010/main" val="328241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149202" y="342900"/>
            <a:ext cx="7028586" cy="54356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" name="Rectangle 3"/>
          <p:cNvSpPr/>
          <p:nvPr/>
        </p:nvSpPr>
        <p:spPr>
          <a:xfrm>
            <a:off x="1674517" y="1090836"/>
            <a:ext cx="2931680" cy="47220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OAIS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6198" y="1090836"/>
            <a:ext cx="2948431" cy="47220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TRAC</a:t>
            </a:r>
          </a:p>
        </p:txBody>
      </p:sp>
      <p:sp>
        <p:nvSpPr>
          <p:cNvPr id="6" name="Rectangle 5"/>
          <p:cNvSpPr/>
          <p:nvPr/>
        </p:nvSpPr>
        <p:spPr>
          <a:xfrm>
            <a:off x="3131983" y="3145410"/>
            <a:ext cx="1478729" cy="529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Transparency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1677957" y="3150239"/>
            <a:ext cx="1454025" cy="529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Documentation</a:t>
            </a:r>
            <a:endParaRPr lang="en-US" sz="1500" dirty="0"/>
          </a:p>
        </p:txBody>
      </p:sp>
      <p:sp>
        <p:nvSpPr>
          <p:cNvPr id="8" name="Rectangle 7"/>
          <p:cNvSpPr/>
          <p:nvPr/>
        </p:nvSpPr>
        <p:spPr>
          <a:xfrm>
            <a:off x="4610712" y="3150239"/>
            <a:ext cx="1457464" cy="529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Adequacy</a:t>
            </a:r>
            <a:endParaRPr lang="en-US" sz="1500" dirty="0"/>
          </a:p>
        </p:txBody>
      </p:sp>
      <p:sp>
        <p:nvSpPr>
          <p:cNvPr id="9" name="Rectangle 8"/>
          <p:cNvSpPr/>
          <p:nvPr/>
        </p:nvSpPr>
        <p:spPr>
          <a:xfrm>
            <a:off x="6068176" y="3150239"/>
            <a:ext cx="1484306" cy="529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Measurability</a:t>
            </a:r>
            <a:endParaRPr lang="en-US" sz="1500" dirty="0"/>
          </a:p>
        </p:txBody>
      </p:sp>
      <p:sp>
        <p:nvSpPr>
          <p:cNvPr id="10" name="Rectangle 9"/>
          <p:cNvSpPr/>
          <p:nvPr/>
        </p:nvSpPr>
        <p:spPr>
          <a:xfrm>
            <a:off x="1674517" y="1563042"/>
            <a:ext cx="1457464" cy="5290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Provenance</a:t>
            </a:r>
            <a:endParaRPr lang="en-US" sz="1500" dirty="0"/>
          </a:p>
        </p:txBody>
      </p:sp>
      <p:sp>
        <p:nvSpPr>
          <p:cNvPr id="11" name="Rectangle 10"/>
          <p:cNvSpPr/>
          <p:nvPr/>
        </p:nvSpPr>
        <p:spPr>
          <a:xfrm>
            <a:off x="4610711" y="1563042"/>
            <a:ext cx="1457464" cy="5290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Context</a:t>
            </a:r>
            <a:endParaRPr lang="en-US" sz="1500" dirty="0"/>
          </a:p>
        </p:txBody>
      </p:sp>
      <p:sp>
        <p:nvSpPr>
          <p:cNvPr id="12" name="Rectangle 11"/>
          <p:cNvSpPr/>
          <p:nvPr/>
        </p:nvSpPr>
        <p:spPr>
          <a:xfrm>
            <a:off x="3131983" y="1563042"/>
            <a:ext cx="1474216" cy="5290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Reference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6068175" y="1563042"/>
            <a:ext cx="1486455" cy="5290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Fixity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1674517" y="2092107"/>
            <a:ext cx="1457464" cy="5290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Access Rights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>
          <a:xfrm>
            <a:off x="1677957" y="4208370"/>
            <a:ext cx="5876672" cy="5290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Designated Community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1674517" y="575682"/>
            <a:ext cx="5880111" cy="5151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Mission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1677957" y="3671370"/>
            <a:ext cx="1954881" cy="529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Organizational Infrastructure</a:t>
            </a:r>
            <a:endParaRPr lang="en-US" sz="1500" dirty="0"/>
          </a:p>
        </p:txBody>
      </p:sp>
      <p:sp>
        <p:nvSpPr>
          <p:cNvPr id="18" name="Rectangle 17"/>
          <p:cNvSpPr/>
          <p:nvPr/>
        </p:nvSpPr>
        <p:spPr>
          <a:xfrm>
            <a:off x="3633267" y="3679304"/>
            <a:ext cx="1954881" cy="529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Digital Object Management</a:t>
            </a:r>
            <a:endParaRPr lang="en-US" sz="1500" dirty="0"/>
          </a:p>
        </p:txBody>
      </p:sp>
      <p:sp>
        <p:nvSpPr>
          <p:cNvPr id="19" name="Rectangle 18"/>
          <p:cNvSpPr/>
          <p:nvPr/>
        </p:nvSpPr>
        <p:spPr>
          <a:xfrm>
            <a:off x="5597600" y="3671370"/>
            <a:ext cx="1954881" cy="529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Technical Infrastructure</a:t>
            </a:r>
            <a:endParaRPr lang="en-US" sz="1500" dirty="0"/>
          </a:p>
        </p:txBody>
      </p:sp>
      <p:sp>
        <p:nvSpPr>
          <p:cNvPr id="20" name="Rectangle 19"/>
          <p:cNvSpPr/>
          <p:nvPr/>
        </p:nvSpPr>
        <p:spPr>
          <a:xfrm>
            <a:off x="4610711" y="2092107"/>
            <a:ext cx="1457464" cy="5290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Representation Information</a:t>
            </a:r>
            <a:endParaRPr lang="en-US" sz="1500" dirty="0"/>
          </a:p>
        </p:txBody>
      </p:sp>
      <p:sp>
        <p:nvSpPr>
          <p:cNvPr id="21" name="Rectangle 20"/>
          <p:cNvSpPr/>
          <p:nvPr/>
        </p:nvSpPr>
        <p:spPr>
          <a:xfrm>
            <a:off x="3131983" y="2092107"/>
            <a:ext cx="1474216" cy="5290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Content Data</a:t>
            </a:r>
            <a:endParaRPr lang="en-US" sz="1500" dirty="0"/>
          </a:p>
        </p:txBody>
      </p:sp>
      <p:sp>
        <p:nvSpPr>
          <p:cNvPr id="22" name="Rectangle 21"/>
          <p:cNvSpPr/>
          <p:nvPr/>
        </p:nvSpPr>
        <p:spPr>
          <a:xfrm>
            <a:off x="6068175" y="2092107"/>
            <a:ext cx="1486455" cy="5290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Preservation Actions</a:t>
            </a:r>
            <a:endParaRPr lang="en-US" sz="1500" dirty="0"/>
          </a:p>
        </p:txBody>
      </p:sp>
      <p:sp>
        <p:nvSpPr>
          <p:cNvPr id="23" name="Rectangle 22"/>
          <p:cNvSpPr/>
          <p:nvPr/>
        </p:nvSpPr>
        <p:spPr>
          <a:xfrm>
            <a:off x="1674517" y="2621173"/>
            <a:ext cx="1958320" cy="5290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Authenticity</a:t>
            </a:r>
            <a:endParaRPr lang="en-US" sz="1500" dirty="0"/>
          </a:p>
        </p:txBody>
      </p:sp>
      <p:sp>
        <p:nvSpPr>
          <p:cNvPr id="24" name="Rectangle 23"/>
          <p:cNvSpPr/>
          <p:nvPr/>
        </p:nvSpPr>
        <p:spPr>
          <a:xfrm>
            <a:off x="5597600" y="2616345"/>
            <a:ext cx="1954881" cy="5290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Reliability</a:t>
            </a:r>
            <a:endParaRPr lang="en-US" sz="1500" dirty="0"/>
          </a:p>
        </p:txBody>
      </p:sp>
      <p:sp>
        <p:nvSpPr>
          <p:cNvPr id="25" name="Rectangle 24"/>
          <p:cNvSpPr/>
          <p:nvPr/>
        </p:nvSpPr>
        <p:spPr>
          <a:xfrm>
            <a:off x="3633268" y="2616345"/>
            <a:ext cx="1954881" cy="5290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Integrity</a:t>
            </a:r>
            <a:endParaRPr lang="en-US" sz="1500" dirty="0"/>
          </a:p>
        </p:txBody>
      </p:sp>
      <p:sp>
        <p:nvSpPr>
          <p:cNvPr id="28" name="TextBox 27"/>
          <p:cNvSpPr txBox="1"/>
          <p:nvPr/>
        </p:nvSpPr>
        <p:spPr>
          <a:xfrm>
            <a:off x="2629512" y="4902200"/>
            <a:ext cx="3962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Preserve Content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09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access come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level of access is necessary</a:t>
            </a:r>
          </a:p>
          <a:p>
            <a:pPr lvl="1"/>
            <a:r>
              <a:rPr lang="en-US" dirty="0" smtClean="0"/>
              <a:t>Management, integrity</a:t>
            </a:r>
          </a:p>
          <a:p>
            <a:r>
              <a:rPr lang="en-US" dirty="0" smtClean="0"/>
              <a:t>What is preserved may not be what is most useful to the end user</a:t>
            </a:r>
          </a:p>
          <a:p>
            <a:r>
              <a:rPr lang="en-US" dirty="0" smtClean="0"/>
              <a:t>Implications across the repository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Can the content you are preserving be delivered </a:t>
            </a:r>
            <a:r>
              <a:rPr lang="en-US" dirty="0"/>
              <a:t>over the Web</a:t>
            </a:r>
            <a:r>
              <a:rPr lang="en-US" dirty="0" smtClean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Will you be storing derivative files</a:t>
            </a:r>
            <a:r>
              <a:rPr lang="en-US" dirty="0" smtClean="0"/>
              <a:t>?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Is </a:t>
            </a:r>
            <a:r>
              <a:rPr lang="en-US" dirty="0" smtClean="0"/>
              <a:t>some kind of transformation needed?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Do </a:t>
            </a:r>
            <a:r>
              <a:rPr lang="en-US" dirty="0" smtClean="0"/>
              <a:t>the files offer consistent functionality?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Implications for scale of repository, access systems, changes to </a:t>
            </a:r>
            <a:r>
              <a:rPr lang="en-US" dirty="0" smtClean="0"/>
              <a:t>services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HathiTrust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Limited to 3 formats, largely </a:t>
            </a:r>
            <a:r>
              <a:rPr lang="en-US" dirty="0"/>
              <a:t>uniform in technical characteristics</a:t>
            </a:r>
          </a:p>
          <a:p>
            <a:pPr lvl="2"/>
            <a:r>
              <a:rPr lang="en-US" dirty="0" smtClean="0"/>
              <a:t>ITU </a:t>
            </a:r>
            <a:r>
              <a:rPr lang="en-US" dirty="0"/>
              <a:t>G4 TIFF</a:t>
            </a:r>
          </a:p>
          <a:p>
            <a:pPr lvl="2"/>
            <a:r>
              <a:rPr lang="en-US" dirty="0"/>
              <a:t>JPEG2000</a:t>
            </a:r>
          </a:p>
          <a:p>
            <a:pPr lvl="2"/>
            <a:r>
              <a:rPr lang="en-US" dirty="0"/>
              <a:t>Unicode (with and without coordinates)</a:t>
            </a:r>
          </a:p>
        </p:txBody>
      </p:sp>
    </p:spTree>
    <p:extLst>
      <p:ext uri="{BB962C8B-B14F-4D97-AF65-F5344CB8AC3E}">
        <p14:creationId xmlns:p14="http://schemas.microsoft.com/office/powerpoint/2010/main" val="36942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of information about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information about object adequately available for both preservation and access?</a:t>
            </a:r>
          </a:p>
          <a:p>
            <a:pPr lvl="1"/>
            <a:r>
              <a:rPr lang="en-US" dirty="0" smtClean="0"/>
              <a:t>Structural information</a:t>
            </a:r>
          </a:p>
          <a:p>
            <a:pPr lvl="1"/>
            <a:r>
              <a:rPr lang="en-US" dirty="0" smtClean="0"/>
              <a:t>Preservation information with implications for interface</a:t>
            </a:r>
          </a:p>
          <a:p>
            <a:r>
              <a:rPr lang="en-US" dirty="0" err="1" smtClean="0"/>
              <a:t>HathiTrust</a:t>
            </a:r>
            <a:r>
              <a:rPr lang="en-US" dirty="0" smtClean="0"/>
              <a:t> uses METS as a wrapper</a:t>
            </a:r>
          </a:p>
          <a:p>
            <a:pPr lvl="1"/>
            <a:r>
              <a:rPr lang="en-US" dirty="0" smtClean="0"/>
              <a:t>Available for preservation and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33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Package</a:t>
            </a:r>
            <a:endParaRPr lang="en-US" dirty="0"/>
          </a:p>
        </p:txBody>
      </p:sp>
      <p:sp>
        <p:nvSpPr>
          <p:cNvPr id="5" name="Flowchart: Multidocument 486"/>
          <p:cNvSpPr/>
          <p:nvPr/>
        </p:nvSpPr>
        <p:spPr>
          <a:xfrm>
            <a:off x="2283584" y="2328233"/>
            <a:ext cx="1320800" cy="1019302"/>
          </a:xfrm>
          <a:prstGeom prst="flowChartMulti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images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193" y="2059988"/>
            <a:ext cx="1234215" cy="8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Flowchart: Document 173"/>
          <p:cNvSpPr/>
          <p:nvPr/>
        </p:nvSpPr>
        <p:spPr>
          <a:xfrm>
            <a:off x="5876668" y="2347537"/>
            <a:ext cx="1156716" cy="99999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METS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lowchart: Multidocument 486"/>
          <p:cNvSpPr/>
          <p:nvPr/>
        </p:nvSpPr>
        <p:spPr>
          <a:xfrm>
            <a:off x="4048884" y="2328233"/>
            <a:ext cx="1320800" cy="1019302"/>
          </a:xfrm>
          <a:prstGeom prst="flowChartMulti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lowchart: Document 173"/>
          <p:cNvSpPr/>
          <p:nvPr/>
        </p:nvSpPr>
        <p:spPr>
          <a:xfrm>
            <a:off x="4024884" y="4135013"/>
            <a:ext cx="1156716" cy="99999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16884" y="2104452"/>
            <a:ext cx="5295900" cy="142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1267" y="3249366"/>
            <a:ext cx="843033" cy="84303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079280" y="3520397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Zip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1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5" name="Flowchart: Multidocument 486"/>
          <p:cNvSpPr/>
          <p:nvPr/>
        </p:nvSpPr>
        <p:spPr>
          <a:xfrm>
            <a:off x="3770883" y="2771634"/>
            <a:ext cx="1048485" cy="809148"/>
          </a:xfrm>
          <a:prstGeom prst="flowChartMulti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292" y="1730262"/>
            <a:ext cx="1234215" cy="8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50901" y="7956550"/>
            <a:ext cx="3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bib</a:t>
            </a:r>
          </a:p>
          <a:p>
            <a:pPr algn="ctr"/>
            <a:r>
              <a:rPr lang="en-US" sz="700" b="1" dirty="0" smtClean="0"/>
              <a:t>data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3301" y="8108950"/>
            <a:ext cx="3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bib</a:t>
            </a:r>
          </a:p>
          <a:p>
            <a:pPr algn="ctr"/>
            <a:r>
              <a:rPr lang="en-US" sz="700" b="1" dirty="0" smtClean="0"/>
              <a:t>data</a:t>
            </a:r>
          </a:p>
        </p:txBody>
      </p:sp>
      <p:sp>
        <p:nvSpPr>
          <p:cNvPr id="13" name="Flowchart: Document 298"/>
          <p:cNvSpPr/>
          <p:nvPr/>
        </p:nvSpPr>
        <p:spPr>
          <a:xfrm>
            <a:off x="889000" y="7966202"/>
            <a:ext cx="298450" cy="33324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4" name="Flowchart: Document 298"/>
          <p:cNvSpPr/>
          <p:nvPr/>
        </p:nvSpPr>
        <p:spPr>
          <a:xfrm>
            <a:off x="1041400" y="8118602"/>
            <a:ext cx="298450" cy="33324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5" name="Flowchart: Document 173"/>
          <p:cNvSpPr/>
          <p:nvPr/>
        </p:nvSpPr>
        <p:spPr>
          <a:xfrm>
            <a:off x="6234684" y="2771634"/>
            <a:ext cx="935957" cy="80914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 METS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lowchart: Multidocument 486"/>
          <p:cNvSpPr/>
          <p:nvPr/>
        </p:nvSpPr>
        <p:spPr>
          <a:xfrm>
            <a:off x="5056609" y="2771634"/>
            <a:ext cx="1048485" cy="809148"/>
          </a:xfrm>
          <a:prstGeom prst="flowChartMulti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lowchart: Document 173"/>
          <p:cNvSpPr/>
          <p:nvPr/>
        </p:nvSpPr>
        <p:spPr>
          <a:xfrm>
            <a:off x="4077693" y="4001182"/>
            <a:ext cx="978916" cy="846287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42284" y="2662153"/>
            <a:ext cx="3845816" cy="1032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2000" y="3477882"/>
            <a:ext cx="612200" cy="612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20900" y="1943100"/>
            <a:ext cx="604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../</a:t>
            </a:r>
            <a:r>
              <a:rPr lang="en-US" sz="2400" dirty="0" smtClean="0">
                <a:solidFill>
                  <a:srgbClr val="000000"/>
                </a:solidFill>
              </a:rPr>
              <a:t>uc1</a:t>
            </a:r>
            <a:r>
              <a:rPr lang="en-US" sz="2400" dirty="0" smtClean="0"/>
              <a:t>/pairtree_root/b3/54/34/86/b34543486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89000" y="2927317"/>
            <a:ext cx="218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b34543486.zip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00" y="4149136"/>
            <a:ext cx="306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b34543486.mets.xml</a:t>
            </a:r>
          </a:p>
        </p:txBody>
      </p:sp>
    </p:spTree>
    <p:extLst>
      <p:ext uri="{BB962C8B-B14F-4D97-AF65-F5344CB8AC3E}">
        <p14:creationId xmlns:p14="http://schemas.microsoft.com/office/powerpoint/2010/main" val="415699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storage system support needs for ingest and access?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HathiTrust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Need to have fast access to repository systems to support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94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/>
              </a:rPr>
              <a:t>Data Integrity</a:t>
            </a:r>
          </a:p>
          <a:p>
            <a:pPr lvl="1"/>
            <a:r>
              <a:rPr lang="en-US" dirty="0" smtClean="0">
                <a:sym typeface="Wingdings"/>
              </a:rPr>
              <a:t>Checksum validation, digital object provenance</a:t>
            </a:r>
          </a:p>
          <a:p>
            <a:r>
              <a:rPr lang="en-US" dirty="0" smtClean="0">
                <a:sym typeface="Wingdings"/>
              </a:rPr>
              <a:t>Physical security</a:t>
            </a:r>
          </a:p>
          <a:p>
            <a:pPr lvl="1"/>
            <a:r>
              <a:rPr lang="en-US" dirty="0" smtClean="0">
                <a:sym typeface="Wingdings"/>
              </a:rPr>
              <a:t>Biometric door systems, locked racks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Network security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/>
              </a:rPr>
              <a:t>Firewalling, vulnerability scanning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Application security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/>
              </a:rPr>
              <a:t>Developer best practices, input validation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Access control…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72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mission to preserve content</a:t>
            </a:r>
          </a:p>
          <a:p>
            <a:r>
              <a:rPr lang="en-US" dirty="0" smtClean="0"/>
              <a:t>Performs </a:t>
            </a:r>
            <a:r>
              <a:rPr lang="en-US" dirty="0" smtClean="0"/>
              <a:t>actions to this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60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access to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Rights database</a:t>
            </a:r>
          </a:p>
          <a:p>
            <a:pPr lvl="1"/>
            <a:r>
              <a:rPr lang="en-US" dirty="0" smtClean="0"/>
              <a:t>Ensures appropriate access</a:t>
            </a:r>
            <a:endParaRPr lang="en-US" dirty="0"/>
          </a:p>
          <a:p>
            <a:r>
              <a:rPr lang="en-US" dirty="0" smtClean="0"/>
              <a:t>Holdings database</a:t>
            </a:r>
          </a:p>
          <a:p>
            <a:pPr lvl="1"/>
            <a:r>
              <a:rPr lang="en-US" dirty="0" smtClean="0"/>
              <a:t>Facilitates lawful uses of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03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Authentication/Authorization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Mechanisms </a:t>
            </a:r>
            <a:r>
              <a:rPr lang="en-US" dirty="0" smtClean="0"/>
              <a:t>to </a:t>
            </a:r>
            <a:r>
              <a:rPr lang="en-US" dirty="0" smtClean="0"/>
              <a:t>enable differential access, ensure security and appropriate use</a:t>
            </a:r>
          </a:p>
        </p:txBody>
      </p:sp>
    </p:spTree>
    <p:extLst>
      <p:ext uri="{BB962C8B-B14F-4D97-AF65-F5344CB8AC3E}">
        <p14:creationId xmlns:p14="http://schemas.microsoft.com/office/powerpoint/2010/main" val="262566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Bibliographic and full-text search indexes</a:t>
            </a:r>
          </a:p>
          <a:p>
            <a:r>
              <a:rPr lang="en-US" dirty="0" smtClean="0"/>
              <a:t>Collection-building capabilities</a:t>
            </a:r>
          </a:p>
          <a:p>
            <a:r>
              <a:rPr lang="en-US" dirty="0" smtClean="0"/>
              <a:t>User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20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APIs and Datasets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API</a:t>
            </a:r>
          </a:p>
          <a:p>
            <a:r>
              <a:rPr lang="en-US" dirty="0" smtClean="0"/>
              <a:t>Bibliographic </a:t>
            </a:r>
            <a:r>
              <a:rPr lang="en-US" dirty="0"/>
              <a:t>API</a:t>
            </a:r>
          </a:p>
          <a:p>
            <a:r>
              <a:rPr lang="en-US" dirty="0" smtClean="0"/>
              <a:t>OAI</a:t>
            </a:r>
          </a:p>
          <a:p>
            <a:r>
              <a:rPr lang="en-US" dirty="0" smtClean="0"/>
              <a:t>“</a:t>
            </a:r>
            <a:r>
              <a:rPr lang="en-US" dirty="0" err="1"/>
              <a:t>Hathifiles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Datasets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8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</a:p>
          <a:p>
            <a:r>
              <a:rPr lang="en-US" dirty="0" smtClean="0"/>
              <a:t>User Support</a:t>
            </a:r>
          </a:p>
          <a:p>
            <a:r>
              <a:rPr lang="en-US" dirty="0" smtClean="0"/>
              <a:t>Correction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20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49619" y="375959"/>
            <a:ext cx="7639198" cy="390394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716672" y="3414915"/>
            <a:ext cx="3708307" cy="5857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Provide Access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69007" y="839815"/>
            <a:ext cx="1707032" cy="604913"/>
          </a:xfrm>
          <a:prstGeom prst="rect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Content Package</a:t>
            </a:r>
            <a:endParaRPr lang="en-US" sz="1500" dirty="0"/>
          </a:p>
        </p:txBody>
      </p:sp>
      <p:sp>
        <p:nvSpPr>
          <p:cNvPr id="29" name="Rectangle 28"/>
          <p:cNvSpPr/>
          <p:nvPr/>
        </p:nvSpPr>
        <p:spPr>
          <a:xfrm>
            <a:off x="1195703" y="839815"/>
            <a:ext cx="1678513" cy="610749"/>
          </a:xfrm>
          <a:prstGeom prst="rect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Content Formats</a:t>
            </a:r>
            <a:endParaRPr lang="en-US" sz="1500" dirty="0"/>
          </a:p>
        </p:txBody>
      </p:sp>
      <p:sp>
        <p:nvSpPr>
          <p:cNvPr id="30" name="Rectangle 29"/>
          <p:cNvSpPr/>
          <p:nvPr/>
        </p:nvSpPr>
        <p:spPr>
          <a:xfrm>
            <a:off x="4581249" y="833979"/>
            <a:ext cx="1682482" cy="610749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Architecture</a:t>
            </a:r>
            <a:endParaRPr lang="en-US" sz="1500" dirty="0"/>
          </a:p>
        </p:txBody>
      </p:sp>
      <p:sp>
        <p:nvSpPr>
          <p:cNvPr id="31" name="Rectangle 30"/>
          <p:cNvSpPr/>
          <p:nvPr/>
        </p:nvSpPr>
        <p:spPr>
          <a:xfrm>
            <a:off x="6263733" y="833979"/>
            <a:ext cx="1715949" cy="610749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Storage</a:t>
            </a:r>
            <a:endParaRPr lang="en-US" sz="1500" dirty="0"/>
          </a:p>
        </p:txBody>
      </p:sp>
      <p:sp>
        <p:nvSpPr>
          <p:cNvPr id="32" name="Rectangle 31"/>
          <p:cNvSpPr/>
          <p:nvPr/>
        </p:nvSpPr>
        <p:spPr>
          <a:xfrm>
            <a:off x="2869007" y="1450564"/>
            <a:ext cx="1701821" cy="610749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Authentication</a:t>
            </a:r>
            <a:endParaRPr lang="en-US" sz="1500" dirty="0"/>
          </a:p>
        </p:txBody>
      </p:sp>
      <p:sp>
        <p:nvSpPr>
          <p:cNvPr id="33" name="Rectangle 32"/>
          <p:cNvSpPr/>
          <p:nvPr/>
        </p:nvSpPr>
        <p:spPr>
          <a:xfrm>
            <a:off x="1186522" y="1450564"/>
            <a:ext cx="1687695" cy="610749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Security</a:t>
            </a:r>
            <a:endParaRPr lang="en-US" sz="1500" dirty="0"/>
          </a:p>
        </p:txBody>
      </p:sp>
      <p:sp>
        <p:nvSpPr>
          <p:cNvPr id="34" name="Rectangle 33"/>
          <p:cNvSpPr/>
          <p:nvPr/>
        </p:nvSpPr>
        <p:spPr>
          <a:xfrm>
            <a:off x="4570828" y="1450564"/>
            <a:ext cx="1692904" cy="610749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Authorization</a:t>
            </a:r>
            <a:endParaRPr lang="en-US" sz="1500" dirty="0"/>
          </a:p>
        </p:txBody>
      </p:sp>
      <p:sp>
        <p:nvSpPr>
          <p:cNvPr id="35" name="Rectangle 34"/>
          <p:cNvSpPr/>
          <p:nvPr/>
        </p:nvSpPr>
        <p:spPr>
          <a:xfrm>
            <a:off x="6270373" y="1451077"/>
            <a:ext cx="1713468" cy="610749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Differential Access</a:t>
            </a:r>
            <a:endParaRPr lang="en-US" sz="1500" dirty="0"/>
          </a:p>
        </p:txBody>
      </p:sp>
      <p:sp>
        <p:nvSpPr>
          <p:cNvPr id="36" name="Rectangle 35"/>
          <p:cNvSpPr/>
          <p:nvPr/>
        </p:nvSpPr>
        <p:spPr>
          <a:xfrm>
            <a:off x="6270373" y="2068176"/>
            <a:ext cx="1717829" cy="610749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Services / User Interfaces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69007" y="2068176"/>
            <a:ext cx="1701821" cy="610749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Lawful Uses</a:t>
            </a:r>
            <a:endParaRPr lang="en-US" sz="1500" dirty="0"/>
          </a:p>
        </p:txBody>
      </p:sp>
      <p:sp>
        <p:nvSpPr>
          <p:cNvPr id="38" name="Rectangle 37"/>
          <p:cNvSpPr/>
          <p:nvPr/>
        </p:nvSpPr>
        <p:spPr>
          <a:xfrm>
            <a:off x="1180172" y="2678925"/>
            <a:ext cx="1688835" cy="610749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APIs and Datasets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86522" y="2066151"/>
            <a:ext cx="1682485" cy="610749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Copyright/Agreements</a:t>
            </a:r>
            <a:endParaRPr lang="en-US" sz="1500" dirty="0"/>
          </a:p>
        </p:txBody>
      </p:sp>
      <p:sp>
        <p:nvSpPr>
          <p:cNvPr id="40" name="Rectangle 39"/>
          <p:cNvSpPr/>
          <p:nvPr/>
        </p:nvSpPr>
        <p:spPr>
          <a:xfrm>
            <a:off x="4570826" y="2678925"/>
            <a:ext cx="1701429" cy="61074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User Support</a:t>
            </a:r>
            <a:endParaRPr lang="en-US" sz="1500" dirty="0"/>
          </a:p>
        </p:txBody>
      </p:sp>
      <p:sp>
        <p:nvSpPr>
          <p:cNvPr id="41" name="Rectangle 40"/>
          <p:cNvSpPr/>
          <p:nvPr/>
        </p:nvSpPr>
        <p:spPr>
          <a:xfrm>
            <a:off x="4570827" y="2068176"/>
            <a:ext cx="1699545" cy="610749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Indexes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72256" y="2678925"/>
            <a:ext cx="1715946" cy="61074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Correction</a:t>
            </a:r>
            <a:endParaRPr lang="en-US" sz="1500" dirty="0"/>
          </a:p>
        </p:txBody>
      </p:sp>
      <p:sp>
        <p:nvSpPr>
          <p:cNvPr id="43" name="Rectangle 42"/>
          <p:cNvSpPr/>
          <p:nvPr/>
        </p:nvSpPr>
        <p:spPr>
          <a:xfrm>
            <a:off x="2869006" y="2678925"/>
            <a:ext cx="1701821" cy="61074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Information Quality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54060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479744" y="375959"/>
            <a:ext cx="7927656" cy="5958166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149004" y="4340677"/>
            <a:ext cx="1300787" cy="433312"/>
          </a:xfrm>
          <a:prstGeom prst="rect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Content Package</a:t>
            </a:r>
            <a:endParaRPr lang="en-US" sz="1300" dirty="0"/>
          </a:p>
        </p:txBody>
      </p:sp>
      <p:sp>
        <p:nvSpPr>
          <p:cNvPr id="29" name="Rectangle 28"/>
          <p:cNvSpPr/>
          <p:nvPr/>
        </p:nvSpPr>
        <p:spPr>
          <a:xfrm>
            <a:off x="873918" y="4344817"/>
            <a:ext cx="1279055" cy="433312"/>
          </a:xfrm>
          <a:prstGeom prst="rect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Content Formats</a:t>
            </a:r>
            <a:endParaRPr lang="en-US" sz="1300" dirty="0"/>
          </a:p>
        </p:txBody>
      </p:sp>
      <p:sp>
        <p:nvSpPr>
          <p:cNvPr id="30" name="Rectangle 29"/>
          <p:cNvSpPr/>
          <p:nvPr/>
        </p:nvSpPr>
        <p:spPr>
          <a:xfrm>
            <a:off x="3453762" y="4340677"/>
            <a:ext cx="1282080" cy="433312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Architecture</a:t>
            </a:r>
            <a:endParaRPr lang="en-US" sz="1300" dirty="0"/>
          </a:p>
        </p:txBody>
      </p:sp>
      <p:sp>
        <p:nvSpPr>
          <p:cNvPr id="31" name="Rectangle 30"/>
          <p:cNvSpPr/>
          <p:nvPr/>
        </p:nvSpPr>
        <p:spPr>
          <a:xfrm>
            <a:off x="4735843" y="4340677"/>
            <a:ext cx="1307582" cy="433312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Storage</a:t>
            </a:r>
            <a:endParaRPr lang="en-US" sz="1300" dirty="0"/>
          </a:p>
        </p:txBody>
      </p:sp>
      <p:sp>
        <p:nvSpPr>
          <p:cNvPr id="32" name="Rectangle 31"/>
          <p:cNvSpPr/>
          <p:nvPr/>
        </p:nvSpPr>
        <p:spPr>
          <a:xfrm>
            <a:off x="2149004" y="4778129"/>
            <a:ext cx="1296816" cy="433312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Authentication</a:t>
            </a:r>
            <a:endParaRPr lang="en-US" sz="1300" dirty="0"/>
          </a:p>
        </p:txBody>
      </p:sp>
      <p:sp>
        <p:nvSpPr>
          <p:cNvPr id="33" name="Rectangle 32"/>
          <p:cNvSpPr/>
          <p:nvPr/>
        </p:nvSpPr>
        <p:spPr>
          <a:xfrm>
            <a:off x="866922" y="4778130"/>
            <a:ext cx="1286052" cy="433312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Security</a:t>
            </a:r>
            <a:endParaRPr lang="en-US" sz="1300" dirty="0"/>
          </a:p>
        </p:txBody>
      </p:sp>
      <p:sp>
        <p:nvSpPr>
          <p:cNvPr id="34" name="Rectangle 33"/>
          <p:cNvSpPr/>
          <p:nvPr/>
        </p:nvSpPr>
        <p:spPr>
          <a:xfrm>
            <a:off x="3445821" y="4778129"/>
            <a:ext cx="1290021" cy="433312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Authorization</a:t>
            </a:r>
            <a:endParaRPr lang="en-US" sz="1300" dirty="0"/>
          </a:p>
        </p:txBody>
      </p:sp>
      <p:sp>
        <p:nvSpPr>
          <p:cNvPr id="35" name="Rectangle 34"/>
          <p:cNvSpPr/>
          <p:nvPr/>
        </p:nvSpPr>
        <p:spPr>
          <a:xfrm>
            <a:off x="4740902" y="4778492"/>
            <a:ext cx="1305691" cy="433312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Differential Access</a:t>
            </a:r>
            <a:endParaRPr lang="en-US" sz="1300" dirty="0"/>
          </a:p>
        </p:txBody>
      </p:sp>
      <p:sp>
        <p:nvSpPr>
          <p:cNvPr id="36" name="Rectangle 35"/>
          <p:cNvSpPr/>
          <p:nvPr/>
        </p:nvSpPr>
        <p:spPr>
          <a:xfrm>
            <a:off x="4740902" y="5216310"/>
            <a:ext cx="1309015" cy="43331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Services / User Interfaces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49004" y="5216310"/>
            <a:ext cx="1296816" cy="433312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Lawful Uses</a:t>
            </a:r>
            <a:endParaRPr lang="en-US" sz="1300" dirty="0"/>
          </a:p>
        </p:txBody>
      </p:sp>
      <p:sp>
        <p:nvSpPr>
          <p:cNvPr id="38" name="Rectangle 37"/>
          <p:cNvSpPr/>
          <p:nvPr/>
        </p:nvSpPr>
        <p:spPr>
          <a:xfrm>
            <a:off x="862084" y="5649622"/>
            <a:ext cx="1286921" cy="43331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APIs and Datasets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66922" y="5214873"/>
            <a:ext cx="1282082" cy="433312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Copyright/Agreements</a:t>
            </a:r>
            <a:endParaRPr lang="en-US" sz="1300" dirty="0"/>
          </a:p>
        </p:txBody>
      </p:sp>
      <p:sp>
        <p:nvSpPr>
          <p:cNvPr id="40" name="Rectangle 39"/>
          <p:cNvSpPr/>
          <p:nvPr/>
        </p:nvSpPr>
        <p:spPr>
          <a:xfrm>
            <a:off x="3445819" y="5649622"/>
            <a:ext cx="1296517" cy="43331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User Support</a:t>
            </a:r>
            <a:endParaRPr lang="en-US" sz="1300" dirty="0"/>
          </a:p>
        </p:txBody>
      </p:sp>
      <p:sp>
        <p:nvSpPr>
          <p:cNvPr id="41" name="Rectangle 40"/>
          <p:cNvSpPr/>
          <p:nvPr/>
        </p:nvSpPr>
        <p:spPr>
          <a:xfrm>
            <a:off x="3445821" y="5216309"/>
            <a:ext cx="1295082" cy="433312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Indexes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42337" y="5649622"/>
            <a:ext cx="1307580" cy="43331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Correction</a:t>
            </a:r>
            <a:endParaRPr lang="en-US" sz="1300" dirty="0"/>
          </a:p>
        </p:txBody>
      </p:sp>
      <p:sp>
        <p:nvSpPr>
          <p:cNvPr id="43" name="Rectangle 42"/>
          <p:cNvSpPr/>
          <p:nvPr/>
        </p:nvSpPr>
        <p:spPr>
          <a:xfrm>
            <a:off x="2149002" y="5649621"/>
            <a:ext cx="1296816" cy="43331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Information Quality</a:t>
            </a:r>
            <a:endParaRPr lang="en-US" sz="1300" dirty="0"/>
          </a:p>
        </p:txBody>
      </p:sp>
      <p:sp>
        <p:nvSpPr>
          <p:cNvPr id="63" name="Rectangle 62"/>
          <p:cNvSpPr/>
          <p:nvPr/>
        </p:nvSpPr>
        <p:spPr>
          <a:xfrm>
            <a:off x="860370" y="990541"/>
            <a:ext cx="2580251" cy="41560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OAIS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440621" y="990541"/>
            <a:ext cx="2594994" cy="4156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TRAC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143125" y="2798827"/>
            <a:ext cx="1301469" cy="4656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Transparency</a:t>
            </a:r>
            <a:endParaRPr lang="en-US" sz="1300" dirty="0"/>
          </a:p>
        </p:txBody>
      </p:sp>
      <p:sp>
        <p:nvSpPr>
          <p:cNvPr id="66" name="Rectangle 65"/>
          <p:cNvSpPr/>
          <p:nvPr/>
        </p:nvSpPr>
        <p:spPr>
          <a:xfrm>
            <a:off x="863397" y="2803077"/>
            <a:ext cx="1279727" cy="4656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Documentation</a:t>
            </a:r>
            <a:endParaRPr lang="en-US" sz="1300" dirty="0"/>
          </a:p>
        </p:txBody>
      </p:sp>
      <p:sp>
        <p:nvSpPr>
          <p:cNvPr id="67" name="Rectangle 66"/>
          <p:cNvSpPr/>
          <p:nvPr/>
        </p:nvSpPr>
        <p:spPr>
          <a:xfrm>
            <a:off x="3444594" y="2803077"/>
            <a:ext cx="1282753" cy="4656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Adequacy</a:t>
            </a:r>
            <a:endParaRPr lang="en-US" sz="1300" dirty="0"/>
          </a:p>
        </p:txBody>
      </p:sp>
      <p:sp>
        <p:nvSpPr>
          <p:cNvPr id="68" name="Rectangle 67"/>
          <p:cNvSpPr/>
          <p:nvPr/>
        </p:nvSpPr>
        <p:spPr>
          <a:xfrm>
            <a:off x="4727347" y="2803077"/>
            <a:ext cx="1306378" cy="4656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Measurability</a:t>
            </a:r>
            <a:endParaRPr lang="en-US" sz="1300" dirty="0"/>
          </a:p>
        </p:txBody>
      </p:sp>
      <p:sp>
        <p:nvSpPr>
          <p:cNvPr id="69" name="Rectangle 68"/>
          <p:cNvSpPr/>
          <p:nvPr/>
        </p:nvSpPr>
        <p:spPr>
          <a:xfrm>
            <a:off x="860370" y="1406143"/>
            <a:ext cx="1282753" cy="4656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Provenance</a:t>
            </a:r>
            <a:endParaRPr lang="en-US" sz="1300" dirty="0"/>
          </a:p>
        </p:txBody>
      </p:sp>
      <p:sp>
        <p:nvSpPr>
          <p:cNvPr id="70" name="Rectangle 69"/>
          <p:cNvSpPr/>
          <p:nvPr/>
        </p:nvSpPr>
        <p:spPr>
          <a:xfrm>
            <a:off x="3444593" y="1406143"/>
            <a:ext cx="1282753" cy="4656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Context</a:t>
            </a:r>
            <a:endParaRPr lang="en-US" sz="1300" dirty="0"/>
          </a:p>
        </p:txBody>
      </p:sp>
      <p:sp>
        <p:nvSpPr>
          <p:cNvPr id="71" name="Rectangle 70"/>
          <p:cNvSpPr/>
          <p:nvPr/>
        </p:nvSpPr>
        <p:spPr>
          <a:xfrm>
            <a:off x="2143125" y="1406143"/>
            <a:ext cx="1297497" cy="4656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Reference</a:t>
            </a:r>
            <a:endParaRPr lang="en-US" sz="1300" dirty="0"/>
          </a:p>
        </p:txBody>
      </p:sp>
      <p:sp>
        <p:nvSpPr>
          <p:cNvPr id="72" name="Rectangle 71"/>
          <p:cNvSpPr/>
          <p:nvPr/>
        </p:nvSpPr>
        <p:spPr>
          <a:xfrm>
            <a:off x="4727346" y="1406143"/>
            <a:ext cx="1308269" cy="4656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Fixity</a:t>
            </a:r>
            <a:endParaRPr lang="en-US" sz="1300" dirty="0"/>
          </a:p>
        </p:txBody>
      </p:sp>
      <p:sp>
        <p:nvSpPr>
          <p:cNvPr id="73" name="Rectangle 72"/>
          <p:cNvSpPr/>
          <p:nvPr/>
        </p:nvSpPr>
        <p:spPr>
          <a:xfrm>
            <a:off x="860370" y="1871787"/>
            <a:ext cx="1282753" cy="4656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Access Rights</a:t>
            </a:r>
            <a:endParaRPr lang="en-US" sz="1300" dirty="0"/>
          </a:p>
        </p:txBody>
      </p:sp>
      <p:sp>
        <p:nvSpPr>
          <p:cNvPr id="74" name="Rectangle 73"/>
          <p:cNvSpPr/>
          <p:nvPr/>
        </p:nvSpPr>
        <p:spPr>
          <a:xfrm>
            <a:off x="863397" y="3734367"/>
            <a:ext cx="5172217" cy="4656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Designated Community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860370" y="537141"/>
            <a:ext cx="5175244" cy="45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863397" y="3261739"/>
            <a:ext cx="1720543" cy="4656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Organizational Infrastructure</a:t>
            </a:r>
            <a:endParaRPr lang="en-US" sz="1300" dirty="0"/>
          </a:p>
        </p:txBody>
      </p:sp>
      <p:sp>
        <p:nvSpPr>
          <p:cNvPr id="77" name="Rectangle 76"/>
          <p:cNvSpPr/>
          <p:nvPr/>
        </p:nvSpPr>
        <p:spPr>
          <a:xfrm>
            <a:off x="2584318" y="3268722"/>
            <a:ext cx="1720543" cy="4656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Digital Object Management</a:t>
            </a:r>
            <a:endParaRPr lang="en-US" sz="1300" dirty="0"/>
          </a:p>
        </p:txBody>
      </p:sp>
      <p:sp>
        <p:nvSpPr>
          <p:cNvPr id="78" name="Rectangle 77"/>
          <p:cNvSpPr/>
          <p:nvPr/>
        </p:nvSpPr>
        <p:spPr>
          <a:xfrm>
            <a:off x="4313181" y="3261739"/>
            <a:ext cx="1720543" cy="4656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Technical Infrastructure</a:t>
            </a:r>
            <a:endParaRPr lang="en-US" sz="1300" dirty="0"/>
          </a:p>
        </p:txBody>
      </p:sp>
      <p:sp>
        <p:nvSpPr>
          <p:cNvPr id="79" name="Rectangle 78"/>
          <p:cNvSpPr/>
          <p:nvPr/>
        </p:nvSpPr>
        <p:spPr>
          <a:xfrm>
            <a:off x="3444593" y="1871787"/>
            <a:ext cx="1282753" cy="4656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Representation Information</a:t>
            </a:r>
            <a:endParaRPr lang="en-US" sz="1300" dirty="0"/>
          </a:p>
        </p:txBody>
      </p:sp>
      <p:sp>
        <p:nvSpPr>
          <p:cNvPr id="80" name="Rectangle 79"/>
          <p:cNvSpPr/>
          <p:nvPr/>
        </p:nvSpPr>
        <p:spPr>
          <a:xfrm>
            <a:off x="2143125" y="1871787"/>
            <a:ext cx="1297497" cy="4656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Content Data</a:t>
            </a:r>
            <a:endParaRPr lang="en-US" sz="1300" dirty="0"/>
          </a:p>
        </p:txBody>
      </p:sp>
      <p:sp>
        <p:nvSpPr>
          <p:cNvPr id="81" name="Rectangle 80"/>
          <p:cNvSpPr/>
          <p:nvPr/>
        </p:nvSpPr>
        <p:spPr>
          <a:xfrm>
            <a:off x="4727346" y="1871787"/>
            <a:ext cx="1308269" cy="4656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Preservation Actions</a:t>
            </a:r>
            <a:endParaRPr lang="en-US" sz="1300" dirty="0"/>
          </a:p>
        </p:txBody>
      </p:sp>
      <p:sp>
        <p:nvSpPr>
          <p:cNvPr id="82" name="Rectangle 81"/>
          <p:cNvSpPr/>
          <p:nvPr/>
        </p:nvSpPr>
        <p:spPr>
          <a:xfrm>
            <a:off x="860370" y="2337432"/>
            <a:ext cx="1723570" cy="465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Authenticity</a:t>
            </a:r>
            <a:endParaRPr lang="en-US" sz="1300" dirty="0"/>
          </a:p>
        </p:txBody>
      </p:sp>
      <p:sp>
        <p:nvSpPr>
          <p:cNvPr id="83" name="Rectangle 82"/>
          <p:cNvSpPr/>
          <p:nvPr/>
        </p:nvSpPr>
        <p:spPr>
          <a:xfrm>
            <a:off x="4313181" y="2333183"/>
            <a:ext cx="1720543" cy="465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Reliability</a:t>
            </a:r>
            <a:endParaRPr lang="en-US" sz="1300" dirty="0"/>
          </a:p>
        </p:txBody>
      </p:sp>
      <p:sp>
        <p:nvSpPr>
          <p:cNvPr id="84" name="Rectangle 83"/>
          <p:cNvSpPr/>
          <p:nvPr/>
        </p:nvSpPr>
        <p:spPr>
          <a:xfrm>
            <a:off x="2584319" y="2333183"/>
            <a:ext cx="1720543" cy="465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Integrity</a:t>
            </a:r>
            <a:endParaRPr lang="en-US" sz="1300" dirty="0"/>
          </a:p>
        </p:txBody>
      </p:sp>
      <p:sp>
        <p:nvSpPr>
          <p:cNvPr id="85" name="TextBox 84"/>
          <p:cNvSpPr txBox="1"/>
          <p:nvPr/>
        </p:nvSpPr>
        <p:spPr>
          <a:xfrm>
            <a:off x="6397625" y="809962"/>
            <a:ext cx="173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Preservation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397625" y="5464956"/>
            <a:ext cx="173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Access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7210425" y="1243722"/>
            <a:ext cx="0" cy="2643406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210425" y="3887128"/>
            <a:ext cx="0" cy="15230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6350000" y="3152327"/>
            <a:ext cx="1739900" cy="1541740"/>
            <a:chOff x="6619875" y="2803077"/>
            <a:chExt cx="1739900" cy="1541740"/>
          </a:xfrm>
        </p:grpSpPr>
        <p:sp>
          <p:nvSpPr>
            <p:cNvPr id="9" name="Oval 8"/>
            <p:cNvSpPr/>
            <p:nvPr/>
          </p:nvSpPr>
          <p:spPr>
            <a:xfrm>
              <a:off x="6619875" y="2803077"/>
              <a:ext cx="1739900" cy="15417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7569200" y="4340677"/>
              <a:ext cx="193675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>
              <a:off x="7159624" y="2831154"/>
              <a:ext cx="142876" cy="425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848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4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out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About: </a:t>
            </a:r>
            <a:r>
              <a:rPr lang="en-US" altLang="ja-JP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://www.hathitrust.org/about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Twitter: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http://twitter.com/hathitrust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Facebook: </a:t>
            </a:r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http://www.facebook.com/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Monthly newsletter: 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6"/>
              </a:rPr>
              <a:t>http:www.hathitrust.org/updates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RSS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7"/>
              </a:rPr>
              <a:t>http://www.hathitrust.org/updates_rss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Contact us: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8"/>
              </a:rPr>
              <a:t>feedback@issues.hathitrust.org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Blogs: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9"/>
              </a:rPr>
              <a:t>http://www.hathitrust.org/blogs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Large-scale Search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Perspectives from </a:t>
            </a:r>
            <a:r>
              <a:rPr lang="en-US" altLang="ja-JP" dirty="0" err="1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altLang="ja-JP" dirty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7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preserve content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access</a:t>
            </a:r>
            <a:endParaRPr lang="en-US" dirty="0"/>
          </a:p>
          <a:p>
            <a:r>
              <a:rPr lang="en-US" dirty="0" smtClean="0"/>
              <a:t>Guard against threats </a:t>
            </a:r>
            <a:r>
              <a:rPr lang="en-US" dirty="0"/>
              <a:t>to </a:t>
            </a:r>
            <a:r>
              <a:rPr lang="en-US" dirty="0" smtClean="0"/>
              <a:t>content</a:t>
            </a:r>
          </a:p>
          <a:p>
            <a:pPr lvl="1"/>
            <a:r>
              <a:rPr lang="en-US" dirty="0"/>
              <a:t>Digitization accepted method of preservation reformatting</a:t>
            </a:r>
          </a:p>
          <a:p>
            <a:pPr lvl="1"/>
            <a:r>
              <a:rPr lang="en-US" dirty="0" smtClean="0"/>
              <a:t>Digital deteriorates, is fragile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1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provide access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 needs of designated community</a:t>
            </a:r>
          </a:p>
          <a:p>
            <a:r>
              <a:rPr lang="en-US" dirty="0"/>
              <a:t>Check on integrity of content</a:t>
            </a:r>
          </a:p>
          <a:p>
            <a:r>
              <a:rPr lang="en-US" dirty="0"/>
              <a:t>Content that is accessible is more likely to be valued and preserved in the future</a:t>
            </a:r>
          </a:p>
        </p:txBody>
      </p:sp>
    </p:spTree>
    <p:extLst>
      <p:ext uri="{BB962C8B-B14F-4D97-AF65-F5344CB8AC3E}">
        <p14:creationId xmlns:p14="http://schemas.microsoft.com/office/powerpoint/2010/main" val="311464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access might not be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Copyright</a:t>
            </a:r>
            <a:endParaRPr lang="en-US" dirty="0"/>
          </a:p>
          <a:p>
            <a:r>
              <a:rPr lang="en-US" dirty="0"/>
              <a:t>Privacy</a:t>
            </a:r>
          </a:p>
          <a:p>
            <a:r>
              <a:rPr lang="en-US" dirty="0"/>
              <a:t>Licensing</a:t>
            </a:r>
          </a:p>
          <a:p>
            <a:r>
              <a:rPr lang="en-US" dirty="0" smtClean="0"/>
              <a:t>Needs </a:t>
            </a:r>
            <a:r>
              <a:rPr lang="en-US" dirty="0"/>
              <a:t>of user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Content available elsewhere</a:t>
            </a:r>
            <a:endParaRPr lang="en-US" dirty="0"/>
          </a:p>
          <a:p>
            <a:r>
              <a:rPr lang="en-US" dirty="0"/>
              <a:t>Technical </a:t>
            </a:r>
            <a:r>
              <a:rPr lang="en-US" dirty="0" smtClean="0"/>
              <a:t>limitations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etworking </a:t>
            </a:r>
            <a:r>
              <a:rPr lang="en-US" dirty="0"/>
              <a:t>and storage </a:t>
            </a:r>
            <a:r>
              <a:rPr lang="en-US" dirty="0" smtClean="0"/>
              <a:t>requirements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8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number of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/>
              <a:t>user access to preserved digital objects</a:t>
            </a:r>
          </a:p>
          <a:p>
            <a:r>
              <a:rPr lang="en-US" dirty="0"/>
              <a:t>No end-user access to digital objects</a:t>
            </a:r>
          </a:p>
          <a:p>
            <a:r>
              <a:rPr lang="en-US" dirty="0"/>
              <a:t>Delayed or triggered user access to digital objects</a:t>
            </a:r>
          </a:p>
          <a:p>
            <a:r>
              <a:rPr lang="en-US" dirty="0"/>
              <a:t>Partial access to digital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9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to preserve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OAIS</a:t>
            </a:r>
          </a:p>
          <a:p>
            <a:pPr lvl="1"/>
            <a:r>
              <a:rPr lang="en-US" dirty="0" smtClean="0"/>
              <a:t>“An </a:t>
            </a:r>
            <a:r>
              <a:rPr lang="en-US" dirty="0"/>
              <a:t>OAIS is an Archive, consisting of an </a:t>
            </a:r>
            <a:r>
              <a:rPr lang="en-US" dirty="0" smtClean="0"/>
              <a:t>organization...of </a:t>
            </a:r>
            <a:r>
              <a:rPr lang="en-US" dirty="0"/>
              <a:t>people and systems that has accepted the responsibility to preserve information and make it available for a Designated Community</a:t>
            </a:r>
            <a:r>
              <a:rPr lang="en-US" dirty="0" smtClean="0"/>
              <a:t>.” </a:t>
            </a:r>
            <a:r>
              <a:rPr lang="en-US" dirty="0" smtClean="0"/>
              <a:t>[does not imply unrestricted access]</a:t>
            </a:r>
          </a:p>
        </p:txBody>
      </p:sp>
    </p:spTree>
    <p:extLst>
      <p:ext uri="{BB962C8B-B14F-4D97-AF65-F5344CB8AC3E}">
        <p14:creationId xmlns:p14="http://schemas.microsoft.com/office/powerpoint/2010/main" val="425459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Support information model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Define target of preservation (content data and representation information)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Define metadata needed to preserve, identify, contextualize information (PDI)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Fulfill responsibilities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Accept information from Producers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Obtain control sufficient to preserve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Ensure understandable to designated community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Ensure preservation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Make available to designated community with information supporting authenticity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Ensure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strategies:</a:t>
            </a:r>
          </a:p>
          <a:p>
            <a:pPr lvl="1"/>
            <a:r>
              <a:rPr lang="en-US" dirty="0" smtClean="0"/>
              <a:t>Transformation</a:t>
            </a:r>
          </a:p>
          <a:p>
            <a:pPr lvl="1"/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Checks </a:t>
            </a:r>
            <a:r>
              <a:rPr lang="en-US" dirty="0"/>
              <a:t>on integrity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Choice </a:t>
            </a:r>
            <a:r>
              <a:rPr lang="en-US" dirty="0" smtClean="0"/>
              <a:t>of formats </a:t>
            </a:r>
          </a:p>
          <a:p>
            <a:pPr lvl="1"/>
            <a:r>
              <a:rPr lang="en-US" dirty="0" smtClean="0"/>
              <a:t>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5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5484</TotalTime>
  <Words>860</Words>
  <Application>Microsoft Macintosh PowerPoint</Application>
  <PresentationFormat>On-screen Show (4:3)</PresentationFormat>
  <Paragraphs>262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Digital Repositories for Preservation and Access</vt:lpstr>
      <vt:lpstr>Digital repositories</vt:lpstr>
      <vt:lpstr>Reasons to preserve content</vt:lpstr>
      <vt:lpstr>Reasons to provide access</vt:lpstr>
      <vt:lpstr>Reasons access might not be offered</vt:lpstr>
      <vt:lpstr>A number of models</vt:lpstr>
      <vt:lpstr>Requirements to preserve content</vt:lpstr>
      <vt:lpstr>OAIS</vt:lpstr>
      <vt:lpstr>Ensure preservation</vt:lpstr>
      <vt:lpstr>TRAC</vt:lpstr>
      <vt:lpstr>TRAC (2)</vt:lpstr>
      <vt:lpstr>PowerPoint Presentation</vt:lpstr>
      <vt:lpstr>Where does access come in</vt:lpstr>
      <vt:lpstr>Content formats</vt:lpstr>
      <vt:lpstr>Storage of information about content</vt:lpstr>
      <vt:lpstr>Content Package</vt:lpstr>
      <vt:lpstr>Architecture</vt:lpstr>
      <vt:lpstr>Storage</vt:lpstr>
      <vt:lpstr>Security</vt:lpstr>
      <vt:lpstr>Differential access to content</vt:lpstr>
      <vt:lpstr>Authentication/Authorization</vt:lpstr>
      <vt:lpstr>User services</vt:lpstr>
      <vt:lpstr>APIs and Datasets</vt:lpstr>
      <vt:lpstr>More</vt:lpstr>
      <vt:lpstr>PowerPoint Presentation</vt:lpstr>
      <vt:lpstr>PowerPoint Presentation</vt:lpstr>
      <vt:lpstr>Thank you!</vt:lpstr>
      <vt:lpstr>How to find out more</vt:lpstr>
    </vt:vector>
  </TitlesOfParts>
  <Company>University of Michigan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Repositories for Preservation and Access</dc:title>
  <dc:creator>Library User</dc:creator>
  <cp:lastModifiedBy>Library User</cp:lastModifiedBy>
  <cp:revision>45</cp:revision>
  <dcterms:created xsi:type="dcterms:W3CDTF">2013-06-26T10:18:31Z</dcterms:created>
  <dcterms:modified xsi:type="dcterms:W3CDTF">2013-07-16T17:22:28Z</dcterms:modified>
</cp:coreProperties>
</file>