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389" r:id="rId2"/>
    <p:sldId id="299" r:id="rId3"/>
    <p:sldId id="301" r:id="rId4"/>
    <p:sldId id="302" r:id="rId5"/>
    <p:sldId id="303" r:id="rId6"/>
    <p:sldId id="305" r:id="rId7"/>
    <p:sldId id="306" r:id="rId8"/>
    <p:sldId id="307" r:id="rId9"/>
    <p:sldId id="309" r:id="rId10"/>
    <p:sldId id="310" r:id="rId11"/>
    <p:sldId id="311" r:id="rId12"/>
    <p:sldId id="312" r:id="rId13"/>
    <p:sldId id="338" r:id="rId14"/>
    <p:sldId id="298" r:id="rId15"/>
    <p:sldId id="328" r:id="rId16"/>
    <p:sldId id="329" r:id="rId17"/>
    <p:sldId id="330" r:id="rId18"/>
    <p:sldId id="331" r:id="rId19"/>
    <p:sldId id="332" r:id="rId20"/>
    <p:sldId id="333" r:id="rId21"/>
    <p:sldId id="334" r:id="rId22"/>
    <p:sldId id="335" r:id="rId23"/>
    <p:sldId id="337" r:id="rId24"/>
    <p:sldId id="287" r:id="rId25"/>
    <p:sldId id="341" r:id="rId26"/>
    <p:sldId id="288" r:id="rId27"/>
    <p:sldId id="289" r:id="rId28"/>
    <p:sldId id="290" r:id="rId29"/>
    <p:sldId id="393" r:id="rId30"/>
    <p:sldId id="394" r:id="rId31"/>
    <p:sldId id="304"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 id="385" r:id="rId75"/>
    <p:sldId id="387" r:id="rId76"/>
    <p:sldId id="388" r:id="rId77"/>
    <p:sldId id="400" r:id="rId78"/>
    <p:sldId id="395" r:id="rId79"/>
    <p:sldId id="396" r:id="rId80"/>
    <p:sldId id="397"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23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9" d="100"/>
          <a:sy n="59" d="100"/>
        </p:scale>
        <p:origin x="-24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LIT%2043.185:Users:jjyork:Downloads:201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ata\Shared%20Print\CLIR%20project\ARL%20Hath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ata\Shared%20Print\CLIR%20project\ALA%20RUSA%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ser>
          <c:idx val="0"/>
          <c:order val="0"/>
          <c:tx>
            <c:strRef>
              <c:f>Sheet1!$B$1</c:f>
              <c:strCache>
                <c:ptCount val="1"/>
                <c:pt idx="0">
                  <c:v>Percent</c:v>
                </c:pt>
              </c:strCache>
            </c:strRef>
          </c:tx>
          <c:spPr>
            <a:ln>
              <a:noFill/>
            </a:ln>
          </c:spPr>
          <c:dPt>
            <c:idx val="0"/>
            <c:bubble3D val="0"/>
          </c:dPt>
          <c:dPt>
            <c:idx val="1"/>
            <c:bubble3D val="0"/>
          </c:dPt>
          <c:dPt>
            <c:idx val="2"/>
            <c:bubble3D val="0"/>
          </c:dPt>
          <c:dPt>
            <c:idx val="3"/>
            <c:bubble3D val="0"/>
          </c:dPt>
          <c:dPt>
            <c:idx val="4"/>
            <c:bubble3D val="0"/>
          </c:dPt>
          <c:dPt>
            <c:idx val="5"/>
            <c:bubble3D val="0"/>
          </c:dPt>
          <c:dPt>
            <c:idx val="6"/>
            <c:bubble3D val="0"/>
          </c:dPt>
          <c:dLbls>
            <c:dLbl>
              <c:idx val="1"/>
              <c:layout/>
              <c:tx>
                <c:rich>
                  <a:bodyPr/>
                  <a:lstStyle/>
                  <a:p>
                    <a:r>
                      <a:rPr lang="en-US"/>
                      <a:t>Public </a:t>
                    </a:r>
                    <a:r>
                      <a:rPr lang="en-US" smtClean="0"/>
                      <a:t>Domain (worldwide)</a:t>
                    </a:r>
                    <a:r>
                      <a:rPr lang="en-US"/>
                      <a:t>
14%</a:t>
                    </a:r>
                  </a:p>
                </c:rich>
              </c:tx>
              <c:dLblPos val="bestFit"/>
              <c:showLegendKey val="0"/>
              <c:showVal val="0"/>
              <c:showCatName val="1"/>
              <c:showSerName val="0"/>
              <c:showPercent val="1"/>
              <c:showBubbleSize val="0"/>
            </c:dLbl>
            <c:dLbl>
              <c:idx val="4"/>
              <c:layout/>
              <c:tx>
                <c:rich>
                  <a:bodyPr/>
                  <a:lstStyle/>
                  <a:p>
                    <a:pPr>
                      <a:defRPr sz="1800" b="0" i="0" u="none" strike="noStrike" baseline="0">
                        <a:solidFill>
                          <a:srgbClr val="000000"/>
                        </a:solidFill>
                        <a:latin typeface="Calibri"/>
                        <a:ea typeface="Calibri"/>
                        <a:cs typeface="Calibri"/>
                      </a:defRPr>
                    </a:pPr>
                    <a:r>
                      <a:rPr lang="en-US" sz="1800" b="0" i="0" u="none" strike="noStrike" baseline="0">
                        <a:solidFill>
                          <a:srgbClr val="000000"/>
                        </a:solidFill>
                        <a:latin typeface="Calibri"/>
                        <a:ea typeface="Calibri"/>
                        <a:cs typeface="Calibri"/>
                      </a:rPr>
                      <a:t>Open Access</a:t>
                    </a:r>
                  </a:p>
                  <a:p>
                    <a:pPr>
                      <a:defRPr sz="1800" b="0" i="0" u="none" strike="noStrike" baseline="0">
                        <a:solidFill>
                          <a:srgbClr val="000000"/>
                        </a:solidFill>
                        <a:latin typeface="Calibri"/>
                        <a:ea typeface="Calibri"/>
                        <a:cs typeface="Calibri"/>
                      </a:defRPr>
                    </a:pPr>
                    <a:r>
                      <a:rPr lang="en-US" sz="1800" b="0" i="0" u="none" strike="noStrike" baseline="0">
                        <a:solidFill>
                          <a:srgbClr val="000000"/>
                        </a:solidFill>
                        <a:latin typeface="Calibri"/>
                        <a:ea typeface="Calibri"/>
                        <a:cs typeface="Calibri"/>
                      </a:rPr>
                      <a:t>.1%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5"/>
              <c:layout/>
              <c:tx>
                <c:rich>
                  <a:bodyPr/>
                  <a:lstStyle/>
                  <a:p>
                    <a:pPr>
                      <a:defRPr sz="1800" b="0" i="0" u="none" strike="noStrike" baseline="0">
                        <a:solidFill>
                          <a:srgbClr val="000000"/>
                        </a:solidFill>
                        <a:latin typeface="Calibri"/>
                        <a:ea typeface="Calibri"/>
                        <a:cs typeface="Calibri"/>
                      </a:defRPr>
                    </a:pPr>
                    <a:r>
                      <a:rPr lang="en-US" sz="1800" b="0" i="0" u="none" strike="noStrike" baseline="0">
                        <a:solidFill>
                          <a:srgbClr val="000000"/>
                        </a:solidFill>
                        <a:latin typeface="Calibri"/>
                        <a:ea typeface="Calibri"/>
                        <a:cs typeface="Calibri"/>
                      </a:rPr>
                      <a:t>Creative Commons</a:t>
                    </a:r>
                  </a:p>
                  <a:p>
                    <a:pPr>
                      <a:defRPr sz="1800" b="0" i="0" u="none" strike="noStrike" baseline="0">
                        <a:solidFill>
                          <a:srgbClr val="000000"/>
                        </a:solidFill>
                        <a:latin typeface="Calibri"/>
                        <a:ea typeface="Calibri"/>
                        <a:cs typeface="Calibri"/>
                      </a:defRPr>
                    </a:pPr>
                    <a:r>
                      <a:rPr lang="en-US" sz="1800" b="0" i="0" u="none" strike="noStrike" baseline="0">
                        <a:solidFill>
                          <a:srgbClr val="000000"/>
                        </a:solidFill>
                        <a:latin typeface="Calibri"/>
                        <a:ea typeface="Calibri"/>
                        <a:cs typeface="Calibri"/>
                      </a:rPr>
                      <a:t>.01%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6"/>
              <c:layout/>
              <c:tx>
                <c:rich>
                  <a:bodyPr/>
                  <a:lstStyle/>
                  <a:p>
                    <a:pPr>
                      <a:defRPr sz="1800" b="0" i="0" u="none" strike="noStrike" baseline="0">
                        <a:solidFill>
                          <a:srgbClr val="000000"/>
                        </a:solidFill>
                        <a:latin typeface="Calibri"/>
                        <a:ea typeface="Calibri"/>
                        <a:cs typeface="Calibri"/>
                      </a:defRPr>
                    </a:pPr>
                    <a:r>
                      <a:rPr lang="en-US" sz="1800" b="0" i="0" u="none" strike="noStrike" baseline="0">
                        <a:solidFill>
                          <a:srgbClr val="000000"/>
                        </a:solidFill>
                        <a:latin typeface="Calibri"/>
                        <a:ea typeface="Calibri"/>
                        <a:cs typeface="Calibri"/>
                      </a:rPr>
                      <a:t>"Public Domain"</a:t>
                    </a:r>
                  </a:p>
                  <a:p>
                    <a:pPr>
                      <a:defRPr sz="1800" b="0" i="0" u="none" strike="noStrike" baseline="0">
                        <a:solidFill>
                          <a:srgbClr val="000000"/>
                        </a:solidFill>
                        <a:latin typeface="Calibri"/>
                        <a:ea typeface="Calibri"/>
                        <a:cs typeface="Calibri"/>
                      </a:defRPr>
                    </a:pPr>
                    <a:r>
                      <a:rPr lang="en-US" sz="1800" b="0" i="0" u="none" strike="noStrike" baseline="0">
                        <a:solidFill>
                          <a:srgbClr val="000000"/>
                        </a:solidFill>
                        <a:latin typeface="Calibri"/>
                        <a:ea typeface="Calibri"/>
                        <a:cs typeface="Calibri"/>
                      </a:rPr>
                      <a:t>27%</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dLbl>
            <c:txPr>
              <a:bodyPr/>
              <a:lstStyle/>
              <a:p>
                <a:pPr>
                  <a:defRPr sz="1800"/>
                </a:pPr>
                <a:endParaRPr lang="en-US"/>
              </a:p>
            </c:txPr>
            <c:dLblPos val="bestFit"/>
            <c:showLegendKey val="0"/>
            <c:showVal val="0"/>
            <c:showCatName val="1"/>
            <c:showSerName val="0"/>
            <c:showPercent val="1"/>
            <c:showBubbleSize val="0"/>
            <c:showLeaderLines val="1"/>
          </c:dLbls>
          <c:cat>
            <c:strRef>
              <c:f>Sheet1!$A$2:$A$7</c:f>
              <c:strCache>
                <c:ptCount val="6"/>
                <c:pt idx="0">
                  <c:v>In Copyright</c:v>
                </c:pt>
                <c:pt idx="1">
                  <c:v>Public Domain</c:v>
                </c:pt>
                <c:pt idx="2">
                  <c:v>US Gov Docs</c:v>
                </c:pt>
                <c:pt idx="3">
                  <c:v>Public Domain (US)</c:v>
                </c:pt>
                <c:pt idx="4">
                  <c:v>Open Access</c:v>
                </c:pt>
                <c:pt idx="5">
                  <c:v>Creative Commons</c:v>
                </c:pt>
              </c:strCache>
            </c:strRef>
          </c:cat>
          <c:val>
            <c:numRef>
              <c:f>Sheet1!$B$2:$B$7</c:f>
              <c:numCache>
                <c:formatCode>0</c:formatCode>
                <c:ptCount val="6"/>
                <c:pt idx="0">
                  <c:v>6.944622E6</c:v>
                </c:pt>
                <c:pt idx="1">
                  <c:v>1.292225E6</c:v>
                </c:pt>
                <c:pt idx="2" formatCode="General">
                  <c:v>324606.0</c:v>
                </c:pt>
                <c:pt idx="3" formatCode="General">
                  <c:v>969019.0</c:v>
                </c:pt>
                <c:pt idx="4">
                  <c:v>7187.0</c:v>
                </c:pt>
                <c:pt idx="5">
                  <c:v>631.0</c:v>
                </c:pt>
              </c:numCache>
            </c:numRef>
          </c:val>
        </c:ser>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39356814701378"/>
          <c:y val="0.204663212435233"/>
          <c:w val="0.693721286370597"/>
          <c:h val="0.733160621761658"/>
        </c:manualLayout>
      </c:layout>
      <c:pie3DChart>
        <c:varyColors val="1"/>
        <c:ser>
          <c:idx val="0"/>
          <c:order val="0"/>
          <c:tx>
            <c:strRef>
              <c:f>Sheet1!$B$1</c:f>
              <c:strCache>
                <c:ptCount val="1"/>
                <c:pt idx="0">
                  <c:v>Count</c:v>
                </c:pt>
              </c:strCache>
            </c:strRef>
          </c:tx>
          <c:spPr>
            <a:gradFill rotWithShape="0">
              <a:gsLst>
                <a:gs pos="0">
                  <a:srgbClr val="9BC1FF"/>
                </a:gs>
                <a:gs pos="100000">
                  <a:srgbClr val="3F80CD"/>
                </a:gs>
              </a:gsLst>
              <a:lin ang="5400000"/>
            </a:gradFill>
            <a:ln w="19889">
              <a:noFill/>
            </a:ln>
            <a:effectLst>
              <a:outerShdw dist="35921" dir="2700000" algn="br">
                <a:srgbClr val="000000"/>
              </a:outerShdw>
            </a:effectLst>
          </c:spPr>
          <c:dPt>
            <c:idx val="0"/>
            <c:bubble3D val="0"/>
            <c:spPr>
              <a:gradFill rotWithShape="0">
                <a:gsLst>
                  <a:gs pos="0">
                    <a:srgbClr val="A2BFF8"/>
                  </a:gs>
                  <a:gs pos="100000">
                    <a:srgbClr val="3670B6"/>
                  </a:gs>
                </a:gsLst>
                <a:lin ang="5400000"/>
              </a:gradFill>
              <a:ln w="19889">
                <a:noFill/>
              </a:ln>
              <a:effectLst>
                <a:outerShdw dist="35921" dir="2700000" algn="br">
                  <a:srgbClr val="000000"/>
                </a:outerShdw>
              </a:effectLst>
            </c:spPr>
          </c:dPt>
          <c:dPt>
            <c:idx val="1"/>
            <c:bubble3D val="0"/>
            <c:spPr>
              <a:gradFill rotWithShape="0">
                <a:gsLst>
                  <a:gs pos="0">
                    <a:srgbClr val="FAA1A0"/>
                  </a:gs>
                  <a:gs pos="100000">
                    <a:srgbClr val="B93734"/>
                  </a:gs>
                </a:gsLst>
                <a:lin ang="5400000"/>
              </a:gradFill>
              <a:ln w="19889">
                <a:noFill/>
              </a:ln>
              <a:effectLst>
                <a:outerShdw dist="35921" dir="2700000" algn="br">
                  <a:srgbClr val="000000"/>
                </a:outerShdw>
              </a:effectLst>
            </c:spPr>
          </c:dPt>
          <c:dPt>
            <c:idx val="2"/>
            <c:bubble3D val="0"/>
            <c:spPr>
              <a:gradFill rotWithShape="0">
                <a:gsLst>
                  <a:gs pos="0">
                    <a:srgbClr val="D4F4A6"/>
                  </a:gs>
                  <a:gs pos="100000">
                    <a:srgbClr val="8DB241"/>
                  </a:gs>
                </a:gsLst>
                <a:lin ang="5400000"/>
              </a:gradFill>
              <a:ln w="19889">
                <a:noFill/>
              </a:ln>
              <a:effectLst>
                <a:outerShdw dist="35921" dir="2700000" algn="br">
                  <a:srgbClr val="000000"/>
                </a:outerShdw>
              </a:effectLst>
            </c:spPr>
          </c:dPt>
          <c:dPt>
            <c:idx val="3"/>
            <c:bubble3D val="0"/>
            <c:spPr>
              <a:gradFill rotWithShape="0">
                <a:gsLst>
                  <a:gs pos="0">
                    <a:srgbClr val="C5B3E2"/>
                  </a:gs>
                  <a:gs pos="100000">
                    <a:srgbClr val="704F97"/>
                  </a:gs>
                </a:gsLst>
                <a:lin ang="5400000"/>
              </a:gradFill>
              <a:ln w="19889">
                <a:noFill/>
              </a:ln>
              <a:effectLst>
                <a:outerShdw dist="35921" dir="2700000" algn="br">
                  <a:srgbClr val="000000"/>
                </a:outerShdw>
              </a:effectLst>
            </c:spPr>
          </c:dPt>
          <c:dPt>
            <c:idx val="4"/>
            <c:bubble3D val="0"/>
            <c:spPr>
              <a:gradFill rotWithShape="0">
                <a:gsLst>
                  <a:gs pos="0">
                    <a:srgbClr val="9DE2FF"/>
                  </a:gs>
                  <a:gs pos="100000">
                    <a:srgbClr val="31A1C0"/>
                  </a:gs>
                </a:gsLst>
                <a:lin ang="5400000"/>
              </a:gradFill>
              <a:ln w="19889">
                <a:noFill/>
              </a:ln>
              <a:effectLst>
                <a:outerShdw dist="35921" dir="2700000" algn="br">
                  <a:srgbClr val="000000"/>
                </a:outerShdw>
              </a:effectLst>
            </c:spPr>
          </c:dPt>
          <c:dPt>
            <c:idx val="5"/>
            <c:bubble3D val="0"/>
            <c:spPr>
              <a:gradFill rotWithShape="0">
                <a:gsLst>
                  <a:gs pos="0">
                    <a:srgbClr val="FFB885"/>
                  </a:gs>
                  <a:gs pos="100000">
                    <a:srgbClr val="F28225"/>
                  </a:gs>
                </a:gsLst>
                <a:lin ang="5400000"/>
              </a:gradFill>
              <a:ln w="19889">
                <a:noFill/>
              </a:ln>
              <a:effectLst>
                <a:outerShdw dist="35921" dir="2700000" algn="br">
                  <a:srgbClr val="000000"/>
                </a:outerShdw>
              </a:effectLst>
            </c:spPr>
          </c:dPt>
          <c:dPt>
            <c:idx val="6"/>
            <c:bubble3D val="0"/>
            <c:spPr>
              <a:gradFill rotWithShape="0">
                <a:gsLst>
                  <a:gs pos="0">
                    <a:srgbClr val="B6D1FF"/>
                  </a:gs>
                  <a:gs pos="100000">
                    <a:srgbClr val="8AA7D8"/>
                  </a:gs>
                </a:gsLst>
                <a:lin ang="5400000"/>
              </a:gradFill>
              <a:ln w="19889">
                <a:noFill/>
              </a:ln>
              <a:effectLst>
                <a:outerShdw dist="35921" dir="2700000" algn="br">
                  <a:srgbClr val="000000"/>
                </a:outerShdw>
              </a:effectLst>
            </c:spPr>
          </c:dPt>
          <c:dPt>
            <c:idx val="7"/>
            <c:bubble3D val="0"/>
            <c:spPr>
              <a:gradFill rotWithShape="0">
                <a:gsLst>
                  <a:gs pos="0">
                    <a:srgbClr val="FFB6B4"/>
                  </a:gs>
                  <a:gs pos="100000">
                    <a:srgbClr val="DA8A89"/>
                  </a:gs>
                </a:gsLst>
                <a:lin ang="5400000"/>
              </a:gradFill>
              <a:ln w="19889">
                <a:noFill/>
              </a:ln>
              <a:effectLst>
                <a:outerShdw dist="35921" dir="2700000" algn="br">
                  <a:srgbClr val="000000"/>
                </a:outerShdw>
              </a:effectLst>
            </c:spPr>
          </c:dPt>
          <c:dPt>
            <c:idx val="8"/>
            <c:bubble3D val="0"/>
            <c:spPr>
              <a:gradFill rotWithShape="0">
                <a:gsLst>
                  <a:gs pos="0">
                    <a:srgbClr val="E4FFBA"/>
                  </a:gs>
                  <a:gs pos="100000">
                    <a:srgbClr val="BBD68E"/>
                  </a:gs>
                </a:gsLst>
                <a:lin ang="5400000"/>
              </a:gradFill>
              <a:ln w="19889">
                <a:noFill/>
              </a:ln>
              <a:effectLst>
                <a:outerShdw dist="35921" dir="2700000" algn="br">
                  <a:srgbClr val="000000"/>
                </a:outerShdw>
              </a:effectLst>
            </c:spPr>
          </c:dPt>
          <c:dPt>
            <c:idx val="9"/>
            <c:bubble3D val="0"/>
            <c:spPr>
              <a:gradFill rotWithShape="0">
                <a:gsLst>
                  <a:gs pos="0">
                    <a:srgbClr val="D6C5F1"/>
                  </a:gs>
                  <a:gs pos="100000">
                    <a:srgbClr val="A896C2"/>
                  </a:gs>
                </a:gsLst>
                <a:lin ang="5400000"/>
              </a:gradFill>
              <a:ln w="19889">
                <a:noFill/>
              </a:ln>
              <a:effectLst>
                <a:outerShdw dist="35921" dir="2700000" algn="br">
                  <a:srgbClr val="000000"/>
                </a:outerShdw>
              </a:effectLst>
            </c:spPr>
          </c:dPt>
          <c:dPt>
            <c:idx val="10"/>
            <c:bubble3D val="0"/>
            <c:spPr>
              <a:gradFill rotWithShape="0">
                <a:gsLst>
                  <a:gs pos="0">
                    <a:srgbClr val="B2F1FF"/>
                  </a:gs>
                  <a:gs pos="100000">
                    <a:srgbClr val="87C8DF"/>
                  </a:gs>
                </a:gsLst>
                <a:lin ang="5400000"/>
              </a:gradFill>
              <a:ln w="19889">
                <a:noFill/>
              </a:ln>
              <a:effectLst>
                <a:outerShdw dist="35921" dir="2700000" algn="br">
                  <a:srgbClr val="000000"/>
                </a:outerShdw>
              </a:effectLst>
            </c:spPr>
          </c:dPt>
          <c:dLbls>
            <c:dLbl>
              <c:idx val="8"/>
              <c:layout>
                <c:manualLayout>
                  <c:x val="-0.120543667071166"/>
                  <c:y val="-0.201433904708876"/>
                </c:manualLayout>
              </c:layout>
              <c:showLegendKey val="0"/>
              <c:showVal val="0"/>
              <c:showCatName val="1"/>
              <c:showSerName val="0"/>
              <c:showPercent val="1"/>
              <c:showBubbleSize val="0"/>
            </c:dLbl>
            <c:spPr>
              <a:noFill/>
              <a:ln w="18059">
                <a:noFill/>
              </a:ln>
            </c:spPr>
            <c:txPr>
              <a:bodyPr/>
              <a:lstStyle/>
              <a:p>
                <a:pPr>
                  <a:defRPr sz="2000"/>
                </a:pPr>
                <a:endParaRPr lang="en-US"/>
              </a:p>
            </c:txPr>
            <c:showLegendKey val="0"/>
            <c:showVal val="0"/>
            <c:showCatName val="1"/>
            <c:showSerName val="0"/>
            <c:showPercent val="1"/>
            <c:showBubbleSize val="0"/>
            <c:showLeaderLines val="0"/>
          </c:dLbls>
          <c:cat>
            <c:strRef>
              <c:f>Sheet1!$A$2:$A$12</c:f>
              <c:strCache>
                <c:ptCount val="11"/>
                <c:pt idx="0">
                  <c:v>English</c:v>
                </c:pt>
                <c:pt idx="1">
                  <c:v>German</c:v>
                </c:pt>
                <c:pt idx="2">
                  <c:v>French</c:v>
                </c:pt>
                <c:pt idx="3">
                  <c:v>Spanish</c:v>
                </c:pt>
                <c:pt idx="4">
                  <c:v>Chinese</c:v>
                </c:pt>
                <c:pt idx="5">
                  <c:v>Russian</c:v>
                </c:pt>
                <c:pt idx="6">
                  <c:v>Japanese</c:v>
                </c:pt>
                <c:pt idx="7">
                  <c:v>Italian</c:v>
                </c:pt>
                <c:pt idx="8">
                  <c:v>Arabic</c:v>
                </c:pt>
                <c:pt idx="9">
                  <c:v>Latin</c:v>
                </c:pt>
                <c:pt idx="10">
                  <c:v>Remaining Languages</c:v>
                </c:pt>
              </c:strCache>
            </c:strRef>
          </c:cat>
          <c:val>
            <c:numRef>
              <c:f>Sheet1!$B$2:$B$12</c:f>
              <c:numCache>
                <c:formatCode>General</c:formatCode>
                <c:ptCount val="11"/>
                <c:pt idx="0">
                  <c:v>2.705758E6</c:v>
                </c:pt>
                <c:pt idx="1">
                  <c:v>507977.0</c:v>
                </c:pt>
                <c:pt idx="2">
                  <c:v>399012.0</c:v>
                </c:pt>
                <c:pt idx="3">
                  <c:v>253139.0</c:v>
                </c:pt>
                <c:pt idx="4">
                  <c:v>233378.0</c:v>
                </c:pt>
                <c:pt idx="5">
                  <c:v>222484.0</c:v>
                </c:pt>
                <c:pt idx="6">
                  <c:v>184269.0</c:v>
                </c:pt>
                <c:pt idx="7">
                  <c:v>141064.0</c:v>
                </c:pt>
                <c:pt idx="8">
                  <c:v>111989.0</c:v>
                </c:pt>
                <c:pt idx="9">
                  <c:v>70559.0</c:v>
                </c:pt>
                <c:pt idx="10">
                  <c:v>799893.0</c:v>
                </c:pt>
              </c:numCache>
            </c:numRef>
          </c:val>
        </c:ser>
        <c:dLbls>
          <c:showLegendKey val="0"/>
          <c:showVal val="0"/>
          <c:showCatName val="0"/>
          <c:showSerName val="0"/>
          <c:showPercent val="0"/>
          <c:showBubbleSize val="0"/>
          <c:showLeaderLines val="0"/>
        </c:dLbls>
      </c:pie3DChart>
      <c:spPr>
        <a:noFill/>
        <a:ln w="19889">
          <a:noFill/>
        </a:ln>
      </c:spPr>
    </c:plotArea>
    <c:plotVisOnly val="1"/>
    <c:dispBlanksAs val="zero"/>
    <c:showDLblsOverMax val="0"/>
  </c:chart>
  <c:spPr>
    <a:solidFill>
      <a:srgbClr val="FFFFFF"/>
    </a:solidFill>
    <a:ln>
      <a:noFill/>
    </a:ln>
  </c:spPr>
  <c:txPr>
    <a:bodyPr/>
    <a:lstStyle/>
    <a:p>
      <a:pPr>
        <a:defRPr sz="127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70510661306689"/>
          <c:y val="0.269672946800426"/>
          <c:w val="0.626575989827574"/>
          <c:h val="0.598194425908073"/>
        </c:manualLayout>
      </c:layout>
      <c:pie3DChart>
        <c:varyColors val="1"/>
        <c:ser>
          <c:idx val="0"/>
          <c:order val="0"/>
          <c:tx>
            <c:strRef>
              <c:f>Sheet1!$B$1</c:f>
              <c:strCache>
                <c:ptCount val="1"/>
                <c:pt idx="0">
                  <c:v>Count</c:v>
                </c:pt>
              </c:strCache>
            </c:strRef>
          </c:tx>
          <c:spPr>
            <a:gradFill rotWithShape="0">
              <a:gsLst>
                <a:gs pos="0">
                  <a:srgbClr val="9BC1FF"/>
                </a:gs>
                <a:gs pos="100000">
                  <a:srgbClr val="3F80CD"/>
                </a:gs>
              </a:gsLst>
              <a:lin ang="5400000"/>
            </a:gradFill>
            <a:ln w="25389">
              <a:noFill/>
            </a:ln>
            <a:effectLst>
              <a:outerShdw dist="35921" dir="2700000" algn="br">
                <a:srgbClr val="000000"/>
              </a:outerShdw>
            </a:effectLst>
          </c:spPr>
          <c:dPt>
            <c:idx val="0"/>
            <c:bubble3D val="0"/>
            <c:spPr>
              <a:gradFill rotWithShape="0">
                <a:gsLst>
                  <a:gs pos="0">
                    <a:srgbClr val="ABBEE2"/>
                  </a:gs>
                  <a:gs pos="100000">
                    <a:srgbClr val="2A5992"/>
                  </a:gs>
                </a:gsLst>
                <a:lin ang="5400000"/>
              </a:gradFill>
              <a:ln w="25389">
                <a:noFill/>
              </a:ln>
              <a:effectLst>
                <a:outerShdw dist="35921" dir="2700000" algn="br">
                  <a:srgbClr val="000000"/>
                </a:outerShdw>
              </a:effectLst>
            </c:spPr>
          </c:dPt>
          <c:dPt>
            <c:idx val="1"/>
            <c:bubble3D val="0"/>
            <c:spPr>
              <a:gradFill rotWithShape="0">
                <a:gsLst>
                  <a:gs pos="0">
                    <a:srgbClr val="E4ABAA"/>
                  </a:gs>
                  <a:gs pos="100000">
                    <a:srgbClr val="952B28"/>
                  </a:gs>
                </a:gsLst>
                <a:lin ang="5400000"/>
              </a:gradFill>
              <a:ln w="25389">
                <a:noFill/>
              </a:ln>
              <a:effectLst>
                <a:outerShdw dist="35921" dir="2700000" algn="br">
                  <a:srgbClr val="000000"/>
                </a:outerShdw>
              </a:effectLst>
            </c:spPr>
          </c:dPt>
          <c:dPt>
            <c:idx val="2"/>
            <c:bubble3D val="0"/>
            <c:spPr>
              <a:gradFill rotWithShape="0">
                <a:gsLst>
                  <a:gs pos="0">
                    <a:srgbClr val="CBE0AD"/>
                  </a:gs>
                  <a:gs pos="100000">
                    <a:srgbClr val="718F32"/>
                  </a:gs>
                </a:gsLst>
                <a:lin ang="5400000"/>
              </a:gradFill>
              <a:ln w="25389">
                <a:noFill/>
              </a:ln>
              <a:effectLst>
                <a:outerShdw dist="35921" dir="2700000" algn="br">
                  <a:srgbClr val="000000"/>
                </a:outerShdw>
              </a:effectLst>
            </c:spPr>
          </c:dPt>
          <c:dPt>
            <c:idx val="3"/>
            <c:bubble3D val="0"/>
            <c:spPr>
              <a:gradFill rotWithShape="0">
                <a:gsLst>
                  <a:gs pos="0">
                    <a:srgbClr val="C1B6D4"/>
                  </a:gs>
                  <a:gs pos="100000">
                    <a:srgbClr val="593E79"/>
                  </a:gs>
                </a:gsLst>
                <a:lin ang="5400000"/>
              </a:gradFill>
              <a:ln w="25389">
                <a:noFill/>
              </a:ln>
              <a:effectLst>
                <a:outerShdw dist="35921" dir="2700000" algn="br">
                  <a:srgbClr val="000000"/>
                </a:outerShdw>
              </a:effectLst>
            </c:spPr>
          </c:dPt>
          <c:dPt>
            <c:idx val="4"/>
            <c:bubble3D val="0"/>
            <c:spPr>
              <a:gradFill rotWithShape="0">
                <a:gsLst>
                  <a:gs pos="0">
                    <a:srgbClr val="A8D4E7"/>
                  </a:gs>
                  <a:gs pos="100000">
                    <a:srgbClr val="26829A"/>
                  </a:gs>
                </a:gsLst>
                <a:lin ang="5400000"/>
              </a:gradFill>
              <a:ln w="25389">
                <a:noFill/>
              </a:ln>
              <a:effectLst>
                <a:outerShdw dist="35921" dir="2700000" algn="br">
                  <a:srgbClr val="000000"/>
                </a:outerShdw>
              </a:effectLst>
            </c:spPr>
          </c:dPt>
          <c:dPt>
            <c:idx val="5"/>
            <c:bubble3D val="0"/>
            <c:spPr>
              <a:gradFill rotWithShape="0">
                <a:gsLst>
                  <a:gs pos="0">
                    <a:srgbClr val="FFB898"/>
                  </a:gs>
                  <a:gs pos="100000">
                    <a:srgbClr val="C4681C"/>
                  </a:gs>
                </a:gsLst>
                <a:lin ang="5400000"/>
              </a:gradFill>
              <a:ln w="25389">
                <a:noFill/>
              </a:ln>
              <a:effectLst>
                <a:outerShdw dist="35921" dir="2700000" algn="br">
                  <a:srgbClr val="000000"/>
                </a:outerShdw>
              </a:effectLst>
            </c:spPr>
          </c:dPt>
          <c:dPt>
            <c:idx val="6"/>
            <c:bubble3D val="0"/>
            <c:spPr>
              <a:gradFill rotWithShape="0">
                <a:gsLst>
                  <a:gs pos="0">
                    <a:srgbClr val="A5BFF0"/>
                  </a:gs>
                  <a:gs pos="100000">
                    <a:srgbClr val="3268A9"/>
                  </a:gs>
                </a:gsLst>
                <a:lin ang="5400000"/>
              </a:gradFill>
              <a:ln w="25389">
                <a:noFill/>
              </a:ln>
              <a:effectLst>
                <a:outerShdw dist="35921" dir="2700000" algn="br">
                  <a:srgbClr val="000000"/>
                </a:outerShdw>
              </a:effectLst>
            </c:spPr>
          </c:dPt>
          <c:dPt>
            <c:idx val="7"/>
            <c:bubble3D val="0"/>
            <c:spPr>
              <a:gradFill rotWithShape="0">
                <a:gsLst>
                  <a:gs pos="0">
                    <a:srgbClr val="F2A5A4"/>
                  </a:gs>
                  <a:gs pos="100000">
                    <a:srgbClr val="AD3330"/>
                  </a:gs>
                </a:gsLst>
                <a:lin ang="5400000"/>
              </a:gradFill>
              <a:ln w="25389">
                <a:noFill/>
              </a:ln>
              <a:effectLst>
                <a:outerShdw dist="35921" dir="2700000" algn="br">
                  <a:srgbClr val="000000"/>
                </a:outerShdw>
              </a:effectLst>
            </c:spPr>
          </c:dPt>
          <c:dPt>
            <c:idx val="8"/>
            <c:bubble3D val="0"/>
            <c:spPr>
              <a:gradFill rotWithShape="0">
                <a:gsLst>
                  <a:gs pos="0">
                    <a:srgbClr val="D1EDA8"/>
                  </a:gs>
                  <a:gs pos="100000">
                    <a:srgbClr val="83A63C"/>
                  </a:gs>
                </a:gsLst>
                <a:lin ang="5400000"/>
              </a:gradFill>
              <a:ln w="25389">
                <a:noFill/>
              </a:ln>
              <a:effectLst>
                <a:outerShdw dist="35921" dir="2700000" algn="br">
                  <a:srgbClr val="000000"/>
                </a:outerShdw>
              </a:effectLst>
            </c:spPr>
          </c:dPt>
          <c:dPt>
            <c:idx val="9"/>
            <c:bubble3D val="0"/>
            <c:spPr>
              <a:gradFill rotWithShape="0">
                <a:gsLst>
                  <a:gs pos="0">
                    <a:srgbClr val="C4B4DD"/>
                  </a:gs>
                  <a:gs pos="100000">
                    <a:srgbClr val="68498D"/>
                  </a:gs>
                </a:gsLst>
                <a:lin ang="5400000"/>
              </a:gradFill>
              <a:ln w="25389">
                <a:noFill/>
              </a:ln>
              <a:effectLst>
                <a:outerShdw dist="35921" dir="2700000" algn="br">
                  <a:srgbClr val="000000"/>
                </a:outerShdw>
              </a:effectLst>
            </c:spPr>
          </c:dPt>
          <c:dPt>
            <c:idx val="10"/>
            <c:bubble3D val="0"/>
            <c:spPr>
              <a:gradFill rotWithShape="0">
                <a:gsLst>
                  <a:gs pos="0">
                    <a:srgbClr val="A1DDF6"/>
                  </a:gs>
                  <a:gs pos="100000">
                    <a:srgbClr val="2D96B3"/>
                  </a:gs>
                </a:gsLst>
                <a:lin ang="5400000"/>
              </a:gradFill>
              <a:ln w="25389">
                <a:noFill/>
              </a:ln>
              <a:effectLst>
                <a:outerShdw dist="35921" dir="2700000" algn="br">
                  <a:srgbClr val="000000"/>
                </a:outerShdw>
              </a:effectLst>
            </c:spPr>
          </c:dPt>
          <c:dPt>
            <c:idx val="11"/>
            <c:bubble3D val="0"/>
            <c:spPr>
              <a:gradFill rotWithShape="0">
                <a:gsLst>
                  <a:gs pos="0">
                    <a:srgbClr val="FFB88C"/>
                  </a:gs>
                  <a:gs pos="100000">
                    <a:srgbClr val="E27922"/>
                  </a:gs>
                </a:gsLst>
                <a:lin ang="5400000"/>
              </a:gradFill>
              <a:ln w="25389">
                <a:noFill/>
              </a:ln>
              <a:effectLst>
                <a:outerShdw dist="35921" dir="2700000" algn="br">
                  <a:srgbClr val="000000"/>
                </a:outerShdw>
              </a:effectLst>
            </c:spPr>
          </c:dPt>
          <c:dPt>
            <c:idx val="12"/>
            <c:bubble3D val="0"/>
            <c:spPr>
              <a:gradFill rotWithShape="0">
                <a:gsLst>
                  <a:gs pos="0">
                    <a:srgbClr val="A0C0FC"/>
                  </a:gs>
                  <a:gs pos="100000">
                    <a:srgbClr val="3874BC"/>
                  </a:gs>
                </a:gsLst>
                <a:lin ang="5400000"/>
              </a:gradFill>
              <a:ln w="25389">
                <a:noFill/>
              </a:ln>
              <a:effectLst>
                <a:outerShdw dist="35921" dir="2700000" algn="br">
                  <a:srgbClr val="000000"/>
                </a:outerShdw>
              </a:effectLst>
            </c:spPr>
          </c:dPt>
          <c:dPt>
            <c:idx val="13"/>
            <c:bubble3D val="0"/>
            <c:spPr>
              <a:gradFill rotWithShape="0">
                <a:gsLst>
                  <a:gs pos="0">
                    <a:srgbClr val="FEA09E"/>
                  </a:gs>
                  <a:gs pos="100000">
                    <a:srgbClr val="C03936"/>
                  </a:gs>
                </a:gsLst>
                <a:lin ang="5400000"/>
              </a:gradFill>
              <a:ln w="25389">
                <a:noFill/>
              </a:ln>
              <a:effectLst>
                <a:outerShdw dist="35921" dir="2700000" algn="br">
                  <a:srgbClr val="000000"/>
                </a:outerShdw>
              </a:effectLst>
            </c:spPr>
          </c:dPt>
          <c:dPt>
            <c:idx val="14"/>
            <c:bubble3D val="0"/>
            <c:spPr>
              <a:gradFill rotWithShape="0">
                <a:gsLst>
                  <a:gs pos="0">
                    <a:srgbClr val="D6F9A4"/>
                  </a:gs>
                  <a:gs pos="100000">
                    <a:srgbClr val="92B943"/>
                  </a:gs>
                </a:gsLst>
                <a:lin ang="5400000"/>
              </a:gradFill>
              <a:ln w="25389">
                <a:noFill/>
              </a:ln>
              <a:effectLst>
                <a:outerShdw dist="35921" dir="2700000" algn="br">
                  <a:srgbClr val="000000"/>
                </a:outerShdw>
              </a:effectLst>
            </c:spPr>
          </c:dPt>
          <c:dPt>
            <c:idx val="15"/>
            <c:bubble3D val="0"/>
            <c:spPr>
              <a:gradFill rotWithShape="0">
                <a:gsLst>
                  <a:gs pos="0">
                    <a:srgbClr val="C6B2E5"/>
                  </a:gs>
                  <a:gs pos="100000">
                    <a:srgbClr val="74529D"/>
                  </a:gs>
                </a:gsLst>
                <a:lin ang="5400000"/>
              </a:gradFill>
              <a:ln w="25389">
                <a:noFill/>
              </a:ln>
              <a:effectLst>
                <a:outerShdw dist="35921" dir="2700000" algn="br">
                  <a:srgbClr val="000000"/>
                </a:outerShdw>
              </a:effectLst>
            </c:spPr>
          </c:dPt>
          <c:dPt>
            <c:idx val="16"/>
            <c:bubble3D val="0"/>
            <c:spPr>
              <a:gradFill rotWithShape="0">
                <a:gsLst>
                  <a:gs pos="0">
                    <a:srgbClr val="9BE5FF"/>
                  </a:gs>
                  <a:gs pos="100000">
                    <a:srgbClr val="33A7C6"/>
                  </a:gs>
                </a:gsLst>
                <a:lin ang="5400000"/>
              </a:gradFill>
              <a:ln w="25389">
                <a:noFill/>
              </a:ln>
              <a:effectLst>
                <a:outerShdw dist="35921" dir="2700000" algn="br">
                  <a:srgbClr val="000000"/>
                </a:outerShdw>
              </a:effectLst>
            </c:spPr>
          </c:dPt>
          <c:dPt>
            <c:idx val="17"/>
            <c:bubble3D val="0"/>
            <c:spPr>
              <a:gradFill rotWithShape="0">
                <a:gsLst>
                  <a:gs pos="0">
                    <a:srgbClr val="FFB882"/>
                  </a:gs>
                  <a:gs pos="100000">
                    <a:srgbClr val="FB8727"/>
                  </a:gs>
                </a:gsLst>
                <a:lin ang="5400000"/>
              </a:gradFill>
              <a:ln w="25389">
                <a:noFill/>
              </a:ln>
              <a:effectLst>
                <a:outerShdw dist="35921" dir="2700000" algn="br">
                  <a:srgbClr val="000000"/>
                </a:outerShdw>
              </a:effectLst>
            </c:spPr>
          </c:dPt>
          <c:dPt>
            <c:idx val="18"/>
            <c:bubble3D val="0"/>
          </c:dPt>
          <c:dPt>
            <c:idx val="19"/>
            <c:bubble3D val="0"/>
            <c:spPr>
              <a:gradFill rotWithShape="0">
                <a:gsLst>
                  <a:gs pos="0">
                    <a:srgbClr val="FF9A99"/>
                  </a:gs>
                  <a:gs pos="100000">
                    <a:srgbClr val="D1403C"/>
                  </a:gs>
                </a:gsLst>
                <a:lin ang="5400000"/>
              </a:gradFill>
              <a:ln w="25389">
                <a:noFill/>
              </a:ln>
              <a:effectLst>
                <a:outerShdw dist="35921" dir="2700000" algn="br">
                  <a:srgbClr val="000000"/>
                </a:outerShdw>
              </a:effectLst>
            </c:spPr>
          </c:dPt>
          <c:dPt>
            <c:idx val="20"/>
            <c:bubble3D val="0"/>
            <c:spPr>
              <a:gradFill rotWithShape="0">
                <a:gsLst>
                  <a:gs pos="0">
                    <a:srgbClr val="DCFFA0"/>
                  </a:gs>
                  <a:gs pos="100000">
                    <a:srgbClr val="A0CA4A"/>
                  </a:gs>
                </a:gsLst>
                <a:lin ang="5400000"/>
              </a:gradFill>
              <a:ln w="25389">
                <a:noFill/>
              </a:ln>
              <a:effectLst>
                <a:outerShdw dist="35921" dir="2700000" algn="br">
                  <a:srgbClr val="000000"/>
                </a:outerShdw>
              </a:effectLst>
            </c:spPr>
          </c:dPt>
          <c:dPt>
            <c:idx val="21"/>
            <c:bubble3D val="0"/>
            <c:spPr>
              <a:gradFill rotWithShape="0">
                <a:gsLst>
                  <a:gs pos="0">
                    <a:srgbClr val="C8B0ED"/>
                  </a:gs>
                  <a:gs pos="100000">
                    <a:srgbClr val="7F5BAB"/>
                  </a:gs>
                </a:gsLst>
                <a:lin ang="5400000"/>
              </a:gradFill>
              <a:ln w="25389">
                <a:noFill/>
              </a:ln>
              <a:effectLst>
                <a:outerShdw dist="35921" dir="2700000" algn="br">
                  <a:srgbClr val="000000"/>
                </a:outerShdw>
              </a:effectLst>
            </c:spPr>
          </c:dPt>
          <c:dPt>
            <c:idx val="22"/>
            <c:bubble3D val="0"/>
            <c:spPr>
              <a:gradFill rotWithShape="0">
                <a:gsLst>
                  <a:gs pos="0">
                    <a:srgbClr val="95EEFF"/>
                  </a:gs>
                  <a:gs pos="100000">
                    <a:srgbClr val="39B7D8"/>
                  </a:gs>
                </a:gsLst>
                <a:lin ang="5400000"/>
              </a:gradFill>
              <a:ln w="25389">
                <a:noFill/>
              </a:ln>
              <a:effectLst>
                <a:outerShdw dist="35921" dir="2700000" algn="br">
                  <a:srgbClr val="000000"/>
                </a:outerShdw>
              </a:effectLst>
            </c:spPr>
          </c:dPt>
          <c:dPt>
            <c:idx val="23"/>
            <c:bubble3D val="0"/>
            <c:spPr>
              <a:gradFill rotWithShape="0">
                <a:gsLst>
                  <a:gs pos="0">
                    <a:srgbClr val="FFB977"/>
                  </a:gs>
                  <a:gs pos="100000">
                    <a:srgbClr val="FF932B"/>
                  </a:gs>
                </a:gsLst>
                <a:lin ang="5400000"/>
              </a:gradFill>
              <a:ln w="25389">
                <a:noFill/>
              </a:ln>
              <a:effectLst>
                <a:outerShdw dist="35921" dir="2700000" algn="br">
                  <a:srgbClr val="000000"/>
                </a:outerShdw>
              </a:effectLst>
            </c:spPr>
          </c:dPt>
          <c:dPt>
            <c:idx val="24"/>
            <c:bubble3D val="0"/>
            <c:spPr>
              <a:gradFill rotWithShape="0">
                <a:gsLst>
                  <a:gs pos="0">
                    <a:srgbClr val="AFCDFF"/>
                  </a:gs>
                  <a:gs pos="100000">
                    <a:srgbClr val="7B9ED5"/>
                  </a:gs>
                </a:gsLst>
                <a:lin ang="5400000"/>
              </a:gradFill>
              <a:ln w="25389">
                <a:noFill/>
              </a:ln>
              <a:effectLst>
                <a:outerShdw dist="35921" dir="2700000" algn="br">
                  <a:srgbClr val="000000"/>
                </a:outerShdw>
              </a:effectLst>
            </c:spPr>
          </c:dPt>
          <c:dPt>
            <c:idx val="25"/>
            <c:bubble3D val="0"/>
            <c:spPr>
              <a:gradFill rotWithShape="0">
                <a:gsLst>
                  <a:gs pos="0">
                    <a:srgbClr val="FFAFAE"/>
                  </a:gs>
                  <a:gs pos="100000">
                    <a:srgbClr val="D77B79"/>
                  </a:gs>
                </a:gsLst>
                <a:lin ang="5400000"/>
              </a:gradFill>
              <a:ln w="25389">
                <a:noFill/>
              </a:ln>
              <a:effectLst>
                <a:outerShdw dist="35921" dir="2700000" algn="br">
                  <a:srgbClr val="000000"/>
                </a:outerShdw>
              </a:effectLst>
            </c:spPr>
          </c:dPt>
          <c:dPt>
            <c:idx val="26"/>
            <c:bubble3D val="0"/>
            <c:spPr>
              <a:gradFill rotWithShape="0">
                <a:gsLst>
                  <a:gs pos="0">
                    <a:srgbClr val="E2FFB3"/>
                  </a:gs>
                  <a:gs pos="100000">
                    <a:srgbClr val="B4D280"/>
                  </a:gs>
                </a:gsLst>
                <a:lin ang="5400000"/>
              </a:gradFill>
              <a:ln w="25389">
                <a:noFill/>
              </a:ln>
              <a:effectLst>
                <a:outerShdw dist="35921" dir="2700000" algn="br">
                  <a:srgbClr val="000000"/>
                </a:outerShdw>
              </a:effectLst>
            </c:spPr>
          </c:dPt>
          <c:dPt>
            <c:idx val="27"/>
            <c:bubble3D val="0"/>
            <c:spPr>
              <a:gradFill rotWithShape="0">
                <a:gsLst>
                  <a:gs pos="0">
                    <a:srgbClr val="D3C0F0"/>
                  </a:gs>
                  <a:gs pos="100000">
                    <a:srgbClr val="9F89BC"/>
                  </a:gs>
                </a:gsLst>
                <a:lin ang="5400000"/>
              </a:gradFill>
              <a:ln w="25389">
                <a:noFill/>
              </a:ln>
              <a:effectLst>
                <a:outerShdw dist="35921" dir="2700000" algn="br">
                  <a:srgbClr val="000000"/>
                </a:outerShdw>
              </a:effectLst>
            </c:spPr>
          </c:dPt>
          <c:dPt>
            <c:idx val="28"/>
            <c:bubble3D val="0"/>
            <c:spPr>
              <a:gradFill rotWithShape="0">
                <a:gsLst>
                  <a:gs pos="0">
                    <a:srgbClr val="ABF0FF"/>
                  </a:gs>
                  <a:gs pos="100000">
                    <a:srgbClr val="78C3DD"/>
                  </a:gs>
                </a:gsLst>
                <a:lin ang="5400000"/>
              </a:gradFill>
              <a:ln w="25389">
                <a:noFill/>
              </a:ln>
              <a:effectLst>
                <a:outerShdw dist="35921" dir="2700000" algn="br">
                  <a:srgbClr val="000000"/>
                </a:outerShdw>
              </a:effectLst>
            </c:spPr>
          </c:dPt>
          <c:dPt>
            <c:idx val="29"/>
            <c:bubble3D val="0"/>
            <c:spPr>
              <a:gradFill rotWithShape="0">
                <a:gsLst>
                  <a:gs pos="0">
                    <a:srgbClr val="FFC593"/>
                  </a:gs>
                  <a:gs pos="100000">
                    <a:srgbClr val="FFAA6F"/>
                  </a:gs>
                </a:gsLst>
                <a:lin ang="5400000"/>
              </a:gradFill>
              <a:ln w="25389">
                <a:noFill/>
              </a:ln>
              <a:effectLst>
                <a:outerShdw dist="35921" dir="2700000" algn="br">
                  <a:srgbClr val="000000"/>
                </a:outerShdw>
              </a:effectLst>
            </c:spPr>
          </c:dPt>
          <c:dPt>
            <c:idx val="30"/>
            <c:bubble3D val="0"/>
            <c:spPr>
              <a:gradFill rotWithShape="0">
                <a:gsLst>
                  <a:gs pos="0">
                    <a:srgbClr val="C3D9FF"/>
                  </a:gs>
                  <a:gs pos="100000">
                    <a:srgbClr val="A3B8DE"/>
                  </a:gs>
                </a:gsLst>
                <a:lin ang="5400000"/>
              </a:gradFill>
              <a:ln w="25389">
                <a:noFill/>
              </a:ln>
              <a:effectLst>
                <a:outerShdw dist="35921" dir="2700000" algn="br">
                  <a:srgbClr val="000000"/>
                </a:outerShdw>
              </a:effectLst>
            </c:spPr>
          </c:dPt>
          <c:dPt>
            <c:idx val="31"/>
            <c:bubble3D val="0"/>
            <c:spPr>
              <a:gradFill rotWithShape="0">
                <a:gsLst>
                  <a:gs pos="0">
                    <a:srgbClr val="FFC3C2"/>
                  </a:gs>
                  <a:gs pos="100000">
                    <a:srgbClr val="E0A3A2"/>
                  </a:gs>
                </a:gsLst>
                <a:lin ang="5400000"/>
              </a:gradFill>
              <a:ln w="25389">
                <a:noFill/>
              </a:ln>
              <a:effectLst>
                <a:outerShdw dist="35921" dir="2700000" algn="br">
                  <a:srgbClr val="000000"/>
                </a:outerShdw>
              </a:effectLst>
            </c:spPr>
          </c:dPt>
          <c:dPt>
            <c:idx val="32"/>
            <c:bubble3D val="0"/>
            <c:spPr>
              <a:gradFill rotWithShape="0">
                <a:gsLst>
                  <a:gs pos="0">
                    <a:srgbClr val="E8FFC6"/>
                  </a:gs>
                  <a:gs pos="100000">
                    <a:srgbClr val="C7DCA6"/>
                  </a:gs>
                </a:gsLst>
                <a:lin ang="5400000"/>
              </a:gradFill>
              <a:ln w="25389">
                <a:noFill/>
              </a:ln>
              <a:effectLst>
                <a:outerShdw dist="35921" dir="2700000" algn="br">
                  <a:srgbClr val="000000"/>
                </a:outerShdw>
              </a:effectLst>
            </c:spPr>
          </c:dPt>
          <c:dPt>
            <c:idx val="33"/>
            <c:bubble3D val="0"/>
            <c:spPr>
              <a:gradFill rotWithShape="0">
                <a:gsLst>
                  <a:gs pos="0">
                    <a:srgbClr val="DDD0F3"/>
                  </a:gs>
                  <a:gs pos="100000">
                    <a:srgbClr val="B9ACCD"/>
                  </a:gs>
                </a:gsLst>
                <a:lin ang="5400000"/>
              </a:gradFill>
              <a:ln w="25389">
                <a:noFill/>
              </a:ln>
              <a:effectLst>
                <a:outerShdw dist="35921" dir="2700000" algn="br">
                  <a:srgbClr val="000000"/>
                </a:outerShdw>
              </a:effectLst>
            </c:spPr>
          </c:dPt>
          <c:dPt>
            <c:idx val="34"/>
            <c:bubble3D val="0"/>
            <c:spPr>
              <a:gradFill rotWithShape="0">
                <a:gsLst>
                  <a:gs pos="0">
                    <a:srgbClr val="BFF3FF"/>
                  </a:gs>
                  <a:gs pos="100000">
                    <a:srgbClr val="A1D2E4"/>
                  </a:gs>
                </a:gsLst>
                <a:lin ang="5400000"/>
              </a:gradFill>
              <a:ln w="25389">
                <a:noFill/>
              </a:ln>
              <a:effectLst>
                <a:outerShdw dist="35921" dir="2700000" algn="br">
                  <a:srgbClr val="000000"/>
                </a:outerShdw>
              </a:effectLst>
            </c:spPr>
          </c:dPt>
          <c:dPt>
            <c:idx val="35"/>
            <c:bubble3D val="0"/>
            <c:spPr>
              <a:gradFill rotWithShape="0">
                <a:gsLst>
                  <a:gs pos="0">
                    <a:srgbClr val="FFD2AD"/>
                  </a:gs>
                  <a:gs pos="100000">
                    <a:srgbClr val="FFBF9B"/>
                  </a:gs>
                </a:gsLst>
                <a:lin ang="5400000"/>
              </a:gradFill>
              <a:ln w="25389">
                <a:noFill/>
              </a:ln>
              <a:effectLst>
                <a:outerShdw dist="35921" dir="2700000" algn="br">
                  <a:srgbClr val="000000"/>
                </a:outerShdw>
              </a:effectLst>
            </c:spPr>
          </c:dPt>
          <c:dPt>
            <c:idx val="36"/>
            <c:bubble3D val="0"/>
            <c:spPr>
              <a:gradFill rotWithShape="0">
                <a:gsLst>
                  <a:gs pos="0">
                    <a:srgbClr val="D4E3FF"/>
                  </a:gs>
                  <a:gs pos="100000">
                    <a:srgbClr val="C0CEE7"/>
                  </a:gs>
                </a:gsLst>
                <a:lin ang="5400000"/>
              </a:gradFill>
              <a:ln w="25389">
                <a:noFill/>
              </a:ln>
              <a:effectLst>
                <a:outerShdw dist="35921" dir="2700000" algn="br">
                  <a:srgbClr val="000000"/>
                </a:outerShdw>
              </a:effectLst>
            </c:spPr>
          </c:dPt>
          <c:dPt>
            <c:idx val="37"/>
            <c:bubble3D val="0"/>
            <c:spPr>
              <a:gradFill rotWithShape="0">
                <a:gsLst>
                  <a:gs pos="0">
                    <a:srgbClr val="FFD4D3"/>
                  </a:gs>
                  <a:gs pos="100000">
                    <a:srgbClr val="E8C1C0"/>
                  </a:gs>
                </a:gsLst>
                <a:lin ang="5400000"/>
              </a:gradFill>
              <a:ln w="25389">
                <a:noFill/>
              </a:ln>
              <a:effectLst>
                <a:outerShdw dist="35921" dir="2700000" algn="br">
                  <a:srgbClr val="000000"/>
                </a:outerShdw>
              </a:effectLst>
            </c:spPr>
          </c:dPt>
          <c:dPt>
            <c:idx val="38"/>
            <c:bubble3D val="0"/>
            <c:spPr>
              <a:gradFill rotWithShape="0">
                <a:gsLst>
                  <a:gs pos="0">
                    <a:srgbClr val="EEFFD6"/>
                  </a:gs>
                  <a:gs pos="100000">
                    <a:srgbClr val="D7E6C2"/>
                  </a:gs>
                </a:gsLst>
                <a:lin ang="5400000"/>
              </a:gradFill>
              <a:ln w="25389">
                <a:noFill/>
              </a:ln>
              <a:effectLst>
                <a:outerShdw dist="35921" dir="2700000" algn="br">
                  <a:srgbClr val="000000"/>
                </a:outerShdw>
              </a:effectLst>
            </c:spPr>
          </c:dPt>
          <c:dPt>
            <c:idx val="39"/>
            <c:bubble3D val="0"/>
            <c:spPr>
              <a:gradFill rotWithShape="0">
                <a:gsLst>
                  <a:gs pos="0">
                    <a:srgbClr val="E7DDF6"/>
                  </a:gs>
                  <a:gs pos="100000">
                    <a:srgbClr val="CEC6DB"/>
                  </a:gs>
                </a:gsLst>
                <a:lin ang="5400000"/>
              </a:gradFill>
              <a:ln w="25389">
                <a:noFill/>
              </a:ln>
              <a:effectLst>
                <a:outerShdw dist="35921" dir="2700000" algn="br">
                  <a:srgbClr val="000000"/>
                </a:outerShdw>
              </a:effectLst>
            </c:spPr>
          </c:dPt>
          <c:dLbls>
            <c:dLbl>
              <c:idx val="1"/>
              <c:layout>
                <c:manualLayout>
                  <c:x val="-0.0045197575994449"/>
                  <c:y val="-0.109016473491707"/>
                </c:manualLayout>
              </c:layout>
              <c:dLblPos val="bestFit"/>
              <c:showLegendKey val="0"/>
              <c:showVal val="0"/>
              <c:showCatName val="1"/>
              <c:showSerName val="0"/>
              <c:showPercent val="1"/>
              <c:showBubbleSize val="0"/>
            </c:dLbl>
            <c:dLbl>
              <c:idx val="8"/>
              <c:layout>
                <c:manualLayout>
                  <c:x val="0.001704118947661"/>
                  <c:y val="0.0280888517962556"/>
                </c:manualLayout>
              </c:layout>
              <c:dLblPos val="bestFit"/>
              <c:showLegendKey val="0"/>
              <c:showVal val="0"/>
              <c:showCatName val="1"/>
              <c:showSerName val="0"/>
              <c:showPercent val="1"/>
              <c:showBubbleSize val="0"/>
            </c:dLbl>
            <c:dLbl>
              <c:idx val="35"/>
              <c:layout>
                <c:manualLayout>
                  <c:x val="0.120724364514487"/>
                  <c:y val="-0.163230636640993"/>
                </c:manualLayout>
              </c:layout>
              <c:dLblPos val="bestFit"/>
              <c:showLegendKey val="0"/>
              <c:showVal val="0"/>
              <c:showCatName val="1"/>
              <c:showSerName val="0"/>
              <c:showPercent val="1"/>
              <c:showBubbleSize val="0"/>
            </c:dLbl>
            <c:dLbl>
              <c:idx val="37"/>
              <c:layout>
                <c:manualLayout>
                  <c:x val="0.297176967061755"/>
                  <c:y val="-0.139639509727501"/>
                </c:manualLayout>
              </c:layout>
              <c:dLblPos val="bestFit"/>
              <c:showLegendKey val="0"/>
              <c:showVal val="0"/>
              <c:showCatName val="1"/>
              <c:showSerName val="0"/>
              <c:showPercent val="1"/>
              <c:showBubbleSize val="0"/>
            </c:dLbl>
            <c:dLbl>
              <c:idx val="38"/>
              <c:layout>
                <c:manualLayout>
                  <c:x val="0.126093908758466"/>
                  <c:y val="0.0106592479632146"/>
                </c:manualLayout>
              </c:layout>
              <c:dLblPos val="bestFit"/>
              <c:showLegendKey val="0"/>
              <c:showVal val="0"/>
              <c:showCatName val="1"/>
              <c:showSerName val="0"/>
              <c:showPercent val="1"/>
              <c:showBubbleSize val="0"/>
            </c:dLbl>
            <c:dLbl>
              <c:idx val="39"/>
              <c:layout>
                <c:manualLayout>
                  <c:x val="0.134234556009409"/>
                  <c:y val="0.0243791685703051"/>
                </c:manualLayout>
              </c:layout>
              <c:dLblPos val="bestFit"/>
              <c:showLegendKey val="0"/>
              <c:showVal val="0"/>
              <c:showCatName val="1"/>
              <c:showSerName val="0"/>
              <c:showPercent val="1"/>
              <c:showBubbleSize val="0"/>
            </c:dLbl>
            <c:spPr>
              <a:noFill/>
              <a:ln w="15156">
                <a:noFill/>
              </a:ln>
            </c:spPr>
            <c:txPr>
              <a:bodyPr/>
              <a:lstStyle/>
              <a:p>
                <a:pPr>
                  <a:defRPr sz="1399"/>
                </a:pPr>
                <a:endParaRPr lang="en-US"/>
              </a:p>
            </c:txPr>
            <c:showLegendKey val="0"/>
            <c:showVal val="0"/>
            <c:showCatName val="1"/>
            <c:showSerName val="0"/>
            <c:showPercent val="1"/>
            <c:showBubbleSize val="0"/>
            <c:showLeaderLines val="1"/>
          </c:dLbls>
          <c:cat>
            <c:strRef>
              <c:f>Sheet1!$A$2:$A$41</c:f>
              <c:strCache>
                <c:ptCount val="40"/>
                <c:pt idx="0">
                  <c:v>Polish</c:v>
                </c:pt>
                <c:pt idx="1">
                  <c:v>Portuguese</c:v>
                </c:pt>
                <c:pt idx="2">
                  <c:v>Undetermined</c:v>
                </c:pt>
                <c:pt idx="3">
                  <c:v>Dutch</c:v>
                </c:pt>
                <c:pt idx="4">
                  <c:v>Hebrew</c:v>
                </c:pt>
                <c:pt idx="5">
                  <c:v>Hindi</c:v>
                </c:pt>
                <c:pt idx="6">
                  <c:v>Indonesian</c:v>
                </c:pt>
                <c:pt idx="7">
                  <c:v>Korean</c:v>
                </c:pt>
                <c:pt idx="8">
                  <c:v>Swedish</c:v>
                </c:pt>
                <c:pt idx="9">
                  <c:v>Turkish</c:v>
                </c:pt>
                <c:pt idx="10">
                  <c:v>Urdu</c:v>
                </c:pt>
                <c:pt idx="11">
                  <c:v>Thai</c:v>
                </c:pt>
                <c:pt idx="12">
                  <c:v>Czech</c:v>
                </c:pt>
                <c:pt idx="13">
                  <c:v>Danish</c:v>
                </c:pt>
                <c:pt idx="14">
                  <c:v>Unknown</c:v>
                </c:pt>
                <c:pt idx="15">
                  <c:v>Croatian</c:v>
                </c:pt>
                <c:pt idx="16">
                  <c:v>Persian</c:v>
                </c:pt>
                <c:pt idx="17">
                  <c:v>Tamil</c:v>
                </c:pt>
                <c:pt idx="18">
                  <c:v>Music</c:v>
                </c:pt>
                <c:pt idx="19">
                  <c:v>Hungarian</c:v>
                </c:pt>
                <c:pt idx="20">
                  <c:v>Norwegian</c:v>
                </c:pt>
                <c:pt idx="21">
                  <c:v>Bengali</c:v>
                </c:pt>
                <c:pt idx="22">
                  <c:v>Sanskrit</c:v>
                </c:pt>
                <c:pt idx="23">
                  <c:v>Vietnamese</c:v>
                </c:pt>
                <c:pt idx="24">
                  <c:v>Ukrainian</c:v>
                </c:pt>
                <c:pt idx="25">
                  <c:v>Greek</c:v>
                </c:pt>
                <c:pt idx="26">
                  <c:v>Bulgarian</c:v>
                </c:pt>
                <c:pt idx="27">
                  <c:v>Serbian</c:v>
                </c:pt>
                <c:pt idx="28">
                  <c:v>Armenian</c:v>
                </c:pt>
                <c:pt idx="29">
                  <c:v>Romanian</c:v>
                </c:pt>
                <c:pt idx="30">
                  <c:v>Ancient-Greek</c:v>
                </c:pt>
                <c:pt idx="31">
                  <c:v>Marathi</c:v>
                </c:pt>
                <c:pt idx="32">
                  <c:v>Panjabi</c:v>
                </c:pt>
                <c:pt idx="33">
                  <c:v>Malay</c:v>
                </c:pt>
                <c:pt idx="34">
                  <c:v>Catalan</c:v>
                </c:pt>
                <c:pt idx="35">
                  <c:v>Multiple</c:v>
                </c:pt>
                <c:pt idx="36">
                  <c:v>Malayalam</c:v>
                </c:pt>
                <c:pt idx="37">
                  <c:v>Slovak</c:v>
                </c:pt>
                <c:pt idx="38">
                  <c:v>Finnish</c:v>
                </c:pt>
                <c:pt idx="39">
                  <c:v>Slovenian</c:v>
                </c:pt>
              </c:strCache>
            </c:strRef>
          </c:cat>
          <c:val>
            <c:numRef>
              <c:f>Sheet1!$B$2:$B$41</c:f>
              <c:numCache>
                <c:formatCode>General</c:formatCode>
                <c:ptCount val="40"/>
                <c:pt idx="0">
                  <c:v>52659.0</c:v>
                </c:pt>
                <c:pt idx="1">
                  <c:v>46901.0</c:v>
                </c:pt>
                <c:pt idx="2">
                  <c:v>42885.0</c:v>
                </c:pt>
                <c:pt idx="3">
                  <c:v>38483.0</c:v>
                </c:pt>
                <c:pt idx="4">
                  <c:v>37343.0</c:v>
                </c:pt>
                <c:pt idx="5">
                  <c:v>37199.0</c:v>
                </c:pt>
                <c:pt idx="6">
                  <c:v>33391.0</c:v>
                </c:pt>
                <c:pt idx="7">
                  <c:v>28519.0</c:v>
                </c:pt>
                <c:pt idx="8">
                  <c:v>25857.0</c:v>
                </c:pt>
                <c:pt idx="9">
                  <c:v>23815.0</c:v>
                </c:pt>
                <c:pt idx="10">
                  <c:v>23604.0</c:v>
                </c:pt>
                <c:pt idx="11">
                  <c:v>21854.0</c:v>
                </c:pt>
                <c:pt idx="12">
                  <c:v>21830.0</c:v>
                </c:pt>
                <c:pt idx="13">
                  <c:v>21759.0</c:v>
                </c:pt>
                <c:pt idx="14">
                  <c:v>21535.0</c:v>
                </c:pt>
                <c:pt idx="15">
                  <c:v>18778.0</c:v>
                </c:pt>
                <c:pt idx="16">
                  <c:v>18009.0</c:v>
                </c:pt>
                <c:pt idx="17">
                  <c:v>16446.0</c:v>
                </c:pt>
                <c:pt idx="18">
                  <c:v>15380.0</c:v>
                </c:pt>
                <c:pt idx="19">
                  <c:v>15302.0</c:v>
                </c:pt>
                <c:pt idx="20">
                  <c:v>14562.0</c:v>
                </c:pt>
                <c:pt idx="21">
                  <c:v>14546.0</c:v>
                </c:pt>
                <c:pt idx="22">
                  <c:v>12186.0</c:v>
                </c:pt>
                <c:pt idx="23">
                  <c:v>11237.0</c:v>
                </c:pt>
                <c:pt idx="24">
                  <c:v>10726.0</c:v>
                </c:pt>
                <c:pt idx="25">
                  <c:v>10078.0</c:v>
                </c:pt>
                <c:pt idx="26">
                  <c:v>10061.0</c:v>
                </c:pt>
                <c:pt idx="27">
                  <c:v>9894.0</c:v>
                </c:pt>
                <c:pt idx="28">
                  <c:v>8561.0</c:v>
                </c:pt>
                <c:pt idx="29">
                  <c:v>8539.0</c:v>
                </c:pt>
                <c:pt idx="30">
                  <c:v>8353.0</c:v>
                </c:pt>
                <c:pt idx="31">
                  <c:v>7454.0</c:v>
                </c:pt>
                <c:pt idx="32">
                  <c:v>6475.0</c:v>
                </c:pt>
                <c:pt idx="33">
                  <c:v>6031.0</c:v>
                </c:pt>
                <c:pt idx="34">
                  <c:v>5517.0</c:v>
                </c:pt>
                <c:pt idx="35">
                  <c:v>5312.0</c:v>
                </c:pt>
                <c:pt idx="36">
                  <c:v>5096.0</c:v>
                </c:pt>
                <c:pt idx="37">
                  <c:v>4782.0</c:v>
                </c:pt>
                <c:pt idx="38">
                  <c:v>4701.0</c:v>
                </c:pt>
                <c:pt idx="39">
                  <c:v>4193.0</c:v>
                </c:pt>
              </c:numCache>
            </c:numRef>
          </c:val>
        </c:ser>
        <c:dLbls>
          <c:showLegendKey val="0"/>
          <c:showVal val="0"/>
          <c:showCatName val="0"/>
          <c:showSerName val="0"/>
          <c:showPercent val="0"/>
          <c:showBubbleSize val="0"/>
          <c:showLeaderLines val="1"/>
        </c:dLbls>
      </c:pie3DChart>
      <c:spPr>
        <a:noFill/>
        <a:ln w="25389">
          <a:noFill/>
        </a:ln>
      </c:spPr>
    </c:plotArea>
    <c:plotVisOnly val="1"/>
    <c:dispBlanksAs val="zero"/>
    <c:showDLblsOverMax val="0"/>
  </c:chart>
  <c:spPr>
    <a:solidFill>
      <a:srgbClr val="FFFFFF"/>
    </a:solidFill>
    <a:ln>
      <a:noFill/>
    </a:ln>
  </c:spPr>
  <c:txPr>
    <a:bodyPr/>
    <a:lstStyle/>
    <a:p>
      <a:pPr>
        <a:defRPr sz="1074"/>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percentStacked"/>
        <c:varyColors val="0"/>
        <c:ser>
          <c:idx val="0"/>
          <c:order val="0"/>
          <c:tx>
            <c:strRef>
              <c:f>'Content Over Time'!$A$2</c:f>
              <c:strCache>
                <c:ptCount val="1"/>
                <c:pt idx="0">
                  <c:v>Michigan</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Time'!$B$2:$N$2</c:f>
              <c:numCache>
                <c:formatCode>0%</c:formatCode>
                <c:ptCount val="13"/>
                <c:pt idx="0">
                  <c:v>0.94</c:v>
                </c:pt>
                <c:pt idx="1">
                  <c:v>0.94</c:v>
                </c:pt>
                <c:pt idx="2">
                  <c:v>0.81</c:v>
                </c:pt>
                <c:pt idx="3">
                  <c:v>0.69</c:v>
                </c:pt>
                <c:pt idx="4">
                  <c:v>0.65</c:v>
                </c:pt>
                <c:pt idx="5">
                  <c:v>0.63</c:v>
                </c:pt>
                <c:pt idx="6">
                  <c:v>0.6</c:v>
                </c:pt>
                <c:pt idx="7">
                  <c:v>0.6</c:v>
                </c:pt>
                <c:pt idx="8">
                  <c:v>0.59</c:v>
                </c:pt>
                <c:pt idx="9">
                  <c:v>0.57</c:v>
                </c:pt>
                <c:pt idx="10">
                  <c:v>0.54</c:v>
                </c:pt>
                <c:pt idx="11">
                  <c:v>0.54</c:v>
                </c:pt>
                <c:pt idx="12">
                  <c:v>0.52</c:v>
                </c:pt>
              </c:numCache>
            </c:numRef>
          </c:val>
        </c:ser>
        <c:ser>
          <c:idx val="1"/>
          <c:order val="1"/>
          <c:tx>
            <c:strRef>
              <c:f>'Content Over Time'!$A$3</c:f>
              <c:strCache>
                <c:ptCount val="1"/>
                <c:pt idx="0">
                  <c:v>California</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Time'!$B$3:$N$3</c:f>
              <c:numCache>
                <c:formatCode>General</c:formatCode>
                <c:ptCount val="13"/>
                <c:pt idx="2" formatCode="0%">
                  <c:v>0.13</c:v>
                </c:pt>
                <c:pt idx="3" formatCode="0%">
                  <c:v>0.21</c:v>
                </c:pt>
                <c:pt idx="4" formatCode="0%">
                  <c:v>0.24</c:v>
                </c:pt>
                <c:pt idx="5" formatCode="0%">
                  <c:v>0.27</c:v>
                </c:pt>
                <c:pt idx="6" formatCode="0%">
                  <c:v>0.26</c:v>
                </c:pt>
                <c:pt idx="7" formatCode="0%">
                  <c:v>0.26</c:v>
                </c:pt>
                <c:pt idx="8" formatCode="0%">
                  <c:v>0.26</c:v>
                </c:pt>
                <c:pt idx="9" formatCode="0%">
                  <c:v>0.26</c:v>
                </c:pt>
                <c:pt idx="10" formatCode="0%">
                  <c:v>0.26</c:v>
                </c:pt>
                <c:pt idx="11" formatCode="0%">
                  <c:v>0.26</c:v>
                </c:pt>
                <c:pt idx="12" formatCode="0%">
                  <c:v>0.28</c:v>
                </c:pt>
              </c:numCache>
            </c:numRef>
          </c:val>
        </c:ser>
        <c:ser>
          <c:idx val="2"/>
          <c:order val="2"/>
          <c:tx>
            <c:strRef>
              <c:f>'Content Over Time'!$A$4</c:f>
              <c:strCache>
                <c:ptCount val="1"/>
                <c:pt idx="0">
                  <c:v>Wisconsin</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Time'!$B$4:$N$4</c:f>
              <c:numCache>
                <c:formatCode>0%</c:formatCode>
                <c:ptCount val="13"/>
                <c:pt idx="0">
                  <c:v>0.06</c:v>
                </c:pt>
                <c:pt idx="1">
                  <c:v>0.06</c:v>
                </c:pt>
                <c:pt idx="2">
                  <c:v>0.06</c:v>
                </c:pt>
                <c:pt idx="3">
                  <c:v>0.06</c:v>
                </c:pt>
                <c:pt idx="4">
                  <c:v>0.06</c:v>
                </c:pt>
                <c:pt idx="5">
                  <c:v>0.06</c:v>
                </c:pt>
                <c:pt idx="6">
                  <c:v>0.06</c:v>
                </c:pt>
                <c:pt idx="7">
                  <c:v>0.06</c:v>
                </c:pt>
                <c:pt idx="8">
                  <c:v>0.06</c:v>
                </c:pt>
                <c:pt idx="9">
                  <c:v>0.05</c:v>
                </c:pt>
                <c:pt idx="10">
                  <c:v>0.05</c:v>
                </c:pt>
                <c:pt idx="11">
                  <c:v>0.05</c:v>
                </c:pt>
                <c:pt idx="12">
                  <c:v>0.05</c:v>
                </c:pt>
              </c:numCache>
            </c:numRef>
          </c:val>
        </c:ser>
        <c:ser>
          <c:idx val="3"/>
          <c:order val="3"/>
          <c:tx>
            <c:strRef>
              <c:f>'Content Over Time'!$A$5</c:f>
              <c:strCache>
                <c:ptCount val="1"/>
                <c:pt idx="0">
                  <c:v>Cornell</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Time'!$B$5:$N$5</c:f>
              <c:numCache>
                <c:formatCode>General</c:formatCode>
                <c:ptCount val="13"/>
                <c:pt idx="8" formatCode="0%">
                  <c:v>0.01</c:v>
                </c:pt>
                <c:pt idx="9" formatCode="0%">
                  <c:v>0.01</c:v>
                </c:pt>
                <c:pt idx="10" formatCode="0%">
                  <c:v>0.03</c:v>
                </c:pt>
                <c:pt idx="11" formatCode="0%">
                  <c:v>0.03</c:v>
                </c:pt>
                <c:pt idx="12" formatCode="0%">
                  <c:v>0.03</c:v>
                </c:pt>
              </c:numCache>
            </c:numRef>
          </c:val>
        </c:ser>
        <c:ser>
          <c:idx val="4"/>
          <c:order val="4"/>
          <c:tx>
            <c:strRef>
              <c:f>'Content Over Time'!$A$6</c:f>
              <c:strCache>
                <c:ptCount val="1"/>
                <c:pt idx="0">
                  <c:v>NYPL</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Time'!$B$6:$N$6</c:f>
              <c:numCache>
                <c:formatCode>General</c:formatCode>
                <c:ptCount val="13"/>
                <c:pt idx="6" formatCode="0%">
                  <c:v>0.03</c:v>
                </c:pt>
                <c:pt idx="7" formatCode="0%">
                  <c:v>0.03</c:v>
                </c:pt>
                <c:pt idx="8" formatCode="0%">
                  <c:v>0.04</c:v>
                </c:pt>
                <c:pt idx="9" formatCode="0%">
                  <c:v>0.03</c:v>
                </c:pt>
                <c:pt idx="10" formatCode="0%">
                  <c:v>0.03</c:v>
                </c:pt>
                <c:pt idx="11" formatCode="0%">
                  <c:v>0.03</c:v>
                </c:pt>
                <c:pt idx="12" formatCode="0%">
                  <c:v>0.03</c:v>
                </c:pt>
              </c:numCache>
            </c:numRef>
          </c:val>
        </c:ser>
        <c:ser>
          <c:idx val="5"/>
          <c:order val="5"/>
          <c:tx>
            <c:strRef>
              <c:f>'Content Over Time'!$A$7</c:f>
              <c:strCache>
                <c:ptCount val="1"/>
                <c:pt idx="0">
                  <c:v>Princeton</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Time'!$B$7:$N$7</c:f>
              <c:numCache>
                <c:formatCode>General</c:formatCode>
                <c:ptCount val="13"/>
                <c:pt idx="8" formatCode="0%">
                  <c:v>0.03</c:v>
                </c:pt>
                <c:pt idx="9" formatCode="0%">
                  <c:v>0.03</c:v>
                </c:pt>
                <c:pt idx="10" formatCode="0%">
                  <c:v>0.03</c:v>
                </c:pt>
                <c:pt idx="11" formatCode="0%">
                  <c:v>0.03</c:v>
                </c:pt>
                <c:pt idx="12" formatCode="0%">
                  <c:v>0.03</c:v>
                </c:pt>
              </c:numCache>
            </c:numRef>
          </c:val>
        </c:ser>
        <c:ser>
          <c:idx val="6"/>
          <c:order val="6"/>
          <c:tx>
            <c:strRef>
              <c:f>'Content Over Time'!$A$8</c:f>
              <c:strCache>
                <c:ptCount val="1"/>
                <c:pt idx="0">
                  <c:v>Indiana</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Time'!$B$8:$N$8</c:f>
              <c:numCache>
                <c:formatCode>General</c:formatCode>
                <c:ptCount val="13"/>
                <c:pt idx="2" formatCode="0%">
                  <c:v>0.0</c:v>
                </c:pt>
                <c:pt idx="3" formatCode="0%">
                  <c:v>0.03</c:v>
                </c:pt>
                <c:pt idx="4" formatCode="0%">
                  <c:v>0.03</c:v>
                </c:pt>
                <c:pt idx="5" formatCode="0%">
                  <c:v>0.03</c:v>
                </c:pt>
                <c:pt idx="6" formatCode="0%">
                  <c:v>0.03</c:v>
                </c:pt>
                <c:pt idx="7" formatCode="0%">
                  <c:v>0.03</c:v>
                </c:pt>
                <c:pt idx="8" formatCode="0%">
                  <c:v>0.03</c:v>
                </c:pt>
                <c:pt idx="9" formatCode="0%">
                  <c:v>0.02</c:v>
                </c:pt>
                <c:pt idx="10" formatCode="0%">
                  <c:v>0.02</c:v>
                </c:pt>
                <c:pt idx="11" formatCode="0%">
                  <c:v>0.02</c:v>
                </c:pt>
                <c:pt idx="12" formatCode="0%">
                  <c:v>0.02</c:v>
                </c:pt>
              </c:numCache>
            </c:numRef>
          </c:val>
        </c:ser>
        <c:ser>
          <c:idx val="7"/>
          <c:order val="7"/>
          <c:tx>
            <c:strRef>
              <c:f>'Content Over Time'!$A$9</c:f>
              <c:strCache>
                <c:ptCount val="1"/>
                <c:pt idx="0">
                  <c:v>Minnesota</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Time'!$B$9:$N$9</c:f>
              <c:numCache>
                <c:formatCode>General</c:formatCode>
                <c:ptCount val="13"/>
                <c:pt idx="3" formatCode="0%">
                  <c:v>0.01</c:v>
                </c:pt>
                <c:pt idx="4" formatCode="0%">
                  <c:v>0.01</c:v>
                </c:pt>
                <c:pt idx="5" formatCode="0%">
                  <c:v>0.01</c:v>
                </c:pt>
                <c:pt idx="6" formatCode="0%">
                  <c:v>0.01</c:v>
                </c:pt>
                <c:pt idx="7" formatCode="0%">
                  <c:v>0.01</c:v>
                </c:pt>
                <c:pt idx="8" formatCode="0%">
                  <c:v>0.01</c:v>
                </c:pt>
                <c:pt idx="9" formatCode="0%">
                  <c:v>0.01</c:v>
                </c:pt>
                <c:pt idx="10" formatCode="0%">
                  <c:v>0.01</c:v>
                </c:pt>
                <c:pt idx="11" formatCode="0%">
                  <c:v>0.01</c:v>
                </c:pt>
                <c:pt idx="12" formatCode="0%">
                  <c:v>0.01</c:v>
                </c:pt>
              </c:numCache>
            </c:numRef>
          </c:val>
        </c:ser>
        <c:ser>
          <c:idx val="8"/>
          <c:order val="8"/>
          <c:tx>
            <c:strRef>
              <c:f>'Content Over Time'!$A$10</c:f>
              <c:strCache>
                <c:ptCount val="1"/>
                <c:pt idx="0">
                  <c:v>Harvard</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Time'!$B$10:$N$10</c:f>
              <c:numCache>
                <c:formatCode>General</c:formatCode>
                <c:ptCount val="13"/>
              </c:numCache>
            </c:numRef>
          </c:val>
        </c:ser>
        <c:ser>
          <c:idx val="9"/>
          <c:order val="9"/>
          <c:tx>
            <c:strRef>
              <c:f>'Content Over Time'!$A$11</c:f>
              <c:strCache>
                <c:ptCount val="1"/>
                <c:pt idx="0">
                  <c:v>LoC</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Time'!$B$11:$N$11</c:f>
              <c:numCache>
                <c:formatCode>General</c:formatCode>
                <c:ptCount val="13"/>
                <c:pt idx="12" formatCode="0%">
                  <c:v>0.01</c:v>
                </c:pt>
              </c:numCache>
            </c:numRef>
          </c:val>
        </c:ser>
        <c:ser>
          <c:idx val="10"/>
          <c:order val="10"/>
          <c:tx>
            <c:strRef>
              <c:f>'Content Over Time'!$A$12</c:f>
              <c:strCache>
                <c:ptCount val="1"/>
                <c:pt idx="0">
                  <c:v>Columbia</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Time'!$B$12:$N$12</c:f>
              <c:numCache>
                <c:formatCode>General</c:formatCode>
                <c:ptCount val="13"/>
                <c:pt idx="5" formatCode="0%">
                  <c:v>0.01</c:v>
                </c:pt>
                <c:pt idx="6" formatCode="0%">
                  <c:v>0.01</c:v>
                </c:pt>
                <c:pt idx="7" formatCode="0%">
                  <c:v>0.01</c:v>
                </c:pt>
                <c:pt idx="8" formatCode="0%">
                  <c:v>0.01</c:v>
                </c:pt>
                <c:pt idx="9" formatCode="0%">
                  <c:v>0.01</c:v>
                </c:pt>
                <c:pt idx="10" formatCode="0%">
                  <c:v>0.01</c:v>
                </c:pt>
                <c:pt idx="11" formatCode="0%">
                  <c:v>0.01</c:v>
                </c:pt>
                <c:pt idx="12" formatCode="0%">
                  <c:v>0.01</c:v>
                </c:pt>
              </c:numCache>
            </c:numRef>
          </c:val>
        </c:ser>
        <c:ser>
          <c:idx val="11"/>
          <c:order val="11"/>
          <c:tx>
            <c:strRef>
              <c:f>'Content Over Time'!$A$13</c:f>
              <c:strCache>
                <c:ptCount val="1"/>
                <c:pt idx="0">
                  <c:v>Madrid</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Time'!$B$13:$N$13</c:f>
              <c:numCache>
                <c:formatCode>General</c:formatCode>
                <c:ptCount val="13"/>
                <c:pt idx="11" formatCode="0%">
                  <c:v>0.01</c:v>
                </c:pt>
                <c:pt idx="12" formatCode="0%">
                  <c:v>0.01</c:v>
                </c:pt>
              </c:numCache>
            </c:numRef>
          </c:val>
        </c:ser>
        <c:ser>
          <c:idx val="12"/>
          <c:order val="12"/>
          <c:tx>
            <c:strRef>
              <c:f>'Content Over Time'!$A$14</c:f>
              <c:strCache>
                <c:ptCount val="1"/>
                <c:pt idx="0">
                  <c:v>Virginia</c:v>
                </c:pt>
              </c:strCache>
            </c:strRef>
          </c:tx>
          <c:cat>
            <c:numRef>
              <c:f>'Content Over Time'!$B$1:$N$1</c:f>
              <c:numCache>
                <c:formatCode>mmm\-yy</c:formatCode>
                <c:ptCount val="13"/>
                <c:pt idx="0">
                  <c:v>39722.0</c:v>
                </c:pt>
                <c:pt idx="1">
                  <c:v>39873.0</c:v>
                </c:pt>
                <c:pt idx="2">
                  <c:v>40087.0</c:v>
                </c:pt>
                <c:pt idx="3">
                  <c:v>40238.0</c:v>
                </c:pt>
                <c:pt idx="4">
                  <c:v>40360.0</c:v>
                </c:pt>
                <c:pt idx="5">
                  <c:v>40391.0</c:v>
                </c:pt>
                <c:pt idx="6">
                  <c:v>40422.0</c:v>
                </c:pt>
                <c:pt idx="7">
                  <c:v>40452.0</c:v>
                </c:pt>
                <c:pt idx="8">
                  <c:v>40483.0</c:v>
                </c:pt>
                <c:pt idx="9">
                  <c:v>40513.0</c:v>
                </c:pt>
                <c:pt idx="10">
                  <c:v>40554.0</c:v>
                </c:pt>
                <c:pt idx="11">
                  <c:v>40585.0</c:v>
                </c:pt>
                <c:pt idx="12">
                  <c:v>40603.0</c:v>
                </c:pt>
              </c:numCache>
            </c:numRef>
          </c:cat>
          <c:val>
            <c:numRef>
              <c:f>'Content Over Time'!$B$14:$N$14</c:f>
              <c:numCache>
                <c:formatCode>General</c:formatCode>
                <c:ptCount val="13"/>
              </c:numCache>
            </c:numRef>
          </c:val>
        </c:ser>
        <c:dLbls>
          <c:showLegendKey val="0"/>
          <c:showVal val="0"/>
          <c:showCatName val="0"/>
          <c:showSerName val="0"/>
          <c:showPercent val="0"/>
          <c:showBubbleSize val="0"/>
        </c:dLbls>
        <c:axId val="493435944"/>
        <c:axId val="652447176"/>
      </c:areaChart>
      <c:dateAx>
        <c:axId val="493435944"/>
        <c:scaling>
          <c:orientation val="minMax"/>
        </c:scaling>
        <c:delete val="0"/>
        <c:axPos val="b"/>
        <c:numFmt formatCode="mmm\-yy" sourceLinked="1"/>
        <c:majorTickMark val="out"/>
        <c:minorTickMark val="none"/>
        <c:tickLblPos val="nextTo"/>
        <c:txPr>
          <a:bodyPr/>
          <a:lstStyle/>
          <a:p>
            <a:pPr>
              <a:defRPr sz="1400"/>
            </a:pPr>
            <a:endParaRPr lang="en-US"/>
          </a:p>
        </c:txPr>
        <c:crossAx val="652447176"/>
        <c:crosses val="autoZero"/>
        <c:auto val="1"/>
        <c:lblOffset val="100"/>
        <c:baseTimeUnit val="days"/>
      </c:dateAx>
      <c:valAx>
        <c:axId val="652447176"/>
        <c:scaling>
          <c:orientation val="minMax"/>
        </c:scaling>
        <c:delete val="0"/>
        <c:axPos val="l"/>
        <c:majorGridlines/>
        <c:numFmt formatCode="0%" sourceLinked="1"/>
        <c:majorTickMark val="out"/>
        <c:minorTickMark val="none"/>
        <c:tickLblPos val="nextTo"/>
        <c:txPr>
          <a:bodyPr/>
          <a:lstStyle/>
          <a:p>
            <a:pPr>
              <a:defRPr sz="1400"/>
            </a:pPr>
            <a:endParaRPr lang="en-US"/>
          </a:p>
        </c:txPr>
        <c:crossAx val="493435944"/>
        <c:crosses val="autoZero"/>
        <c:crossBetween val="midCat"/>
      </c:valAx>
    </c:plotArea>
    <c:legend>
      <c:legendPos val="r"/>
      <c:layout>
        <c:manualLayout>
          <c:xMode val="edge"/>
          <c:yMode val="edge"/>
          <c:x val="0.840468309516866"/>
          <c:y val="0.0427798604176557"/>
          <c:w val="0.127124283075727"/>
          <c:h val="0.825735972192665"/>
        </c:manualLayout>
      </c:layout>
      <c:overlay val="0"/>
      <c:txPr>
        <a:bodyPr/>
        <a:lstStyle/>
        <a:p>
          <a:pPr>
            <a:defRPr sz="1400"/>
          </a:pPr>
          <a:endParaRPr lang="en-US"/>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44717552197867"/>
          <c:y val="0.015296170451454"/>
          <c:w val="0.88531496062992"/>
          <c:h val="0.869343349549767"/>
        </c:manualLayout>
      </c:layout>
      <c:scatterChart>
        <c:scatterStyle val="lineMarker"/>
        <c:varyColors val="0"/>
        <c:ser>
          <c:idx val="3"/>
          <c:order val="0"/>
          <c:tx>
            <c:v>Jun-09</c:v>
          </c:tx>
          <c:spPr>
            <a:ln w="28575">
              <a:noFill/>
            </a:ln>
          </c:spPr>
          <c:marker>
            <c:symbol val="circle"/>
            <c:size val="7"/>
            <c:spPr>
              <a:solidFill>
                <a:srgbClr val="7030A0"/>
              </a:solidFill>
            </c:spPr>
          </c:marker>
          <c:trendline>
            <c:spPr>
              <a:ln w="28575">
                <a:solidFill>
                  <a:srgbClr val="7030A0"/>
                </a:solidFill>
                <a:prstDash val="dash"/>
              </a:ln>
            </c:spPr>
            <c:trendlineType val="linear"/>
            <c:dispRSqr val="0"/>
            <c:dispEq val="0"/>
          </c:trendline>
          <c:xVal>
            <c:numRef>
              <c:f>data!$A$2:$A$114</c:f>
              <c:numCache>
                <c:formatCode>General</c:formatCode>
                <c:ptCount val="11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numCache>
            </c:numRef>
          </c:xVal>
          <c:yVal>
            <c:numRef>
              <c:f>data!$B$2:$B$114</c:f>
              <c:numCache>
                <c:formatCode>0%</c:formatCode>
                <c:ptCount val="113"/>
                <c:pt idx="0">
                  <c:v>0.135853783677569</c:v>
                </c:pt>
                <c:pt idx="1">
                  <c:v>0.146259670655207</c:v>
                </c:pt>
                <c:pt idx="2">
                  <c:v>0.209472635428644</c:v>
                </c:pt>
                <c:pt idx="3">
                  <c:v>0.165494311262538</c:v>
                </c:pt>
                <c:pt idx="4">
                  <c:v>0.164305344123718</c:v>
                </c:pt>
                <c:pt idx="5">
                  <c:v>0.167163168501568</c:v>
                </c:pt>
                <c:pt idx="6">
                  <c:v>0.337245647189918</c:v>
                </c:pt>
                <c:pt idx="7">
                  <c:v>0.159030980324146</c:v>
                </c:pt>
                <c:pt idx="8">
                  <c:v>0.167146427935766</c:v>
                </c:pt>
                <c:pt idx="9">
                  <c:v>0.176184965120143</c:v>
                </c:pt>
                <c:pt idx="10">
                  <c:v>0.147365072787369</c:v>
                </c:pt>
                <c:pt idx="11">
                  <c:v>0.154608763931058</c:v>
                </c:pt>
                <c:pt idx="12">
                  <c:v>0.205800084571516</c:v>
                </c:pt>
                <c:pt idx="13">
                  <c:v>0.199238308280186</c:v>
                </c:pt>
                <c:pt idx="14">
                  <c:v>0.190917921633462</c:v>
                </c:pt>
                <c:pt idx="15">
                  <c:v>0.174692188849395</c:v>
                </c:pt>
                <c:pt idx="16">
                  <c:v>0.16761833000906</c:v>
                </c:pt>
                <c:pt idx="17">
                  <c:v>0.170813576004986</c:v>
                </c:pt>
                <c:pt idx="18">
                  <c:v>0.167114101049986</c:v>
                </c:pt>
                <c:pt idx="19">
                  <c:v>0.177905900054978</c:v>
                </c:pt>
                <c:pt idx="20">
                  <c:v>0.196425792135396</c:v>
                </c:pt>
                <c:pt idx="21">
                  <c:v>0.194000628547966</c:v>
                </c:pt>
                <c:pt idx="22">
                  <c:v>0.181919218708294</c:v>
                </c:pt>
                <c:pt idx="23">
                  <c:v>0.182511776868247</c:v>
                </c:pt>
                <c:pt idx="24">
                  <c:v>0.0758729143829715</c:v>
                </c:pt>
                <c:pt idx="25">
                  <c:v>0.17068210058463</c:v>
                </c:pt>
                <c:pt idx="26">
                  <c:v>0.177839312442664</c:v>
                </c:pt>
                <c:pt idx="27">
                  <c:v>0.167247886411494</c:v>
                </c:pt>
                <c:pt idx="28">
                  <c:v>0.218745259235246</c:v>
                </c:pt>
                <c:pt idx="29">
                  <c:v>0.194009939391873</c:v>
                </c:pt>
                <c:pt idx="30">
                  <c:v>0.203222993369282</c:v>
                </c:pt>
                <c:pt idx="31">
                  <c:v>0.161068310802962</c:v>
                </c:pt>
                <c:pt idx="32">
                  <c:v>0.151792980689862</c:v>
                </c:pt>
                <c:pt idx="33">
                  <c:v>0.16452007901111</c:v>
                </c:pt>
                <c:pt idx="34">
                  <c:v>0.168271399424625</c:v>
                </c:pt>
                <c:pt idx="35">
                  <c:v>0.230877492319943</c:v>
                </c:pt>
                <c:pt idx="36">
                  <c:v>0.148256555619358</c:v>
                </c:pt>
                <c:pt idx="37">
                  <c:v>0.198576653767962</c:v>
                </c:pt>
                <c:pt idx="38">
                  <c:v>0.182708939167146</c:v>
                </c:pt>
                <c:pt idx="39">
                  <c:v>0.215530204596879</c:v>
                </c:pt>
                <c:pt idx="40">
                  <c:v>0.119100736176935</c:v>
                </c:pt>
                <c:pt idx="41">
                  <c:v>0.189275810690561</c:v>
                </c:pt>
                <c:pt idx="42">
                  <c:v>0.211928759934139</c:v>
                </c:pt>
                <c:pt idx="43">
                  <c:v>0.215944732690839</c:v>
                </c:pt>
                <c:pt idx="44">
                  <c:v>0.20222804888338</c:v>
                </c:pt>
                <c:pt idx="45">
                  <c:v>0.203094615840792</c:v>
                </c:pt>
                <c:pt idx="46">
                  <c:v>0.179972282414204</c:v>
                </c:pt>
                <c:pt idx="47">
                  <c:v>0.244433056566617</c:v>
                </c:pt>
                <c:pt idx="48">
                  <c:v>0.170622182706106</c:v>
                </c:pt>
                <c:pt idx="49">
                  <c:v>0.197731020338652</c:v>
                </c:pt>
                <c:pt idx="50">
                  <c:v>0.21583878104047</c:v>
                </c:pt>
                <c:pt idx="51">
                  <c:v>0.186647632922065</c:v>
                </c:pt>
                <c:pt idx="52">
                  <c:v>0.188655667431357</c:v>
                </c:pt>
                <c:pt idx="53">
                  <c:v>0.196078083636164</c:v>
                </c:pt>
                <c:pt idx="54">
                  <c:v>0.247394341758885</c:v>
                </c:pt>
                <c:pt idx="55">
                  <c:v>0.185014827954476</c:v>
                </c:pt>
                <c:pt idx="56">
                  <c:v>0.226800315214104</c:v>
                </c:pt>
                <c:pt idx="57">
                  <c:v>0.121863645407719</c:v>
                </c:pt>
                <c:pt idx="58">
                  <c:v>0.201623694097061</c:v>
                </c:pt>
                <c:pt idx="59">
                  <c:v>0.244881436923028</c:v>
                </c:pt>
                <c:pt idx="60">
                  <c:v>0.241837787477787</c:v>
                </c:pt>
                <c:pt idx="61">
                  <c:v>0.233779727250161</c:v>
                </c:pt>
                <c:pt idx="62">
                  <c:v>0.212203595468394</c:v>
                </c:pt>
                <c:pt idx="63">
                  <c:v>0.208040971385732</c:v>
                </c:pt>
                <c:pt idx="64">
                  <c:v>0.186843565828808</c:v>
                </c:pt>
                <c:pt idx="65">
                  <c:v>0.16952451624249</c:v>
                </c:pt>
                <c:pt idx="66">
                  <c:v>0.124445726066537</c:v>
                </c:pt>
                <c:pt idx="67">
                  <c:v>0.204793523073903</c:v>
                </c:pt>
                <c:pt idx="68">
                  <c:v>0.243101755480503</c:v>
                </c:pt>
                <c:pt idx="69">
                  <c:v>0.178029186304986</c:v>
                </c:pt>
                <c:pt idx="70">
                  <c:v>0.218792891153952</c:v>
                </c:pt>
                <c:pt idx="71">
                  <c:v>0.211977307714237</c:v>
                </c:pt>
                <c:pt idx="72">
                  <c:v>0.19228459928481</c:v>
                </c:pt>
                <c:pt idx="73">
                  <c:v>0.203423287601487</c:v>
                </c:pt>
                <c:pt idx="74">
                  <c:v>0.235552291184553</c:v>
                </c:pt>
                <c:pt idx="75">
                  <c:v>0.0993860553554452</c:v>
                </c:pt>
                <c:pt idx="76">
                  <c:v>0.183758978088089</c:v>
                </c:pt>
                <c:pt idx="77">
                  <c:v>0.256228314714907</c:v>
                </c:pt>
                <c:pt idx="78">
                  <c:v>0.147779591956813</c:v>
                </c:pt>
                <c:pt idx="79">
                  <c:v>0.246916899859824</c:v>
                </c:pt>
                <c:pt idx="80">
                  <c:v>0.218557995885167</c:v>
                </c:pt>
                <c:pt idx="81">
                  <c:v>0.237961068459938</c:v>
                </c:pt>
                <c:pt idx="82">
                  <c:v>0.17951452913396</c:v>
                </c:pt>
                <c:pt idx="83">
                  <c:v>0.235916057610507</c:v>
                </c:pt>
                <c:pt idx="84">
                  <c:v>0.18811200107163</c:v>
                </c:pt>
                <c:pt idx="85">
                  <c:v>0.198409011302503</c:v>
                </c:pt>
                <c:pt idx="86">
                  <c:v>0.219692818386552</c:v>
                </c:pt>
                <c:pt idx="87">
                  <c:v>0.217747733707956</c:v>
                </c:pt>
                <c:pt idx="88">
                  <c:v>0.214710807219523</c:v>
                </c:pt>
                <c:pt idx="89">
                  <c:v>0.123878699256938</c:v>
                </c:pt>
                <c:pt idx="90">
                  <c:v>0.189513465494439</c:v>
                </c:pt>
                <c:pt idx="91">
                  <c:v>0.176441725798821</c:v>
                </c:pt>
                <c:pt idx="92">
                  <c:v>0.223791402460646</c:v>
                </c:pt>
                <c:pt idx="93">
                  <c:v>0.192801983885915</c:v>
                </c:pt>
                <c:pt idx="94">
                  <c:v>0.206889928257926</c:v>
                </c:pt>
                <c:pt idx="95">
                  <c:v>0.206427863664937</c:v>
                </c:pt>
                <c:pt idx="96">
                  <c:v>0.213615049483242</c:v>
                </c:pt>
                <c:pt idx="97">
                  <c:v>0.254601291943615</c:v>
                </c:pt>
                <c:pt idx="98">
                  <c:v>0.213573906295951</c:v>
                </c:pt>
                <c:pt idx="99">
                  <c:v>0.260530077531412</c:v>
                </c:pt>
                <c:pt idx="100">
                  <c:v>0.190259629494621</c:v>
                </c:pt>
                <c:pt idx="101">
                  <c:v>0.188356745716306</c:v>
                </c:pt>
                <c:pt idx="102">
                  <c:v>0.20024812721253</c:v>
                </c:pt>
                <c:pt idx="103">
                  <c:v>0.231390929329073</c:v>
                </c:pt>
                <c:pt idx="104">
                  <c:v>0.19473005657784</c:v>
                </c:pt>
                <c:pt idx="105">
                  <c:v>0.236753181172418</c:v>
                </c:pt>
                <c:pt idx="106">
                  <c:v>0.198423412249758</c:v>
                </c:pt>
                <c:pt idx="107">
                  <c:v>0.19765926712993</c:v>
                </c:pt>
                <c:pt idx="108">
                  <c:v>0.260851053130055</c:v>
                </c:pt>
                <c:pt idx="109">
                  <c:v>0.203583340803366</c:v>
                </c:pt>
                <c:pt idx="110">
                  <c:v>0.162740066639759</c:v>
                </c:pt>
                <c:pt idx="111">
                  <c:v>0.185586618923993</c:v>
                </c:pt>
                <c:pt idx="112">
                  <c:v>0.278380824168371</c:v>
                </c:pt>
              </c:numCache>
            </c:numRef>
          </c:yVal>
          <c:smooth val="0"/>
        </c:ser>
        <c:ser>
          <c:idx val="0"/>
          <c:order val="1"/>
          <c:tx>
            <c:v>Jun-10</c:v>
          </c:tx>
          <c:spPr>
            <a:ln w="28575">
              <a:noFill/>
            </a:ln>
          </c:spPr>
          <c:trendline>
            <c:spPr>
              <a:ln w="28575">
                <a:solidFill>
                  <a:schemeClr val="accent1"/>
                </a:solidFill>
                <a:prstDash val="dash"/>
              </a:ln>
            </c:spPr>
            <c:trendlineType val="linear"/>
            <c:dispRSqr val="0"/>
            <c:dispEq val="0"/>
          </c:trendline>
          <c:yVal>
            <c:numRef>
              <c:f>data!$G$2:$G$114</c:f>
              <c:numCache>
                <c:formatCode>0%</c:formatCode>
                <c:ptCount val="113"/>
                <c:pt idx="0">
                  <c:v>0.222462992882408</c:v>
                </c:pt>
                <c:pt idx="1">
                  <c:v>0.244829542873869</c:v>
                </c:pt>
                <c:pt idx="2">
                  <c:v>0.324140677520513</c:v>
                </c:pt>
                <c:pt idx="3">
                  <c:v>0.28407074888447</c:v>
                </c:pt>
                <c:pt idx="4">
                  <c:v>0.335616345558234</c:v>
                </c:pt>
                <c:pt idx="5">
                  <c:v>0.285624947646603</c:v>
                </c:pt>
                <c:pt idx="6">
                  <c:v>0.500425963066224</c:v>
                </c:pt>
                <c:pt idx="7">
                  <c:v>0.255609194471063</c:v>
                </c:pt>
                <c:pt idx="8">
                  <c:v>0.279372710671156</c:v>
                </c:pt>
                <c:pt idx="9">
                  <c:v>0.286407874078131</c:v>
                </c:pt>
                <c:pt idx="10">
                  <c:v>0.24659516083606</c:v>
                </c:pt>
                <c:pt idx="11">
                  <c:v>0.222189070395142</c:v>
                </c:pt>
                <c:pt idx="12">
                  <c:v>0.316680053427719</c:v>
                </c:pt>
                <c:pt idx="13">
                  <c:v>0.335191191530968</c:v>
                </c:pt>
                <c:pt idx="14">
                  <c:v>0.306407338006126</c:v>
                </c:pt>
                <c:pt idx="15">
                  <c:v>0.298866083173872</c:v>
                </c:pt>
                <c:pt idx="16">
                  <c:v>0.278931979270687</c:v>
                </c:pt>
                <c:pt idx="17">
                  <c:v>0.287063745000214</c:v>
                </c:pt>
                <c:pt idx="18">
                  <c:v>0.296246686008673</c:v>
                </c:pt>
                <c:pt idx="19">
                  <c:v>0.293078214068695</c:v>
                </c:pt>
                <c:pt idx="20">
                  <c:v>0.318155409232664</c:v>
                </c:pt>
                <c:pt idx="21">
                  <c:v>0.306401282457324</c:v>
                </c:pt>
                <c:pt idx="22">
                  <c:v>0.302044018353191</c:v>
                </c:pt>
                <c:pt idx="23">
                  <c:v>0.289436743828929</c:v>
                </c:pt>
                <c:pt idx="24">
                  <c:v>0.255466220840044</c:v>
                </c:pt>
                <c:pt idx="25">
                  <c:v>0.25124306718639</c:v>
                </c:pt>
                <c:pt idx="26">
                  <c:v>0.269998068659167</c:v>
                </c:pt>
                <c:pt idx="27">
                  <c:v>0.280494304437237</c:v>
                </c:pt>
                <c:pt idx="28">
                  <c:v>0.335184421650307</c:v>
                </c:pt>
                <c:pt idx="29">
                  <c:v>0.307131548541133</c:v>
                </c:pt>
                <c:pt idx="30">
                  <c:v>0.314346087360357</c:v>
                </c:pt>
                <c:pt idx="31">
                  <c:v>0.262376435557596</c:v>
                </c:pt>
                <c:pt idx="32">
                  <c:v>0.233009877750328</c:v>
                </c:pt>
                <c:pt idx="33">
                  <c:v>0.313858226897743</c:v>
                </c:pt>
                <c:pt idx="34">
                  <c:v>0.271921530463288</c:v>
                </c:pt>
                <c:pt idx="35">
                  <c:v>0.351274072138341</c:v>
                </c:pt>
                <c:pt idx="36">
                  <c:v>0.246751270569664</c:v>
                </c:pt>
                <c:pt idx="37">
                  <c:v>0.319391577016374</c:v>
                </c:pt>
                <c:pt idx="38">
                  <c:v>0.293897922678222</c:v>
                </c:pt>
                <c:pt idx="39">
                  <c:v>0.339766513611342</c:v>
                </c:pt>
                <c:pt idx="40">
                  <c:v>0.219401202748888</c:v>
                </c:pt>
                <c:pt idx="41">
                  <c:v>0.297881788520305</c:v>
                </c:pt>
                <c:pt idx="42">
                  <c:v>0.328122016454249</c:v>
                </c:pt>
                <c:pt idx="43">
                  <c:v>0.328812452244216</c:v>
                </c:pt>
                <c:pt idx="44">
                  <c:v>0.307681673924756</c:v>
                </c:pt>
                <c:pt idx="45">
                  <c:v>0.327832579403937</c:v>
                </c:pt>
                <c:pt idx="46">
                  <c:v>0.287214835212262</c:v>
                </c:pt>
                <c:pt idx="47">
                  <c:v>0.365925026822581</c:v>
                </c:pt>
                <c:pt idx="48">
                  <c:v>0.275586503793439</c:v>
                </c:pt>
                <c:pt idx="49">
                  <c:v>0.312689320411858</c:v>
                </c:pt>
                <c:pt idx="50">
                  <c:v>0.325816960394665</c:v>
                </c:pt>
                <c:pt idx="51">
                  <c:v>0.301533022321448</c:v>
                </c:pt>
                <c:pt idx="52">
                  <c:v>0.293415926242466</c:v>
                </c:pt>
                <c:pt idx="53">
                  <c:v>0.315653056201344</c:v>
                </c:pt>
                <c:pt idx="54">
                  <c:v>0.368351426478269</c:v>
                </c:pt>
                <c:pt idx="55">
                  <c:v>0.304294835654928</c:v>
                </c:pt>
                <c:pt idx="56">
                  <c:v>0.359396404759189</c:v>
                </c:pt>
                <c:pt idx="57">
                  <c:v>0.2119763316736</c:v>
                </c:pt>
                <c:pt idx="58">
                  <c:v>0.316057459729299</c:v>
                </c:pt>
                <c:pt idx="59">
                  <c:v>0.350684614098534</c:v>
                </c:pt>
                <c:pt idx="60">
                  <c:v>0.353956626007144</c:v>
                </c:pt>
                <c:pt idx="61">
                  <c:v>0.363412247725166</c:v>
                </c:pt>
                <c:pt idx="62">
                  <c:v>0.333984361883829</c:v>
                </c:pt>
                <c:pt idx="63">
                  <c:v>0.312842425985449</c:v>
                </c:pt>
                <c:pt idx="64">
                  <c:v>0.274728429664921</c:v>
                </c:pt>
                <c:pt idx="65">
                  <c:v>0.280978301425508</c:v>
                </c:pt>
                <c:pt idx="66">
                  <c:v>0.186868455855301</c:v>
                </c:pt>
                <c:pt idx="67">
                  <c:v>0.316406513260647</c:v>
                </c:pt>
                <c:pt idx="68">
                  <c:v>0.363924765692647</c:v>
                </c:pt>
                <c:pt idx="69">
                  <c:v>0.288982929370513</c:v>
                </c:pt>
                <c:pt idx="70">
                  <c:v>0.331172394758548</c:v>
                </c:pt>
                <c:pt idx="71">
                  <c:v>0.323939221164264</c:v>
                </c:pt>
                <c:pt idx="72">
                  <c:v>0.311986471206252</c:v>
                </c:pt>
                <c:pt idx="73">
                  <c:v>0.315408714208023</c:v>
                </c:pt>
                <c:pt idx="74">
                  <c:v>0.349614882340535</c:v>
                </c:pt>
                <c:pt idx="75">
                  <c:v>0.175583481742345</c:v>
                </c:pt>
                <c:pt idx="76">
                  <c:v>0.290047755561509</c:v>
                </c:pt>
                <c:pt idx="77">
                  <c:v>0.375698040552737</c:v>
                </c:pt>
                <c:pt idx="78">
                  <c:v>0.290074152525059</c:v>
                </c:pt>
                <c:pt idx="79">
                  <c:v>0.377120494421604</c:v>
                </c:pt>
                <c:pt idx="80">
                  <c:v>0.344314295846269</c:v>
                </c:pt>
                <c:pt idx="81">
                  <c:v>0.366265208772024</c:v>
                </c:pt>
                <c:pt idx="82">
                  <c:v>0.281753770328255</c:v>
                </c:pt>
                <c:pt idx="83">
                  <c:v>0.360426479741467</c:v>
                </c:pt>
                <c:pt idx="84">
                  <c:v>0.280456545806264</c:v>
                </c:pt>
                <c:pt idx="85">
                  <c:v>0.336449284887895</c:v>
                </c:pt>
                <c:pt idx="86">
                  <c:v>0.332790005986526</c:v>
                </c:pt>
                <c:pt idx="87">
                  <c:v>0.324442828308381</c:v>
                </c:pt>
                <c:pt idx="88">
                  <c:v>0.329712498835483</c:v>
                </c:pt>
                <c:pt idx="89">
                  <c:v>0.220484415601195</c:v>
                </c:pt>
                <c:pt idx="90">
                  <c:v>0.301626082835186</c:v>
                </c:pt>
                <c:pt idx="91">
                  <c:v>0.292088568011898</c:v>
                </c:pt>
                <c:pt idx="92">
                  <c:v>0.35188146002696</c:v>
                </c:pt>
                <c:pt idx="93">
                  <c:v>0.304140042657538</c:v>
                </c:pt>
                <c:pt idx="94">
                  <c:v>0.320000864362343</c:v>
                </c:pt>
                <c:pt idx="95">
                  <c:v>0.317155886082019</c:v>
                </c:pt>
                <c:pt idx="96">
                  <c:v>0.334244992048743</c:v>
                </c:pt>
                <c:pt idx="97">
                  <c:v>0.370649483099043</c:v>
                </c:pt>
                <c:pt idx="98">
                  <c:v>0.323658270411616</c:v>
                </c:pt>
                <c:pt idx="99">
                  <c:v>0.389621422068457</c:v>
                </c:pt>
                <c:pt idx="100">
                  <c:v>0.314422510725403</c:v>
                </c:pt>
                <c:pt idx="101">
                  <c:v>0.29305462242348</c:v>
                </c:pt>
                <c:pt idx="102">
                  <c:v>0.317979631645688</c:v>
                </c:pt>
                <c:pt idx="103">
                  <c:v>0.345021262831049</c:v>
                </c:pt>
                <c:pt idx="104">
                  <c:v>0.302290359848456</c:v>
                </c:pt>
                <c:pt idx="105">
                  <c:v>0.363578072521411</c:v>
                </c:pt>
                <c:pt idx="106">
                  <c:v>0.337280895297133</c:v>
                </c:pt>
                <c:pt idx="107">
                  <c:v>0.304068933105527</c:v>
                </c:pt>
                <c:pt idx="108">
                  <c:v>0.385832823461374</c:v>
                </c:pt>
                <c:pt idx="109">
                  <c:v>0.305434882952408</c:v>
                </c:pt>
                <c:pt idx="110">
                  <c:v>0.268789200941559</c:v>
                </c:pt>
                <c:pt idx="111">
                  <c:v>0.296579104929479</c:v>
                </c:pt>
                <c:pt idx="112" formatCode="General">
                  <c:v>0.407587799529192</c:v>
                </c:pt>
              </c:numCache>
            </c:numRef>
          </c:yVal>
          <c:smooth val="0"/>
        </c:ser>
        <c:dLbls>
          <c:showLegendKey val="0"/>
          <c:showVal val="0"/>
          <c:showCatName val="0"/>
          <c:showSerName val="0"/>
          <c:showPercent val="0"/>
          <c:showBubbleSize val="0"/>
        </c:dLbls>
        <c:axId val="454819208"/>
        <c:axId val="454774136"/>
      </c:scatterChart>
      <c:valAx>
        <c:axId val="454819208"/>
        <c:scaling>
          <c:orientation val="minMax"/>
        </c:scaling>
        <c:delete val="0"/>
        <c:axPos val="b"/>
        <c:title>
          <c:tx>
            <c:rich>
              <a:bodyPr/>
              <a:lstStyle/>
              <a:p>
                <a:pPr>
                  <a:defRPr sz="1400"/>
                </a:pPr>
                <a:r>
                  <a:rPr lang="en-US" sz="1400"/>
                  <a:t>Rank in 2008 ARL Investment Index</a:t>
                </a:r>
              </a:p>
            </c:rich>
          </c:tx>
          <c:layout/>
          <c:overlay val="0"/>
        </c:title>
        <c:numFmt formatCode="General" sourceLinked="1"/>
        <c:majorTickMark val="out"/>
        <c:minorTickMark val="none"/>
        <c:tickLblPos val="nextTo"/>
        <c:crossAx val="454774136"/>
        <c:crosses val="autoZero"/>
        <c:crossBetween val="midCat"/>
      </c:valAx>
      <c:valAx>
        <c:axId val="454774136"/>
        <c:scaling>
          <c:orientation val="minMax"/>
          <c:max val="0.600000000000001"/>
          <c:min val="0.0"/>
        </c:scaling>
        <c:delete val="0"/>
        <c:axPos val="l"/>
        <c:majorGridlines/>
        <c:title>
          <c:tx>
            <c:rich>
              <a:bodyPr rot="-5400000" vert="horz"/>
              <a:lstStyle/>
              <a:p>
                <a:pPr>
                  <a:defRPr sz="1400"/>
                </a:pPr>
                <a:r>
                  <a:rPr lang="en-US" sz="1400"/>
                  <a:t>% of Titles in Local Collection</a:t>
                </a:r>
              </a:p>
            </c:rich>
          </c:tx>
          <c:layout/>
          <c:overlay val="0"/>
        </c:title>
        <c:numFmt formatCode="0%" sourceLinked="1"/>
        <c:majorTickMark val="out"/>
        <c:minorTickMark val="none"/>
        <c:tickLblPos val="nextTo"/>
        <c:txPr>
          <a:bodyPr/>
          <a:lstStyle/>
          <a:p>
            <a:pPr>
              <a:defRPr sz="1050" b="1"/>
            </a:pPr>
            <a:endParaRPr lang="en-US"/>
          </a:p>
        </c:txPr>
        <c:crossAx val="454819208"/>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v>Mass digitized books in Hathi digital repository</c:v>
          </c:tx>
          <c:invertIfNegative val="0"/>
          <c:cat>
            <c:numRef>
              <c:f>Sheet3!$E$1:$N$1</c:f>
              <c:numCache>
                <c:formatCode>mmm\-yy</c:formatCode>
                <c:ptCount val="10"/>
                <c:pt idx="0">
                  <c:v>40057.0</c:v>
                </c:pt>
                <c:pt idx="1">
                  <c:v>40087.0</c:v>
                </c:pt>
                <c:pt idx="2">
                  <c:v>40118.0</c:v>
                </c:pt>
                <c:pt idx="3">
                  <c:v>40148.0</c:v>
                </c:pt>
                <c:pt idx="4">
                  <c:v>40179.0</c:v>
                </c:pt>
                <c:pt idx="5">
                  <c:v>40210.0</c:v>
                </c:pt>
                <c:pt idx="6">
                  <c:v>40238.0</c:v>
                </c:pt>
                <c:pt idx="7">
                  <c:v>40269.0</c:v>
                </c:pt>
                <c:pt idx="8">
                  <c:v>40299.0</c:v>
                </c:pt>
                <c:pt idx="9">
                  <c:v>40330.0</c:v>
                </c:pt>
              </c:numCache>
            </c:numRef>
          </c:cat>
          <c:val>
            <c:numRef>
              <c:f>Sheet3!$E$3:$N$3</c:f>
              <c:numCache>
                <c:formatCode>General</c:formatCode>
                <c:ptCount val="10"/>
                <c:pt idx="0">
                  <c:v>2.241054E6</c:v>
                </c:pt>
                <c:pt idx="1">
                  <c:v>2.410634E6</c:v>
                </c:pt>
                <c:pt idx="2">
                  <c:v>2.697592E6</c:v>
                </c:pt>
                <c:pt idx="3">
                  <c:v>2.814559E6</c:v>
                </c:pt>
                <c:pt idx="4">
                  <c:v>3.052389E6</c:v>
                </c:pt>
                <c:pt idx="5">
                  <c:v>3.109185E6</c:v>
                </c:pt>
                <c:pt idx="6">
                  <c:v>3.207521E6</c:v>
                </c:pt>
                <c:pt idx="7">
                  <c:v>3.248093E6</c:v>
                </c:pt>
                <c:pt idx="8">
                  <c:v>3.333E6</c:v>
                </c:pt>
                <c:pt idx="9">
                  <c:v>3.462657E6</c:v>
                </c:pt>
              </c:numCache>
            </c:numRef>
          </c:val>
        </c:ser>
        <c:ser>
          <c:idx val="0"/>
          <c:order val="1"/>
          <c:tx>
            <c:v>Mass digitized books in shared print repositories</c:v>
          </c:tx>
          <c:invertIfNegative val="0"/>
          <c:cat>
            <c:numRef>
              <c:f>Sheet3!$E$1:$N$1</c:f>
              <c:numCache>
                <c:formatCode>mmm\-yy</c:formatCode>
                <c:ptCount val="10"/>
                <c:pt idx="0">
                  <c:v>40057.0</c:v>
                </c:pt>
                <c:pt idx="1">
                  <c:v>40087.0</c:v>
                </c:pt>
                <c:pt idx="2">
                  <c:v>40118.0</c:v>
                </c:pt>
                <c:pt idx="3">
                  <c:v>40148.0</c:v>
                </c:pt>
                <c:pt idx="4">
                  <c:v>40179.0</c:v>
                </c:pt>
                <c:pt idx="5">
                  <c:v>40210.0</c:v>
                </c:pt>
                <c:pt idx="6">
                  <c:v>40238.0</c:v>
                </c:pt>
                <c:pt idx="7">
                  <c:v>40269.0</c:v>
                </c:pt>
                <c:pt idx="8">
                  <c:v>40299.0</c:v>
                </c:pt>
                <c:pt idx="9">
                  <c:v>40330.0</c:v>
                </c:pt>
              </c:numCache>
            </c:numRef>
          </c:cat>
          <c:val>
            <c:numRef>
              <c:f>Sheet3!$E$2:$N$2</c:f>
              <c:numCache>
                <c:formatCode>General</c:formatCode>
                <c:ptCount val="10"/>
                <c:pt idx="0">
                  <c:v>1.396853E6</c:v>
                </c:pt>
                <c:pt idx="1">
                  <c:v>1.695664E6</c:v>
                </c:pt>
                <c:pt idx="2">
                  <c:v>1.92386E6</c:v>
                </c:pt>
                <c:pt idx="3">
                  <c:v>2.004833E6</c:v>
                </c:pt>
                <c:pt idx="4">
                  <c:v>2.244201E6</c:v>
                </c:pt>
                <c:pt idx="5">
                  <c:v>2.281842E6</c:v>
                </c:pt>
                <c:pt idx="6">
                  <c:v>2.357308E6</c:v>
                </c:pt>
                <c:pt idx="7">
                  <c:v>2.382882E6</c:v>
                </c:pt>
                <c:pt idx="8">
                  <c:v>2.43309E6</c:v>
                </c:pt>
                <c:pt idx="9">
                  <c:v>2.52773961E6</c:v>
                </c:pt>
              </c:numCache>
            </c:numRef>
          </c:val>
        </c:ser>
        <c:dLbls>
          <c:showLegendKey val="0"/>
          <c:showVal val="0"/>
          <c:showCatName val="0"/>
          <c:showSerName val="0"/>
          <c:showPercent val="0"/>
          <c:showBubbleSize val="0"/>
        </c:dLbls>
        <c:gapWidth val="150"/>
        <c:shape val="box"/>
        <c:axId val="389939320"/>
        <c:axId val="389965656"/>
        <c:axId val="0"/>
      </c:bar3DChart>
      <c:dateAx>
        <c:axId val="389939320"/>
        <c:scaling>
          <c:orientation val="minMax"/>
        </c:scaling>
        <c:delete val="0"/>
        <c:axPos val="b"/>
        <c:numFmt formatCode="mmm\-yy" sourceLinked="1"/>
        <c:majorTickMark val="out"/>
        <c:minorTickMark val="none"/>
        <c:tickLblPos val="nextTo"/>
        <c:txPr>
          <a:bodyPr/>
          <a:lstStyle/>
          <a:p>
            <a:pPr>
              <a:defRPr sz="1050" b="1"/>
            </a:pPr>
            <a:endParaRPr lang="en-US"/>
          </a:p>
        </c:txPr>
        <c:crossAx val="389965656"/>
        <c:crosses val="autoZero"/>
        <c:auto val="1"/>
        <c:lblOffset val="100"/>
        <c:baseTimeUnit val="months"/>
      </c:dateAx>
      <c:valAx>
        <c:axId val="389965656"/>
        <c:scaling>
          <c:orientation val="minMax"/>
        </c:scaling>
        <c:delete val="0"/>
        <c:axPos val="l"/>
        <c:majorGridlines/>
        <c:title>
          <c:tx>
            <c:rich>
              <a:bodyPr rot="-5400000" vert="horz"/>
              <a:lstStyle/>
              <a:p>
                <a:pPr>
                  <a:defRPr sz="1400"/>
                </a:pPr>
                <a:r>
                  <a:rPr lang="en-US" sz="1400" dirty="0" smtClean="0"/>
                  <a:t> Unique</a:t>
                </a:r>
                <a:r>
                  <a:rPr lang="en-US" sz="1400" baseline="0" dirty="0" smtClean="0"/>
                  <a:t> Titles</a:t>
                </a:r>
                <a:endParaRPr lang="en-US" sz="1400" dirty="0"/>
              </a:p>
            </c:rich>
          </c:tx>
          <c:layout/>
          <c:overlay val="0"/>
        </c:title>
        <c:numFmt formatCode="#,##0" sourceLinked="0"/>
        <c:majorTickMark val="out"/>
        <c:minorTickMark val="none"/>
        <c:tickLblPos val="nextTo"/>
        <c:txPr>
          <a:bodyPr/>
          <a:lstStyle/>
          <a:p>
            <a:pPr>
              <a:defRPr sz="1100" b="1"/>
            </a:pPr>
            <a:endParaRPr lang="en-US"/>
          </a:p>
        </c:txPr>
        <c:crossAx val="389939320"/>
        <c:crosses val="autoZero"/>
        <c:crossBetween val="between"/>
      </c:valAx>
    </c:plotArea>
    <c:legend>
      <c:legendPos val="b"/>
      <c:layout/>
      <c:overlay val="0"/>
      <c:txPr>
        <a:bodyPr/>
        <a:lstStyle/>
        <a:p>
          <a:pPr>
            <a:defRPr sz="1100" b="0"/>
          </a:pPr>
          <a:endParaRPr lang="en-US"/>
        </a:p>
      </c:txPr>
    </c:legend>
    <c:plotVisOnly val="0"/>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AA364-F8B5-284C-B696-2EC885AB90A1}" type="datetimeFigureOut">
              <a:rPr lang="en-US" smtClean="0"/>
              <a:t>9/27/11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507D5-7A70-934D-A092-66E014A02EB0}" type="slidenum">
              <a:rPr lang="en-US" smtClean="0"/>
              <a:t>‹#›</a:t>
            </a:fld>
            <a:endParaRPr lang="en-US"/>
          </a:p>
        </p:txBody>
      </p:sp>
    </p:spTree>
    <p:extLst>
      <p:ext uri="{BB962C8B-B14F-4D97-AF65-F5344CB8AC3E}">
        <p14:creationId xmlns:p14="http://schemas.microsoft.com/office/powerpoint/2010/main" val="1030972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6C6DA01-42B8-7346-A9EA-4BF55496E37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3F2E89-55AD-3747-BA7C-FEE8C8748D17}" type="slidenum">
              <a:rPr lang="en-US" sz="1200">
                <a:latin typeface="Calibri" charset="0"/>
              </a:rPr>
              <a:pPr eaLnBrk="1" hangingPunct="1"/>
              <a:t>10</a:t>
            </a:fld>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44788E-BB61-744C-8C1B-BED044FDF820}" type="slidenum">
              <a:rPr lang="en-US" sz="1200">
                <a:latin typeface="Calibri" charset="0"/>
              </a:rPr>
              <a:pPr eaLnBrk="1" hangingPunct="1"/>
              <a:t>11</a:t>
            </a:fld>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BA93B1-7DED-B34D-A890-EB345FEE2300}" type="slidenum">
              <a:rPr lang="en-US" sz="1200">
                <a:latin typeface="Calibri" charset="0"/>
              </a:rPr>
              <a:pPr eaLnBrk="1" hangingPunct="1"/>
              <a:t>12</a:t>
            </a:fld>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13</a:t>
            </a:fld>
            <a:endParaRPr lang="en-US"/>
          </a:p>
        </p:txBody>
      </p:sp>
    </p:spTree>
    <p:extLst>
      <p:ext uri="{BB962C8B-B14F-4D97-AF65-F5344CB8AC3E}">
        <p14:creationId xmlns:p14="http://schemas.microsoft.com/office/powerpoint/2010/main" val="105319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1507D5-7A70-934D-A092-66E014A02EB0}" type="slidenum">
              <a:rPr lang="en-US" smtClean="0"/>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68945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A3DD8095-12E3-0C46-8324-6EB93D9A964D}" type="slidenum">
              <a:rPr lang="en-US" sz="1200"/>
              <a:pPr algn="r"/>
              <a:t>15</a:t>
            </a:fld>
            <a:endParaRPr lang="en-US" sz="1200"/>
          </a:p>
        </p:txBody>
      </p:sp>
      <p:sp>
        <p:nvSpPr>
          <p:cNvPr id="2150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A23698B5-29A8-7342-B73F-0113DC883AF3}" type="slidenum">
              <a:rPr lang="en-US" sz="1200"/>
              <a:pPr algn="r"/>
              <a:t>16</a:t>
            </a:fld>
            <a:endParaRPr lang="en-US" sz="1200"/>
          </a:p>
        </p:txBody>
      </p:sp>
      <p:sp>
        <p:nvSpPr>
          <p:cNvPr id="23556"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latin typeface="Calibri" charset="0"/>
            </a:endParaRPr>
          </a:p>
        </p:txBody>
      </p:sp>
      <p:sp>
        <p:nvSpPr>
          <p:cNvPr id="23557" name="Notes Placeholder 5"/>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42DE1B58-DDC0-204C-A973-6DC1053D99A5}" type="slidenum">
              <a:rPr lang="en-US" sz="1200"/>
              <a:pPr algn="r"/>
              <a:t>17</a:t>
            </a:fld>
            <a:endParaRPr lang="en-US" sz="120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77D86DFB-5126-8C4D-B235-CCD6785FCD52}" type="slidenum">
              <a:rPr lang="en-US"/>
              <a:pPr/>
              <a:t>18</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F5BDF116-C2C1-9847-90C0-83FF83EEAE84}" type="slidenum">
              <a:rPr lang="en-US"/>
              <a:pPr/>
              <a:t>19</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56B9D02-B82A-C845-AF3C-EA15BF30A790}" type="slidenum">
              <a:rPr lang="en-US"/>
              <a:pPr fontAlgn="base">
                <a:spcBef>
                  <a:spcPct val="0"/>
                </a:spcBef>
                <a:spcAft>
                  <a:spcPct val="0"/>
                </a:spcAft>
              </a:pPr>
              <a:t>2</a:t>
            </a:fld>
            <a:endParaRPr lang="en-US"/>
          </a:p>
        </p:txBody>
      </p:sp>
      <p:sp>
        <p:nvSpPr>
          <p:cNvPr id="3" name="Notes Placeholder 2"/>
          <p:cNvSpPr>
            <a:spLocks noGrp="1"/>
          </p:cNvSpPr>
          <p:nvPr>
            <p:ph type="body" sz="quarter" idx="10"/>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BB5E4A1D-C563-414D-BDD4-2C631134ABDD}" type="slidenum">
              <a:rPr lang="en-US" sz="1200"/>
              <a:pPr algn="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3FE15EE6-A4DB-9E40-9895-AA308D878DA2}" type="slidenum">
              <a:rPr lang="en-US" sz="1200"/>
              <a:pPr algn="r"/>
              <a:t>21</a:t>
            </a:fld>
            <a:endParaRPr lang="en-US" sz="1200"/>
          </a:p>
        </p:txBody>
      </p:sp>
      <p:sp>
        <p:nvSpPr>
          <p:cNvPr id="33796" name="Notes Placeholder 4"/>
          <p:cNvSpPr>
            <a:spLocks noGrp="1"/>
          </p:cNvSpPr>
          <p:nvPr>
            <p:ph type="body" sz="quarter" idx="10"/>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16C05BD0-35BE-B14F-B2E4-C31E3C192403}" type="slidenum">
              <a:rPr lang="en-US" sz="1200"/>
              <a:pPr algn="r"/>
              <a:t>22</a:t>
            </a:fld>
            <a:endParaRPr lang="en-US" sz="1200"/>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53E0A4CA-E94A-4D43-9A77-42F0367C2533}" type="slidenum">
              <a:rPr lang="en-US" sz="1200"/>
              <a:pPr algn="r"/>
              <a:t>23</a:t>
            </a:fld>
            <a:endParaRPr lang="en-US" sz="1200"/>
          </a:p>
        </p:txBody>
      </p:sp>
      <p:sp>
        <p:nvSpPr>
          <p:cNvPr id="19460"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charset="0"/>
            </a:endParaRPr>
          </a:p>
        </p:txBody>
      </p:sp>
      <p:sp>
        <p:nvSpPr>
          <p:cNvPr id="19461" name="Rectangle 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1507D5-7A70-934D-A092-66E014A02EB0}" type="slidenum">
              <a:rPr lang="en-US" smtClean="0"/>
              <a:t>24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8840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1507D5-7A70-934D-A092-66E014A02EB0}" type="slidenum">
              <a:rPr lang="en-US" smtClean="0"/>
              <a:t>25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55351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1A8815F-5886-F340-8C6C-75205B4ECA79}" type="slidenum">
              <a:rPr lang="en-US" sz="1200">
                <a:latin typeface="Calibri" charset="0"/>
              </a:rPr>
              <a:pPr algn="r"/>
              <a:t>26</a:t>
            </a:fld>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27</a:t>
            </a:fld>
            <a:endParaRPr lang="en-US"/>
          </a:p>
        </p:txBody>
      </p:sp>
    </p:spTree>
    <p:extLst>
      <p:ext uri="{BB962C8B-B14F-4D97-AF65-F5344CB8AC3E}">
        <p14:creationId xmlns:p14="http://schemas.microsoft.com/office/powerpoint/2010/main" val="73915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BC24327-8572-534F-A08A-43C7E9516646}" type="slidenum">
              <a:rPr lang="en-US" sz="1200">
                <a:latin typeface="Calibri" charset="0"/>
              </a:rPr>
              <a:pPr algn="r"/>
              <a:t>28</a:t>
            </a:fld>
            <a:endParaRPr lang="en-US" sz="1200">
              <a:latin typeface="Calibri" charset="0"/>
            </a:endParaRPr>
          </a:p>
        </p:txBody>
      </p:sp>
      <p:sp>
        <p:nvSpPr>
          <p:cNvPr id="58372" name="Notes Placeholder 4"/>
          <p:cNvSpPr>
            <a:spLocks noGrp="1"/>
          </p:cNvSpPr>
          <p:nvPr/>
        </p:nvSpPr>
        <p:spPr bwMode="auto">
          <a:xfrm>
            <a:off x="685800" y="4343400"/>
            <a:ext cx="5486400" cy="4114800"/>
          </a:xfrm>
          <a:prstGeom prst="rect">
            <a:avLst/>
          </a:prstGeom>
          <a:noFill/>
          <a:ln w="9525">
            <a:noFill/>
            <a:miter lim="800000"/>
            <a:headEnd/>
            <a:tailEnd/>
          </a:ln>
        </p:spPr>
        <p:txBody>
          <a:bodyPr>
            <a:prstTxWarp prst="textNoShape">
              <a:avLst/>
            </a:prstTxWarp>
          </a:bodyPr>
          <a:lstStyle/>
          <a:p>
            <a:pPr eaLnBrk="0" hangingPunct="0">
              <a:spcBef>
                <a:spcPct val="30000"/>
              </a:spcBef>
            </a:pPr>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1507D5-7A70-934D-A092-66E014A02EB0}" type="slidenum">
              <a:rPr lang="en-US" smtClean="0"/>
              <a:t>29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0084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7DDEBB2-26FA-C24C-9860-8C3C8EE845CE}"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B6FD132-8315-564B-A6A7-04E592CB7965}" type="slidenum">
              <a:rPr lang="en-US"/>
              <a:pPr fontAlgn="base">
                <a:spcBef>
                  <a:spcPct val="0"/>
                </a:spcBef>
                <a:spcAft>
                  <a:spcPct val="0"/>
                </a:spcAft>
              </a:pPr>
              <a:t>30</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E2112D8-B264-514C-8C92-41EA2766A573}" type="slidenum">
              <a:rPr lang="en-US"/>
              <a:pPr fontAlgn="base">
                <a:spcBef>
                  <a:spcPct val="0"/>
                </a:spcBef>
                <a:spcAft>
                  <a:spcPct val="0"/>
                </a:spcAft>
              </a:pPr>
              <a:t>31</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32</a:t>
            </a:fld>
            <a:endParaRPr lang="en-US"/>
          </a:p>
        </p:txBody>
      </p:sp>
    </p:spTree>
    <p:extLst>
      <p:ext uri="{BB962C8B-B14F-4D97-AF65-F5344CB8AC3E}">
        <p14:creationId xmlns:p14="http://schemas.microsoft.com/office/powerpoint/2010/main" val="3511914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33</a:t>
            </a:fld>
            <a:endParaRPr lang="en-US"/>
          </a:p>
        </p:txBody>
      </p:sp>
    </p:spTree>
    <p:extLst>
      <p:ext uri="{BB962C8B-B14F-4D97-AF65-F5344CB8AC3E}">
        <p14:creationId xmlns:p14="http://schemas.microsoft.com/office/powerpoint/2010/main" val="12403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34</a:t>
            </a:fld>
            <a:endParaRPr lang="en-US"/>
          </a:p>
        </p:txBody>
      </p:sp>
    </p:spTree>
    <p:extLst>
      <p:ext uri="{BB962C8B-B14F-4D97-AF65-F5344CB8AC3E}">
        <p14:creationId xmlns:p14="http://schemas.microsoft.com/office/powerpoint/2010/main" val="1124051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35</a:t>
            </a:fld>
            <a:endParaRPr lang="en-US"/>
          </a:p>
        </p:txBody>
      </p:sp>
    </p:spTree>
    <p:extLst>
      <p:ext uri="{BB962C8B-B14F-4D97-AF65-F5344CB8AC3E}">
        <p14:creationId xmlns:p14="http://schemas.microsoft.com/office/powerpoint/2010/main" val="736473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36</a:t>
            </a:fld>
            <a:endParaRPr lang="en-US"/>
          </a:p>
        </p:txBody>
      </p:sp>
    </p:spTree>
    <p:extLst>
      <p:ext uri="{BB962C8B-B14F-4D97-AF65-F5344CB8AC3E}">
        <p14:creationId xmlns:p14="http://schemas.microsoft.com/office/powerpoint/2010/main" val="3167755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37</a:t>
            </a:fld>
            <a:endParaRPr lang="en-US"/>
          </a:p>
        </p:txBody>
      </p:sp>
    </p:spTree>
    <p:extLst>
      <p:ext uri="{BB962C8B-B14F-4D97-AF65-F5344CB8AC3E}">
        <p14:creationId xmlns:p14="http://schemas.microsoft.com/office/powerpoint/2010/main" val="416621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38</a:t>
            </a:fld>
            <a:endParaRPr lang="en-US"/>
          </a:p>
        </p:txBody>
      </p:sp>
    </p:spTree>
    <p:extLst>
      <p:ext uri="{BB962C8B-B14F-4D97-AF65-F5344CB8AC3E}">
        <p14:creationId xmlns:p14="http://schemas.microsoft.com/office/powerpoint/2010/main" val="2102228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39</a:t>
            </a:fld>
            <a:endParaRPr lang="en-US"/>
          </a:p>
        </p:txBody>
      </p:sp>
    </p:spTree>
    <p:extLst>
      <p:ext uri="{BB962C8B-B14F-4D97-AF65-F5344CB8AC3E}">
        <p14:creationId xmlns:p14="http://schemas.microsoft.com/office/powerpoint/2010/main" val="372381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9BF36D-CFCF-AE4B-A55C-E252B27A32C9}" type="slidenum">
              <a:rPr lang="en-US"/>
              <a:pPr fontAlgn="base">
                <a:spcBef>
                  <a:spcPct val="0"/>
                </a:spcBef>
                <a:spcAft>
                  <a:spcPct val="0"/>
                </a:spcAft>
              </a:pPr>
              <a:t>4</a:t>
            </a:fld>
            <a:endParaRPr lang="en-US"/>
          </a:p>
        </p:txBody>
      </p:sp>
      <p:sp>
        <p:nvSpPr>
          <p:cNvPr id="54275"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40</a:t>
            </a:fld>
            <a:endParaRPr lang="en-US"/>
          </a:p>
        </p:txBody>
      </p:sp>
    </p:spTree>
    <p:extLst>
      <p:ext uri="{BB962C8B-B14F-4D97-AF65-F5344CB8AC3E}">
        <p14:creationId xmlns:p14="http://schemas.microsoft.com/office/powerpoint/2010/main" val="1373503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41</a:t>
            </a:fld>
            <a:endParaRPr lang="en-US"/>
          </a:p>
        </p:txBody>
      </p:sp>
    </p:spTree>
    <p:extLst>
      <p:ext uri="{BB962C8B-B14F-4D97-AF65-F5344CB8AC3E}">
        <p14:creationId xmlns:p14="http://schemas.microsoft.com/office/powerpoint/2010/main" val="266443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42</a:t>
            </a:fld>
            <a:endParaRPr lang="en-US"/>
          </a:p>
        </p:txBody>
      </p:sp>
    </p:spTree>
    <p:extLst>
      <p:ext uri="{BB962C8B-B14F-4D97-AF65-F5344CB8AC3E}">
        <p14:creationId xmlns:p14="http://schemas.microsoft.com/office/powerpoint/2010/main" val="1155072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43</a:t>
            </a:fld>
            <a:endParaRPr lang="en-US"/>
          </a:p>
        </p:txBody>
      </p:sp>
    </p:spTree>
    <p:extLst>
      <p:ext uri="{BB962C8B-B14F-4D97-AF65-F5344CB8AC3E}">
        <p14:creationId xmlns:p14="http://schemas.microsoft.com/office/powerpoint/2010/main" val="1242081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44</a:t>
            </a:fld>
            <a:endParaRPr lang="en-US"/>
          </a:p>
        </p:txBody>
      </p:sp>
    </p:spTree>
    <p:extLst>
      <p:ext uri="{BB962C8B-B14F-4D97-AF65-F5344CB8AC3E}">
        <p14:creationId xmlns:p14="http://schemas.microsoft.com/office/powerpoint/2010/main" val="30126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45</a:t>
            </a:fld>
            <a:endParaRPr lang="en-US"/>
          </a:p>
        </p:txBody>
      </p:sp>
    </p:spTree>
    <p:extLst>
      <p:ext uri="{BB962C8B-B14F-4D97-AF65-F5344CB8AC3E}">
        <p14:creationId xmlns:p14="http://schemas.microsoft.com/office/powerpoint/2010/main" val="3190969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46</a:t>
            </a:fld>
            <a:endParaRPr lang="en-US"/>
          </a:p>
        </p:txBody>
      </p:sp>
    </p:spTree>
    <p:extLst>
      <p:ext uri="{BB962C8B-B14F-4D97-AF65-F5344CB8AC3E}">
        <p14:creationId xmlns:p14="http://schemas.microsoft.com/office/powerpoint/2010/main" val="2971495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47</a:t>
            </a:fld>
            <a:endParaRPr lang="en-US"/>
          </a:p>
        </p:txBody>
      </p:sp>
    </p:spTree>
    <p:extLst>
      <p:ext uri="{BB962C8B-B14F-4D97-AF65-F5344CB8AC3E}">
        <p14:creationId xmlns:p14="http://schemas.microsoft.com/office/powerpoint/2010/main" val="3370998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48</a:t>
            </a:fld>
            <a:endParaRPr lang="en-US"/>
          </a:p>
        </p:txBody>
      </p:sp>
    </p:spTree>
    <p:extLst>
      <p:ext uri="{BB962C8B-B14F-4D97-AF65-F5344CB8AC3E}">
        <p14:creationId xmlns:p14="http://schemas.microsoft.com/office/powerpoint/2010/main" val="2475079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49</a:t>
            </a:fld>
            <a:endParaRPr lang="en-US"/>
          </a:p>
        </p:txBody>
      </p:sp>
    </p:spTree>
    <p:extLst>
      <p:ext uri="{BB962C8B-B14F-4D97-AF65-F5344CB8AC3E}">
        <p14:creationId xmlns:p14="http://schemas.microsoft.com/office/powerpoint/2010/main" val="390895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EF5000B9-7AD8-0E4B-87A6-8F0129A504C9}" type="slidenum">
              <a:rPr lang="en-US"/>
              <a:pPr fontAlgn="base">
                <a:spcBef>
                  <a:spcPct val="0"/>
                </a:spcBef>
                <a:spcAft>
                  <a:spcPct val="0"/>
                </a:spcAft>
              </a:pPr>
              <a:t>5</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50</a:t>
            </a:fld>
            <a:endParaRPr lang="en-US"/>
          </a:p>
        </p:txBody>
      </p:sp>
    </p:spTree>
    <p:extLst>
      <p:ext uri="{BB962C8B-B14F-4D97-AF65-F5344CB8AC3E}">
        <p14:creationId xmlns:p14="http://schemas.microsoft.com/office/powerpoint/2010/main" val="3312410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51</a:t>
            </a:fld>
            <a:endParaRPr lang="en-US"/>
          </a:p>
        </p:txBody>
      </p:sp>
    </p:spTree>
    <p:extLst>
      <p:ext uri="{BB962C8B-B14F-4D97-AF65-F5344CB8AC3E}">
        <p14:creationId xmlns:p14="http://schemas.microsoft.com/office/powerpoint/2010/main" val="33886857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52</a:t>
            </a:fld>
            <a:endParaRPr lang="en-US"/>
          </a:p>
        </p:txBody>
      </p:sp>
    </p:spTree>
    <p:extLst>
      <p:ext uri="{BB962C8B-B14F-4D97-AF65-F5344CB8AC3E}">
        <p14:creationId xmlns:p14="http://schemas.microsoft.com/office/powerpoint/2010/main" val="565137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53</a:t>
            </a:fld>
            <a:endParaRPr lang="en-US"/>
          </a:p>
        </p:txBody>
      </p:sp>
    </p:spTree>
    <p:extLst>
      <p:ext uri="{BB962C8B-B14F-4D97-AF65-F5344CB8AC3E}">
        <p14:creationId xmlns:p14="http://schemas.microsoft.com/office/powerpoint/2010/main" val="1611605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54</a:t>
            </a:fld>
            <a:endParaRPr lang="en-US"/>
          </a:p>
        </p:txBody>
      </p:sp>
    </p:spTree>
    <p:extLst>
      <p:ext uri="{BB962C8B-B14F-4D97-AF65-F5344CB8AC3E}">
        <p14:creationId xmlns:p14="http://schemas.microsoft.com/office/powerpoint/2010/main" val="3008670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55</a:t>
            </a:fld>
            <a:endParaRPr lang="en-US"/>
          </a:p>
        </p:txBody>
      </p:sp>
    </p:spTree>
    <p:extLst>
      <p:ext uri="{BB962C8B-B14F-4D97-AF65-F5344CB8AC3E}">
        <p14:creationId xmlns:p14="http://schemas.microsoft.com/office/powerpoint/2010/main" val="38221734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56</a:t>
            </a:fld>
            <a:endParaRPr lang="en-US"/>
          </a:p>
        </p:txBody>
      </p:sp>
    </p:spTree>
    <p:extLst>
      <p:ext uri="{BB962C8B-B14F-4D97-AF65-F5344CB8AC3E}">
        <p14:creationId xmlns:p14="http://schemas.microsoft.com/office/powerpoint/2010/main" val="1631577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57</a:t>
            </a:fld>
            <a:endParaRPr lang="en-US"/>
          </a:p>
        </p:txBody>
      </p:sp>
    </p:spTree>
    <p:extLst>
      <p:ext uri="{BB962C8B-B14F-4D97-AF65-F5344CB8AC3E}">
        <p14:creationId xmlns:p14="http://schemas.microsoft.com/office/powerpoint/2010/main" val="25389665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58</a:t>
            </a:fld>
            <a:endParaRPr lang="en-US"/>
          </a:p>
        </p:txBody>
      </p:sp>
    </p:spTree>
    <p:extLst>
      <p:ext uri="{BB962C8B-B14F-4D97-AF65-F5344CB8AC3E}">
        <p14:creationId xmlns:p14="http://schemas.microsoft.com/office/powerpoint/2010/main" val="2370187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59</a:t>
            </a:fld>
            <a:endParaRPr lang="en-US"/>
          </a:p>
        </p:txBody>
      </p:sp>
    </p:spTree>
    <p:extLst>
      <p:ext uri="{BB962C8B-B14F-4D97-AF65-F5344CB8AC3E}">
        <p14:creationId xmlns:p14="http://schemas.microsoft.com/office/powerpoint/2010/main" val="228249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4EF55EC-1562-554C-A8DB-1D9E49C1A469}" type="slidenum">
              <a:rPr lang="en-US"/>
              <a:pPr fontAlgn="base">
                <a:spcBef>
                  <a:spcPct val="0"/>
                </a:spcBef>
                <a:spcAft>
                  <a:spcPct val="0"/>
                </a:spcAft>
              </a:pPr>
              <a:t>6</a:t>
            </a:fld>
            <a:endParaRPr lang="en-US"/>
          </a:p>
        </p:txBody>
      </p:sp>
      <p:sp>
        <p:nvSpPr>
          <p:cNvPr id="3" name="Notes Placeholder 2"/>
          <p:cNvSpPr>
            <a:spLocks noGrp="1"/>
          </p:cNvSpPr>
          <p:nvPr>
            <p:ph type="body" sz="quarter" idx="10"/>
          </p:nvPr>
        </p:nvSpPr>
        <p:spPr>
          <a:xfrm>
            <a:off x="685800" y="4343400"/>
            <a:ext cx="5486400" cy="4114800"/>
          </a:xfrm>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60</a:t>
            </a:fld>
            <a:endParaRPr lang="en-US"/>
          </a:p>
        </p:txBody>
      </p:sp>
    </p:spTree>
    <p:extLst>
      <p:ext uri="{BB962C8B-B14F-4D97-AF65-F5344CB8AC3E}">
        <p14:creationId xmlns:p14="http://schemas.microsoft.com/office/powerpoint/2010/main" val="7494914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61</a:t>
            </a:fld>
            <a:endParaRPr lang="en-US"/>
          </a:p>
        </p:txBody>
      </p:sp>
    </p:spTree>
    <p:extLst>
      <p:ext uri="{BB962C8B-B14F-4D97-AF65-F5344CB8AC3E}">
        <p14:creationId xmlns:p14="http://schemas.microsoft.com/office/powerpoint/2010/main" val="6927062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62</a:t>
            </a:fld>
            <a:endParaRPr lang="en-US"/>
          </a:p>
        </p:txBody>
      </p:sp>
    </p:spTree>
    <p:extLst>
      <p:ext uri="{BB962C8B-B14F-4D97-AF65-F5344CB8AC3E}">
        <p14:creationId xmlns:p14="http://schemas.microsoft.com/office/powerpoint/2010/main" val="609566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63</a:t>
            </a:fld>
            <a:endParaRPr lang="en-US"/>
          </a:p>
        </p:txBody>
      </p:sp>
    </p:spTree>
    <p:extLst>
      <p:ext uri="{BB962C8B-B14F-4D97-AF65-F5344CB8AC3E}">
        <p14:creationId xmlns:p14="http://schemas.microsoft.com/office/powerpoint/2010/main" val="7778548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64</a:t>
            </a:fld>
            <a:endParaRPr lang="en-US"/>
          </a:p>
        </p:txBody>
      </p:sp>
    </p:spTree>
    <p:extLst>
      <p:ext uri="{BB962C8B-B14F-4D97-AF65-F5344CB8AC3E}">
        <p14:creationId xmlns:p14="http://schemas.microsoft.com/office/powerpoint/2010/main" val="36699877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65</a:t>
            </a:fld>
            <a:endParaRPr lang="en-US"/>
          </a:p>
        </p:txBody>
      </p:sp>
    </p:spTree>
    <p:extLst>
      <p:ext uri="{BB962C8B-B14F-4D97-AF65-F5344CB8AC3E}">
        <p14:creationId xmlns:p14="http://schemas.microsoft.com/office/powerpoint/2010/main" val="3848206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66</a:t>
            </a:fld>
            <a:endParaRPr lang="en-US"/>
          </a:p>
        </p:txBody>
      </p:sp>
    </p:spTree>
    <p:extLst>
      <p:ext uri="{BB962C8B-B14F-4D97-AF65-F5344CB8AC3E}">
        <p14:creationId xmlns:p14="http://schemas.microsoft.com/office/powerpoint/2010/main" val="1839065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67</a:t>
            </a:fld>
            <a:endParaRPr lang="en-US"/>
          </a:p>
        </p:txBody>
      </p:sp>
    </p:spTree>
    <p:extLst>
      <p:ext uri="{BB962C8B-B14F-4D97-AF65-F5344CB8AC3E}">
        <p14:creationId xmlns:p14="http://schemas.microsoft.com/office/powerpoint/2010/main" val="37167694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68</a:t>
            </a:fld>
            <a:endParaRPr lang="en-US"/>
          </a:p>
        </p:txBody>
      </p:sp>
    </p:spTree>
    <p:extLst>
      <p:ext uri="{BB962C8B-B14F-4D97-AF65-F5344CB8AC3E}">
        <p14:creationId xmlns:p14="http://schemas.microsoft.com/office/powerpoint/2010/main" val="14755309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69</a:t>
            </a:fld>
            <a:endParaRPr lang="en-US"/>
          </a:p>
        </p:txBody>
      </p:sp>
    </p:spTree>
    <p:extLst>
      <p:ext uri="{BB962C8B-B14F-4D97-AF65-F5344CB8AC3E}">
        <p14:creationId xmlns:p14="http://schemas.microsoft.com/office/powerpoint/2010/main" val="49206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745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B0C320E1-DCBE-7F4E-8678-583697AB342B}" type="slidenum">
              <a:rPr lang="en-US"/>
              <a:pPr fontAlgn="base">
                <a:spcBef>
                  <a:spcPct val="0"/>
                </a:spcBef>
                <a:spcAft>
                  <a:spcPct val="0"/>
                </a:spcAft>
              </a:pPr>
              <a:t>7</a:t>
            </a:fld>
            <a:endParaRPr lang="en-US"/>
          </a:p>
        </p:txBody>
      </p:sp>
      <p:sp>
        <p:nvSpPr>
          <p:cNvPr id="147459"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p>
        </p:txBody>
      </p:sp>
      <p:sp>
        <p:nvSpPr>
          <p:cNvPr id="147460" name="Notes Placeholder 1"/>
          <p:cNvSpPr>
            <a:spLocks noGrp="1"/>
          </p:cNvSpPr>
          <p:nvPr/>
        </p:nvSpPr>
        <p:spPr bwMode="auto">
          <a:xfrm>
            <a:off x="685800" y="4343400"/>
            <a:ext cx="5486400" cy="4114800"/>
          </a:xfrm>
          <a:prstGeom prst="rect">
            <a:avLst/>
          </a:prstGeom>
          <a:extLst>
            <a:ext uri="{FAA26D3D-D897-4be2-8F04-BA451C77F1D7}">
              <ma14:placeholderFlag xmlns:ma14="http://schemas.microsoft.com/office/mac/drawingml/2011/main" val="1"/>
            </a:ext>
          </a:extLst>
        </p:spPr>
        <p:txBody>
          <a:bodyPr/>
          <a:lstStyle/>
          <a:p>
            <a:endParaRPr 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70</a:t>
            </a:fld>
            <a:endParaRPr lang="en-US"/>
          </a:p>
        </p:txBody>
      </p:sp>
    </p:spTree>
    <p:extLst>
      <p:ext uri="{BB962C8B-B14F-4D97-AF65-F5344CB8AC3E}">
        <p14:creationId xmlns:p14="http://schemas.microsoft.com/office/powerpoint/2010/main" val="42747442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71</a:t>
            </a:fld>
            <a:endParaRPr lang="en-US"/>
          </a:p>
        </p:txBody>
      </p:sp>
    </p:spTree>
    <p:extLst>
      <p:ext uri="{BB962C8B-B14F-4D97-AF65-F5344CB8AC3E}">
        <p14:creationId xmlns:p14="http://schemas.microsoft.com/office/powerpoint/2010/main" val="584093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72</a:t>
            </a:fld>
            <a:endParaRPr lang="en-US"/>
          </a:p>
        </p:txBody>
      </p:sp>
    </p:spTree>
    <p:extLst>
      <p:ext uri="{BB962C8B-B14F-4D97-AF65-F5344CB8AC3E}">
        <p14:creationId xmlns:p14="http://schemas.microsoft.com/office/powerpoint/2010/main" val="574497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290" y="43434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73</a:t>
            </a:fld>
            <a:endParaRPr lang="en-US"/>
          </a:p>
        </p:txBody>
      </p:sp>
    </p:spTree>
    <p:extLst>
      <p:ext uri="{BB962C8B-B14F-4D97-AF65-F5344CB8AC3E}">
        <p14:creationId xmlns:p14="http://schemas.microsoft.com/office/powerpoint/2010/main" val="2291647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74</a:t>
            </a:fld>
            <a:endParaRPr lang="en-US"/>
          </a:p>
        </p:txBody>
      </p:sp>
    </p:spTree>
    <p:extLst>
      <p:ext uri="{BB962C8B-B14F-4D97-AF65-F5344CB8AC3E}">
        <p14:creationId xmlns:p14="http://schemas.microsoft.com/office/powerpoint/2010/main" val="2553591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75</a:t>
            </a:fld>
            <a:endParaRPr lang="en-US"/>
          </a:p>
        </p:txBody>
      </p:sp>
    </p:spTree>
    <p:extLst>
      <p:ext uri="{BB962C8B-B14F-4D97-AF65-F5344CB8AC3E}">
        <p14:creationId xmlns:p14="http://schemas.microsoft.com/office/powerpoint/2010/main" val="37040605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1507D5-7A70-934D-A092-66E014A02EB0}" type="slidenum">
              <a:rPr lang="en-US" smtClean="0"/>
              <a:t>76</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162981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8ACF4AA5-DAA1-284D-A85D-93BB5EF605EE}" type="slidenum">
              <a:rPr lang="en-US"/>
              <a:pPr fontAlgn="base">
                <a:spcBef>
                  <a:spcPct val="0"/>
                </a:spcBef>
                <a:spcAft>
                  <a:spcPct val="0"/>
                </a:spcAft>
              </a:pPr>
              <a:t>77</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01507D5-7A70-934D-A092-66E014A02EB0}" type="slidenum">
              <a:rPr lang="en-US" smtClean="0"/>
              <a:t>78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940433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507D5-7A70-934D-A092-66E014A02EB0}" type="slidenum">
              <a:rPr lang="en-US" smtClean="0"/>
              <a:t>79</a:t>
            </a:fld>
            <a:endParaRPr lang="en-US"/>
          </a:p>
        </p:txBody>
      </p:sp>
    </p:spTree>
    <p:extLst>
      <p:ext uri="{BB962C8B-B14F-4D97-AF65-F5344CB8AC3E}">
        <p14:creationId xmlns:p14="http://schemas.microsoft.com/office/powerpoint/2010/main" val="74292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50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BCB5CE54-B3A5-784B-93A0-6077406A3CFC}" type="slidenum">
              <a:rPr lang="en-US"/>
              <a:pPr fontAlgn="base">
                <a:spcBef>
                  <a:spcPct val="0"/>
                </a:spcBef>
                <a:spcAft>
                  <a:spcPct val="0"/>
                </a:spcAft>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5B164B-D67B-B640-98EA-8BA3165C3FD0}" type="slidenum">
              <a:rPr lang="en-US" sz="1200">
                <a:latin typeface="Calibri" charset="0"/>
              </a:rPr>
              <a:pPr eaLnBrk="1" hangingPunct="1"/>
              <a:t>9</a:t>
            </a:fld>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78403-0C1E-D249-A684-83EE9AB68CC8}" type="datetimeFigureOut">
              <a:rPr lang="en-US" smtClean="0"/>
              <a:t>9/27/11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387023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78403-0C1E-D249-A684-83EE9AB68CC8}" type="datetimeFigureOut">
              <a:rPr lang="en-US" smtClean="0"/>
              <a:t>9/27/11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25828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78403-0C1E-D249-A684-83EE9AB68CC8}" type="datetimeFigureOut">
              <a:rPr lang="en-US" smtClean="0"/>
              <a:t>9/27/11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8458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spTree>
    <p:extLst>
      <p:ext uri="{BB962C8B-B14F-4D97-AF65-F5344CB8AC3E}">
        <p14:creationId xmlns:p14="http://schemas.microsoft.com/office/powerpoint/2010/main" val="4138097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3"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srcRect/>
          <a:stretch>
            <a:fillRect/>
          </a:stretch>
        </p:blipFill>
        <p:spPr bwMode="auto">
          <a:xfrm>
            <a:off x="3843338" y="4394200"/>
            <a:ext cx="1376362" cy="1296988"/>
          </a:xfrm>
          <a:prstGeom prst="rect">
            <a:avLst/>
          </a:prstGeom>
          <a:solidFill>
            <a:srgbClr val="800000"/>
          </a:solidFill>
          <a:ln w="9525">
            <a:noFill/>
            <a:miter lim="800000"/>
            <a:headEnd/>
            <a:tailEnd/>
          </a:ln>
        </p:spPr>
      </p:pic>
      <p:sp>
        <p:nvSpPr>
          <p:cNvPr id="2" name="Title 1"/>
          <p:cNvSpPr>
            <a:spLocks noGrp="1"/>
          </p:cNvSpPr>
          <p:nvPr>
            <p:ph type="ctrTitle"/>
          </p:nvPr>
        </p:nvSpPr>
        <p:spPr>
          <a:xfrm>
            <a:off x="1739900"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54636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4" name="Rectangle 3"/>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7"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cxnSp>
        <p:nvCxnSpPr>
          <p:cNvPr id="8" name="Straight Connector 7"/>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035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6265863" y="1219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4" name="Rectangle 3"/>
          <p:cNvSpPr/>
          <p:nvPr/>
        </p:nvSpPr>
        <p:spPr>
          <a:xfrm>
            <a:off x="647700" y="1752600"/>
            <a:ext cx="7848600" cy="46990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sp>
        <p:nvSpPr>
          <p:cNvPr id="5" name="TextBox 8"/>
          <p:cNvSpPr txBox="1">
            <a:spLocks noChangeArrowheads="1"/>
          </p:cNvSpPr>
          <p:nvPr/>
        </p:nvSpPr>
        <p:spPr bwMode="auto">
          <a:xfrm>
            <a:off x="3535363" y="557213"/>
            <a:ext cx="2921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600"/>
              </a:spcAft>
            </a:pPr>
            <a:r>
              <a:rPr lang="en-US" sz="2800">
                <a:solidFill>
                  <a:srgbClr val="404040"/>
                </a:solidFill>
                <a:latin typeface="Hoefler Text" charset="0"/>
                <a:cs typeface="Hoefler Text" charset="0"/>
              </a:rPr>
              <a:t>HATHITRUST</a:t>
            </a:r>
          </a:p>
          <a:p>
            <a:pPr>
              <a:spcAft>
                <a:spcPts val="600"/>
              </a:spcAft>
            </a:pPr>
            <a:r>
              <a:rPr lang="en-US" sz="1600" b="1">
                <a:solidFill>
                  <a:srgbClr val="404040"/>
                </a:solidFill>
                <a:latin typeface="Hoefler Text" charset="0"/>
                <a:cs typeface="Hoefler Text" charset="0"/>
              </a:rPr>
              <a:t> </a:t>
            </a:r>
            <a:r>
              <a:rPr lang="en-US" sz="1600">
                <a:solidFill>
                  <a:srgbClr val="404040"/>
                </a:solidFill>
                <a:latin typeface="Hoefler Text" charset="0"/>
                <a:cs typeface="Hoefler Text" charset="0"/>
              </a:rPr>
              <a:t>A Shared Digital Repository</a:t>
            </a:r>
          </a:p>
        </p:txBody>
      </p:sp>
      <p:cxnSp>
        <p:nvCxnSpPr>
          <p:cNvPr id="6" name="Straight Connector 5"/>
          <p:cNvCxnSpPr>
            <a:cxnSpLocks noChangeShapeType="1"/>
          </p:cNvCxnSpPr>
          <p:nvPr/>
        </p:nvCxnSpPr>
        <p:spPr bwMode="auto">
          <a:xfrm>
            <a:off x="1638300" y="3311525"/>
            <a:ext cx="5884863"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pic>
        <p:nvPicPr>
          <p:cNvPr id="7" name="Picture 10" descr="HathiTrustLogo_vertica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3338" y="584200"/>
            <a:ext cx="879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647700" y="1689100"/>
            <a:ext cx="7848600"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8485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78403-0C1E-D249-A684-83EE9AB68CC8}" type="datetimeFigureOut">
              <a:rPr lang="en-US" smtClean="0"/>
              <a:t>9/27/11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260871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78403-0C1E-D249-A684-83EE9AB68CC8}" type="datetimeFigureOut">
              <a:rPr lang="en-US" smtClean="0"/>
              <a:t>9/27/11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76420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78403-0C1E-D249-A684-83EE9AB68CC8}" type="datetimeFigureOut">
              <a:rPr lang="en-US" smtClean="0"/>
              <a:t>9/27/11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311291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78403-0C1E-D249-A684-83EE9AB68CC8}" type="datetimeFigureOut">
              <a:rPr lang="en-US" smtClean="0"/>
              <a:t>9/27/11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39789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78403-0C1E-D249-A684-83EE9AB68CC8}" type="datetimeFigureOut">
              <a:rPr lang="en-US" smtClean="0"/>
              <a:t>9/27/11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90994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78403-0C1E-D249-A684-83EE9AB68CC8}" type="datetimeFigureOut">
              <a:rPr lang="en-US" smtClean="0"/>
              <a:t>9/27/11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202199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78403-0C1E-D249-A684-83EE9AB68CC8}" type="datetimeFigureOut">
              <a:rPr lang="en-US" smtClean="0"/>
              <a:t>9/27/11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324701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78403-0C1E-D249-A684-83EE9AB68CC8}" type="datetimeFigureOut">
              <a:rPr lang="en-US" smtClean="0"/>
              <a:t>9/27/11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9090053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78403-0C1E-D249-A684-83EE9AB68CC8}" type="datetimeFigureOut">
              <a:rPr lang="en-US" smtClean="0"/>
              <a:t>9/27/11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0A008-E005-5B46-8DE9-7FA5072A9773}" type="slidenum">
              <a:rPr lang="en-US" smtClean="0"/>
              <a:t>‹#›</a:t>
            </a:fld>
            <a:endParaRPr lang="en-US"/>
          </a:p>
        </p:txBody>
      </p:sp>
    </p:spTree>
    <p:extLst>
      <p:ext uri="{BB962C8B-B14F-4D97-AF65-F5344CB8AC3E}">
        <p14:creationId xmlns:p14="http://schemas.microsoft.com/office/powerpoint/2010/main" val="329797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xcel_97_-_2004_Worksheet1.xls"/><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6.png"/><Relationship Id="rId6" Type="http://schemas.openxmlformats.org/officeDocument/2006/relationships/oleObject" Target="../embeddings/Microsoft_Excel_97_-_2004_Worksheet2.xls"/><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clir.org/pubs/ruminations/01wilkin/wilkin.html"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xcel_97_-_2004_Worksheet3.xls"/><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4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4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5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5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 Id="rId3" Type="http://schemas.openxmlformats.org/officeDocument/2006/relationships/image" Target="../media/image5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 Id="rId3" Type="http://schemas.openxmlformats.org/officeDocument/2006/relationships/image" Target="../media/image5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 Id="rId3" Type="http://schemas.openxmlformats.org/officeDocument/2006/relationships/image" Target="../media/image5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 Id="rId3" Type="http://schemas.openxmlformats.org/officeDocument/2006/relationships/hyperlink" Target="http://www.hathitrust.org/quality"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hyperlink" Target="http://www.hathitrust.org/about" TargetMode="External"/><Relationship Id="rId4" Type="http://schemas.openxmlformats.org/officeDocument/2006/relationships/hyperlink" Target="http://twitter.com/hathitrust" TargetMode="External"/><Relationship Id="rId5" Type="http://schemas.openxmlformats.org/officeDocument/2006/relationships/hyperlink" Target="http://www.hathitrust.org/updates" TargetMode="External"/><Relationship Id="rId6" Type="http://schemas.openxmlformats.org/officeDocument/2006/relationships/hyperlink" Target="http://www.hathitrust.org/updates_rss" TargetMode="External"/><Relationship Id="rId7" Type="http://schemas.openxmlformats.org/officeDocument/2006/relationships/hyperlink" Target="mailto:hathitrust-info@umich.edu" TargetMode="External"/><Relationship Id="rId1" Type="http://schemas.openxmlformats.org/officeDocument/2006/relationships/slideLayout" Target="../slideLayouts/slideLayout14.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a:xfrm>
            <a:off x="1323975" y="2000250"/>
            <a:ext cx="6040438" cy="1039813"/>
          </a:xfrm>
        </p:spPr>
        <p:txBody>
          <a:bodyPr>
            <a:normAutofit fontScale="90000"/>
          </a:bodyPr>
          <a:lstStyle/>
          <a:p>
            <a:r>
              <a:rPr lang="en-US" dirty="0" smtClean="0">
                <a:latin typeface="Calibri" charset="0"/>
              </a:rPr>
              <a:t>Collaborating Globally, Planning Locally</a:t>
            </a:r>
            <a:endParaRPr lang="en-US" dirty="0">
              <a:latin typeface="Calibri" charset="0"/>
            </a:endParaRPr>
          </a:p>
        </p:txBody>
      </p:sp>
      <p:sp>
        <p:nvSpPr>
          <p:cNvPr id="5" name="Title 3"/>
          <p:cNvSpPr txBox="1">
            <a:spLocks/>
          </p:cNvSpPr>
          <p:nvPr/>
        </p:nvSpPr>
        <p:spPr>
          <a:xfrm>
            <a:off x="1476375" y="3367660"/>
            <a:ext cx="6040438" cy="1158480"/>
          </a:xfrm>
          <a:prstGeom prst="rect">
            <a:avLst/>
          </a:prstGeom>
        </p:spPr>
        <p:txBody>
          <a:bodyPr anchor="ctr">
            <a:noAutofit/>
          </a:bodyPr>
          <a:lstStyle/>
          <a:p>
            <a:pPr algn="ctr" fontAlgn="auto">
              <a:spcAft>
                <a:spcPts val="0"/>
              </a:spcAft>
              <a:defRPr/>
            </a:pPr>
            <a:r>
              <a:rPr lang="en-US" sz="3000" dirty="0" err="1"/>
              <a:t>HathiTrust</a:t>
            </a:r>
            <a:r>
              <a:rPr lang="en-US" sz="3000" dirty="0"/>
              <a:t> and New Opportunities in Collection Management</a:t>
            </a:r>
            <a:endParaRPr lang="en-US" sz="3000" dirty="0">
              <a:latin typeface="+mj-lt"/>
              <a:ea typeface="+mj-ea"/>
              <a:cs typeface="+mj-cs"/>
            </a:endParaRPr>
          </a:p>
        </p:txBody>
      </p:sp>
      <p:sp>
        <p:nvSpPr>
          <p:cNvPr id="4" name="Title 3"/>
          <p:cNvSpPr txBox="1">
            <a:spLocks/>
          </p:cNvSpPr>
          <p:nvPr/>
        </p:nvSpPr>
        <p:spPr>
          <a:xfrm>
            <a:off x="3610536" y="5469085"/>
            <a:ext cx="2988921" cy="1158480"/>
          </a:xfrm>
          <a:prstGeom prst="rect">
            <a:avLst/>
          </a:prstGeom>
        </p:spPr>
        <p:txBody>
          <a:bodyPr anchor="ctr">
            <a:noAutofit/>
          </a:bodyPr>
          <a:lstStyle/>
          <a:p>
            <a:pPr algn="ctr" fontAlgn="auto">
              <a:spcAft>
                <a:spcPts val="0"/>
              </a:spcAft>
              <a:defRPr/>
            </a:pPr>
            <a:endParaRPr lang="en-US" sz="3000" dirty="0">
              <a:latin typeface="+mj-lt"/>
              <a:ea typeface="+mj-ea"/>
              <a:cs typeface="+mj-cs"/>
            </a:endParaRPr>
          </a:p>
        </p:txBody>
      </p:sp>
      <p:sp>
        <p:nvSpPr>
          <p:cNvPr id="2" name="TextBox 1"/>
          <p:cNvSpPr txBox="1"/>
          <p:nvPr/>
        </p:nvSpPr>
        <p:spPr>
          <a:xfrm>
            <a:off x="1093095" y="4953361"/>
            <a:ext cx="7007118" cy="1200329"/>
          </a:xfrm>
          <a:prstGeom prst="rect">
            <a:avLst/>
          </a:prstGeom>
          <a:noFill/>
        </p:spPr>
        <p:txBody>
          <a:bodyPr wrap="square" rtlCol="0">
            <a:spAutoFit/>
          </a:bodyPr>
          <a:lstStyle/>
          <a:p>
            <a:pPr algn="r"/>
            <a:r>
              <a:rPr lang="en-US" dirty="0" smtClean="0"/>
              <a:t>GWLA/UNM: Emerging Collection Management Opportunities</a:t>
            </a:r>
          </a:p>
          <a:p>
            <a:pPr algn="r"/>
            <a:r>
              <a:rPr lang="en-US" dirty="0" smtClean="0"/>
              <a:t>September 26, 2011</a:t>
            </a:r>
          </a:p>
          <a:p>
            <a:pPr algn="r"/>
            <a:r>
              <a:rPr lang="en-US" dirty="0" smtClean="0"/>
              <a:t>Jeremy York</a:t>
            </a:r>
          </a:p>
          <a:p>
            <a:pPr algn="r"/>
            <a:r>
              <a:rPr lang="en-US" dirty="0" smtClean="0"/>
              <a:t>Project Librarian, </a:t>
            </a:r>
            <a:r>
              <a:rPr lang="en-US" dirty="0" err="1" smtClean="0"/>
              <a:t>HathiTrust</a:t>
            </a:r>
            <a:endParaRPr lang="en-US" dirty="0" smtClean="0"/>
          </a:p>
        </p:txBody>
      </p:sp>
    </p:spTree>
    <p:extLst>
      <p:ext uri="{BB962C8B-B14F-4D97-AF65-F5344CB8AC3E}">
        <p14:creationId xmlns:p14="http://schemas.microsoft.com/office/powerpoint/2010/main" val="24050024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pPr eaLnBrk="1" hangingPunct="1"/>
            <a:r>
              <a:rPr lang="en-US">
                <a:solidFill>
                  <a:srgbClr val="404040"/>
                </a:solidFill>
                <a:latin typeface="Calibri" charset="0"/>
                <a:ea typeface="ＭＳ Ｐゴシック" charset="0"/>
                <a:cs typeface="ＭＳ Ｐゴシック" charset="0"/>
              </a:rPr>
              <a:t>What are the benefits? (1)</a:t>
            </a:r>
          </a:p>
        </p:txBody>
      </p:sp>
      <p:sp>
        <p:nvSpPr>
          <p:cNvPr id="108546" name="Content Placeholder 2"/>
          <p:cNvSpPr>
            <a:spLocks noGrp="1"/>
          </p:cNvSpPr>
          <p:nvPr>
            <p:ph idx="1"/>
          </p:nvPr>
        </p:nvSpPr>
        <p:spPr/>
        <p:txBody>
          <a:bodyPr/>
          <a:lstStyle/>
          <a:p>
            <a:pPr eaLnBrk="1" hangingPunct="1"/>
            <a:r>
              <a:rPr lang="en-US" sz="2600">
                <a:solidFill>
                  <a:srgbClr val="404040"/>
                </a:solidFill>
                <a:latin typeface="Calibri" charset="0"/>
                <a:ea typeface="ＭＳ Ｐゴシック" charset="0"/>
                <a:cs typeface="ＭＳ Ｐゴシック" charset="0"/>
              </a:rPr>
              <a:t>Cost-effective long-term preservation and access services for digitized content</a:t>
            </a:r>
          </a:p>
          <a:p>
            <a:pPr lvl="1" eaLnBrk="1" hangingPunct="1"/>
            <a:r>
              <a:rPr lang="en-US" sz="2400">
                <a:solidFill>
                  <a:srgbClr val="404040"/>
                </a:solidFill>
                <a:latin typeface="Calibri" charset="0"/>
                <a:ea typeface="ＭＳ Ｐゴシック" charset="0"/>
              </a:rPr>
              <a:t>Commitments on digital content facilitate decisions about digitization efforts and print collection management</a:t>
            </a:r>
          </a:p>
          <a:p>
            <a:pPr eaLnBrk="1" hangingPunct="1"/>
            <a:r>
              <a:rPr lang="en-US" sz="2600">
                <a:solidFill>
                  <a:srgbClr val="404040"/>
                </a:solidFill>
                <a:latin typeface="Calibri" charset="0"/>
                <a:ea typeface="ＭＳ Ｐゴシック" charset="0"/>
                <a:cs typeface="ＭＳ Ｐゴシック" charset="0"/>
              </a:rPr>
              <a:t>For those with content, immediately offering long-term preservation, bibliographic and full-text search, collection-building</a:t>
            </a:r>
          </a:p>
          <a:p>
            <a:pPr eaLnBrk="1" hangingPunct="1"/>
            <a:r>
              <a:rPr lang="en-US" sz="2600">
                <a:solidFill>
                  <a:srgbClr val="404040"/>
                </a:solidFill>
                <a:latin typeface="Calibri" charset="0"/>
                <a:ea typeface="ＭＳ Ｐゴシック" charset="0"/>
                <a:cs typeface="ＭＳ Ｐゴシック" charset="0"/>
              </a:rPr>
              <a:t>With content or not, full viewing and downloading capabilities for public domain materials and materials for which we have received permissions</a:t>
            </a:r>
            <a:endParaRPr lang="en-US" sz="2800">
              <a:solidFill>
                <a:srgbClr val="404040"/>
              </a:solidFill>
              <a:latin typeface="Calibri" charset="0"/>
              <a:ea typeface="ＭＳ Ｐゴシック" charset="0"/>
              <a:cs typeface="ＭＳ Ｐゴシック" charset="0"/>
            </a:endParaRPr>
          </a:p>
          <a:p>
            <a:pPr eaLnBrk="1" hangingPunct="1">
              <a:buFont typeface="Arial" charset="0"/>
              <a:buNone/>
            </a:pPr>
            <a:endParaRPr lang="en-US">
              <a:solidFill>
                <a:srgbClr val="40404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3962728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a:solidFill>
                  <a:srgbClr val="404040"/>
                </a:solidFill>
                <a:latin typeface="Calibri" charset="0"/>
                <a:ea typeface="ＭＳ Ｐゴシック" charset="0"/>
                <a:cs typeface="ＭＳ Ｐゴシック" charset="0"/>
              </a:rPr>
              <a:t>What are the benefits? (2)</a:t>
            </a:r>
          </a:p>
        </p:txBody>
      </p:sp>
      <p:sp>
        <p:nvSpPr>
          <p:cNvPr id="110594" name="Content Placeholder 2"/>
          <p:cNvSpPr>
            <a:spLocks noGrp="1"/>
          </p:cNvSpPr>
          <p:nvPr>
            <p:ph idx="1"/>
          </p:nvPr>
        </p:nvSpPr>
        <p:spPr/>
        <p:txBody>
          <a:bodyPr/>
          <a:lstStyle/>
          <a:p>
            <a:pPr eaLnBrk="1" hangingPunct="1"/>
            <a:r>
              <a:rPr lang="en-US" sz="2400" dirty="0">
                <a:solidFill>
                  <a:srgbClr val="404040"/>
                </a:solidFill>
                <a:latin typeface="Calibri" charset="0"/>
                <a:ea typeface="ＭＳ Ｐゴシック" charset="0"/>
                <a:cs typeface="ＭＳ Ｐゴシック" charset="0"/>
              </a:rPr>
              <a:t>Specialized access to public domain and in-copyright materials for users with print disabilities</a:t>
            </a:r>
          </a:p>
          <a:p>
            <a:pPr eaLnBrk="1" hangingPunct="1"/>
            <a:r>
              <a:rPr lang="en-US" sz="2400" dirty="0">
                <a:solidFill>
                  <a:srgbClr val="404040"/>
                </a:solidFill>
                <a:latin typeface="Calibri" charset="0"/>
                <a:ea typeface="ＭＳ Ｐゴシック" charset="0"/>
                <a:cs typeface="ＭＳ Ｐゴシック" charset="0"/>
              </a:rPr>
              <a:t>Other lawful uses of in copyright materials such as Section 108 uses (print replacement copies, digital access to applicable works</a:t>
            </a:r>
            <a:r>
              <a:rPr lang="en-US" sz="2400" dirty="0" smtClean="0">
                <a:solidFill>
                  <a:srgbClr val="404040"/>
                </a:solidFill>
                <a:latin typeface="Calibri" charset="0"/>
                <a:ea typeface="ＭＳ Ｐゴシック" charset="0"/>
                <a:cs typeface="ＭＳ Ｐゴシック" charset="0"/>
              </a:rPr>
              <a:t>), orphan works</a:t>
            </a:r>
            <a:endParaRPr lang="en-US" sz="2400" dirty="0">
              <a:solidFill>
                <a:srgbClr val="404040"/>
              </a:solidFill>
              <a:latin typeface="Calibri" charset="0"/>
              <a:ea typeface="ＭＳ Ｐゴシック" charset="0"/>
              <a:cs typeface="ＭＳ Ｐゴシック" charset="0"/>
            </a:endParaRPr>
          </a:p>
          <a:p>
            <a:pPr eaLnBrk="1" hangingPunct="1"/>
            <a:r>
              <a:rPr lang="en-US" sz="2400" dirty="0" err="1">
                <a:solidFill>
                  <a:srgbClr val="404040"/>
                </a:solidFill>
                <a:latin typeface="Calibri" charset="0"/>
                <a:ea typeface="ＭＳ Ｐゴシック" charset="0"/>
                <a:cs typeface="ＭＳ Ｐゴシック" charset="0"/>
              </a:rPr>
              <a:t>HathiTrust</a:t>
            </a:r>
            <a:r>
              <a:rPr lang="en-US" sz="2400" dirty="0">
                <a:solidFill>
                  <a:srgbClr val="404040"/>
                </a:solidFill>
                <a:latin typeface="Calibri" charset="0"/>
                <a:ea typeface="ＭＳ Ｐゴシック" charset="0"/>
                <a:cs typeface="ＭＳ Ｐゴシック" charset="0"/>
              </a:rPr>
              <a:t> encourages participation in initiatives and resources geared toward</a:t>
            </a:r>
          </a:p>
          <a:p>
            <a:pPr lvl="1" eaLnBrk="1" hangingPunct="1"/>
            <a:r>
              <a:rPr lang="en-US" sz="2100" dirty="0">
                <a:solidFill>
                  <a:srgbClr val="404040"/>
                </a:solidFill>
                <a:latin typeface="Calibri" charset="0"/>
                <a:ea typeface="ＭＳ Ｐゴシック" charset="0"/>
              </a:rPr>
              <a:t>Shared collection development and management (e.g., copyright review work, print holdings database, de-duplication, collaboration with other organizations and initiatives)</a:t>
            </a:r>
          </a:p>
          <a:p>
            <a:pPr lvl="1" eaLnBrk="1" hangingPunct="1"/>
            <a:r>
              <a:rPr lang="en-US" sz="2100" dirty="0">
                <a:solidFill>
                  <a:srgbClr val="404040"/>
                </a:solidFill>
                <a:latin typeface="Calibri" charset="0"/>
                <a:ea typeface="ＭＳ Ｐゴシック" charset="0"/>
              </a:rPr>
              <a:t>Participation in governance and collaborative initiatives</a:t>
            </a:r>
          </a:p>
          <a:p>
            <a:pPr lvl="1" eaLnBrk="1" hangingPunct="1"/>
            <a:r>
              <a:rPr lang="en-US" sz="2100" dirty="0">
                <a:solidFill>
                  <a:srgbClr val="404040"/>
                </a:solidFill>
                <a:latin typeface="Calibri" charset="0"/>
                <a:ea typeface="ＭＳ Ｐゴシック" charset="0"/>
              </a:rPr>
              <a:t>Defining </a:t>
            </a:r>
            <a:r>
              <a:rPr lang="en-US" sz="2100" dirty="0" smtClean="0">
                <a:solidFill>
                  <a:srgbClr val="404040"/>
                </a:solidFill>
                <a:latin typeface="Calibri" charset="0"/>
                <a:ea typeface="ＭＳ Ｐゴシック" charset="0"/>
              </a:rPr>
              <a:t>directions for the </a:t>
            </a:r>
            <a:r>
              <a:rPr lang="en-US" sz="2100" dirty="0">
                <a:solidFill>
                  <a:srgbClr val="404040"/>
                </a:solidFill>
                <a:latin typeface="Calibri" charset="0"/>
                <a:ea typeface="ＭＳ Ｐゴシック" charset="0"/>
              </a:rPr>
              <a:t>shared library.</a:t>
            </a:r>
          </a:p>
          <a:p>
            <a:pPr eaLnBrk="1" hangingPunct="1"/>
            <a:endParaRPr lang="en-US" sz="2000" dirty="0">
              <a:solidFill>
                <a:srgbClr val="404040"/>
              </a:solidFill>
              <a:latin typeface="Calibri" charset="0"/>
              <a:ea typeface="ＭＳ Ｐゴシック" charset="0"/>
              <a:cs typeface="ＭＳ Ｐゴシック" charset="0"/>
            </a:endParaRPr>
          </a:p>
          <a:p>
            <a:pPr eaLnBrk="1" hangingPunct="1">
              <a:buFont typeface="Arial" charset="0"/>
              <a:buNone/>
            </a:pPr>
            <a:endParaRPr lang="en-US" sz="2000" dirty="0">
              <a:solidFill>
                <a:srgbClr val="40404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607218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r>
              <a:rPr lang="en-US">
                <a:solidFill>
                  <a:srgbClr val="404040"/>
                </a:solidFill>
                <a:latin typeface="Calibri" charset="0"/>
                <a:ea typeface="ＭＳ Ｐゴシック" charset="0"/>
                <a:cs typeface="ＭＳ Ｐゴシック" charset="0"/>
              </a:rPr>
              <a:t>What</a:t>
            </a:r>
            <a:r>
              <a:rPr lang="ja-JP" altLang="en-US">
                <a:solidFill>
                  <a:srgbClr val="404040"/>
                </a:solidFill>
                <a:latin typeface="Calibri" charset="0"/>
                <a:ea typeface="ＭＳ Ｐゴシック" charset="0"/>
                <a:cs typeface="ＭＳ Ｐゴシック" charset="0"/>
              </a:rPr>
              <a:t>’</a:t>
            </a:r>
            <a:r>
              <a:rPr lang="en-US" altLang="ja-JP">
                <a:solidFill>
                  <a:srgbClr val="404040"/>
                </a:solidFill>
                <a:latin typeface="Calibri" charset="0"/>
                <a:ea typeface="ＭＳ Ｐゴシック" charset="0"/>
                <a:cs typeface="ＭＳ Ｐゴシック" charset="0"/>
              </a:rPr>
              <a:t>s involved?</a:t>
            </a:r>
            <a:endParaRPr lang="en-US">
              <a:solidFill>
                <a:srgbClr val="404040"/>
              </a:solidFill>
              <a:latin typeface="Calibri" charset="0"/>
              <a:ea typeface="ＭＳ Ｐゴシック" charset="0"/>
              <a:cs typeface="ＭＳ Ｐゴシック" charset="0"/>
            </a:endParaRPr>
          </a:p>
        </p:txBody>
      </p:sp>
      <p:sp>
        <p:nvSpPr>
          <p:cNvPr id="112642" name="Content Placeholder 2"/>
          <p:cNvSpPr>
            <a:spLocks noGrp="1"/>
          </p:cNvSpPr>
          <p:nvPr>
            <p:ph idx="1"/>
          </p:nvPr>
        </p:nvSpPr>
        <p:spPr/>
        <p:txBody>
          <a:bodyPr/>
          <a:lstStyle/>
          <a:p>
            <a:pPr eaLnBrk="1" hangingPunct="1"/>
            <a:r>
              <a:rPr lang="en-US" dirty="0">
                <a:solidFill>
                  <a:srgbClr val="404040"/>
                </a:solidFill>
                <a:latin typeface="Calibri" charset="0"/>
                <a:ea typeface="ＭＳ Ｐゴシック" charset="0"/>
                <a:cs typeface="ＭＳ Ｐゴシック" charset="0"/>
              </a:rPr>
              <a:t>Contract</a:t>
            </a:r>
          </a:p>
          <a:p>
            <a:pPr lvl="1" eaLnBrk="1" hangingPunct="1"/>
            <a:r>
              <a:rPr lang="en-US" dirty="0">
                <a:solidFill>
                  <a:srgbClr val="404040"/>
                </a:solidFill>
                <a:latin typeface="Calibri" charset="0"/>
                <a:ea typeface="ＭＳ Ｐゴシック" charset="0"/>
              </a:rPr>
              <a:t>Sustaining</a:t>
            </a:r>
          </a:p>
          <a:p>
            <a:pPr lvl="1" eaLnBrk="1" hangingPunct="1"/>
            <a:r>
              <a:rPr lang="en-US" dirty="0">
                <a:solidFill>
                  <a:srgbClr val="404040"/>
                </a:solidFill>
                <a:latin typeface="Calibri" charset="0"/>
                <a:ea typeface="ＭＳ Ｐゴシック" charset="0"/>
              </a:rPr>
              <a:t>Content-Contributing</a:t>
            </a:r>
          </a:p>
          <a:p>
            <a:pPr eaLnBrk="1" hangingPunct="1"/>
            <a:r>
              <a:rPr lang="en-US" dirty="0">
                <a:solidFill>
                  <a:srgbClr val="404040"/>
                </a:solidFill>
                <a:latin typeface="Calibri" charset="0"/>
                <a:ea typeface="ＭＳ Ｐゴシック" charset="0"/>
                <a:cs typeface="ＭＳ Ｐゴシック" charset="0"/>
              </a:rPr>
              <a:t>Yearly fees</a:t>
            </a:r>
          </a:p>
          <a:p>
            <a:pPr eaLnBrk="1" hangingPunct="1"/>
            <a:r>
              <a:rPr lang="en-US" dirty="0">
                <a:solidFill>
                  <a:srgbClr val="404040"/>
                </a:solidFill>
                <a:latin typeface="Calibri" charset="0"/>
                <a:ea typeface="ＭＳ Ｐゴシック" charset="0"/>
                <a:cs typeface="ＭＳ Ｐゴシック" charset="0"/>
              </a:rPr>
              <a:t>Commitment</a:t>
            </a:r>
          </a:p>
          <a:p>
            <a:pPr lvl="1" eaLnBrk="1" hangingPunct="1"/>
            <a:r>
              <a:rPr lang="en-US" dirty="0">
                <a:solidFill>
                  <a:srgbClr val="404040"/>
                </a:solidFill>
                <a:latin typeface="Calibri" charset="0"/>
                <a:ea typeface="ＭＳ Ｐゴシック" charset="0"/>
              </a:rPr>
              <a:t>5-year </a:t>
            </a:r>
            <a:r>
              <a:rPr lang="en-US" dirty="0" smtClean="0">
                <a:solidFill>
                  <a:srgbClr val="404040"/>
                </a:solidFill>
                <a:latin typeface="Calibri" charset="0"/>
                <a:ea typeface="ＭＳ Ｐゴシック" charset="0"/>
              </a:rPr>
              <a:t>periods</a:t>
            </a:r>
            <a:endParaRPr lang="en-US" dirty="0">
              <a:solidFill>
                <a:srgbClr val="404040"/>
              </a:solidFill>
              <a:latin typeface="Calibri" charset="0"/>
              <a:ea typeface="ＭＳ Ｐゴシック" charset="0"/>
            </a:endParaRPr>
          </a:p>
          <a:p>
            <a:pPr eaLnBrk="1" hangingPunct="1"/>
            <a:r>
              <a:rPr lang="en-US" dirty="0">
                <a:solidFill>
                  <a:srgbClr val="404040"/>
                </a:solidFill>
                <a:latin typeface="Calibri" charset="0"/>
                <a:ea typeface="ＭＳ Ｐゴシック" charset="0"/>
                <a:cs typeface="ＭＳ Ｐゴシック" charset="0"/>
              </a:rPr>
              <a:t>Shibboleth</a:t>
            </a:r>
          </a:p>
          <a:p>
            <a:pPr eaLnBrk="1" hangingPunct="1"/>
            <a:r>
              <a:rPr lang="en-US" dirty="0">
                <a:solidFill>
                  <a:srgbClr val="404040"/>
                </a:solidFill>
                <a:latin typeface="Calibri" charset="0"/>
                <a:ea typeface="ＭＳ Ｐゴシック" charset="0"/>
                <a:cs typeface="ＭＳ Ｐゴシック" charset="0"/>
              </a:rPr>
              <a:t>Print Holdings</a:t>
            </a:r>
          </a:p>
          <a:p>
            <a:pPr eaLnBrk="1" hangingPunct="1"/>
            <a:endParaRPr lang="en-US" dirty="0">
              <a:solidFill>
                <a:srgbClr val="40404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526617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Consortial</a:t>
            </a:r>
            <a:r>
              <a:rPr lang="en-US" dirty="0" smtClean="0"/>
              <a:t> Membership?</a:t>
            </a:r>
            <a:endParaRPr lang="en-US" dirty="0"/>
          </a:p>
        </p:txBody>
      </p:sp>
      <p:sp>
        <p:nvSpPr>
          <p:cNvPr id="3" name="Content Placeholder 2"/>
          <p:cNvSpPr>
            <a:spLocks noGrp="1"/>
          </p:cNvSpPr>
          <p:nvPr>
            <p:ph idx="1"/>
          </p:nvPr>
        </p:nvSpPr>
        <p:spPr/>
        <p:txBody>
          <a:bodyPr/>
          <a:lstStyle/>
          <a:p>
            <a:r>
              <a:rPr lang="en-US" dirty="0" smtClean="0"/>
              <a:t>No pricing benefit for consortia</a:t>
            </a:r>
          </a:p>
          <a:p>
            <a:r>
              <a:rPr lang="en-US" dirty="0" smtClean="0"/>
              <a:t>Benefits from where consortia can offer services to reduce costs for members</a:t>
            </a:r>
          </a:p>
          <a:p>
            <a:pPr lvl="1"/>
            <a:r>
              <a:rPr lang="en-US" dirty="0" smtClean="0"/>
              <a:t>Coordinating ingest, print holdings, other?</a:t>
            </a:r>
            <a:endParaRPr lang="en-US" dirty="0"/>
          </a:p>
        </p:txBody>
      </p:sp>
    </p:spTree>
    <p:extLst>
      <p:ext uri="{BB962C8B-B14F-4D97-AF65-F5344CB8AC3E}">
        <p14:creationId xmlns:p14="http://schemas.microsoft.com/office/powerpoint/2010/main" val="29929071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ctrTitle"/>
          </p:nvPr>
        </p:nvSpPr>
        <p:spPr/>
        <p:txBody>
          <a:bodyPr/>
          <a:lstStyle/>
          <a:p>
            <a:pPr eaLnBrk="1" hangingPunct="1"/>
            <a:r>
              <a:rPr lang="en-US" dirty="0" smtClean="0"/>
              <a:t>Collections:</a:t>
            </a:r>
            <a:br>
              <a:rPr lang="en-US" dirty="0" smtClean="0"/>
            </a:br>
            <a:r>
              <a:rPr lang="en-US" dirty="0" smtClean="0"/>
              <a:t>what we have</a:t>
            </a:r>
          </a:p>
        </p:txBody>
      </p:sp>
    </p:spTree>
    <p:extLst>
      <p:ext uri="{BB962C8B-B14F-4D97-AF65-F5344CB8AC3E}">
        <p14:creationId xmlns:p14="http://schemas.microsoft.com/office/powerpoint/2010/main" val="14702910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solidFill>
                  <a:srgbClr val="404040"/>
                </a:solidFill>
                <a:latin typeface="Calibri" charset="0"/>
              </a:rPr>
              <a:t>Content Distribution</a:t>
            </a:r>
          </a:p>
        </p:txBody>
      </p:sp>
      <p:graphicFrame>
        <p:nvGraphicFramePr>
          <p:cNvPr id="20484" name="Chart 6"/>
          <p:cNvGraphicFramePr>
            <a:graphicFrameLocks/>
          </p:cNvGraphicFramePr>
          <p:nvPr>
            <p:extLst>
              <p:ext uri="{D42A27DB-BD31-4B8C-83A1-F6EECF244321}">
                <p14:modId xmlns:p14="http://schemas.microsoft.com/office/powerpoint/2010/main" val="3122064241"/>
              </p:ext>
            </p:extLst>
          </p:nvPr>
        </p:nvGraphicFramePr>
        <p:xfrm>
          <a:off x="747713" y="1558925"/>
          <a:ext cx="7345362" cy="4275138"/>
        </p:xfrm>
        <a:graphic>
          <a:graphicData uri="http://schemas.openxmlformats.org/presentationml/2006/ole">
            <mc:AlternateContent xmlns:mc="http://schemas.openxmlformats.org/markup-compatibility/2006">
              <mc:Choice xmlns:v="urn:schemas-microsoft-com:vml" Requires="v">
                <p:oleObj spid="_x0000_s100408" name="Chart" r:id="rId4" imgW="7340600" imgH="4279900" progId="Excel.Chart.8">
                  <p:embed/>
                </p:oleObj>
              </mc:Choice>
              <mc:Fallback>
                <p:oleObj name="Chart" r:id="rId4" imgW="7340600" imgH="4279900" progId="Excel.Chart.8">
                  <p:embed/>
                  <p:pic>
                    <p:nvPicPr>
                      <p:cNvPr id="0" name=""/>
                      <p:cNvPicPr>
                        <a:picLocks noChangeArrowheads="1"/>
                      </p:cNvPicPr>
                      <p:nvPr/>
                    </p:nvPicPr>
                    <p:blipFill>
                      <a:blip r:embed="rId5"/>
                      <a:srcRect/>
                      <a:stretch>
                        <a:fillRect/>
                      </a:stretch>
                    </p:blipFill>
                    <p:spPr bwMode="auto">
                      <a:xfrm>
                        <a:off x="747713" y="1558925"/>
                        <a:ext cx="7345362" cy="427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TextBox 5"/>
          <p:cNvSpPr txBox="1">
            <a:spLocks noChangeArrowheads="1"/>
          </p:cNvSpPr>
          <p:nvPr/>
        </p:nvSpPr>
        <p:spPr bwMode="auto">
          <a:xfrm>
            <a:off x="5590537" y="4686300"/>
            <a:ext cx="391421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2000" dirty="0" smtClean="0"/>
              <a:t>9,706,923 </a:t>
            </a:r>
            <a:r>
              <a:rPr lang="en-US" sz="2000" dirty="0"/>
              <a:t>Total volumes</a:t>
            </a:r>
          </a:p>
          <a:p>
            <a:pPr>
              <a:defRPr/>
            </a:pPr>
            <a:r>
              <a:rPr lang="en-US" sz="2000" dirty="0" smtClean="0"/>
              <a:t>2,636,483 “Public domain”</a:t>
            </a:r>
            <a:endParaRPr lang="en-US" sz="2000" dirty="0"/>
          </a:p>
          <a:p>
            <a:r>
              <a:rPr lang="en-US" sz="2000" dirty="0" smtClean="0"/>
              <a:t>5,153,036 </a:t>
            </a:r>
            <a:r>
              <a:rPr lang="en-US" sz="2000" dirty="0"/>
              <a:t>Book titles</a:t>
            </a:r>
          </a:p>
          <a:p>
            <a:r>
              <a:rPr lang="en-US" sz="2000" dirty="0" smtClean="0"/>
              <a:t>255,907 Serial </a:t>
            </a:r>
            <a:r>
              <a:rPr lang="en-US" sz="2000" dirty="0"/>
              <a:t>titles</a:t>
            </a:r>
          </a:p>
          <a:p>
            <a:endParaRPr lang="en-US" sz="2000" dirty="0"/>
          </a:p>
        </p:txBody>
      </p:sp>
      <p:sp>
        <p:nvSpPr>
          <p:cNvPr id="6" name="TextBox 4"/>
          <p:cNvSpPr txBox="1">
            <a:spLocks noChangeArrowheads="1"/>
          </p:cNvSpPr>
          <p:nvPr/>
        </p:nvSpPr>
        <p:spPr bwMode="auto">
          <a:xfrm>
            <a:off x="5079469" y="6129761"/>
            <a:ext cx="2856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dirty="0"/>
              <a:t>* As of </a:t>
            </a:r>
            <a:r>
              <a:rPr lang="en-US" dirty="0" smtClean="0"/>
              <a:t>September 24, </a:t>
            </a:r>
            <a:r>
              <a:rPr lang="en-US" dirty="0"/>
              <a:t>2011</a:t>
            </a:r>
          </a:p>
        </p:txBody>
      </p:sp>
    </p:spTree>
    <p:extLst>
      <p:ext uri="{BB962C8B-B14F-4D97-AF65-F5344CB8AC3E}">
        <p14:creationId xmlns:p14="http://schemas.microsoft.com/office/powerpoint/2010/main" val="5417655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solidFill>
                  <a:srgbClr val="404040"/>
                </a:solidFill>
                <a:latin typeface="Calibri" charset="0"/>
              </a:rPr>
              <a:t>Content Distribution</a:t>
            </a:r>
          </a:p>
        </p:txBody>
      </p:sp>
      <p:sp>
        <p:nvSpPr>
          <p:cNvPr id="22531" name="TextBox 4"/>
          <p:cNvSpPr txBox="1">
            <a:spLocks noChangeArrowheads="1"/>
          </p:cNvSpPr>
          <p:nvPr/>
        </p:nvSpPr>
        <p:spPr bwMode="auto">
          <a:xfrm>
            <a:off x="5079469" y="6129761"/>
            <a:ext cx="2856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dirty="0"/>
              <a:t>* As of </a:t>
            </a:r>
            <a:r>
              <a:rPr lang="en-US" dirty="0" smtClean="0"/>
              <a:t>September 24, </a:t>
            </a:r>
            <a:r>
              <a:rPr lang="en-US" dirty="0"/>
              <a:t>2011</a:t>
            </a:r>
          </a:p>
        </p:txBody>
      </p:sp>
      <p:graphicFrame>
        <p:nvGraphicFramePr>
          <p:cNvPr id="2" name="Chart 6"/>
          <p:cNvGraphicFramePr>
            <a:graphicFrameLocks/>
          </p:cNvGraphicFramePr>
          <p:nvPr>
            <p:extLst>
              <p:ext uri="{D42A27DB-BD31-4B8C-83A1-F6EECF244321}">
                <p14:modId xmlns:p14="http://schemas.microsoft.com/office/powerpoint/2010/main" val="2243071335"/>
              </p:ext>
            </p:extLst>
          </p:nvPr>
        </p:nvGraphicFramePr>
        <p:xfrm>
          <a:off x="330589" y="1860870"/>
          <a:ext cx="8673917" cy="3796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39814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a:solidFill>
                  <a:srgbClr val="404040"/>
                </a:solidFill>
                <a:latin typeface="Calibri" charset="0"/>
              </a:rPr>
              <a:t>Dates</a:t>
            </a:r>
          </a:p>
        </p:txBody>
      </p:sp>
      <p:graphicFrame>
        <p:nvGraphicFramePr>
          <p:cNvPr id="24578" name="Content Placeholder 3"/>
          <p:cNvGraphicFramePr>
            <a:graphicFrameLocks noGrp="1"/>
          </p:cNvGraphicFramePr>
          <p:nvPr>
            <p:ph idx="1"/>
          </p:nvPr>
        </p:nvGraphicFramePr>
        <p:xfrm>
          <a:off x="457200" y="1600200"/>
          <a:ext cx="8229600" cy="4894263"/>
        </p:xfrm>
        <a:graphic>
          <a:graphicData uri="http://schemas.openxmlformats.org/presentationml/2006/ole">
            <mc:AlternateContent xmlns:mc="http://schemas.openxmlformats.org/markup-compatibility/2006">
              <mc:Choice xmlns:v="urn:schemas-microsoft-com:vml" Requires="v">
                <p:oleObj spid="_x0000_s104549" name="Worksheet" r:id="rId4" imgW="8228920" imgH="4894683" progId="Excel.Sheet.8">
                  <p:embed/>
                </p:oleObj>
              </mc:Choice>
              <mc:Fallback>
                <p:oleObj name="Worksheet" r:id="rId4" imgW="8228920" imgH="489468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489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Chart 6"/>
          <p:cNvGraphicFramePr>
            <a:graphicFrameLocks/>
          </p:cNvGraphicFramePr>
          <p:nvPr>
            <p:extLst>
              <p:ext uri="{D42A27DB-BD31-4B8C-83A1-F6EECF244321}">
                <p14:modId xmlns:p14="http://schemas.microsoft.com/office/powerpoint/2010/main" val="3727586898"/>
              </p:ext>
            </p:extLst>
          </p:nvPr>
        </p:nvGraphicFramePr>
        <p:xfrm>
          <a:off x="457200" y="1749425"/>
          <a:ext cx="8229600" cy="4600575"/>
        </p:xfrm>
        <a:graphic>
          <a:graphicData uri="http://schemas.openxmlformats.org/presentationml/2006/ole">
            <mc:AlternateContent xmlns:mc="http://schemas.openxmlformats.org/markup-compatibility/2006">
              <mc:Choice xmlns:v="urn:schemas-microsoft-com:vml" Requires="v">
                <p:oleObj spid="_x0000_s104550" name="Chart" r:id="rId6" imgW="8229600" imgH="4597400" progId="Excel.Chart.8">
                  <p:embed/>
                </p:oleObj>
              </mc:Choice>
              <mc:Fallback>
                <p:oleObj name="Chart" r:id="rId6" imgW="8229600" imgH="4597400" progId="Excel.Chart.8">
                  <p:embed/>
                  <p:pic>
                    <p:nvPicPr>
                      <p:cNvPr id="0" name=""/>
                      <p:cNvPicPr>
                        <a:picLocks noChangeArrowheads="1"/>
                      </p:cNvPicPr>
                      <p:nvPr/>
                    </p:nvPicPr>
                    <p:blipFill>
                      <a:blip r:embed="rId7"/>
                      <a:srcRect/>
                      <a:stretch>
                        <a:fillRect/>
                      </a:stretch>
                    </p:blipFill>
                    <p:spPr bwMode="auto">
                      <a:xfrm>
                        <a:off x="457200" y="1749425"/>
                        <a:ext cx="8229600" cy="460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4"/>
          <p:cNvSpPr txBox="1">
            <a:spLocks noChangeArrowheads="1"/>
          </p:cNvSpPr>
          <p:nvPr/>
        </p:nvSpPr>
        <p:spPr bwMode="auto">
          <a:xfrm>
            <a:off x="5079469" y="6129761"/>
            <a:ext cx="2856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dirty="0"/>
              <a:t>* As of </a:t>
            </a:r>
            <a:r>
              <a:rPr lang="en-US" dirty="0" smtClean="0"/>
              <a:t>September 24, </a:t>
            </a:r>
            <a:r>
              <a:rPr lang="en-US" dirty="0"/>
              <a:t>2011</a:t>
            </a:r>
          </a:p>
        </p:txBody>
      </p:sp>
    </p:spTree>
    <p:extLst>
      <p:ext uri="{BB962C8B-B14F-4D97-AF65-F5344CB8AC3E}">
        <p14:creationId xmlns:p14="http://schemas.microsoft.com/office/powerpoint/2010/main" val="29607213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Screen shot 2011-05-01 at 5.37.4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933450"/>
            <a:ext cx="57689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1768475" y="374650"/>
            <a:ext cx="6100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Breakdown of HathiTrust book corpus by publication date</a:t>
            </a:r>
          </a:p>
        </p:txBody>
      </p:sp>
      <p:sp>
        <p:nvSpPr>
          <p:cNvPr id="4" name="TextBox 3"/>
          <p:cNvSpPr txBox="1"/>
          <p:nvPr/>
        </p:nvSpPr>
        <p:spPr>
          <a:xfrm>
            <a:off x="363538" y="6289675"/>
            <a:ext cx="7981950" cy="276225"/>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1200">
                <a:solidFill>
                  <a:srgbClr val="F79646"/>
                </a:solidFill>
                <a:hlinkClick r:id="rId4"/>
              </a:rPr>
              <a:t>Bibliographic Indeterminacy and the Scale of Problems and Opportunities of "Rights" in Digital Collection Building </a:t>
            </a:r>
            <a:r>
              <a:rPr lang="en-US" sz="1200">
                <a:solidFill>
                  <a:srgbClr val="800000"/>
                </a:solidFill>
              </a:rPr>
              <a:t>– 2/2011</a:t>
            </a:r>
          </a:p>
        </p:txBody>
      </p:sp>
    </p:spTree>
    <p:extLst>
      <p:ext uri="{BB962C8B-B14F-4D97-AF65-F5344CB8AC3E}">
        <p14:creationId xmlns:p14="http://schemas.microsoft.com/office/powerpoint/2010/main" val="669305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Screen shot 2011-05-01 at 5.39.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895350"/>
            <a:ext cx="5386387"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p:cNvSpPr txBox="1">
            <a:spLocks noChangeArrowheads="1"/>
          </p:cNvSpPr>
          <p:nvPr/>
        </p:nvSpPr>
        <p:spPr bwMode="auto">
          <a:xfrm>
            <a:off x="1768475" y="363538"/>
            <a:ext cx="6100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Breakdown of HathiTrust book corpus by publication date</a:t>
            </a:r>
          </a:p>
        </p:txBody>
      </p:sp>
    </p:spTree>
    <p:extLst>
      <p:ext uri="{BB962C8B-B14F-4D97-AF65-F5344CB8AC3E}">
        <p14:creationId xmlns:p14="http://schemas.microsoft.com/office/powerpoint/2010/main" val="258813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p:cNvSpPr>
          <p:nvPr>
            <p:ph type="title"/>
          </p:nvPr>
        </p:nvSpPr>
        <p:spPr/>
        <p:txBody>
          <a:bodyPr/>
          <a:lstStyle/>
          <a:p>
            <a:r>
              <a:rPr lang="en-US" dirty="0" smtClean="0">
                <a:latin typeface="Calibri" charset="0"/>
              </a:rPr>
              <a:t>Partnership</a:t>
            </a:r>
            <a:endParaRPr lang="en-US" dirty="0">
              <a:latin typeface="Calibri" charset="0"/>
            </a:endParaRPr>
          </a:p>
        </p:txBody>
      </p:sp>
      <p:sp>
        <p:nvSpPr>
          <p:cNvPr id="9219" name="Rectangle 12"/>
          <p:cNvSpPr>
            <a:spLocks noGrp="1"/>
          </p:cNvSpPr>
          <p:nvPr>
            <p:ph idx="1"/>
          </p:nvPr>
        </p:nvSpPr>
        <p:spPr>
          <a:xfrm>
            <a:off x="611120" y="1649413"/>
            <a:ext cx="2294177" cy="4919662"/>
          </a:xfrm>
        </p:spPr>
        <p:txBody>
          <a:bodyPr>
            <a:normAutofit fontScale="92500" lnSpcReduction="10000"/>
          </a:bodyPr>
          <a:lstStyle/>
          <a:p>
            <a:pPr>
              <a:spcBef>
                <a:spcPts val="0"/>
              </a:spcBef>
              <a:buFont typeface="Arial" charset="0"/>
              <a:buNone/>
            </a:pPr>
            <a:r>
              <a:rPr lang="en-US" sz="1400" dirty="0">
                <a:solidFill>
                  <a:srgbClr val="000000"/>
                </a:solidFill>
                <a:latin typeface="Arial" charset="0"/>
              </a:rPr>
              <a:t>Arizona State University</a:t>
            </a:r>
          </a:p>
          <a:p>
            <a:pPr>
              <a:spcBef>
                <a:spcPts val="0"/>
              </a:spcBef>
              <a:buNone/>
            </a:pPr>
            <a:r>
              <a:rPr lang="en-US" sz="1400" dirty="0">
                <a:solidFill>
                  <a:srgbClr val="000000"/>
                </a:solidFill>
                <a:latin typeface="Arial" charset="0"/>
              </a:rPr>
              <a:t>Baylor </a:t>
            </a:r>
            <a:r>
              <a:rPr lang="en-US" sz="1400" dirty="0" smtClean="0">
                <a:solidFill>
                  <a:srgbClr val="000000"/>
                </a:solidFill>
                <a:latin typeface="Arial" charset="0"/>
              </a:rPr>
              <a:t>University</a:t>
            </a:r>
          </a:p>
          <a:p>
            <a:pPr>
              <a:spcBef>
                <a:spcPts val="0"/>
              </a:spcBef>
              <a:buFont typeface="Arial" charset="0"/>
              <a:buNone/>
            </a:pPr>
            <a:r>
              <a:rPr lang="en-US" sz="1400" dirty="0" smtClean="0">
                <a:solidFill>
                  <a:srgbClr val="000000"/>
                </a:solidFill>
                <a:latin typeface="Arial" charset="0"/>
              </a:rPr>
              <a:t>Boston </a:t>
            </a:r>
            <a:r>
              <a:rPr lang="en-US" sz="1400" dirty="0">
                <a:solidFill>
                  <a:srgbClr val="000000"/>
                </a:solidFill>
                <a:latin typeface="Arial" charset="0"/>
              </a:rPr>
              <a:t>University</a:t>
            </a:r>
          </a:p>
          <a:p>
            <a:pPr>
              <a:spcBef>
                <a:spcPts val="0"/>
              </a:spcBef>
              <a:buFont typeface="Arial" charset="0"/>
              <a:buNone/>
            </a:pPr>
            <a:r>
              <a:rPr lang="en-US" sz="1400" dirty="0" smtClean="0">
                <a:solidFill>
                  <a:srgbClr val="000000"/>
                </a:solidFill>
                <a:latin typeface="Arial" charset="0"/>
              </a:rPr>
              <a:t>California </a:t>
            </a:r>
            <a:r>
              <a:rPr lang="en-US" sz="1400" dirty="0">
                <a:solidFill>
                  <a:srgbClr val="000000"/>
                </a:solidFill>
                <a:latin typeface="Arial" charset="0"/>
              </a:rPr>
              <a:t>Digital Library</a:t>
            </a:r>
          </a:p>
          <a:p>
            <a:pPr>
              <a:spcBef>
                <a:spcPts val="0"/>
              </a:spcBef>
              <a:buFont typeface="Arial" charset="0"/>
              <a:buNone/>
            </a:pPr>
            <a:r>
              <a:rPr lang="en-US" sz="1400" dirty="0">
                <a:solidFill>
                  <a:srgbClr val="000000"/>
                </a:solidFill>
                <a:latin typeface="Arial" charset="0"/>
              </a:rPr>
              <a:t>Columbia University</a:t>
            </a:r>
          </a:p>
          <a:p>
            <a:pPr>
              <a:spcBef>
                <a:spcPts val="0"/>
              </a:spcBef>
              <a:buFont typeface="Arial" charset="0"/>
              <a:buNone/>
            </a:pPr>
            <a:r>
              <a:rPr lang="en-US" sz="1400" dirty="0">
                <a:solidFill>
                  <a:srgbClr val="000000"/>
                </a:solidFill>
                <a:latin typeface="Arial" charset="0"/>
              </a:rPr>
              <a:t>Cornell University</a:t>
            </a:r>
          </a:p>
          <a:p>
            <a:pPr>
              <a:spcBef>
                <a:spcPts val="0"/>
              </a:spcBef>
              <a:buFont typeface="Arial" charset="0"/>
              <a:buNone/>
            </a:pPr>
            <a:r>
              <a:rPr lang="en-US" sz="1400" dirty="0">
                <a:solidFill>
                  <a:srgbClr val="000000"/>
                </a:solidFill>
                <a:latin typeface="Arial" charset="0"/>
              </a:rPr>
              <a:t>Dartmouth College</a:t>
            </a:r>
          </a:p>
          <a:p>
            <a:pPr>
              <a:spcBef>
                <a:spcPts val="0"/>
              </a:spcBef>
              <a:buFont typeface="Arial" charset="0"/>
              <a:buNone/>
            </a:pPr>
            <a:r>
              <a:rPr lang="en-US" sz="1400" dirty="0">
                <a:solidFill>
                  <a:srgbClr val="000000"/>
                </a:solidFill>
                <a:latin typeface="Arial" charset="0"/>
              </a:rPr>
              <a:t>Duke University</a:t>
            </a:r>
          </a:p>
          <a:p>
            <a:pPr>
              <a:spcBef>
                <a:spcPts val="0"/>
              </a:spcBef>
              <a:buFont typeface="Arial" charset="0"/>
              <a:buNone/>
            </a:pPr>
            <a:r>
              <a:rPr lang="en-US" sz="1400" dirty="0">
                <a:solidFill>
                  <a:srgbClr val="000000"/>
                </a:solidFill>
                <a:latin typeface="Arial" charset="0"/>
              </a:rPr>
              <a:t>Emory </a:t>
            </a:r>
            <a:r>
              <a:rPr lang="en-US" sz="1400" dirty="0" smtClean="0">
                <a:solidFill>
                  <a:srgbClr val="000000"/>
                </a:solidFill>
                <a:latin typeface="Arial" charset="0"/>
              </a:rPr>
              <a:t>University</a:t>
            </a:r>
          </a:p>
          <a:p>
            <a:pPr>
              <a:spcBef>
                <a:spcPts val="0"/>
              </a:spcBef>
              <a:buFont typeface="Arial" charset="0"/>
              <a:buNone/>
            </a:pPr>
            <a:r>
              <a:rPr lang="en-US" sz="1400" dirty="0" smtClean="0">
                <a:solidFill>
                  <a:srgbClr val="000000"/>
                </a:solidFill>
                <a:latin typeface="Arial" charset="0"/>
              </a:rPr>
              <a:t>Getty Research Institute</a:t>
            </a:r>
            <a:endParaRPr lang="en-US" sz="1400" dirty="0">
              <a:solidFill>
                <a:srgbClr val="000000"/>
              </a:solidFill>
              <a:latin typeface="Arial" charset="0"/>
            </a:endParaRPr>
          </a:p>
          <a:p>
            <a:pPr>
              <a:spcBef>
                <a:spcPts val="0"/>
              </a:spcBef>
              <a:buFont typeface="Arial" charset="0"/>
              <a:buNone/>
            </a:pPr>
            <a:r>
              <a:rPr lang="en-US" sz="1400" dirty="0">
                <a:solidFill>
                  <a:srgbClr val="000000"/>
                </a:solidFill>
                <a:latin typeface="Arial" charset="0"/>
              </a:rPr>
              <a:t>Harvard University Library</a:t>
            </a:r>
          </a:p>
          <a:p>
            <a:pPr>
              <a:spcBef>
                <a:spcPts val="0"/>
              </a:spcBef>
              <a:buFont typeface="Arial" charset="0"/>
              <a:buNone/>
            </a:pPr>
            <a:r>
              <a:rPr lang="en-US" sz="1400" dirty="0">
                <a:solidFill>
                  <a:srgbClr val="000000"/>
                </a:solidFill>
                <a:latin typeface="Arial" charset="0"/>
              </a:rPr>
              <a:t>Indiana University</a:t>
            </a:r>
          </a:p>
          <a:p>
            <a:pPr>
              <a:spcBef>
                <a:spcPts val="0"/>
              </a:spcBef>
              <a:buFont typeface="Arial" charset="0"/>
              <a:buNone/>
            </a:pPr>
            <a:r>
              <a:rPr lang="en-US" sz="1400" dirty="0">
                <a:solidFill>
                  <a:srgbClr val="000000"/>
                </a:solidFill>
                <a:latin typeface="Arial" charset="0"/>
              </a:rPr>
              <a:t>Johns Hopkins University</a:t>
            </a:r>
          </a:p>
          <a:p>
            <a:pPr>
              <a:spcBef>
                <a:spcPts val="0"/>
              </a:spcBef>
              <a:buFont typeface="Arial" charset="0"/>
              <a:buNone/>
            </a:pPr>
            <a:r>
              <a:rPr lang="en-US" sz="1400" dirty="0">
                <a:solidFill>
                  <a:srgbClr val="000000"/>
                </a:solidFill>
                <a:latin typeface="Arial" charset="0"/>
              </a:rPr>
              <a:t>Lafayette College</a:t>
            </a:r>
          </a:p>
          <a:p>
            <a:pPr>
              <a:spcBef>
                <a:spcPts val="0"/>
              </a:spcBef>
              <a:buFont typeface="Arial" charset="0"/>
              <a:buNone/>
            </a:pPr>
            <a:r>
              <a:rPr lang="en-US" sz="1400" dirty="0">
                <a:solidFill>
                  <a:srgbClr val="000000"/>
                </a:solidFill>
                <a:latin typeface="Arial" charset="0"/>
              </a:rPr>
              <a:t>Library of Congress</a:t>
            </a:r>
          </a:p>
          <a:p>
            <a:pPr>
              <a:spcBef>
                <a:spcPts val="0"/>
              </a:spcBef>
              <a:buFont typeface="Arial" charset="0"/>
              <a:buNone/>
            </a:pPr>
            <a:r>
              <a:rPr lang="en-US" sz="1400" dirty="0">
                <a:solidFill>
                  <a:srgbClr val="000000"/>
                </a:solidFill>
                <a:latin typeface="Arial" charset="0"/>
              </a:rPr>
              <a:t>Massachusetts Institute of </a:t>
            </a:r>
            <a:r>
              <a:rPr lang="en-US" sz="1400" dirty="0" smtClean="0">
                <a:solidFill>
                  <a:srgbClr val="000000"/>
                </a:solidFill>
                <a:latin typeface="Arial" charset="0"/>
              </a:rPr>
              <a:t>Technology</a:t>
            </a:r>
          </a:p>
          <a:p>
            <a:pPr>
              <a:spcBef>
                <a:spcPts val="0"/>
              </a:spcBef>
              <a:buFont typeface="Arial" charset="0"/>
              <a:buNone/>
            </a:pPr>
            <a:r>
              <a:rPr lang="en-US" sz="1400" dirty="0" smtClean="0">
                <a:solidFill>
                  <a:srgbClr val="000000"/>
                </a:solidFill>
                <a:latin typeface="Arial" charset="0"/>
              </a:rPr>
              <a:t>McGill University</a:t>
            </a:r>
            <a:endParaRPr lang="en-US" sz="1400" dirty="0">
              <a:solidFill>
                <a:srgbClr val="000000"/>
              </a:solidFill>
              <a:latin typeface="Arial" charset="0"/>
            </a:endParaRPr>
          </a:p>
          <a:p>
            <a:pPr>
              <a:spcBef>
                <a:spcPts val="0"/>
              </a:spcBef>
              <a:buFont typeface="Arial" charset="0"/>
              <a:buNone/>
            </a:pPr>
            <a:r>
              <a:rPr lang="en-US" sz="1400" dirty="0">
                <a:solidFill>
                  <a:srgbClr val="000000"/>
                </a:solidFill>
                <a:latin typeface="Arial" charset="0"/>
              </a:rPr>
              <a:t>Michigan State University</a:t>
            </a:r>
          </a:p>
          <a:p>
            <a:pPr>
              <a:spcBef>
                <a:spcPts val="0"/>
              </a:spcBef>
              <a:buNone/>
            </a:pPr>
            <a:r>
              <a:rPr lang="en-US" sz="1400" dirty="0">
                <a:solidFill>
                  <a:srgbClr val="000000"/>
                </a:solidFill>
                <a:latin typeface="Arial" charset="0"/>
              </a:rPr>
              <a:t>New York Public </a:t>
            </a:r>
            <a:r>
              <a:rPr lang="en-US" sz="1400" dirty="0" smtClean="0">
                <a:solidFill>
                  <a:srgbClr val="000000"/>
                </a:solidFill>
                <a:latin typeface="Arial" charset="0"/>
              </a:rPr>
              <a:t>Library</a:t>
            </a:r>
          </a:p>
          <a:p>
            <a:pPr>
              <a:spcBef>
                <a:spcPts val="0"/>
              </a:spcBef>
              <a:buFont typeface="Arial" charset="0"/>
              <a:buNone/>
            </a:pPr>
            <a:r>
              <a:rPr lang="en-US" sz="1400" dirty="0" smtClean="0">
                <a:solidFill>
                  <a:srgbClr val="000000"/>
                </a:solidFill>
                <a:latin typeface="Arial" charset="0"/>
              </a:rPr>
              <a:t>New </a:t>
            </a:r>
            <a:r>
              <a:rPr lang="en-US" sz="1400" dirty="0">
                <a:solidFill>
                  <a:srgbClr val="000000"/>
                </a:solidFill>
                <a:latin typeface="Arial" charset="0"/>
              </a:rPr>
              <a:t>York University</a:t>
            </a:r>
          </a:p>
          <a:p>
            <a:pPr>
              <a:spcBef>
                <a:spcPts val="0"/>
              </a:spcBef>
              <a:buFont typeface="Arial" charset="0"/>
              <a:buNone/>
            </a:pPr>
            <a:r>
              <a:rPr lang="en-US" sz="1400" dirty="0" smtClean="0">
                <a:solidFill>
                  <a:srgbClr val="000000"/>
                </a:solidFill>
                <a:latin typeface="Arial" charset="0"/>
              </a:rPr>
              <a:t>North </a:t>
            </a:r>
            <a:r>
              <a:rPr lang="en-US" sz="1400" dirty="0">
                <a:solidFill>
                  <a:srgbClr val="000000"/>
                </a:solidFill>
                <a:latin typeface="Arial" charset="0"/>
              </a:rPr>
              <a:t>Carolina </a:t>
            </a:r>
            <a:r>
              <a:rPr lang="en-US" sz="1400" dirty="0" smtClean="0">
                <a:solidFill>
                  <a:srgbClr val="000000"/>
                </a:solidFill>
                <a:latin typeface="Arial" charset="0"/>
              </a:rPr>
              <a:t>Central</a:t>
            </a:r>
          </a:p>
          <a:p>
            <a:pPr>
              <a:spcBef>
                <a:spcPts val="0"/>
              </a:spcBef>
              <a:buFont typeface="Arial" charset="0"/>
              <a:buNone/>
            </a:pPr>
            <a:r>
              <a:rPr lang="en-US" sz="1400" dirty="0" smtClean="0">
                <a:solidFill>
                  <a:srgbClr val="000000"/>
                </a:solidFill>
                <a:latin typeface="Arial" charset="0"/>
              </a:rPr>
              <a:t>	University</a:t>
            </a:r>
          </a:p>
          <a:p>
            <a:pPr>
              <a:lnSpc>
                <a:spcPct val="110000"/>
              </a:lnSpc>
              <a:spcBef>
                <a:spcPts val="0"/>
              </a:spcBef>
              <a:buFont typeface="Arial" charset="0"/>
              <a:buNone/>
            </a:pPr>
            <a:r>
              <a:rPr lang="en-US" sz="1400" dirty="0">
                <a:solidFill>
                  <a:srgbClr val="000000"/>
                </a:solidFill>
                <a:latin typeface="Arial" charset="0"/>
              </a:rPr>
              <a:t>North Carolina State</a:t>
            </a:r>
          </a:p>
          <a:p>
            <a:pPr>
              <a:lnSpc>
                <a:spcPct val="110000"/>
              </a:lnSpc>
              <a:spcBef>
                <a:spcPts val="0"/>
              </a:spcBef>
              <a:buFont typeface="Arial" charset="0"/>
              <a:buNone/>
            </a:pPr>
            <a:r>
              <a:rPr lang="en-US" sz="1400" dirty="0">
                <a:solidFill>
                  <a:srgbClr val="000000"/>
                </a:solidFill>
                <a:latin typeface="Arial" charset="0"/>
              </a:rPr>
              <a:t>	</a:t>
            </a:r>
            <a:r>
              <a:rPr lang="en-US" sz="1400" dirty="0" smtClean="0">
                <a:solidFill>
                  <a:srgbClr val="000000"/>
                </a:solidFill>
                <a:latin typeface="Arial" charset="0"/>
              </a:rPr>
              <a:t>University</a:t>
            </a:r>
            <a:endParaRPr lang="en-US" sz="1400" dirty="0">
              <a:solidFill>
                <a:srgbClr val="000000"/>
              </a:solidFill>
              <a:latin typeface="Arial" charset="0"/>
            </a:endParaRPr>
          </a:p>
          <a:p>
            <a:pPr>
              <a:spcBef>
                <a:spcPts val="0"/>
              </a:spcBef>
              <a:buFont typeface="Arial" charset="0"/>
              <a:buNone/>
            </a:pPr>
            <a:endParaRPr lang="en-US" sz="1400" dirty="0">
              <a:solidFill>
                <a:srgbClr val="000000"/>
              </a:solidFill>
              <a:latin typeface="Arial" charset="0"/>
            </a:endParaRPr>
          </a:p>
          <a:p>
            <a:pPr>
              <a:spcBef>
                <a:spcPts val="0"/>
              </a:spcBef>
            </a:pPr>
            <a:endParaRPr lang="en-US" sz="1400" dirty="0">
              <a:solidFill>
                <a:srgbClr val="000000"/>
              </a:solidFill>
              <a:latin typeface="Arial" charset="0"/>
            </a:endParaRPr>
          </a:p>
          <a:p>
            <a:pPr>
              <a:spcBef>
                <a:spcPts val="0"/>
              </a:spcBef>
            </a:pPr>
            <a:endParaRPr lang="en-US" sz="1000" dirty="0">
              <a:solidFill>
                <a:srgbClr val="000000"/>
              </a:solidFill>
              <a:latin typeface="Monaco" charset="0"/>
            </a:endParaRPr>
          </a:p>
        </p:txBody>
      </p:sp>
      <p:sp>
        <p:nvSpPr>
          <p:cNvPr id="9220" name="Rectangle 13"/>
          <p:cNvSpPr>
            <a:spLocks noGrp="1"/>
          </p:cNvSpPr>
          <p:nvPr>
            <p:ph type="body" sz="half" idx="4294967295"/>
          </p:nvPr>
        </p:nvSpPr>
        <p:spPr>
          <a:xfrm>
            <a:off x="3229055" y="1618461"/>
            <a:ext cx="2393950" cy="4919662"/>
          </a:xfrm>
        </p:spPr>
        <p:txBody>
          <a:bodyPr>
            <a:normAutofit fontScale="92500" lnSpcReduction="10000"/>
          </a:bodyPr>
          <a:lstStyle/>
          <a:p>
            <a:pPr>
              <a:lnSpc>
                <a:spcPct val="110000"/>
              </a:lnSpc>
              <a:spcBef>
                <a:spcPts val="0"/>
              </a:spcBef>
              <a:buFont typeface="Arial" charset="0"/>
              <a:buNone/>
            </a:pPr>
            <a:r>
              <a:rPr lang="en-US" sz="1400" dirty="0" smtClean="0">
                <a:solidFill>
                  <a:srgbClr val="000000"/>
                </a:solidFill>
                <a:latin typeface="Arial" charset="0"/>
              </a:rPr>
              <a:t>Northwestern </a:t>
            </a:r>
            <a:r>
              <a:rPr lang="en-US" sz="1400" dirty="0">
                <a:solidFill>
                  <a:srgbClr val="000000"/>
                </a:solidFill>
                <a:latin typeface="Arial" charset="0"/>
              </a:rPr>
              <a:t>University</a:t>
            </a:r>
          </a:p>
          <a:p>
            <a:pPr>
              <a:lnSpc>
                <a:spcPct val="110000"/>
              </a:lnSpc>
              <a:spcBef>
                <a:spcPts val="0"/>
              </a:spcBef>
              <a:buFont typeface="Arial" charset="0"/>
              <a:buNone/>
            </a:pPr>
            <a:r>
              <a:rPr lang="en-US" sz="1400" dirty="0">
                <a:solidFill>
                  <a:srgbClr val="000000"/>
                </a:solidFill>
                <a:latin typeface="Arial" charset="0"/>
              </a:rPr>
              <a:t>The Ohio State University</a:t>
            </a:r>
          </a:p>
          <a:p>
            <a:pPr>
              <a:lnSpc>
                <a:spcPct val="110000"/>
              </a:lnSpc>
              <a:spcBef>
                <a:spcPts val="0"/>
              </a:spcBef>
              <a:buFont typeface="Arial" charset="0"/>
              <a:buNone/>
            </a:pPr>
            <a:r>
              <a:rPr lang="en-US" sz="1400" dirty="0">
                <a:solidFill>
                  <a:srgbClr val="000000"/>
                </a:solidFill>
                <a:latin typeface="Arial" charset="0"/>
              </a:rPr>
              <a:t>The Pennsylvania </a:t>
            </a:r>
            <a:r>
              <a:rPr lang="en-US" sz="1400" dirty="0" smtClean="0">
                <a:solidFill>
                  <a:srgbClr val="000000"/>
                </a:solidFill>
                <a:latin typeface="Arial" charset="0"/>
              </a:rPr>
              <a:t>State</a:t>
            </a:r>
          </a:p>
          <a:p>
            <a:pPr>
              <a:lnSpc>
                <a:spcPct val="110000"/>
              </a:lnSpc>
              <a:spcBef>
                <a:spcPts val="0"/>
              </a:spcBef>
              <a:buFont typeface="Arial" charset="0"/>
              <a:buNone/>
            </a:pPr>
            <a:r>
              <a:rPr lang="en-US" sz="1400" dirty="0" smtClean="0">
                <a:solidFill>
                  <a:srgbClr val="000000"/>
                </a:solidFill>
                <a:latin typeface="Arial" charset="0"/>
              </a:rPr>
              <a:t>	University</a:t>
            </a:r>
            <a:endParaRPr lang="en-US" sz="1400" dirty="0">
              <a:solidFill>
                <a:srgbClr val="000000"/>
              </a:solidFill>
              <a:latin typeface="Arial" charset="0"/>
            </a:endParaRPr>
          </a:p>
          <a:p>
            <a:pPr>
              <a:lnSpc>
                <a:spcPct val="110000"/>
              </a:lnSpc>
              <a:spcBef>
                <a:spcPts val="0"/>
              </a:spcBef>
              <a:buFont typeface="Arial" charset="0"/>
              <a:buNone/>
            </a:pPr>
            <a:r>
              <a:rPr lang="en-US" sz="1400" dirty="0">
                <a:solidFill>
                  <a:srgbClr val="000000"/>
                </a:solidFill>
                <a:latin typeface="Arial" charset="0"/>
              </a:rPr>
              <a:t>Princeton University</a:t>
            </a:r>
          </a:p>
          <a:p>
            <a:pPr>
              <a:lnSpc>
                <a:spcPct val="110000"/>
              </a:lnSpc>
              <a:spcBef>
                <a:spcPts val="0"/>
              </a:spcBef>
              <a:buFont typeface="Arial" charset="0"/>
              <a:buNone/>
            </a:pPr>
            <a:r>
              <a:rPr lang="en-US" sz="1400" dirty="0">
                <a:solidFill>
                  <a:srgbClr val="000000"/>
                </a:solidFill>
                <a:latin typeface="Arial" charset="0"/>
              </a:rPr>
              <a:t>Purdue University</a:t>
            </a:r>
          </a:p>
          <a:p>
            <a:pPr>
              <a:lnSpc>
                <a:spcPct val="110000"/>
              </a:lnSpc>
              <a:spcBef>
                <a:spcPts val="0"/>
              </a:spcBef>
              <a:buFont typeface="Arial" charset="0"/>
              <a:buNone/>
            </a:pPr>
            <a:r>
              <a:rPr lang="en-US" sz="1400" dirty="0">
                <a:solidFill>
                  <a:srgbClr val="000000"/>
                </a:solidFill>
                <a:latin typeface="Arial" charset="0"/>
              </a:rPr>
              <a:t>Stanford University</a:t>
            </a:r>
          </a:p>
          <a:p>
            <a:pPr>
              <a:lnSpc>
                <a:spcPct val="110000"/>
              </a:lnSpc>
              <a:spcBef>
                <a:spcPts val="0"/>
              </a:spcBef>
              <a:buFont typeface="Arial" charset="0"/>
              <a:buNone/>
            </a:pPr>
            <a:r>
              <a:rPr lang="en-US" sz="1400" dirty="0">
                <a:solidFill>
                  <a:srgbClr val="000000"/>
                </a:solidFill>
                <a:latin typeface="Arial" charset="0"/>
              </a:rPr>
              <a:t>Texas A&amp;M University</a:t>
            </a:r>
          </a:p>
          <a:p>
            <a:pPr>
              <a:lnSpc>
                <a:spcPct val="110000"/>
              </a:lnSpc>
              <a:spcBef>
                <a:spcPts val="0"/>
              </a:spcBef>
              <a:buFont typeface="Arial" charset="0"/>
              <a:buNone/>
            </a:pPr>
            <a:r>
              <a:rPr lang="en-US" sz="1400" dirty="0">
                <a:solidFill>
                  <a:srgbClr val="000000"/>
                </a:solidFill>
                <a:latin typeface="Arial" charset="0"/>
              </a:rPr>
              <a:t>Universidad </a:t>
            </a:r>
            <a:r>
              <a:rPr lang="en-US" sz="1400" dirty="0" err="1" smtClean="0">
                <a:solidFill>
                  <a:srgbClr val="000000"/>
                </a:solidFill>
                <a:latin typeface="Arial" charset="0"/>
              </a:rPr>
              <a:t>Complutense</a:t>
            </a:r>
            <a:endParaRPr lang="en-US" sz="1400" dirty="0" smtClean="0">
              <a:solidFill>
                <a:srgbClr val="000000"/>
              </a:solidFill>
              <a:latin typeface="Arial" charset="0"/>
            </a:endParaRPr>
          </a:p>
          <a:p>
            <a:pPr>
              <a:lnSpc>
                <a:spcPct val="110000"/>
              </a:lnSpc>
              <a:spcBef>
                <a:spcPts val="0"/>
              </a:spcBef>
              <a:buFont typeface="Arial" charset="0"/>
              <a:buNone/>
            </a:pPr>
            <a:r>
              <a:rPr lang="en-US" sz="1400" dirty="0" smtClean="0">
                <a:solidFill>
                  <a:srgbClr val="000000"/>
                </a:solidFill>
                <a:latin typeface="Arial" charset="0"/>
              </a:rPr>
              <a:t>	de Madrid</a:t>
            </a:r>
          </a:p>
          <a:p>
            <a:pPr>
              <a:lnSpc>
                <a:spcPct val="110000"/>
              </a:lnSpc>
              <a:spcBef>
                <a:spcPts val="0"/>
              </a:spcBef>
              <a:buNone/>
            </a:pPr>
            <a:r>
              <a:rPr lang="en-US" sz="1400" dirty="0" smtClean="0">
                <a:solidFill>
                  <a:srgbClr val="000000"/>
                </a:solidFill>
                <a:latin typeface="Arial" charset="0"/>
                <a:cs typeface="Arial" charset="0"/>
              </a:rPr>
              <a:t>University of Calgary</a:t>
            </a:r>
            <a:endParaRPr lang="en-US" sz="1400" dirty="0">
              <a:solidFill>
                <a:srgbClr val="000000"/>
              </a:solidFill>
              <a:latin typeface="Arial" charset="0"/>
            </a:endParaRPr>
          </a:p>
          <a:p>
            <a:pPr>
              <a:lnSpc>
                <a:spcPct val="110000"/>
              </a:lnSpc>
              <a:spcBef>
                <a:spcPts val="0"/>
              </a:spcBef>
              <a:buFont typeface="Arial" charset="0"/>
              <a:buNone/>
            </a:pPr>
            <a:r>
              <a:rPr lang="en-US" sz="1400" dirty="0">
                <a:solidFill>
                  <a:srgbClr val="000000"/>
                </a:solidFill>
                <a:latin typeface="Arial" charset="0"/>
              </a:rPr>
              <a:t>University of California</a:t>
            </a:r>
          </a:p>
          <a:p>
            <a:pPr>
              <a:lnSpc>
                <a:spcPct val="110000"/>
              </a:lnSpc>
              <a:spcBef>
                <a:spcPts val="0"/>
              </a:spcBef>
              <a:buFont typeface="Arial" charset="0"/>
              <a:buNone/>
            </a:pPr>
            <a:r>
              <a:rPr lang="en-US" sz="1400" dirty="0">
                <a:solidFill>
                  <a:srgbClr val="000000"/>
                </a:solidFill>
                <a:latin typeface="Arial" charset="0"/>
              </a:rPr>
              <a:t>	Berkeley</a:t>
            </a:r>
          </a:p>
          <a:p>
            <a:pPr>
              <a:lnSpc>
                <a:spcPct val="110000"/>
              </a:lnSpc>
              <a:spcBef>
                <a:spcPts val="0"/>
              </a:spcBef>
              <a:buFont typeface="Arial" charset="0"/>
              <a:buNone/>
            </a:pPr>
            <a:r>
              <a:rPr lang="en-US" sz="1400" dirty="0">
                <a:solidFill>
                  <a:srgbClr val="000000"/>
                </a:solidFill>
                <a:latin typeface="Arial" charset="0"/>
              </a:rPr>
              <a:t>	Davis</a:t>
            </a:r>
          </a:p>
          <a:p>
            <a:pPr>
              <a:lnSpc>
                <a:spcPct val="110000"/>
              </a:lnSpc>
              <a:spcBef>
                <a:spcPts val="0"/>
              </a:spcBef>
              <a:buFont typeface="Arial" charset="0"/>
              <a:buNone/>
            </a:pPr>
            <a:r>
              <a:rPr lang="en-US" sz="1400" dirty="0">
                <a:solidFill>
                  <a:srgbClr val="000000"/>
                </a:solidFill>
                <a:latin typeface="Arial" charset="0"/>
              </a:rPr>
              <a:t>	Irvine</a:t>
            </a:r>
          </a:p>
          <a:p>
            <a:pPr>
              <a:lnSpc>
                <a:spcPct val="110000"/>
              </a:lnSpc>
              <a:spcBef>
                <a:spcPts val="0"/>
              </a:spcBef>
              <a:buFont typeface="Arial" charset="0"/>
              <a:buNone/>
            </a:pPr>
            <a:r>
              <a:rPr lang="en-US" sz="1400" dirty="0">
                <a:solidFill>
                  <a:srgbClr val="000000"/>
                </a:solidFill>
                <a:latin typeface="Arial" charset="0"/>
              </a:rPr>
              <a:t>	Los Angeles</a:t>
            </a:r>
          </a:p>
          <a:p>
            <a:pPr>
              <a:lnSpc>
                <a:spcPct val="110000"/>
              </a:lnSpc>
              <a:spcBef>
                <a:spcPts val="0"/>
              </a:spcBef>
              <a:buFont typeface="Arial" charset="0"/>
              <a:buNone/>
            </a:pPr>
            <a:r>
              <a:rPr lang="en-US" sz="1400" dirty="0">
                <a:solidFill>
                  <a:srgbClr val="000000"/>
                </a:solidFill>
                <a:latin typeface="Arial" charset="0"/>
              </a:rPr>
              <a:t>	Merced</a:t>
            </a:r>
          </a:p>
          <a:p>
            <a:pPr>
              <a:lnSpc>
                <a:spcPct val="110000"/>
              </a:lnSpc>
              <a:spcBef>
                <a:spcPts val="0"/>
              </a:spcBef>
              <a:buFont typeface="Arial" charset="0"/>
              <a:buNone/>
            </a:pPr>
            <a:r>
              <a:rPr lang="en-US" sz="1400" dirty="0">
                <a:solidFill>
                  <a:srgbClr val="000000"/>
                </a:solidFill>
                <a:latin typeface="Arial" charset="0"/>
              </a:rPr>
              <a:t>	Riverside</a:t>
            </a:r>
          </a:p>
          <a:p>
            <a:pPr>
              <a:lnSpc>
                <a:spcPct val="110000"/>
              </a:lnSpc>
              <a:spcBef>
                <a:spcPts val="0"/>
              </a:spcBef>
              <a:buFont typeface="Arial" charset="0"/>
              <a:buNone/>
            </a:pPr>
            <a:r>
              <a:rPr lang="en-US" sz="1400" dirty="0">
                <a:solidFill>
                  <a:srgbClr val="000000"/>
                </a:solidFill>
                <a:latin typeface="Arial" charset="0"/>
              </a:rPr>
              <a:t>	San Diego</a:t>
            </a:r>
          </a:p>
          <a:p>
            <a:pPr>
              <a:lnSpc>
                <a:spcPct val="110000"/>
              </a:lnSpc>
              <a:spcBef>
                <a:spcPts val="0"/>
              </a:spcBef>
              <a:buFont typeface="Arial" charset="0"/>
              <a:buNone/>
            </a:pPr>
            <a:r>
              <a:rPr lang="en-US" sz="1400" dirty="0">
                <a:solidFill>
                  <a:srgbClr val="000000"/>
                </a:solidFill>
                <a:latin typeface="Arial" charset="0"/>
              </a:rPr>
              <a:t>	San Francisco</a:t>
            </a:r>
          </a:p>
          <a:p>
            <a:pPr>
              <a:lnSpc>
                <a:spcPct val="110000"/>
              </a:lnSpc>
              <a:spcBef>
                <a:spcPts val="0"/>
              </a:spcBef>
              <a:buFont typeface="Arial" charset="0"/>
              <a:buNone/>
            </a:pPr>
            <a:r>
              <a:rPr lang="en-US" sz="1400" dirty="0">
                <a:solidFill>
                  <a:srgbClr val="000000"/>
                </a:solidFill>
                <a:latin typeface="Arial" charset="0"/>
              </a:rPr>
              <a:t>	Santa Barbara</a:t>
            </a:r>
          </a:p>
          <a:p>
            <a:pPr>
              <a:lnSpc>
                <a:spcPct val="110000"/>
              </a:lnSpc>
              <a:spcBef>
                <a:spcPts val="0"/>
              </a:spcBef>
              <a:buFont typeface="Arial" charset="0"/>
              <a:buNone/>
            </a:pPr>
            <a:r>
              <a:rPr lang="en-US" sz="1400" dirty="0">
                <a:solidFill>
                  <a:srgbClr val="000000"/>
                </a:solidFill>
                <a:latin typeface="Arial" charset="0"/>
              </a:rPr>
              <a:t>	Santa </a:t>
            </a:r>
            <a:r>
              <a:rPr lang="en-US" sz="1400" dirty="0" smtClean="0">
                <a:solidFill>
                  <a:srgbClr val="000000"/>
                </a:solidFill>
                <a:latin typeface="Arial" charset="0"/>
              </a:rPr>
              <a:t>Cruz</a:t>
            </a:r>
            <a:endParaRPr lang="en-US" sz="2000" dirty="0" smtClean="0">
              <a:latin typeface="Calibri" charset="0"/>
            </a:endParaRPr>
          </a:p>
          <a:p>
            <a:pPr marL="0" indent="0">
              <a:lnSpc>
                <a:spcPct val="110000"/>
              </a:lnSpc>
              <a:spcBef>
                <a:spcPts val="0"/>
              </a:spcBef>
              <a:buNone/>
            </a:pPr>
            <a:r>
              <a:rPr lang="en-US" sz="1400" dirty="0" smtClean="0">
                <a:solidFill>
                  <a:srgbClr val="000000"/>
                </a:solidFill>
                <a:latin typeface="Arial" charset="0"/>
                <a:cs typeface="Arial" charset="0"/>
              </a:rPr>
              <a:t>The University of Chicago</a:t>
            </a:r>
          </a:p>
          <a:p>
            <a:pPr>
              <a:lnSpc>
                <a:spcPct val="110000"/>
              </a:lnSpc>
              <a:spcBef>
                <a:spcPts val="0"/>
              </a:spcBef>
              <a:buFont typeface="Arial" charset="0"/>
              <a:buNone/>
            </a:pPr>
            <a:r>
              <a:rPr lang="en-US" sz="1400" dirty="0" smtClean="0">
                <a:solidFill>
                  <a:srgbClr val="000000"/>
                </a:solidFill>
                <a:latin typeface="Arial" charset="0"/>
              </a:rPr>
              <a:t>University of Connecticut</a:t>
            </a:r>
            <a:endParaRPr lang="en-US" sz="1400" dirty="0">
              <a:solidFill>
                <a:srgbClr val="000000"/>
              </a:solidFill>
              <a:latin typeface="Arial" charset="0"/>
            </a:endParaRPr>
          </a:p>
        </p:txBody>
      </p:sp>
      <p:sp>
        <p:nvSpPr>
          <p:cNvPr id="9221" name="Rectangle 13"/>
          <p:cNvSpPr txBox="1">
            <a:spLocks/>
          </p:cNvSpPr>
          <p:nvPr/>
        </p:nvSpPr>
        <p:spPr bwMode="auto">
          <a:xfrm>
            <a:off x="6141686" y="1630169"/>
            <a:ext cx="249555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dirty="0" smtClean="0">
                <a:solidFill>
                  <a:srgbClr val="000000"/>
                </a:solidFill>
                <a:latin typeface="Arial" charset="0"/>
                <a:cs typeface="Arial" charset="0"/>
              </a:rPr>
              <a:t>University of Florida</a:t>
            </a:r>
            <a:endParaRPr lang="en-US" sz="1300" dirty="0" smtClean="0">
              <a:solidFill>
                <a:srgbClr val="000000"/>
              </a:solidFill>
              <a:latin typeface="Arial" charset="0"/>
              <a:cs typeface="Arial" charset="0"/>
            </a:endParaRPr>
          </a:p>
          <a:p>
            <a:r>
              <a:rPr lang="en-US" sz="1300" dirty="0" smtClean="0">
                <a:solidFill>
                  <a:srgbClr val="000000"/>
                </a:solidFill>
                <a:latin typeface="Arial" charset="0"/>
                <a:cs typeface="Arial" charset="0"/>
              </a:rPr>
              <a:t>University </a:t>
            </a:r>
            <a:r>
              <a:rPr lang="en-US" sz="1300" dirty="0">
                <a:solidFill>
                  <a:srgbClr val="000000"/>
                </a:solidFill>
                <a:latin typeface="Arial" charset="0"/>
                <a:cs typeface="Arial" charset="0"/>
              </a:rPr>
              <a:t>of Illinois</a:t>
            </a:r>
          </a:p>
          <a:p>
            <a:r>
              <a:rPr lang="en-US" sz="1300" dirty="0">
                <a:solidFill>
                  <a:srgbClr val="000000"/>
                </a:solidFill>
                <a:latin typeface="Arial" charset="0"/>
                <a:cs typeface="Arial" charset="0"/>
              </a:rPr>
              <a:t>University of Illinois at Chicago</a:t>
            </a:r>
          </a:p>
          <a:p>
            <a:r>
              <a:rPr lang="en-US" sz="1300" dirty="0">
                <a:solidFill>
                  <a:srgbClr val="000000"/>
                </a:solidFill>
                <a:latin typeface="Arial" charset="0"/>
                <a:cs typeface="Arial" charset="0"/>
              </a:rPr>
              <a:t>The University of Iowa</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Maryland</a:t>
            </a:r>
          </a:p>
          <a:p>
            <a:r>
              <a:rPr lang="en-US" sz="1300" dirty="0" smtClean="0">
                <a:solidFill>
                  <a:srgbClr val="000000"/>
                </a:solidFill>
                <a:latin typeface="Arial" charset="0"/>
                <a:cs typeface="Arial" charset="0"/>
              </a:rPr>
              <a:t>University of Miami</a:t>
            </a:r>
            <a:endParaRPr lang="en-US" sz="1300" dirty="0">
              <a:solidFill>
                <a:srgbClr val="000000"/>
              </a:solidFill>
              <a:latin typeface="Arial" charset="0"/>
              <a:cs typeface="Arial" charset="0"/>
            </a:endParaRPr>
          </a:p>
          <a:p>
            <a:r>
              <a:rPr lang="en-US" sz="1300" dirty="0">
                <a:solidFill>
                  <a:srgbClr val="000000"/>
                </a:solidFill>
                <a:latin typeface="Arial" charset="0"/>
                <a:cs typeface="Arial" charset="0"/>
              </a:rPr>
              <a:t>University of Michigan</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Minnesota</a:t>
            </a:r>
          </a:p>
          <a:p>
            <a:r>
              <a:rPr lang="en-US" sz="1300" dirty="0" smtClean="0">
                <a:solidFill>
                  <a:srgbClr val="000000"/>
                </a:solidFill>
                <a:latin typeface="Arial" charset="0"/>
                <a:cs typeface="Arial" charset="0"/>
              </a:rPr>
              <a:t>University of Missouri</a:t>
            </a:r>
          </a:p>
          <a:p>
            <a:r>
              <a:rPr lang="en-US" sz="1300" dirty="0" smtClean="0">
                <a:solidFill>
                  <a:srgbClr val="000000"/>
                </a:solidFill>
                <a:latin typeface="Arial" charset="0"/>
                <a:cs typeface="Arial" charset="0"/>
              </a:rPr>
              <a:t>University of Nebraska-Lincoln</a:t>
            </a:r>
            <a:endParaRPr lang="en-US" sz="1300" dirty="0">
              <a:solidFill>
                <a:srgbClr val="000000"/>
              </a:solidFill>
              <a:latin typeface="Arial" charset="0"/>
              <a:cs typeface="Arial" charset="0"/>
            </a:endParaRPr>
          </a:p>
          <a:p>
            <a:r>
              <a:rPr lang="en-US" sz="1300" dirty="0">
                <a:solidFill>
                  <a:srgbClr val="000000"/>
                </a:solidFill>
                <a:latin typeface="Arial" charset="0"/>
                <a:cs typeface="Arial" charset="0"/>
              </a:rPr>
              <a:t>The University of North </a:t>
            </a:r>
            <a:r>
              <a:rPr lang="en-US" sz="1300" dirty="0" smtClean="0">
                <a:solidFill>
                  <a:srgbClr val="000000"/>
                </a:solidFill>
                <a:latin typeface="Arial" charset="0"/>
                <a:cs typeface="Arial" charset="0"/>
              </a:rPr>
              <a:t>	Carolina </a:t>
            </a:r>
            <a:r>
              <a:rPr lang="en-US" sz="1300" dirty="0">
                <a:solidFill>
                  <a:srgbClr val="000000"/>
                </a:solidFill>
                <a:latin typeface="Arial" charset="0"/>
                <a:cs typeface="Arial" charset="0"/>
              </a:rPr>
              <a:t>at Chapel Hill</a:t>
            </a:r>
          </a:p>
          <a:p>
            <a:r>
              <a:rPr lang="en-US" sz="1300" dirty="0">
                <a:solidFill>
                  <a:srgbClr val="000000"/>
                </a:solidFill>
                <a:latin typeface="Arial" charset="0"/>
                <a:cs typeface="Arial" charset="0"/>
              </a:rPr>
              <a:t>University of Notre Dame</a:t>
            </a:r>
          </a:p>
          <a:p>
            <a:r>
              <a:rPr lang="en-US" sz="1300" dirty="0">
                <a:solidFill>
                  <a:srgbClr val="000000"/>
                </a:solidFill>
                <a:latin typeface="Arial" charset="0"/>
                <a:cs typeface="Arial" charset="0"/>
              </a:rPr>
              <a:t>University of Pennsylvania</a:t>
            </a:r>
          </a:p>
          <a:p>
            <a:r>
              <a:rPr lang="en-US" sz="1300" dirty="0">
                <a:solidFill>
                  <a:srgbClr val="000000"/>
                </a:solidFill>
                <a:latin typeface="Arial" charset="0"/>
                <a:cs typeface="Arial" charset="0"/>
              </a:rPr>
              <a:t>University of Pittsburgh</a:t>
            </a:r>
          </a:p>
          <a:p>
            <a:r>
              <a:rPr lang="en-US" sz="1300" dirty="0">
                <a:solidFill>
                  <a:srgbClr val="000000"/>
                </a:solidFill>
                <a:latin typeface="Arial" charset="0"/>
                <a:cs typeface="Arial" charset="0"/>
              </a:rPr>
              <a:t>University of Utah</a:t>
            </a:r>
          </a:p>
          <a:p>
            <a:r>
              <a:rPr lang="en-US" sz="1300" dirty="0">
                <a:solidFill>
                  <a:srgbClr val="000000"/>
                </a:solidFill>
                <a:latin typeface="Arial" charset="0"/>
                <a:cs typeface="Arial" charset="0"/>
              </a:rPr>
              <a:t>University of Virginia</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Washington</a:t>
            </a:r>
          </a:p>
          <a:p>
            <a:r>
              <a:rPr lang="en-US" sz="1300" dirty="0" smtClean="0">
                <a:solidFill>
                  <a:srgbClr val="000000"/>
                </a:solidFill>
                <a:latin typeface="Arial" charset="0"/>
                <a:cs typeface="Arial" charset="0"/>
              </a:rPr>
              <a:t>University of Wisconsin-	Madison</a:t>
            </a:r>
          </a:p>
          <a:p>
            <a:r>
              <a:rPr lang="en-US" sz="1300" dirty="0" smtClean="0">
                <a:solidFill>
                  <a:srgbClr val="000000"/>
                </a:solidFill>
                <a:latin typeface="Arial" charset="0"/>
                <a:cs typeface="Arial" charset="0"/>
              </a:rPr>
              <a:t>Utah State University</a:t>
            </a:r>
          </a:p>
          <a:p>
            <a:r>
              <a:rPr lang="en-US" sz="1300" dirty="0" smtClean="0">
                <a:solidFill>
                  <a:srgbClr val="000000"/>
                </a:solidFill>
                <a:latin typeface="Arial" charset="0"/>
                <a:cs typeface="Arial" charset="0"/>
              </a:rPr>
              <a:t>Yale University Library</a:t>
            </a:r>
            <a:endParaRPr lang="en-US" sz="1300" dirty="0" smtClean="0">
              <a:latin typeface="Arial" charset="0"/>
              <a:cs typeface="Arial" charset="0"/>
            </a:endParaRPr>
          </a:p>
          <a:p>
            <a:endParaRPr lang="en-US" sz="1300" dirty="0">
              <a:solidFill>
                <a:srgbClr val="000000"/>
              </a:solidFill>
              <a:latin typeface="Arial" charset="0"/>
              <a:cs typeface="Arial" charset="0"/>
            </a:endParaRPr>
          </a:p>
        </p:txBody>
      </p:sp>
    </p:spTree>
    <p:extLst>
      <p:ext uri="{BB962C8B-B14F-4D97-AF65-F5344CB8AC3E}">
        <p14:creationId xmlns:p14="http://schemas.microsoft.com/office/powerpoint/2010/main" val="33136708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r>
              <a:rPr lang="en-US">
                <a:solidFill>
                  <a:srgbClr val="404040"/>
                </a:solidFill>
                <a:latin typeface="Calibri" charset="0"/>
              </a:rPr>
              <a:t>Language Distribution (1)</a:t>
            </a:r>
          </a:p>
        </p:txBody>
      </p:sp>
      <p:graphicFrame>
        <p:nvGraphicFramePr>
          <p:cNvPr id="2" name="Content Placeholder 5"/>
          <p:cNvGraphicFramePr>
            <a:graphicFrameLocks noGrp="1"/>
          </p:cNvGraphicFramePr>
          <p:nvPr>
            <p:ph idx="1"/>
            <p:extLst>
              <p:ext uri="{D42A27DB-BD31-4B8C-83A1-F6EECF244321}">
                <p14:modId xmlns:p14="http://schemas.microsoft.com/office/powerpoint/2010/main" val="1534539052"/>
              </p:ext>
            </p:extLst>
          </p:nvPr>
        </p:nvGraphicFramePr>
        <p:xfrm>
          <a:off x="832296" y="1739900"/>
          <a:ext cx="7212208" cy="433906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886325" y="1739900"/>
            <a:ext cx="3800475" cy="777875"/>
          </a:xfrm>
          <a:prstGeom prst="rect">
            <a:avLst/>
          </a:prstGeom>
          <a:noFill/>
          <a:ln w="25400" cap="flat" cmpd="sng" algn="ctr">
            <a:solidFill>
              <a:srgbClr val="FF6600"/>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000">
                <a:solidFill>
                  <a:srgbClr val="000000"/>
                </a:solidFill>
                <a:ea typeface="ＭＳ Ｐゴシック" pitchFamily="-107" charset="-128"/>
                <a:cs typeface="ＭＳ Ｐゴシック" pitchFamily="-107" charset="-128"/>
              </a:rPr>
              <a:t>The top 10 languages make up ~86% of all content </a:t>
            </a:r>
          </a:p>
        </p:txBody>
      </p:sp>
      <p:sp>
        <p:nvSpPr>
          <p:cNvPr id="7" name="TextBox 4"/>
          <p:cNvSpPr txBox="1">
            <a:spLocks noChangeArrowheads="1"/>
          </p:cNvSpPr>
          <p:nvPr/>
        </p:nvSpPr>
        <p:spPr bwMode="auto">
          <a:xfrm>
            <a:off x="5079469" y="6129761"/>
            <a:ext cx="2856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dirty="0"/>
              <a:t>* As of </a:t>
            </a:r>
            <a:r>
              <a:rPr lang="en-US" dirty="0" smtClean="0"/>
              <a:t>September 24, </a:t>
            </a:r>
            <a:r>
              <a:rPr lang="en-US" dirty="0"/>
              <a:t>2011</a:t>
            </a:r>
          </a:p>
        </p:txBody>
      </p:sp>
    </p:spTree>
    <p:extLst>
      <p:ext uri="{BB962C8B-B14F-4D97-AF65-F5344CB8AC3E}">
        <p14:creationId xmlns:p14="http://schemas.microsoft.com/office/powerpoint/2010/main" val="17929581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7"/>
          <p:cNvGraphicFramePr>
            <a:graphicFrameLocks/>
          </p:cNvGraphicFramePr>
          <p:nvPr>
            <p:extLst>
              <p:ext uri="{D42A27DB-BD31-4B8C-83A1-F6EECF244321}">
                <p14:modId xmlns:p14="http://schemas.microsoft.com/office/powerpoint/2010/main" val="1660123267"/>
              </p:ext>
            </p:extLst>
          </p:nvPr>
        </p:nvGraphicFramePr>
        <p:xfrm>
          <a:off x="719138" y="1636713"/>
          <a:ext cx="7464425"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Title 1"/>
          <p:cNvSpPr>
            <a:spLocks noGrp="1"/>
          </p:cNvSpPr>
          <p:nvPr>
            <p:ph type="title"/>
          </p:nvPr>
        </p:nvSpPr>
        <p:spPr/>
        <p:txBody>
          <a:bodyPr/>
          <a:lstStyle/>
          <a:p>
            <a:r>
              <a:rPr lang="en-US">
                <a:solidFill>
                  <a:srgbClr val="404040"/>
                </a:solidFill>
                <a:latin typeface="Calibri" charset="0"/>
              </a:rPr>
              <a:t>Language Distribution (2)</a:t>
            </a:r>
          </a:p>
        </p:txBody>
      </p:sp>
      <p:sp>
        <p:nvSpPr>
          <p:cNvPr id="7" name="Rectangle 6"/>
          <p:cNvSpPr/>
          <p:nvPr/>
        </p:nvSpPr>
        <p:spPr>
          <a:xfrm>
            <a:off x="6834188" y="1965325"/>
            <a:ext cx="1993900" cy="958850"/>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2000" dirty="0">
                <a:solidFill>
                  <a:srgbClr val="000000"/>
                </a:solidFill>
                <a:ea typeface="ＭＳ Ｐゴシック" pitchFamily="-107" charset="-128"/>
                <a:cs typeface="ＭＳ Ｐゴシック" pitchFamily="-107" charset="-128"/>
              </a:rPr>
              <a:t>The next 40 languages make up ~13% of total</a:t>
            </a:r>
          </a:p>
        </p:txBody>
      </p:sp>
      <p:sp>
        <p:nvSpPr>
          <p:cNvPr id="8" name="TextBox 4"/>
          <p:cNvSpPr txBox="1">
            <a:spLocks noChangeArrowheads="1"/>
          </p:cNvSpPr>
          <p:nvPr/>
        </p:nvSpPr>
        <p:spPr bwMode="auto">
          <a:xfrm>
            <a:off x="5079469" y="6129761"/>
            <a:ext cx="2856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dirty="0"/>
              <a:t>* As of </a:t>
            </a:r>
            <a:r>
              <a:rPr lang="en-US" dirty="0" smtClean="0"/>
              <a:t>September 24, </a:t>
            </a:r>
            <a:r>
              <a:rPr lang="en-US" dirty="0"/>
              <a:t>2011</a:t>
            </a:r>
          </a:p>
        </p:txBody>
      </p:sp>
    </p:spTree>
    <p:extLst>
      <p:ext uri="{BB962C8B-B14F-4D97-AF65-F5344CB8AC3E}">
        <p14:creationId xmlns:p14="http://schemas.microsoft.com/office/powerpoint/2010/main" val="34982939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solidFill>
                  <a:srgbClr val="404040"/>
                </a:solidFill>
                <a:latin typeface="Calibri" charset="0"/>
              </a:rPr>
              <a:t>Content over time</a:t>
            </a:r>
            <a:endParaRPr lang="en-US">
              <a:latin typeface="Calibri" charset="0"/>
            </a:endParaRPr>
          </a:p>
        </p:txBody>
      </p:sp>
      <p:graphicFrame>
        <p:nvGraphicFramePr>
          <p:cNvPr id="7" name="Chart 6"/>
          <p:cNvGraphicFramePr/>
          <p:nvPr>
            <p:extLst>
              <p:ext uri="{D42A27DB-BD31-4B8C-83A1-F6EECF244321}">
                <p14:modId xmlns:p14="http://schemas.microsoft.com/office/powerpoint/2010/main" val="3397311229"/>
              </p:ext>
            </p:extLst>
          </p:nvPr>
        </p:nvGraphicFramePr>
        <p:xfrm>
          <a:off x="457200" y="1663700"/>
          <a:ext cx="8229600" cy="4581525"/>
        </p:xfrm>
        <a:graphic>
          <a:graphicData uri="http://schemas.openxmlformats.org/drawingml/2006/chart">
            <c:chart xmlns:c="http://schemas.openxmlformats.org/drawingml/2006/chart" xmlns:r="http://schemas.openxmlformats.org/officeDocument/2006/relationships" r:id="rId3"/>
          </a:graphicData>
        </a:graphic>
      </p:graphicFrame>
      <p:sp>
        <p:nvSpPr>
          <p:cNvPr id="34820" name="TextBox 4"/>
          <p:cNvSpPr txBox="1">
            <a:spLocks noChangeArrowheads="1"/>
          </p:cNvSpPr>
          <p:nvPr/>
        </p:nvSpPr>
        <p:spPr bwMode="auto">
          <a:xfrm>
            <a:off x="5494338" y="6245225"/>
            <a:ext cx="2744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dirty="0"/>
              <a:t>* As of </a:t>
            </a:r>
            <a:r>
              <a:rPr lang="en-US" dirty="0" smtClean="0"/>
              <a:t>September 24, </a:t>
            </a:r>
            <a:r>
              <a:rPr lang="en-US" dirty="0"/>
              <a:t>2011</a:t>
            </a:r>
          </a:p>
        </p:txBody>
      </p:sp>
    </p:spTree>
    <p:extLst>
      <p:ext uri="{BB962C8B-B14F-4D97-AF65-F5344CB8AC3E}">
        <p14:creationId xmlns:p14="http://schemas.microsoft.com/office/powerpoint/2010/main" val="8676810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US">
                <a:solidFill>
                  <a:srgbClr val="404040"/>
                </a:solidFill>
                <a:latin typeface="Calibri" charset="0"/>
              </a:rPr>
              <a:t>HathiTrust Content Growth</a:t>
            </a:r>
          </a:p>
        </p:txBody>
      </p:sp>
      <p:graphicFrame>
        <p:nvGraphicFramePr>
          <p:cNvPr id="18434" name="Content Placeholder 3"/>
          <p:cNvGraphicFramePr>
            <a:graphicFrameLocks noGrp="1"/>
          </p:cNvGraphicFramePr>
          <p:nvPr>
            <p:ph idx="1"/>
          </p:nvPr>
        </p:nvGraphicFramePr>
        <p:xfrm>
          <a:off x="457200" y="1731963"/>
          <a:ext cx="8229600" cy="4632325"/>
        </p:xfrm>
        <a:graphic>
          <a:graphicData uri="http://schemas.openxmlformats.org/presentationml/2006/ole">
            <mc:AlternateContent xmlns:mc="http://schemas.openxmlformats.org/markup-compatibility/2006">
              <mc:Choice xmlns:v="urn:schemas-microsoft-com:vml" Requires="v">
                <p:oleObj spid="_x0000_s117814" name="Worksheet" r:id="rId4" imgW="8228920" imgH="4632577" progId="Excel.Sheet.8">
                  <p:embed/>
                </p:oleObj>
              </mc:Choice>
              <mc:Fallback>
                <p:oleObj name="Worksheet" r:id="rId4" imgW="8228920" imgH="4632577"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31963"/>
                        <a:ext cx="8229600" cy="463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65963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ctrTitle"/>
          </p:nvPr>
        </p:nvSpPr>
        <p:spPr/>
        <p:txBody>
          <a:bodyPr>
            <a:normAutofit/>
          </a:bodyPr>
          <a:lstStyle/>
          <a:p>
            <a:pPr eaLnBrk="1" hangingPunct="1"/>
            <a:r>
              <a:rPr lang="en-US" dirty="0" smtClean="0"/>
              <a:t>Collaboration:</a:t>
            </a:r>
            <a:br>
              <a:rPr lang="en-US" dirty="0" smtClean="0"/>
            </a:br>
            <a:r>
              <a:rPr lang="en-US" dirty="0" smtClean="0"/>
              <a:t>Collection Management</a:t>
            </a:r>
          </a:p>
        </p:txBody>
      </p:sp>
    </p:spTree>
    <p:extLst>
      <p:ext uri="{BB962C8B-B14F-4D97-AF65-F5344CB8AC3E}">
        <p14:creationId xmlns:p14="http://schemas.microsoft.com/office/powerpoint/2010/main" val="16377193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Cloud Library</a:t>
            </a:r>
            <a:endParaRPr lang="en-US" dirty="0"/>
          </a:p>
        </p:txBody>
      </p:sp>
      <p:sp>
        <p:nvSpPr>
          <p:cNvPr id="3" name="Content Placeholder 2"/>
          <p:cNvSpPr>
            <a:spLocks noGrp="1"/>
          </p:cNvSpPr>
          <p:nvPr>
            <p:ph idx="1"/>
          </p:nvPr>
        </p:nvSpPr>
        <p:spPr/>
        <p:txBody>
          <a:bodyPr>
            <a:normAutofit/>
          </a:bodyPr>
          <a:lstStyle/>
          <a:p>
            <a:r>
              <a:rPr lang="en-US" dirty="0"/>
              <a:t>Toward a Cloud Library</a:t>
            </a:r>
          </a:p>
          <a:p>
            <a:pPr lvl="1"/>
            <a:r>
              <a:rPr lang="en-US" sz="2400" dirty="0"/>
              <a:t>CLIR, Mellon Foundation</a:t>
            </a:r>
          </a:p>
          <a:p>
            <a:pPr lvl="1"/>
            <a:r>
              <a:rPr lang="en-US" sz="2400" dirty="0"/>
              <a:t>OCLC Research, NYU, </a:t>
            </a:r>
            <a:r>
              <a:rPr lang="en-US" sz="2400" dirty="0" err="1"/>
              <a:t>HathiTrust</a:t>
            </a:r>
            <a:r>
              <a:rPr lang="en-US" sz="2400" dirty="0"/>
              <a:t>, Recap Libraries</a:t>
            </a:r>
          </a:p>
          <a:p>
            <a:pPr lvl="2"/>
            <a:r>
              <a:rPr lang="en-US" sz="2000" b="1" dirty="0" smtClean="0"/>
              <a:t>Objective: </a:t>
            </a:r>
            <a:r>
              <a:rPr lang="en-US" sz="2000" dirty="0" smtClean="0"/>
              <a:t>Characterize </a:t>
            </a:r>
            <a:r>
              <a:rPr lang="en-US" sz="2000" i="1" dirty="0"/>
              <a:t>the near-term opportunity </a:t>
            </a:r>
            <a:r>
              <a:rPr lang="en-US" sz="2000" dirty="0"/>
              <a:t>for </a:t>
            </a:r>
            <a:r>
              <a:rPr lang="en-US" sz="2000" i="1" dirty="0"/>
              <a:t>externalizing management of academic research collections</a:t>
            </a:r>
            <a:r>
              <a:rPr lang="en-US" sz="2000" dirty="0"/>
              <a:t> leveraging capacity of </a:t>
            </a:r>
            <a:r>
              <a:rPr lang="en-US" sz="2000" i="1" dirty="0"/>
              <a:t>large-scale shared print and digital </a:t>
            </a:r>
            <a:r>
              <a:rPr lang="en-US" sz="2000" i="1" dirty="0" smtClean="0"/>
              <a:t>repositories</a:t>
            </a:r>
            <a:endParaRPr lang="en-US" sz="2000" i="1" dirty="0"/>
          </a:p>
          <a:p>
            <a:pPr lvl="2"/>
            <a:r>
              <a:rPr lang="en-US" sz="2000" b="1" dirty="0"/>
              <a:t>Outcomes: </a:t>
            </a:r>
            <a:r>
              <a:rPr lang="en-US" sz="2000" i="1" dirty="0"/>
              <a:t>opportunity and risk assessment</a:t>
            </a:r>
            <a:r>
              <a:rPr lang="en-US" sz="2000" dirty="0"/>
              <a:t> based on aggregate collection analysis; </a:t>
            </a:r>
            <a:r>
              <a:rPr lang="en-US" sz="2000" i="1" dirty="0">
                <a:solidFill>
                  <a:srgbClr val="404040"/>
                </a:solidFill>
              </a:rPr>
              <a:t>draft service agreement</a:t>
            </a:r>
            <a:r>
              <a:rPr lang="en-US" sz="2000" dirty="0">
                <a:solidFill>
                  <a:srgbClr val="404040"/>
                </a:solidFill>
              </a:rPr>
              <a:t> </a:t>
            </a:r>
            <a:r>
              <a:rPr lang="en-US" sz="2000" dirty="0"/>
              <a:t>enabling generic consumer library to selectively outsource preservation and access of low-use research collections to large-scale print and digital </a:t>
            </a:r>
            <a:r>
              <a:rPr lang="en-US" sz="2000" dirty="0"/>
              <a:t>repositories (</a:t>
            </a:r>
            <a:r>
              <a:rPr lang="en-US" sz="2000" dirty="0" err="1"/>
              <a:t>Malpas</a:t>
            </a:r>
            <a:r>
              <a:rPr lang="en-US" sz="2000" dirty="0"/>
              <a:t>, RLG Partner Update, January </a:t>
            </a:r>
            <a:r>
              <a:rPr lang="en-US" sz="2000" dirty="0" smtClean="0"/>
              <a:t>2010)</a:t>
            </a:r>
            <a:endParaRPr lang="en-US" sz="2000" i="1" dirty="0"/>
          </a:p>
          <a:p>
            <a:pPr lvl="2"/>
            <a:endParaRPr lang="en-US" sz="2000" dirty="0"/>
          </a:p>
          <a:p>
            <a:pPr marL="914400" lvl="2" indent="0">
              <a:buNone/>
            </a:pPr>
            <a:endParaRPr lang="en-US" dirty="0"/>
          </a:p>
          <a:p>
            <a:endParaRPr lang="en-US" dirty="0"/>
          </a:p>
        </p:txBody>
      </p:sp>
    </p:spTree>
    <p:extLst>
      <p:ext uri="{BB962C8B-B14F-4D97-AF65-F5344CB8AC3E}">
        <p14:creationId xmlns:p14="http://schemas.microsoft.com/office/powerpoint/2010/main" val="16847800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nvGraphicFramePr>
        <p:xfrm>
          <a:off x="304800" y="1295400"/>
          <a:ext cx="8458200" cy="5230721"/>
        </p:xfrm>
        <a:graphic>
          <a:graphicData uri="http://schemas.openxmlformats.org/drawingml/2006/chart">
            <c:chart xmlns:c="http://schemas.openxmlformats.org/drawingml/2006/chart" xmlns:r="http://schemas.openxmlformats.org/officeDocument/2006/relationships" r:id="rId3"/>
          </a:graphicData>
        </a:graphic>
      </p:graphicFrame>
      <p:sp>
        <p:nvSpPr>
          <p:cNvPr id="47107" name="Title 4"/>
          <p:cNvSpPr>
            <a:spLocks noGrp="1"/>
          </p:cNvSpPr>
          <p:nvPr>
            <p:ph type="title" idx="4294967295"/>
          </p:nvPr>
        </p:nvSpPr>
        <p:spPr>
          <a:xfrm>
            <a:off x="0" y="147638"/>
            <a:ext cx="8023225" cy="995362"/>
          </a:xfrm>
        </p:spPr>
        <p:txBody>
          <a:bodyPr rtlCol="0">
            <a:normAutofit fontScale="90000"/>
          </a:bodyPr>
          <a:lstStyle/>
          <a:p>
            <a:pPr eaLnBrk="1" fontAlgn="auto" hangingPunct="1">
              <a:spcAft>
                <a:spcPts val="0"/>
              </a:spcAft>
              <a:defRPr/>
            </a:pPr>
            <a:r>
              <a:rPr lang="en-US" sz="3200" b="1" smtClean="0"/>
              <a:t/>
            </a:r>
            <a:br>
              <a:rPr lang="en-US" sz="3200" b="1" smtClean="0"/>
            </a:br>
            <a:r>
              <a:rPr lang="en-US" sz="3200" b="1" smtClean="0"/>
              <a:t>A global change in the library environment</a:t>
            </a:r>
          </a:p>
        </p:txBody>
      </p:sp>
      <p:sp>
        <p:nvSpPr>
          <p:cNvPr id="11" name="Striped Right Arrow 10"/>
          <p:cNvSpPr/>
          <p:nvPr/>
        </p:nvSpPr>
        <p:spPr bwMode="auto">
          <a:xfrm rot="16200000">
            <a:off x="8058944" y="3752056"/>
            <a:ext cx="977900" cy="484188"/>
          </a:xfrm>
          <a:prstGeom prst="stripedRightArrow">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wrap="none">
            <a:prstTxWarp prst="textNoShape">
              <a:avLst/>
            </a:prstTxWarp>
          </a:bodyPr>
          <a:lstStyle/>
          <a:p>
            <a:pPr defTabSz="914400" fontAlgn="auto">
              <a:lnSpc>
                <a:spcPct val="120000"/>
              </a:lnSpc>
              <a:spcBef>
                <a:spcPct val="50000"/>
              </a:spcBef>
              <a:spcAft>
                <a:spcPts val="0"/>
              </a:spcAft>
              <a:defRPr/>
            </a:pPr>
            <a:endParaRPr lang="en-US" b="1">
              <a:solidFill>
                <a:srgbClr val="000000"/>
              </a:solidFill>
              <a:latin typeface="Trebuchet MS" pitchFamily="34" charset="0"/>
              <a:ea typeface="+mn-ea"/>
              <a:cs typeface="+mn-cs"/>
            </a:endParaRPr>
          </a:p>
        </p:txBody>
      </p:sp>
      <p:sp>
        <p:nvSpPr>
          <p:cNvPr id="14" name="TextBox 13"/>
          <p:cNvSpPr txBox="1">
            <a:spLocks noChangeArrowheads="1"/>
          </p:cNvSpPr>
          <p:nvPr/>
        </p:nvSpPr>
        <p:spPr bwMode="auto">
          <a:xfrm>
            <a:off x="6248400" y="2438400"/>
            <a:ext cx="2398713" cy="581025"/>
          </a:xfrm>
          <a:prstGeom prst="rect">
            <a:avLst/>
          </a:prstGeom>
          <a:solidFill>
            <a:schemeClr val="bg1"/>
          </a:solidFill>
          <a:ln w="9525">
            <a:noFill/>
            <a:miter lim="800000"/>
            <a:headEnd/>
            <a:tailEnd/>
          </a:ln>
        </p:spPr>
        <p:txBody>
          <a:bodyPr wrap="none">
            <a:prstTxWarp prst="textNoShape">
              <a:avLst/>
            </a:prstTxWarp>
            <a:spAutoFit/>
          </a:bodyPr>
          <a:lstStyle/>
          <a:p>
            <a:r>
              <a:rPr lang="en-US" sz="1600">
                <a:solidFill>
                  <a:schemeClr val="accent1"/>
                </a:solidFill>
                <a:latin typeface="Calibri" charset="0"/>
              </a:rPr>
              <a:t>June 2010</a:t>
            </a:r>
          </a:p>
          <a:p>
            <a:r>
              <a:rPr lang="en-US" sz="1600">
                <a:solidFill>
                  <a:schemeClr val="accent1"/>
                </a:solidFill>
                <a:latin typeface="Calibri" charset="0"/>
              </a:rPr>
              <a:t>Median duplication: 31%</a:t>
            </a:r>
          </a:p>
        </p:txBody>
      </p:sp>
      <p:sp>
        <p:nvSpPr>
          <p:cNvPr id="15" name="TextBox 14"/>
          <p:cNvSpPr txBox="1">
            <a:spLocks noChangeArrowheads="1"/>
          </p:cNvSpPr>
          <p:nvPr/>
        </p:nvSpPr>
        <p:spPr bwMode="auto">
          <a:xfrm>
            <a:off x="6248400" y="4953000"/>
            <a:ext cx="2398713" cy="581025"/>
          </a:xfrm>
          <a:prstGeom prst="rect">
            <a:avLst/>
          </a:prstGeom>
          <a:solidFill>
            <a:schemeClr val="bg1"/>
          </a:solidFill>
          <a:ln w="9525">
            <a:noFill/>
            <a:miter lim="800000"/>
            <a:headEnd/>
            <a:tailEnd/>
          </a:ln>
        </p:spPr>
        <p:txBody>
          <a:bodyPr wrap="none">
            <a:prstTxWarp prst="textNoShape">
              <a:avLst/>
            </a:prstTxWarp>
            <a:spAutoFit/>
          </a:bodyPr>
          <a:lstStyle/>
          <a:p>
            <a:r>
              <a:rPr lang="en-US" sz="1600">
                <a:solidFill>
                  <a:srgbClr val="7030A0"/>
                </a:solidFill>
                <a:latin typeface="Calibri" charset="0"/>
              </a:rPr>
              <a:t>June 2009</a:t>
            </a:r>
          </a:p>
          <a:p>
            <a:r>
              <a:rPr lang="en-US" sz="1600">
                <a:solidFill>
                  <a:srgbClr val="7030A0"/>
                </a:solidFill>
                <a:latin typeface="Calibri" charset="0"/>
              </a:rPr>
              <a:t>Median duplication: 19%</a:t>
            </a:r>
          </a:p>
        </p:txBody>
      </p:sp>
      <p:sp>
        <p:nvSpPr>
          <p:cNvPr id="8" name="Rounded Rectangle 7"/>
          <p:cNvSpPr/>
          <p:nvPr/>
        </p:nvSpPr>
        <p:spPr bwMode="auto">
          <a:xfrm>
            <a:off x="1295400" y="1525588"/>
            <a:ext cx="7010400" cy="9017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a:prstTxWarp prst="textNoShape">
              <a:avLst/>
            </a:prstTxWarp>
            <a:spAutoFit/>
          </a:bodyPr>
          <a:lstStyle/>
          <a:p>
            <a:pPr defTabSz="914400" fontAlgn="auto">
              <a:lnSpc>
                <a:spcPct val="120000"/>
              </a:lnSpc>
              <a:spcBef>
                <a:spcPct val="50000"/>
              </a:spcBef>
              <a:spcAft>
                <a:spcPts val="0"/>
              </a:spcAft>
              <a:defRPr/>
            </a:pPr>
            <a:r>
              <a:rPr lang="en-US" sz="2000" b="1" i="1" dirty="0">
                <a:solidFill>
                  <a:srgbClr val="000000"/>
                </a:solidFill>
                <a:latin typeface="Trebuchet MS" pitchFamily="34" charset="0"/>
                <a:ea typeface="+mn-ea"/>
                <a:cs typeface="+mn-cs"/>
              </a:rPr>
              <a:t>Academic print book collection </a:t>
            </a:r>
            <a:r>
              <a:rPr lang="en-US" sz="2000" b="1" i="1" u="sng" dirty="0">
                <a:solidFill>
                  <a:srgbClr val="000000"/>
                </a:solidFill>
                <a:latin typeface="Trebuchet MS" pitchFamily="34" charset="0"/>
                <a:ea typeface="+mn-ea"/>
                <a:cs typeface="+mn-cs"/>
              </a:rPr>
              <a:t>already </a:t>
            </a:r>
            <a:r>
              <a:rPr lang="en-US" sz="2000" b="1" i="1" dirty="0">
                <a:solidFill>
                  <a:srgbClr val="000000"/>
                </a:solidFill>
                <a:latin typeface="Trebuchet MS" pitchFamily="34" charset="0"/>
                <a:ea typeface="+mn-ea"/>
                <a:cs typeface="+mn-cs"/>
              </a:rPr>
              <a:t>substantially duplicated in mass digitized book corpus</a:t>
            </a:r>
          </a:p>
        </p:txBody>
      </p:sp>
    </p:spTree>
    <p:extLst>
      <p:ext uri="{BB962C8B-B14F-4D97-AF65-F5344CB8AC3E}">
        <p14:creationId xmlns:p14="http://schemas.microsoft.com/office/powerpoint/2010/main" val="186391744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growth of overlap …</a:t>
            </a:r>
            <a:endParaRPr lang="en-US" dirty="0"/>
          </a:p>
        </p:txBody>
      </p:sp>
      <p:sp>
        <p:nvSpPr>
          <p:cNvPr id="3" name="Content Placeholder 2"/>
          <p:cNvSpPr>
            <a:spLocks noGrp="1"/>
          </p:cNvSpPr>
          <p:nvPr>
            <p:ph idx="1"/>
          </p:nvPr>
        </p:nvSpPr>
        <p:spPr/>
        <p:txBody>
          <a:bodyPr>
            <a:normAutofit lnSpcReduction="10000"/>
          </a:bodyPr>
          <a:lstStyle/>
          <a:p>
            <a:r>
              <a:rPr lang="en-US" dirty="0" smtClean="0"/>
              <a:t>ARL overlap</a:t>
            </a:r>
          </a:p>
          <a:p>
            <a:pPr lvl="1"/>
            <a:r>
              <a:rPr lang="en-US" dirty="0" smtClean="0"/>
              <a:t>31% in June 2010</a:t>
            </a:r>
          </a:p>
          <a:p>
            <a:pPr lvl="1"/>
            <a:r>
              <a:rPr lang="en-US" dirty="0" smtClean="0"/>
              <a:t>33% in Dec (adjustment: adding little-held works)</a:t>
            </a:r>
          </a:p>
          <a:p>
            <a:pPr lvl="1"/>
            <a:r>
              <a:rPr lang="en-US" dirty="0" smtClean="0"/>
              <a:t>~ 1% per 225,000 </a:t>
            </a:r>
            <a:r>
              <a:rPr lang="en-US" dirty="0" err="1" smtClean="0"/>
              <a:t>vols</a:t>
            </a:r>
            <a:endParaRPr lang="en-US" dirty="0" smtClean="0"/>
          </a:p>
          <a:p>
            <a:pPr lvl="1"/>
            <a:r>
              <a:rPr lang="en-US" dirty="0" smtClean="0"/>
              <a:t>45% by December, 2011</a:t>
            </a:r>
          </a:p>
          <a:p>
            <a:r>
              <a:rPr lang="en-US" dirty="0" smtClean="0"/>
              <a:t>Oberlin Group overlap</a:t>
            </a:r>
          </a:p>
          <a:p>
            <a:pPr lvl="1"/>
            <a:r>
              <a:rPr lang="en-US" dirty="0" smtClean="0"/>
              <a:t>Close to 9% points higher</a:t>
            </a:r>
          </a:p>
          <a:p>
            <a:pPr lvl="1"/>
            <a:r>
              <a:rPr lang="en-US" dirty="0" smtClean="0"/>
              <a:t>41% in December, 2010</a:t>
            </a:r>
          </a:p>
          <a:p>
            <a:pPr lvl="1"/>
            <a:r>
              <a:rPr lang="en-US" dirty="0"/>
              <a:t>Close to 50% in May, 2011</a:t>
            </a:r>
          </a:p>
          <a:p>
            <a:pPr lvl="1"/>
            <a:r>
              <a:rPr lang="en-US" dirty="0" smtClean="0"/>
              <a:t>Higher rate of overlap per added volume?</a:t>
            </a:r>
          </a:p>
        </p:txBody>
      </p:sp>
    </p:spTree>
    <p:extLst>
      <p:ext uri="{BB962C8B-B14F-4D97-AF65-F5344CB8AC3E}">
        <p14:creationId xmlns:p14="http://schemas.microsoft.com/office/powerpoint/2010/main" val="15004142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880" y="274638"/>
            <a:ext cx="8229600" cy="1143000"/>
          </a:xfrm>
        </p:spPr>
        <p:txBody>
          <a:bodyPr rtlCol="0">
            <a:normAutofit fontScale="90000"/>
          </a:bodyPr>
          <a:lstStyle/>
          <a:p>
            <a:pPr eaLnBrk="1" fontAlgn="auto" hangingPunct="1">
              <a:spcAft>
                <a:spcPts val="0"/>
              </a:spcAft>
              <a:defRPr/>
            </a:pPr>
            <a:r>
              <a:rPr lang="en-US" dirty="0" smtClean="0">
                <a:ea typeface="ＭＳ Ｐゴシック" pitchFamily="33" charset="-128"/>
                <a:cs typeface="ＭＳ Ｐゴシック" pitchFamily="33" charset="-128"/>
              </a:rPr>
              <a:t>Digitized Books in Shared Repositories</a:t>
            </a:r>
            <a:endParaRPr lang="en-US" dirty="0">
              <a:ea typeface="ＭＳ Ｐゴシック" pitchFamily="33" charset="-128"/>
              <a:cs typeface="ＭＳ Ｐゴシック" pitchFamily="33" charset="-128"/>
            </a:endParaRPr>
          </a:p>
        </p:txBody>
      </p:sp>
      <p:graphicFrame>
        <p:nvGraphicFramePr>
          <p:cNvPr id="3" name="Chart 2"/>
          <p:cNvGraphicFramePr/>
          <p:nvPr>
            <p:extLst>
              <p:ext uri="{D42A27DB-BD31-4B8C-83A1-F6EECF244321}">
                <p14:modId xmlns:p14="http://schemas.microsoft.com/office/powerpoint/2010/main" val="1864865370"/>
              </p:ext>
            </p:extLst>
          </p:nvPr>
        </p:nvGraphicFramePr>
        <p:xfrm>
          <a:off x="596900" y="1472642"/>
          <a:ext cx="7696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bwMode="auto">
          <a:xfrm>
            <a:off x="1981200" y="1906588"/>
            <a:ext cx="5715000" cy="901700"/>
          </a:xfrm>
          <a:prstGeom prst="roundRect">
            <a:avLst/>
          </a:prstGeom>
          <a:gradFill>
            <a:gsLst>
              <a:gs pos="0">
                <a:schemeClr val="accent1">
                  <a:tint val="66000"/>
                  <a:satMod val="160000"/>
                  <a:alpha val="49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a:prstTxWarp prst="textNoShape">
              <a:avLst/>
            </a:prstTxWarp>
            <a:spAutoFit/>
          </a:bodyPr>
          <a:lstStyle/>
          <a:p>
            <a:pPr defTabSz="914400" fontAlgn="auto">
              <a:lnSpc>
                <a:spcPct val="120000"/>
              </a:lnSpc>
              <a:spcBef>
                <a:spcPct val="50000"/>
              </a:spcBef>
              <a:spcAft>
                <a:spcPts val="0"/>
              </a:spcAft>
              <a:defRPr/>
            </a:pPr>
            <a:r>
              <a:rPr lang="en-US" sz="2000" i="1" dirty="0">
                <a:latin typeface="+mn-lt"/>
                <a:ea typeface="+mn-ea"/>
                <a:cs typeface="+mn-cs"/>
              </a:rPr>
              <a:t>~75% of mass digitized corpus is ‘backed up’ in one or more shared print repositories</a:t>
            </a:r>
            <a:endParaRPr lang="en-US" sz="2000" b="1" i="1" dirty="0">
              <a:solidFill>
                <a:srgbClr val="000000"/>
              </a:solidFill>
              <a:latin typeface="Trebuchet MS" pitchFamily="34" charset="0"/>
              <a:ea typeface="+mn-ea"/>
              <a:cs typeface="+mn-cs"/>
            </a:endParaRPr>
          </a:p>
        </p:txBody>
      </p:sp>
      <p:sp>
        <p:nvSpPr>
          <p:cNvPr id="57349" name="TextBox 4"/>
          <p:cNvSpPr txBox="1">
            <a:spLocks noChangeArrowheads="1"/>
          </p:cNvSpPr>
          <p:nvPr/>
        </p:nvSpPr>
        <p:spPr bwMode="auto">
          <a:xfrm>
            <a:off x="7088120" y="1236116"/>
            <a:ext cx="1358900" cy="366713"/>
          </a:xfrm>
          <a:prstGeom prst="rect">
            <a:avLst/>
          </a:prstGeom>
          <a:noFill/>
          <a:ln w="9525">
            <a:noFill/>
            <a:miter lim="800000"/>
            <a:headEnd/>
            <a:tailEnd/>
          </a:ln>
        </p:spPr>
        <p:txBody>
          <a:bodyPr wrap="none">
            <a:prstTxWarp prst="textNoShape">
              <a:avLst/>
            </a:prstTxWarp>
            <a:spAutoFit/>
          </a:bodyPr>
          <a:lstStyle/>
          <a:p>
            <a:r>
              <a:rPr lang="en-US" dirty="0">
                <a:latin typeface="Calibri" charset="0"/>
              </a:rPr>
              <a:t>~3.5M titles</a:t>
            </a:r>
          </a:p>
        </p:txBody>
      </p:sp>
      <p:sp>
        <p:nvSpPr>
          <p:cNvPr id="57350" name="TextBox 5"/>
          <p:cNvSpPr txBox="1">
            <a:spLocks noChangeArrowheads="1"/>
          </p:cNvSpPr>
          <p:nvPr/>
        </p:nvSpPr>
        <p:spPr bwMode="auto">
          <a:xfrm>
            <a:off x="7537450" y="2514600"/>
            <a:ext cx="825500" cy="366713"/>
          </a:xfrm>
          <a:prstGeom prst="rect">
            <a:avLst/>
          </a:prstGeom>
          <a:noFill/>
          <a:ln w="9525">
            <a:noFill/>
            <a:miter lim="800000"/>
            <a:headEnd/>
            <a:tailEnd/>
          </a:ln>
        </p:spPr>
        <p:txBody>
          <a:bodyPr wrap="none">
            <a:prstTxWarp prst="textNoShape">
              <a:avLst/>
            </a:prstTxWarp>
            <a:spAutoFit/>
          </a:bodyPr>
          <a:lstStyle/>
          <a:p>
            <a:r>
              <a:rPr lang="en-US">
                <a:latin typeface="Calibri" charset="0"/>
              </a:rPr>
              <a:t>~2.5M</a:t>
            </a:r>
          </a:p>
        </p:txBody>
      </p:sp>
      <p:sp>
        <p:nvSpPr>
          <p:cNvPr id="57351" name="Right Brace 6"/>
          <p:cNvSpPr>
            <a:spLocks/>
          </p:cNvSpPr>
          <p:nvPr/>
        </p:nvSpPr>
        <p:spPr bwMode="auto">
          <a:xfrm>
            <a:off x="8001000" y="2971800"/>
            <a:ext cx="454025" cy="549275"/>
          </a:xfrm>
          <a:prstGeom prst="rightBrace">
            <a:avLst>
              <a:gd name="adj1" fmla="val 8284"/>
              <a:gd name="adj2" fmla="val 50000"/>
            </a:avLst>
          </a:prstGeom>
          <a:noFill/>
          <a:ln w="9525">
            <a:noFill/>
            <a:round/>
            <a:headEnd/>
            <a:tailEnd/>
          </a:ln>
        </p:spPr>
        <p:txBody>
          <a:bodyPr>
            <a:prstTxWarp prst="textNoShape">
              <a:avLst/>
            </a:prstTxWarp>
            <a:spAutoFit/>
          </a:bodyPr>
          <a:lstStyle/>
          <a:p>
            <a:pPr defTabSz="914400">
              <a:lnSpc>
                <a:spcPct val="120000"/>
              </a:lnSpc>
              <a:spcBef>
                <a:spcPct val="50000"/>
              </a:spcBef>
            </a:pPr>
            <a:endParaRPr lang="en-US" b="1">
              <a:solidFill>
                <a:srgbClr val="000000"/>
              </a:solidFill>
              <a:latin typeface="Trebuchet MS" charset="0"/>
            </a:endParaRPr>
          </a:p>
        </p:txBody>
      </p:sp>
    </p:spTree>
    <p:extLst>
      <p:ext uri="{BB962C8B-B14F-4D97-AF65-F5344CB8AC3E}">
        <p14:creationId xmlns:p14="http://schemas.microsoft.com/office/powerpoint/2010/main" val="23846463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Cost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Original model based on GB contributed</a:t>
            </a:r>
          </a:p>
          <a:p>
            <a:r>
              <a:rPr lang="en-US" dirty="0" smtClean="0"/>
              <a:t>New model based on overlap of print collections with </a:t>
            </a:r>
            <a:r>
              <a:rPr lang="en-US" dirty="0" err="1" smtClean="0"/>
              <a:t>HathiTrust</a:t>
            </a:r>
            <a:r>
              <a:rPr lang="en-US" dirty="0" smtClean="0"/>
              <a:t> digital </a:t>
            </a:r>
            <a:r>
              <a:rPr lang="en-US" dirty="0"/>
              <a:t>c</a:t>
            </a:r>
            <a:r>
              <a:rPr lang="en-US" dirty="0" smtClean="0"/>
              <a:t>ollections</a:t>
            </a:r>
          </a:p>
          <a:p>
            <a:r>
              <a:rPr lang="en-US" dirty="0" smtClean="0"/>
              <a:t>Supported by print holdings database</a:t>
            </a:r>
          </a:p>
          <a:p>
            <a:r>
              <a:rPr lang="en-US" dirty="0" smtClean="0"/>
              <a:t>Database will</a:t>
            </a:r>
          </a:p>
          <a:p>
            <a:pPr lvl="1"/>
            <a:r>
              <a:rPr lang="en-US" dirty="0" smtClean="0"/>
              <a:t>Support expansion </a:t>
            </a:r>
            <a:r>
              <a:rPr lang="en-US" dirty="0"/>
              <a:t>of legal uses of </a:t>
            </a:r>
            <a:r>
              <a:rPr lang="en-US" dirty="0" smtClean="0"/>
              <a:t>materials: preservation uses, access for </a:t>
            </a:r>
            <a:r>
              <a:rPr lang="en-US" dirty="0"/>
              <a:t>users who have print disabilities, </a:t>
            </a:r>
            <a:r>
              <a:rPr lang="en-US" dirty="0" smtClean="0"/>
              <a:t>access to orphan </a:t>
            </a:r>
            <a:r>
              <a:rPr lang="en-US" dirty="0"/>
              <a:t>works</a:t>
            </a:r>
          </a:p>
          <a:p>
            <a:pPr lvl="1">
              <a:defRPr/>
            </a:pPr>
            <a:r>
              <a:rPr lang="en-US" dirty="0"/>
              <a:t>Facilitate </a:t>
            </a:r>
            <a:r>
              <a:rPr lang="en-US" dirty="0" smtClean="0"/>
              <a:t>individual and collaborative </a:t>
            </a:r>
            <a:r>
              <a:rPr lang="en-US" dirty="0"/>
              <a:t>collection development and management operations</a:t>
            </a:r>
          </a:p>
          <a:p>
            <a:pPr lvl="1">
              <a:defRPr/>
            </a:pPr>
            <a:r>
              <a:rPr lang="en-US" dirty="0"/>
              <a:t>Will also benefit efforts in de-duplication</a:t>
            </a:r>
          </a:p>
          <a:p>
            <a:pPr lvl="1"/>
            <a:endParaRPr lang="en-US" dirty="0"/>
          </a:p>
        </p:txBody>
      </p:sp>
    </p:spTree>
    <p:extLst>
      <p:ext uri="{BB962C8B-B14F-4D97-AF65-F5344CB8AC3E}">
        <p14:creationId xmlns:p14="http://schemas.microsoft.com/office/powerpoint/2010/main" val="10427141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solidFill>
                  <a:srgbClr val="404040"/>
                </a:solidFill>
                <a:latin typeface="Calibri" charset="0"/>
              </a:rPr>
              <a:t>The Name</a:t>
            </a:r>
          </a:p>
        </p:txBody>
      </p:sp>
      <p:sp>
        <p:nvSpPr>
          <p:cNvPr id="12290" name="Content Placeholder 2"/>
          <p:cNvSpPr>
            <a:spLocks noGrp="1"/>
          </p:cNvSpPr>
          <p:nvPr>
            <p:ph idx="1"/>
          </p:nvPr>
        </p:nvSpPr>
        <p:spPr/>
        <p:txBody>
          <a:bodyPr/>
          <a:lstStyle/>
          <a:p>
            <a:r>
              <a:rPr lang="en-US" dirty="0">
                <a:solidFill>
                  <a:srgbClr val="404040"/>
                </a:solidFill>
                <a:latin typeface="Calibri" charset="0"/>
              </a:rPr>
              <a:t>The meaning behind the name</a:t>
            </a:r>
          </a:p>
          <a:p>
            <a:pPr lvl="1"/>
            <a:r>
              <a:rPr lang="en-US" dirty="0" err="1">
                <a:solidFill>
                  <a:srgbClr val="404040"/>
                </a:solidFill>
                <a:latin typeface="Calibri" charset="0"/>
              </a:rPr>
              <a:t>Hathi</a:t>
            </a:r>
            <a:r>
              <a:rPr lang="en-US" dirty="0">
                <a:solidFill>
                  <a:srgbClr val="404040"/>
                </a:solidFill>
                <a:latin typeface="Calibri" charset="0"/>
              </a:rPr>
              <a:t> (hah-tee)--Hindi for elephant</a:t>
            </a:r>
          </a:p>
          <a:p>
            <a:pPr lvl="1"/>
            <a:r>
              <a:rPr lang="en-US" dirty="0">
                <a:solidFill>
                  <a:srgbClr val="404040"/>
                </a:solidFill>
                <a:latin typeface="Calibri" charset="0"/>
              </a:rPr>
              <a:t>Big, strong</a:t>
            </a:r>
          </a:p>
          <a:p>
            <a:pPr lvl="1"/>
            <a:r>
              <a:rPr lang="en-US" dirty="0">
                <a:solidFill>
                  <a:srgbClr val="404040"/>
                </a:solidFill>
                <a:latin typeface="Calibri" charset="0"/>
              </a:rPr>
              <a:t>Never forgets, wise</a:t>
            </a:r>
          </a:p>
          <a:p>
            <a:pPr lvl="1"/>
            <a:r>
              <a:rPr lang="en-US" dirty="0">
                <a:solidFill>
                  <a:srgbClr val="404040"/>
                </a:solidFill>
                <a:latin typeface="Calibri" charset="0"/>
              </a:rPr>
              <a:t>Secure</a:t>
            </a:r>
          </a:p>
          <a:p>
            <a:pPr lvl="1"/>
            <a:r>
              <a:rPr lang="en-US" dirty="0">
                <a:solidFill>
                  <a:srgbClr val="404040"/>
                </a:solidFill>
                <a:latin typeface="Calibri" charset="0"/>
              </a:rPr>
              <a:t>Trustworthy</a:t>
            </a:r>
          </a:p>
          <a:p>
            <a:pPr lvl="1"/>
            <a:endParaRPr lang="en-US" dirty="0">
              <a:solidFill>
                <a:srgbClr val="404040"/>
              </a:solidFill>
              <a:latin typeface="Calibri" charset="0"/>
            </a:endParaRPr>
          </a:p>
        </p:txBody>
      </p:sp>
      <p:pic>
        <p:nvPicPr>
          <p:cNvPr id="12291" name="Picture 6" descr="http://www.gasolinealleyantiques.com/images/Records%20Page/lg-7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67000"/>
            <a:ext cx="2486025"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868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Print Holdings Database</a:t>
            </a:r>
            <a:endParaRPr lang="en-US" dirty="0">
              <a:ea typeface="+mj-ea"/>
              <a:cs typeface="+mj-cs"/>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ea typeface="+mn-ea"/>
                <a:cs typeface="+mn-cs"/>
              </a:rPr>
              <a:t>Volumes institutions own or </a:t>
            </a:r>
            <a:r>
              <a:rPr lang="en-US" u="sng" dirty="0" smtClean="0">
                <a:ea typeface="+mn-ea"/>
                <a:cs typeface="+mn-cs"/>
              </a:rPr>
              <a:t>have owned</a:t>
            </a:r>
          </a:p>
          <a:p>
            <a:pPr lvl="1" fontAlgn="auto">
              <a:spcAft>
                <a:spcPts val="0"/>
              </a:spcAft>
              <a:buFont typeface="Arial"/>
              <a:buChar char="–"/>
              <a:defRPr/>
            </a:pPr>
            <a:r>
              <a:rPr lang="en-US" dirty="0" smtClean="0">
                <a:ea typeface="+mn-ea"/>
              </a:rPr>
              <a:t>For monographic </a:t>
            </a:r>
            <a:r>
              <a:rPr lang="en-US" dirty="0" smtClean="0"/>
              <a:t>holdings</a:t>
            </a:r>
          </a:p>
          <a:p>
            <a:pPr lvl="2">
              <a:buFont typeface="Arial"/>
              <a:buChar char="–"/>
              <a:defRPr/>
            </a:pPr>
            <a:r>
              <a:rPr lang="en-US" dirty="0" smtClean="0">
                <a:ea typeface="+mn-ea"/>
              </a:rPr>
              <a:t>Only print volumes (not microform, etc.)</a:t>
            </a:r>
          </a:p>
          <a:p>
            <a:pPr lvl="2">
              <a:buFont typeface="Arial"/>
              <a:buChar char="–"/>
              <a:defRPr/>
            </a:pPr>
            <a:r>
              <a:rPr lang="en-US" dirty="0" smtClean="0">
                <a:ea typeface="+mn-ea"/>
              </a:rPr>
              <a:t>OCLC number [required]</a:t>
            </a:r>
          </a:p>
          <a:p>
            <a:pPr lvl="2">
              <a:buFont typeface="Arial"/>
              <a:buChar char="–"/>
              <a:defRPr/>
            </a:pPr>
            <a:r>
              <a:rPr lang="en-US" dirty="0" smtClean="0">
                <a:ea typeface="+mn-ea"/>
              </a:rPr>
              <a:t>Bib record ID [required]</a:t>
            </a:r>
          </a:p>
          <a:p>
            <a:pPr lvl="2">
              <a:buFont typeface="Arial"/>
              <a:buChar char="–"/>
              <a:defRPr/>
            </a:pPr>
            <a:r>
              <a:rPr lang="en-US" dirty="0" smtClean="0">
                <a:solidFill>
                  <a:schemeClr val="tx1"/>
                </a:solidFill>
              </a:rPr>
              <a:t>Enumeration/chronology, if available</a:t>
            </a:r>
          </a:p>
          <a:p>
            <a:pPr lvl="2">
              <a:buFont typeface="Arial"/>
              <a:buChar char="–"/>
              <a:defRPr/>
            </a:pPr>
            <a:r>
              <a:rPr lang="en-US" dirty="0" smtClean="0">
                <a:ea typeface="+mn-ea"/>
              </a:rPr>
              <a:t>Condition (e.g., brittle) [optional]</a:t>
            </a:r>
          </a:p>
          <a:p>
            <a:pPr lvl="2">
              <a:buFont typeface="Arial"/>
              <a:buChar char="–"/>
              <a:defRPr/>
            </a:pPr>
            <a:r>
              <a:rPr lang="en-US" dirty="0" smtClean="0">
                <a:ea typeface="+mn-ea"/>
              </a:rPr>
              <a:t>Holding Status (e.g., current holding, withdrawn, missing, etc.) [optional]</a:t>
            </a:r>
          </a:p>
          <a:p>
            <a:pPr lvl="1">
              <a:defRPr/>
            </a:pPr>
            <a:r>
              <a:rPr lang="en-US" dirty="0" smtClean="0"/>
              <a:t>For serial holdings</a:t>
            </a:r>
          </a:p>
          <a:p>
            <a:pPr lvl="2">
              <a:buFont typeface="Lucida Grande"/>
              <a:buChar char="-"/>
              <a:defRPr/>
            </a:pPr>
            <a:r>
              <a:rPr lang="en-US" dirty="0" smtClean="0">
                <a:ea typeface="+mn-ea"/>
              </a:rPr>
              <a:t>OCLC number [required]</a:t>
            </a:r>
          </a:p>
          <a:p>
            <a:pPr lvl="2">
              <a:buFont typeface="Lucida Grande"/>
              <a:buChar char="-"/>
              <a:defRPr/>
            </a:pPr>
            <a:r>
              <a:rPr lang="en-US" dirty="0" smtClean="0"/>
              <a:t>Bib record ID [required]</a:t>
            </a:r>
          </a:p>
          <a:p>
            <a:pPr lvl="2">
              <a:buFont typeface="Lucida Grande"/>
              <a:buChar char="-"/>
              <a:defRPr/>
            </a:pPr>
            <a:r>
              <a:rPr lang="en-US" dirty="0" smtClean="0">
                <a:ea typeface="+mn-ea"/>
              </a:rPr>
              <a:t>ISSN, if available</a:t>
            </a:r>
          </a:p>
        </p:txBody>
      </p:sp>
    </p:spTree>
    <p:extLst>
      <p:ext uri="{BB962C8B-B14F-4D97-AF65-F5344CB8AC3E}">
        <p14:creationId xmlns:p14="http://schemas.microsoft.com/office/powerpoint/2010/main" val="30731312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Every library is different</a:t>
            </a:r>
            <a:endParaRPr lang="en-US" dirty="0">
              <a:ea typeface="+mj-ea"/>
              <a:cs typeface="+mj-cs"/>
            </a:endParaRPr>
          </a:p>
        </p:txBody>
      </p:sp>
      <p:sp>
        <p:nvSpPr>
          <p:cNvPr id="3" name="Content Placeholder 2"/>
          <p:cNvSpPr>
            <a:spLocks noGrp="1"/>
          </p:cNvSpPr>
          <p:nvPr>
            <p:ph idx="1"/>
          </p:nvPr>
        </p:nvSpPr>
        <p:spPr/>
        <p:txBody>
          <a:bodyPr rtlCol="0">
            <a:normAutofit/>
          </a:bodyPr>
          <a:lstStyle/>
          <a:p>
            <a:r>
              <a:rPr lang="en-US" dirty="0">
                <a:latin typeface="Calibri" charset="0"/>
              </a:rPr>
              <a:t>Our median rate of overlap may be the same</a:t>
            </a:r>
          </a:p>
          <a:p>
            <a:r>
              <a:rPr lang="en-US" dirty="0">
                <a:latin typeface="Calibri" charset="0"/>
              </a:rPr>
              <a:t>But our overlap profiles will differ by library</a:t>
            </a:r>
          </a:p>
        </p:txBody>
      </p:sp>
      <p:sp>
        <p:nvSpPr>
          <p:cNvPr id="4" name="TextBox 3"/>
          <p:cNvSpPr txBox="1"/>
          <p:nvPr/>
        </p:nvSpPr>
        <p:spPr>
          <a:xfrm>
            <a:off x="2482012" y="273261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42232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8690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5648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0507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6181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3268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6667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8003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466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Mission	</a:t>
            </a:r>
            <a:endParaRPr lang="en-US" dirty="0">
              <a:ea typeface="+mj-ea"/>
              <a:cs typeface="+mj-cs"/>
            </a:endParaRP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sz="3000" dirty="0" smtClean="0">
                <a:ea typeface="+mn-ea"/>
                <a:cs typeface="+mn-cs"/>
              </a:rPr>
              <a:t>To contribute to the common good by collecting, organizing, preserving, communicating, and sharing</a:t>
            </a:r>
            <a:r>
              <a:rPr lang="en-US" sz="3000" b="1" dirty="0" smtClean="0">
                <a:ea typeface="+mn-ea"/>
                <a:cs typeface="+mn-cs"/>
              </a:rPr>
              <a:t> </a:t>
            </a:r>
            <a:r>
              <a:rPr lang="en-US" sz="3000" dirty="0" smtClean="0">
                <a:ea typeface="+mn-ea"/>
                <a:cs typeface="+mn-cs"/>
              </a:rPr>
              <a:t>the record of human knowledge</a:t>
            </a:r>
          </a:p>
          <a:p>
            <a:pPr fontAlgn="auto">
              <a:spcAft>
                <a:spcPts val="0"/>
              </a:spcAft>
              <a:buFont typeface="Arial"/>
              <a:buChar char="•"/>
              <a:defRPr/>
            </a:pPr>
            <a:endParaRPr lang="en-US" dirty="0">
              <a:ea typeface="+mn-ea"/>
              <a:cs typeface="+mn-cs"/>
            </a:endParaRPr>
          </a:p>
        </p:txBody>
      </p:sp>
    </p:spTree>
    <p:extLst>
      <p:ext uri="{BB962C8B-B14F-4D97-AF65-F5344CB8AC3E}">
        <p14:creationId xmlns:p14="http://schemas.microsoft.com/office/powerpoint/2010/main" val="37510103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310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72597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9387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8574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1004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9396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5122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3396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12307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5293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ea typeface="+mj-ea"/>
                <a:cs typeface="+mj-cs"/>
              </a:rPr>
              <a:t>Collections and Collaboration</a:t>
            </a:r>
            <a:endParaRPr lang="en-US" dirty="0">
              <a:ea typeface="+mj-ea"/>
              <a:cs typeface="+mj-cs"/>
            </a:endParaRPr>
          </a:p>
        </p:txBody>
      </p:sp>
      <p:sp>
        <p:nvSpPr>
          <p:cNvPr id="5" name="Content Placeholder 4"/>
          <p:cNvSpPr>
            <a:spLocks noGrp="1"/>
          </p:cNvSpPr>
          <p:nvPr>
            <p:ph idx="1"/>
          </p:nvPr>
        </p:nvSpPr>
        <p:spPr/>
        <p:txBody>
          <a:bodyPr rtlCol="0">
            <a:normAutofit lnSpcReduction="10000"/>
          </a:bodyPr>
          <a:lstStyle/>
          <a:p>
            <a:pPr>
              <a:defRPr/>
            </a:pPr>
            <a:r>
              <a:rPr lang="en-US" sz="3000" dirty="0"/>
              <a:t>Comprehensive </a:t>
            </a:r>
            <a:r>
              <a:rPr lang="en-US" sz="3000" dirty="0" smtClean="0"/>
              <a:t>collection</a:t>
            </a:r>
          </a:p>
          <a:p>
            <a:pPr lvl="1">
              <a:buFont typeface="Lucida Grande"/>
              <a:buChar char="-"/>
              <a:defRPr/>
            </a:pPr>
            <a:r>
              <a:rPr lang="en-US" sz="2600" dirty="0" smtClean="0"/>
              <a:t>Preservation…with Access</a:t>
            </a:r>
          </a:p>
          <a:p>
            <a:pPr>
              <a:defRPr/>
            </a:pPr>
            <a:r>
              <a:rPr lang="en-US" sz="3000" dirty="0" smtClean="0"/>
              <a:t>Shared </a:t>
            </a:r>
            <a:r>
              <a:rPr lang="en-US" sz="3000" dirty="0"/>
              <a:t>strategies</a:t>
            </a:r>
          </a:p>
          <a:p>
            <a:pPr lvl="1">
              <a:defRPr/>
            </a:pPr>
            <a:r>
              <a:rPr lang="en-US" sz="2600" dirty="0" smtClean="0"/>
              <a:t>Collection </a:t>
            </a:r>
            <a:r>
              <a:rPr lang="en-US" sz="2600" dirty="0"/>
              <a:t>management, </a:t>
            </a:r>
            <a:r>
              <a:rPr lang="en-US" sz="2600" dirty="0" smtClean="0"/>
              <a:t>development</a:t>
            </a:r>
          </a:p>
          <a:p>
            <a:pPr lvl="1">
              <a:defRPr/>
            </a:pPr>
            <a:r>
              <a:rPr lang="en-US" sz="2600" dirty="0" smtClean="0"/>
              <a:t>Copyright</a:t>
            </a:r>
            <a:endParaRPr lang="en-US" sz="2600" dirty="0"/>
          </a:p>
          <a:p>
            <a:pPr lvl="1">
              <a:defRPr/>
            </a:pPr>
            <a:r>
              <a:rPr lang="en-US" sz="2600" dirty="0" smtClean="0"/>
              <a:t>Preservation (digital and print)</a:t>
            </a:r>
          </a:p>
          <a:p>
            <a:pPr lvl="1">
              <a:defRPr/>
            </a:pPr>
            <a:r>
              <a:rPr lang="en-US" sz="2600"/>
              <a:t>Bibliographic </a:t>
            </a:r>
            <a:r>
              <a:rPr lang="en-US" sz="2600" smtClean="0"/>
              <a:t>Indeterminacy</a:t>
            </a:r>
            <a:endParaRPr lang="en-US" sz="2600" dirty="0" smtClean="0"/>
          </a:p>
          <a:p>
            <a:pPr lvl="1">
              <a:defRPr/>
            </a:pPr>
            <a:r>
              <a:rPr lang="en-US" sz="2600" dirty="0"/>
              <a:t>Discovery / </a:t>
            </a:r>
            <a:r>
              <a:rPr lang="en-US" sz="2600" dirty="0" smtClean="0"/>
              <a:t>Use</a:t>
            </a:r>
            <a:endParaRPr lang="en-US" sz="2600" dirty="0"/>
          </a:p>
          <a:p>
            <a:pPr lvl="1">
              <a:defRPr/>
            </a:pPr>
            <a:r>
              <a:rPr lang="en-US" sz="2600" dirty="0"/>
              <a:t>Efficient user services</a:t>
            </a:r>
          </a:p>
          <a:p>
            <a:pPr>
              <a:defRPr/>
            </a:pPr>
            <a:r>
              <a:rPr lang="en-US" sz="3000" dirty="0"/>
              <a:t>Public Good</a:t>
            </a:r>
          </a:p>
          <a:p>
            <a:pPr>
              <a:buNone/>
            </a:pPr>
            <a:endParaRPr lang="en-US" sz="2600" dirty="0"/>
          </a:p>
          <a:p>
            <a:endParaRPr lang="en-US" dirty="0"/>
          </a:p>
        </p:txBody>
      </p:sp>
    </p:spTree>
    <p:extLst>
      <p:ext uri="{BB962C8B-B14F-4D97-AF65-F5344CB8AC3E}">
        <p14:creationId xmlns:p14="http://schemas.microsoft.com/office/powerpoint/2010/main" val="28078152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39610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4574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47412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5817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7688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5799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54138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91264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45616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5121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Governance</a:t>
            </a:r>
            <a:endParaRPr lang="en-US" dirty="0">
              <a:ea typeface="+mj-ea"/>
              <a:cs typeface="+mj-cs"/>
            </a:endParaRPr>
          </a:p>
        </p:txBody>
      </p:sp>
      <p:sp>
        <p:nvSpPr>
          <p:cNvPr id="17" name="Oval 16"/>
          <p:cNvSpPr/>
          <p:nvPr/>
        </p:nvSpPr>
        <p:spPr>
          <a:xfrm>
            <a:off x="3957638" y="4430713"/>
            <a:ext cx="2122487" cy="19018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HathiTrust</a:t>
            </a:r>
          </a:p>
        </p:txBody>
      </p:sp>
      <p:sp>
        <p:nvSpPr>
          <p:cNvPr id="9" name="Left Arrow 8"/>
          <p:cNvSpPr/>
          <p:nvPr/>
        </p:nvSpPr>
        <p:spPr>
          <a:xfrm rot="12900000">
            <a:off x="2765425" y="4078288"/>
            <a:ext cx="1554163" cy="493712"/>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hueOff val="0"/>
              <a:satOff val="0"/>
              <a:lumOff val="0"/>
              <a:alphaOff val="0"/>
            </a:schemeClr>
          </a:fontRef>
        </p:style>
      </p:sp>
      <p:grpSp>
        <p:nvGrpSpPr>
          <p:cNvPr id="16388" name="Group 9"/>
          <p:cNvGrpSpPr>
            <a:grpSpLocks/>
          </p:cNvGrpSpPr>
          <p:nvPr/>
        </p:nvGrpSpPr>
        <p:grpSpPr bwMode="auto">
          <a:xfrm>
            <a:off x="1976438" y="3170238"/>
            <a:ext cx="1835150" cy="1316037"/>
            <a:chOff x="4664" y="439903"/>
            <a:chExt cx="1827847" cy="1462278"/>
          </a:xfrm>
        </p:grpSpPr>
        <p:sp>
          <p:nvSpPr>
            <p:cNvPr id="15" name="Rounded Rectangle 14"/>
            <p:cNvSpPr/>
            <p:nvPr/>
          </p:nvSpPr>
          <p:spPr>
            <a:xfrm>
              <a:off x="4664" y="439903"/>
              <a:ext cx="1827847" cy="1462278"/>
            </a:xfrm>
            <a:prstGeom prst="roundRect">
              <a:avLst>
                <a:gd name="adj" fmla="val 100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6" name="Rounded Rectangle 7"/>
            <p:cNvSpPr/>
            <p:nvPr/>
          </p:nvSpPr>
          <p:spPr>
            <a:xfrm>
              <a:off x="47355" y="482237"/>
              <a:ext cx="1742463" cy="1377610"/>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a:t>Executive Committee</a:t>
              </a:r>
            </a:p>
          </p:txBody>
        </p:sp>
      </p:grpSp>
      <p:sp>
        <p:nvSpPr>
          <p:cNvPr id="11" name="Left Arrow 10"/>
          <p:cNvSpPr/>
          <p:nvPr/>
        </p:nvSpPr>
        <p:spPr>
          <a:xfrm rot="19500000">
            <a:off x="3703638" y="2505075"/>
            <a:ext cx="1554162" cy="493713"/>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hueOff val="0"/>
              <a:satOff val="0"/>
              <a:lumOff val="0"/>
              <a:alphaOff val="0"/>
            </a:schemeClr>
          </a:fontRef>
        </p:style>
      </p:sp>
      <p:sp>
        <p:nvSpPr>
          <p:cNvPr id="14" name="Rounded Rectangle 10"/>
          <p:cNvSpPr/>
          <p:nvPr/>
        </p:nvSpPr>
        <p:spPr>
          <a:xfrm>
            <a:off x="4240213" y="1724025"/>
            <a:ext cx="1751012" cy="1239838"/>
          </a:xfrm>
          <a:prstGeom prst="rect">
            <a:avLst/>
          </a:prstGeom>
        </p:spPr>
        <p:style>
          <a:lnRef idx="3">
            <a:schemeClr val="lt1"/>
          </a:lnRef>
          <a:fillRef idx="1">
            <a:schemeClr val="accent1"/>
          </a:fillRef>
          <a:effectRef idx="1">
            <a:schemeClr val="accent1"/>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a:t>Strategic Advisory Board</a:t>
            </a:r>
          </a:p>
        </p:txBody>
      </p:sp>
      <p:sp>
        <p:nvSpPr>
          <p:cNvPr id="16391" name="TextBox 19"/>
          <p:cNvSpPr txBox="1">
            <a:spLocks noChangeArrowheads="1"/>
          </p:cNvSpPr>
          <p:nvPr/>
        </p:nvSpPr>
        <p:spPr bwMode="auto">
          <a:xfrm>
            <a:off x="1033463" y="2128838"/>
            <a:ext cx="25050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600"/>
              <a:t>Budget/Finances</a:t>
            </a:r>
          </a:p>
          <a:p>
            <a:r>
              <a:rPr lang="en-US" sz="2600"/>
              <a:t>Decision-making</a:t>
            </a:r>
          </a:p>
          <a:p>
            <a:endParaRPr lang="en-US"/>
          </a:p>
        </p:txBody>
      </p:sp>
      <p:sp>
        <p:nvSpPr>
          <p:cNvPr id="16392" name="TextBox 20"/>
          <p:cNvSpPr txBox="1">
            <a:spLocks noChangeArrowheads="1"/>
          </p:cNvSpPr>
          <p:nvPr/>
        </p:nvSpPr>
        <p:spPr bwMode="auto">
          <a:xfrm>
            <a:off x="6124575" y="1606550"/>
            <a:ext cx="21050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600"/>
              <a:t>Guidance on Policy, Planning</a:t>
            </a:r>
          </a:p>
          <a:p>
            <a:endParaRPr lang="en-US" sz="2600"/>
          </a:p>
        </p:txBody>
      </p:sp>
    </p:spTree>
    <p:extLst>
      <p:ext uri="{BB962C8B-B14F-4D97-AF65-F5344CB8AC3E}">
        <p14:creationId xmlns:p14="http://schemas.microsoft.com/office/powerpoint/2010/main" val="277070288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99677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91642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06685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01215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7799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97374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9372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22995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77118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256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solidFill>
                  <a:srgbClr val="404040"/>
                </a:solidFill>
                <a:latin typeface="Calibri" charset="0"/>
              </a:rPr>
              <a:t>How does work get done?</a:t>
            </a:r>
            <a:endParaRPr lang="en-US" sz="5400">
              <a:solidFill>
                <a:srgbClr val="404040"/>
              </a:solidFill>
              <a:latin typeface="Calibri" charset="0"/>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smtClean="0">
                <a:solidFill>
                  <a:srgbClr val="404040"/>
                </a:solidFill>
                <a:ea typeface="+mn-ea"/>
                <a:cs typeface="+mn-cs"/>
              </a:rPr>
              <a:t>Collective work</a:t>
            </a:r>
          </a:p>
          <a:p>
            <a:pPr lvl="1" fontAlgn="auto">
              <a:spcAft>
                <a:spcPts val="0"/>
              </a:spcAft>
              <a:buFont typeface="Arial"/>
              <a:buChar char="–"/>
              <a:defRPr/>
            </a:pPr>
            <a:r>
              <a:rPr lang="en-US" dirty="0" smtClean="0">
                <a:solidFill>
                  <a:srgbClr val="404040"/>
                </a:solidFill>
                <a:ea typeface="+mn-ea"/>
              </a:rPr>
              <a:t>e.g., working groups</a:t>
            </a:r>
          </a:p>
          <a:p>
            <a:pPr lvl="1" fontAlgn="auto">
              <a:spcAft>
                <a:spcPts val="0"/>
              </a:spcAft>
              <a:buFont typeface="Arial"/>
              <a:buChar char="–"/>
              <a:defRPr/>
            </a:pPr>
            <a:r>
              <a:rPr lang="en-US" dirty="0" smtClean="0">
                <a:solidFill>
                  <a:srgbClr val="404040"/>
                </a:solidFill>
                <a:ea typeface="+mn-ea"/>
              </a:rPr>
              <a:t>Perform the work of the partnership</a:t>
            </a:r>
          </a:p>
          <a:p>
            <a:pPr lvl="1" fontAlgn="auto">
              <a:spcAft>
                <a:spcPts val="0"/>
              </a:spcAft>
              <a:buFont typeface="Arial"/>
              <a:buChar char="–"/>
              <a:defRPr/>
            </a:pPr>
            <a:r>
              <a:rPr lang="en-US" dirty="0" smtClean="0">
                <a:solidFill>
                  <a:srgbClr val="404040"/>
                </a:solidFill>
                <a:ea typeface="+mn-ea"/>
                <a:cs typeface="ＭＳ Ｐゴシック" charset="-128"/>
              </a:rPr>
              <a:t>Now 40+ people across partner institutions</a:t>
            </a:r>
            <a:endParaRPr lang="en-US" dirty="0" smtClean="0">
              <a:solidFill>
                <a:srgbClr val="404040"/>
              </a:solidFill>
              <a:ea typeface="+mn-ea"/>
            </a:endParaRPr>
          </a:p>
          <a:p>
            <a:pPr fontAlgn="auto">
              <a:spcAft>
                <a:spcPts val="0"/>
              </a:spcAft>
              <a:buFont typeface="Arial"/>
              <a:buChar char="•"/>
              <a:defRPr/>
            </a:pPr>
            <a:r>
              <a:rPr lang="en-US" dirty="0" smtClean="0">
                <a:solidFill>
                  <a:srgbClr val="404040"/>
                </a:solidFill>
                <a:ea typeface="+mn-ea"/>
                <a:cs typeface="+mn-cs"/>
              </a:rPr>
              <a:t>Distributed work</a:t>
            </a:r>
          </a:p>
          <a:p>
            <a:pPr lvl="1" fontAlgn="auto">
              <a:spcAft>
                <a:spcPts val="0"/>
              </a:spcAft>
              <a:buFont typeface="Arial"/>
              <a:buChar char="–"/>
              <a:defRPr/>
            </a:pPr>
            <a:r>
              <a:rPr lang="en-US" dirty="0" smtClean="0">
                <a:solidFill>
                  <a:srgbClr val="404040"/>
                </a:solidFill>
                <a:ea typeface="+mn-ea"/>
              </a:rPr>
              <a:t>Driven by needs of institutions – able to leverage across the partnership</a:t>
            </a:r>
          </a:p>
          <a:p>
            <a:pPr lvl="1" fontAlgn="auto">
              <a:spcAft>
                <a:spcPts val="0"/>
              </a:spcAft>
              <a:buFont typeface="Arial"/>
              <a:buChar char="–"/>
              <a:defRPr/>
            </a:pPr>
            <a:r>
              <a:rPr lang="en-US" dirty="0" smtClean="0">
                <a:solidFill>
                  <a:srgbClr val="404040"/>
                </a:solidFill>
                <a:ea typeface="+mn-ea"/>
              </a:rPr>
              <a:t>Projects, e.g. grant work, ingest specifications, page-turner, bibliographic data management</a:t>
            </a:r>
          </a:p>
          <a:p>
            <a:pPr fontAlgn="auto">
              <a:spcAft>
                <a:spcPts val="0"/>
              </a:spcAft>
              <a:buFont typeface="Arial"/>
              <a:buChar char="•"/>
              <a:defRPr/>
            </a:pPr>
            <a:r>
              <a:rPr lang="en-US" dirty="0" smtClean="0">
                <a:solidFill>
                  <a:srgbClr val="404040"/>
                </a:solidFill>
                <a:ea typeface="+mn-ea"/>
                <a:cs typeface="+mn-cs"/>
              </a:rPr>
              <a:t>Leverage expertise across institutions</a:t>
            </a:r>
          </a:p>
          <a:p>
            <a:pPr lvl="1" fontAlgn="auto">
              <a:spcAft>
                <a:spcPts val="0"/>
              </a:spcAft>
              <a:buFont typeface="Arial"/>
              <a:buNone/>
              <a:defRPr/>
            </a:pPr>
            <a:endParaRPr lang="en-US" dirty="0">
              <a:solidFill>
                <a:srgbClr val="404040"/>
              </a:solidFill>
              <a:ea typeface="+mn-ea"/>
            </a:endParaRPr>
          </a:p>
        </p:txBody>
      </p:sp>
    </p:spTree>
    <p:extLst>
      <p:ext uri="{BB962C8B-B14F-4D97-AF65-F5344CB8AC3E}">
        <p14:creationId xmlns:p14="http://schemas.microsoft.com/office/powerpoint/2010/main" val="16371660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56561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76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19881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85599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1224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4040"/>
                </a:solidFill>
                <a:latin typeface="Calibri" charset="0"/>
              </a:rPr>
              <a:t>Every </a:t>
            </a:r>
            <a:r>
              <a:rPr lang="en-US" dirty="0">
                <a:solidFill>
                  <a:srgbClr val="404040"/>
                </a:solidFill>
                <a:latin typeface="Calibri" charset="0"/>
              </a:rPr>
              <a:t>library is different</a:t>
            </a:r>
          </a:p>
        </p:txBody>
      </p:sp>
      <p:sp>
        <p:nvSpPr>
          <p:cNvPr id="3" name="Content Placeholder 2"/>
          <p:cNvSpPr>
            <a:spLocks noGrp="1"/>
          </p:cNvSpPr>
          <p:nvPr>
            <p:ph idx="1"/>
          </p:nvPr>
        </p:nvSpPr>
        <p:spPr>
          <a:xfrm>
            <a:off x="457200" y="1600200"/>
            <a:ext cx="8229600" cy="4895850"/>
          </a:xfrm>
        </p:spPr>
        <p:txBody>
          <a:bodyPr>
            <a:normAutofit/>
          </a:bodyPr>
          <a:lstStyle/>
          <a:p>
            <a:r>
              <a:rPr lang="en-US" dirty="0">
                <a:solidFill>
                  <a:srgbClr val="404040"/>
                </a:solidFill>
                <a:latin typeface="Calibri" charset="0"/>
              </a:rPr>
              <a:t>Our median rate of overlap may be the same</a:t>
            </a:r>
          </a:p>
          <a:p>
            <a:r>
              <a:rPr lang="en-US" dirty="0">
                <a:solidFill>
                  <a:srgbClr val="404040"/>
                </a:solidFill>
                <a:latin typeface="Calibri" charset="0"/>
              </a:rPr>
              <a:t>But our overlap profiles will differ by library</a:t>
            </a:r>
          </a:p>
          <a:p>
            <a:r>
              <a:rPr lang="en-US" dirty="0">
                <a:solidFill>
                  <a:srgbClr val="404040"/>
                </a:solidFill>
                <a:latin typeface="Calibri" charset="0"/>
              </a:rPr>
              <a:t>Our use patterns differ</a:t>
            </a:r>
          </a:p>
          <a:p>
            <a:r>
              <a:rPr lang="en-US" dirty="0">
                <a:solidFill>
                  <a:srgbClr val="404040"/>
                </a:solidFill>
                <a:latin typeface="Calibri" charset="0"/>
              </a:rPr>
              <a:t>Our risk profiles differ</a:t>
            </a:r>
          </a:p>
          <a:p>
            <a:r>
              <a:rPr lang="en-US" dirty="0">
                <a:solidFill>
                  <a:srgbClr val="404040"/>
                </a:solidFill>
                <a:latin typeface="Calibri" charset="0"/>
              </a:rPr>
              <a:t>Our roles vis-à-vis our constituencies differ</a:t>
            </a:r>
          </a:p>
          <a:p>
            <a:r>
              <a:rPr lang="en-US" dirty="0">
                <a:solidFill>
                  <a:srgbClr val="404040"/>
                </a:solidFill>
                <a:latin typeface="Calibri" charset="0"/>
              </a:rPr>
              <a:t>Thus, the need to act independently on common data</a:t>
            </a:r>
          </a:p>
        </p:txBody>
      </p:sp>
    </p:spTree>
    <p:extLst>
      <p:ext uri="{BB962C8B-B14F-4D97-AF65-F5344CB8AC3E}">
        <p14:creationId xmlns:p14="http://schemas.microsoft.com/office/powerpoint/2010/main" val="314740144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4040"/>
                </a:solidFill>
                <a:latin typeface="Calibri" charset="0"/>
              </a:rPr>
              <a:t>Cooperative Print Monograph Archive</a:t>
            </a:r>
            <a:endParaRPr lang="en-US" dirty="0">
              <a:solidFill>
                <a:srgbClr val="404040"/>
              </a:solidFill>
              <a:latin typeface="Calibri" charset="0"/>
            </a:endParaRPr>
          </a:p>
        </p:txBody>
      </p:sp>
      <p:sp>
        <p:nvSpPr>
          <p:cNvPr id="3" name="Content Placeholder 2"/>
          <p:cNvSpPr>
            <a:spLocks noGrp="1"/>
          </p:cNvSpPr>
          <p:nvPr>
            <p:ph idx="1"/>
          </p:nvPr>
        </p:nvSpPr>
        <p:spPr>
          <a:xfrm>
            <a:off x="457200" y="1600200"/>
            <a:ext cx="8229600" cy="4895850"/>
          </a:xfrm>
        </p:spPr>
        <p:txBody>
          <a:bodyPr rtlCol="0">
            <a:normAutofit/>
          </a:bodyPr>
          <a:lstStyle/>
          <a:p>
            <a:pPr fontAlgn="auto">
              <a:spcAft>
                <a:spcPts val="0"/>
              </a:spcAft>
              <a:buFont typeface="Arial"/>
              <a:buChar char="•"/>
              <a:defRPr/>
            </a:pPr>
            <a:r>
              <a:rPr lang="en-US" dirty="0" smtClean="0">
                <a:ea typeface="+mn-ea"/>
                <a:cs typeface="+mn-cs"/>
              </a:rPr>
              <a:t>Print monograph storage proposal</a:t>
            </a:r>
          </a:p>
          <a:p>
            <a:pPr lvl="1" fontAlgn="auto">
              <a:spcAft>
                <a:spcPts val="0"/>
              </a:spcAft>
              <a:buFont typeface="Arial"/>
              <a:buChar char="–"/>
              <a:defRPr/>
            </a:pPr>
            <a:r>
              <a:rPr lang="en-US" dirty="0" smtClean="0">
                <a:ea typeface="+mn-ea"/>
              </a:rPr>
              <a:t>Enable partners to register commitments </a:t>
            </a:r>
          </a:p>
          <a:p>
            <a:pPr lvl="1" fontAlgn="auto">
              <a:spcAft>
                <a:spcPts val="0"/>
              </a:spcAft>
              <a:buFont typeface="Arial"/>
              <a:buChar char="–"/>
              <a:defRPr/>
            </a:pPr>
            <a:r>
              <a:rPr lang="en-US" dirty="0" smtClean="0">
                <a:ea typeface="+mn-ea"/>
              </a:rPr>
              <a:t>Establish definitions (e.g., environment, use and condition)</a:t>
            </a:r>
          </a:p>
          <a:p>
            <a:pPr lvl="1" fontAlgn="auto">
              <a:spcAft>
                <a:spcPts val="0"/>
              </a:spcAft>
              <a:buFont typeface="Arial"/>
              <a:buChar char="–"/>
              <a:defRPr/>
            </a:pPr>
            <a:r>
              <a:rPr lang="en-US" dirty="0" smtClean="0">
                <a:ea typeface="+mn-ea"/>
              </a:rPr>
              <a:t>Build in cost-sharing: collectively fund those that make commitments</a:t>
            </a:r>
          </a:p>
          <a:p>
            <a:pPr lvl="1" fontAlgn="auto">
              <a:spcAft>
                <a:spcPts val="0"/>
              </a:spcAft>
              <a:buFont typeface="Arial"/>
              <a:buChar char="–"/>
              <a:defRPr/>
            </a:pPr>
            <a:r>
              <a:rPr lang="en-US" dirty="0" smtClean="0">
                <a:ea typeface="+mn-ea"/>
              </a:rPr>
              <a:t>Communicate information to partners to facilitate decision-making</a:t>
            </a:r>
          </a:p>
        </p:txBody>
      </p:sp>
      <p:sp>
        <p:nvSpPr>
          <p:cNvPr id="4" name="TextBox 3"/>
          <p:cNvSpPr txBox="1"/>
          <p:nvPr/>
        </p:nvSpPr>
        <p:spPr>
          <a:xfrm>
            <a:off x="1443031" y="6004057"/>
            <a:ext cx="5964524" cy="369332"/>
          </a:xfrm>
          <a:prstGeom prst="rect">
            <a:avLst/>
          </a:prstGeom>
          <a:noFill/>
        </p:spPr>
        <p:txBody>
          <a:bodyPr wrap="square" rtlCol="0">
            <a:spAutoFit/>
          </a:bodyPr>
          <a:lstStyle/>
          <a:p>
            <a:r>
              <a:rPr lang="en-US" dirty="0">
                <a:solidFill>
                  <a:srgbClr val="0000FF"/>
                </a:solidFill>
              </a:rPr>
              <a:t>http://</a:t>
            </a:r>
            <a:r>
              <a:rPr lang="en-US" dirty="0" err="1">
                <a:solidFill>
                  <a:srgbClr val="0000FF"/>
                </a:solidFill>
              </a:rPr>
              <a:t>www.hathitrust.org</a:t>
            </a:r>
            <a:r>
              <a:rPr lang="en-US" dirty="0">
                <a:solidFill>
                  <a:srgbClr val="0000FF"/>
                </a:solidFill>
              </a:rPr>
              <a:t>/constitutional_convention2011</a:t>
            </a:r>
          </a:p>
        </p:txBody>
      </p:sp>
    </p:spTree>
    <p:extLst>
      <p:ext uri="{BB962C8B-B14F-4D97-AF65-F5344CB8AC3E}">
        <p14:creationId xmlns:p14="http://schemas.microsoft.com/office/powerpoint/2010/main" val="406069802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Quality</a:t>
            </a:r>
            <a:endParaRPr lang="en-US" dirty="0">
              <a:ea typeface="+mj-ea"/>
              <a:cs typeface="+mj-cs"/>
            </a:endParaRP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cs typeface="+mn-cs"/>
              </a:rPr>
              <a:t>IMLS </a:t>
            </a:r>
            <a:r>
              <a:rPr lang="en-US" dirty="0" smtClean="0"/>
              <a:t>grant  led by Paul Conway</a:t>
            </a:r>
          </a:p>
          <a:p>
            <a:pPr fontAlgn="auto">
              <a:spcAft>
                <a:spcPts val="0"/>
              </a:spcAft>
              <a:buFont typeface="Arial"/>
              <a:buChar char="•"/>
              <a:defRPr/>
            </a:pPr>
            <a:r>
              <a:rPr lang="en-US" dirty="0" smtClean="0"/>
              <a:t>Metrics and measures of quality</a:t>
            </a:r>
            <a:endParaRPr lang="en-US" dirty="0" smtClean="0">
              <a:ea typeface="+mn-ea"/>
              <a:cs typeface="+mn-cs"/>
            </a:endParaRPr>
          </a:p>
          <a:p>
            <a:pPr fontAlgn="auto">
              <a:spcAft>
                <a:spcPts val="0"/>
              </a:spcAft>
              <a:buFont typeface="Arial"/>
              <a:buChar char="•"/>
              <a:defRPr/>
            </a:pPr>
            <a:r>
              <a:rPr lang="en-US" dirty="0" smtClean="0">
                <a:ea typeface="+mn-ea"/>
                <a:cs typeface="+mn-cs"/>
              </a:rPr>
              <a:t>Certification</a:t>
            </a:r>
          </a:p>
        </p:txBody>
      </p:sp>
      <p:sp>
        <p:nvSpPr>
          <p:cNvPr id="4" name="TextBox 3"/>
          <p:cNvSpPr txBox="1"/>
          <p:nvPr/>
        </p:nvSpPr>
        <p:spPr>
          <a:xfrm>
            <a:off x="6297613" y="6321425"/>
            <a:ext cx="1908175" cy="277813"/>
          </a:xfrm>
          <a:prstGeom prst="rect">
            <a:avLst/>
          </a:prstGeom>
          <a:noFill/>
        </p:spPr>
        <p:txBody>
          <a:bodyPr>
            <a:spAutoFit/>
          </a:bodyPr>
          <a:lstStyle/>
          <a:p>
            <a:pPr fontAlgn="auto">
              <a:spcBef>
                <a:spcPts val="0"/>
              </a:spcBef>
              <a:spcAft>
                <a:spcPts val="0"/>
              </a:spcAft>
              <a:defRPr/>
            </a:pPr>
            <a:r>
              <a:rPr lang="en-US" sz="1200" dirty="0">
                <a:solidFill>
                  <a:schemeClr val="accent6"/>
                </a:solidFill>
                <a:latin typeface="+mn-lt"/>
                <a:ea typeface="+mn-ea"/>
                <a:cs typeface="+mn-cs"/>
                <a:hlinkClick r:id="rId3"/>
              </a:rPr>
              <a:t>Quality</a:t>
            </a:r>
            <a:endParaRPr lang="en-US" sz="1200" dirty="0">
              <a:solidFill>
                <a:schemeClr val="accent6"/>
              </a:solidFill>
              <a:latin typeface="+mn-lt"/>
              <a:ea typeface="+mn-ea"/>
              <a:cs typeface="+mn-cs"/>
            </a:endParaRPr>
          </a:p>
        </p:txBody>
      </p:sp>
    </p:spTree>
    <p:extLst>
      <p:ext uri="{BB962C8B-B14F-4D97-AF65-F5344CB8AC3E}">
        <p14:creationId xmlns:p14="http://schemas.microsoft.com/office/powerpoint/2010/main" val="149063944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Library Landscape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Print Monograph Archive Proposal (</a:t>
            </a:r>
            <a:r>
              <a:rPr lang="en-US" dirty="0" err="1" smtClean="0"/>
              <a:t>HathiTrust</a:t>
            </a:r>
            <a:r>
              <a:rPr lang="en-US" dirty="0" smtClean="0"/>
              <a:t> Collections Committee):</a:t>
            </a:r>
          </a:p>
          <a:p>
            <a:r>
              <a:rPr lang="en-US" dirty="0" smtClean="0"/>
              <a:t>“…the potential for ubiquitous information access…challenges the very foundation underlying the development of vast collections of printed literature in our nation’s libraries.”</a:t>
            </a:r>
          </a:p>
          <a:p>
            <a:r>
              <a:rPr lang="en-US" dirty="0" smtClean="0"/>
              <a:t>“This model for collection development and access…is today becoming less and less relevant to our core mission”</a:t>
            </a:r>
          </a:p>
          <a:p>
            <a:r>
              <a:rPr lang="en-US" dirty="0" smtClean="0"/>
              <a:t>“From </a:t>
            </a:r>
            <a:r>
              <a:rPr lang="en-US" dirty="0"/>
              <a:t>its inception, </a:t>
            </a:r>
            <a:r>
              <a:rPr lang="en-US" dirty="0" err="1"/>
              <a:t>HathiTrust</a:t>
            </a:r>
            <a:r>
              <a:rPr lang="en-US" dirty="0"/>
              <a:t> has aspired to reshape the landscape of research libraries. This landscape includes the management of vast, highly-redundant collections of printed resources for which readily accessible digital instantiations are increasingly available</a:t>
            </a:r>
            <a:r>
              <a:rPr lang="en-US" dirty="0" smtClean="0"/>
              <a:t>.”</a:t>
            </a:r>
            <a:endParaRPr lang="en-US" dirty="0"/>
          </a:p>
          <a:p>
            <a:r>
              <a:rPr lang="en-US" dirty="0" smtClean="0"/>
              <a:t>“With the advent of </a:t>
            </a:r>
            <a:r>
              <a:rPr lang="en-US" dirty="0" err="1" smtClean="0"/>
              <a:t>HathiTrust</a:t>
            </a:r>
            <a:r>
              <a:rPr lang="en-US" dirty="0" smtClean="0"/>
              <a:t>…the opportunity exists for our institutions to not only work together to profoundly influence the landscape in which we provide access to cultural resources but to profoundly influence the mechanisms by which we ensure the persistence of the printed record”</a:t>
            </a:r>
          </a:p>
        </p:txBody>
      </p:sp>
    </p:spTree>
    <p:extLst>
      <p:ext uri="{BB962C8B-B14F-4D97-AF65-F5344CB8AC3E}">
        <p14:creationId xmlns:p14="http://schemas.microsoft.com/office/powerpoint/2010/main" val="103791315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3"/>
          <p:cNvSpPr>
            <a:spLocks noGrp="1"/>
          </p:cNvSpPr>
          <p:nvPr>
            <p:ph type="ctrTitle"/>
          </p:nvPr>
        </p:nvSpPr>
        <p:spPr>
          <a:xfrm>
            <a:off x="1739900" y="2009775"/>
            <a:ext cx="5634038" cy="1622425"/>
          </a:xfrm>
        </p:spPr>
        <p:txBody>
          <a:bodyPr/>
          <a:lstStyle/>
          <a:p>
            <a:pPr eaLnBrk="1" hangingPunct="1"/>
            <a:r>
              <a:rPr lang="en-US" dirty="0" smtClean="0"/>
              <a:t>Thank you!</a:t>
            </a:r>
          </a:p>
        </p:txBody>
      </p:sp>
    </p:spTree>
    <p:extLst>
      <p:ext uri="{BB962C8B-B14F-4D97-AF65-F5344CB8AC3E}">
        <p14:creationId xmlns:p14="http://schemas.microsoft.com/office/powerpoint/2010/main" val="37213920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How is work prioritized?</a:t>
            </a:r>
            <a:endParaRPr lang="en-US" dirty="0">
              <a:ea typeface="+mj-ea"/>
              <a:cs typeface="+mj-cs"/>
            </a:endParaRP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cs typeface="+mn-cs"/>
              </a:rPr>
              <a:t>Initial functional objectives</a:t>
            </a:r>
          </a:p>
          <a:p>
            <a:pPr fontAlgn="auto">
              <a:spcAft>
                <a:spcPts val="0"/>
              </a:spcAft>
              <a:buFont typeface="Arial"/>
              <a:buChar char="•"/>
              <a:defRPr/>
            </a:pPr>
            <a:r>
              <a:rPr lang="en-US" dirty="0" smtClean="0">
                <a:ea typeface="+mn-ea"/>
                <a:cs typeface="+mn-cs"/>
              </a:rPr>
              <a:t>Collective processes</a:t>
            </a:r>
          </a:p>
          <a:p>
            <a:pPr lvl="1" fontAlgn="auto">
              <a:spcAft>
                <a:spcPts val="0"/>
              </a:spcAft>
              <a:buFont typeface="Arial"/>
              <a:buChar char="–"/>
              <a:defRPr/>
            </a:pPr>
            <a:r>
              <a:rPr lang="en-US" dirty="0" smtClean="0">
                <a:ea typeface="+mn-ea"/>
              </a:rPr>
              <a:t>Working groups and committees</a:t>
            </a:r>
          </a:p>
          <a:p>
            <a:pPr>
              <a:defRPr/>
            </a:pPr>
            <a:r>
              <a:rPr lang="en-US" dirty="0" smtClean="0"/>
              <a:t>Constitutional Convention</a:t>
            </a:r>
          </a:p>
          <a:p>
            <a:pPr lvl="1">
              <a:defRPr/>
            </a:pPr>
            <a:r>
              <a:rPr lang="en-US" dirty="0" smtClean="0">
                <a:ea typeface="+mn-ea"/>
              </a:rPr>
              <a:t>Ballot Proposals</a:t>
            </a:r>
            <a:endParaRPr lang="en-US" dirty="0">
              <a:ea typeface="+mn-ea"/>
            </a:endParaRPr>
          </a:p>
        </p:txBody>
      </p:sp>
    </p:spTree>
    <p:extLst>
      <p:ext uri="{BB962C8B-B14F-4D97-AF65-F5344CB8AC3E}">
        <p14:creationId xmlns:p14="http://schemas.microsoft.com/office/powerpoint/2010/main" val="268232183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p:txBody>
          <a:bodyPr/>
          <a:lstStyle/>
          <a:p>
            <a:r>
              <a:rPr lang="en-US">
                <a:ea typeface="ＭＳ Ｐゴシック" charset="-128"/>
                <a:cs typeface="ＭＳ Ｐゴシック" charset="-128"/>
              </a:rPr>
              <a:t>How to find out more</a:t>
            </a:r>
          </a:p>
        </p:txBody>
      </p:sp>
      <p:sp>
        <p:nvSpPr>
          <p:cNvPr id="120835" name="Rectangle 3"/>
          <p:cNvSpPr>
            <a:spLocks noGrp="1"/>
          </p:cNvSpPr>
          <p:nvPr>
            <p:ph type="body" idx="4294967295"/>
          </p:nvPr>
        </p:nvSpPr>
        <p:spPr/>
        <p:txBody>
          <a:bodyPr/>
          <a:lstStyle/>
          <a:p>
            <a:pPr>
              <a:lnSpc>
                <a:spcPct val="90000"/>
              </a:lnSpc>
              <a:buFont typeface="Times" charset="0"/>
              <a:buChar char="•"/>
            </a:pPr>
            <a:r>
              <a:rPr lang="en-US" sz="2600" dirty="0">
                <a:solidFill>
                  <a:srgbClr val="404040"/>
                </a:solidFill>
                <a:ea typeface="ＭＳ Ｐゴシック" charset="-128"/>
                <a:cs typeface="ＭＳ Ｐゴシック" charset="-128"/>
              </a:rPr>
              <a:t>Web site “About” section: </a:t>
            </a:r>
            <a:r>
              <a:rPr lang="en-US" sz="2800" dirty="0">
                <a:ea typeface="ＭＳ Ｐゴシック" charset="-128"/>
                <a:cs typeface="ＭＳ Ｐゴシック" charset="-128"/>
                <a:hlinkClick r:id="rId3"/>
              </a:rPr>
              <a:t>http://www.hathitrust.org/about</a:t>
            </a:r>
            <a:endParaRPr lang="en-US" sz="2800" dirty="0">
              <a:ea typeface="ＭＳ Ｐゴシック" charset="-128"/>
              <a:cs typeface="ＭＳ Ｐゴシック" charset="-128"/>
            </a:endParaRPr>
          </a:p>
          <a:p>
            <a:pPr>
              <a:lnSpc>
                <a:spcPct val="90000"/>
              </a:lnSpc>
              <a:buFont typeface="Times" charset="0"/>
              <a:buChar char="•"/>
            </a:pPr>
            <a:r>
              <a:rPr lang="en-US" sz="2600" dirty="0">
                <a:solidFill>
                  <a:srgbClr val="404040"/>
                </a:solidFill>
                <a:ea typeface="ＭＳ Ｐゴシック" charset="-128"/>
                <a:cs typeface="ＭＳ Ｐゴシック" charset="-128"/>
              </a:rPr>
              <a:t>Twitter: </a:t>
            </a:r>
            <a:r>
              <a:rPr lang="en-US" sz="2800" dirty="0">
                <a:ea typeface="ＭＳ Ｐゴシック" charset="-128"/>
                <a:cs typeface="ＭＳ Ｐゴシック" charset="-128"/>
                <a:hlinkClick r:id="rId4"/>
              </a:rPr>
              <a:t>http://twitter.com/hathitrust</a:t>
            </a:r>
            <a:endParaRPr lang="en-US" sz="2800" dirty="0">
              <a:ea typeface="ＭＳ Ｐゴシック" charset="-128"/>
              <a:cs typeface="ＭＳ Ｐゴシック" charset="-128"/>
            </a:endParaRPr>
          </a:p>
          <a:p>
            <a:pPr>
              <a:lnSpc>
                <a:spcPct val="90000"/>
              </a:lnSpc>
              <a:buFont typeface="Times" charset="0"/>
              <a:buChar char="•"/>
            </a:pPr>
            <a:r>
              <a:rPr lang="en-US" sz="2600" dirty="0" smtClean="0">
                <a:solidFill>
                  <a:srgbClr val="404040"/>
                </a:solidFill>
                <a:ea typeface="ＭＳ Ｐゴシック" charset="-128"/>
                <a:cs typeface="ＭＳ Ｐゴシック" charset="-128"/>
              </a:rPr>
              <a:t>Monthly </a:t>
            </a:r>
            <a:r>
              <a:rPr lang="en-US" sz="2600" dirty="0">
                <a:solidFill>
                  <a:srgbClr val="404040"/>
                </a:solidFill>
                <a:ea typeface="ＭＳ Ｐゴシック" charset="-128"/>
                <a:cs typeface="ＭＳ Ｐゴシック" charset="-128"/>
              </a:rPr>
              <a:t>newsletter: </a:t>
            </a:r>
            <a:r>
              <a:rPr lang="en-US" sz="2800" dirty="0">
                <a:ea typeface="ＭＳ Ｐゴシック" charset="-128"/>
                <a:cs typeface="ＭＳ Ｐゴシック" charset="-128"/>
                <a:hlinkClick r:id="rId5"/>
              </a:rPr>
              <a:t>http://www.hathitrust.org/</a:t>
            </a:r>
            <a:r>
              <a:rPr lang="en-US" sz="2800" dirty="0" smtClean="0">
                <a:ea typeface="ＭＳ Ｐゴシック" charset="-128"/>
                <a:cs typeface="ＭＳ Ｐゴシック" charset="-128"/>
                <a:hlinkClick r:id="rId5"/>
              </a:rPr>
              <a:t>updates</a:t>
            </a:r>
            <a:endParaRPr lang="en-US" sz="2800" dirty="0" smtClean="0">
              <a:ea typeface="ＭＳ Ｐゴシック" charset="-128"/>
              <a:cs typeface="ＭＳ Ｐゴシック" charset="-128"/>
            </a:endParaRPr>
          </a:p>
          <a:p>
            <a:pPr>
              <a:lnSpc>
                <a:spcPct val="90000"/>
              </a:lnSpc>
              <a:buFont typeface="Times" charset="0"/>
              <a:buChar char="•"/>
            </a:pPr>
            <a:r>
              <a:rPr lang="en-US" sz="2600" dirty="0">
                <a:solidFill>
                  <a:srgbClr val="404040"/>
                </a:solidFill>
              </a:rPr>
              <a:t>RSS:</a:t>
            </a:r>
            <a:r>
              <a:rPr lang="en-US" sz="2800" dirty="0"/>
              <a:t> </a:t>
            </a:r>
            <a:r>
              <a:rPr lang="en-US" sz="2800" dirty="0">
                <a:hlinkClick r:id="rId6"/>
              </a:rPr>
              <a:t>http://www.hathitrust.org/</a:t>
            </a:r>
            <a:r>
              <a:rPr lang="en-US" sz="2800" dirty="0" smtClean="0">
                <a:hlinkClick r:id="rId6"/>
              </a:rPr>
              <a:t>updates_rss</a:t>
            </a:r>
            <a:endParaRPr lang="en-US" sz="2800" dirty="0">
              <a:ea typeface="ＭＳ Ｐゴシック" charset="-128"/>
              <a:cs typeface="ＭＳ Ｐゴシック" charset="-128"/>
            </a:endParaRPr>
          </a:p>
          <a:p>
            <a:pPr>
              <a:lnSpc>
                <a:spcPct val="90000"/>
              </a:lnSpc>
              <a:buFont typeface="Times" charset="0"/>
              <a:buChar char="•"/>
            </a:pPr>
            <a:r>
              <a:rPr lang="en-US" sz="2600" dirty="0">
                <a:solidFill>
                  <a:srgbClr val="404040"/>
                </a:solidFill>
                <a:ea typeface="ＭＳ Ｐゴシック" charset="-128"/>
                <a:cs typeface="ＭＳ Ｐゴシック" charset="-128"/>
              </a:rPr>
              <a:t>Contact us:</a:t>
            </a:r>
            <a:r>
              <a:rPr lang="en-US" sz="2600" dirty="0" smtClean="0">
                <a:solidFill>
                  <a:srgbClr val="404040"/>
                </a:solidFill>
                <a:ea typeface="ＭＳ Ｐゴシック" charset="-128"/>
                <a:cs typeface="ＭＳ Ｐゴシック" charset="-128"/>
              </a:rPr>
              <a:t> </a:t>
            </a:r>
            <a:r>
              <a:rPr lang="en-US" sz="2800" u="sng" dirty="0" smtClean="0">
                <a:solidFill>
                  <a:srgbClr val="0000FF"/>
                </a:solidFill>
                <a:ea typeface="ＭＳ Ｐゴシック" charset="-128"/>
                <a:cs typeface="ＭＳ Ｐゴシック" charset="-128"/>
                <a:hlinkClick r:id="rId7"/>
              </a:rPr>
              <a:t>feedback@issues.hathitrust.org</a:t>
            </a:r>
            <a:endParaRPr lang="en-US" sz="2800" u="sng" dirty="0" smtClean="0">
              <a:solidFill>
                <a:srgbClr val="0000FF"/>
              </a:solidFill>
              <a:ea typeface="ＭＳ Ｐゴシック" charset="-128"/>
              <a:cs typeface="ＭＳ Ｐゴシック" charset="-128"/>
            </a:endParaRPr>
          </a:p>
          <a:p>
            <a:pPr lvl="1">
              <a:lnSpc>
                <a:spcPct val="90000"/>
              </a:lnSpc>
              <a:buFont typeface="Arial" charset="0"/>
              <a:buNone/>
            </a:pPr>
            <a:endParaRPr lang="en-US" dirty="0"/>
          </a:p>
          <a:p>
            <a:pPr>
              <a:lnSpc>
                <a:spcPct val="90000"/>
              </a:lnSpc>
              <a:buFont typeface="Arial" charset="0"/>
              <a:buNone/>
            </a:pPr>
            <a:endParaRPr lang="en-US" sz="2800" dirty="0">
              <a:ea typeface="ＭＳ Ｐゴシック" charset="-128"/>
              <a:cs typeface="ＭＳ Ｐゴシック" charset="-128"/>
            </a:endParaRPr>
          </a:p>
        </p:txBody>
      </p:sp>
    </p:spTree>
    <p:extLst>
      <p:ext uri="{BB962C8B-B14F-4D97-AF65-F5344CB8AC3E}">
        <p14:creationId xmlns:p14="http://schemas.microsoft.com/office/powerpoint/2010/main" val="38416048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eaLnBrk="1" hangingPunct="1"/>
            <a:r>
              <a:rPr lang="en-US">
                <a:solidFill>
                  <a:srgbClr val="404040"/>
                </a:solidFill>
                <a:latin typeface="Calibri" charset="0"/>
                <a:ea typeface="ＭＳ Ｐゴシック" charset="0"/>
                <a:cs typeface="ＭＳ Ｐゴシック" charset="0"/>
              </a:rPr>
              <a:t>Partnership</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ea typeface="+mn-ea"/>
                <a:cs typeface="+mn-cs"/>
              </a:rPr>
              <a:t>Who can become a partner?</a:t>
            </a:r>
          </a:p>
          <a:p>
            <a:pPr lvl="1" eaLnBrk="1" fontAlgn="auto" hangingPunct="1">
              <a:spcAft>
                <a:spcPts val="0"/>
              </a:spcAft>
              <a:buFont typeface="Arial"/>
              <a:buChar char="–"/>
              <a:defRPr/>
            </a:pPr>
            <a:r>
              <a:rPr lang="en-US" dirty="0" smtClean="0">
                <a:ea typeface="+mn-ea"/>
              </a:rPr>
              <a:t>Institutions worldwide</a:t>
            </a:r>
          </a:p>
          <a:p>
            <a:pPr lvl="1" eaLnBrk="1" fontAlgn="auto" hangingPunct="1">
              <a:spcAft>
                <a:spcPts val="0"/>
              </a:spcAft>
              <a:buFont typeface="Arial"/>
              <a:buChar char="–"/>
              <a:defRPr/>
            </a:pPr>
            <a:r>
              <a:rPr lang="en-US" dirty="0" smtClean="0">
                <a:ea typeface="+mn-ea"/>
              </a:rPr>
              <a:t>Libraries with print holdings</a:t>
            </a:r>
          </a:p>
        </p:txBody>
      </p:sp>
    </p:spTree>
    <p:extLst>
      <p:ext uri="{BB962C8B-B14F-4D97-AF65-F5344CB8AC3E}">
        <p14:creationId xmlns:p14="http://schemas.microsoft.com/office/powerpoint/2010/main" val="34146893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hathitrust.thmx</Template>
  <TotalTime>4811</TotalTime>
  <Words>1529</Words>
  <Application>Microsoft Macintosh PowerPoint</Application>
  <PresentationFormat>On-screen Show (4:3)</PresentationFormat>
  <Paragraphs>351</Paragraphs>
  <Slides>80</Slides>
  <Notes>80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3" baseType="lpstr">
      <vt:lpstr>Office Theme</vt:lpstr>
      <vt:lpstr>Chart</vt:lpstr>
      <vt:lpstr>Worksheet</vt:lpstr>
      <vt:lpstr>Collaborating Globally, Planning Locally</vt:lpstr>
      <vt:lpstr>Partnership</vt:lpstr>
      <vt:lpstr>The Name</vt:lpstr>
      <vt:lpstr>Mission </vt:lpstr>
      <vt:lpstr>Collections and Collaboration</vt:lpstr>
      <vt:lpstr>Governance</vt:lpstr>
      <vt:lpstr>How does work get done?</vt:lpstr>
      <vt:lpstr>How is work prioritized?</vt:lpstr>
      <vt:lpstr>Partnership</vt:lpstr>
      <vt:lpstr>What are the benefits? (1)</vt:lpstr>
      <vt:lpstr>What are the benefits? (2)</vt:lpstr>
      <vt:lpstr>What’s involved?</vt:lpstr>
      <vt:lpstr>Consortial Membership?</vt:lpstr>
      <vt:lpstr>Collections: what we have</vt:lpstr>
      <vt:lpstr>Content Distribution</vt:lpstr>
      <vt:lpstr>Content Distribution</vt:lpstr>
      <vt:lpstr>Dates</vt:lpstr>
      <vt:lpstr>PowerPoint Presentation</vt:lpstr>
      <vt:lpstr>PowerPoint Presentation</vt:lpstr>
      <vt:lpstr>Language Distribution (1)</vt:lpstr>
      <vt:lpstr>Language Distribution (2)</vt:lpstr>
      <vt:lpstr>Content over time</vt:lpstr>
      <vt:lpstr>HathiTrust Content Growth</vt:lpstr>
      <vt:lpstr>Collaboration: Collection Management</vt:lpstr>
      <vt:lpstr>The Cloud Library</vt:lpstr>
      <vt:lpstr> A global change in the library environment</vt:lpstr>
      <vt:lpstr>Continuing growth of overlap …</vt:lpstr>
      <vt:lpstr>Digitized Books in Shared Repositories</vt:lpstr>
      <vt:lpstr>New Cost Model</vt:lpstr>
      <vt:lpstr>Print Holdings Database</vt:lpstr>
      <vt:lpstr>Every library is different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 library is different</vt:lpstr>
      <vt:lpstr>Cooperative Print Monograph Archive</vt:lpstr>
      <vt:lpstr>Quality</vt:lpstr>
      <vt:lpstr>Changing Library Landscape </vt:lpstr>
      <vt:lpstr>Thank you!</vt:lpstr>
      <vt:lpstr>How to find out more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jjyork</dc:creator>
  <cp:lastModifiedBy>jjyork</cp:lastModifiedBy>
  <cp:revision>79</cp:revision>
  <dcterms:created xsi:type="dcterms:W3CDTF">2011-09-22T19:54:42Z</dcterms:created>
  <dcterms:modified xsi:type="dcterms:W3CDTF">2011-09-27T14:12:52Z</dcterms:modified>
</cp:coreProperties>
</file>