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39"/>
  </p:notesMasterIdLst>
  <p:handoutMasterIdLst>
    <p:handoutMasterId r:id="rId40"/>
  </p:handoutMasterIdLst>
  <p:sldIdLst>
    <p:sldId id="894" r:id="rId3"/>
    <p:sldId id="623" r:id="rId4"/>
    <p:sldId id="626" r:id="rId5"/>
    <p:sldId id="970" r:id="rId6"/>
    <p:sldId id="466" r:id="rId7"/>
    <p:sldId id="468" r:id="rId8"/>
    <p:sldId id="590" r:id="rId9"/>
    <p:sldId id="625" r:id="rId10"/>
    <p:sldId id="898" r:id="rId11"/>
    <p:sldId id="899" r:id="rId12"/>
    <p:sldId id="900" r:id="rId13"/>
    <p:sldId id="901" r:id="rId14"/>
    <p:sldId id="950" r:id="rId15"/>
    <p:sldId id="902" r:id="rId16"/>
    <p:sldId id="903" r:id="rId17"/>
    <p:sldId id="904" r:id="rId18"/>
    <p:sldId id="905" r:id="rId19"/>
    <p:sldId id="977" r:id="rId20"/>
    <p:sldId id="906" r:id="rId21"/>
    <p:sldId id="976" r:id="rId22"/>
    <p:sldId id="909" r:id="rId23"/>
    <p:sldId id="910" r:id="rId24"/>
    <p:sldId id="967" r:id="rId25"/>
    <p:sldId id="916" r:id="rId26"/>
    <p:sldId id="922" r:id="rId27"/>
    <p:sldId id="923" r:id="rId28"/>
    <p:sldId id="926" r:id="rId29"/>
    <p:sldId id="931" r:id="rId30"/>
    <p:sldId id="969" r:id="rId31"/>
    <p:sldId id="971" r:id="rId32"/>
    <p:sldId id="982" r:id="rId33"/>
    <p:sldId id="981" r:id="rId34"/>
    <p:sldId id="974" r:id="rId35"/>
    <p:sldId id="975" r:id="rId36"/>
    <p:sldId id="706" r:id="rId37"/>
    <p:sldId id="70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D2403B"/>
    <a:srgbClr val="694B8E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83" autoAdjust="0"/>
    <p:restoredTop sz="74233" autoAdjust="0"/>
  </p:normalViewPr>
  <p:slideViewPr>
    <p:cSldViewPr snapToGrid="0" snapToObjects="1">
      <p:cViewPr>
        <p:scale>
          <a:sx n="80" d="100"/>
          <a:sy n="8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35728"/>
    </p:cViewPr>
  </p:sorterViewPr>
  <p:notesViewPr>
    <p:cSldViewPr snapToGrid="0" snapToObjects="1">
      <p:cViewPr varScale="1">
        <p:scale>
          <a:sx n="83" d="100"/>
          <a:sy n="83" d="100"/>
        </p:scale>
        <p:origin x="-22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9A280-640D-3547-A89E-7DEF2C332C49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CA564-4F4C-CA40-92B7-E00631C28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86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20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39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39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4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39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20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47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77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77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1BC5A4-A405-DF4E-8224-930EFAA0CE1A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760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20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84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21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84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517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24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8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25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84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26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84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28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84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88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8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758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911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722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1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5811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71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7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5000B9-7AD8-0E4B-87A6-8F0129A504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7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976471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58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48823" y="1466501"/>
            <a:ext cx="7366335" cy="38762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07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9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861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140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2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78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5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2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3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0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0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572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1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9EA0-F317-5248-BBB4-5B8E16A94E35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6973-D6AF-DC47-B322-5133D32CC071}" type="datetimeFigureOut">
              <a:rPr lang="en-US" smtClean="0"/>
              <a:t>9/10/13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creativecommons.org/licenses/by/3.0/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://www.hathitrust.org/trac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thitrust.org/about" TargetMode="External"/><Relationship Id="rId4" Type="http://schemas.openxmlformats.org/officeDocument/2006/relationships/hyperlink" Target="http://twitter.com/hathitrust" TargetMode="External"/><Relationship Id="rId5" Type="http://schemas.openxmlformats.org/officeDocument/2006/relationships/hyperlink" Target="http://www.facebook.com/hathitrust" TargetMode="External"/><Relationship Id="rId6" Type="http://schemas.openxmlformats.org/officeDocument/2006/relationships/hyperlink" Target="http:www.hathitrust.org/updates" TargetMode="External"/><Relationship Id="rId7" Type="http://schemas.openxmlformats.org/officeDocument/2006/relationships/hyperlink" Target="http://www.hathitrust.org/updates_rss" TargetMode="External"/><Relationship Id="rId8" Type="http://schemas.openxmlformats.org/officeDocument/2006/relationships/hyperlink" Target="mailto:feedback@issues.hathitrust.org" TargetMode="External"/><Relationship Id="rId9" Type="http://schemas.openxmlformats.org/officeDocument/2006/relationships/hyperlink" Target="http://www.hathitrust.org/blogs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02454"/>
            <a:ext cx="6776238" cy="16931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HathiTrust</a:t>
            </a:r>
            <a:r>
              <a:rPr lang="en-US" dirty="0" smtClean="0"/>
              <a:t>: Key Concepts and Issues in Managing the Digital Archive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195095"/>
            <a:ext cx="700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ICPSR Summer Workshop</a:t>
            </a:r>
          </a:p>
          <a:p>
            <a:pPr algn="ctr"/>
            <a:r>
              <a:rPr lang="en-US" dirty="0" smtClean="0"/>
              <a:t>“Curating and Managing Research Data for Re-use”</a:t>
            </a:r>
          </a:p>
          <a:p>
            <a:pPr algn="ctr"/>
            <a:r>
              <a:rPr lang="en-US" dirty="0" smtClean="0"/>
              <a:t>August 1, 2013</a:t>
            </a:r>
          </a:p>
          <a:p>
            <a:pPr algn="ctr"/>
            <a:r>
              <a:rPr lang="en-US" dirty="0" smtClean="0"/>
              <a:t>Jeremy York, Project Librarian, </a:t>
            </a:r>
            <a:r>
              <a:rPr lang="en-US" dirty="0" err="1" smtClean="0"/>
              <a:t>HathiTrust</a:t>
            </a:r>
            <a:endParaRPr lang="en-US" dirty="0" smtClean="0"/>
          </a:p>
        </p:txBody>
      </p:sp>
      <p:pic>
        <p:nvPicPr>
          <p:cNvPr id="5" name="Picture 4" descr="CC-B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39" y="6207204"/>
            <a:ext cx="1016000" cy="190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98846" y="6058984"/>
            <a:ext cx="728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Unless otherwise noted, these slides and their contents are licensed under a </a:t>
            </a:r>
            <a:r>
              <a:rPr lang="en-US" sz="1400" dirty="0" smtClean="0">
                <a:hlinkClick r:id="rId4"/>
              </a:rPr>
              <a:t>Creative Commons Attribution Unported License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8722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</a:p>
          <a:p>
            <a:r>
              <a:rPr lang="en-US" dirty="0" smtClean="0"/>
              <a:t>Scale</a:t>
            </a:r>
          </a:p>
          <a:p>
            <a:r>
              <a:rPr lang="en-US" dirty="0" smtClean="0"/>
              <a:t>Access and Preservation</a:t>
            </a:r>
          </a:p>
          <a:p>
            <a:r>
              <a:rPr lang="en-US" dirty="0" smtClean="0"/>
              <a:t>Openness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5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pic>
        <p:nvPicPr>
          <p:cNvPr id="3" name="Picture 2" descr="SENYLRC-OAISExpla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2228015"/>
            <a:ext cx="7784073" cy="97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04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NYLRC-OAISExplain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702" y="2752725"/>
            <a:ext cx="1523898" cy="16945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pic>
        <p:nvPicPr>
          <p:cNvPr id="3" name="Picture 2" descr="SENYLRC-OAISExplai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2228015"/>
            <a:ext cx="7784073" cy="97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8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OAIS</a:t>
            </a:r>
          </a:p>
          <a:p>
            <a:r>
              <a:rPr lang="en-US" dirty="0" smtClean="0"/>
              <a:t>TRAC</a:t>
            </a:r>
          </a:p>
          <a:p>
            <a:r>
              <a:rPr lang="en-US" dirty="0" smtClean="0"/>
              <a:t>METS and PREMIS</a:t>
            </a:r>
          </a:p>
          <a:p>
            <a:r>
              <a:rPr lang="en-US" dirty="0" smtClean="0"/>
              <a:t>Repository Practices</a:t>
            </a:r>
          </a:p>
          <a:p>
            <a:pPr lvl="1"/>
            <a:r>
              <a:rPr lang="en-US" dirty="0" smtClean="0"/>
              <a:t>Content package</a:t>
            </a:r>
          </a:p>
          <a:p>
            <a:pPr lvl="1"/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Identification</a:t>
            </a:r>
          </a:p>
          <a:p>
            <a:pPr lvl="1"/>
            <a:r>
              <a:rPr lang="en-US" dirty="0" smtClean="0"/>
              <a:t>Scale</a:t>
            </a:r>
          </a:p>
        </p:txBody>
      </p:sp>
    </p:spTree>
    <p:extLst>
      <p:ext uri="{BB962C8B-B14F-4D97-AF65-F5344CB8AC3E}">
        <p14:creationId xmlns:p14="http://schemas.microsoft.com/office/powerpoint/2010/main" val="349583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To contribute to the common good by collecting, organizing, preserving, communicating, and sharing the record of human knowledge</a:t>
            </a:r>
          </a:p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“Co-owned and managed”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4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“Light” archive benefits</a:t>
            </a:r>
          </a:p>
          <a:p>
            <a:pPr lvl="1"/>
            <a:r>
              <a:rPr lang="en-US" dirty="0" smtClean="0"/>
              <a:t>Access to materials</a:t>
            </a:r>
          </a:p>
          <a:p>
            <a:pPr lvl="1"/>
            <a:r>
              <a:rPr lang="en-US" dirty="0" smtClean="0"/>
              <a:t>Checks on integrity</a:t>
            </a:r>
          </a:p>
          <a:p>
            <a:pPr lvl="1"/>
            <a:r>
              <a:rPr lang="en-US" dirty="0" smtClean="0"/>
              <a:t>Best chance for content to be used and valued, preserved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36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Repository centralized...open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Formats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Software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Organizational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204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ideas</a:t>
            </a:r>
            <a:endParaRPr lang="en-US" dirty="0"/>
          </a:p>
        </p:txBody>
      </p:sp>
      <p:pic>
        <p:nvPicPr>
          <p:cNvPr id="3" name="Picture 2" descr="SENYLRC-OverarchingIde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225550"/>
            <a:ext cx="7473198" cy="535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7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ideas</a:t>
            </a:r>
            <a:endParaRPr lang="en-US" dirty="0"/>
          </a:p>
        </p:txBody>
      </p:sp>
      <p:pic>
        <p:nvPicPr>
          <p:cNvPr id="3" name="Picture 2" descr="SENYLRC-OverarchingIde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225550"/>
            <a:ext cx="7473198" cy="535193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429000" y="3327400"/>
            <a:ext cx="2438400" cy="1371600"/>
          </a:xfrm>
          <a:prstGeom prst="roundRect">
            <a:avLst/>
          </a:prstGeom>
          <a:solidFill>
            <a:srgbClr val="E46C0A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Experience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028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Repository Philosophy/Design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5850"/>
          </a:xfrm>
        </p:spPr>
        <p:txBody>
          <a:bodyPr rtlCol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OAIS</a:t>
            </a:r>
            <a:r>
              <a:rPr lang="en-US" dirty="0"/>
              <a:t>/TRAC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Consistency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Standardization</a:t>
            </a:r>
          </a:p>
          <a:p>
            <a:pPr>
              <a:lnSpc>
                <a:spcPct val="120000"/>
              </a:lnSpc>
            </a:pPr>
            <a:r>
              <a:rPr lang="en-US" dirty="0"/>
              <a:t>Simplicity (in design, not function)</a:t>
            </a:r>
          </a:p>
          <a:p>
            <a:pPr>
              <a:lnSpc>
                <a:spcPct val="120000"/>
              </a:lnSpc>
            </a:pPr>
            <a:r>
              <a:rPr lang="en-US" dirty="0"/>
              <a:t>Practicality</a:t>
            </a:r>
          </a:p>
          <a:p>
            <a:pPr>
              <a:lnSpc>
                <a:spcPct val="120000"/>
              </a:lnSpc>
            </a:pPr>
            <a:r>
              <a:rPr lang="en-US" dirty="0"/>
              <a:t>Sustainability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1031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HathiTrust</a:t>
            </a:r>
            <a:r>
              <a:rPr lang="en-US" dirty="0" smtClean="0"/>
              <a:t> / What are we trying to accomplish</a:t>
            </a:r>
          </a:p>
          <a:p>
            <a:r>
              <a:rPr lang="en-US" dirty="0" smtClean="0"/>
              <a:t>Repository management</a:t>
            </a:r>
          </a:p>
          <a:p>
            <a:pPr lvl="1"/>
            <a:r>
              <a:rPr lang="en-US" dirty="0" smtClean="0"/>
              <a:t>What keeps us running</a:t>
            </a:r>
          </a:p>
          <a:p>
            <a:r>
              <a:rPr lang="en-US" dirty="0" smtClean="0"/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438407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466909" y="325752"/>
            <a:ext cx="1131216" cy="87306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455" y="2640420"/>
            <a:ext cx="1805977" cy="6426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Bibliographic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5455" y="3473795"/>
            <a:ext cx="1805977" cy="6327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Package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080039" y="4384300"/>
            <a:ext cx="1207043" cy="132722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4196494" y="4633918"/>
            <a:ext cx="1287170" cy="1367526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Indiana</a:t>
            </a:r>
            <a:endParaRPr lang="en-US" dirty="0" smtClean="0"/>
          </a:p>
        </p:txBody>
      </p:sp>
      <p:sp>
        <p:nvSpPr>
          <p:cNvPr id="9" name="Can 8"/>
          <p:cNvSpPr/>
          <p:nvPr/>
        </p:nvSpPr>
        <p:spPr>
          <a:xfrm>
            <a:off x="3281676" y="1473356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39943" y="837157"/>
            <a:ext cx="32702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Data Management</a:t>
            </a:r>
            <a:endParaRPr lang="en-US" sz="2600" dirty="0"/>
          </a:p>
        </p:txBody>
      </p:sp>
      <p:sp>
        <p:nvSpPr>
          <p:cNvPr id="12" name="Can 11"/>
          <p:cNvSpPr/>
          <p:nvPr/>
        </p:nvSpPr>
        <p:spPr>
          <a:xfrm>
            <a:off x="4353357" y="1473357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Rights Data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59022" y="3823572"/>
            <a:ext cx="16143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Storage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9082" y="757003"/>
            <a:ext cx="18236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6949" y="2090917"/>
            <a:ext cx="1473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Ingest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10227" y="1378197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Catalog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410227" y="2124526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Full-text Search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410227" y="2848393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PageTurner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410227" y="4313574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410227" y="3599250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4253154">
            <a:off x="1051939" y="15723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0031920">
            <a:off x="2317624" y="1873687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437601">
            <a:off x="2320655" y="44295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3784379" y="2270224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Holdings Data</a:t>
            </a:r>
          </a:p>
        </p:txBody>
      </p:sp>
      <p:sp>
        <p:nvSpPr>
          <p:cNvPr id="26" name="Right Arrow 25"/>
          <p:cNvSpPr/>
          <p:nvPr/>
        </p:nvSpPr>
        <p:spPr>
          <a:xfrm rot="2385908">
            <a:off x="5582917" y="1960710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9852609">
            <a:off x="5634743" y="4581966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410227" y="5044075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65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466909" y="325752"/>
            <a:ext cx="1131216" cy="87306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455" y="2640420"/>
            <a:ext cx="1805977" cy="6426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Bibliographic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5455" y="3473795"/>
            <a:ext cx="1805977" cy="6327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Package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080039" y="4384300"/>
            <a:ext cx="1207043" cy="132722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4196494" y="4633918"/>
            <a:ext cx="1287170" cy="1367526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Indiana</a:t>
            </a:r>
            <a:endParaRPr lang="en-US" dirty="0" smtClean="0"/>
          </a:p>
        </p:txBody>
      </p:sp>
      <p:sp>
        <p:nvSpPr>
          <p:cNvPr id="9" name="Can 8"/>
          <p:cNvSpPr/>
          <p:nvPr/>
        </p:nvSpPr>
        <p:spPr>
          <a:xfrm>
            <a:off x="3281676" y="1473356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39943" y="837157"/>
            <a:ext cx="32702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Data Management</a:t>
            </a:r>
            <a:endParaRPr lang="en-US" sz="2600" dirty="0"/>
          </a:p>
        </p:txBody>
      </p:sp>
      <p:sp>
        <p:nvSpPr>
          <p:cNvPr id="12" name="Can 11"/>
          <p:cNvSpPr/>
          <p:nvPr/>
        </p:nvSpPr>
        <p:spPr>
          <a:xfrm>
            <a:off x="4353357" y="1473357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Rights Data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59022" y="3823572"/>
            <a:ext cx="16143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Storage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9082" y="757003"/>
            <a:ext cx="18236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6949" y="2090917"/>
            <a:ext cx="1473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Ingest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10227" y="1378197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Catalog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410227" y="2124526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Full-text Search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410227" y="2848393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PageTurner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410227" y="4313574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410227" y="3599250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4253154">
            <a:off x="1051939" y="15723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0031920">
            <a:off x="2317624" y="1873687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437601">
            <a:off x="2320655" y="44295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3784379" y="2270224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Holdings Data</a:t>
            </a:r>
          </a:p>
        </p:txBody>
      </p:sp>
      <p:sp>
        <p:nvSpPr>
          <p:cNvPr id="26" name="Right Arrow 25"/>
          <p:cNvSpPr/>
          <p:nvPr/>
        </p:nvSpPr>
        <p:spPr>
          <a:xfrm rot="2385908">
            <a:off x="5582917" y="1960710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9852609">
            <a:off x="5634743" y="4581966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410227" y="5044075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61608" y="1877126"/>
            <a:ext cx="2676075" cy="280855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48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and number of formats</a:t>
            </a:r>
          </a:p>
          <a:p>
            <a:pPr lvl="1"/>
            <a:r>
              <a:rPr lang="en-US" dirty="0" smtClean="0"/>
              <a:t>ITU </a:t>
            </a:r>
            <a:r>
              <a:rPr lang="en-US" dirty="0"/>
              <a:t>G4 TIFF</a:t>
            </a:r>
          </a:p>
          <a:p>
            <a:pPr lvl="1"/>
            <a:r>
              <a:rPr lang="en-US" dirty="0" smtClean="0"/>
              <a:t>JP2</a:t>
            </a:r>
            <a:endParaRPr lang="en-US" dirty="0"/>
          </a:p>
          <a:p>
            <a:pPr lvl="1"/>
            <a:r>
              <a:rPr lang="en-US" dirty="0"/>
              <a:t>Unicode (with and without coordinates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Open, </a:t>
            </a:r>
            <a:r>
              <a:rPr lang="en-US" dirty="0"/>
              <a:t>meet community standards</a:t>
            </a:r>
          </a:p>
          <a:p>
            <a:r>
              <a:rPr lang="en-US" dirty="0"/>
              <a:t>Widely supported on a number of platforms</a:t>
            </a:r>
          </a:p>
          <a:p>
            <a:r>
              <a:rPr lang="en-US" dirty="0"/>
              <a:t>Confidence in preservation and migration</a:t>
            </a:r>
          </a:p>
          <a:p>
            <a:r>
              <a:rPr lang="en-US" dirty="0"/>
              <a:t>Transform to access formats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4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Package</a:t>
            </a:r>
            <a:endParaRPr lang="en-US" dirty="0"/>
          </a:p>
        </p:txBody>
      </p:sp>
      <p:sp>
        <p:nvSpPr>
          <p:cNvPr id="5" name="Flowchart: Multidocument 486"/>
          <p:cNvSpPr/>
          <p:nvPr/>
        </p:nvSpPr>
        <p:spPr>
          <a:xfrm>
            <a:off x="2283584" y="2328233"/>
            <a:ext cx="1320800" cy="1019302"/>
          </a:xfrm>
          <a:prstGeom prst="flowChartMulti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images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193" y="2059988"/>
            <a:ext cx="1234215" cy="8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Flowchart: Document 173"/>
          <p:cNvSpPr/>
          <p:nvPr/>
        </p:nvSpPr>
        <p:spPr>
          <a:xfrm>
            <a:off x="5876668" y="2347537"/>
            <a:ext cx="1156716" cy="99999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 METS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lowchart: Multidocument 486"/>
          <p:cNvSpPr/>
          <p:nvPr/>
        </p:nvSpPr>
        <p:spPr>
          <a:xfrm>
            <a:off x="4048884" y="2328233"/>
            <a:ext cx="1320800" cy="1019302"/>
          </a:xfrm>
          <a:prstGeom prst="flowChartMulti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Flowchart: Document 173"/>
          <p:cNvSpPr/>
          <p:nvPr/>
        </p:nvSpPr>
        <p:spPr>
          <a:xfrm>
            <a:off x="4024884" y="4135013"/>
            <a:ext cx="1156716" cy="99999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16884" y="2104452"/>
            <a:ext cx="5295900" cy="142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1267" y="3249366"/>
            <a:ext cx="843033" cy="84303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079280" y="3520397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Zip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47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466909" y="325752"/>
            <a:ext cx="1131216" cy="87306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455" y="2640420"/>
            <a:ext cx="1805977" cy="6426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Bibliographic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5455" y="3473795"/>
            <a:ext cx="1805977" cy="6327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Package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281676" y="1473356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39943" y="837157"/>
            <a:ext cx="32702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Data Management</a:t>
            </a:r>
            <a:endParaRPr lang="en-US" sz="2600" dirty="0"/>
          </a:p>
        </p:txBody>
      </p:sp>
      <p:sp>
        <p:nvSpPr>
          <p:cNvPr id="12" name="Can 11"/>
          <p:cNvSpPr/>
          <p:nvPr/>
        </p:nvSpPr>
        <p:spPr>
          <a:xfrm>
            <a:off x="4353357" y="1473357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Rights Data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59022" y="3823572"/>
            <a:ext cx="16143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Storage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9082" y="757003"/>
            <a:ext cx="18236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6949" y="2090917"/>
            <a:ext cx="1473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Ingest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10227" y="1378197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Catalog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410227" y="2124526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Full-text Search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410227" y="2848393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PageTurner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410227" y="4313574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410227" y="3599250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4253154">
            <a:off x="1051939" y="15723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0031920">
            <a:off x="2317624" y="1873687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437601">
            <a:off x="2320655" y="44295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3784379" y="2270224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Holdings Data</a:t>
            </a:r>
          </a:p>
        </p:txBody>
      </p:sp>
      <p:sp>
        <p:nvSpPr>
          <p:cNvPr id="26" name="Right Arrow 25"/>
          <p:cNvSpPr/>
          <p:nvPr/>
        </p:nvSpPr>
        <p:spPr>
          <a:xfrm rot="2385908">
            <a:off x="5582917" y="1960710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9852609">
            <a:off x="5634743" y="4581966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410227" y="5044075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949044" y="665236"/>
            <a:ext cx="3108791" cy="280855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3080039" y="4384300"/>
            <a:ext cx="1207043" cy="132722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31" name="Can 30"/>
          <p:cNvSpPr/>
          <p:nvPr/>
        </p:nvSpPr>
        <p:spPr>
          <a:xfrm>
            <a:off x="4196494" y="4633918"/>
            <a:ext cx="1287170" cy="1367526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Indiana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1084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466909" y="325752"/>
            <a:ext cx="1131216" cy="87306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455" y="2640420"/>
            <a:ext cx="1805977" cy="6426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Bibliographic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5455" y="3473795"/>
            <a:ext cx="1805977" cy="6327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Package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281676" y="1473356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39943" y="837157"/>
            <a:ext cx="32702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Data Management</a:t>
            </a:r>
            <a:endParaRPr lang="en-US" sz="2600" dirty="0"/>
          </a:p>
        </p:txBody>
      </p:sp>
      <p:sp>
        <p:nvSpPr>
          <p:cNvPr id="12" name="Can 11"/>
          <p:cNvSpPr/>
          <p:nvPr/>
        </p:nvSpPr>
        <p:spPr>
          <a:xfrm>
            <a:off x="4353357" y="1473357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Rights Data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59022" y="3823572"/>
            <a:ext cx="16143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Storage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9082" y="757003"/>
            <a:ext cx="18236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6949" y="2090917"/>
            <a:ext cx="1473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Ingest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10227" y="1378197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Catalog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410227" y="2124526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Full-text Search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410227" y="2848393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PageTurner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410227" y="4313574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410227" y="3599250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4253154">
            <a:off x="1051939" y="15723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0031920">
            <a:off x="2317624" y="1873687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437601">
            <a:off x="2320655" y="44295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3784379" y="2270224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Holdings Data</a:t>
            </a:r>
          </a:p>
        </p:txBody>
      </p:sp>
      <p:sp>
        <p:nvSpPr>
          <p:cNvPr id="26" name="Right Arrow 25"/>
          <p:cNvSpPr/>
          <p:nvPr/>
        </p:nvSpPr>
        <p:spPr>
          <a:xfrm rot="2385908">
            <a:off x="5582917" y="1960710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9852609">
            <a:off x="5634743" y="4581966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410227" y="5044075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937683" y="3639795"/>
            <a:ext cx="3108791" cy="280855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3080039" y="4384300"/>
            <a:ext cx="1207043" cy="132722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31" name="Can 30"/>
          <p:cNvSpPr/>
          <p:nvPr/>
        </p:nvSpPr>
        <p:spPr>
          <a:xfrm>
            <a:off x="4196494" y="4633918"/>
            <a:ext cx="1287170" cy="1367526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Indiana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0026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Reliability – ensure integrity</a:t>
            </a:r>
          </a:p>
          <a:p>
            <a:r>
              <a:rPr lang="en-US" sz="2600" dirty="0" smtClean="0"/>
              <a:t>Redundancy – in single and multiple sites</a:t>
            </a:r>
          </a:p>
          <a:p>
            <a:r>
              <a:rPr lang="en-US" sz="2600" dirty="0" smtClean="0"/>
              <a:t>Scalability – including ease of management</a:t>
            </a:r>
          </a:p>
          <a:p>
            <a:r>
              <a:rPr lang="en-US" sz="2600" dirty="0" smtClean="0"/>
              <a:t>Accessibility – for repository processes and services</a:t>
            </a:r>
          </a:p>
          <a:p>
            <a:r>
              <a:rPr lang="en-US" sz="2600" dirty="0" smtClean="0"/>
              <a:t>Platform-independence – for data/object management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04349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&amp; Management</a:t>
            </a:r>
            <a:endParaRPr lang="en-US" dirty="0"/>
          </a:p>
        </p:txBody>
      </p:sp>
      <p:sp>
        <p:nvSpPr>
          <p:cNvPr id="5" name="Flowchart: Multidocument 486"/>
          <p:cNvSpPr/>
          <p:nvPr/>
        </p:nvSpPr>
        <p:spPr>
          <a:xfrm>
            <a:off x="3770883" y="2771634"/>
            <a:ext cx="1048485" cy="809148"/>
          </a:xfrm>
          <a:prstGeom prst="flowChartMulti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images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292" y="1730262"/>
            <a:ext cx="1234215" cy="8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850901" y="7956550"/>
            <a:ext cx="3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bib</a:t>
            </a:r>
          </a:p>
          <a:p>
            <a:pPr algn="ctr"/>
            <a:r>
              <a:rPr lang="en-US" sz="700" b="1" dirty="0" smtClean="0"/>
              <a:t>data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3301" y="8108950"/>
            <a:ext cx="368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bib</a:t>
            </a:r>
          </a:p>
          <a:p>
            <a:pPr algn="ctr"/>
            <a:r>
              <a:rPr lang="en-US" sz="700" b="1" dirty="0" smtClean="0"/>
              <a:t>data</a:t>
            </a:r>
          </a:p>
        </p:txBody>
      </p:sp>
      <p:sp>
        <p:nvSpPr>
          <p:cNvPr id="13" name="Flowchart: Document 298"/>
          <p:cNvSpPr/>
          <p:nvPr/>
        </p:nvSpPr>
        <p:spPr>
          <a:xfrm>
            <a:off x="889000" y="7966202"/>
            <a:ext cx="298450" cy="33324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4" name="Flowchart: Document 298"/>
          <p:cNvSpPr/>
          <p:nvPr/>
        </p:nvSpPr>
        <p:spPr>
          <a:xfrm>
            <a:off x="1041400" y="8118602"/>
            <a:ext cx="298450" cy="33324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5" name="Flowchart: Document 173"/>
          <p:cNvSpPr/>
          <p:nvPr/>
        </p:nvSpPr>
        <p:spPr>
          <a:xfrm>
            <a:off x="6234684" y="2771634"/>
            <a:ext cx="935957" cy="809148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 METS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lowchart: Multidocument 486"/>
          <p:cNvSpPr/>
          <p:nvPr/>
        </p:nvSpPr>
        <p:spPr>
          <a:xfrm>
            <a:off x="5056609" y="2771634"/>
            <a:ext cx="1048485" cy="809148"/>
          </a:xfrm>
          <a:prstGeom prst="flowChartMultidocumen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lowchart: Document 173"/>
          <p:cNvSpPr/>
          <p:nvPr/>
        </p:nvSpPr>
        <p:spPr>
          <a:xfrm>
            <a:off x="4077693" y="4001182"/>
            <a:ext cx="978916" cy="846287"/>
          </a:xfrm>
          <a:prstGeom prst="flowChartDocumen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42284" y="2662153"/>
            <a:ext cx="3845816" cy="1032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2000" y="3477882"/>
            <a:ext cx="612200" cy="612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20900" y="1943100"/>
            <a:ext cx="604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../</a:t>
            </a:r>
            <a:r>
              <a:rPr lang="en-US" sz="2400" dirty="0" smtClean="0">
                <a:solidFill>
                  <a:srgbClr val="000000"/>
                </a:solidFill>
              </a:rPr>
              <a:t>uc1</a:t>
            </a:r>
            <a:r>
              <a:rPr lang="en-US" sz="2400" dirty="0" smtClean="0"/>
              <a:t>/pairtree_root/b3/54/34/86/b34543486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89000" y="2927317"/>
            <a:ext cx="218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b34543486.zip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00" y="4149136"/>
            <a:ext cx="306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b34543486.mets.xml</a:t>
            </a:r>
          </a:p>
        </p:txBody>
      </p:sp>
    </p:spTree>
    <p:extLst>
      <p:ext uri="{BB962C8B-B14F-4D97-AF65-F5344CB8AC3E}">
        <p14:creationId xmlns:p14="http://schemas.microsoft.com/office/powerpoint/2010/main" val="288608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466909" y="325752"/>
            <a:ext cx="1131216" cy="87306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Source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5455" y="2640420"/>
            <a:ext cx="1805977" cy="6426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Bibliographic Data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5455" y="3473795"/>
            <a:ext cx="1805977" cy="6327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 Package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281676" y="1473356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Bib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39943" y="837157"/>
            <a:ext cx="32702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Data Management</a:t>
            </a:r>
            <a:endParaRPr lang="en-US" sz="2600" dirty="0"/>
          </a:p>
        </p:txBody>
      </p:sp>
      <p:sp>
        <p:nvSpPr>
          <p:cNvPr id="12" name="Can 11"/>
          <p:cNvSpPr/>
          <p:nvPr/>
        </p:nvSpPr>
        <p:spPr>
          <a:xfrm>
            <a:off x="4353357" y="1473357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Rights Data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59022" y="3823572"/>
            <a:ext cx="16143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Storage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9082" y="757003"/>
            <a:ext cx="18236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Access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6949" y="2090917"/>
            <a:ext cx="1473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Ingest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10227" y="1378197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Catalog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410227" y="2124526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Full-text Search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410227" y="2848393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PageTurner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410227" y="4313574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APIs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410227" y="3599250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 rot="4253154">
            <a:off x="1051939" y="15723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20031920">
            <a:off x="2317624" y="1873687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437601">
            <a:off x="2320655" y="4429565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3784379" y="2270224"/>
            <a:ext cx="1005406" cy="1032661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Holdings Data</a:t>
            </a:r>
          </a:p>
        </p:txBody>
      </p:sp>
      <p:sp>
        <p:nvSpPr>
          <p:cNvPr id="26" name="Right Arrow 25"/>
          <p:cNvSpPr/>
          <p:nvPr/>
        </p:nvSpPr>
        <p:spPr>
          <a:xfrm rot="2385908">
            <a:off x="5582917" y="1960710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9852609">
            <a:off x="5634743" y="4581966"/>
            <a:ext cx="552622" cy="43446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6410227" y="5044075"/>
            <a:ext cx="2275912" cy="4762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Datasets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974566" y="603816"/>
            <a:ext cx="3018509" cy="566338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3080039" y="4384300"/>
            <a:ext cx="1207043" cy="1327224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32" name="Can 31"/>
          <p:cNvSpPr/>
          <p:nvPr/>
        </p:nvSpPr>
        <p:spPr>
          <a:xfrm>
            <a:off x="4196494" y="4633918"/>
            <a:ext cx="1287170" cy="1367526"/>
          </a:xfrm>
          <a:prstGeom prst="ca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Indiana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84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2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HathiTrust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5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CRL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Value Community Standards</a:t>
            </a:r>
          </a:p>
          <a:p>
            <a:pPr lvl="1"/>
            <a:r>
              <a:rPr lang="en-US" dirty="0" smtClean="0"/>
              <a:t>Accountability</a:t>
            </a:r>
            <a:r>
              <a:rPr lang="en-US" dirty="0"/>
              <a:t>, </a:t>
            </a:r>
            <a:r>
              <a:rPr lang="en-US" dirty="0" smtClean="0"/>
              <a:t>Openness, Transparency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esire to know how we were doing, and let the community know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Audit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Guided by criteria included in TRAC, as well as other metrics developed by </a:t>
            </a:r>
            <a:r>
              <a:rPr lang="en-US" dirty="0" smtClean="0"/>
              <a:t>CRL</a:t>
            </a:r>
          </a:p>
          <a:p>
            <a:pPr lvl="1">
              <a:lnSpc>
                <a:spcPct val="110000"/>
              </a:lnSpc>
            </a:pPr>
            <a:r>
              <a:rPr lang="en-US" dirty="0" err="1" smtClean="0"/>
              <a:t>HathiTrust’s</a:t>
            </a:r>
            <a:r>
              <a:rPr lang="en-US" dirty="0" smtClean="0"/>
              <a:t> </a:t>
            </a:r>
            <a:r>
              <a:rPr lang="en-US" dirty="0"/>
              <a:t>practices are sound…appropriate to the content being archived and the general needs of the CRL community.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84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Data gathering: November 2009 - December 2010</a:t>
            </a:r>
          </a:p>
          <a:p>
            <a:pPr lvl="1"/>
            <a:r>
              <a:rPr lang="en-US" dirty="0" smtClean="0"/>
              <a:t>Site visit May 2010</a:t>
            </a:r>
          </a:p>
          <a:p>
            <a:pPr lvl="1"/>
            <a:r>
              <a:rPr lang="en-US" dirty="0" smtClean="0"/>
              <a:t>Results in March 2011</a:t>
            </a:r>
          </a:p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Question by email, documentation</a:t>
            </a:r>
          </a:p>
          <a:p>
            <a:pPr lvl="1"/>
            <a:r>
              <a:rPr lang="en-US" dirty="0" smtClean="0"/>
              <a:t>Phone conversations</a:t>
            </a:r>
          </a:p>
          <a:p>
            <a:pPr lvl="1"/>
            <a:r>
              <a:rPr lang="en-US" dirty="0" smtClean="0"/>
              <a:t>Staff: Project Librarian, Digital Preservation Librarian, 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3681282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Organizational Infrastructure (2)</a:t>
            </a:r>
          </a:p>
          <a:p>
            <a:pPr lvl="1"/>
            <a:r>
              <a:rPr lang="en-US" dirty="0" smtClean="0"/>
              <a:t>Mission statement, succession plan, staff, assessment, accountability, business plan, agreements</a:t>
            </a:r>
          </a:p>
          <a:p>
            <a:r>
              <a:rPr lang="en-US" dirty="0" smtClean="0"/>
              <a:t>Digital Object Management (3)</a:t>
            </a:r>
          </a:p>
          <a:p>
            <a:pPr lvl="1"/>
            <a:r>
              <a:rPr lang="en-US" dirty="0" smtClean="0"/>
              <a:t>Properties preserved, SIP, AIP, validation, naming conventions, identifiers, understandability, preservation strategies, logging, access policies</a:t>
            </a:r>
          </a:p>
          <a:p>
            <a:r>
              <a:rPr lang="en-US" dirty="0" smtClean="0"/>
              <a:t>Technologies Technical Infrastructure Security (4)</a:t>
            </a:r>
          </a:p>
          <a:p>
            <a:pPr lvl="1"/>
            <a:r>
              <a:rPr lang="en-US" dirty="0" smtClean="0"/>
              <a:t>Hardware, software, error-handling, change management, security, staff roles, disaster preparedness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842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Rights </a:t>
            </a:r>
            <a:r>
              <a:rPr lang="en-US" dirty="0"/>
              <a:t>and ownership of </a:t>
            </a:r>
            <a:r>
              <a:rPr lang="en-US" dirty="0" err="1"/>
              <a:t>HathiTrust</a:t>
            </a:r>
            <a:r>
              <a:rPr lang="en-US" dirty="0"/>
              <a:t> enterprise assets</a:t>
            </a:r>
          </a:p>
          <a:p>
            <a:r>
              <a:rPr lang="en-US" dirty="0"/>
              <a:t>Succession plan</a:t>
            </a:r>
          </a:p>
          <a:p>
            <a:r>
              <a:rPr lang="en-US" dirty="0"/>
              <a:t>Clarify and strengthen quality assurance and print archiving components of </a:t>
            </a:r>
            <a:r>
              <a:rPr lang="en-US" dirty="0" smtClean="0"/>
              <a:t>the </a:t>
            </a:r>
            <a:r>
              <a:rPr lang="en-US" dirty="0" err="1" smtClean="0"/>
              <a:t>HathiTrust</a:t>
            </a:r>
            <a:r>
              <a:rPr lang="en-US" dirty="0" smtClean="0"/>
              <a:t> </a:t>
            </a:r>
            <a:r>
              <a:rPr lang="en-US" dirty="0"/>
              <a:t>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593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Recovery</a:t>
            </a:r>
          </a:p>
          <a:p>
            <a:r>
              <a:rPr lang="en-US" dirty="0" smtClean="0"/>
              <a:t>Change Management</a:t>
            </a:r>
          </a:p>
          <a:p>
            <a:pPr lvl="1"/>
            <a:r>
              <a:rPr lang="en-US" dirty="0" smtClean="0"/>
              <a:t>Moving to new formats: image, audio, born-digital</a:t>
            </a:r>
          </a:p>
          <a:p>
            <a:r>
              <a:rPr lang="en-US" dirty="0" smtClean="0"/>
              <a:t>Certification updates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Documentation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hlinkClick r:id="rId3"/>
              </a:rPr>
              <a:t>http://www.hathitrust.org/trac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69698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1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out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About: </a:t>
            </a:r>
            <a:r>
              <a:rPr lang="en-US" altLang="ja-JP" dirty="0" smtClean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://www.hathitrust.org/about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Twitter: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http://twitter.com/hathitrust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Facebook: </a:t>
            </a:r>
            <a:r>
              <a:rPr lang="en-US" altLang="ja-JP" dirty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http://www.facebook.com/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5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Monthly newsletter: 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6"/>
              </a:rPr>
              <a:t>http:www.hathitrust.org/updates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RSS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7"/>
              </a:rPr>
              <a:t>http://www.hathitrust.org/updates_rss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Contact us: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8"/>
              </a:rPr>
              <a:t>feedback@issues.hathitrust.org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Blogs: </a:t>
            </a:r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  <a:hlinkClick r:id="rId9"/>
              </a:rPr>
              <a:t>http://www.hathitrust.org/blogs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Large-scale Search</a:t>
            </a:r>
          </a:p>
          <a:p>
            <a:pPr lvl="1"/>
            <a:r>
              <a:rPr lang="en-US" altLang="ja-JP" dirty="0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Perspectives from </a:t>
            </a:r>
            <a:r>
              <a:rPr lang="en-US" altLang="ja-JP" dirty="0" err="1" smtClean="0">
                <a:solidFill>
                  <a:srgbClr val="404040"/>
                </a:solidFill>
                <a:latin typeface="Calibri" charset="0"/>
                <a:ea typeface="ＭＳ Ｐゴシック" charset="0"/>
                <a:cs typeface="ＭＳ Ｐゴシック" charset="0"/>
              </a:rPr>
              <a:t>HathiTrust</a:t>
            </a:r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 altLang="ja-JP" dirty="0" smtClean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altLang="ja-JP" dirty="0">
              <a:solidFill>
                <a:srgbClr val="40404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0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 idx="4294967295"/>
          </p:nvPr>
        </p:nvSpPr>
        <p:spPr>
          <a:xfrm>
            <a:off x="0" y="1668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4294967295"/>
          </p:nvPr>
        </p:nvSpPr>
        <p:spPr>
          <a:xfrm>
            <a:off x="527536" y="1156342"/>
            <a:ext cx="2293938" cy="554074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Brandeis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Brown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Carnegie Mellon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Columbia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Indiana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Iowa State 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Johns Hopkins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Kansas State 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301997" y="1159688"/>
            <a:ext cx="2592235" cy="554074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Syracuse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Texas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A&amp;M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Tufts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 of Alberta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1400" dirty="0" smtClean="0">
              <a:latin typeface="Calibri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Connecticut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Delaware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156342"/>
            <a:ext cx="2495550" cy="518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Florida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Houston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 at Chicago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Iowa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Kansas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Oklahoma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of Pennsylvania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Vermont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Vanderbilt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Virginia Tech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Wake Forest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45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 smtClean="0"/>
              <a:t>10.7 million </a:t>
            </a:r>
            <a:r>
              <a:rPr lang="en-US" dirty="0"/>
              <a:t>total volumes </a:t>
            </a:r>
          </a:p>
          <a:p>
            <a:pPr lvl="1"/>
            <a:r>
              <a:rPr lang="en-US" dirty="0" smtClean="0"/>
              <a:t>5.6 million </a:t>
            </a:r>
            <a:r>
              <a:rPr lang="en-US" dirty="0"/>
              <a:t>book titles</a:t>
            </a:r>
          </a:p>
          <a:p>
            <a:pPr lvl="1"/>
            <a:r>
              <a:rPr lang="en-US" dirty="0" smtClean="0"/>
              <a:t>281,000 </a:t>
            </a:r>
            <a:r>
              <a:rPr lang="en-US" dirty="0"/>
              <a:t>serial titles</a:t>
            </a:r>
          </a:p>
          <a:p>
            <a:pPr lvl="1"/>
            <a:r>
              <a:rPr lang="en-US" dirty="0" smtClean="0"/>
              <a:t>3.4 million public domain (~31%)</a:t>
            </a:r>
          </a:p>
        </p:txBody>
      </p:sp>
    </p:spTree>
    <p:extLst>
      <p:ext uri="{BB962C8B-B14F-4D97-AF65-F5344CB8AC3E}">
        <p14:creationId xmlns:p14="http://schemas.microsoft.com/office/powerpoint/2010/main" val="288369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Mission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000" dirty="0" smtClean="0">
                <a:ea typeface="+mn-ea"/>
                <a:cs typeface="+mn-cs"/>
              </a:rPr>
              <a:t>To contribute to the common good by collecting, organizing, preserving, communicating, and sharing</a:t>
            </a:r>
            <a:r>
              <a:rPr lang="en-US" sz="3000" b="1" dirty="0" smtClean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the record of human knowledge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52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1239838" y="2138363"/>
            <a:ext cx="2743200" cy="2743200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11438" y="2138363"/>
            <a:ext cx="4648200" cy="2743200"/>
            <a:chOff x="1371600" y="0"/>
            <a:chExt cx="4648200" cy="2743200"/>
          </a:xfrm>
        </p:grpSpPr>
        <p:sp>
          <p:nvSpPr>
            <p:cNvPr id="19" name="Rectangle 18"/>
            <p:cNvSpPr/>
            <p:nvPr/>
          </p:nvSpPr>
          <p:spPr>
            <a:xfrm>
              <a:off x="1371600" y="0"/>
              <a:ext cx="4648200" cy="2743200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1371600" y="0"/>
              <a:ext cx="4648200" cy="822325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/>
                <a:t>Universal Library</a:t>
              </a:r>
              <a:endParaRPr lang="en-US" sz="2800" dirty="0"/>
            </a:p>
          </p:txBody>
        </p:sp>
      </p:grpSp>
      <p:sp>
        <p:nvSpPr>
          <p:cNvPr id="11" name="Pie 10"/>
          <p:cNvSpPr/>
          <p:nvPr/>
        </p:nvSpPr>
        <p:spPr>
          <a:xfrm>
            <a:off x="1719263" y="2962275"/>
            <a:ext cx="1782762" cy="1782763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11438" y="2962275"/>
            <a:ext cx="4648200" cy="1782763"/>
            <a:chOff x="1371600" y="822961"/>
            <a:chExt cx="4648200" cy="1783078"/>
          </a:xfrm>
        </p:grpSpPr>
        <p:sp>
          <p:nvSpPr>
            <p:cNvPr id="17" name="Rectangle 16"/>
            <p:cNvSpPr/>
            <p:nvPr/>
          </p:nvSpPr>
          <p:spPr>
            <a:xfrm>
              <a:off x="1371600" y="822961"/>
              <a:ext cx="4648200" cy="1783078"/>
            </a:xfrm>
            <a:prstGeom prst="rect">
              <a:avLst/>
            </a:prstGeom>
            <a:ln>
              <a:solidFill>
                <a:srgbClr val="D05117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371600" y="822961"/>
              <a:ext cx="4648200" cy="822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/>
                <a:t>Common Goal</a:t>
              </a:r>
            </a:p>
          </p:txBody>
        </p:sp>
      </p:grpSp>
      <p:sp>
        <p:nvSpPr>
          <p:cNvPr id="13" name="Pie 12"/>
          <p:cNvSpPr/>
          <p:nvPr/>
        </p:nvSpPr>
        <p:spPr>
          <a:xfrm>
            <a:off x="2200275" y="3784600"/>
            <a:ext cx="822325" cy="822325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611438" y="3784600"/>
            <a:ext cx="4648200" cy="822325"/>
            <a:chOff x="1371600" y="1645920"/>
            <a:chExt cx="4648200" cy="822959"/>
          </a:xfrm>
        </p:grpSpPr>
        <p:sp>
          <p:nvSpPr>
            <p:cNvPr id="15" name="Rectangle 14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/>
                <a:t>Single Entity, Many Partners</a:t>
              </a:r>
            </a:p>
          </p:txBody>
        </p:sp>
      </p:grp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HathiTrust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6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Collections and Collaboration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sz="3000" dirty="0"/>
              <a:t>Comprehensive </a:t>
            </a:r>
            <a:r>
              <a:rPr lang="en-US" sz="3000" dirty="0" smtClean="0"/>
              <a:t>collection</a:t>
            </a:r>
          </a:p>
          <a:p>
            <a:pPr lvl="1">
              <a:buFont typeface="Lucida Grande"/>
              <a:buChar char="-"/>
              <a:defRPr/>
            </a:pPr>
            <a:r>
              <a:rPr lang="en-US" sz="2600" dirty="0" smtClean="0"/>
              <a:t>Preservation…with Access</a:t>
            </a:r>
          </a:p>
          <a:p>
            <a:pPr>
              <a:defRPr/>
            </a:pPr>
            <a:r>
              <a:rPr lang="en-US" sz="3000" dirty="0" smtClean="0"/>
              <a:t>Shared </a:t>
            </a:r>
            <a:r>
              <a:rPr lang="en-US" sz="3000" dirty="0"/>
              <a:t>strategies</a:t>
            </a:r>
          </a:p>
          <a:p>
            <a:pPr lvl="1">
              <a:defRPr/>
            </a:pPr>
            <a:r>
              <a:rPr lang="en-US" sz="2600" dirty="0" smtClean="0"/>
              <a:t>Copyright</a:t>
            </a:r>
          </a:p>
          <a:p>
            <a:pPr lvl="1">
              <a:defRPr/>
            </a:pPr>
            <a:r>
              <a:rPr lang="en-US" sz="2600" dirty="0"/>
              <a:t>Collection management, </a:t>
            </a:r>
            <a:r>
              <a:rPr lang="en-US" sz="2600" dirty="0" smtClean="0"/>
              <a:t>development</a:t>
            </a:r>
          </a:p>
          <a:p>
            <a:pPr lvl="1">
              <a:defRPr/>
            </a:pPr>
            <a:r>
              <a:rPr lang="en-US" sz="2600" dirty="0" smtClean="0"/>
              <a:t>Preservation</a:t>
            </a:r>
          </a:p>
          <a:p>
            <a:pPr lvl="1">
              <a:defRPr/>
            </a:pPr>
            <a:r>
              <a:rPr lang="en-US" sz="2600" dirty="0"/>
              <a:t>Discovery / </a:t>
            </a:r>
            <a:r>
              <a:rPr lang="en-US" sz="2600" dirty="0" smtClean="0"/>
              <a:t>Use</a:t>
            </a:r>
          </a:p>
          <a:p>
            <a:pPr lvl="1">
              <a:defRPr/>
            </a:pPr>
            <a:r>
              <a:rPr lang="en-US" sz="2600" dirty="0" smtClean="0"/>
              <a:t>Bibliographic Indeterminacy</a:t>
            </a:r>
          </a:p>
          <a:p>
            <a:pPr lvl="1">
              <a:defRPr/>
            </a:pPr>
            <a:r>
              <a:rPr lang="en-US" sz="2600" dirty="0" smtClean="0"/>
              <a:t>Efficient </a:t>
            </a:r>
            <a:r>
              <a:rPr lang="en-US" sz="2600" dirty="0"/>
              <a:t>user services</a:t>
            </a:r>
          </a:p>
          <a:p>
            <a:pPr>
              <a:defRPr/>
            </a:pPr>
            <a:r>
              <a:rPr lang="en-US" sz="3000" dirty="0"/>
              <a:t>Public Good</a:t>
            </a:r>
          </a:p>
          <a:p>
            <a:pPr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3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Repository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8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38441</TotalTime>
  <Words>995</Words>
  <Application>Microsoft Macintosh PowerPoint</Application>
  <PresentationFormat>On-screen Show (4:3)</PresentationFormat>
  <Paragraphs>379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Custom Design</vt:lpstr>
      <vt:lpstr>HathiTrust: Key Concepts and Issues in Managing the Digital Archive</vt:lpstr>
      <vt:lpstr>Outline</vt:lpstr>
      <vt:lpstr>What is HathiTrust</vt:lpstr>
      <vt:lpstr>Partnership</vt:lpstr>
      <vt:lpstr>Digital Repository</vt:lpstr>
      <vt:lpstr>Mission </vt:lpstr>
      <vt:lpstr>HathiTrust</vt:lpstr>
      <vt:lpstr>Collections and Collaboration</vt:lpstr>
      <vt:lpstr>Repository Management</vt:lpstr>
      <vt:lpstr>Underlying ideas</vt:lpstr>
      <vt:lpstr>Community</vt:lpstr>
      <vt:lpstr>Community</vt:lpstr>
      <vt:lpstr>Community</vt:lpstr>
      <vt:lpstr>Scale</vt:lpstr>
      <vt:lpstr>Preservation and Access</vt:lpstr>
      <vt:lpstr>Openness</vt:lpstr>
      <vt:lpstr>Underlying ideas</vt:lpstr>
      <vt:lpstr>Underlying ideas</vt:lpstr>
      <vt:lpstr>Repository Philosophy/Design</vt:lpstr>
      <vt:lpstr>PowerPoint Presentation</vt:lpstr>
      <vt:lpstr>PowerPoint Presentation</vt:lpstr>
      <vt:lpstr>Content</vt:lpstr>
      <vt:lpstr>Content Package</vt:lpstr>
      <vt:lpstr>PowerPoint Presentation</vt:lpstr>
      <vt:lpstr>PowerPoint Presentation</vt:lpstr>
      <vt:lpstr>Storage</vt:lpstr>
      <vt:lpstr>Architecture &amp; Management</vt:lpstr>
      <vt:lpstr>PowerPoint Presentation</vt:lpstr>
      <vt:lpstr>Assessment</vt:lpstr>
      <vt:lpstr>CRL Audit</vt:lpstr>
      <vt:lpstr>What was involved?</vt:lpstr>
      <vt:lpstr>Results</vt:lpstr>
      <vt:lpstr>Key Issues</vt:lpstr>
      <vt:lpstr>Future Work</vt:lpstr>
      <vt:lpstr>Thank you!</vt:lpstr>
      <vt:lpstr>How to find out more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It All Together: HathiTrust Vision, Practice, and Implementation</dc:title>
  <dc:subject/>
  <dc:creator>jjyork</dc:creator>
  <cp:keywords/>
  <dc:description/>
  <cp:lastModifiedBy>Library User</cp:lastModifiedBy>
  <cp:revision>633</cp:revision>
  <cp:lastPrinted>2013-08-01T16:51:51Z</cp:lastPrinted>
  <dcterms:created xsi:type="dcterms:W3CDTF">2012-03-08T23:05:54Z</dcterms:created>
  <dcterms:modified xsi:type="dcterms:W3CDTF">2013-09-10T21:49:44Z</dcterms:modified>
  <cp:category/>
</cp:coreProperties>
</file>