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22"/>
  </p:notesMasterIdLst>
  <p:sldIdLst>
    <p:sldId id="258" r:id="rId3"/>
    <p:sldId id="667" r:id="rId4"/>
    <p:sldId id="668" r:id="rId5"/>
    <p:sldId id="656" r:id="rId6"/>
    <p:sldId id="645" r:id="rId7"/>
    <p:sldId id="661" r:id="rId8"/>
    <p:sldId id="669" r:id="rId9"/>
    <p:sldId id="598" r:id="rId10"/>
    <p:sldId id="670" r:id="rId11"/>
    <p:sldId id="671" r:id="rId12"/>
    <p:sldId id="651" r:id="rId13"/>
    <p:sldId id="662" r:id="rId14"/>
    <p:sldId id="664" r:id="rId15"/>
    <p:sldId id="666" r:id="rId16"/>
    <p:sldId id="672" r:id="rId17"/>
    <p:sldId id="673" r:id="rId18"/>
    <p:sldId id="674" r:id="rId19"/>
    <p:sldId id="675" r:id="rId20"/>
    <p:sldId id="6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07" autoAdjust="0"/>
    <p:restoredTop sz="82960" autoAdjust="0"/>
  </p:normalViewPr>
  <p:slideViewPr>
    <p:cSldViewPr snapToGrid="0" snapToObjects="1">
      <p:cViewPr>
        <p:scale>
          <a:sx n="73" d="100"/>
          <a:sy n="73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-234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97814309267658"/>
          <c:y val="0.0992939052080449"/>
          <c:w val="0.872071867876992"/>
          <c:h val="0.814791881266298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600" b="0" i="0"/>
                    </a:pPr>
                    <a:r>
                      <a:rPr lang="en-US" sz="2000" dirty="0" smtClean="0"/>
                      <a:t>In-copyright or undetermined</a:t>
                    </a:r>
                  </a:p>
                  <a:p>
                    <a:pPr>
                      <a:defRPr sz="2600" b="0" i="0"/>
                    </a:pPr>
                    <a:r>
                      <a:rPr lang="en-US" sz="2000" dirty="0" smtClean="0"/>
                      <a:t>69%</a:t>
                    </a:r>
                    <a:endParaRPr lang="en-US" sz="2000" dirty="0"/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303965325008298"/>
                  <c:y val="-0.145837585819002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i="0" dirty="0"/>
                      <a:t>Public </a:t>
                    </a:r>
                    <a:r>
                      <a:rPr lang="en-US" sz="1600" b="0" i="0" dirty="0" smtClean="0"/>
                      <a:t>Domain (worldwide)</a:t>
                    </a:r>
                    <a:r>
                      <a:rPr lang="en-US" sz="1600" b="0" i="0" dirty="0"/>
                      <a:t>
</a:t>
                    </a:r>
                    <a:r>
                      <a:rPr lang="en-US" sz="1600" b="0" i="0" dirty="0" smtClean="0"/>
                      <a:t>16%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954817759957814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i="0" dirty="0" smtClean="0"/>
                      <a:t>U.S. Federal Government Documents (worldwide)</a:t>
                    </a:r>
                    <a:r>
                      <a:rPr lang="en-US" sz="1600" b="0" i="0" dirty="0"/>
                      <a:t>
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0" i="0" dirty="0" smtClean="0"/>
                      <a:t>Public Domain</a:t>
                    </a:r>
                  </a:p>
                  <a:p>
                    <a:r>
                      <a:rPr lang="en-US" sz="1600" b="0" i="0" dirty="0" smtClean="0"/>
                      <a:t>(US)</a:t>
                    </a:r>
                  </a:p>
                  <a:p>
                    <a:r>
                      <a:rPr lang="en-US" sz="1600" b="0" i="0" dirty="0" smtClean="0"/>
                      <a:t>11%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00126004203176028"/>
                  <c:y val="-0.0153887524728067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Open Access</a:t>
                    </a: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.1%</a:t>
                    </a:r>
                    <a:endParaRPr lang="en-US" sz="1367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788290918624192"/>
                  <c:y val="0.105461995749577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Creative Commons </a:t>
                    </a: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.04%</a:t>
                    </a:r>
                    <a:endParaRPr lang="en-US" sz="1367" b="0" i="0" u="none" strike="noStrike" baseline="0" dirty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"Public </a:t>
                    </a: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Domain”</a:t>
                    </a:r>
                    <a:endParaRPr lang="en-US" sz="1600" b="0" i="0" u="none" strike="noStrike" baseline="0" dirty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rPr>
                      <a:t>31%</a:t>
                    </a:r>
                    <a:endParaRPr lang="en-US" sz="1367" b="0" i="0" u="none" strike="noStrike" baseline="0" dirty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endParaRP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0" i="0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In Copyright</c:v>
                </c:pt>
                <c:pt idx="1">
                  <c:v>Public Domain</c:v>
                </c:pt>
                <c:pt idx="2">
                  <c:v>Government Documents</c:v>
                </c:pt>
                <c:pt idx="3">
                  <c:v>Public Domain (US)</c:v>
                </c:pt>
                <c:pt idx="4">
                  <c:v>Open Access</c:v>
                </c:pt>
                <c:pt idx="5">
                  <c:v>Creative Commons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7.253946E6</c:v>
                </c:pt>
                <c:pt idx="1">
                  <c:v>1.687328E6</c:v>
                </c:pt>
                <c:pt idx="2">
                  <c:v>348112.0</c:v>
                </c:pt>
                <c:pt idx="3" formatCode="General">
                  <c:v>1.017765E6</c:v>
                </c:pt>
                <c:pt idx="4">
                  <c:v>6569.0</c:v>
                </c:pt>
                <c:pt idx="5">
                  <c:v>964.0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0"/>
        <c:splitType val="pos"/>
        <c:splitPos val="5.0"/>
        <c:secondPieSize val="75"/>
        <c:serLines/>
      </c:ofPieChart>
      <c:spPr>
        <a:noFill/>
        <a:ln w="17359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872CA-79CD-3248-A6D7-D28B693EA25B}" type="datetimeFigureOut">
              <a:rPr lang="en-US" smtClean="0"/>
              <a:t>5/9/13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B311B-BDAF-BB42-8768-5A1974F75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74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C6DA01-42B8-7346-A9EA-4BF55496E3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00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72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72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F9D03-2E4D-D34E-B5EE-E79C2F35546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8068" name="Notes Placeholder 4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spcBef>
                <a:spcPct val="30000"/>
              </a:spcBef>
            </a:pPr>
            <a:endParaRPr lang="en-US" sz="1200">
              <a:latin typeface="Calibri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45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8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EF55EC-1562-554C-A8DB-1D9E49C1A4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57347" name="Notes Placeholder 1"/>
          <p:cNvSpPr>
            <a:spLocks noGrp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21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423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7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84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2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B9D02-B82A-C845-AF3C-EA15BF30A7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9E58-4BA1-964E-91C7-53279DC21F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6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A23698B5-29A8-7342-B73F-0113DC883AF3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29BF36D-CFCF-AE4B-A55C-E252B27A32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44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B311B-BDAF-BB42-8768-5A1974F75D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9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5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71500" y="1524000"/>
            <a:ext cx="8001000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9584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98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265863" y="1219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7700" y="1775064"/>
            <a:ext cx="7848600" cy="3802616"/>
          </a:xfrm>
          <a:prstGeom prst="rect">
            <a:avLst/>
          </a:prstGeom>
          <a:ln w="38100">
            <a:solidFill>
              <a:srgbClr val="FF66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535363" y="557213"/>
            <a:ext cx="29210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HATHITRUST</a:t>
            </a:r>
          </a:p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Hoefler Text" charset="0"/>
                <a:cs typeface="Hoefler Text" charset="0"/>
              </a:rPr>
              <a:t>A Shared Digital Repository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1638300" y="3976471"/>
            <a:ext cx="5884863" cy="1588"/>
          </a:xfrm>
          <a:prstGeom prst="line">
            <a:avLst/>
          </a:prstGeom>
          <a:noFill/>
          <a:ln w="12700">
            <a:solidFill>
              <a:srgbClr val="D57007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47700" y="1689100"/>
            <a:ext cx="7848600" cy="16224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03488" y="5842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858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861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HathiTr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800" y="196850"/>
            <a:ext cx="8788400" cy="64071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4925" cap="flat" cmpd="sng" algn="ctr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FF6600"/>
              </a:solidFill>
              <a:ea typeface="Arial" pitchFamily="-65" charset="0"/>
              <a:cs typeface="Arial" pitchFamily="-65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12138" y="5930900"/>
            <a:ext cx="949325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3647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82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78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45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2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52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23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0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0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57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411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2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0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9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02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29EA0-F317-5248-BBB4-5B8E16A94E35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8684B-D32F-4341-BD8A-0A90EA61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6" r:id="rId14"/>
    <p:sldLayoutId id="2147483677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6973-D6AF-DC47-B322-5133D32CC071}" type="datetimeFigureOut">
              <a:rPr lang="en-US" smtClean="0"/>
              <a:t>5/9/13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62785-E0AD-7143-A741-A17270600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6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3"/>
          <p:cNvSpPr>
            <a:spLocks noGrp="1"/>
          </p:cNvSpPr>
          <p:nvPr>
            <p:ph type="ctrTitle"/>
          </p:nvPr>
        </p:nvSpPr>
        <p:spPr>
          <a:xfrm>
            <a:off x="1093095" y="2002454"/>
            <a:ext cx="6776238" cy="1693132"/>
          </a:xfrm>
        </p:spPr>
        <p:txBody>
          <a:bodyPr>
            <a:normAutofit/>
          </a:bodyPr>
          <a:lstStyle/>
          <a:p>
            <a:r>
              <a:rPr lang="en-US" dirty="0" err="1" smtClean="0"/>
              <a:t>HathiTrust</a:t>
            </a:r>
            <a:r>
              <a:rPr lang="en-US" dirty="0" smtClean="0"/>
              <a:t> as </a:t>
            </a:r>
            <a:r>
              <a:rPr lang="en-US" dirty="0"/>
              <a:t>a</a:t>
            </a:r>
            <a:r>
              <a:rPr lang="en-US" dirty="0" smtClean="0"/>
              <a:t> Model for Preservation and Access</a:t>
            </a:r>
            <a:endParaRPr lang="en-US" dirty="0">
              <a:latin typeface="Calibri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610536" y="5469085"/>
            <a:ext cx="2988921" cy="11584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000" dirty="0"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93095" y="4195095"/>
            <a:ext cx="7007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Jeremy York</a:t>
            </a:r>
          </a:p>
          <a:p>
            <a:pPr algn="ctr"/>
            <a:r>
              <a:rPr lang="en-US" dirty="0" smtClean="0"/>
              <a:t>Media Preservation Conference</a:t>
            </a:r>
          </a:p>
          <a:p>
            <a:pPr algn="ctr"/>
            <a:r>
              <a:rPr lang="en-US" dirty="0" smtClean="0"/>
              <a:t>April 17, 2013</a:t>
            </a:r>
          </a:p>
        </p:txBody>
      </p:sp>
    </p:spTree>
    <p:extLst>
      <p:ext uri="{BB962C8B-B14F-4D97-AF65-F5344CB8AC3E}">
        <p14:creationId xmlns:p14="http://schemas.microsoft.com/office/powerpoint/2010/main" val="3896037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Compliance with TRAC</a:t>
            </a:r>
          </a:p>
          <a:p>
            <a:r>
              <a:rPr lang="en-US" dirty="0" smtClean="0"/>
              <a:t>Robust discovery mechanism (full-text search)</a:t>
            </a:r>
          </a:p>
          <a:p>
            <a:r>
              <a:rPr lang="en-US" dirty="0" smtClean="0"/>
              <a:t>Open service definition (development of access and discovery tools)</a:t>
            </a:r>
          </a:p>
          <a:p>
            <a:r>
              <a:rPr lang="en-US" b="1" dirty="0" smtClean="0"/>
              <a:t>Support beyond books and journals</a:t>
            </a:r>
          </a:p>
          <a:p>
            <a:r>
              <a:rPr lang="en-US" dirty="0" smtClean="0"/>
              <a:t>Development of data mining tools</a:t>
            </a:r>
          </a:p>
        </p:txBody>
      </p:sp>
    </p:spTree>
    <p:extLst>
      <p:ext uri="{BB962C8B-B14F-4D97-AF65-F5344CB8AC3E}">
        <p14:creationId xmlns:p14="http://schemas.microsoft.com/office/powerpoint/2010/main" val="3305928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2-03-09 at 6.12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632" y="1746277"/>
            <a:ext cx="5075313" cy="267340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 Beyond Books and </a:t>
            </a:r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761678"/>
            <a:ext cx="3248240" cy="4895849"/>
          </a:xfrm>
        </p:spPr>
        <p:txBody>
          <a:bodyPr>
            <a:normAutofit/>
          </a:bodyPr>
          <a:lstStyle/>
          <a:p>
            <a:r>
              <a:rPr lang="en-US" dirty="0" smtClean="0"/>
              <a:t>University of Minnesota and statewide partners</a:t>
            </a:r>
          </a:p>
          <a:p>
            <a:r>
              <a:rPr lang="en-US" dirty="0" smtClean="0"/>
              <a:t>~60,000 images</a:t>
            </a:r>
          </a:p>
          <a:p>
            <a:r>
              <a:rPr lang="en-US" dirty="0" smtClean="0"/>
              <a:t>~20,000 currently accessible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92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Voice of American African Music Collection (Leo </a:t>
            </a:r>
            <a:r>
              <a:rPr lang="en-US" dirty="0" err="1" smtClean="0"/>
              <a:t>Sarkissian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360 objects in </a:t>
            </a:r>
            <a:r>
              <a:rPr lang="en-US" dirty="0" err="1" smtClean="0"/>
              <a:t>HathiTrust</a:t>
            </a:r>
            <a:endParaRPr lang="en-US" dirty="0" smtClean="0"/>
          </a:p>
          <a:p>
            <a:pPr lvl="1"/>
            <a:r>
              <a:rPr lang="en-US" dirty="0" smtClean="0"/>
              <a:t>Production WAVE files</a:t>
            </a:r>
          </a:p>
          <a:p>
            <a:pPr lvl="1"/>
            <a:r>
              <a:rPr lang="en-US" dirty="0" smtClean="0"/>
              <a:t>Mechanisms for packaging (specifications for METS and PREMIS), ingest</a:t>
            </a:r>
          </a:p>
          <a:p>
            <a:r>
              <a:rPr lang="en-US" dirty="0" err="1" smtClean="0"/>
              <a:t>Rossiter</a:t>
            </a:r>
            <a:r>
              <a:rPr lang="en-US" dirty="0" smtClean="0"/>
              <a:t> collection</a:t>
            </a:r>
          </a:p>
          <a:p>
            <a:pPr lvl="1"/>
            <a:r>
              <a:rPr lang="en-US" dirty="0" smtClean="0"/>
              <a:t>Oral histories: Women in the resistance, WWII</a:t>
            </a:r>
          </a:p>
          <a:p>
            <a:pPr lvl="1"/>
            <a:r>
              <a:rPr lang="en-US" dirty="0" smtClean="0"/>
              <a:t>68 objects total</a:t>
            </a:r>
          </a:p>
          <a:p>
            <a:pPr lvl="1"/>
            <a:r>
              <a:rPr lang="en-US" dirty="0" smtClean="0"/>
              <a:t>10 currently in </a:t>
            </a:r>
            <a:r>
              <a:rPr lang="en-US" dirty="0" err="1" smtClean="0"/>
              <a:t>HathiTrust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5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2386730" y="4344004"/>
            <a:ext cx="1708081" cy="1536920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HathiTrust</a:t>
            </a:r>
          </a:p>
        </p:txBody>
      </p:sp>
      <p:sp>
        <p:nvSpPr>
          <p:cNvPr id="9" name="Left Arrow 8"/>
          <p:cNvSpPr/>
          <p:nvPr/>
        </p:nvSpPr>
        <p:spPr>
          <a:xfrm rot="12900000">
            <a:off x="1381772" y="4131678"/>
            <a:ext cx="1250719" cy="39898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8180" y="3302087"/>
            <a:ext cx="1476845" cy="1063527"/>
            <a:chOff x="4664" y="439903"/>
            <a:chExt cx="1827847" cy="1462278"/>
          </a:xfrm>
        </p:grpSpPr>
        <p:sp>
          <p:nvSpPr>
            <p:cNvPr id="15" name="Rounded Rectangle 14"/>
            <p:cNvSpPr/>
            <p:nvPr/>
          </p:nvSpPr>
          <p:spPr>
            <a:xfrm>
              <a:off x="4664" y="439903"/>
              <a:ext cx="1827847" cy="146227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7"/>
            <p:cNvSpPr/>
            <p:nvPr/>
          </p:nvSpPr>
          <p:spPr>
            <a:xfrm>
              <a:off x="47355" y="482237"/>
              <a:ext cx="1742463" cy="1377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algn="ctr" defTabSz="12446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dirty="0"/>
                <a:t>Executive Committee</a:t>
              </a:r>
            </a:p>
          </p:txBody>
        </p:sp>
      </p:grpSp>
      <p:sp>
        <p:nvSpPr>
          <p:cNvPr id="11" name="Left Arrow 10"/>
          <p:cNvSpPr/>
          <p:nvPr/>
        </p:nvSpPr>
        <p:spPr>
          <a:xfrm rot="19500000">
            <a:off x="1850426" y="2785565"/>
            <a:ext cx="1250719" cy="39898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ounded Rectangle 10"/>
          <p:cNvSpPr/>
          <p:nvPr/>
        </p:nvSpPr>
        <p:spPr>
          <a:xfrm>
            <a:off x="2386730" y="1908925"/>
            <a:ext cx="1409135" cy="100194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1244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/>
              <a:t>Strategic Advisory Board</a:t>
            </a:r>
          </a:p>
        </p:txBody>
      </p:sp>
      <p:sp>
        <p:nvSpPr>
          <p:cNvPr id="87048" name="TextBox 19"/>
          <p:cNvSpPr txBox="1">
            <a:spLocks noChangeArrowheads="1"/>
          </p:cNvSpPr>
          <p:nvPr/>
        </p:nvSpPr>
        <p:spPr bwMode="auto">
          <a:xfrm>
            <a:off x="492277" y="4560707"/>
            <a:ext cx="1848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Budget/Finances</a:t>
            </a:r>
          </a:p>
          <a:p>
            <a:r>
              <a:rPr lang="en-US" dirty="0">
                <a:latin typeface="Calibri" charset="0"/>
              </a:rPr>
              <a:t>Decision-</a:t>
            </a:r>
            <a:r>
              <a:rPr lang="en-US" dirty="0" smtClean="0">
                <a:latin typeface="Calibri" charset="0"/>
              </a:rPr>
              <a:t>making</a:t>
            </a:r>
            <a:endParaRPr lang="en-US" dirty="0">
              <a:latin typeface="Calibri" charset="0"/>
            </a:endParaRPr>
          </a:p>
        </p:txBody>
      </p:sp>
      <p:sp>
        <p:nvSpPr>
          <p:cNvPr id="87049" name="TextBox 20"/>
          <p:cNvSpPr txBox="1">
            <a:spLocks noChangeArrowheads="1"/>
          </p:cNvSpPr>
          <p:nvPr/>
        </p:nvSpPr>
        <p:spPr bwMode="auto">
          <a:xfrm>
            <a:off x="2416084" y="3109761"/>
            <a:ext cx="16940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Guidance on Policy, </a:t>
            </a:r>
            <a:r>
              <a:rPr lang="en-US" dirty="0" smtClean="0">
                <a:latin typeface="Calibri" charset="0"/>
              </a:rPr>
              <a:t>Planning</a:t>
            </a:r>
            <a:endParaRPr lang="en-US" dirty="0">
              <a:latin typeface="Calibri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79024" y="2508739"/>
            <a:ext cx="3366887" cy="3029503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77602" y="3272676"/>
            <a:ext cx="26010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12-member Board of Governors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Chief Executive Officer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Executive Committee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Program Steering Committee Chair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110112" y="3500974"/>
            <a:ext cx="786069" cy="103273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Collective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7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HathiTrust</a:t>
            </a:r>
            <a:r>
              <a:rPr lang="en-US" dirty="0" smtClean="0"/>
              <a:t> Board of Governors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6472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Five year </a:t>
            </a:r>
            <a:r>
              <a:rPr lang="en-US" b="1" dirty="0" smtClean="0"/>
              <a:t>terms (beginning April, 2012):</a:t>
            </a:r>
            <a:endParaRPr lang="en-US" dirty="0"/>
          </a:p>
          <a:p>
            <a:pPr lvl="1"/>
            <a:r>
              <a:rPr lang="en-US" dirty="0"/>
              <a:t>Betsy Wilson (University of Washington)</a:t>
            </a:r>
          </a:p>
          <a:p>
            <a:pPr lvl="1"/>
            <a:r>
              <a:rPr lang="en-US" dirty="0"/>
              <a:t>Robert </a:t>
            </a:r>
            <a:r>
              <a:rPr lang="en-US" dirty="0" err="1"/>
              <a:t>Wolven</a:t>
            </a:r>
            <a:r>
              <a:rPr lang="en-US" dirty="0"/>
              <a:t> (Columbia University)</a:t>
            </a:r>
          </a:p>
          <a:p>
            <a:r>
              <a:rPr lang="en-US" b="1" dirty="0"/>
              <a:t>Four year terms:</a:t>
            </a:r>
            <a:endParaRPr lang="en-US" dirty="0"/>
          </a:p>
          <a:p>
            <a:pPr lvl="1"/>
            <a:r>
              <a:rPr lang="en-US" dirty="0"/>
              <a:t>Richard Clement (Utah State University)</a:t>
            </a:r>
          </a:p>
          <a:p>
            <a:pPr lvl="1"/>
            <a:r>
              <a:rPr lang="en-US" dirty="0"/>
              <a:t>Patricia Steele (University of Maryland)</a:t>
            </a:r>
          </a:p>
          <a:p>
            <a:r>
              <a:rPr lang="en-US" b="1" dirty="0"/>
              <a:t>Three year terms:</a:t>
            </a:r>
            <a:endParaRPr lang="en-US" dirty="0"/>
          </a:p>
          <a:p>
            <a:pPr lvl="1"/>
            <a:r>
              <a:rPr lang="en-US" dirty="0"/>
              <a:t>Carol Mandel (New York University)</a:t>
            </a:r>
          </a:p>
          <a:p>
            <a:pPr lvl="1"/>
            <a:r>
              <a:rPr lang="en-US" dirty="0"/>
              <a:t>Sarah </a:t>
            </a:r>
            <a:r>
              <a:rPr lang="en-US" dirty="0" err="1"/>
              <a:t>Michalak</a:t>
            </a:r>
            <a:r>
              <a:rPr lang="en-US" dirty="0"/>
              <a:t> (University of North Carolina-Chapel Hill)</a:t>
            </a:r>
          </a:p>
          <a:p>
            <a:r>
              <a:rPr lang="en-US" b="1" dirty="0"/>
              <a:t>Members appointed by the founding </a:t>
            </a:r>
            <a:r>
              <a:rPr lang="en-US" b="1" dirty="0" smtClean="0"/>
              <a:t>institutions:</a:t>
            </a:r>
            <a:endParaRPr lang="en-US" b="1" dirty="0"/>
          </a:p>
          <a:p>
            <a:pPr lvl="1"/>
            <a:r>
              <a:rPr lang="en-US" dirty="0"/>
              <a:t>Paul Courant (University of Michigan)</a:t>
            </a:r>
          </a:p>
          <a:p>
            <a:pPr lvl="1"/>
            <a:r>
              <a:rPr lang="en-US" dirty="0"/>
              <a:t>Carol </a:t>
            </a:r>
            <a:r>
              <a:rPr lang="en-US" dirty="0" err="1"/>
              <a:t>Diedrichs</a:t>
            </a:r>
            <a:r>
              <a:rPr lang="en-US" dirty="0"/>
              <a:t> (Ohio State University)</a:t>
            </a:r>
          </a:p>
          <a:p>
            <a:pPr lvl="1"/>
            <a:r>
              <a:rPr lang="en-US" dirty="0" err="1"/>
              <a:t>Laine</a:t>
            </a:r>
            <a:r>
              <a:rPr lang="en-US" dirty="0"/>
              <a:t> Farley (California Digital Library)</a:t>
            </a:r>
          </a:p>
          <a:p>
            <a:pPr lvl="1"/>
            <a:r>
              <a:rPr lang="en-US" dirty="0"/>
              <a:t>Wendy </a:t>
            </a:r>
            <a:r>
              <a:rPr lang="en-US" dirty="0" err="1"/>
              <a:t>Lougee</a:t>
            </a:r>
            <a:r>
              <a:rPr lang="en-US" dirty="0"/>
              <a:t> (University of Minnesota)</a:t>
            </a:r>
          </a:p>
          <a:p>
            <a:pPr lvl="1"/>
            <a:r>
              <a:rPr lang="en-US" dirty="0"/>
              <a:t>Brian </a:t>
            </a:r>
            <a:r>
              <a:rPr lang="en-US" dirty="0" err="1"/>
              <a:t>Schottlaender</a:t>
            </a:r>
            <a:r>
              <a:rPr lang="en-US" dirty="0"/>
              <a:t> (University of California, San Diego)</a:t>
            </a:r>
          </a:p>
          <a:p>
            <a:pPr lvl="1"/>
            <a:r>
              <a:rPr lang="en-US" dirty="0"/>
              <a:t>Bradley Wheeler (Indiana University)</a:t>
            </a:r>
          </a:p>
        </p:txBody>
      </p:sp>
    </p:spTree>
    <p:extLst>
      <p:ext uri="{BB962C8B-B14F-4D97-AF65-F5344CB8AC3E}">
        <p14:creationId xmlns:p14="http://schemas.microsoft.com/office/powerpoint/2010/main" val="2759440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Steering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Reviews </a:t>
            </a:r>
            <a:r>
              <a:rPr lang="en-US" dirty="0" smtClean="0"/>
              <a:t>development agenda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Shapes initiatives </a:t>
            </a:r>
            <a:r>
              <a:rPr lang="en-US" dirty="0"/>
              <a:t>and strategies for Board discussion and </a:t>
            </a:r>
            <a:r>
              <a:rPr lang="en-US" dirty="0" smtClean="0"/>
              <a:t>decision</a:t>
            </a:r>
            <a:r>
              <a:rPr lang="en-US" dirty="0"/>
              <a:t>-</a:t>
            </a:r>
            <a:r>
              <a:rPr lang="en-US" dirty="0" smtClean="0"/>
              <a:t>making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Considers implications of initiatives for the future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May appoint and charge working to </a:t>
            </a:r>
            <a:r>
              <a:rPr lang="en-US" dirty="0"/>
              <a:t>assist with </a:t>
            </a:r>
            <a:r>
              <a:rPr lang="en-US" dirty="0" smtClean="0"/>
              <a:t>its work.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Reports </a:t>
            </a:r>
            <a:r>
              <a:rPr lang="en-US" dirty="0"/>
              <a:t>to the Board of Governors recommended alterations in the development agenda based on </a:t>
            </a:r>
            <a:r>
              <a:rPr lang="en-US" dirty="0" smtClean="0"/>
              <a:t>reviews.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Based </a:t>
            </a:r>
            <a:r>
              <a:rPr lang="en-US" dirty="0"/>
              <a:t>on its reviews, develops position papers for the member community to encourage debate or mobilize </a:t>
            </a:r>
            <a:r>
              <a:rPr lang="en-US" dirty="0" smtClean="0"/>
              <a:t>discussion </a:t>
            </a:r>
            <a:r>
              <a:rPr lang="en-US" dirty="0"/>
              <a:t>with regard to particular </a:t>
            </a:r>
            <a:r>
              <a:rPr lang="en-US" dirty="0" smtClean="0"/>
              <a:t>issues.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Works </a:t>
            </a:r>
            <a:r>
              <a:rPr lang="en-US" dirty="0"/>
              <a:t>with the Board of Governors to develop policies for </a:t>
            </a:r>
            <a:r>
              <a:rPr lang="en-US" dirty="0" err="1"/>
              <a:t>HathiTrust</a:t>
            </a:r>
            <a:r>
              <a:rPr lang="en-US" dirty="0"/>
              <a:t> and its members.</a:t>
            </a:r>
          </a:p>
        </p:txBody>
      </p:sp>
    </p:spTree>
    <p:extLst>
      <p:ext uri="{BB962C8B-B14F-4D97-AF65-F5344CB8AC3E}">
        <p14:creationId xmlns:p14="http://schemas.microsoft.com/office/powerpoint/2010/main" val="4079231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11"/>
          <p:cNvSpPr/>
          <p:nvPr/>
        </p:nvSpPr>
        <p:spPr>
          <a:xfrm rot="16200000">
            <a:off x="6331855" y="1389589"/>
            <a:ext cx="470113" cy="306543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Oval 16"/>
          <p:cNvSpPr/>
          <p:nvPr/>
        </p:nvSpPr>
        <p:spPr>
          <a:xfrm>
            <a:off x="379125" y="6009644"/>
            <a:ext cx="8485076" cy="691068"/>
          </a:xfrm>
          <a:prstGeom prst="ellips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HathiTrust</a:t>
            </a:r>
          </a:p>
        </p:txBody>
      </p:sp>
      <p:sp>
        <p:nvSpPr>
          <p:cNvPr id="9" name="Left Arrow 8"/>
          <p:cNvSpPr/>
          <p:nvPr/>
        </p:nvSpPr>
        <p:spPr>
          <a:xfrm rot="16200000">
            <a:off x="2250652" y="1389591"/>
            <a:ext cx="470113" cy="306537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Left Arrow 10"/>
          <p:cNvSpPr/>
          <p:nvPr/>
        </p:nvSpPr>
        <p:spPr>
          <a:xfrm rot="1314328">
            <a:off x="4401045" y="561727"/>
            <a:ext cx="440812" cy="20916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ounded Rectangle 10"/>
          <p:cNvSpPr/>
          <p:nvPr/>
        </p:nvSpPr>
        <p:spPr>
          <a:xfrm>
            <a:off x="4959741" y="417062"/>
            <a:ext cx="3426958" cy="4929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1244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 smtClean="0"/>
              <a:t>Strategic Advisory Board</a:t>
            </a:r>
            <a:endParaRPr lang="en-US" dirty="0"/>
          </a:p>
        </p:txBody>
      </p:sp>
      <p:sp>
        <p:nvSpPr>
          <p:cNvPr id="16391" name="TextBox 19"/>
          <p:cNvSpPr txBox="1">
            <a:spLocks noChangeArrowheads="1"/>
          </p:cNvSpPr>
          <p:nvPr/>
        </p:nvSpPr>
        <p:spPr bwMode="auto">
          <a:xfrm>
            <a:off x="649614" y="712457"/>
            <a:ext cx="3770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 smtClean="0"/>
              <a:t>Budget/Finances Decision-making</a:t>
            </a:r>
            <a:endParaRPr lang="en-US" sz="2000" dirty="0"/>
          </a:p>
        </p:txBody>
      </p:sp>
      <p:sp>
        <p:nvSpPr>
          <p:cNvPr id="16392" name="TextBox 20"/>
          <p:cNvSpPr txBox="1">
            <a:spLocks noChangeArrowheads="1"/>
          </p:cNvSpPr>
          <p:nvPr/>
        </p:nvSpPr>
        <p:spPr bwMode="auto">
          <a:xfrm>
            <a:off x="4998167" y="879813"/>
            <a:ext cx="39039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/>
              <a:t>Guidance on Policy, </a:t>
            </a:r>
            <a:r>
              <a:rPr lang="en-US" sz="2000" dirty="0" smtClean="0"/>
              <a:t>Planning</a:t>
            </a:r>
            <a:endParaRPr lang="en-US" sz="2000" dirty="0"/>
          </a:p>
        </p:txBody>
      </p:sp>
      <p:sp>
        <p:nvSpPr>
          <p:cNvPr id="21" name="Rounded Rectangle 20"/>
          <p:cNvSpPr/>
          <p:nvPr/>
        </p:nvSpPr>
        <p:spPr>
          <a:xfrm>
            <a:off x="1437261" y="4048497"/>
            <a:ext cx="6296869" cy="1421839"/>
          </a:xfrm>
          <a:prstGeom prst="round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  <a:defRPr/>
            </a:pPr>
            <a:endParaRPr lang="en-US" sz="600" dirty="0" smtClean="0">
              <a:solidFill>
                <a:schemeClr val="bg1"/>
              </a:solidFill>
            </a:endParaRPr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Driven </a:t>
            </a:r>
            <a:r>
              <a:rPr lang="en-US" dirty="0">
                <a:solidFill>
                  <a:schemeClr val="bg1"/>
                </a:solidFill>
              </a:rPr>
              <a:t>by needs of </a:t>
            </a:r>
            <a:r>
              <a:rPr lang="en-US" dirty="0" smtClean="0">
                <a:solidFill>
                  <a:schemeClr val="bg1"/>
                </a:solidFill>
              </a:rPr>
              <a:t>institutions</a:t>
            </a:r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Leverage </a:t>
            </a:r>
            <a:r>
              <a:rPr lang="en-US" dirty="0">
                <a:solidFill>
                  <a:schemeClr val="bg1"/>
                </a:solidFill>
              </a:rPr>
              <a:t>across the </a:t>
            </a:r>
            <a:r>
              <a:rPr lang="en-US" dirty="0" smtClean="0">
                <a:solidFill>
                  <a:schemeClr val="bg1"/>
                </a:solidFill>
              </a:rPr>
              <a:t>partnership</a:t>
            </a:r>
          </a:p>
          <a:p>
            <a:pPr marL="285750" indent="-28575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Projects</a:t>
            </a:r>
            <a:r>
              <a:rPr lang="en-US" dirty="0">
                <a:solidFill>
                  <a:schemeClr val="bg1"/>
                </a:solidFill>
              </a:rPr>
              <a:t>, G</a:t>
            </a:r>
            <a:r>
              <a:rPr lang="en-US" dirty="0" smtClean="0">
                <a:solidFill>
                  <a:schemeClr val="bg1"/>
                </a:solidFill>
              </a:rPr>
              <a:t>rant Work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Ingest Specifications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PageTurner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Bibliographic Data Management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ounded Rectangle 10"/>
          <p:cNvSpPr/>
          <p:nvPr/>
        </p:nvSpPr>
        <p:spPr>
          <a:xfrm>
            <a:off x="851765" y="249707"/>
            <a:ext cx="3426958" cy="4746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algn="ctr" defTabSz="12446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dirty="0" smtClean="0"/>
              <a:t>Executive Committee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08818" y="1307804"/>
            <a:ext cx="299508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Collective Work: Working Groups and Committees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19796" y="2263169"/>
            <a:ext cx="2331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Operational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Communications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User Support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User Experience</a:t>
            </a:r>
            <a:endParaRPr lang="en-US" dirty="0"/>
          </a:p>
        </p:txBody>
      </p:sp>
      <p:sp>
        <p:nvSpPr>
          <p:cNvPr id="26" name="Rounded Rectangle 10"/>
          <p:cNvSpPr/>
          <p:nvPr/>
        </p:nvSpPr>
        <p:spPr>
          <a:xfrm>
            <a:off x="1453800" y="2046569"/>
            <a:ext cx="2924139" cy="14410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r>
              <a:rPr lang="en-US" dirty="0"/>
              <a:t>	</a:t>
            </a:r>
            <a:r>
              <a:rPr lang="en-US" dirty="0" smtClean="0"/>
              <a:t>Operational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Communications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User Support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User </a:t>
            </a:r>
            <a:r>
              <a:rPr lang="en-US" dirty="0" smtClean="0"/>
              <a:t>Experience</a:t>
            </a:r>
          </a:p>
        </p:txBody>
      </p:sp>
      <p:sp>
        <p:nvSpPr>
          <p:cNvPr id="27" name="Rounded Rectangle 10"/>
          <p:cNvSpPr/>
          <p:nvPr/>
        </p:nvSpPr>
        <p:spPr>
          <a:xfrm>
            <a:off x="4884427" y="2045359"/>
            <a:ext cx="2849703" cy="14181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3340" tIns="53340" rIns="53340" bIns="53340" spcCol="1270" anchor="ctr"/>
          <a:lstStyle/>
          <a:p>
            <a:pPr lvl="1"/>
            <a:r>
              <a:rPr lang="en-US" dirty="0"/>
              <a:t>Strategic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Collections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Discovery Interface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Full-text 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0272" y="3648387"/>
            <a:ext cx="195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404040"/>
                </a:solidFill>
              </a:rPr>
              <a:t>Distributed </a:t>
            </a:r>
            <a:r>
              <a:rPr lang="en-US" sz="2000" dirty="0" smtClean="0">
                <a:solidFill>
                  <a:srgbClr val="404040"/>
                </a:solidFill>
              </a:rPr>
              <a:t>work</a:t>
            </a:r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29" name="Left Arrow 28"/>
          <p:cNvSpPr/>
          <p:nvPr/>
        </p:nvSpPr>
        <p:spPr>
          <a:xfrm rot="8110184">
            <a:off x="943986" y="5591482"/>
            <a:ext cx="470113" cy="306537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Left Arrow 29"/>
          <p:cNvSpPr/>
          <p:nvPr/>
        </p:nvSpPr>
        <p:spPr>
          <a:xfrm rot="2496410">
            <a:off x="7835562" y="5572525"/>
            <a:ext cx="470113" cy="306537"/>
          </a:xfrm>
          <a:prstGeom prst="leftArrow">
            <a:avLst>
              <a:gd name="adj1" fmla="val 60000"/>
              <a:gd name="adj2" fmla="val 50000"/>
            </a:avLst>
          </a:prstGeom>
          <a:solidFill>
            <a:srgbClr val="FF6600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70757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100" dirty="0" smtClean="0">
                <a:solidFill>
                  <a:srgbClr val="404040"/>
                </a:solidFill>
                <a:latin typeface="Calibri" charset="0"/>
                <a:cs typeface="Calibri" charset="0"/>
              </a:rPr>
              <a:t>Partners s</a:t>
            </a:r>
            <a:r>
              <a:rPr lang="en-US" sz="2700" dirty="0" smtClean="0">
                <a:solidFill>
                  <a:srgbClr val="404040"/>
                </a:solidFill>
                <a:latin typeface="Calibri" charset="0"/>
                <a:cs typeface="Calibri" charset="0"/>
              </a:rPr>
              <a:t>hare </a:t>
            </a:r>
            <a:r>
              <a:rPr lang="en-US" sz="2700" dirty="0">
                <a:solidFill>
                  <a:srgbClr val="404040"/>
                </a:solidFill>
                <a:latin typeface="Calibri" charset="0"/>
                <a:cs typeface="Calibri" charset="0"/>
              </a:rPr>
              <a:t>in infrastructure costs for public domain volumes: </a:t>
            </a:r>
            <a:endParaRPr lang="en-US" sz="2700" dirty="0" smtClean="0">
              <a:solidFill>
                <a:srgbClr val="404040"/>
              </a:solidFill>
              <a:latin typeface="Calibri" charset="0"/>
              <a:cs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 smtClean="0">
              <a:solidFill>
                <a:srgbClr val="404040"/>
              </a:solidFill>
              <a:latin typeface="Calibri" charset="0"/>
              <a:cs typeface="Calibri" charset="0"/>
            </a:endParaRPr>
          </a:p>
          <a:p>
            <a:pPr marL="0" lvl="1" indent="0">
              <a:lnSpc>
                <a:spcPct val="80000"/>
              </a:lnSpc>
              <a:buNone/>
            </a:pPr>
            <a:r>
              <a:rPr lang="en-US" sz="2700" dirty="0">
                <a:solidFill>
                  <a:srgbClr val="404040"/>
                </a:solidFill>
                <a:latin typeface="Calibri" charset="0"/>
                <a:cs typeface="Calibri" charset="0"/>
              </a:rPr>
              <a:t>	</a:t>
            </a:r>
            <a:r>
              <a:rPr lang="en-US" sz="2700" dirty="0" smtClean="0">
                <a:solidFill>
                  <a:srgbClr val="404040"/>
                </a:solidFill>
                <a:latin typeface="Calibri" charset="0"/>
                <a:cs typeface="Calibri" charset="0"/>
              </a:rPr>
              <a:t>		</a:t>
            </a:r>
            <a:r>
              <a:rPr lang="en-US" sz="2700" dirty="0">
                <a:solidFill>
                  <a:srgbClr val="404040"/>
                </a:solidFill>
                <a:latin typeface="Calibri" charset="0"/>
                <a:cs typeface="Cambria" charset="0"/>
              </a:rPr>
              <a:t>(PD*C*X)/N </a:t>
            </a:r>
            <a:endParaRPr lang="en-US" sz="2700" i="1" dirty="0">
              <a:solidFill>
                <a:srgbClr val="404040"/>
              </a:solidFill>
              <a:latin typeface="Calibri" charset="0"/>
              <a:cs typeface="Calibri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700" dirty="0" smtClean="0">
              <a:solidFill>
                <a:srgbClr val="404040"/>
              </a:solidFill>
              <a:latin typeface="Calibri" charset="0"/>
              <a:cs typeface="Calibri" charset="0"/>
            </a:endParaRPr>
          </a:p>
          <a:p>
            <a:pPr marL="342900" lvl="1" indent="-342900">
              <a:lnSpc>
                <a:spcPct val="80000"/>
              </a:lnSpc>
              <a:buFont typeface="Arial"/>
              <a:buChar char="•"/>
            </a:pPr>
            <a:r>
              <a:rPr lang="en-US" sz="2700" dirty="0">
                <a:solidFill>
                  <a:srgbClr val="404040"/>
                </a:solidFill>
                <a:latin typeface="Calibri" charset="0"/>
                <a:cs typeface="Calibri" charset="0"/>
              </a:rPr>
              <a:t>Share in infrastructure costs for in copyright volumes based on holdings</a:t>
            </a:r>
          </a:p>
          <a:p>
            <a:pPr marL="457200" lvl="1" indent="0">
              <a:buNone/>
            </a:pPr>
            <a:endParaRPr lang="en-US" sz="1200" dirty="0" smtClean="0">
              <a:solidFill>
                <a:srgbClr val="404040"/>
              </a:solidFill>
              <a:latin typeface="Calibri" charset="0"/>
              <a:cs typeface="Calibri" charset="0"/>
            </a:endParaRPr>
          </a:p>
          <a:p>
            <a:pPr marL="457200" lvl="1" indent="0">
              <a:buNone/>
            </a:pPr>
            <a:r>
              <a:rPr lang="en-US" sz="2700" dirty="0">
                <a:solidFill>
                  <a:srgbClr val="404040"/>
                </a:solidFill>
                <a:latin typeface="Calibri" charset="0"/>
                <a:cs typeface="Calibri" charset="0"/>
              </a:rPr>
              <a:t>	</a:t>
            </a:r>
            <a:r>
              <a:rPr lang="en-US" sz="2700" dirty="0" smtClean="0">
                <a:solidFill>
                  <a:srgbClr val="404040"/>
                </a:solidFill>
                <a:latin typeface="Calibri" charset="0"/>
                <a:cs typeface="Calibri" charset="0"/>
              </a:rPr>
              <a:t>	For </a:t>
            </a:r>
            <a:r>
              <a:rPr lang="en-US" sz="2700" dirty="0">
                <a:solidFill>
                  <a:srgbClr val="404040"/>
                </a:solidFill>
                <a:latin typeface="Calibri" charset="0"/>
                <a:cs typeface="Calibri" charset="0"/>
              </a:rPr>
              <a:t>a given </a:t>
            </a:r>
            <a:r>
              <a:rPr lang="en-US" sz="2700" dirty="0" err="1">
                <a:solidFill>
                  <a:srgbClr val="404040"/>
                </a:solidFill>
                <a:latin typeface="Calibri" charset="0"/>
                <a:cs typeface="Calibri" charset="0"/>
              </a:rPr>
              <a:t>in­copyright</a:t>
            </a:r>
            <a:r>
              <a:rPr lang="en-US" sz="2700" dirty="0">
                <a:solidFill>
                  <a:srgbClr val="404040"/>
                </a:solidFill>
                <a:latin typeface="Calibri" charset="0"/>
                <a:cs typeface="Calibri" charset="0"/>
              </a:rPr>
              <a:t> volume</a:t>
            </a:r>
            <a:r>
              <a:rPr lang="en-US" sz="2700" i="1" dirty="0">
                <a:solidFill>
                  <a:srgbClr val="404040"/>
                </a:solidFill>
                <a:latin typeface="Calibri" charset="0"/>
                <a:cs typeface="Calibri" charset="0"/>
              </a:rPr>
              <a:t>: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en-US" sz="2700" dirty="0">
                <a:solidFill>
                  <a:srgbClr val="404040"/>
                </a:solidFill>
                <a:latin typeface="Calibri" charset="0"/>
                <a:cs typeface="Cambria" charset="0"/>
              </a:rPr>
              <a:t>	</a:t>
            </a:r>
            <a:r>
              <a:rPr lang="en-US" sz="2700" dirty="0" smtClean="0">
                <a:solidFill>
                  <a:srgbClr val="404040"/>
                </a:solidFill>
                <a:latin typeface="Calibri" charset="0"/>
                <a:cs typeface="Cambria" charset="0"/>
              </a:rPr>
              <a:t>IC</a:t>
            </a:r>
            <a:r>
              <a:rPr lang="en-US" sz="2700" dirty="0">
                <a:solidFill>
                  <a:srgbClr val="404040"/>
                </a:solidFill>
                <a:latin typeface="Calibri" charset="0"/>
                <a:cs typeface="Cambria" charset="0"/>
              </a:rPr>
              <a:t>=(C*X)/H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35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Lawful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users who have print disabilities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www.hathitrust.org</a:t>
            </a:r>
            <a:r>
              <a:rPr lang="en-US" dirty="0" smtClean="0"/>
              <a:t>/accessibility</a:t>
            </a:r>
          </a:p>
          <a:p>
            <a:r>
              <a:rPr lang="en-US" dirty="0" smtClean="0"/>
              <a:t>Access to materials that fall under Section 108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www.hathitrust.org</a:t>
            </a:r>
            <a:r>
              <a:rPr lang="en-US" dirty="0" smtClean="0"/>
              <a:t>/out-of-print-brittle</a:t>
            </a:r>
          </a:p>
          <a:p>
            <a:r>
              <a:rPr lang="en-US" dirty="0"/>
              <a:t>Under </a:t>
            </a:r>
            <a:r>
              <a:rPr lang="en-US" dirty="0" smtClean="0"/>
              <a:t>specific conditions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www.hathitrust.org</a:t>
            </a:r>
            <a:r>
              <a:rPr lang="en-US" dirty="0"/>
              <a:t>/</a:t>
            </a:r>
            <a:r>
              <a:rPr lang="en-US" dirty="0" err="1"/>
              <a:t>access_use#ic-access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61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832964"/>
              </p:ext>
            </p:extLst>
          </p:nvPr>
        </p:nvGraphicFramePr>
        <p:xfrm>
          <a:off x="515007" y="666407"/>
          <a:ext cx="8218002" cy="5297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0312"/>
                <a:gridCol w="2487690"/>
              </a:tblGrid>
              <a:tr h="812173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Does </a:t>
                      </a:r>
                      <a:r>
                        <a:rPr lang="en-US" sz="2200" dirty="0" err="1" smtClean="0"/>
                        <a:t>HathiTrust</a:t>
                      </a:r>
                      <a:r>
                        <a:rPr lang="en-US" sz="2200" dirty="0" smtClean="0"/>
                        <a:t> have plans to expand into storage and delivery of AV material?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TBD through</a:t>
                      </a:r>
                      <a:r>
                        <a:rPr lang="en-US" sz="2200" baseline="0" dirty="0" smtClean="0"/>
                        <a:t> shared governance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solidFill>
                      <a:srgbClr val="FFFFFF"/>
                    </a:solidFill>
                  </a:tcPr>
                </a:tc>
              </a:tr>
              <a:tr h="504456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If so, on what timetable?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TBD</a:t>
                      </a:r>
                      <a:endParaRPr lang="en-US" sz="2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1148074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What about cost models? Current costing for books may not be appropriate for large AV files.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TBD</a:t>
                      </a:r>
                      <a:endParaRPr lang="en-US" sz="2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800172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What can CIC preservation officers and libraries do to help make this happen?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Recommendation to to the Board</a:t>
                      </a:r>
                      <a:endParaRPr lang="en-US" sz="2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2032494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Copyright issues. Can HT provide preservation storage for files that, for now, we can't permit streaming delivery (much as in-copyright books can't be made available full-text)?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Issues</a:t>
                      </a:r>
                      <a:r>
                        <a:rPr lang="en-US" sz="2200" baseline="0" dirty="0" smtClean="0"/>
                        <a:t> of access TBD</a:t>
                      </a:r>
                      <a:endParaRPr lang="en-US" sz="2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89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19228"/>
              </p:ext>
            </p:extLst>
          </p:nvPr>
        </p:nvGraphicFramePr>
        <p:xfrm>
          <a:off x="515007" y="666408"/>
          <a:ext cx="8218002" cy="5297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0312"/>
                <a:gridCol w="2487690"/>
              </a:tblGrid>
              <a:tr h="812173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Does </a:t>
                      </a:r>
                      <a:r>
                        <a:rPr lang="en-US" sz="2200" dirty="0" err="1" smtClean="0"/>
                        <a:t>HathiTrust</a:t>
                      </a:r>
                      <a:r>
                        <a:rPr lang="en-US" sz="2200" dirty="0" smtClean="0"/>
                        <a:t> have plans to expand into storage and delivery of AV material?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solidFill>
                      <a:srgbClr val="FFFFFF"/>
                    </a:solidFill>
                  </a:tcPr>
                </a:tc>
              </a:tr>
              <a:tr h="504456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If so, on what timetable?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1148074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What about cost models? Current costing for books may not be appropriate for large AV files.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800172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What can CIC preservation officers and libraries do to help make this happen?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2032494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Copyright issues. Can HT provide preservation storage for files that, for now, we can't permit streaming delivery (much as in-copyright books can't be made available full-text)?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7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32859"/>
              </p:ext>
            </p:extLst>
          </p:nvPr>
        </p:nvGraphicFramePr>
        <p:xfrm>
          <a:off x="515007" y="666407"/>
          <a:ext cx="8218002" cy="5297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0312"/>
                <a:gridCol w="2487690"/>
              </a:tblGrid>
              <a:tr h="812173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Does </a:t>
                      </a:r>
                      <a:r>
                        <a:rPr lang="en-US" sz="2200" dirty="0" err="1" smtClean="0"/>
                        <a:t>HathiTrust</a:t>
                      </a:r>
                      <a:r>
                        <a:rPr lang="en-US" sz="2200" dirty="0" smtClean="0"/>
                        <a:t> have plans to expand into storage and delivery of AV material?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TBD through</a:t>
                      </a:r>
                      <a:r>
                        <a:rPr lang="en-US" sz="2200" baseline="0" dirty="0" smtClean="0"/>
                        <a:t> shared governance</a:t>
                      </a:r>
                      <a:endParaRPr lang="en-US" sz="2200" dirty="0"/>
                    </a:p>
                  </a:txBody>
                  <a:tcPr>
                    <a:lnL w="12700" cmpd="sng">
                      <a:noFill/>
                    </a:lnL>
                    <a:solidFill>
                      <a:srgbClr val="FFFFFF"/>
                    </a:solidFill>
                  </a:tcPr>
                </a:tc>
              </a:tr>
              <a:tr h="504456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If so, on what timetable?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TBD</a:t>
                      </a:r>
                      <a:endParaRPr lang="en-US" sz="2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1148074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What about cost models? Current costing for books may not be appropriate for large AV files.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TBD</a:t>
                      </a:r>
                      <a:endParaRPr lang="en-US" sz="2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800172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What can CIC preservation officers and libraries do to help make this happen?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Recommendation to to the Board</a:t>
                      </a:r>
                      <a:endParaRPr lang="en-US" sz="2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2032494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200" dirty="0" smtClean="0"/>
                        <a:t>Copyright issues. Can HT provide preservation storage for files that, for now, we can't permit streaming delivery (much as in-copyright books can't be made available full-text)?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Issues</a:t>
                      </a:r>
                      <a:r>
                        <a:rPr lang="en-US" sz="2200" baseline="0" dirty="0" smtClean="0"/>
                        <a:t> of access TBD</a:t>
                      </a:r>
                      <a:endParaRPr lang="en-US" sz="2200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538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/>
          </p:cNvSpPr>
          <p:nvPr>
            <p:ph type="title" idx="4294967295"/>
          </p:nvPr>
        </p:nvSpPr>
        <p:spPr>
          <a:xfrm>
            <a:off x="0" y="1668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</a:rPr>
              <a:t>Partnership</a:t>
            </a:r>
            <a:endParaRPr lang="en-US" dirty="0">
              <a:latin typeface="Calibri" charset="0"/>
            </a:endParaRPr>
          </a:p>
        </p:txBody>
      </p:sp>
      <p:sp>
        <p:nvSpPr>
          <p:cNvPr id="9219" name="Rectangle 12"/>
          <p:cNvSpPr>
            <a:spLocks noGrp="1"/>
          </p:cNvSpPr>
          <p:nvPr>
            <p:ph idx="4294967295"/>
          </p:nvPr>
        </p:nvSpPr>
        <p:spPr>
          <a:xfrm>
            <a:off x="527536" y="1156342"/>
            <a:ext cx="2293938" cy="554074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Arizona State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Baylor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Boston College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Boston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Brandeis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Brown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California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Digital Library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Carnegie Mellon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Columbia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Cornell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Dartmouth College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Duke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Emory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Florida State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Getty Research Institute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Harvard University Library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Indiana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Iowa State 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Johns Hopkins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Kansas State 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Lafayette College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Library of Congress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Massachusetts Institute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Technology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McGill University`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Michigan State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New York Public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Library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New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York University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Carolina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Central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300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ts val="0"/>
              </a:spcBef>
            </a:pPr>
            <a:endParaRPr lang="en-US" sz="1300" dirty="0">
              <a:solidFill>
                <a:srgbClr val="000000"/>
              </a:solidFill>
              <a:latin typeface="Monaco" charset="0"/>
            </a:endParaRPr>
          </a:p>
        </p:txBody>
      </p:sp>
      <p:sp>
        <p:nvSpPr>
          <p:cNvPr id="9220" name="Rectangle 13"/>
          <p:cNvSpPr>
            <a:spLocks noGrp="1"/>
          </p:cNvSpPr>
          <p:nvPr>
            <p:ph type="body" sz="half" idx="4294967295"/>
          </p:nvPr>
        </p:nvSpPr>
        <p:spPr>
          <a:xfrm>
            <a:off x="3301997" y="1159688"/>
            <a:ext cx="2592235" cy="554074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North Carolina State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Northwestern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Ohio State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The Pennsylvania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State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University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Princeton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Purdue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Stanford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Syracuse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Texas </a:t>
            </a:r>
            <a:r>
              <a:rPr lang="en-US" sz="1400" dirty="0">
                <a:solidFill>
                  <a:srgbClr val="000000"/>
                </a:solidFill>
                <a:latin typeface="Arial" charset="0"/>
              </a:rPr>
              <a:t>A&amp;M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Tufts University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Universidad </a:t>
            </a:r>
            <a:r>
              <a:rPr lang="en-US" sz="1400" dirty="0" err="1" smtClean="0">
                <a:solidFill>
                  <a:srgbClr val="000000"/>
                </a:solidFill>
                <a:latin typeface="Arial" charset="0"/>
              </a:rPr>
              <a:t>Complutense</a:t>
            </a:r>
            <a:endParaRPr lang="en-US" sz="14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	de Madrid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University of Alberta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Arizona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Calgary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University of California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Berkeley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Davis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Irvine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Los Angeles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Merced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Riverside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Diego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 Francisco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Barbara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Arial" charset="0"/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	Santa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Cruz</a:t>
            </a:r>
            <a:endParaRPr lang="en-US" sz="1400" dirty="0" smtClean="0">
              <a:latin typeface="Calibri" charset="0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Chicago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Connecticut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Delaware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1" name="Rectangle 13"/>
          <p:cNvSpPr txBox="1">
            <a:spLocks/>
          </p:cNvSpPr>
          <p:nvPr/>
        </p:nvSpPr>
        <p:spPr bwMode="auto">
          <a:xfrm>
            <a:off x="6141686" y="1156342"/>
            <a:ext cx="2495550" cy="5189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Florida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Houston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of Illinois at Chicago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Iowa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Kansas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Maryland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Miami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Michigan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Minnesota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Missouri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Nebraska-Lincoln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The 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North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Carolina </a:t>
            </a: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at Chapel Hill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Notre Dame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Pennsylvania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Pittsburgh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Vermont</a:t>
            </a: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Virginia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solidFill>
                  <a:srgbClr val="000000"/>
                </a:solidFill>
                <a:latin typeface="Arial" charset="0"/>
                <a:cs typeface="Arial" charset="0"/>
              </a:rPr>
              <a:t>University of 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University of Wisconsin-	Madison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Utah State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Vanderbilt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Virginia Tech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Wake Forest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Washington University</a:t>
            </a:r>
          </a:p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Yale University Library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1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37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Launched 2008</a:t>
            </a:r>
          </a:p>
          <a:p>
            <a:r>
              <a:rPr lang="en-US" dirty="0" smtClean="0"/>
              <a:t>Initial focus on digitized book and journal content</a:t>
            </a:r>
          </a:p>
          <a:p>
            <a:pPr lvl="1"/>
            <a:r>
              <a:rPr lang="en-US" dirty="0" smtClean="0"/>
              <a:t>10.6 million </a:t>
            </a:r>
            <a:r>
              <a:rPr lang="en-US" dirty="0"/>
              <a:t>total volumes </a:t>
            </a:r>
          </a:p>
          <a:p>
            <a:pPr lvl="1"/>
            <a:r>
              <a:rPr lang="en-US" dirty="0" smtClean="0"/>
              <a:t>5.6 million </a:t>
            </a:r>
            <a:r>
              <a:rPr lang="en-US" dirty="0"/>
              <a:t>book titles</a:t>
            </a:r>
          </a:p>
          <a:p>
            <a:pPr lvl="1"/>
            <a:r>
              <a:rPr lang="en-US" dirty="0" smtClean="0"/>
              <a:t>277,000 </a:t>
            </a:r>
            <a:r>
              <a:rPr lang="en-US" dirty="0"/>
              <a:t>serial titles</a:t>
            </a:r>
          </a:p>
          <a:p>
            <a:pPr lvl="1"/>
            <a:r>
              <a:rPr lang="en-US" dirty="0" smtClean="0"/>
              <a:t>3.3 million public domain (~31%)</a:t>
            </a:r>
          </a:p>
        </p:txBody>
      </p:sp>
    </p:spTree>
    <p:extLst>
      <p:ext uri="{BB962C8B-B14F-4D97-AF65-F5344CB8AC3E}">
        <p14:creationId xmlns:p14="http://schemas.microsoft.com/office/powerpoint/2010/main" val="401372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  <a:latin typeface="Calibri" charset="0"/>
              </a:rPr>
              <a:t>Copyright Distribution</a:t>
            </a:r>
            <a:endParaRPr lang="en-US" dirty="0">
              <a:solidFill>
                <a:srgbClr val="404040"/>
              </a:solidFill>
              <a:latin typeface="Calibri" charset="0"/>
            </a:endParaRP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219528"/>
              </p:ext>
            </p:extLst>
          </p:nvPr>
        </p:nvGraphicFramePr>
        <p:xfrm>
          <a:off x="335425" y="1721708"/>
          <a:ext cx="8673917" cy="458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94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Mission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 smtClean="0">
                <a:ea typeface="+mn-ea"/>
                <a:cs typeface="+mn-cs"/>
              </a:rPr>
              <a:t>To contribute to the common good by collecting, organizing, preserving, communicating, and sharing</a:t>
            </a:r>
            <a:r>
              <a:rPr lang="en-US" sz="3000" b="1" dirty="0" smtClean="0">
                <a:ea typeface="+mn-ea"/>
                <a:cs typeface="+mn-cs"/>
              </a:rPr>
              <a:t> </a:t>
            </a:r>
            <a:r>
              <a:rPr lang="en-US" sz="3000" dirty="0" smtClean="0">
                <a:ea typeface="+mn-ea"/>
                <a:cs typeface="+mn-cs"/>
              </a:rPr>
              <a:t>the record of human knowledge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4456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/>
              <a:t>Reliable and comprehensive archive of materials converted from print…co-owned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Improve access …to meet the needs of the co-owning </a:t>
            </a:r>
            <a:r>
              <a:rPr lang="en-US" dirty="0" smtClean="0"/>
              <a:t>institutions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Ensure the long-term preservation of content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Enable the digital archive to be accessible to users who have print disabilities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Coordinate </a:t>
            </a:r>
            <a:r>
              <a:rPr lang="en-US" dirty="0"/>
              <a:t>shared storage strategies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“public good” …sustaining the historical record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Simultaneously …centralized …</a:t>
            </a:r>
            <a:r>
              <a:rPr lang="en-US" dirty="0" smtClean="0"/>
              <a:t>open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0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PageTurner</a:t>
            </a:r>
            <a:endParaRPr lang="en-US" dirty="0" smtClean="0"/>
          </a:p>
          <a:p>
            <a:r>
              <a:rPr lang="en-US" dirty="0" smtClean="0"/>
              <a:t>Branding</a:t>
            </a:r>
          </a:p>
          <a:p>
            <a:r>
              <a:rPr lang="en-US" dirty="0" smtClean="0"/>
              <a:t>Format validation, migration, error-checking</a:t>
            </a:r>
          </a:p>
          <a:p>
            <a:r>
              <a:rPr lang="en-US" dirty="0" smtClean="0"/>
              <a:t>APIs (access and integrate information)</a:t>
            </a:r>
          </a:p>
          <a:p>
            <a:r>
              <a:rPr lang="en-US" dirty="0" smtClean="0"/>
              <a:t>Accessible to users who have print disabilities</a:t>
            </a:r>
          </a:p>
          <a:p>
            <a:r>
              <a:rPr lang="en-US" dirty="0" smtClean="0"/>
              <a:t>Public </a:t>
            </a:r>
            <a:r>
              <a:rPr lang="en-US" dirty="0"/>
              <a:t>d</a:t>
            </a:r>
            <a:r>
              <a:rPr lang="en-US" dirty="0" smtClean="0"/>
              <a:t>iscovery interface</a:t>
            </a:r>
          </a:p>
          <a:p>
            <a:r>
              <a:rPr lang="en-US" dirty="0" smtClean="0"/>
              <a:t>Virtual Collections</a:t>
            </a:r>
          </a:p>
          <a:p>
            <a:r>
              <a:rPr lang="en-US" dirty="0" smtClean="0"/>
              <a:t>Mechanisms for direct ingest of non-Google-digitized content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6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15549</TotalTime>
  <Words>1039</Words>
  <Application>Microsoft Macintosh PowerPoint</Application>
  <PresentationFormat>On-screen Show (4:3)</PresentationFormat>
  <Paragraphs>271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HathiTrust as a Model for Preservation and Access</vt:lpstr>
      <vt:lpstr>PowerPoint Presentation</vt:lpstr>
      <vt:lpstr>PowerPoint Presentation</vt:lpstr>
      <vt:lpstr>Partnership</vt:lpstr>
      <vt:lpstr>Digital Repository</vt:lpstr>
      <vt:lpstr>Copyright Distribution</vt:lpstr>
      <vt:lpstr>Mission </vt:lpstr>
      <vt:lpstr>Goals</vt:lpstr>
      <vt:lpstr>Short-term Objectives</vt:lpstr>
      <vt:lpstr>Long-term Objectives</vt:lpstr>
      <vt:lpstr>Support Beyond Books and Journals</vt:lpstr>
      <vt:lpstr>Audio</vt:lpstr>
      <vt:lpstr>Collective Governance</vt:lpstr>
      <vt:lpstr>HathiTrust Board of Governors</vt:lpstr>
      <vt:lpstr>Program Steering Committee</vt:lpstr>
      <vt:lpstr>PowerPoint Presentation</vt:lpstr>
      <vt:lpstr>Costs</vt:lpstr>
      <vt:lpstr>Lawful Uses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HathiTrust: Putting Research in Context</dc:title>
  <dc:creator>jjyork</dc:creator>
  <cp:lastModifiedBy>Library User</cp:lastModifiedBy>
  <cp:revision>482</cp:revision>
  <dcterms:created xsi:type="dcterms:W3CDTF">2012-03-08T23:05:54Z</dcterms:created>
  <dcterms:modified xsi:type="dcterms:W3CDTF">2013-05-09T20:04:25Z</dcterms:modified>
</cp:coreProperties>
</file>