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63"/>
  </p:notesMasterIdLst>
  <p:sldIdLst>
    <p:sldId id="258" r:id="rId3"/>
    <p:sldId id="416" r:id="rId4"/>
    <p:sldId id="411" r:id="rId5"/>
    <p:sldId id="410" r:id="rId6"/>
    <p:sldId id="412" r:id="rId7"/>
    <p:sldId id="413" r:id="rId8"/>
    <p:sldId id="415" r:id="rId9"/>
    <p:sldId id="417" r:id="rId10"/>
    <p:sldId id="447" r:id="rId11"/>
    <p:sldId id="414" r:id="rId12"/>
    <p:sldId id="457" r:id="rId13"/>
    <p:sldId id="259" r:id="rId14"/>
    <p:sldId id="260" r:id="rId15"/>
    <p:sldId id="302" r:id="rId16"/>
    <p:sldId id="261" r:id="rId17"/>
    <p:sldId id="257" r:id="rId18"/>
    <p:sldId id="463" r:id="rId19"/>
    <p:sldId id="275" r:id="rId20"/>
    <p:sldId id="267" r:id="rId21"/>
    <p:sldId id="281" r:id="rId22"/>
    <p:sldId id="276" r:id="rId23"/>
    <p:sldId id="277" r:id="rId24"/>
    <p:sldId id="295" r:id="rId25"/>
    <p:sldId id="459" r:id="rId26"/>
    <p:sldId id="384" r:id="rId27"/>
    <p:sldId id="296" r:id="rId28"/>
    <p:sldId id="336" r:id="rId29"/>
    <p:sldId id="337" r:id="rId30"/>
    <p:sldId id="338" r:id="rId31"/>
    <p:sldId id="341" r:id="rId32"/>
    <p:sldId id="342" r:id="rId33"/>
    <p:sldId id="343" r:id="rId34"/>
    <p:sldId id="274" r:id="rId35"/>
    <p:sldId id="282" r:id="rId36"/>
    <p:sldId id="284" r:id="rId37"/>
    <p:sldId id="290" r:id="rId38"/>
    <p:sldId id="395" r:id="rId39"/>
    <p:sldId id="396" r:id="rId40"/>
    <p:sldId id="398" r:id="rId41"/>
    <p:sldId id="402" r:id="rId42"/>
    <p:sldId id="449" r:id="rId43"/>
    <p:sldId id="450" r:id="rId44"/>
    <p:sldId id="451" r:id="rId45"/>
    <p:sldId id="429" r:id="rId46"/>
    <p:sldId id="430" r:id="rId47"/>
    <p:sldId id="452" r:id="rId48"/>
    <p:sldId id="461" r:id="rId49"/>
    <p:sldId id="462" r:id="rId50"/>
    <p:sldId id="432" r:id="rId51"/>
    <p:sldId id="443" r:id="rId52"/>
    <p:sldId id="431" r:id="rId53"/>
    <p:sldId id="438" r:id="rId54"/>
    <p:sldId id="444" r:id="rId55"/>
    <p:sldId id="445" r:id="rId56"/>
    <p:sldId id="454" r:id="rId57"/>
    <p:sldId id="455" r:id="rId58"/>
    <p:sldId id="456" r:id="rId59"/>
    <p:sldId id="464" r:id="rId60"/>
    <p:sldId id="465" r:id="rId61"/>
    <p:sldId id="466"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47" autoAdjust="0"/>
    <p:restoredTop sz="62226" autoAdjust="0"/>
  </p:normalViewPr>
  <p:slideViewPr>
    <p:cSldViewPr snapToGrid="0" snapToObjects="1">
      <p:cViewPr varScale="1">
        <p:scale>
          <a:sx n="62" d="100"/>
          <a:sy n="62" d="100"/>
        </p:scale>
        <p:origin x="-1408"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8" d="100"/>
          <a:sy n="78" d="100"/>
        </p:scale>
        <p:origin x="-279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C:\Data\Shared%20Print\CLIR%20project\ARL%20Hath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ata\Shared%20Print\CLIR%20project\ALA%20RUSA%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44717552197867"/>
          <c:y val="0.015296170451454"/>
          <c:w val="0.88531496062992"/>
          <c:h val="0.869343349549767"/>
        </c:manualLayout>
      </c:layout>
      <c:scatterChart>
        <c:scatterStyle val="lineMarker"/>
        <c:varyColors val="0"/>
        <c:ser>
          <c:idx val="3"/>
          <c:order val="0"/>
          <c:tx>
            <c:v>Jun-09</c:v>
          </c:tx>
          <c:spPr>
            <a:ln w="28575">
              <a:noFill/>
            </a:ln>
          </c:spPr>
          <c:marker>
            <c:symbol val="circle"/>
            <c:size val="7"/>
            <c:spPr>
              <a:solidFill>
                <a:srgbClr val="7030A0"/>
              </a:solidFill>
            </c:spPr>
          </c:marker>
          <c:trendline>
            <c:spPr>
              <a:ln w="28575">
                <a:solidFill>
                  <a:srgbClr val="7030A0"/>
                </a:solidFill>
                <a:prstDash val="dash"/>
              </a:ln>
            </c:spPr>
            <c:trendlineType val="linear"/>
            <c:dispRSqr val="0"/>
            <c:dispEq val="0"/>
          </c:trendline>
          <c:xVal>
            <c:numRef>
              <c:f>data!$A$2:$A$114</c:f>
              <c:numCache>
                <c:formatCode>General</c:formatCode>
                <c:ptCount val="11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numCache>
            </c:numRef>
          </c:xVal>
          <c:yVal>
            <c:numRef>
              <c:f>data!$B$2:$B$114</c:f>
              <c:numCache>
                <c:formatCode>0%</c:formatCode>
                <c:ptCount val="113"/>
                <c:pt idx="0">
                  <c:v>0.135853783677569</c:v>
                </c:pt>
                <c:pt idx="1">
                  <c:v>0.146259670655207</c:v>
                </c:pt>
                <c:pt idx="2">
                  <c:v>0.209472635428644</c:v>
                </c:pt>
                <c:pt idx="3">
                  <c:v>0.165494311262538</c:v>
                </c:pt>
                <c:pt idx="4">
                  <c:v>0.164305344123718</c:v>
                </c:pt>
                <c:pt idx="5">
                  <c:v>0.167163168501568</c:v>
                </c:pt>
                <c:pt idx="6">
                  <c:v>0.337245647189918</c:v>
                </c:pt>
                <c:pt idx="7">
                  <c:v>0.159030980324146</c:v>
                </c:pt>
                <c:pt idx="8">
                  <c:v>0.167146427935766</c:v>
                </c:pt>
                <c:pt idx="9">
                  <c:v>0.176184965120143</c:v>
                </c:pt>
                <c:pt idx="10">
                  <c:v>0.147365072787369</c:v>
                </c:pt>
                <c:pt idx="11">
                  <c:v>0.154608763931058</c:v>
                </c:pt>
                <c:pt idx="12">
                  <c:v>0.205800084571516</c:v>
                </c:pt>
                <c:pt idx="13">
                  <c:v>0.199238308280186</c:v>
                </c:pt>
                <c:pt idx="14">
                  <c:v>0.190917921633462</c:v>
                </c:pt>
                <c:pt idx="15">
                  <c:v>0.174692188849395</c:v>
                </c:pt>
                <c:pt idx="16">
                  <c:v>0.16761833000906</c:v>
                </c:pt>
                <c:pt idx="17">
                  <c:v>0.170813576004986</c:v>
                </c:pt>
                <c:pt idx="18">
                  <c:v>0.167114101049986</c:v>
                </c:pt>
                <c:pt idx="19">
                  <c:v>0.177905900054978</c:v>
                </c:pt>
                <c:pt idx="20">
                  <c:v>0.196425792135396</c:v>
                </c:pt>
                <c:pt idx="21">
                  <c:v>0.194000628547966</c:v>
                </c:pt>
                <c:pt idx="22">
                  <c:v>0.181919218708294</c:v>
                </c:pt>
                <c:pt idx="23">
                  <c:v>0.182511776868247</c:v>
                </c:pt>
                <c:pt idx="24">
                  <c:v>0.0758729143829715</c:v>
                </c:pt>
                <c:pt idx="25">
                  <c:v>0.17068210058463</c:v>
                </c:pt>
                <c:pt idx="26">
                  <c:v>0.177839312442664</c:v>
                </c:pt>
                <c:pt idx="27">
                  <c:v>0.167247886411494</c:v>
                </c:pt>
                <c:pt idx="28">
                  <c:v>0.218745259235246</c:v>
                </c:pt>
                <c:pt idx="29">
                  <c:v>0.194009939391873</c:v>
                </c:pt>
                <c:pt idx="30">
                  <c:v>0.203222993369282</c:v>
                </c:pt>
                <c:pt idx="31">
                  <c:v>0.161068310802962</c:v>
                </c:pt>
                <c:pt idx="32">
                  <c:v>0.151792980689862</c:v>
                </c:pt>
                <c:pt idx="33">
                  <c:v>0.16452007901111</c:v>
                </c:pt>
                <c:pt idx="34">
                  <c:v>0.168271399424625</c:v>
                </c:pt>
                <c:pt idx="35">
                  <c:v>0.230877492319943</c:v>
                </c:pt>
                <c:pt idx="36">
                  <c:v>0.148256555619358</c:v>
                </c:pt>
                <c:pt idx="37">
                  <c:v>0.198576653767962</c:v>
                </c:pt>
                <c:pt idx="38">
                  <c:v>0.182708939167146</c:v>
                </c:pt>
                <c:pt idx="39">
                  <c:v>0.215530204596879</c:v>
                </c:pt>
                <c:pt idx="40">
                  <c:v>0.119100736176935</c:v>
                </c:pt>
                <c:pt idx="41">
                  <c:v>0.189275810690561</c:v>
                </c:pt>
                <c:pt idx="42">
                  <c:v>0.211928759934139</c:v>
                </c:pt>
                <c:pt idx="43">
                  <c:v>0.215944732690839</c:v>
                </c:pt>
                <c:pt idx="44">
                  <c:v>0.20222804888338</c:v>
                </c:pt>
                <c:pt idx="45">
                  <c:v>0.203094615840792</c:v>
                </c:pt>
                <c:pt idx="46">
                  <c:v>0.179972282414204</c:v>
                </c:pt>
                <c:pt idx="47">
                  <c:v>0.244433056566617</c:v>
                </c:pt>
                <c:pt idx="48">
                  <c:v>0.170622182706106</c:v>
                </c:pt>
                <c:pt idx="49">
                  <c:v>0.197731020338652</c:v>
                </c:pt>
                <c:pt idx="50">
                  <c:v>0.21583878104047</c:v>
                </c:pt>
                <c:pt idx="51">
                  <c:v>0.186647632922065</c:v>
                </c:pt>
                <c:pt idx="52">
                  <c:v>0.188655667431357</c:v>
                </c:pt>
                <c:pt idx="53">
                  <c:v>0.196078083636164</c:v>
                </c:pt>
                <c:pt idx="54">
                  <c:v>0.247394341758885</c:v>
                </c:pt>
                <c:pt idx="55">
                  <c:v>0.185014827954476</c:v>
                </c:pt>
                <c:pt idx="56">
                  <c:v>0.226800315214104</c:v>
                </c:pt>
                <c:pt idx="57">
                  <c:v>0.121863645407719</c:v>
                </c:pt>
                <c:pt idx="58">
                  <c:v>0.201623694097061</c:v>
                </c:pt>
                <c:pt idx="59">
                  <c:v>0.244881436923028</c:v>
                </c:pt>
                <c:pt idx="60">
                  <c:v>0.241837787477787</c:v>
                </c:pt>
                <c:pt idx="61">
                  <c:v>0.233779727250161</c:v>
                </c:pt>
                <c:pt idx="62">
                  <c:v>0.212203595468394</c:v>
                </c:pt>
                <c:pt idx="63">
                  <c:v>0.208040971385732</c:v>
                </c:pt>
                <c:pt idx="64">
                  <c:v>0.186843565828808</c:v>
                </c:pt>
                <c:pt idx="65">
                  <c:v>0.16952451624249</c:v>
                </c:pt>
                <c:pt idx="66">
                  <c:v>0.124445726066537</c:v>
                </c:pt>
                <c:pt idx="67">
                  <c:v>0.204793523073903</c:v>
                </c:pt>
                <c:pt idx="68">
                  <c:v>0.243101755480503</c:v>
                </c:pt>
                <c:pt idx="69">
                  <c:v>0.178029186304986</c:v>
                </c:pt>
                <c:pt idx="70">
                  <c:v>0.218792891153952</c:v>
                </c:pt>
                <c:pt idx="71">
                  <c:v>0.211977307714237</c:v>
                </c:pt>
                <c:pt idx="72">
                  <c:v>0.19228459928481</c:v>
                </c:pt>
                <c:pt idx="73">
                  <c:v>0.203423287601487</c:v>
                </c:pt>
                <c:pt idx="74">
                  <c:v>0.235552291184553</c:v>
                </c:pt>
                <c:pt idx="75">
                  <c:v>0.0993860553554452</c:v>
                </c:pt>
                <c:pt idx="76">
                  <c:v>0.183758978088089</c:v>
                </c:pt>
                <c:pt idx="77">
                  <c:v>0.256228314714907</c:v>
                </c:pt>
                <c:pt idx="78">
                  <c:v>0.147779591956813</c:v>
                </c:pt>
                <c:pt idx="79">
                  <c:v>0.246916899859824</c:v>
                </c:pt>
                <c:pt idx="80">
                  <c:v>0.218557995885167</c:v>
                </c:pt>
                <c:pt idx="81">
                  <c:v>0.237961068459938</c:v>
                </c:pt>
                <c:pt idx="82">
                  <c:v>0.17951452913396</c:v>
                </c:pt>
                <c:pt idx="83">
                  <c:v>0.235916057610507</c:v>
                </c:pt>
                <c:pt idx="84">
                  <c:v>0.18811200107163</c:v>
                </c:pt>
                <c:pt idx="85">
                  <c:v>0.198409011302503</c:v>
                </c:pt>
                <c:pt idx="86">
                  <c:v>0.219692818386552</c:v>
                </c:pt>
                <c:pt idx="87">
                  <c:v>0.217747733707956</c:v>
                </c:pt>
                <c:pt idx="88">
                  <c:v>0.214710807219523</c:v>
                </c:pt>
                <c:pt idx="89">
                  <c:v>0.123878699256938</c:v>
                </c:pt>
                <c:pt idx="90">
                  <c:v>0.189513465494439</c:v>
                </c:pt>
                <c:pt idx="91">
                  <c:v>0.176441725798821</c:v>
                </c:pt>
                <c:pt idx="92">
                  <c:v>0.223791402460646</c:v>
                </c:pt>
                <c:pt idx="93">
                  <c:v>0.192801983885915</c:v>
                </c:pt>
                <c:pt idx="94">
                  <c:v>0.206889928257926</c:v>
                </c:pt>
                <c:pt idx="95">
                  <c:v>0.206427863664937</c:v>
                </c:pt>
                <c:pt idx="96">
                  <c:v>0.213615049483242</c:v>
                </c:pt>
                <c:pt idx="97">
                  <c:v>0.254601291943615</c:v>
                </c:pt>
                <c:pt idx="98">
                  <c:v>0.213573906295951</c:v>
                </c:pt>
                <c:pt idx="99">
                  <c:v>0.260530077531412</c:v>
                </c:pt>
                <c:pt idx="100">
                  <c:v>0.190259629494621</c:v>
                </c:pt>
                <c:pt idx="101">
                  <c:v>0.188356745716306</c:v>
                </c:pt>
                <c:pt idx="102">
                  <c:v>0.20024812721253</c:v>
                </c:pt>
                <c:pt idx="103">
                  <c:v>0.231390929329073</c:v>
                </c:pt>
                <c:pt idx="104">
                  <c:v>0.19473005657784</c:v>
                </c:pt>
                <c:pt idx="105">
                  <c:v>0.236753181172418</c:v>
                </c:pt>
                <c:pt idx="106">
                  <c:v>0.198423412249758</c:v>
                </c:pt>
                <c:pt idx="107">
                  <c:v>0.19765926712993</c:v>
                </c:pt>
                <c:pt idx="108">
                  <c:v>0.260851053130055</c:v>
                </c:pt>
                <c:pt idx="109">
                  <c:v>0.203583340803366</c:v>
                </c:pt>
                <c:pt idx="110">
                  <c:v>0.162740066639759</c:v>
                </c:pt>
                <c:pt idx="111">
                  <c:v>0.185586618923993</c:v>
                </c:pt>
                <c:pt idx="112">
                  <c:v>0.278380824168371</c:v>
                </c:pt>
              </c:numCache>
            </c:numRef>
          </c:yVal>
          <c:smooth val="0"/>
        </c:ser>
        <c:ser>
          <c:idx val="0"/>
          <c:order val="1"/>
          <c:tx>
            <c:v>Jun-10</c:v>
          </c:tx>
          <c:spPr>
            <a:ln w="28575">
              <a:noFill/>
            </a:ln>
          </c:spPr>
          <c:trendline>
            <c:spPr>
              <a:ln w="28575">
                <a:solidFill>
                  <a:schemeClr val="accent1"/>
                </a:solidFill>
                <a:prstDash val="dash"/>
              </a:ln>
            </c:spPr>
            <c:trendlineType val="linear"/>
            <c:dispRSqr val="0"/>
            <c:dispEq val="0"/>
          </c:trendline>
          <c:yVal>
            <c:numRef>
              <c:f>data!$G$2:$G$114</c:f>
              <c:numCache>
                <c:formatCode>0%</c:formatCode>
                <c:ptCount val="113"/>
                <c:pt idx="0">
                  <c:v>0.222462992882408</c:v>
                </c:pt>
                <c:pt idx="1">
                  <c:v>0.244829542873869</c:v>
                </c:pt>
                <c:pt idx="2">
                  <c:v>0.324140677520513</c:v>
                </c:pt>
                <c:pt idx="3">
                  <c:v>0.28407074888447</c:v>
                </c:pt>
                <c:pt idx="4">
                  <c:v>0.335616345558234</c:v>
                </c:pt>
                <c:pt idx="5">
                  <c:v>0.285624947646603</c:v>
                </c:pt>
                <c:pt idx="6">
                  <c:v>0.500425963066224</c:v>
                </c:pt>
                <c:pt idx="7">
                  <c:v>0.255609194471063</c:v>
                </c:pt>
                <c:pt idx="8">
                  <c:v>0.279372710671156</c:v>
                </c:pt>
                <c:pt idx="9">
                  <c:v>0.286407874078131</c:v>
                </c:pt>
                <c:pt idx="10">
                  <c:v>0.24659516083606</c:v>
                </c:pt>
                <c:pt idx="11">
                  <c:v>0.222189070395142</c:v>
                </c:pt>
                <c:pt idx="12">
                  <c:v>0.316680053427719</c:v>
                </c:pt>
                <c:pt idx="13">
                  <c:v>0.335191191530968</c:v>
                </c:pt>
                <c:pt idx="14">
                  <c:v>0.306407338006126</c:v>
                </c:pt>
                <c:pt idx="15">
                  <c:v>0.298866083173872</c:v>
                </c:pt>
                <c:pt idx="16">
                  <c:v>0.278931979270687</c:v>
                </c:pt>
                <c:pt idx="17">
                  <c:v>0.287063745000214</c:v>
                </c:pt>
                <c:pt idx="18">
                  <c:v>0.296246686008673</c:v>
                </c:pt>
                <c:pt idx="19">
                  <c:v>0.293078214068695</c:v>
                </c:pt>
                <c:pt idx="20">
                  <c:v>0.318155409232664</c:v>
                </c:pt>
                <c:pt idx="21">
                  <c:v>0.306401282457324</c:v>
                </c:pt>
                <c:pt idx="22">
                  <c:v>0.302044018353191</c:v>
                </c:pt>
                <c:pt idx="23">
                  <c:v>0.289436743828929</c:v>
                </c:pt>
                <c:pt idx="24">
                  <c:v>0.255466220840044</c:v>
                </c:pt>
                <c:pt idx="25">
                  <c:v>0.25124306718639</c:v>
                </c:pt>
                <c:pt idx="26">
                  <c:v>0.269998068659167</c:v>
                </c:pt>
                <c:pt idx="27">
                  <c:v>0.280494304437237</c:v>
                </c:pt>
                <c:pt idx="28">
                  <c:v>0.335184421650307</c:v>
                </c:pt>
                <c:pt idx="29">
                  <c:v>0.307131548541133</c:v>
                </c:pt>
                <c:pt idx="30">
                  <c:v>0.314346087360357</c:v>
                </c:pt>
                <c:pt idx="31">
                  <c:v>0.262376435557596</c:v>
                </c:pt>
                <c:pt idx="32">
                  <c:v>0.233009877750328</c:v>
                </c:pt>
                <c:pt idx="33">
                  <c:v>0.313858226897743</c:v>
                </c:pt>
                <c:pt idx="34">
                  <c:v>0.271921530463288</c:v>
                </c:pt>
                <c:pt idx="35">
                  <c:v>0.351274072138341</c:v>
                </c:pt>
                <c:pt idx="36">
                  <c:v>0.246751270569664</c:v>
                </c:pt>
                <c:pt idx="37">
                  <c:v>0.319391577016374</c:v>
                </c:pt>
                <c:pt idx="38">
                  <c:v>0.293897922678222</c:v>
                </c:pt>
                <c:pt idx="39">
                  <c:v>0.339766513611342</c:v>
                </c:pt>
                <c:pt idx="40">
                  <c:v>0.219401202748888</c:v>
                </c:pt>
                <c:pt idx="41">
                  <c:v>0.297881788520305</c:v>
                </c:pt>
                <c:pt idx="42">
                  <c:v>0.328122016454249</c:v>
                </c:pt>
                <c:pt idx="43">
                  <c:v>0.328812452244216</c:v>
                </c:pt>
                <c:pt idx="44">
                  <c:v>0.307681673924756</c:v>
                </c:pt>
                <c:pt idx="45">
                  <c:v>0.327832579403937</c:v>
                </c:pt>
                <c:pt idx="46">
                  <c:v>0.287214835212262</c:v>
                </c:pt>
                <c:pt idx="47">
                  <c:v>0.365925026822581</c:v>
                </c:pt>
                <c:pt idx="48">
                  <c:v>0.275586503793439</c:v>
                </c:pt>
                <c:pt idx="49">
                  <c:v>0.312689320411858</c:v>
                </c:pt>
                <c:pt idx="50">
                  <c:v>0.325816960394665</c:v>
                </c:pt>
                <c:pt idx="51">
                  <c:v>0.301533022321448</c:v>
                </c:pt>
                <c:pt idx="52">
                  <c:v>0.293415926242466</c:v>
                </c:pt>
                <c:pt idx="53">
                  <c:v>0.315653056201344</c:v>
                </c:pt>
                <c:pt idx="54">
                  <c:v>0.368351426478269</c:v>
                </c:pt>
                <c:pt idx="55">
                  <c:v>0.304294835654928</c:v>
                </c:pt>
                <c:pt idx="56">
                  <c:v>0.359396404759189</c:v>
                </c:pt>
                <c:pt idx="57">
                  <c:v>0.2119763316736</c:v>
                </c:pt>
                <c:pt idx="58">
                  <c:v>0.316057459729299</c:v>
                </c:pt>
                <c:pt idx="59">
                  <c:v>0.350684614098534</c:v>
                </c:pt>
                <c:pt idx="60">
                  <c:v>0.353956626007144</c:v>
                </c:pt>
                <c:pt idx="61">
                  <c:v>0.363412247725166</c:v>
                </c:pt>
                <c:pt idx="62">
                  <c:v>0.333984361883829</c:v>
                </c:pt>
                <c:pt idx="63">
                  <c:v>0.312842425985449</c:v>
                </c:pt>
                <c:pt idx="64">
                  <c:v>0.274728429664921</c:v>
                </c:pt>
                <c:pt idx="65">
                  <c:v>0.280978301425508</c:v>
                </c:pt>
                <c:pt idx="66">
                  <c:v>0.186868455855301</c:v>
                </c:pt>
                <c:pt idx="67">
                  <c:v>0.316406513260647</c:v>
                </c:pt>
                <c:pt idx="68">
                  <c:v>0.363924765692647</c:v>
                </c:pt>
                <c:pt idx="69">
                  <c:v>0.288982929370513</c:v>
                </c:pt>
                <c:pt idx="70">
                  <c:v>0.331172394758548</c:v>
                </c:pt>
                <c:pt idx="71">
                  <c:v>0.323939221164264</c:v>
                </c:pt>
                <c:pt idx="72">
                  <c:v>0.311986471206252</c:v>
                </c:pt>
                <c:pt idx="73">
                  <c:v>0.315408714208023</c:v>
                </c:pt>
                <c:pt idx="74">
                  <c:v>0.349614882340535</c:v>
                </c:pt>
                <c:pt idx="75">
                  <c:v>0.175583481742345</c:v>
                </c:pt>
                <c:pt idx="76">
                  <c:v>0.290047755561509</c:v>
                </c:pt>
                <c:pt idx="77">
                  <c:v>0.375698040552737</c:v>
                </c:pt>
                <c:pt idx="78">
                  <c:v>0.290074152525059</c:v>
                </c:pt>
                <c:pt idx="79">
                  <c:v>0.377120494421604</c:v>
                </c:pt>
                <c:pt idx="80">
                  <c:v>0.344314295846269</c:v>
                </c:pt>
                <c:pt idx="81">
                  <c:v>0.366265208772024</c:v>
                </c:pt>
                <c:pt idx="82">
                  <c:v>0.281753770328255</c:v>
                </c:pt>
                <c:pt idx="83">
                  <c:v>0.360426479741467</c:v>
                </c:pt>
                <c:pt idx="84">
                  <c:v>0.280456545806264</c:v>
                </c:pt>
                <c:pt idx="85">
                  <c:v>0.336449284887895</c:v>
                </c:pt>
                <c:pt idx="86">
                  <c:v>0.332790005986526</c:v>
                </c:pt>
                <c:pt idx="87">
                  <c:v>0.324442828308381</c:v>
                </c:pt>
                <c:pt idx="88">
                  <c:v>0.329712498835483</c:v>
                </c:pt>
                <c:pt idx="89">
                  <c:v>0.220484415601195</c:v>
                </c:pt>
                <c:pt idx="90">
                  <c:v>0.301626082835186</c:v>
                </c:pt>
                <c:pt idx="91">
                  <c:v>0.292088568011898</c:v>
                </c:pt>
                <c:pt idx="92">
                  <c:v>0.35188146002696</c:v>
                </c:pt>
                <c:pt idx="93">
                  <c:v>0.304140042657538</c:v>
                </c:pt>
                <c:pt idx="94">
                  <c:v>0.320000864362343</c:v>
                </c:pt>
                <c:pt idx="95">
                  <c:v>0.317155886082019</c:v>
                </c:pt>
                <c:pt idx="96">
                  <c:v>0.334244992048743</c:v>
                </c:pt>
                <c:pt idx="97">
                  <c:v>0.370649483099043</c:v>
                </c:pt>
                <c:pt idx="98">
                  <c:v>0.323658270411616</c:v>
                </c:pt>
                <c:pt idx="99">
                  <c:v>0.389621422068457</c:v>
                </c:pt>
                <c:pt idx="100">
                  <c:v>0.314422510725403</c:v>
                </c:pt>
                <c:pt idx="101">
                  <c:v>0.29305462242348</c:v>
                </c:pt>
                <c:pt idx="102">
                  <c:v>0.317979631645688</c:v>
                </c:pt>
                <c:pt idx="103">
                  <c:v>0.345021262831049</c:v>
                </c:pt>
                <c:pt idx="104">
                  <c:v>0.302290359848456</c:v>
                </c:pt>
                <c:pt idx="105">
                  <c:v>0.363578072521411</c:v>
                </c:pt>
                <c:pt idx="106">
                  <c:v>0.337280895297133</c:v>
                </c:pt>
                <c:pt idx="107">
                  <c:v>0.304068933105527</c:v>
                </c:pt>
                <c:pt idx="108">
                  <c:v>0.385832823461374</c:v>
                </c:pt>
                <c:pt idx="109">
                  <c:v>0.305434882952408</c:v>
                </c:pt>
                <c:pt idx="110">
                  <c:v>0.268789200941559</c:v>
                </c:pt>
                <c:pt idx="111">
                  <c:v>0.296579104929479</c:v>
                </c:pt>
                <c:pt idx="112" formatCode="General">
                  <c:v>0.407587799529192</c:v>
                </c:pt>
              </c:numCache>
            </c:numRef>
          </c:yVal>
          <c:smooth val="0"/>
        </c:ser>
        <c:dLbls>
          <c:showLegendKey val="0"/>
          <c:showVal val="0"/>
          <c:showCatName val="0"/>
          <c:showSerName val="0"/>
          <c:showPercent val="0"/>
          <c:showBubbleSize val="0"/>
        </c:dLbls>
        <c:axId val="676818312"/>
        <c:axId val="676807336"/>
      </c:scatterChart>
      <c:valAx>
        <c:axId val="676818312"/>
        <c:scaling>
          <c:orientation val="minMax"/>
        </c:scaling>
        <c:delete val="0"/>
        <c:axPos val="b"/>
        <c:title>
          <c:tx>
            <c:rich>
              <a:bodyPr/>
              <a:lstStyle/>
              <a:p>
                <a:pPr>
                  <a:defRPr sz="1400"/>
                </a:pPr>
                <a:r>
                  <a:rPr lang="en-US" sz="1400"/>
                  <a:t>Rank in 2008 ARL Investment Index</a:t>
                </a:r>
              </a:p>
            </c:rich>
          </c:tx>
          <c:layout/>
          <c:overlay val="0"/>
        </c:title>
        <c:numFmt formatCode="General" sourceLinked="1"/>
        <c:majorTickMark val="out"/>
        <c:minorTickMark val="none"/>
        <c:tickLblPos val="nextTo"/>
        <c:crossAx val="676807336"/>
        <c:crosses val="autoZero"/>
        <c:crossBetween val="midCat"/>
      </c:valAx>
      <c:valAx>
        <c:axId val="676807336"/>
        <c:scaling>
          <c:orientation val="minMax"/>
          <c:max val="0.600000000000001"/>
          <c:min val="0.0"/>
        </c:scaling>
        <c:delete val="0"/>
        <c:axPos val="l"/>
        <c:majorGridlines/>
        <c:title>
          <c:tx>
            <c:rich>
              <a:bodyPr rot="-5400000" vert="horz"/>
              <a:lstStyle/>
              <a:p>
                <a:pPr>
                  <a:defRPr sz="1400"/>
                </a:pPr>
                <a:r>
                  <a:rPr lang="en-US" sz="1400"/>
                  <a:t>% of Titles in Local Collection</a:t>
                </a:r>
              </a:p>
            </c:rich>
          </c:tx>
          <c:layout/>
          <c:overlay val="0"/>
        </c:title>
        <c:numFmt formatCode="0%" sourceLinked="1"/>
        <c:majorTickMark val="out"/>
        <c:minorTickMark val="none"/>
        <c:tickLblPos val="nextTo"/>
        <c:txPr>
          <a:bodyPr/>
          <a:lstStyle/>
          <a:p>
            <a:pPr>
              <a:defRPr sz="1050" b="1"/>
            </a:pPr>
            <a:endParaRPr lang="en-US"/>
          </a:p>
        </c:txPr>
        <c:crossAx val="67681831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tx>
            <c:v>Mass digitized books in Hathi digital repository</c:v>
          </c:tx>
          <c:invertIfNegative val="0"/>
          <c:cat>
            <c:numRef>
              <c:f>Sheet3!$E$1:$N$1</c:f>
              <c:numCache>
                <c:formatCode>mmm\-yy</c:formatCode>
                <c:ptCount val="10"/>
                <c:pt idx="0">
                  <c:v>40057.0</c:v>
                </c:pt>
                <c:pt idx="1">
                  <c:v>40087.0</c:v>
                </c:pt>
                <c:pt idx="2">
                  <c:v>40118.0</c:v>
                </c:pt>
                <c:pt idx="3">
                  <c:v>40148.0</c:v>
                </c:pt>
                <c:pt idx="4">
                  <c:v>40179.0</c:v>
                </c:pt>
                <c:pt idx="5">
                  <c:v>40210.0</c:v>
                </c:pt>
                <c:pt idx="6">
                  <c:v>40238.0</c:v>
                </c:pt>
                <c:pt idx="7">
                  <c:v>40269.0</c:v>
                </c:pt>
                <c:pt idx="8">
                  <c:v>40299.0</c:v>
                </c:pt>
                <c:pt idx="9">
                  <c:v>40330.0</c:v>
                </c:pt>
              </c:numCache>
            </c:numRef>
          </c:cat>
          <c:val>
            <c:numRef>
              <c:f>Sheet3!$E$3:$N$3</c:f>
              <c:numCache>
                <c:formatCode>General</c:formatCode>
                <c:ptCount val="10"/>
                <c:pt idx="0">
                  <c:v>2.241054E6</c:v>
                </c:pt>
                <c:pt idx="1">
                  <c:v>2.410634E6</c:v>
                </c:pt>
                <c:pt idx="2">
                  <c:v>2.697592E6</c:v>
                </c:pt>
                <c:pt idx="3">
                  <c:v>2.814559E6</c:v>
                </c:pt>
                <c:pt idx="4">
                  <c:v>3.052389E6</c:v>
                </c:pt>
                <c:pt idx="5">
                  <c:v>3.109185E6</c:v>
                </c:pt>
                <c:pt idx="6">
                  <c:v>3.207521E6</c:v>
                </c:pt>
                <c:pt idx="7">
                  <c:v>3.248093E6</c:v>
                </c:pt>
                <c:pt idx="8">
                  <c:v>3.333E6</c:v>
                </c:pt>
                <c:pt idx="9">
                  <c:v>3.462657E6</c:v>
                </c:pt>
              </c:numCache>
            </c:numRef>
          </c:val>
        </c:ser>
        <c:ser>
          <c:idx val="0"/>
          <c:order val="1"/>
          <c:tx>
            <c:v>Mass digitized books in shared print repositories</c:v>
          </c:tx>
          <c:invertIfNegative val="0"/>
          <c:cat>
            <c:numRef>
              <c:f>Sheet3!$E$1:$N$1</c:f>
              <c:numCache>
                <c:formatCode>mmm\-yy</c:formatCode>
                <c:ptCount val="10"/>
                <c:pt idx="0">
                  <c:v>40057.0</c:v>
                </c:pt>
                <c:pt idx="1">
                  <c:v>40087.0</c:v>
                </c:pt>
                <c:pt idx="2">
                  <c:v>40118.0</c:v>
                </c:pt>
                <c:pt idx="3">
                  <c:v>40148.0</c:v>
                </c:pt>
                <c:pt idx="4">
                  <c:v>40179.0</c:v>
                </c:pt>
                <c:pt idx="5">
                  <c:v>40210.0</c:v>
                </c:pt>
                <c:pt idx="6">
                  <c:v>40238.0</c:v>
                </c:pt>
                <c:pt idx="7">
                  <c:v>40269.0</c:v>
                </c:pt>
                <c:pt idx="8">
                  <c:v>40299.0</c:v>
                </c:pt>
                <c:pt idx="9">
                  <c:v>40330.0</c:v>
                </c:pt>
              </c:numCache>
            </c:numRef>
          </c:cat>
          <c:val>
            <c:numRef>
              <c:f>Sheet3!$E$2:$N$2</c:f>
              <c:numCache>
                <c:formatCode>General</c:formatCode>
                <c:ptCount val="10"/>
                <c:pt idx="0">
                  <c:v>1.396853E6</c:v>
                </c:pt>
                <c:pt idx="1">
                  <c:v>1.695664E6</c:v>
                </c:pt>
                <c:pt idx="2">
                  <c:v>1.92386E6</c:v>
                </c:pt>
                <c:pt idx="3">
                  <c:v>2.004833E6</c:v>
                </c:pt>
                <c:pt idx="4">
                  <c:v>2.244201E6</c:v>
                </c:pt>
                <c:pt idx="5">
                  <c:v>2.281842E6</c:v>
                </c:pt>
                <c:pt idx="6">
                  <c:v>2.357308E6</c:v>
                </c:pt>
                <c:pt idx="7">
                  <c:v>2.382882E6</c:v>
                </c:pt>
                <c:pt idx="8">
                  <c:v>2.43309E6</c:v>
                </c:pt>
                <c:pt idx="9">
                  <c:v>2.52773961E6</c:v>
                </c:pt>
              </c:numCache>
            </c:numRef>
          </c:val>
        </c:ser>
        <c:dLbls>
          <c:showLegendKey val="0"/>
          <c:showVal val="0"/>
          <c:showCatName val="0"/>
          <c:showSerName val="0"/>
          <c:showPercent val="0"/>
          <c:showBubbleSize val="0"/>
        </c:dLbls>
        <c:gapWidth val="150"/>
        <c:shape val="box"/>
        <c:axId val="676566376"/>
        <c:axId val="676562232"/>
        <c:axId val="0"/>
      </c:bar3DChart>
      <c:dateAx>
        <c:axId val="676566376"/>
        <c:scaling>
          <c:orientation val="minMax"/>
        </c:scaling>
        <c:delete val="0"/>
        <c:axPos val="b"/>
        <c:numFmt formatCode="mmm\-yy" sourceLinked="1"/>
        <c:majorTickMark val="out"/>
        <c:minorTickMark val="none"/>
        <c:tickLblPos val="nextTo"/>
        <c:txPr>
          <a:bodyPr/>
          <a:lstStyle/>
          <a:p>
            <a:pPr>
              <a:defRPr sz="1050" b="1"/>
            </a:pPr>
            <a:endParaRPr lang="en-US"/>
          </a:p>
        </c:txPr>
        <c:crossAx val="676562232"/>
        <c:crosses val="autoZero"/>
        <c:auto val="1"/>
        <c:lblOffset val="100"/>
        <c:baseTimeUnit val="months"/>
      </c:dateAx>
      <c:valAx>
        <c:axId val="676562232"/>
        <c:scaling>
          <c:orientation val="minMax"/>
        </c:scaling>
        <c:delete val="0"/>
        <c:axPos val="l"/>
        <c:majorGridlines/>
        <c:title>
          <c:tx>
            <c:rich>
              <a:bodyPr rot="-5400000" vert="horz"/>
              <a:lstStyle/>
              <a:p>
                <a:pPr>
                  <a:defRPr sz="1400"/>
                </a:pPr>
                <a:r>
                  <a:rPr lang="en-US" sz="1400" dirty="0" smtClean="0"/>
                  <a:t> Unique</a:t>
                </a:r>
                <a:r>
                  <a:rPr lang="en-US" sz="1400" baseline="0" dirty="0" smtClean="0"/>
                  <a:t> Titles</a:t>
                </a:r>
                <a:endParaRPr lang="en-US" sz="1400" dirty="0"/>
              </a:p>
            </c:rich>
          </c:tx>
          <c:layout/>
          <c:overlay val="0"/>
        </c:title>
        <c:numFmt formatCode="#,##0" sourceLinked="0"/>
        <c:majorTickMark val="out"/>
        <c:minorTickMark val="none"/>
        <c:tickLblPos val="nextTo"/>
        <c:txPr>
          <a:bodyPr/>
          <a:lstStyle/>
          <a:p>
            <a:pPr>
              <a:defRPr sz="1100" b="1"/>
            </a:pPr>
            <a:endParaRPr lang="en-US"/>
          </a:p>
        </c:txPr>
        <c:crossAx val="676566376"/>
        <c:crosses val="autoZero"/>
        <c:crossBetween val="between"/>
      </c:valAx>
    </c:plotArea>
    <c:legend>
      <c:legendPos val="b"/>
      <c:layout/>
      <c:overlay val="0"/>
      <c:txPr>
        <a:bodyPr/>
        <a:lstStyle/>
        <a:p>
          <a:pPr>
            <a:defRPr sz="1100" b="0"/>
          </a:pPr>
          <a:endParaRPr lang="en-US"/>
        </a:p>
      </c:txPr>
    </c:legend>
    <c:plotVisOnly val="0"/>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872CA-79CD-3248-A6D7-D28B693EA25B}" type="datetimeFigureOut">
              <a:rPr lang="en-US" smtClean="0"/>
              <a:t>4/21/12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B311B-BDAF-BB42-8768-5A1974F75D17}" type="slidenum">
              <a:rPr lang="en-US" smtClean="0"/>
              <a:t>‹#›</a:t>
            </a:fld>
            <a:endParaRPr lang="en-US"/>
          </a:p>
        </p:txBody>
      </p:sp>
    </p:spTree>
    <p:extLst>
      <p:ext uri="{BB962C8B-B14F-4D97-AF65-F5344CB8AC3E}">
        <p14:creationId xmlns:p14="http://schemas.microsoft.com/office/powerpoint/2010/main" val="2416374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26C6DA01-42B8-7346-A9EA-4BF55496E376}" type="slidenum">
              <a:rPr lang="en-US"/>
              <a:pPr fontAlgn="base">
                <a:spcBef>
                  <a:spcPct val="0"/>
                </a:spcBef>
                <a:spcAft>
                  <a:spcPct val="0"/>
                </a:spcAft>
              </a:pPr>
              <a:t>1</a:t>
            </a:fld>
            <a:endParaRPr lang="en-US"/>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23875"/>
            <a:ext cx="4637088" cy="3478213"/>
          </a:xfrm>
        </p:spPr>
      </p:sp>
      <p:sp>
        <p:nvSpPr>
          <p:cNvPr id="4" name="Slide Number Placeholder 3"/>
          <p:cNvSpPr>
            <a:spLocks noGrp="1"/>
          </p:cNvSpPr>
          <p:nvPr>
            <p:ph type="sldNum" sz="quarter" idx="10"/>
          </p:nvPr>
        </p:nvSpPr>
        <p:spPr/>
        <p:txBody>
          <a:bodyPr/>
          <a:lstStyle/>
          <a:p>
            <a:fld id="{0BAB311B-BDAF-BB42-8768-5A1974F75D17}" type="slidenum">
              <a:rPr lang="en-US" smtClean="0"/>
              <a:t>10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8166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65873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56B9D02-B82A-C845-AF3C-EA15BF30A790}" type="slidenum">
              <a:rPr lang="en-US"/>
              <a:pPr fontAlgn="base">
                <a:spcBef>
                  <a:spcPct val="0"/>
                </a:spcBef>
                <a:spcAft>
                  <a:spcPct val="0"/>
                </a:spcAft>
              </a:pPr>
              <a:t>12</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13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9676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F7DDEBB2-26FA-C24C-9860-8C3C8EE845CE}"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29BF36D-CFCF-AE4B-A55C-E252B27A32C9}" type="slidenum">
              <a:rPr lang="en-US"/>
              <a:pPr fontAlgn="base">
                <a:spcBef>
                  <a:spcPct val="0"/>
                </a:spcBef>
                <a:spcAft>
                  <a:spcPct val="0"/>
                </a:spcAft>
              </a:pPr>
              <a:t>15</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EF5000B9-7AD8-0E4B-87A6-8F0129A504C9}" type="slidenum">
              <a:rPr lang="en-US"/>
              <a:pPr fontAlgn="base">
                <a:spcBef>
                  <a:spcPct val="0"/>
                </a:spcBef>
                <a:spcAft>
                  <a:spcPct val="0"/>
                </a:spcAft>
              </a:pPr>
              <a:t>16</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17</a:t>
            </a:fld>
            <a:endParaRPr lang="en-US"/>
          </a:p>
        </p:txBody>
      </p:sp>
    </p:spTree>
    <p:extLst>
      <p:ext uri="{BB962C8B-B14F-4D97-AF65-F5344CB8AC3E}">
        <p14:creationId xmlns:p14="http://schemas.microsoft.com/office/powerpoint/2010/main" val="2040223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18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68794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26CAD22-5A61-1F48-A606-2E987E5E3662}" type="slidenum">
              <a:rPr lang="en-US" smtClean="0"/>
              <a:t>19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0644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15712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04030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C38F5D-7BA5-3545-B9C3-B33E79CAAC31}" type="slidenum">
              <a:rPr lang="en-US" smtClean="0"/>
              <a:t>21</a:t>
            </a:fld>
            <a:endParaRPr lang="en-US"/>
          </a:p>
        </p:txBody>
      </p:sp>
    </p:spTree>
    <p:extLst>
      <p:ext uri="{BB962C8B-B14F-4D97-AF65-F5344CB8AC3E}">
        <p14:creationId xmlns:p14="http://schemas.microsoft.com/office/powerpoint/2010/main" val="3450414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C38F5D-7BA5-3545-B9C3-B33E79CAAC31}" type="slidenum">
              <a:rPr lang="en-US" smtClean="0"/>
              <a:t>22</a:t>
            </a:fld>
            <a:endParaRPr lang="en-US"/>
          </a:p>
        </p:txBody>
      </p:sp>
    </p:spTree>
    <p:extLst>
      <p:ext uri="{BB962C8B-B14F-4D97-AF65-F5344CB8AC3E}">
        <p14:creationId xmlns:p14="http://schemas.microsoft.com/office/powerpoint/2010/main" val="3735726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6346BE6-C85C-1744-B2EA-BCD0721B5BAC}" type="slidenum">
              <a:rPr lang="en-US" smtClean="0"/>
              <a:t>23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05181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24</a:t>
            </a:fld>
            <a:endParaRPr lang="en-US"/>
          </a:p>
        </p:txBody>
      </p:sp>
    </p:spTree>
    <p:extLst>
      <p:ext uri="{BB962C8B-B14F-4D97-AF65-F5344CB8AC3E}">
        <p14:creationId xmlns:p14="http://schemas.microsoft.com/office/powerpoint/2010/main" val="2799929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25</a:t>
            </a:fld>
            <a:endParaRPr lang="en-US"/>
          </a:p>
        </p:txBody>
      </p:sp>
    </p:spTree>
    <p:extLst>
      <p:ext uri="{BB962C8B-B14F-4D97-AF65-F5344CB8AC3E}">
        <p14:creationId xmlns:p14="http://schemas.microsoft.com/office/powerpoint/2010/main" val="737947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C38F5D-7BA5-3545-B9C3-B33E79CAAC31}" type="slidenum">
              <a:rPr lang="en-US" smtClean="0"/>
              <a:t>26</a:t>
            </a:fld>
            <a:endParaRPr lang="en-US"/>
          </a:p>
        </p:txBody>
      </p:sp>
    </p:spTree>
    <p:extLst>
      <p:ext uri="{BB962C8B-B14F-4D97-AF65-F5344CB8AC3E}">
        <p14:creationId xmlns:p14="http://schemas.microsoft.com/office/powerpoint/2010/main" val="3348047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56A2E7-4302-ED4A-8046-AC04EE85C068}" type="slidenum">
              <a:rPr lang="en-US" sz="1200">
                <a:latin typeface="Calibri" charset="0"/>
              </a:rPr>
              <a:pPr eaLnBrk="1" hangingPunct="1"/>
              <a:t>27</a:t>
            </a:fld>
            <a:endParaRPr lang="en-US" sz="1200">
              <a:latin typeface="Calibri"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28</a:t>
            </a:fld>
            <a:endParaRPr lang="en-US"/>
          </a:p>
        </p:txBody>
      </p:sp>
    </p:spTree>
    <p:extLst>
      <p:ext uri="{BB962C8B-B14F-4D97-AF65-F5344CB8AC3E}">
        <p14:creationId xmlns:p14="http://schemas.microsoft.com/office/powerpoint/2010/main" val="3210345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D212DA-7848-0F45-A3B7-AB5424DAA379}" type="slidenum">
              <a:rPr lang="en-US" sz="1200">
                <a:latin typeface="Calibri" charset="0"/>
              </a:rPr>
              <a:pPr eaLnBrk="1" hangingPunct="1"/>
              <a:t>29</a:t>
            </a:fld>
            <a:endParaRPr lang="en-US" sz="1200">
              <a:latin typeface="Calibri" charset="0"/>
            </a:endParaRPr>
          </a:p>
        </p:txBody>
      </p:sp>
      <p:sp>
        <p:nvSpPr>
          <p:cNvPr id="3" name="Notes Placeholder 2"/>
          <p:cNvSpPr>
            <a:spLocks noGrp="1"/>
          </p:cNvSpPr>
          <p:nvPr>
            <p:ph type="body"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51910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D212DA-7848-0F45-A3B7-AB5424DAA379}" type="slidenum">
              <a:rPr lang="en-US" sz="1200">
                <a:latin typeface="Calibri" charset="0"/>
              </a:rPr>
              <a:pPr eaLnBrk="1" hangingPunct="1"/>
              <a:t>30</a:t>
            </a:fld>
            <a:endParaRPr lang="en-US" sz="1200">
              <a:latin typeface="Calibri" charset="0"/>
            </a:endParaRPr>
          </a:p>
        </p:txBody>
      </p:sp>
      <p:sp>
        <p:nvSpPr>
          <p:cNvPr id="3" name="Notes Placeholder 2"/>
          <p:cNvSpPr>
            <a:spLocks noGrp="1"/>
          </p:cNvSpPr>
          <p:nvPr>
            <p:ph type="body" sz="quarter" idx="10"/>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27547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27991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97037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92DF7C6-B14A-0145-A320-3D940D2B8FFA}" type="slidenum">
              <a:rPr lang="en-US" sz="1200">
                <a:latin typeface="Calibri" charset="0"/>
              </a:rPr>
              <a:pPr algn="r" eaLnBrk="1" hangingPunct="1"/>
              <a:t>34</a:t>
            </a:fld>
            <a:endParaRPr lang="en-US" sz="1200">
              <a:latin typeface="Calibri" charset="0"/>
            </a:endParaRPr>
          </a:p>
        </p:txBody>
      </p:sp>
      <p:sp>
        <p:nvSpPr>
          <p:cNvPr id="100356"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charset="0"/>
            </a:endParaRPr>
          </a:p>
        </p:txBody>
      </p:sp>
      <p:sp>
        <p:nvSpPr>
          <p:cNvPr id="100357" name="Rectangle 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B487142-A3B2-3042-8AF1-A1884CA598F3}" type="slidenum">
              <a:rPr lang="en-US" sz="1200">
                <a:latin typeface="Calibri" charset="0"/>
              </a:rPr>
              <a:pPr algn="r" eaLnBrk="1" hangingPunct="1"/>
              <a:t>35</a:t>
            </a:fld>
            <a:endParaRPr lang="en-US" sz="1200">
              <a:latin typeface="Calibri" charset="0"/>
            </a:endParaRPr>
          </a:p>
        </p:txBody>
      </p:sp>
      <p:sp>
        <p:nvSpPr>
          <p:cNvPr id="103428"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charset="0"/>
            </a:endParaRPr>
          </a:p>
        </p:txBody>
      </p:sp>
      <p:sp>
        <p:nvSpPr>
          <p:cNvPr id="103429" name="Rectangle 5"/>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97037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
        <p:nvSpPr>
          <p:cNvPr id="130" name="Shape 1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lg" len="lg"/>
            <a:tailEnd type="none" w="lg" len="lg"/>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
        <p:nvSpPr>
          <p:cNvPr id="135" name="Shape 13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lg" len="lg"/>
            <a:tailEnd type="none" w="lg" len="lg"/>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
        <p:nvSpPr>
          <p:cNvPr id="145" name="Shape 14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lg" len="lg"/>
            <a:tailEnd type="none" w="lg" len="lg"/>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04893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
        <p:nvSpPr>
          <p:cNvPr id="165" name="Shape 1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lg" len="lg"/>
            <a:tailEnd type="none" w="lg" len="lg"/>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
        <p:nvSpPr>
          <p:cNvPr id="260" name="Shape 26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lg" len="lg"/>
            <a:tailEnd type="none" w="lg" len="lg"/>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
        <p:nvSpPr>
          <p:cNvPr id="375" name="Shape 3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lg" len="lg"/>
            <a:tailEnd type="none" w="lg" len="lg"/>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
        <p:nvSpPr>
          <p:cNvPr id="410" name="Shape 4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lg" len="lg"/>
            <a:tailEnd type="none" w="lg" len="lg"/>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44</a:t>
            </a:fld>
            <a:endParaRPr lang="en-US"/>
          </a:p>
        </p:txBody>
      </p:sp>
    </p:spTree>
    <p:extLst>
      <p:ext uri="{BB962C8B-B14F-4D97-AF65-F5344CB8AC3E}">
        <p14:creationId xmlns:p14="http://schemas.microsoft.com/office/powerpoint/2010/main" val="2822409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45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750396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46</a:t>
            </a:fld>
            <a:endParaRPr lang="en-US"/>
          </a:p>
        </p:txBody>
      </p:sp>
    </p:spTree>
    <p:extLst>
      <p:ext uri="{BB962C8B-B14F-4D97-AF65-F5344CB8AC3E}">
        <p14:creationId xmlns:p14="http://schemas.microsoft.com/office/powerpoint/2010/main" val="3045042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47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54895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48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54895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49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5719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513514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things to consider,</a:t>
            </a:r>
            <a:r>
              <a:rPr lang="en-US" baseline="0" dirty="0" smtClean="0"/>
              <a:t> then, in getting handle on some of these other questions?</a:t>
            </a:r>
          </a:p>
        </p:txBody>
      </p:sp>
      <p:sp>
        <p:nvSpPr>
          <p:cNvPr id="4" name="Slide Number Placeholder 3"/>
          <p:cNvSpPr>
            <a:spLocks noGrp="1"/>
          </p:cNvSpPr>
          <p:nvPr>
            <p:ph type="sldNum" sz="quarter" idx="10"/>
          </p:nvPr>
        </p:nvSpPr>
        <p:spPr/>
        <p:txBody>
          <a:bodyPr/>
          <a:lstStyle/>
          <a:p>
            <a:fld id="{0BAB311B-BDAF-BB42-8768-5A1974F75D17}" type="slidenum">
              <a:rPr lang="en-US" smtClean="0"/>
              <a:t>50</a:t>
            </a:fld>
            <a:endParaRPr lang="en-US"/>
          </a:p>
        </p:txBody>
      </p:sp>
    </p:spTree>
    <p:extLst>
      <p:ext uri="{BB962C8B-B14F-4D97-AF65-F5344CB8AC3E}">
        <p14:creationId xmlns:p14="http://schemas.microsoft.com/office/powerpoint/2010/main" val="36157123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51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35151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52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05077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53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42837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54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674658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55</a:t>
            </a:fld>
            <a:endParaRPr lang="en-US"/>
          </a:p>
        </p:txBody>
      </p:sp>
    </p:spTree>
    <p:extLst>
      <p:ext uri="{BB962C8B-B14F-4D97-AF65-F5344CB8AC3E}">
        <p14:creationId xmlns:p14="http://schemas.microsoft.com/office/powerpoint/2010/main" val="2594488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56</a:t>
            </a:fld>
            <a:endParaRPr lang="en-US"/>
          </a:p>
        </p:txBody>
      </p:sp>
    </p:spTree>
    <p:extLst>
      <p:ext uri="{BB962C8B-B14F-4D97-AF65-F5344CB8AC3E}">
        <p14:creationId xmlns:p14="http://schemas.microsoft.com/office/powerpoint/2010/main" val="14571734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57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11208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B311B-BDAF-BB42-8768-5A1974F75D17}" type="slidenum">
              <a:rPr lang="en-US" smtClean="0"/>
              <a:t>58</a:t>
            </a:fld>
            <a:endParaRPr lang="en-US"/>
          </a:p>
        </p:txBody>
      </p:sp>
    </p:spTree>
    <p:extLst>
      <p:ext uri="{BB962C8B-B14F-4D97-AF65-F5344CB8AC3E}">
        <p14:creationId xmlns:p14="http://schemas.microsoft.com/office/powerpoint/2010/main" val="400488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530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440826" cy="3330620"/>
          </a:xfrm>
        </p:spPr>
      </p:sp>
      <p:sp>
        <p:nvSpPr>
          <p:cNvPr id="4" name="Slide Number Placeholder 3"/>
          <p:cNvSpPr>
            <a:spLocks noGrp="1"/>
          </p:cNvSpPr>
          <p:nvPr>
            <p:ph type="sldNum" sz="quarter" idx="10"/>
          </p:nvPr>
        </p:nvSpPr>
        <p:spPr/>
        <p:txBody>
          <a:bodyPr/>
          <a:lstStyle/>
          <a:p>
            <a:fld id="{0BAB311B-BDAF-BB42-8768-5A1974F75D17}" type="slidenum">
              <a:rPr lang="en-US" smtClean="0"/>
              <a:t>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7846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1538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7837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hathitrust.org/" TargetMode="External"/><Relationship Id="rId3"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229EA0-F317-5248-BBB4-5B8E16A94E35}" type="datetimeFigureOut">
              <a:rPr lang="en-US" smtClean="0"/>
              <a:t>4/21/12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424249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29EA0-F317-5248-BBB4-5B8E16A94E35}" type="datetimeFigureOut">
              <a:rPr lang="en-US" smtClean="0"/>
              <a:t>4/21/12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409154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29EA0-F317-5248-BBB4-5B8E16A94E35}" type="datetimeFigureOut">
              <a:rPr lang="en-US" smtClean="0"/>
              <a:t>4/21/12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1508775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4" name="Rectangle 3"/>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7" name="Picture 5"/>
          <p:cNvPicPr>
            <a:picLocks noChangeAspect="1" noChangeArrowheads="1"/>
          </p:cNvPicPr>
          <p:nvPr/>
        </p:nvPicPr>
        <p:blipFill>
          <a:blip r:embed="rId2"/>
          <a:srcRect/>
          <a:stretch>
            <a:fillRect/>
          </a:stretch>
        </p:blipFill>
        <p:spPr bwMode="auto">
          <a:xfrm>
            <a:off x="8212138" y="5930900"/>
            <a:ext cx="949325" cy="927100"/>
          </a:xfrm>
          <a:prstGeom prst="rect">
            <a:avLst/>
          </a:prstGeom>
          <a:noFill/>
          <a:ln w="9525">
            <a:noFill/>
            <a:miter lim="800000"/>
            <a:headEnd/>
            <a:tailEnd/>
          </a:ln>
        </p:spPr>
      </p:pic>
      <p:cxnSp>
        <p:nvCxnSpPr>
          <p:cNvPr id="8" name="Straight Connector 7"/>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1"/>
            <a:ext cx="8229600" cy="48958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989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6265863" y="1219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4" name="Rectangle 3"/>
          <p:cNvSpPr/>
          <p:nvPr/>
        </p:nvSpPr>
        <p:spPr>
          <a:xfrm>
            <a:off x="647700" y="1775064"/>
            <a:ext cx="7848600" cy="3802616"/>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rgbClr val="000000"/>
              </a:solidFill>
              <a:ea typeface="Arial" pitchFamily="-65" charset="0"/>
              <a:cs typeface="Arial" pitchFamily="-65" charset="0"/>
            </a:endParaRPr>
          </a:p>
        </p:txBody>
      </p:sp>
      <p:sp>
        <p:nvSpPr>
          <p:cNvPr id="5" name="TextBox 8"/>
          <p:cNvSpPr txBox="1">
            <a:spLocks noChangeArrowheads="1"/>
          </p:cNvSpPr>
          <p:nvPr/>
        </p:nvSpPr>
        <p:spPr bwMode="auto">
          <a:xfrm>
            <a:off x="3535363" y="557213"/>
            <a:ext cx="2921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600"/>
              </a:spcAft>
            </a:pPr>
            <a:r>
              <a:rPr lang="en-US" sz="2800">
                <a:solidFill>
                  <a:srgbClr val="404040"/>
                </a:solidFill>
                <a:latin typeface="Hoefler Text" charset="0"/>
                <a:cs typeface="Hoefler Text" charset="0"/>
              </a:rPr>
              <a:t>HATHITRUST</a:t>
            </a:r>
          </a:p>
          <a:p>
            <a:pPr>
              <a:spcAft>
                <a:spcPts val="600"/>
              </a:spcAft>
            </a:pPr>
            <a:r>
              <a:rPr lang="en-US" sz="1600" b="1">
                <a:solidFill>
                  <a:srgbClr val="404040"/>
                </a:solidFill>
                <a:latin typeface="Hoefler Text" charset="0"/>
                <a:cs typeface="Hoefler Text" charset="0"/>
              </a:rPr>
              <a:t> </a:t>
            </a:r>
            <a:r>
              <a:rPr lang="en-US" sz="1600">
                <a:solidFill>
                  <a:srgbClr val="404040"/>
                </a:solidFill>
                <a:latin typeface="Hoefler Text" charset="0"/>
                <a:cs typeface="Hoefler Text" charset="0"/>
              </a:rPr>
              <a:t>A Shared Digital Repository</a:t>
            </a:r>
          </a:p>
        </p:txBody>
      </p:sp>
      <p:cxnSp>
        <p:nvCxnSpPr>
          <p:cNvPr id="6" name="Straight Connector 5"/>
          <p:cNvCxnSpPr>
            <a:cxnSpLocks noChangeShapeType="1"/>
          </p:cNvCxnSpPr>
          <p:nvPr/>
        </p:nvCxnSpPr>
        <p:spPr bwMode="auto">
          <a:xfrm>
            <a:off x="1638300" y="3976471"/>
            <a:ext cx="5884863"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15" name="Title 1"/>
          <p:cNvSpPr>
            <a:spLocks noGrp="1"/>
          </p:cNvSpPr>
          <p:nvPr>
            <p:ph type="ctrTitle"/>
          </p:nvPr>
        </p:nvSpPr>
        <p:spPr>
          <a:xfrm>
            <a:off x="647700" y="1689100"/>
            <a:ext cx="7848600" cy="1622426"/>
          </a:xfrm>
        </p:spPr>
        <p:txBody>
          <a:bodyPr/>
          <a:lstStyle>
            <a:lvl1pPr>
              <a:defRPr>
                <a:solidFill>
                  <a:schemeClr val="tx1"/>
                </a:solidFill>
              </a:defRPr>
            </a:lvl1pPr>
          </a:lstStyle>
          <a:p>
            <a:r>
              <a:rPr lang="en-US" dirty="0" smtClean="0"/>
              <a:t>Click to edit Master title style</a:t>
            </a:r>
            <a:endParaRPr lang="en-US" dirty="0"/>
          </a:p>
        </p:txBody>
      </p:sp>
      <p:pic>
        <p:nvPicPr>
          <p:cNvPr id="8" name="Picture 5"/>
          <p:cNvPicPr>
            <a:picLocks noChangeAspect="1" noChangeArrowheads="1"/>
          </p:cNvPicPr>
          <p:nvPr userDrawn="1"/>
        </p:nvPicPr>
        <p:blipFill>
          <a:blip r:embed="rId2"/>
          <a:srcRect/>
          <a:stretch>
            <a:fillRect/>
          </a:stretch>
        </p:blipFill>
        <p:spPr bwMode="auto">
          <a:xfrm>
            <a:off x="2503488" y="584200"/>
            <a:ext cx="949325" cy="927100"/>
          </a:xfrm>
          <a:prstGeom prst="rect">
            <a:avLst/>
          </a:prstGeom>
          <a:noFill/>
          <a:ln w="9525">
            <a:noFill/>
            <a:miter lim="800000"/>
            <a:headEnd/>
            <a:tailEnd/>
          </a:ln>
        </p:spPr>
      </p:pic>
    </p:spTree>
    <p:extLst>
      <p:ext uri="{BB962C8B-B14F-4D97-AF65-F5344CB8AC3E}">
        <p14:creationId xmlns:p14="http://schemas.microsoft.com/office/powerpoint/2010/main" val="2938587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8"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948823" y="1466501"/>
            <a:ext cx="7366335" cy="38762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1307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1382713"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8" y="439420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9900" y="2009774"/>
            <a:ext cx="5634038"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27539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C56973-D6AF-DC47-B322-5133D32CC071}" type="datetimeFigureOut">
              <a:rPr lang="en-US" smtClean="0"/>
              <a:t>4/21/12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62785-E0AD-7143-A741-A17270600173}" type="slidenum">
              <a:rPr lang="en-US" smtClean="0"/>
              <a:t>‹#›</a:t>
            </a:fld>
            <a:endParaRPr lang="en-US"/>
          </a:p>
        </p:txBody>
      </p:sp>
    </p:spTree>
    <p:extLst>
      <p:ext uri="{BB962C8B-B14F-4D97-AF65-F5344CB8AC3E}">
        <p14:creationId xmlns:p14="http://schemas.microsoft.com/office/powerpoint/2010/main" val="1414082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56973-D6AF-DC47-B322-5133D32CC071}" type="datetimeFigureOut">
              <a:rPr lang="en-US" smtClean="0"/>
              <a:t>4/21/12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62785-E0AD-7143-A741-A17270600173}" type="slidenum">
              <a:rPr lang="en-US" smtClean="0"/>
              <a:t>‹#›</a:t>
            </a:fld>
            <a:endParaRPr lang="en-US"/>
          </a:p>
        </p:txBody>
      </p:sp>
    </p:spTree>
    <p:extLst>
      <p:ext uri="{BB962C8B-B14F-4D97-AF65-F5344CB8AC3E}">
        <p14:creationId xmlns:p14="http://schemas.microsoft.com/office/powerpoint/2010/main" val="1603478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56973-D6AF-DC47-B322-5133D32CC071}" type="datetimeFigureOut">
              <a:rPr lang="en-US" smtClean="0"/>
              <a:t>4/21/12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62785-E0AD-7143-A741-A17270600173}" type="slidenum">
              <a:rPr lang="en-US" smtClean="0"/>
              <a:t>‹#›</a:t>
            </a:fld>
            <a:endParaRPr lang="en-US"/>
          </a:p>
        </p:txBody>
      </p:sp>
    </p:spTree>
    <p:extLst>
      <p:ext uri="{BB962C8B-B14F-4D97-AF65-F5344CB8AC3E}">
        <p14:creationId xmlns:p14="http://schemas.microsoft.com/office/powerpoint/2010/main" val="697145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C56973-D6AF-DC47-B322-5133D32CC071}" type="datetimeFigureOut">
              <a:rPr lang="en-US" smtClean="0"/>
              <a:t>4/21/12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62785-E0AD-7143-A741-A17270600173}" type="slidenum">
              <a:rPr lang="en-US" smtClean="0"/>
              <a:t>‹#›</a:t>
            </a:fld>
            <a:endParaRPr lang="en-US"/>
          </a:p>
        </p:txBody>
      </p:sp>
    </p:spTree>
    <p:extLst>
      <p:ext uri="{BB962C8B-B14F-4D97-AF65-F5344CB8AC3E}">
        <p14:creationId xmlns:p14="http://schemas.microsoft.com/office/powerpoint/2010/main" val="2307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29EA0-F317-5248-BBB4-5B8E16A94E35}" type="datetimeFigureOut">
              <a:rPr lang="en-US" smtClean="0"/>
              <a:t>4/21/12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467152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C56973-D6AF-DC47-B322-5133D32CC071}" type="datetimeFigureOut">
              <a:rPr lang="en-US" smtClean="0"/>
              <a:t>4/21/12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62785-E0AD-7143-A741-A17270600173}" type="slidenum">
              <a:rPr lang="en-US" smtClean="0"/>
              <a:t>‹#›</a:t>
            </a:fld>
            <a:endParaRPr lang="en-US"/>
          </a:p>
        </p:txBody>
      </p:sp>
    </p:spTree>
    <p:extLst>
      <p:ext uri="{BB962C8B-B14F-4D97-AF65-F5344CB8AC3E}">
        <p14:creationId xmlns:p14="http://schemas.microsoft.com/office/powerpoint/2010/main" val="419245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C56973-D6AF-DC47-B322-5133D32CC071}" type="datetimeFigureOut">
              <a:rPr lang="en-US" smtClean="0"/>
              <a:t>4/21/12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62785-E0AD-7143-A741-A17270600173}" type="slidenum">
              <a:rPr lang="en-US" smtClean="0"/>
              <a:t>‹#›</a:t>
            </a:fld>
            <a:endParaRPr lang="en-US"/>
          </a:p>
        </p:txBody>
      </p:sp>
    </p:spTree>
    <p:extLst>
      <p:ext uri="{BB962C8B-B14F-4D97-AF65-F5344CB8AC3E}">
        <p14:creationId xmlns:p14="http://schemas.microsoft.com/office/powerpoint/2010/main" val="3729223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56973-D6AF-DC47-B322-5133D32CC071}" type="datetimeFigureOut">
              <a:rPr lang="en-US" smtClean="0"/>
              <a:t>4/21/12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62785-E0AD-7143-A741-A17270600173}" type="slidenum">
              <a:rPr lang="en-US" smtClean="0"/>
              <a:t>‹#›</a:t>
            </a:fld>
            <a:endParaRPr lang="en-US"/>
          </a:p>
        </p:txBody>
      </p:sp>
    </p:spTree>
    <p:extLst>
      <p:ext uri="{BB962C8B-B14F-4D97-AF65-F5344CB8AC3E}">
        <p14:creationId xmlns:p14="http://schemas.microsoft.com/office/powerpoint/2010/main" val="4174770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56973-D6AF-DC47-B322-5133D32CC071}" type="datetimeFigureOut">
              <a:rPr lang="en-US" smtClean="0"/>
              <a:t>4/21/12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62785-E0AD-7143-A741-A17270600173}" type="slidenum">
              <a:rPr lang="en-US" smtClean="0"/>
              <a:t>‹#›</a:t>
            </a:fld>
            <a:endParaRPr lang="en-US"/>
          </a:p>
        </p:txBody>
      </p:sp>
    </p:spTree>
    <p:extLst>
      <p:ext uri="{BB962C8B-B14F-4D97-AF65-F5344CB8AC3E}">
        <p14:creationId xmlns:p14="http://schemas.microsoft.com/office/powerpoint/2010/main" val="2262520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56973-D6AF-DC47-B322-5133D32CC071}" type="datetimeFigureOut">
              <a:rPr lang="en-US" smtClean="0"/>
              <a:t>4/21/12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62785-E0AD-7143-A741-A17270600173}" type="slidenum">
              <a:rPr lang="en-US" smtClean="0"/>
              <a:t>‹#›</a:t>
            </a:fld>
            <a:endParaRPr lang="en-US"/>
          </a:p>
        </p:txBody>
      </p:sp>
    </p:spTree>
    <p:extLst>
      <p:ext uri="{BB962C8B-B14F-4D97-AF65-F5344CB8AC3E}">
        <p14:creationId xmlns:p14="http://schemas.microsoft.com/office/powerpoint/2010/main" val="4086857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56973-D6AF-DC47-B322-5133D32CC071}" type="datetimeFigureOut">
              <a:rPr lang="en-US" smtClean="0"/>
              <a:t>4/21/12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62785-E0AD-7143-A741-A17270600173}" type="slidenum">
              <a:rPr lang="en-US" smtClean="0"/>
              <a:t>‹#›</a:t>
            </a:fld>
            <a:endParaRPr lang="en-US"/>
          </a:p>
        </p:txBody>
      </p:sp>
    </p:spTree>
    <p:extLst>
      <p:ext uri="{BB962C8B-B14F-4D97-AF65-F5344CB8AC3E}">
        <p14:creationId xmlns:p14="http://schemas.microsoft.com/office/powerpoint/2010/main" val="2006041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56973-D6AF-DC47-B322-5133D32CC071}" type="datetimeFigureOut">
              <a:rPr lang="en-US" smtClean="0"/>
              <a:t>4/21/12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62785-E0AD-7143-A741-A17270600173}" type="slidenum">
              <a:rPr lang="en-US" smtClean="0"/>
              <a:t>‹#›</a:t>
            </a:fld>
            <a:endParaRPr lang="en-US"/>
          </a:p>
        </p:txBody>
      </p:sp>
    </p:spTree>
    <p:extLst>
      <p:ext uri="{BB962C8B-B14F-4D97-AF65-F5344CB8AC3E}">
        <p14:creationId xmlns:p14="http://schemas.microsoft.com/office/powerpoint/2010/main" val="347824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229EA0-F317-5248-BBB4-5B8E16A94E35}" type="datetimeFigureOut">
              <a:rPr lang="en-US" smtClean="0"/>
              <a:t>4/21/12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67354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229EA0-F317-5248-BBB4-5B8E16A94E35}" type="datetimeFigureOut">
              <a:rPr lang="en-US" smtClean="0"/>
              <a:t>4/21/12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209012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229EA0-F317-5248-BBB4-5B8E16A94E35}" type="datetimeFigureOut">
              <a:rPr lang="en-US" smtClean="0"/>
              <a:t>4/21/12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157157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229EA0-F317-5248-BBB4-5B8E16A94E35}" type="datetimeFigureOut">
              <a:rPr lang="en-US" smtClean="0"/>
              <a:t>4/21/12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350450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29EA0-F317-5248-BBB4-5B8E16A94E35}" type="datetimeFigureOut">
              <a:rPr lang="en-US" smtClean="0"/>
              <a:t>4/21/12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179169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29EA0-F317-5248-BBB4-5B8E16A94E35}" type="datetimeFigureOut">
              <a:rPr lang="en-US" smtClean="0"/>
              <a:t>4/21/12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423600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29EA0-F317-5248-BBB4-5B8E16A94E35}" type="datetimeFigureOut">
              <a:rPr lang="en-US" smtClean="0"/>
              <a:t>4/21/12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684B-D32F-4341-BD8A-0A90EA616F0E}" type="slidenum">
              <a:rPr lang="en-US" smtClean="0"/>
              <a:t>‹#›</a:t>
            </a:fld>
            <a:endParaRPr lang="en-US"/>
          </a:p>
        </p:txBody>
      </p:sp>
    </p:spTree>
    <p:extLst>
      <p:ext uri="{BB962C8B-B14F-4D97-AF65-F5344CB8AC3E}">
        <p14:creationId xmlns:p14="http://schemas.microsoft.com/office/powerpoint/2010/main" val="3414833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29EA0-F317-5248-BBB4-5B8E16A94E35}" type="datetimeFigureOut">
              <a:rPr lang="en-US" smtClean="0"/>
              <a:t>4/21/12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8684B-D32F-4341-BD8A-0A90EA616F0E}" type="slidenum">
              <a:rPr lang="en-US" smtClean="0"/>
              <a:t>‹#›</a:t>
            </a:fld>
            <a:endParaRPr lang="en-US"/>
          </a:p>
        </p:txBody>
      </p:sp>
    </p:spTree>
    <p:extLst>
      <p:ext uri="{BB962C8B-B14F-4D97-AF65-F5344CB8AC3E}">
        <p14:creationId xmlns:p14="http://schemas.microsoft.com/office/powerpoint/2010/main" val="32229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56973-D6AF-DC47-B322-5133D32CC071}" type="datetimeFigureOut">
              <a:rPr lang="en-US" smtClean="0"/>
              <a:t>4/21/12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62785-E0AD-7143-A741-A17270600173}" type="slidenum">
              <a:rPr lang="en-US" smtClean="0"/>
              <a:t>‹#›</a:t>
            </a:fld>
            <a:endParaRPr lang="en-US"/>
          </a:p>
        </p:txBody>
      </p:sp>
    </p:spTree>
    <p:extLst>
      <p:ext uri="{BB962C8B-B14F-4D97-AF65-F5344CB8AC3E}">
        <p14:creationId xmlns:p14="http://schemas.microsoft.com/office/powerpoint/2010/main" val="23297611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clir.org/pubs/ruminations/01wilkin/wilkin.html" TargetMode="External"/><Relationship Id="rId4"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a:xfrm>
            <a:off x="1093095" y="2002454"/>
            <a:ext cx="6776238" cy="1693132"/>
          </a:xfrm>
        </p:spPr>
        <p:txBody>
          <a:bodyPr>
            <a:normAutofit/>
          </a:bodyPr>
          <a:lstStyle/>
          <a:p>
            <a:r>
              <a:rPr lang="en-US" dirty="0" smtClean="0"/>
              <a:t>Access Services in the Age of Mass Digitization</a:t>
            </a:r>
            <a:endParaRPr lang="en-US" dirty="0">
              <a:latin typeface="Calibri" charset="0"/>
            </a:endParaRPr>
          </a:p>
        </p:txBody>
      </p:sp>
      <p:sp>
        <p:nvSpPr>
          <p:cNvPr id="4" name="Title 3"/>
          <p:cNvSpPr txBox="1">
            <a:spLocks/>
          </p:cNvSpPr>
          <p:nvPr/>
        </p:nvSpPr>
        <p:spPr>
          <a:xfrm>
            <a:off x="3610536" y="5469085"/>
            <a:ext cx="2988921" cy="1158480"/>
          </a:xfrm>
          <a:prstGeom prst="rect">
            <a:avLst/>
          </a:prstGeom>
        </p:spPr>
        <p:txBody>
          <a:bodyPr anchor="ctr">
            <a:noAutofit/>
          </a:bodyPr>
          <a:lstStyle/>
          <a:p>
            <a:pPr algn="ctr" fontAlgn="auto">
              <a:spcAft>
                <a:spcPts val="0"/>
              </a:spcAft>
              <a:defRPr/>
            </a:pPr>
            <a:endParaRPr lang="en-US" sz="3000" dirty="0">
              <a:latin typeface="+mj-lt"/>
              <a:ea typeface="+mj-ea"/>
              <a:cs typeface="+mj-cs"/>
            </a:endParaRPr>
          </a:p>
        </p:txBody>
      </p:sp>
      <p:sp>
        <p:nvSpPr>
          <p:cNvPr id="2" name="TextBox 1"/>
          <p:cNvSpPr txBox="1"/>
          <p:nvPr/>
        </p:nvSpPr>
        <p:spPr>
          <a:xfrm>
            <a:off x="1093095" y="4195095"/>
            <a:ext cx="7007118" cy="923330"/>
          </a:xfrm>
          <a:prstGeom prst="rect">
            <a:avLst/>
          </a:prstGeom>
          <a:noFill/>
        </p:spPr>
        <p:txBody>
          <a:bodyPr wrap="square" rtlCol="0">
            <a:spAutoFit/>
          </a:bodyPr>
          <a:lstStyle/>
          <a:p>
            <a:pPr algn="ctr"/>
            <a:r>
              <a:rPr lang="en-US" dirty="0" smtClean="0"/>
              <a:t>Ivies+ Symposium</a:t>
            </a:r>
          </a:p>
          <a:p>
            <a:pPr algn="ctr"/>
            <a:r>
              <a:rPr lang="en-US" dirty="0" smtClean="0"/>
              <a:t>April 20, 2012</a:t>
            </a:r>
          </a:p>
          <a:p>
            <a:pPr algn="ctr"/>
            <a:r>
              <a:rPr lang="en-US" dirty="0" smtClean="0"/>
              <a:t>Jeremy York, Project Librarian, </a:t>
            </a:r>
            <a:r>
              <a:rPr lang="en-US" dirty="0" err="1" smtClean="0"/>
              <a:t>HathiTrust</a:t>
            </a:r>
            <a:endParaRPr lang="en-US" dirty="0" smtClean="0"/>
          </a:p>
        </p:txBody>
      </p:sp>
    </p:spTree>
    <p:extLst>
      <p:ext uri="{BB962C8B-B14F-4D97-AF65-F5344CB8AC3E}">
        <p14:creationId xmlns:p14="http://schemas.microsoft.com/office/powerpoint/2010/main" val="38960379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8823" y="756892"/>
            <a:ext cx="7366335" cy="3876257"/>
          </a:xfrm>
        </p:spPr>
        <p:txBody>
          <a:bodyPr>
            <a:normAutofit/>
          </a:bodyPr>
          <a:lstStyle/>
          <a:p>
            <a:pPr marL="0" indent="0">
              <a:buNone/>
            </a:pPr>
            <a:r>
              <a:rPr lang="en-US" dirty="0" smtClean="0"/>
              <a:t>Where does digitization fit in?</a:t>
            </a:r>
          </a:p>
          <a:p>
            <a:r>
              <a:rPr lang="en-US" dirty="0" smtClean="0"/>
              <a:t>Provision of scholarly record</a:t>
            </a:r>
            <a:endParaRPr lang="en-US" dirty="0"/>
          </a:p>
          <a:p>
            <a:pPr lvl="1"/>
            <a:r>
              <a:rPr lang="en-US" dirty="0" smtClean="0"/>
              <a:t>Access</a:t>
            </a:r>
          </a:p>
          <a:p>
            <a:pPr lvl="1"/>
            <a:r>
              <a:rPr lang="en-US" dirty="0" smtClean="0"/>
              <a:t>Preservation</a:t>
            </a:r>
            <a:endParaRPr lang="en-US" dirty="0"/>
          </a:p>
          <a:p>
            <a:pPr lvl="2"/>
            <a:r>
              <a:rPr lang="en-US" dirty="0" smtClean="0"/>
              <a:t>Recognizing digitization </a:t>
            </a:r>
            <a:r>
              <a:rPr lang="en-US" dirty="0"/>
              <a:t>as </a:t>
            </a:r>
            <a:r>
              <a:rPr lang="en-US" dirty="0" smtClean="0"/>
              <a:t>a preservation reformatting method, </a:t>
            </a:r>
            <a:r>
              <a:rPr lang="en-US" dirty="0"/>
              <a:t>ARL, </a:t>
            </a:r>
            <a:r>
              <a:rPr lang="en-US" dirty="0" smtClean="0"/>
              <a:t>2004</a:t>
            </a:r>
          </a:p>
          <a:p>
            <a:r>
              <a:rPr lang="en-US" dirty="0" smtClean="0"/>
              <a:t>Hub around which to organize activities</a:t>
            </a:r>
            <a:endParaRPr lang="en-US" dirty="0"/>
          </a:p>
        </p:txBody>
      </p:sp>
    </p:spTree>
    <p:extLst>
      <p:ext uri="{BB962C8B-B14F-4D97-AF65-F5344CB8AC3E}">
        <p14:creationId xmlns:p14="http://schemas.microsoft.com/office/powerpoint/2010/main" val="41270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 is </a:t>
            </a:r>
            <a:r>
              <a:rPr lang="en-US" dirty="0" err="1" smtClean="0"/>
              <a:t>HathiTrust</a:t>
            </a:r>
            <a:endParaRPr lang="en-US" dirty="0"/>
          </a:p>
        </p:txBody>
      </p:sp>
    </p:spTree>
    <p:extLst>
      <p:ext uri="{BB962C8B-B14F-4D97-AF65-F5344CB8AC3E}">
        <p14:creationId xmlns:p14="http://schemas.microsoft.com/office/powerpoint/2010/main" val="399354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p:cNvSpPr>
          <p:nvPr>
            <p:ph type="title"/>
          </p:nvPr>
        </p:nvSpPr>
        <p:spPr/>
        <p:txBody>
          <a:bodyPr/>
          <a:lstStyle/>
          <a:p>
            <a:r>
              <a:rPr lang="en-US" dirty="0" smtClean="0">
                <a:latin typeface="Calibri" charset="0"/>
              </a:rPr>
              <a:t>Partnership</a:t>
            </a:r>
            <a:endParaRPr lang="en-US" dirty="0">
              <a:latin typeface="Calibri" charset="0"/>
            </a:endParaRPr>
          </a:p>
        </p:txBody>
      </p:sp>
      <p:sp>
        <p:nvSpPr>
          <p:cNvPr id="9219" name="Rectangle 12"/>
          <p:cNvSpPr>
            <a:spLocks noGrp="1"/>
          </p:cNvSpPr>
          <p:nvPr>
            <p:ph idx="1"/>
          </p:nvPr>
        </p:nvSpPr>
        <p:spPr>
          <a:xfrm>
            <a:off x="611120" y="1649413"/>
            <a:ext cx="2294177" cy="4919662"/>
          </a:xfrm>
        </p:spPr>
        <p:txBody>
          <a:bodyPr>
            <a:normAutofit lnSpcReduction="10000"/>
          </a:bodyPr>
          <a:lstStyle/>
          <a:p>
            <a:pPr>
              <a:spcBef>
                <a:spcPts val="0"/>
              </a:spcBef>
              <a:buFont typeface="Arial" charset="0"/>
              <a:buNone/>
            </a:pPr>
            <a:r>
              <a:rPr lang="en-US" sz="1300" dirty="0">
                <a:solidFill>
                  <a:srgbClr val="000000"/>
                </a:solidFill>
                <a:latin typeface="Arial" charset="0"/>
              </a:rPr>
              <a:t>Arizona State University</a:t>
            </a:r>
          </a:p>
          <a:p>
            <a:pPr>
              <a:spcBef>
                <a:spcPts val="0"/>
              </a:spcBef>
              <a:buNone/>
            </a:pPr>
            <a:r>
              <a:rPr lang="en-US" sz="1300" dirty="0">
                <a:solidFill>
                  <a:srgbClr val="000000"/>
                </a:solidFill>
                <a:latin typeface="Arial" charset="0"/>
              </a:rPr>
              <a:t>Baylor </a:t>
            </a:r>
            <a:r>
              <a:rPr lang="en-US" sz="1300" dirty="0" smtClean="0">
                <a:solidFill>
                  <a:srgbClr val="000000"/>
                </a:solidFill>
                <a:latin typeface="Arial" charset="0"/>
              </a:rPr>
              <a:t>University</a:t>
            </a:r>
          </a:p>
          <a:p>
            <a:pPr>
              <a:spcBef>
                <a:spcPts val="0"/>
              </a:spcBef>
              <a:buNone/>
            </a:pPr>
            <a:r>
              <a:rPr lang="en-US" sz="1300" dirty="0" smtClean="0">
                <a:solidFill>
                  <a:srgbClr val="000000"/>
                </a:solidFill>
                <a:latin typeface="Arial" charset="0"/>
              </a:rPr>
              <a:t>Boston College</a:t>
            </a:r>
          </a:p>
          <a:p>
            <a:pPr>
              <a:spcBef>
                <a:spcPts val="0"/>
              </a:spcBef>
              <a:buFont typeface="Arial" charset="0"/>
              <a:buNone/>
            </a:pPr>
            <a:r>
              <a:rPr lang="en-US" sz="1300" dirty="0" smtClean="0">
                <a:solidFill>
                  <a:srgbClr val="000000"/>
                </a:solidFill>
                <a:latin typeface="Arial" charset="0"/>
              </a:rPr>
              <a:t>Boston </a:t>
            </a:r>
            <a:r>
              <a:rPr lang="en-US" sz="1300" dirty="0">
                <a:solidFill>
                  <a:srgbClr val="000000"/>
                </a:solidFill>
                <a:latin typeface="Arial" charset="0"/>
              </a:rPr>
              <a:t>University</a:t>
            </a:r>
          </a:p>
          <a:p>
            <a:pPr>
              <a:spcBef>
                <a:spcPts val="0"/>
              </a:spcBef>
              <a:buFont typeface="Arial" charset="0"/>
              <a:buNone/>
            </a:pPr>
            <a:r>
              <a:rPr lang="en-US" sz="1300" dirty="0" smtClean="0">
                <a:solidFill>
                  <a:srgbClr val="000000"/>
                </a:solidFill>
                <a:latin typeface="Arial" charset="0"/>
              </a:rPr>
              <a:t>California </a:t>
            </a:r>
            <a:r>
              <a:rPr lang="en-US" sz="1300" dirty="0">
                <a:solidFill>
                  <a:srgbClr val="000000"/>
                </a:solidFill>
                <a:latin typeface="Arial" charset="0"/>
              </a:rPr>
              <a:t>Digital Library</a:t>
            </a:r>
          </a:p>
          <a:p>
            <a:pPr>
              <a:spcBef>
                <a:spcPts val="0"/>
              </a:spcBef>
              <a:buFont typeface="Arial" charset="0"/>
              <a:buNone/>
            </a:pPr>
            <a:r>
              <a:rPr lang="en-US" sz="1300" dirty="0">
                <a:solidFill>
                  <a:srgbClr val="000000"/>
                </a:solidFill>
                <a:latin typeface="Arial" charset="0"/>
              </a:rPr>
              <a:t>Columbia University</a:t>
            </a:r>
          </a:p>
          <a:p>
            <a:pPr>
              <a:spcBef>
                <a:spcPts val="0"/>
              </a:spcBef>
              <a:buFont typeface="Arial" charset="0"/>
              <a:buNone/>
            </a:pPr>
            <a:r>
              <a:rPr lang="en-US" sz="1300" dirty="0">
                <a:solidFill>
                  <a:srgbClr val="000000"/>
                </a:solidFill>
                <a:latin typeface="Arial" charset="0"/>
              </a:rPr>
              <a:t>Cornell University</a:t>
            </a:r>
          </a:p>
          <a:p>
            <a:pPr>
              <a:spcBef>
                <a:spcPts val="0"/>
              </a:spcBef>
              <a:buFont typeface="Arial" charset="0"/>
              <a:buNone/>
            </a:pPr>
            <a:r>
              <a:rPr lang="en-US" sz="1300" dirty="0">
                <a:solidFill>
                  <a:srgbClr val="000000"/>
                </a:solidFill>
                <a:latin typeface="Arial" charset="0"/>
              </a:rPr>
              <a:t>Dartmouth College</a:t>
            </a:r>
          </a:p>
          <a:p>
            <a:pPr>
              <a:spcBef>
                <a:spcPts val="0"/>
              </a:spcBef>
              <a:buFont typeface="Arial" charset="0"/>
              <a:buNone/>
            </a:pPr>
            <a:r>
              <a:rPr lang="en-US" sz="1300" dirty="0">
                <a:solidFill>
                  <a:srgbClr val="000000"/>
                </a:solidFill>
                <a:latin typeface="Arial" charset="0"/>
              </a:rPr>
              <a:t>Duke University</a:t>
            </a:r>
          </a:p>
          <a:p>
            <a:pPr>
              <a:spcBef>
                <a:spcPts val="0"/>
              </a:spcBef>
              <a:buFont typeface="Arial" charset="0"/>
              <a:buNone/>
            </a:pPr>
            <a:r>
              <a:rPr lang="en-US" sz="1300" dirty="0">
                <a:solidFill>
                  <a:srgbClr val="000000"/>
                </a:solidFill>
                <a:latin typeface="Arial" charset="0"/>
              </a:rPr>
              <a:t>Emory </a:t>
            </a:r>
            <a:r>
              <a:rPr lang="en-US" sz="1300" dirty="0" smtClean="0">
                <a:solidFill>
                  <a:srgbClr val="000000"/>
                </a:solidFill>
                <a:latin typeface="Arial" charset="0"/>
              </a:rPr>
              <a:t>University</a:t>
            </a:r>
          </a:p>
          <a:p>
            <a:pPr>
              <a:spcBef>
                <a:spcPts val="0"/>
              </a:spcBef>
              <a:buFont typeface="Arial" charset="0"/>
              <a:buNone/>
            </a:pPr>
            <a:r>
              <a:rPr lang="en-US" sz="1300" dirty="0" smtClean="0">
                <a:solidFill>
                  <a:srgbClr val="000000"/>
                </a:solidFill>
                <a:latin typeface="Arial" charset="0"/>
              </a:rPr>
              <a:t>Florida State University</a:t>
            </a:r>
          </a:p>
          <a:p>
            <a:pPr>
              <a:spcBef>
                <a:spcPts val="0"/>
              </a:spcBef>
              <a:buFont typeface="Arial" charset="0"/>
              <a:buNone/>
            </a:pPr>
            <a:r>
              <a:rPr lang="en-US" sz="1300" dirty="0" smtClean="0">
                <a:solidFill>
                  <a:srgbClr val="000000"/>
                </a:solidFill>
                <a:latin typeface="Arial" charset="0"/>
              </a:rPr>
              <a:t>Getty Research Institute</a:t>
            </a:r>
            <a:endParaRPr lang="en-US" sz="1300" dirty="0">
              <a:solidFill>
                <a:srgbClr val="000000"/>
              </a:solidFill>
              <a:latin typeface="Arial" charset="0"/>
            </a:endParaRPr>
          </a:p>
          <a:p>
            <a:pPr>
              <a:spcBef>
                <a:spcPts val="0"/>
              </a:spcBef>
              <a:buFont typeface="Arial" charset="0"/>
              <a:buNone/>
            </a:pPr>
            <a:r>
              <a:rPr lang="en-US" sz="1300" dirty="0">
                <a:solidFill>
                  <a:srgbClr val="000000"/>
                </a:solidFill>
                <a:latin typeface="Arial" charset="0"/>
              </a:rPr>
              <a:t>Harvard University Library</a:t>
            </a:r>
          </a:p>
          <a:p>
            <a:pPr>
              <a:spcBef>
                <a:spcPts val="0"/>
              </a:spcBef>
              <a:buFont typeface="Arial" charset="0"/>
              <a:buNone/>
            </a:pPr>
            <a:r>
              <a:rPr lang="en-US" sz="1300" dirty="0">
                <a:solidFill>
                  <a:srgbClr val="000000"/>
                </a:solidFill>
                <a:latin typeface="Arial" charset="0"/>
              </a:rPr>
              <a:t>Indiana University</a:t>
            </a:r>
          </a:p>
          <a:p>
            <a:pPr>
              <a:spcBef>
                <a:spcPts val="0"/>
              </a:spcBef>
              <a:buFont typeface="Arial" charset="0"/>
              <a:buNone/>
            </a:pPr>
            <a:r>
              <a:rPr lang="en-US" sz="1300" dirty="0">
                <a:solidFill>
                  <a:srgbClr val="000000"/>
                </a:solidFill>
                <a:latin typeface="Arial" charset="0"/>
              </a:rPr>
              <a:t>Johns Hopkins University</a:t>
            </a:r>
          </a:p>
          <a:p>
            <a:pPr>
              <a:spcBef>
                <a:spcPts val="0"/>
              </a:spcBef>
              <a:buFont typeface="Arial" charset="0"/>
              <a:buNone/>
            </a:pPr>
            <a:r>
              <a:rPr lang="en-US" sz="1300" dirty="0">
                <a:solidFill>
                  <a:srgbClr val="000000"/>
                </a:solidFill>
                <a:latin typeface="Arial" charset="0"/>
              </a:rPr>
              <a:t>Lafayette College</a:t>
            </a:r>
          </a:p>
          <a:p>
            <a:pPr>
              <a:spcBef>
                <a:spcPts val="0"/>
              </a:spcBef>
              <a:buFont typeface="Arial" charset="0"/>
              <a:buNone/>
            </a:pPr>
            <a:r>
              <a:rPr lang="en-US" sz="1300" dirty="0">
                <a:solidFill>
                  <a:srgbClr val="000000"/>
                </a:solidFill>
                <a:latin typeface="Arial" charset="0"/>
              </a:rPr>
              <a:t>Library of Congress</a:t>
            </a:r>
          </a:p>
          <a:p>
            <a:pPr>
              <a:spcBef>
                <a:spcPts val="0"/>
              </a:spcBef>
              <a:buFont typeface="Arial" charset="0"/>
              <a:buNone/>
            </a:pPr>
            <a:r>
              <a:rPr lang="en-US" sz="1300" dirty="0">
                <a:solidFill>
                  <a:srgbClr val="000000"/>
                </a:solidFill>
                <a:latin typeface="Arial" charset="0"/>
              </a:rPr>
              <a:t>Massachusetts Institute of </a:t>
            </a:r>
            <a:r>
              <a:rPr lang="en-US" sz="1300" dirty="0" smtClean="0">
                <a:solidFill>
                  <a:srgbClr val="000000"/>
                </a:solidFill>
                <a:latin typeface="Arial" charset="0"/>
              </a:rPr>
              <a:t>Technology</a:t>
            </a:r>
          </a:p>
          <a:p>
            <a:pPr>
              <a:spcBef>
                <a:spcPts val="0"/>
              </a:spcBef>
              <a:buFont typeface="Arial" charset="0"/>
              <a:buNone/>
            </a:pPr>
            <a:r>
              <a:rPr lang="en-US" sz="1300" dirty="0" smtClean="0">
                <a:solidFill>
                  <a:srgbClr val="000000"/>
                </a:solidFill>
                <a:latin typeface="Arial" charset="0"/>
              </a:rPr>
              <a:t>McGill University`</a:t>
            </a:r>
            <a:endParaRPr lang="en-US" sz="1300" dirty="0">
              <a:solidFill>
                <a:srgbClr val="000000"/>
              </a:solidFill>
              <a:latin typeface="Arial" charset="0"/>
            </a:endParaRPr>
          </a:p>
          <a:p>
            <a:pPr>
              <a:spcBef>
                <a:spcPts val="0"/>
              </a:spcBef>
              <a:buFont typeface="Arial" charset="0"/>
              <a:buNone/>
            </a:pPr>
            <a:r>
              <a:rPr lang="en-US" sz="1300" dirty="0">
                <a:solidFill>
                  <a:srgbClr val="000000"/>
                </a:solidFill>
                <a:latin typeface="Arial" charset="0"/>
              </a:rPr>
              <a:t>Michigan State University</a:t>
            </a:r>
          </a:p>
          <a:p>
            <a:pPr>
              <a:spcBef>
                <a:spcPts val="0"/>
              </a:spcBef>
              <a:buNone/>
            </a:pPr>
            <a:r>
              <a:rPr lang="en-US" sz="1300" dirty="0">
                <a:solidFill>
                  <a:srgbClr val="000000"/>
                </a:solidFill>
                <a:latin typeface="Arial" charset="0"/>
              </a:rPr>
              <a:t>New York Public </a:t>
            </a:r>
            <a:r>
              <a:rPr lang="en-US" sz="1300" dirty="0" smtClean="0">
                <a:solidFill>
                  <a:srgbClr val="000000"/>
                </a:solidFill>
                <a:latin typeface="Arial" charset="0"/>
              </a:rPr>
              <a:t>Library</a:t>
            </a:r>
          </a:p>
          <a:p>
            <a:pPr>
              <a:spcBef>
                <a:spcPts val="0"/>
              </a:spcBef>
              <a:buFont typeface="Arial" charset="0"/>
              <a:buNone/>
            </a:pPr>
            <a:r>
              <a:rPr lang="en-US" sz="1300" dirty="0" smtClean="0">
                <a:solidFill>
                  <a:srgbClr val="000000"/>
                </a:solidFill>
                <a:latin typeface="Arial" charset="0"/>
              </a:rPr>
              <a:t>New </a:t>
            </a:r>
            <a:r>
              <a:rPr lang="en-US" sz="1300" dirty="0">
                <a:solidFill>
                  <a:srgbClr val="000000"/>
                </a:solidFill>
                <a:latin typeface="Arial" charset="0"/>
              </a:rPr>
              <a:t>York University</a:t>
            </a:r>
          </a:p>
          <a:p>
            <a:pPr>
              <a:spcBef>
                <a:spcPts val="0"/>
              </a:spcBef>
              <a:buFont typeface="Arial" charset="0"/>
              <a:buNone/>
            </a:pPr>
            <a:r>
              <a:rPr lang="en-US" sz="1300" dirty="0" smtClean="0">
                <a:solidFill>
                  <a:srgbClr val="000000"/>
                </a:solidFill>
                <a:latin typeface="Arial" charset="0"/>
              </a:rPr>
              <a:t>North </a:t>
            </a:r>
            <a:r>
              <a:rPr lang="en-US" sz="1300" dirty="0">
                <a:solidFill>
                  <a:srgbClr val="000000"/>
                </a:solidFill>
                <a:latin typeface="Arial" charset="0"/>
              </a:rPr>
              <a:t>Carolina </a:t>
            </a:r>
            <a:r>
              <a:rPr lang="en-US" sz="1300" dirty="0" smtClean="0">
                <a:solidFill>
                  <a:srgbClr val="000000"/>
                </a:solidFill>
                <a:latin typeface="Arial" charset="0"/>
              </a:rPr>
              <a:t>Central</a:t>
            </a:r>
          </a:p>
          <a:p>
            <a:pPr>
              <a:spcBef>
                <a:spcPts val="0"/>
              </a:spcBef>
              <a:buFont typeface="Arial" charset="0"/>
              <a:buNone/>
            </a:pPr>
            <a:r>
              <a:rPr lang="en-US" sz="1300" dirty="0" smtClean="0">
                <a:solidFill>
                  <a:srgbClr val="000000"/>
                </a:solidFill>
                <a:latin typeface="Arial" charset="0"/>
              </a:rPr>
              <a:t>	University</a:t>
            </a:r>
          </a:p>
          <a:p>
            <a:pPr>
              <a:spcBef>
                <a:spcPts val="0"/>
              </a:spcBef>
              <a:buFont typeface="Arial" charset="0"/>
              <a:buNone/>
            </a:pPr>
            <a:endParaRPr lang="en-US" sz="1300" dirty="0" smtClean="0">
              <a:solidFill>
                <a:srgbClr val="000000"/>
              </a:solidFill>
              <a:latin typeface="Arial" charset="0"/>
            </a:endParaRPr>
          </a:p>
          <a:p>
            <a:pPr>
              <a:spcBef>
                <a:spcPts val="0"/>
              </a:spcBef>
            </a:pPr>
            <a:endParaRPr lang="en-US" sz="1300" dirty="0">
              <a:solidFill>
                <a:srgbClr val="000000"/>
              </a:solidFill>
              <a:latin typeface="Arial" charset="0"/>
            </a:endParaRPr>
          </a:p>
          <a:p>
            <a:pPr>
              <a:spcBef>
                <a:spcPts val="0"/>
              </a:spcBef>
            </a:pPr>
            <a:endParaRPr lang="en-US" sz="1300" dirty="0">
              <a:solidFill>
                <a:srgbClr val="000000"/>
              </a:solidFill>
              <a:latin typeface="Monaco" charset="0"/>
            </a:endParaRPr>
          </a:p>
        </p:txBody>
      </p:sp>
      <p:sp>
        <p:nvSpPr>
          <p:cNvPr id="9220" name="Rectangle 13"/>
          <p:cNvSpPr>
            <a:spLocks noGrp="1"/>
          </p:cNvSpPr>
          <p:nvPr>
            <p:ph type="body" sz="half" idx="4294967295"/>
          </p:nvPr>
        </p:nvSpPr>
        <p:spPr>
          <a:xfrm>
            <a:off x="3229055" y="1618461"/>
            <a:ext cx="2393950" cy="4919662"/>
          </a:xfrm>
        </p:spPr>
        <p:txBody>
          <a:bodyPr>
            <a:normAutofit fontScale="92500" lnSpcReduction="20000"/>
          </a:bodyPr>
          <a:lstStyle/>
          <a:p>
            <a:pPr>
              <a:lnSpc>
                <a:spcPct val="110000"/>
              </a:lnSpc>
              <a:spcBef>
                <a:spcPts val="0"/>
              </a:spcBef>
              <a:buFont typeface="Arial" charset="0"/>
              <a:buNone/>
            </a:pPr>
            <a:r>
              <a:rPr lang="en-US" sz="1400" dirty="0" smtClean="0">
                <a:solidFill>
                  <a:srgbClr val="000000"/>
                </a:solidFill>
                <a:latin typeface="Arial" charset="0"/>
              </a:rPr>
              <a:t>North Carolina State</a:t>
            </a:r>
          </a:p>
          <a:p>
            <a:pPr>
              <a:lnSpc>
                <a:spcPct val="110000"/>
              </a:lnSpc>
              <a:spcBef>
                <a:spcPts val="0"/>
              </a:spcBef>
              <a:buFont typeface="Arial" charset="0"/>
              <a:buNone/>
            </a:pPr>
            <a:r>
              <a:rPr lang="en-US" sz="1400" dirty="0" smtClean="0">
                <a:solidFill>
                  <a:srgbClr val="000000"/>
                </a:solidFill>
                <a:latin typeface="Arial" charset="0"/>
              </a:rPr>
              <a:t>	University</a:t>
            </a:r>
          </a:p>
          <a:p>
            <a:pPr>
              <a:lnSpc>
                <a:spcPct val="110000"/>
              </a:lnSpc>
              <a:spcBef>
                <a:spcPts val="0"/>
              </a:spcBef>
              <a:buFont typeface="Arial" charset="0"/>
              <a:buNone/>
            </a:pPr>
            <a:r>
              <a:rPr lang="en-US" sz="1400" dirty="0" smtClean="0">
                <a:solidFill>
                  <a:srgbClr val="000000"/>
                </a:solidFill>
                <a:latin typeface="Arial" charset="0"/>
              </a:rPr>
              <a:t>Northwestern </a:t>
            </a:r>
            <a:r>
              <a:rPr lang="en-US" sz="1400" dirty="0">
                <a:solidFill>
                  <a:srgbClr val="000000"/>
                </a:solidFill>
                <a:latin typeface="Arial" charset="0"/>
              </a:rPr>
              <a:t>University</a:t>
            </a:r>
          </a:p>
          <a:p>
            <a:pPr>
              <a:lnSpc>
                <a:spcPct val="110000"/>
              </a:lnSpc>
              <a:spcBef>
                <a:spcPts val="0"/>
              </a:spcBef>
              <a:buFont typeface="Arial" charset="0"/>
              <a:buNone/>
            </a:pPr>
            <a:r>
              <a:rPr lang="en-US" sz="1400" dirty="0">
                <a:solidFill>
                  <a:srgbClr val="000000"/>
                </a:solidFill>
                <a:latin typeface="Arial" charset="0"/>
              </a:rPr>
              <a:t>The Ohio State University</a:t>
            </a:r>
          </a:p>
          <a:p>
            <a:pPr>
              <a:lnSpc>
                <a:spcPct val="110000"/>
              </a:lnSpc>
              <a:spcBef>
                <a:spcPts val="0"/>
              </a:spcBef>
              <a:buFont typeface="Arial" charset="0"/>
              <a:buNone/>
            </a:pPr>
            <a:r>
              <a:rPr lang="en-US" sz="1400" dirty="0">
                <a:solidFill>
                  <a:srgbClr val="000000"/>
                </a:solidFill>
                <a:latin typeface="Arial" charset="0"/>
              </a:rPr>
              <a:t>The Pennsylvania </a:t>
            </a:r>
            <a:r>
              <a:rPr lang="en-US" sz="1400" dirty="0" smtClean="0">
                <a:solidFill>
                  <a:srgbClr val="000000"/>
                </a:solidFill>
                <a:latin typeface="Arial" charset="0"/>
              </a:rPr>
              <a:t>State</a:t>
            </a:r>
          </a:p>
          <a:p>
            <a:pPr>
              <a:lnSpc>
                <a:spcPct val="110000"/>
              </a:lnSpc>
              <a:spcBef>
                <a:spcPts val="0"/>
              </a:spcBef>
              <a:buFont typeface="Arial" charset="0"/>
              <a:buNone/>
            </a:pPr>
            <a:r>
              <a:rPr lang="en-US" sz="1400" dirty="0" smtClean="0">
                <a:solidFill>
                  <a:srgbClr val="000000"/>
                </a:solidFill>
                <a:latin typeface="Arial" charset="0"/>
              </a:rPr>
              <a:t>	University</a:t>
            </a:r>
            <a:endParaRPr lang="en-US" sz="1400" dirty="0">
              <a:solidFill>
                <a:srgbClr val="000000"/>
              </a:solidFill>
              <a:latin typeface="Arial" charset="0"/>
            </a:endParaRPr>
          </a:p>
          <a:p>
            <a:pPr>
              <a:lnSpc>
                <a:spcPct val="110000"/>
              </a:lnSpc>
              <a:spcBef>
                <a:spcPts val="0"/>
              </a:spcBef>
              <a:buFont typeface="Arial" charset="0"/>
              <a:buNone/>
            </a:pPr>
            <a:r>
              <a:rPr lang="en-US" sz="1400" dirty="0">
                <a:solidFill>
                  <a:srgbClr val="000000"/>
                </a:solidFill>
                <a:latin typeface="Arial" charset="0"/>
              </a:rPr>
              <a:t>Princeton University</a:t>
            </a:r>
          </a:p>
          <a:p>
            <a:pPr>
              <a:lnSpc>
                <a:spcPct val="110000"/>
              </a:lnSpc>
              <a:spcBef>
                <a:spcPts val="0"/>
              </a:spcBef>
              <a:buFont typeface="Arial" charset="0"/>
              <a:buNone/>
            </a:pPr>
            <a:r>
              <a:rPr lang="en-US" sz="1400" dirty="0">
                <a:solidFill>
                  <a:srgbClr val="000000"/>
                </a:solidFill>
                <a:latin typeface="Arial" charset="0"/>
              </a:rPr>
              <a:t>Purdue University</a:t>
            </a:r>
          </a:p>
          <a:p>
            <a:pPr>
              <a:lnSpc>
                <a:spcPct val="110000"/>
              </a:lnSpc>
              <a:spcBef>
                <a:spcPts val="0"/>
              </a:spcBef>
              <a:buFont typeface="Arial" charset="0"/>
              <a:buNone/>
            </a:pPr>
            <a:r>
              <a:rPr lang="en-US" sz="1400" dirty="0">
                <a:solidFill>
                  <a:srgbClr val="000000"/>
                </a:solidFill>
                <a:latin typeface="Arial" charset="0"/>
              </a:rPr>
              <a:t>Stanford University</a:t>
            </a:r>
          </a:p>
          <a:p>
            <a:pPr>
              <a:lnSpc>
                <a:spcPct val="110000"/>
              </a:lnSpc>
              <a:spcBef>
                <a:spcPts val="0"/>
              </a:spcBef>
              <a:buFont typeface="Arial" charset="0"/>
              <a:buNone/>
            </a:pPr>
            <a:r>
              <a:rPr lang="en-US" sz="1400" dirty="0">
                <a:solidFill>
                  <a:srgbClr val="000000"/>
                </a:solidFill>
                <a:latin typeface="Arial" charset="0"/>
              </a:rPr>
              <a:t>Texas A&amp;M University</a:t>
            </a:r>
          </a:p>
          <a:p>
            <a:pPr>
              <a:lnSpc>
                <a:spcPct val="110000"/>
              </a:lnSpc>
              <a:spcBef>
                <a:spcPts val="0"/>
              </a:spcBef>
              <a:buFont typeface="Arial" charset="0"/>
              <a:buNone/>
            </a:pPr>
            <a:r>
              <a:rPr lang="en-US" sz="1400" dirty="0">
                <a:solidFill>
                  <a:srgbClr val="000000"/>
                </a:solidFill>
                <a:latin typeface="Arial" charset="0"/>
              </a:rPr>
              <a:t>Universidad </a:t>
            </a:r>
            <a:r>
              <a:rPr lang="en-US" sz="1400" dirty="0" err="1" smtClean="0">
                <a:solidFill>
                  <a:srgbClr val="000000"/>
                </a:solidFill>
                <a:latin typeface="Arial" charset="0"/>
              </a:rPr>
              <a:t>Complutense</a:t>
            </a:r>
            <a:endParaRPr lang="en-US" sz="1400" dirty="0" smtClean="0">
              <a:solidFill>
                <a:srgbClr val="000000"/>
              </a:solidFill>
              <a:latin typeface="Arial" charset="0"/>
            </a:endParaRPr>
          </a:p>
          <a:p>
            <a:pPr>
              <a:lnSpc>
                <a:spcPct val="110000"/>
              </a:lnSpc>
              <a:spcBef>
                <a:spcPts val="0"/>
              </a:spcBef>
              <a:buFont typeface="Arial" charset="0"/>
              <a:buNone/>
            </a:pPr>
            <a:r>
              <a:rPr lang="en-US" sz="1400" dirty="0" smtClean="0">
                <a:solidFill>
                  <a:srgbClr val="000000"/>
                </a:solidFill>
                <a:latin typeface="Arial" charset="0"/>
              </a:rPr>
              <a:t>	de Madrid</a:t>
            </a:r>
          </a:p>
          <a:p>
            <a:pPr>
              <a:lnSpc>
                <a:spcPct val="110000"/>
              </a:lnSpc>
              <a:spcBef>
                <a:spcPts val="0"/>
              </a:spcBef>
              <a:buNone/>
            </a:pPr>
            <a:r>
              <a:rPr lang="en-US" sz="1400" dirty="0" smtClean="0">
                <a:solidFill>
                  <a:srgbClr val="000000"/>
                </a:solidFill>
                <a:latin typeface="Arial" charset="0"/>
                <a:cs typeface="Arial" charset="0"/>
              </a:rPr>
              <a:t>University of Arizona</a:t>
            </a:r>
          </a:p>
          <a:p>
            <a:pPr>
              <a:lnSpc>
                <a:spcPct val="110000"/>
              </a:lnSpc>
              <a:spcBef>
                <a:spcPts val="0"/>
              </a:spcBef>
              <a:buNone/>
            </a:pPr>
            <a:r>
              <a:rPr lang="en-US" sz="1400" dirty="0" smtClean="0">
                <a:solidFill>
                  <a:srgbClr val="000000"/>
                </a:solidFill>
                <a:latin typeface="Arial" charset="0"/>
                <a:cs typeface="Arial" charset="0"/>
              </a:rPr>
              <a:t>University of Calgary</a:t>
            </a:r>
            <a:endParaRPr lang="en-US" sz="1400" dirty="0">
              <a:solidFill>
                <a:srgbClr val="000000"/>
              </a:solidFill>
              <a:latin typeface="Arial" charset="0"/>
            </a:endParaRPr>
          </a:p>
          <a:p>
            <a:pPr>
              <a:lnSpc>
                <a:spcPct val="110000"/>
              </a:lnSpc>
              <a:spcBef>
                <a:spcPts val="0"/>
              </a:spcBef>
              <a:buFont typeface="Arial" charset="0"/>
              <a:buNone/>
            </a:pPr>
            <a:r>
              <a:rPr lang="en-US" sz="1400" dirty="0">
                <a:solidFill>
                  <a:srgbClr val="000000"/>
                </a:solidFill>
                <a:latin typeface="Arial" charset="0"/>
              </a:rPr>
              <a:t>University of California</a:t>
            </a:r>
          </a:p>
          <a:p>
            <a:pPr>
              <a:lnSpc>
                <a:spcPct val="110000"/>
              </a:lnSpc>
              <a:spcBef>
                <a:spcPts val="0"/>
              </a:spcBef>
              <a:buFont typeface="Arial" charset="0"/>
              <a:buNone/>
            </a:pPr>
            <a:r>
              <a:rPr lang="en-US" sz="1400" dirty="0">
                <a:solidFill>
                  <a:srgbClr val="000000"/>
                </a:solidFill>
                <a:latin typeface="Arial" charset="0"/>
              </a:rPr>
              <a:t>	Berkeley</a:t>
            </a:r>
          </a:p>
          <a:p>
            <a:pPr>
              <a:lnSpc>
                <a:spcPct val="110000"/>
              </a:lnSpc>
              <a:spcBef>
                <a:spcPts val="0"/>
              </a:spcBef>
              <a:buFont typeface="Arial" charset="0"/>
              <a:buNone/>
            </a:pPr>
            <a:r>
              <a:rPr lang="en-US" sz="1400" dirty="0">
                <a:solidFill>
                  <a:srgbClr val="000000"/>
                </a:solidFill>
                <a:latin typeface="Arial" charset="0"/>
              </a:rPr>
              <a:t>	Davis</a:t>
            </a:r>
          </a:p>
          <a:p>
            <a:pPr>
              <a:lnSpc>
                <a:spcPct val="110000"/>
              </a:lnSpc>
              <a:spcBef>
                <a:spcPts val="0"/>
              </a:spcBef>
              <a:buFont typeface="Arial" charset="0"/>
              <a:buNone/>
            </a:pPr>
            <a:r>
              <a:rPr lang="en-US" sz="1400" dirty="0">
                <a:solidFill>
                  <a:srgbClr val="000000"/>
                </a:solidFill>
                <a:latin typeface="Arial" charset="0"/>
              </a:rPr>
              <a:t>	Irvine</a:t>
            </a:r>
          </a:p>
          <a:p>
            <a:pPr>
              <a:lnSpc>
                <a:spcPct val="110000"/>
              </a:lnSpc>
              <a:spcBef>
                <a:spcPts val="0"/>
              </a:spcBef>
              <a:buFont typeface="Arial" charset="0"/>
              <a:buNone/>
            </a:pPr>
            <a:r>
              <a:rPr lang="en-US" sz="1400" dirty="0">
                <a:solidFill>
                  <a:srgbClr val="000000"/>
                </a:solidFill>
                <a:latin typeface="Arial" charset="0"/>
              </a:rPr>
              <a:t>	Los Angeles</a:t>
            </a:r>
          </a:p>
          <a:p>
            <a:pPr>
              <a:lnSpc>
                <a:spcPct val="110000"/>
              </a:lnSpc>
              <a:spcBef>
                <a:spcPts val="0"/>
              </a:spcBef>
              <a:buFont typeface="Arial" charset="0"/>
              <a:buNone/>
            </a:pPr>
            <a:r>
              <a:rPr lang="en-US" sz="1400" dirty="0">
                <a:solidFill>
                  <a:srgbClr val="000000"/>
                </a:solidFill>
                <a:latin typeface="Arial" charset="0"/>
              </a:rPr>
              <a:t>	Merced</a:t>
            </a:r>
          </a:p>
          <a:p>
            <a:pPr>
              <a:lnSpc>
                <a:spcPct val="110000"/>
              </a:lnSpc>
              <a:spcBef>
                <a:spcPts val="0"/>
              </a:spcBef>
              <a:buFont typeface="Arial" charset="0"/>
              <a:buNone/>
            </a:pPr>
            <a:r>
              <a:rPr lang="en-US" sz="1400" dirty="0">
                <a:solidFill>
                  <a:srgbClr val="000000"/>
                </a:solidFill>
                <a:latin typeface="Arial" charset="0"/>
              </a:rPr>
              <a:t>	Riverside</a:t>
            </a:r>
          </a:p>
          <a:p>
            <a:pPr>
              <a:lnSpc>
                <a:spcPct val="110000"/>
              </a:lnSpc>
              <a:spcBef>
                <a:spcPts val="0"/>
              </a:spcBef>
              <a:buFont typeface="Arial" charset="0"/>
              <a:buNone/>
            </a:pPr>
            <a:r>
              <a:rPr lang="en-US" sz="1400" dirty="0">
                <a:solidFill>
                  <a:srgbClr val="000000"/>
                </a:solidFill>
                <a:latin typeface="Arial" charset="0"/>
              </a:rPr>
              <a:t>	San Diego</a:t>
            </a:r>
          </a:p>
          <a:p>
            <a:pPr>
              <a:lnSpc>
                <a:spcPct val="110000"/>
              </a:lnSpc>
              <a:spcBef>
                <a:spcPts val="0"/>
              </a:spcBef>
              <a:buFont typeface="Arial" charset="0"/>
              <a:buNone/>
            </a:pPr>
            <a:r>
              <a:rPr lang="en-US" sz="1400" dirty="0">
                <a:solidFill>
                  <a:srgbClr val="000000"/>
                </a:solidFill>
                <a:latin typeface="Arial" charset="0"/>
              </a:rPr>
              <a:t>	San Francisco</a:t>
            </a:r>
          </a:p>
          <a:p>
            <a:pPr>
              <a:lnSpc>
                <a:spcPct val="110000"/>
              </a:lnSpc>
              <a:spcBef>
                <a:spcPts val="0"/>
              </a:spcBef>
              <a:buFont typeface="Arial" charset="0"/>
              <a:buNone/>
            </a:pPr>
            <a:r>
              <a:rPr lang="en-US" sz="1400" dirty="0">
                <a:solidFill>
                  <a:srgbClr val="000000"/>
                </a:solidFill>
                <a:latin typeface="Arial" charset="0"/>
              </a:rPr>
              <a:t>	Santa Barbara</a:t>
            </a:r>
          </a:p>
          <a:p>
            <a:pPr>
              <a:lnSpc>
                <a:spcPct val="110000"/>
              </a:lnSpc>
              <a:spcBef>
                <a:spcPts val="0"/>
              </a:spcBef>
              <a:buFont typeface="Arial" charset="0"/>
              <a:buNone/>
            </a:pPr>
            <a:r>
              <a:rPr lang="en-US" sz="1400" dirty="0">
                <a:solidFill>
                  <a:srgbClr val="000000"/>
                </a:solidFill>
                <a:latin typeface="Arial" charset="0"/>
              </a:rPr>
              <a:t>	Santa </a:t>
            </a:r>
            <a:r>
              <a:rPr lang="en-US" sz="1400" dirty="0" smtClean="0">
                <a:solidFill>
                  <a:srgbClr val="000000"/>
                </a:solidFill>
                <a:latin typeface="Arial" charset="0"/>
              </a:rPr>
              <a:t>Cruz</a:t>
            </a:r>
            <a:endParaRPr lang="en-US" sz="2000" dirty="0" smtClean="0">
              <a:latin typeface="Calibri" charset="0"/>
            </a:endParaRPr>
          </a:p>
          <a:p>
            <a:pPr marL="0" indent="0">
              <a:lnSpc>
                <a:spcPct val="110000"/>
              </a:lnSpc>
              <a:spcBef>
                <a:spcPts val="0"/>
              </a:spcBef>
              <a:buNone/>
            </a:pPr>
            <a:r>
              <a:rPr lang="en-US" sz="1400" dirty="0" smtClean="0">
                <a:solidFill>
                  <a:srgbClr val="000000"/>
                </a:solidFill>
                <a:latin typeface="Arial" charset="0"/>
                <a:cs typeface="Arial" charset="0"/>
              </a:rPr>
              <a:t>The University of Chicago</a:t>
            </a:r>
          </a:p>
          <a:p>
            <a:pPr marL="0" indent="0">
              <a:lnSpc>
                <a:spcPct val="110000"/>
              </a:lnSpc>
              <a:spcBef>
                <a:spcPts val="0"/>
              </a:spcBef>
              <a:buNone/>
            </a:pPr>
            <a:r>
              <a:rPr lang="en-US" sz="1400" dirty="0">
                <a:solidFill>
                  <a:srgbClr val="000000"/>
                </a:solidFill>
                <a:latin typeface="Arial" charset="0"/>
                <a:cs typeface="Arial" charset="0"/>
              </a:rPr>
              <a:t>University of Connecticut</a:t>
            </a:r>
          </a:p>
          <a:p>
            <a:pPr marL="0" indent="0">
              <a:lnSpc>
                <a:spcPct val="110000"/>
              </a:lnSpc>
              <a:spcBef>
                <a:spcPts val="0"/>
              </a:spcBef>
              <a:buNone/>
            </a:pPr>
            <a:endParaRPr lang="en-US" sz="1400" dirty="0" smtClean="0">
              <a:solidFill>
                <a:srgbClr val="000000"/>
              </a:solidFill>
              <a:latin typeface="Arial" charset="0"/>
              <a:cs typeface="Arial" charset="0"/>
            </a:endParaRPr>
          </a:p>
        </p:txBody>
      </p:sp>
      <p:sp>
        <p:nvSpPr>
          <p:cNvPr id="9221" name="Rectangle 13"/>
          <p:cNvSpPr txBox="1">
            <a:spLocks/>
          </p:cNvSpPr>
          <p:nvPr/>
        </p:nvSpPr>
        <p:spPr bwMode="auto">
          <a:xfrm>
            <a:off x="6141686" y="1630169"/>
            <a:ext cx="249555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dirty="0" smtClean="0">
                <a:solidFill>
                  <a:srgbClr val="000000"/>
                </a:solidFill>
                <a:latin typeface="Arial" charset="0"/>
                <a:cs typeface="Arial" charset="0"/>
              </a:rPr>
              <a:t>University of Delaware</a:t>
            </a:r>
          </a:p>
          <a:p>
            <a:r>
              <a:rPr lang="en-US" sz="1200" dirty="0" smtClean="0">
                <a:solidFill>
                  <a:srgbClr val="000000"/>
                </a:solidFill>
                <a:latin typeface="Arial" charset="0"/>
                <a:cs typeface="Arial" charset="0"/>
              </a:rPr>
              <a:t>University of Florida</a:t>
            </a:r>
            <a:endParaRPr lang="en-US" sz="1300" dirty="0" smtClean="0">
              <a:solidFill>
                <a:srgbClr val="000000"/>
              </a:solidFill>
              <a:latin typeface="Arial" charset="0"/>
              <a:cs typeface="Arial" charset="0"/>
            </a:endParaRPr>
          </a:p>
          <a:p>
            <a:r>
              <a:rPr lang="en-US" sz="1300" dirty="0" smtClean="0">
                <a:solidFill>
                  <a:srgbClr val="000000"/>
                </a:solidFill>
                <a:latin typeface="Arial" charset="0"/>
                <a:cs typeface="Arial" charset="0"/>
              </a:rPr>
              <a:t>University </a:t>
            </a:r>
            <a:r>
              <a:rPr lang="en-US" sz="1300" dirty="0">
                <a:solidFill>
                  <a:srgbClr val="000000"/>
                </a:solidFill>
                <a:latin typeface="Arial" charset="0"/>
                <a:cs typeface="Arial" charset="0"/>
              </a:rPr>
              <a:t>of Illinois</a:t>
            </a:r>
          </a:p>
          <a:p>
            <a:r>
              <a:rPr lang="en-US" sz="1300" dirty="0">
                <a:solidFill>
                  <a:srgbClr val="000000"/>
                </a:solidFill>
                <a:latin typeface="Arial" charset="0"/>
                <a:cs typeface="Arial" charset="0"/>
              </a:rPr>
              <a:t>University of Illinois at Chicago</a:t>
            </a:r>
          </a:p>
          <a:p>
            <a:r>
              <a:rPr lang="en-US" sz="1300" dirty="0">
                <a:solidFill>
                  <a:srgbClr val="000000"/>
                </a:solidFill>
                <a:latin typeface="Arial" charset="0"/>
                <a:cs typeface="Arial" charset="0"/>
              </a:rPr>
              <a:t>The University of Iowa</a:t>
            </a:r>
          </a:p>
          <a:p>
            <a:r>
              <a:rPr lang="en-US" sz="1300" dirty="0">
                <a:solidFill>
                  <a:srgbClr val="000000"/>
                </a:solidFill>
                <a:latin typeface="Arial" charset="0"/>
                <a:cs typeface="Arial" charset="0"/>
              </a:rPr>
              <a:t>University of </a:t>
            </a:r>
            <a:r>
              <a:rPr lang="en-US" sz="1300" dirty="0" smtClean="0">
                <a:solidFill>
                  <a:srgbClr val="000000"/>
                </a:solidFill>
                <a:latin typeface="Arial" charset="0"/>
                <a:cs typeface="Arial" charset="0"/>
              </a:rPr>
              <a:t>Maryland</a:t>
            </a:r>
          </a:p>
          <a:p>
            <a:r>
              <a:rPr lang="en-US" sz="1300" dirty="0" smtClean="0">
                <a:solidFill>
                  <a:srgbClr val="000000"/>
                </a:solidFill>
                <a:latin typeface="Arial" charset="0"/>
                <a:cs typeface="Arial" charset="0"/>
              </a:rPr>
              <a:t>University of Miami</a:t>
            </a:r>
            <a:endParaRPr lang="en-US" sz="1300" dirty="0">
              <a:solidFill>
                <a:srgbClr val="000000"/>
              </a:solidFill>
              <a:latin typeface="Arial" charset="0"/>
              <a:cs typeface="Arial" charset="0"/>
            </a:endParaRPr>
          </a:p>
          <a:p>
            <a:r>
              <a:rPr lang="en-US" sz="1300" dirty="0">
                <a:solidFill>
                  <a:srgbClr val="000000"/>
                </a:solidFill>
                <a:latin typeface="Arial" charset="0"/>
                <a:cs typeface="Arial" charset="0"/>
              </a:rPr>
              <a:t>University of Michigan</a:t>
            </a:r>
          </a:p>
          <a:p>
            <a:r>
              <a:rPr lang="en-US" sz="1300" dirty="0">
                <a:solidFill>
                  <a:srgbClr val="000000"/>
                </a:solidFill>
                <a:latin typeface="Arial" charset="0"/>
                <a:cs typeface="Arial" charset="0"/>
              </a:rPr>
              <a:t>University of </a:t>
            </a:r>
            <a:r>
              <a:rPr lang="en-US" sz="1300" dirty="0" smtClean="0">
                <a:solidFill>
                  <a:srgbClr val="000000"/>
                </a:solidFill>
                <a:latin typeface="Arial" charset="0"/>
                <a:cs typeface="Arial" charset="0"/>
              </a:rPr>
              <a:t>Minnesota</a:t>
            </a:r>
          </a:p>
          <a:p>
            <a:r>
              <a:rPr lang="en-US" sz="1300" dirty="0" smtClean="0">
                <a:solidFill>
                  <a:srgbClr val="000000"/>
                </a:solidFill>
                <a:latin typeface="Arial" charset="0"/>
                <a:cs typeface="Arial" charset="0"/>
              </a:rPr>
              <a:t>University of Missouri</a:t>
            </a:r>
          </a:p>
          <a:p>
            <a:r>
              <a:rPr lang="en-US" sz="1300" dirty="0" smtClean="0">
                <a:solidFill>
                  <a:srgbClr val="000000"/>
                </a:solidFill>
                <a:latin typeface="Arial" charset="0"/>
                <a:cs typeface="Arial" charset="0"/>
              </a:rPr>
              <a:t>University of Nebraska-Lincoln</a:t>
            </a:r>
            <a:endParaRPr lang="en-US" sz="1300" dirty="0">
              <a:solidFill>
                <a:srgbClr val="000000"/>
              </a:solidFill>
              <a:latin typeface="Arial" charset="0"/>
              <a:cs typeface="Arial" charset="0"/>
            </a:endParaRPr>
          </a:p>
          <a:p>
            <a:r>
              <a:rPr lang="en-US" sz="1300" dirty="0">
                <a:solidFill>
                  <a:srgbClr val="000000"/>
                </a:solidFill>
                <a:latin typeface="Arial" charset="0"/>
                <a:cs typeface="Arial" charset="0"/>
              </a:rPr>
              <a:t>The University of </a:t>
            </a:r>
            <a:r>
              <a:rPr lang="en-US" sz="1300" dirty="0" smtClean="0">
                <a:solidFill>
                  <a:srgbClr val="000000"/>
                </a:solidFill>
                <a:latin typeface="Arial" charset="0"/>
                <a:cs typeface="Arial" charset="0"/>
              </a:rPr>
              <a:t>North</a:t>
            </a:r>
          </a:p>
          <a:p>
            <a:r>
              <a:rPr lang="en-US" sz="1300" dirty="0" smtClean="0">
                <a:solidFill>
                  <a:srgbClr val="000000"/>
                </a:solidFill>
                <a:latin typeface="Arial" charset="0"/>
                <a:cs typeface="Arial" charset="0"/>
              </a:rPr>
              <a:t>	Carolina </a:t>
            </a:r>
            <a:r>
              <a:rPr lang="en-US" sz="1300" dirty="0">
                <a:solidFill>
                  <a:srgbClr val="000000"/>
                </a:solidFill>
                <a:latin typeface="Arial" charset="0"/>
                <a:cs typeface="Arial" charset="0"/>
              </a:rPr>
              <a:t>at Chapel Hill</a:t>
            </a:r>
          </a:p>
          <a:p>
            <a:r>
              <a:rPr lang="en-US" sz="1300" dirty="0">
                <a:solidFill>
                  <a:srgbClr val="000000"/>
                </a:solidFill>
                <a:latin typeface="Arial" charset="0"/>
                <a:cs typeface="Arial" charset="0"/>
              </a:rPr>
              <a:t>University of Notre Dame</a:t>
            </a:r>
          </a:p>
          <a:p>
            <a:r>
              <a:rPr lang="en-US" sz="1300" dirty="0">
                <a:solidFill>
                  <a:srgbClr val="000000"/>
                </a:solidFill>
                <a:latin typeface="Arial" charset="0"/>
                <a:cs typeface="Arial" charset="0"/>
              </a:rPr>
              <a:t>University of Pennsylvania</a:t>
            </a:r>
          </a:p>
          <a:p>
            <a:r>
              <a:rPr lang="en-US" sz="1300" dirty="0">
                <a:solidFill>
                  <a:srgbClr val="000000"/>
                </a:solidFill>
                <a:latin typeface="Arial" charset="0"/>
                <a:cs typeface="Arial" charset="0"/>
              </a:rPr>
              <a:t>University of Pittsburgh</a:t>
            </a:r>
          </a:p>
          <a:p>
            <a:r>
              <a:rPr lang="en-US" sz="1300" dirty="0">
                <a:solidFill>
                  <a:srgbClr val="000000"/>
                </a:solidFill>
                <a:latin typeface="Arial" charset="0"/>
                <a:cs typeface="Arial" charset="0"/>
              </a:rPr>
              <a:t>University of Utah</a:t>
            </a:r>
          </a:p>
          <a:p>
            <a:r>
              <a:rPr lang="en-US" sz="1300" dirty="0">
                <a:solidFill>
                  <a:srgbClr val="000000"/>
                </a:solidFill>
                <a:latin typeface="Arial" charset="0"/>
                <a:cs typeface="Arial" charset="0"/>
              </a:rPr>
              <a:t>University of Virginia</a:t>
            </a:r>
          </a:p>
          <a:p>
            <a:r>
              <a:rPr lang="en-US" sz="1300" dirty="0">
                <a:solidFill>
                  <a:srgbClr val="000000"/>
                </a:solidFill>
                <a:latin typeface="Arial" charset="0"/>
                <a:cs typeface="Arial" charset="0"/>
              </a:rPr>
              <a:t>University of </a:t>
            </a:r>
            <a:r>
              <a:rPr lang="en-US" sz="1300" dirty="0" smtClean="0">
                <a:solidFill>
                  <a:srgbClr val="000000"/>
                </a:solidFill>
                <a:latin typeface="Arial" charset="0"/>
                <a:cs typeface="Arial" charset="0"/>
              </a:rPr>
              <a:t>Washington</a:t>
            </a:r>
          </a:p>
          <a:p>
            <a:r>
              <a:rPr lang="en-US" sz="1300" dirty="0" smtClean="0">
                <a:solidFill>
                  <a:srgbClr val="000000"/>
                </a:solidFill>
                <a:latin typeface="Arial" charset="0"/>
                <a:cs typeface="Arial" charset="0"/>
              </a:rPr>
              <a:t>University of Wisconsin-	Madison</a:t>
            </a:r>
          </a:p>
          <a:p>
            <a:r>
              <a:rPr lang="en-US" sz="1300" dirty="0" smtClean="0">
                <a:solidFill>
                  <a:srgbClr val="000000"/>
                </a:solidFill>
                <a:latin typeface="Arial" charset="0"/>
                <a:cs typeface="Arial" charset="0"/>
              </a:rPr>
              <a:t>Utah State University</a:t>
            </a:r>
          </a:p>
          <a:p>
            <a:r>
              <a:rPr lang="en-US" sz="1300" dirty="0" smtClean="0">
                <a:solidFill>
                  <a:srgbClr val="000000"/>
                </a:solidFill>
                <a:latin typeface="Arial" charset="0"/>
                <a:cs typeface="Arial" charset="0"/>
              </a:rPr>
              <a:t>Washington University</a:t>
            </a:r>
          </a:p>
          <a:p>
            <a:r>
              <a:rPr lang="en-US" sz="1300" dirty="0" smtClean="0">
                <a:solidFill>
                  <a:srgbClr val="000000"/>
                </a:solidFill>
                <a:latin typeface="Arial" charset="0"/>
                <a:cs typeface="Arial" charset="0"/>
              </a:rPr>
              <a:t>Yale University Library</a:t>
            </a:r>
            <a:endParaRPr lang="en-US" sz="1300" dirty="0" smtClean="0">
              <a:latin typeface="Arial" charset="0"/>
              <a:cs typeface="Arial" charset="0"/>
            </a:endParaRPr>
          </a:p>
          <a:p>
            <a:endParaRPr lang="en-US" sz="1300" dirty="0">
              <a:solidFill>
                <a:srgbClr val="000000"/>
              </a:solidFill>
              <a:latin typeface="Arial" charset="0"/>
              <a:cs typeface="Arial" charset="0"/>
            </a:endParaRPr>
          </a:p>
        </p:txBody>
      </p:sp>
    </p:spTree>
    <p:extLst>
      <p:ext uri="{BB962C8B-B14F-4D97-AF65-F5344CB8AC3E}">
        <p14:creationId xmlns:p14="http://schemas.microsoft.com/office/powerpoint/2010/main" val="6886105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Repository</a:t>
            </a:r>
            <a:endParaRPr lang="en-US" dirty="0"/>
          </a:p>
        </p:txBody>
      </p:sp>
      <p:sp>
        <p:nvSpPr>
          <p:cNvPr id="3" name="Content Placeholder 2"/>
          <p:cNvSpPr>
            <a:spLocks noGrp="1"/>
          </p:cNvSpPr>
          <p:nvPr>
            <p:ph idx="1"/>
          </p:nvPr>
        </p:nvSpPr>
        <p:spPr/>
        <p:txBody>
          <a:bodyPr>
            <a:normAutofit/>
          </a:bodyPr>
          <a:lstStyle/>
          <a:p>
            <a:r>
              <a:rPr lang="en-US" dirty="0" smtClean="0"/>
              <a:t>Launched 2008</a:t>
            </a:r>
          </a:p>
          <a:p>
            <a:r>
              <a:rPr lang="en-US" dirty="0" smtClean="0"/>
              <a:t>Initial focus on digitized book and journal content</a:t>
            </a:r>
          </a:p>
          <a:p>
            <a:pPr lvl="1"/>
            <a:r>
              <a:rPr lang="en-US" dirty="0" smtClean="0"/>
              <a:t>10,203,436 </a:t>
            </a:r>
            <a:r>
              <a:rPr lang="en-US" dirty="0"/>
              <a:t>total volumes </a:t>
            </a:r>
          </a:p>
          <a:p>
            <a:pPr lvl="1"/>
            <a:r>
              <a:rPr lang="en-US" dirty="0" smtClean="0"/>
              <a:t>5,419,737 </a:t>
            </a:r>
            <a:r>
              <a:rPr lang="en-US" dirty="0"/>
              <a:t>book titles</a:t>
            </a:r>
          </a:p>
          <a:p>
            <a:pPr lvl="1"/>
            <a:r>
              <a:rPr lang="en-US" dirty="0" smtClean="0"/>
              <a:t>268,872 </a:t>
            </a:r>
            <a:r>
              <a:rPr lang="en-US" dirty="0"/>
              <a:t>serial titles</a:t>
            </a:r>
          </a:p>
          <a:p>
            <a:pPr lvl="1"/>
            <a:r>
              <a:rPr lang="en-US" dirty="0" smtClean="0"/>
              <a:t>2,887,976 public domain (~28%)</a:t>
            </a:r>
          </a:p>
        </p:txBody>
      </p:sp>
    </p:spTree>
    <p:extLst>
      <p:ext uri="{BB962C8B-B14F-4D97-AF65-F5344CB8AC3E}">
        <p14:creationId xmlns:p14="http://schemas.microsoft.com/office/powerpoint/2010/main" val="456071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solidFill>
                  <a:srgbClr val="404040"/>
                </a:solidFill>
                <a:latin typeface="Calibri" charset="0"/>
              </a:rPr>
              <a:t>The Name</a:t>
            </a:r>
          </a:p>
        </p:txBody>
      </p:sp>
      <p:sp>
        <p:nvSpPr>
          <p:cNvPr id="12290" name="Content Placeholder 2"/>
          <p:cNvSpPr>
            <a:spLocks noGrp="1"/>
          </p:cNvSpPr>
          <p:nvPr>
            <p:ph idx="1"/>
          </p:nvPr>
        </p:nvSpPr>
        <p:spPr/>
        <p:txBody>
          <a:bodyPr/>
          <a:lstStyle/>
          <a:p>
            <a:r>
              <a:rPr lang="en-US" dirty="0">
                <a:solidFill>
                  <a:srgbClr val="404040"/>
                </a:solidFill>
                <a:latin typeface="Calibri" charset="0"/>
              </a:rPr>
              <a:t>The meaning behind the name</a:t>
            </a:r>
          </a:p>
          <a:p>
            <a:pPr lvl="1"/>
            <a:r>
              <a:rPr lang="en-US" dirty="0" err="1">
                <a:solidFill>
                  <a:srgbClr val="404040"/>
                </a:solidFill>
                <a:latin typeface="Calibri" charset="0"/>
              </a:rPr>
              <a:t>Hathi</a:t>
            </a:r>
            <a:r>
              <a:rPr lang="en-US" dirty="0">
                <a:solidFill>
                  <a:srgbClr val="404040"/>
                </a:solidFill>
                <a:latin typeface="Calibri" charset="0"/>
              </a:rPr>
              <a:t> (hah-tee)--Hindi for elephant</a:t>
            </a:r>
          </a:p>
          <a:p>
            <a:pPr lvl="1"/>
            <a:r>
              <a:rPr lang="en-US" dirty="0">
                <a:solidFill>
                  <a:srgbClr val="404040"/>
                </a:solidFill>
                <a:latin typeface="Calibri" charset="0"/>
              </a:rPr>
              <a:t>Big, strong</a:t>
            </a:r>
          </a:p>
          <a:p>
            <a:pPr lvl="1"/>
            <a:r>
              <a:rPr lang="en-US" dirty="0">
                <a:solidFill>
                  <a:srgbClr val="404040"/>
                </a:solidFill>
                <a:latin typeface="Calibri" charset="0"/>
              </a:rPr>
              <a:t>Never forgets, wise</a:t>
            </a:r>
          </a:p>
          <a:p>
            <a:pPr lvl="1"/>
            <a:r>
              <a:rPr lang="en-US" dirty="0">
                <a:solidFill>
                  <a:srgbClr val="404040"/>
                </a:solidFill>
                <a:latin typeface="Calibri" charset="0"/>
              </a:rPr>
              <a:t>Secure</a:t>
            </a:r>
          </a:p>
          <a:p>
            <a:pPr lvl="1"/>
            <a:r>
              <a:rPr lang="en-US" dirty="0">
                <a:solidFill>
                  <a:srgbClr val="404040"/>
                </a:solidFill>
                <a:latin typeface="Calibri" charset="0"/>
              </a:rPr>
              <a:t>Trustworthy</a:t>
            </a:r>
          </a:p>
          <a:p>
            <a:pPr lvl="1"/>
            <a:endParaRPr lang="en-US" dirty="0">
              <a:solidFill>
                <a:srgbClr val="404040"/>
              </a:solidFill>
              <a:latin typeface="Calibri" charset="0"/>
            </a:endParaRPr>
          </a:p>
        </p:txBody>
      </p:sp>
      <p:pic>
        <p:nvPicPr>
          <p:cNvPr id="12291" name="Picture 6" descr="http://www.gasolinealleyantiques.com/images/Records%20Page/lg-7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667000"/>
            <a:ext cx="2486025"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334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Mission	</a:t>
            </a:r>
            <a:endParaRPr lang="en-US" dirty="0">
              <a:ea typeface="+mj-ea"/>
              <a:cs typeface="+mj-cs"/>
            </a:endParaRP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sz="3000" dirty="0" smtClean="0">
                <a:ea typeface="+mn-ea"/>
                <a:cs typeface="+mn-cs"/>
              </a:rPr>
              <a:t>To contribute to the common good by collecting, organizing, preserving, communicating, and sharing</a:t>
            </a:r>
            <a:r>
              <a:rPr lang="en-US" sz="3000" b="1" dirty="0" smtClean="0">
                <a:ea typeface="+mn-ea"/>
                <a:cs typeface="+mn-cs"/>
              </a:rPr>
              <a:t> </a:t>
            </a:r>
            <a:r>
              <a:rPr lang="en-US" sz="3000" dirty="0" smtClean="0">
                <a:ea typeface="+mn-ea"/>
                <a:cs typeface="+mn-cs"/>
              </a:rPr>
              <a:t>the record of human knowledge</a:t>
            </a:r>
          </a:p>
          <a:p>
            <a:pPr fontAlgn="auto">
              <a:spcAft>
                <a:spcPts val="0"/>
              </a:spcAft>
              <a:buFont typeface="Arial"/>
              <a:buChar char="•"/>
              <a:defRPr/>
            </a:pPr>
            <a:endParaRPr lang="en-US" dirty="0">
              <a:ea typeface="+mn-ea"/>
              <a:cs typeface="+mn-cs"/>
            </a:endParaRPr>
          </a:p>
        </p:txBody>
      </p:sp>
    </p:spTree>
    <p:extLst>
      <p:ext uri="{BB962C8B-B14F-4D97-AF65-F5344CB8AC3E}">
        <p14:creationId xmlns:p14="http://schemas.microsoft.com/office/powerpoint/2010/main" val="3729966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ea typeface="+mj-ea"/>
                <a:cs typeface="+mj-cs"/>
              </a:rPr>
              <a:t>Collections and Collaboration</a:t>
            </a:r>
            <a:endParaRPr lang="en-US" dirty="0">
              <a:ea typeface="+mj-ea"/>
              <a:cs typeface="+mj-cs"/>
            </a:endParaRPr>
          </a:p>
        </p:txBody>
      </p:sp>
      <p:sp>
        <p:nvSpPr>
          <p:cNvPr id="5" name="Content Placeholder 4"/>
          <p:cNvSpPr>
            <a:spLocks noGrp="1"/>
          </p:cNvSpPr>
          <p:nvPr>
            <p:ph idx="1"/>
          </p:nvPr>
        </p:nvSpPr>
        <p:spPr/>
        <p:txBody>
          <a:bodyPr rtlCol="0">
            <a:normAutofit lnSpcReduction="10000"/>
          </a:bodyPr>
          <a:lstStyle/>
          <a:p>
            <a:pPr>
              <a:defRPr/>
            </a:pPr>
            <a:r>
              <a:rPr lang="en-US" sz="3000" dirty="0"/>
              <a:t>Comprehensive </a:t>
            </a:r>
            <a:r>
              <a:rPr lang="en-US" sz="3000" dirty="0" smtClean="0"/>
              <a:t>collection</a:t>
            </a:r>
          </a:p>
          <a:p>
            <a:pPr lvl="1">
              <a:buFont typeface="Lucida Grande"/>
              <a:buChar char="-"/>
              <a:defRPr/>
            </a:pPr>
            <a:r>
              <a:rPr lang="en-US" sz="2600" dirty="0" smtClean="0"/>
              <a:t>Preservation…with Access</a:t>
            </a:r>
          </a:p>
          <a:p>
            <a:pPr>
              <a:defRPr/>
            </a:pPr>
            <a:r>
              <a:rPr lang="en-US" sz="3000" dirty="0" smtClean="0"/>
              <a:t>Shared </a:t>
            </a:r>
            <a:r>
              <a:rPr lang="en-US" sz="3000" dirty="0"/>
              <a:t>strategies</a:t>
            </a:r>
          </a:p>
          <a:p>
            <a:pPr lvl="1">
              <a:defRPr/>
            </a:pPr>
            <a:r>
              <a:rPr lang="en-US" sz="2600" dirty="0" smtClean="0"/>
              <a:t>Copyright</a:t>
            </a:r>
          </a:p>
          <a:p>
            <a:pPr lvl="1">
              <a:defRPr/>
            </a:pPr>
            <a:r>
              <a:rPr lang="en-US" sz="2600" dirty="0"/>
              <a:t>Collection management, </a:t>
            </a:r>
            <a:r>
              <a:rPr lang="en-US" sz="2600" dirty="0" smtClean="0"/>
              <a:t>development</a:t>
            </a:r>
          </a:p>
          <a:p>
            <a:pPr lvl="1">
              <a:defRPr/>
            </a:pPr>
            <a:r>
              <a:rPr lang="en-US" sz="2600" dirty="0" smtClean="0"/>
              <a:t>Preservation</a:t>
            </a:r>
          </a:p>
          <a:p>
            <a:pPr lvl="1">
              <a:defRPr/>
            </a:pPr>
            <a:r>
              <a:rPr lang="en-US" sz="2600" dirty="0"/>
              <a:t>Discovery / </a:t>
            </a:r>
            <a:r>
              <a:rPr lang="en-US" sz="2600" dirty="0" smtClean="0"/>
              <a:t>Use</a:t>
            </a:r>
          </a:p>
          <a:p>
            <a:pPr lvl="1">
              <a:defRPr/>
            </a:pPr>
            <a:r>
              <a:rPr lang="en-US" sz="2600" dirty="0" smtClean="0"/>
              <a:t>Bibliographic Indeterminacy</a:t>
            </a:r>
          </a:p>
          <a:p>
            <a:pPr lvl="1">
              <a:defRPr/>
            </a:pPr>
            <a:r>
              <a:rPr lang="en-US" sz="2600" dirty="0" smtClean="0"/>
              <a:t>Efficient </a:t>
            </a:r>
            <a:r>
              <a:rPr lang="en-US" sz="2600" dirty="0"/>
              <a:t>user services</a:t>
            </a:r>
          </a:p>
          <a:p>
            <a:pPr>
              <a:defRPr/>
            </a:pPr>
            <a:r>
              <a:rPr lang="en-US" sz="3000" dirty="0"/>
              <a:t>Public Good</a:t>
            </a:r>
          </a:p>
          <a:p>
            <a:pPr>
              <a:buNone/>
            </a:pPr>
            <a:endParaRPr lang="en-US" sz="2600" dirty="0"/>
          </a:p>
          <a:p>
            <a:endParaRPr lang="en-US" dirty="0"/>
          </a:p>
        </p:txBody>
      </p:sp>
    </p:spTree>
    <p:extLst>
      <p:ext uri="{BB962C8B-B14F-4D97-AF65-F5344CB8AC3E}">
        <p14:creationId xmlns:p14="http://schemas.microsoft.com/office/powerpoint/2010/main" val="26317993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Preservation and Access</a:t>
            </a:r>
            <a:endParaRPr lang="en-US" dirty="0"/>
          </a:p>
        </p:txBody>
      </p:sp>
    </p:spTree>
    <p:extLst>
      <p:ext uri="{BB962C8B-B14F-4D97-AF65-F5344CB8AC3E}">
        <p14:creationId xmlns:p14="http://schemas.microsoft.com/office/powerpoint/2010/main" val="187742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with Access</a:t>
            </a:r>
            <a:endParaRPr lang="en-US" dirty="0"/>
          </a:p>
        </p:txBody>
      </p:sp>
      <p:sp>
        <p:nvSpPr>
          <p:cNvPr id="3" name="Content Placeholder 2"/>
          <p:cNvSpPr>
            <a:spLocks noGrp="1"/>
          </p:cNvSpPr>
          <p:nvPr>
            <p:ph idx="1"/>
          </p:nvPr>
        </p:nvSpPr>
        <p:spPr/>
        <p:txBody>
          <a:bodyPr/>
          <a:lstStyle/>
          <a:p>
            <a:r>
              <a:rPr lang="en-US" dirty="0" smtClean="0"/>
              <a:t>Cost effective preservation and access services</a:t>
            </a:r>
          </a:p>
          <a:p>
            <a:r>
              <a:rPr lang="en-US" dirty="0" smtClean="0"/>
              <a:t>Preservation</a:t>
            </a:r>
          </a:p>
          <a:p>
            <a:pPr lvl="1"/>
            <a:r>
              <a:rPr lang="en-US" dirty="0"/>
              <a:t>TRAC-</a:t>
            </a:r>
            <a:r>
              <a:rPr lang="en-US" dirty="0" smtClean="0"/>
              <a:t>certified</a:t>
            </a:r>
          </a:p>
          <a:p>
            <a:pPr lvl="1"/>
            <a:r>
              <a:rPr lang="en-US" dirty="0" smtClean="0"/>
              <a:t>Robust infrastructure</a:t>
            </a:r>
          </a:p>
          <a:p>
            <a:pPr lvl="1"/>
            <a:r>
              <a:rPr lang="en-US" dirty="0" smtClean="0">
                <a:latin typeface="Calibri" charset="0"/>
                <a:ea typeface="ＭＳ Ｐゴシック" charset="0"/>
              </a:rPr>
              <a:t>Long-term commitments </a:t>
            </a:r>
            <a:r>
              <a:rPr lang="en-US" dirty="0">
                <a:latin typeface="Calibri" charset="0"/>
                <a:ea typeface="ＭＳ Ｐゴシック" charset="0"/>
              </a:rPr>
              <a:t>on digital content facilitate </a:t>
            </a:r>
            <a:r>
              <a:rPr lang="en-US" dirty="0" smtClean="0">
                <a:latin typeface="Calibri" charset="0"/>
                <a:ea typeface="ＭＳ Ｐゴシック" charset="0"/>
              </a:rPr>
              <a:t>planning, decision-making</a:t>
            </a:r>
          </a:p>
        </p:txBody>
      </p:sp>
    </p:spTree>
    <p:extLst>
      <p:ext uri="{BB962C8B-B14F-4D97-AF65-F5344CB8AC3E}">
        <p14:creationId xmlns:p14="http://schemas.microsoft.com/office/powerpoint/2010/main" val="20804618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Preservation with Access (2)</a:t>
            </a:r>
            <a:endParaRPr lang="en-US" dirty="0"/>
          </a:p>
        </p:txBody>
      </p:sp>
      <p:sp>
        <p:nvSpPr>
          <p:cNvPr id="3" name="Content Placeholder 2"/>
          <p:cNvSpPr>
            <a:spLocks noGrp="1"/>
          </p:cNvSpPr>
          <p:nvPr>
            <p:ph idx="1"/>
          </p:nvPr>
        </p:nvSpPr>
        <p:spPr/>
        <p:txBody>
          <a:bodyPr>
            <a:normAutofit/>
          </a:bodyPr>
          <a:lstStyle/>
          <a:p>
            <a:r>
              <a:rPr lang="en-US" dirty="0" smtClean="0"/>
              <a:t>Discovery</a:t>
            </a:r>
          </a:p>
          <a:p>
            <a:pPr lvl="1"/>
            <a:r>
              <a:rPr lang="en-US" dirty="0"/>
              <a:t>Bibliographic and full-text search of all </a:t>
            </a:r>
            <a:r>
              <a:rPr lang="en-US" dirty="0" smtClean="0"/>
              <a:t>materials</a:t>
            </a:r>
          </a:p>
          <a:p>
            <a:pPr lvl="1"/>
            <a:r>
              <a:rPr lang="en-US" dirty="0" smtClean="0"/>
              <a:t>Extended discovery (</a:t>
            </a:r>
            <a:r>
              <a:rPr lang="en-US" dirty="0" err="1" smtClean="0"/>
              <a:t>ProQuest</a:t>
            </a:r>
            <a:r>
              <a:rPr lang="en-US" dirty="0" smtClean="0"/>
              <a:t>, EBSCO, OCLC, Ex </a:t>
            </a:r>
            <a:r>
              <a:rPr lang="en-US" dirty="0" err="1" smtClean="0"/>
              <a:t>Libris</a:t>
            </a:r>
            <a:r>
              <a:rPr lang="en-US" dirty="0" smtClean="0"/>
              <a:t>)</a:t>
            </a:r>
          </a:p>
          <a:p>
            <a:pPr lvl="1"/>
            <a:r>
              <a:rPr lang="en-US" dirty="0"/>
              <a:t>Mechanisms for local loading of </a:t>
            </a:r>
            <a:r>
              <a:rPr lang="en-US" dirty="0" smtClean="0"/>
              <a:t>records</a:t>
            </a:r>
          </a:p>
        </p:txBody>
      </p:sp>
    </p:spTree>
    <p:extLst>
      <p:ext uri="{BB962C8B-B14F-4D97-AF65-F5344CB8AC3E}">
        <p14:creationId xmlns:p14="http://schemas.microsoft.com/office/powerpoint/2010/main" val="13851199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4653" y="634898"/>
            <a:ext cx="6785816" cy="5779767"/>
          </a:xfrm>
        </p:spPr>
        <p:txBody>
          <a:bodyPr>
            <a:normAutofit fontScale="70000" lnSpcReduction="20000"/>
          </a:bodyPr>
          <a:lstStyle/>
          <a:p>
            <a:pPr>
              <a:lnSpc>
                <a:spcPct val="120000"/>
              </a:lnSpc>
              <a:spcAft>
                <a:spcPts val="600"/>
              </a:spcAft>
            </a:pPr>
            <a:r>
              <a:rPr lang="en-US" dirty="0"/>
              <a:t>To what extent will digitization drive the use of print collections, and to what extent will it obviate the need for access to print?</a:t>
            </a:r>
          </a:p>
          <a:p>
            <a:pPr>
              <a:lnSpc>
                <a:spcPct val="120000"/>
              </a:lnSpc>
              <a:spcAft>
                <a:spcPts val="600"/>
              </a:spcAft>
            </a:pPr>
            <a:r>
              <a:rPr lang="en-US" dirty="0"/>
              <a:t>How will services such as circulation, interlibrary loan, and course reserves be changed or transformed by mass digitization of print collections?</a:t>
            </a:r>
          </a:p>
          <a:p>
            <a:pPr>
              <a:lnSpc>
                <a:spcPct val="120000"/>
              </a:lnSpc>
              <a:spcAft>
                <a:spcPts val="600"/>
              </a:spcAft>
            </a:pPr>
            <a:r>
              <a:rPr lang="en-US" dirty="0"/>
              <a:t>What new services may arise as a result of digitization?</a:t>
            </a:r>
          </a:p>
          <a:p>
            <a:pPr>
              <a:lnSpc>
                <a:spcPct val="120000"/>
              </a:lnSpc>
              <a:spcAft>
                <a:spcPts val="600"/>
              </a:spcAft>
            </a:pPr>
            <a:r>
              <a:rPr lang="en-US" dirty="0"/>
              <a:t>How will libraries function as physical spaces as content increasingly moves online?</a:t>
            </a:r>
          </a:p>
          <a:p>
            <a:pPr>
              <a:lnSpc>
                <a:spcPct val="120000"/>
              </a:lnSpc>
              <a:spcAft>
                <a:spcPts val="600"/>
              </a:spcAft>
            </a:pPr>
            <a:r>
              <a:rPr lang="en-US" dirty="0"/>
              <a:t>How will user expectations of instant, online access to resources shape the future of Access Services?</a:t>
            </a:r>
          </a:p>
          <a:p>
            <a:pPr>
              <a:lnSpc>
                <a:spcPct val="120000"/>
              </a:lnSpc>
              <a:spcAft>
                <a:spcPts val="600"/>
              </a:spcAft>
            </a:pPr>
            <a:r>
              <a:rPr lang="en-US" dirty="0"/>
              <a:t>To what extent will shared print repositories or cooperative collection development change what we do and how we think about Access </a:t>
            </a:r>
            <a:r>
              <a:rPr lang="en-US" dirty="0" smtClean="0"/>
              <a:t>Services</a:t>
            </a:r>
            <a:endParaRPr lang="en-US" dirty="0"/>
          </a:p>
        </p:txBody>
      </p:sp>
      <p:sp>
        <p:nvSpPr>
          <p:cNvPr id="3" name="TextBox 2"/>
          <p:cNvSpPr txBox="1"/>
          <p:nvPr/>
        </p:nvSpPr>
        <p:spPr>
          <a:xfrm>
            <a:off x="7272869" y="819564"/>
            <a:ext cx="1443030" cy="369332"/>
          </a:xfrm>
          <a:prstGeom prst="rect">
            <a:avLst/>
          </a:prstGeom>
          <a:noFill/>
        </p:spPr>
        <p:txBody>
          <a:bodyPr wrap="square" rtlCol="0">
            <a:spAutoFit/>
          </a:bodyPr>
          <a:lstStyle/>
          <a:p>
            <a:r>
              <a:rPr lang="en-US" b="1" dirty="0" smtClean="0"/>
              <a:t>Use of Print</a:t>
            </a:r>
          </a:p>
        </p:txBody>
      </p:sp>
      <p:sp>
        <p:nvSpPr>
          <p:cNvPr id="4" name="TextBox 3"/>
          <p:cNvSpPr txBox="1"/>
          <p:nvPr/>
        </p:nvSpPr>
        <p:spPr>
          <a:xfrm>
            <a:off x="7272869" y="1922680"/>
            <a:ext cx="1443030" cy="646331"/>
          </a:xfrm>
          <a:prstGeom prst="rect">
            <a:avLst/>
          </a:prstGeom>
          <a:noFill/>
        </p:spPr>
        <p:txBody>
          <a:bodyPr wrap="square" rtlCol="0">
            <a:spAutoFit/>
          </a:bodyPr>
          <a:lstStyle/>
          <a:p>
            <a:r>
              <a:rPr lang="en-US" b="1" dirty="0" smtClean="0"/>
              <a:t>Circulation, ILL, Reserves</a:t>
            </a:r>
          </a:p>
        </p:txBody>
      </p:sp>
      <p:sp>
        <p:nvSpPr>
          <p:cNvPr id="5" name="TextBox 4"/>
          <p:cNvSpPr txBox="1"/>
          <p:nvPr/>
        </p:nvSpPr>
        <p:spPr>
          <a:xfrm>
            <a:off x="7272869" y="2948675"/>
            <a:ext cx="1443030" cy="369332"/>
          </a:xfrm>
          <a:prstGeom prst="rect">
            <a:avLst/>
          </a:prstGeom>
          <a:noFill/>
        </p:spPr>
        <p:txBody>
          <a:bodyPr wrap="square" rtlCol="0">
            <a:spAutoFit/>
          </a:bodyPr>
          <a:lstStyle/>
          <a:p>
            <a:r>
              <a:rPr lang="en-US" b="1" dirty="0" smtClean="0"/>
              <a:t>New Services</a:t>
            </a:r>
          </a:p>
        </p:txBody>
      </p:sp>
      <p:sp>
        <p:nvSpPr>
          <p:cNvPr id="6" name="TextBox 5"/>
          <p:cNvSpPr txBox="1"/>
          <p:nvPr/>
        </p:nvSpPr>
        <p:spPr>
          <a:xfrm>
            <a:off x="7272869" y="3462180"/>
            <a:ext cx="1614670" cy="646331"/>
          </a:xfrm>
          <a:prstGeom prst="rect">
            <a:avLst/>
          </a:prstGeom>
          <a:noFill/>
        </p:spPr>
        <p:txBody>
          <a:bodyPr wrap="square" rtlCol="0">
            <a:spAutoFit/>
          </a:bodyPr>
          <a:lstStyle/>
          <a:p>
            <a:r>
              <a:rPr lang="en-US" b="1" dirty="0" smtClean="0"/>
              <a:t>Physical spaces</a:t>
            </a:r>
          </a:p>
        </p:txBody>
      </p:sp>
      <p:sp>
        <p:nvSpPr>
          <p:cNvPr id="7" name="TextBox 6"/>
          <p:cNvSpPr txBox="1"/>
          <p:nvPr/>
        </p:nvSpPr>
        <p:spPr>
          <a:xfrm>
            <a:off x="7272869" y="4270420"/>
            <a:ext cx="1443030" cy="646331"/>
          </a:xfrm>
          <a:prstGeom prst="rect">
            <a:avLst/>
          </a:prstGeom>
          <a:noFill/>
        </p:spPr>
        <p:txBody>
          <a:bodyPr wrap="square" rtlCol="0">
            <a:spAutoFit/>
          </a:bodyPr>
          <a:lstStyle/>
          <a:p>
            <a:r>
              <a:rPr lang="en-US" b="1" dirty="0" smtClean="0"/>
              <a:t>User expectations</a:t>
            </a:r>
          </a:p>
        </p:txBody>
      </p:sp>
      <p:sp>
        <p:nvSpPr>
          <p:cNvPr id="8" name="TextBox 7"/>
          <p:cNvSpPr txBox="1"/>
          <p:nvPr/>
        </p:nvSpPr>
        <p:spPr>
          <a:xfrm>
            <a:off x="7272869" y="5309585"/>
            <a:ext cx="1614670" cy="369332"/>
          </a:xfrm>
          <a:prstGeom prst="rect">
            <a:avLst/>
          </a:prstGeom>
          <a:noFill/>
        </p:spPr>
        <p:txBody>
          <a:bodyPr wrap="square" rtlCol="0">
            <a:spAutoFit/>
          </a:bodyPr>
          <a:lstStyle/>
          <a:p>
            <a:r>
              <a:rPr lang="en-US" b="1" dirty="0" smtClean="0"/>
              <a:t>Collaboration</a:t>
            </a:r>
          </a:p>
        </p:txBody>
      </p:sp>
      <p:cxnSp>
        <p:nvCxnSpPr>
          <p:cNvPr id="10" name="Straight Connector 9"/>
          <p:cNvCxnSpPr/>
          <p:nvPr/>
        </p:nvCxnSpPr>
        <p:spPr>
          <a:xfrm>
            <a:off x="7099709" y="673386"/>
            <a:ext cx="0" cy="561932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44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with Access (3)</a:t>
            </a:r>
            <a:endParaRPr lang="en-US" dirty="0"/>
          </a:p>
        </p:txBody>
      </p:sp>
      <p:sp>
        <p:nvSpPr>
          <p:cNvPr id="3" name="Content Placeholder 2"/>
          <p:cNvSpPr>
            <a:spLocks noGrp="1"/>
          </p:cNvSpPr>
          <p:nvPr>
            <p:ph idx="1"/>
          </p:nvPr>
        </p:nvSpPr>
        <p:spPr/>
        <p:txBody>
          <a:bodyPr/>
          <a:lstStyle/>
          <a:p>
            <a:r>
              <a:rPr lang="en-US" dirty="0"/>
              <a:t>Access and Use</a:t>
            </a:r>
          </a:p>
          <a:p>
            <a:pPr lvl="1"/>
            <a:r>
              <a:rPr lang="en-US" dirty="0"/>
              <a:t>Public domain and open access works</a:t>
            </a:r>
          </a:p>
          <a:p>
            <a:pPr lvl="1"/>
            <a:r>
              <a:rPr lang="en-US" dirty="0"/>
              <a:t>Full download of materials where possible*</a:t>
            </a:r>
          </a:p>
          <a:p>
            <a:pPr lvl="1"/>
            <a:r>
              <a:rPr lang="en-US" dirty="0"/>
              <a:t>Print on </a:t>
            </a:r>
            <a:r>
              <a:rPr lang="en-US" dirty="0" smtClean="0"/>
              <a:t>demand</a:t>
            </a:r>
          </a:p>
          <a:p>
            <a:pPr lvl="1"/>
            <a:r>
              <a:rPr lang="en-US" dirty="0" smtClean="0"/>
              <a:t>Building Services on top of the repository</a:t>
            </a:r>
          </a:p>
          <a:p>
            <a:pPr lvl="2"/>
            <a:r>
              <a:rPr lang="en-US" dirty="0" smtClean="0"/>
              <a:t>Collections and APIs</a:t>
            </a:r>
            <a:endParaRPr lang="en-US" dirty="0"/>
          </a:p>
          <a:p>
            <a:pPr lvl="1"/>
            <a:r>
              <a:rPr lang="en-US" dirty="0"/>
              <a:t>Research Center*</a:t>
            </a:r>
          </a:p>
          <a:p>
            <a:pPr lvl="1"/>
            <a:r>
              <a:rPr lang="en-US" dirty="0"/>
              <a:t>Lawful uses of in-copyright works*</a:t>
            </a:r>
          </a:p>
          <a:p>
            <a:endParaRPr lang="en-US" dirty="0"/>
          </a:p>
        </p:txBody>
      </p:sp>
    </p:spTree>
    <p:extLst>
      <p:ext uri="{BB962C8B-B14F-4D97-AF65-F5344CB8AC3E}">
        <p14:creationId xmlns:p14="http://schemas.microsoft.com/office/powerpoint/2010/main" val="39186823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Lawful uses</a:t>
            </a:r>
            <a:endParaRPr lang="en-US" dirty="0"/>
          </a:p>
        </p:txBody>
      </p:sp>
      <p:sp>
        <p:nvSpPr>
          <p:cNvPr id="3" name="Content Placeholder 2"/>
          <p:cNvSpPr>
            <a:spLocks noGrp="1"/>
          </p:cNvSpPr>
          <p:nvPr>
            <p:ph idx="1"/>
          </p:nvPr>
        </p:nvSpPr>
        <p:spPr/>
        <p:txBody>
          <a:bodyPr/>
          <a:lstStyle/>
          <a:p>
            <a:r>
              <a:rPr lang="en-US" dirty="0" smtClean="0"/>
              <a:t>Access to users who have print disabilities</a:t>
            </a:r>
          </a:p>
          <a:p>
            <a:r>
              <a:rPr lang="en-US" dirty="0" smtClean="0"/>
              <a:t>Section 108 uses of materials</a:t>
            </a:r>
          </a:p>
          <a:p>
            <a:r>
              <a:rPr lang="en-US" dirty="0" smtClean="0"/>
              <a:t>Access to orphan works</a:t>
            </a:r>
            <a:endParaRPr lang="en-US" dirty="0"/>
          </a:p>
        </p:txBody>
      </p:sp>
    </p:spTree>
    <p:extLst>
      <p:ext uri="{BB962C8B-B14F-4D97-AF65-F5344CB8AC3E}">
        <p14:creationId xmlns:p14="http://schemas.microsoft.com/office/powerpoint/2010/main" val="3182995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Access	</a:t>
            </a:r>
            <a:endParaRPr lang="en-US" dirty="0"/>
          </a:p>
        </p:txBody>
      </p:sp>
      <p:sp>
        <p:nvSpPr>
          <p:cNvPr id="3" name="Content Placeholder 2"/>
          <p:cNvSpPr>
            <a:spLocks noGrp="1"/>
          </p:cNvSpPr>
          <p:nvPr>
            <p:ph idx="1"/>
          </p:nvPr>
        </p:nvSpPr>
        <p:spPr/>
        <p:txBody>
          <a:bodyPr/>
          <a:lstStyle/>
          <a:p>
            <a:r>
              <a:rPr lang="en-US" dirty="0" smtClean="0"/>
              <a:t>Available to students, faculty, staff of partnering institutions</a:t>
            </a:r>
          </a:p>
          <a:p>
            <a:pPr lvl="1"/>
            <a:r>
              <a:rPr lang="en-US" dirty="0" smtClean="0"/>
              <a:t>On library premises or authenticated into </a:t>
            </a:r>
            <a:r>
              <a:rPr lang="en-US" dirty="0" err="1" smtClean="0"/>
              <a:t>HathiTrust</a:t>
            </a:r>
            <a:endParaRPr lang="en-US" dirty="0" smtClean="0"/>
          </a:p>
          <a:p>
            <a:r>
              <a:rPr lang="en-US" dirty="0" smtClean="0"/>
              <a:t>Partner libraries own a print copy</a:t>
            </a:r>
          </a:p>
          <a:p>
            <a:pPr lvl="1"/>
            <a:r>
              <a:rPr lang="en-US" dirty="0" smtClean="0"/>
              <a:t>One simultaneous user per print copy owned</a:t>
            </a:r>
          </a:p>
          <a:p>
            <a:r>
              <a:rPr lang="en-US" dirty="0" smtClean="0"/>
              <a:t>Users must be on U.S. soil</a:t>
            </a:r>
          </a:p>
          <a:p>
            <a:r>
              <a:rPr lang="en-US" dirty="0" smtClean="0"/>
              <a:t>One page at a time download</a:t>
            </a:r>
          </a:p>
          <a:p>
            <a:endParaRPr lang="en-US" dirty="0"/>
          </a:p>
        </p:txBody>
      </p:sp>
    </p:spTree>
    <p:extLst>
      <p:ext uri="{BB962C8B-B14F-4D97-AF65-F5344CB8AC3E}">
        <p14:creationId xmlns:p14="http://schemas.microsoft.com/office/powerpoint/2010/main" val="5396280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facilitate uses?</a:t>
            </a:r>
            <a:endParaRPr lang="en-US" dirty="0"/>
          </a:p>
        </p:txBody>
      </p:sp>
      <p:sp>
        <p:nvSpPr>
          <p:cNvPr id="3" name="Content Placeholder 2"/>
          <p:cNvSpPr>
            <a:spLocks noGrp="1"/>
          </p:cNvSpPr>
          <p:nvPr>
            <p:ph idx="1"/>
          </p:nvPr>
        </p:nvSpPr>
        <p:spPr/>
        <p:txBody>
          <a:bodyPr/>
          <a:lstStyle/>
          <a:p>
            <a:r>
              <a:rPr lang="en-US" dirty="0" smtClean="0">
                <a:solidFill>
                  <a:schemeClr val="tx1"/>
                </a:solidFill>
              </a:rPr>
              <a:t>Fundamental issues of</a:t>
            </a:r>
          </a:p>
          <a:p>
            <a:pPr lvl="1"/>
            <a:r>
              <a:rPr lang="en-US" dirty="0" smtClean="0">
                <a:solidFill>
                  <a:schemeClr val="tx1"/>
                </a:solidFill>
              </a:rPr>
              <a:t>Identification</a:t>
            </a:r>
          </a:p>
          <a:p>
            <a:pPr lvl="1"/>
            <a:r>
              <a:rPr lang="en-US" dirty="0" smtClean="0">
                <a:solidFill>
                  <a:schemeClr val="tx1"/>
                </a:solidFill>
              </a:rPr>
              <a:t>Description</a:t>
            </a:r>
          </a:p>
          <a:p>
            <a:pPr lvl="1"/>
            <a:r>
              <a:rPr lang="en-US" dirty="0" smtClean="0">
                <a:solidFill>
                  <a:schemeClr val="tx1"/>
                </a:solidFill>
              </a:rPr>
              <a:t>Rights</a:t>
            </a:r>
          </a:p>
        </p:txBody>
      </p:sp>
    </p:spTree>
    <p:extLst>
      <p:ext uri="{BB962C8B-B14F-4D97-AF65-F5344CB8AC3E}">
        <p14:creationId xmlns:p14="http://schemas.microsoft.com/office/powerpoint/2010/main" val="36980698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Copyright</a:t>
            </a:r>
            <a:endParaRPr lang="en-US" dirty="0"/>
          </a:p>
        </p:txBody>
      </p:sp>
    </p:spTree>
    <p:extLst>
      <p:ext uri="{BB962C8B-B14F-4D97-AF65-F5344CB8AC3E}">
        <p14:creationId xmlns:p14="http://schemas.microsoft.com/office/powerpoint/2010/main" val="1757245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Rights Determination</a:t>
            </a:r>
            <a:endParaRPr lang="en-US" dirty="0"/>
          </a:p>
        </p:txBody>
      </p:sp>
      <p:sp>
        <p:nvSpPr>
          <p:cNvPr id="3" name="Content Placeholder 2"/>
          <p:cNvSpPr>
            <a:spLocks noGrp="1"/>
          </p:cNvSpPr>
          <p:nvPr>
            <p:ph idx="1"/>
          </p:nvPr>
        </p:nvSpPr>
        <p:spPr/>
        <p:txBody>
          <a:bodyPr>
            <a:normAutofit/>
          </a:bodyPr>
          <a:lstStyle/>
          <a:p>
            <a:r>
              <a:rPr lang="en-US" dirty="0" smtClean="0"/>
              <a:t>Conducted on all works at time of ingest and when records are modified</a:t>
            </a:r>
          </a:p>
          <a:p>
            <a:pPr lvl="1"/>
            <a:r>
              <a:rPr lang="en-US" dirty="0" smtClean="0">
                <a:solidFill>
                  <a:schemeClr val="tx1"/>
                </a:solidFill>
              </a:rPr>
              <a:t>Public domain worldwide</a:t>
            </a:r>
          </a:p>
          <a:p>
            <a:pPr lvl="2"/>
            <a:r>
              <a:rPr lang="en-US" dirty="0" smtClean="0">
                <a:solidFill>
                  <a:schemeClr val="tx1"/>
                </a:solidFill>
              </a:rPr>
              <a:t>US </a:t>
            </a:r>
            <a:r>
              <a:rPr lang="en-US" dirty="0">
                <a:solidFill>
                  <a:schemeClr val="tx1"/>
                </a:solidFill>
              </a:rPr>
              <a:t>works published before 1923, US federal government publications, non-US works published prior to </a:t>
            </a:r>
            <a:r>
              <a:rPr lang="en-US" dirty="0" smtClean="0">
                <a:solidFill>
                  <a:schemeClr val="tx1"/>
                </a:solidFill>
              </a:rPr>
              <a:t>1872</a:t>
            </a:r>
          </a:p>
          <a:p>
            <a:pPr lvl="1"/>
            <a:r>
              <a:rPr lang="en-US" dirty="0" smtClean="0">
                <a:solidFill>
                  <a:schemeClr val="tx1"/>
                </a:solidFill>
              </a:rPr>
              <a:t>Public domain in the United States</a:t>
            </a:r>
          </a:p>
          <a:p>
            <a:pPr lvl="2"/>
            <a:r>
              <a:rPr lang="en-US" dirty="0" smtClean="0">
                <a:solidFill>
                  <a:schemeClr val="tx1"/>
                </a:solidFill>
              </a:rPr>
              <a:t>Non-US works published </a:t>
            </a:r>
            <a:r>
              <a:rPr lang="en-US" dirty="0" smtClean="0"/>
              <a:t>between 1872 and </a:t>
            </a:r>
            <a:r>
              <a:rPr lang="en-US" dirty="0" smtClean="0">
                <a:solidFill>
                  <a:schemeClr val="tx1"/>
                </a:solidFill>
              </a:rPr>
              <a:t>1923</a:t>
            </a:r>
            <a:endParaRPr lang="en-US" dirty="0" smtClean="0"/>
          </a:p>
        </p:txBody>
      </p:sp>
    </p:spTree>
    <p:extLst>
      <p:ext uri="{BB962C8B-B14F-4D97-AF65-F5344CB8AC3E}">
        <p14:creationId xmlns:p14="http://schemas.microsoft.com/office/powerpoint/2010/main" val="34733911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Rights Determination</a:t>
            </a:r>
            <a:endParaRPr lang="en-US" dirty="0"/>
          </a:p>
        </p:txBody>
      </p:sp>
      <p:sp>
        <p:nvSpPr>
          <p:cNvPr id="3" name="Content Placeholder 2"/>
          <p:cNvSpPr>
            <a:spLocks noGrp="1"/>
          </p:cNvSpPr>
          <p:nvPr>
            <p:ph idx="1"/>
          </p:nvPr>
        </p:nvSpPr>
        <p:spPr/>
        <p:txBody>
          <a:bodyPr>
            <a:normAutofit fontScale="92500"/>
          </a:bodyPr>
          <a:lstStyle/>
          <a:p>
            <a:r>
              <a:rPr lang="en-US" dirty="0" smtClean="0"/>
              <a:t>IMLS-funded CRMS project</a:t>
            </a:r>
          </a:p>
          <a:p>
            <a:pPr lvl="1"/>
            <a:r>
              <a:rPr lang="en-US" dirty="0" smtClean="0"/>
              <a:t>US-published works 1923-1963</a:t>
            </a:r>
          </a:p>
          <a:p>
            <a:pPr lvl="1"/>
            <a:r>
              <a:rPr lang="en-US" dirty="0"/>
              <a:t>Conformance with formalities</a:t>
            </a:r>
          </a:p>
          <a:p>
            <a:pPr lvl="1"/>
            <a:r>
              <a:rPr lang="en-US" dirty="0" smtClean="0"/>
              <a:t>Expanding to non-US works</a:t>
            </a:r>
            <a:endParaRPr lang="en-US" dirty="0"/>
          </a:p>
          <a:p>
            <a:pPr lvl="1"/>
            <a:r>
              <a:rPr lang="en-US" dirty="0"/>
              <a:t>Double-blind review with expert review for </a:t>
            </a:r>
            <a:r>
              <a:rPr lang="en-US" dirty="0" smtClean="0"/>
              <a:t>conflicts</a:t>
            </a:r>
          </a:p>
          <a:p>
            <a:pPr lvl="1"/>
            <a:r>
              <a:rPr lang="en-US" dirty="0" smtClean="0"/>
              <a:t>Staff </a:t>
            </a:r>
            <a:r>
              <a:rPr lang="en-US" dirty="0"/>
              <a:t>at 4 </a:t>
            </a:r>
            <a:r>
              <a:rPr lang="en-US" dirty="0" err="1"/>
              <a:t>HathiTrust</a:t>
            </a:r>
            <a:r>
              <a:rPr lang="en-US" dirty="0"/>
              <a:t> partner institutions (15 will take part in non-US)</a:t>
            </a:r>
          </a:p>
          <a:p>
            <a:pPr lvl="1"/>
            <a:r>
              <a:rPr lang="en-US" dirty="0"/>
              <a:t>As of </a:t>
            </a:r>
            <a:r>
              <a:rPr lang="en-US" dirty="0" smtClean="0"/>
              <a:t>February 2012</a:t>
            </a:r>
            <a:r>
              <a:rPr lang="en-US" dirty="0"/>
              <a:t> ~</a:t>
            </a:r>
            <a:r>
              <a:rPr lang="en-US" dirty="0" smtClean="0"/>
              <a:t>190,000 </a:t>
            </a:r>
            <a:r>
              <a:rPr lang="en-US" dirty="0"/>
              <a:t>reviewed, </a:t>
            </a:r>
            <a:r>
              <a:rPr lang="en-US" dirty="0" smtClean="0"/>
              <a:t>more than 100,000 opened</a:t>
            </a:r>
          </a:p>
          <a:p>
            <a:r>
              <a:rPr lang="en-US" dirty="0" smtClean="0"/>
              <a:t>Rights Holder Permissions</a:t>
            </a:r>
            <a:endParaRPr lang="en-US" dirty="0"/>
          </a:p>
          <a:p>
            <a:endParaRPr lang="en-US" dirty="0"/>
          </a:p>
        </p:txBody>
      </p:sp>
    </p:spTree>
    <p:extLst>
      <p:ext uri="{BB962C8B-B14F-4D97-AF65-F5344CB8AC3E}">
        <p14:creationId xmlns:p14="http://schemas.microsoft.com/office/powerpoint/2010/main" val="19370782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1768475" y="374650"/>
            <a:ext cx="6100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Breakdown of HathiTrust book corpus by publication date</a:t>
            </a:r>
          </a:p>
        </p:txBody>
      </p:sp>
      <p:sp>
        <p:nvSpPr>
          <p:cNvPr id="4" name="TextBox 3"/>
          <p:cNvSpPr txBox="1"/>
          <p:nvPr/>
        </p:nvSpPr>
        <p:spPr>
          <a:xfrm>
            <a:off x="363538" y="6289675"/>
            <a:ext cx="7981950" cy="276225"/>
          </a:xfrm>
          <a:prstGeom prst="rect">
            <a:avLst/>
          </a:prstGeom>
          <a:noFill/>
        </p:spPr>
        <p:txBody>
          <a:bodyPr>
            <a:spAutoFit/>
          </a:bodyPr>
          <a:lstStyle/>
          <a:p>
            <a:pPr fontAlgn="auto">
              <a:spcBef>
                <a:spcPts val="0"/>
              </a:spcBef>
              <a:spcAft>
                <a:spcPts val="0"/>
              </a:spcAft>
              <a:defRPr/>
            </a:pPr>
            <a:r>
              <a:rPr lang="en-US" sz="1200" dirty="0">
                <a:solidFill>
                  <a:schemeClr val="accent6"/>
                </a:solidFill>
                <a:latin typeface="+mn-lt"/>
                <a:ea typeface="+mn-ea"/>
                <a:cs typeface="+mn-cs"/>
                <a:hlinkClick r:id="rId3"/>
              </a:rPr>
              <a:t>Bibliographic Indeterminacy and the Scale of Problems and Opportunities of "Rights" in Digital Collection Building </a:t>
            </a:r>
            <a:r>
              <a:rPr lang="en-US" sz="1200" dirty="0">
                <a:solidFill>
                  <a:srgbClr val="800000"/>
                </a:solidFill>
                <a:latin typeface="+mn-lt"/>
                <a:ea typeface="+mn-ea"/>
                <a:cs typeface="+mn-cs"/>
              </a:rPr>
              <a:t>– 2/2011</a:t>
            </a:r>
          </a:p>
        </p:txBody>
      </p:sp>
      <p:pic>
        <p:nvPicPr>
          <p:cNvPr id="2" name="Picture 1" descr="Dates-onl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2975" y="801797"/>
            <a:ext cx="5675251" cy="5487877"/>
          </a:xfrm>
          <a:prstGeom prst="rect">
            <a:avLst/>
          </a:prstGeom>
        </p:spPr>
      </p:pic>
    </p:spTree>
    <p:extLst>
      <p:ext uri="{BB962C8B-B14F-4D97-AF65-F5344CB8AC3E}">
        <p14:creationId xmlns:p14="http://schemas.microsoft.com/office/powerpoint/2010/main" val="25707871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non-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883" y="830286"/>
            <a:ext cx="5214895" cy="5486400"/>
          </a:xfrm>
          <a:prstGeom prst="rect">
            <a:avLst/>
          </a:prstGeom>
        </p:spPr>
      </p:pic>
      <p:sp>
        <p:nvSpPr>
          <p:cNvPr id="3" name="TextBox 2"/>
          <p:cNvSpPr txBox="1">
            <a:spLocks noChangeArrowheads="1"/>
          </p:cNvSpPr>
          <p:nvPr/>
        </p:nvSpPr>
        <p:spPr bwMode="auto">
          <a:xfrm>
            <a:off x="1768475" y="363538"/>
            <a:ext cx="6100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Breakdown of </a:t>
            </a:r>
            <a:r>
              <a:rPr lang="en-US" sz="1800" dirty="0" err="1">
                <a:latin typeface="Calibri" charset="0"/>
              </a:rPr>
              <a:t>HathiTrust</a:t>
            </a:r>
            <a:r>
              <a:rPr lang="en-US" sz="1800" dirty="0">
                <a:latin typeface="Calibri" charset="0"/>
              </a:rPr>
              <a:t> book corpus by publication date</a:t>
            </a:r>
          </a:p>
        </p:txBody>
      </p:sp>
    </p:spTree>
    <p:extLst>
      <p:ext uri="{BB962C8B-B14F-4D97-AF65-F5344CB8AC3E}">
        <p14:creationId xmlns:p14="http://schemas.microsoft.com/office/powerpoint/2010/main" val="2710491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5"/>
          <p:cNvSpPr txBox="1">
            <a:spLocks noChangeArrowheads="1"/>
          </p:cNvSpPr>
          <p:nvPr/>
        </p:nvSpPr>
        <p:spPr bwMode="auto">
          <a:xfrm>
            <a:off x="1768475" y="374650"/>
            <a:ext cx="6100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Copyright status of books published pre-1923 and US works published 1923-1963</a:t>
            </a:r>
          </a:p>
        </p:txBody>
      </p:sp>
      <p:pic>
        <p:nvPicPr>
          <p:cNvPr id="2" name="Picture 1" descr="1923-63-P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353" y="1025859"/>
            <a:ext cx="4653644" cy="5528234"/>
          </a:xfrm>
          <a:prstGeom prst="rect">
            <a:avLst/>
          </a:prstGeom>
        </p:spPr>
      </p:pic>
    </p:spTree>
    <p:extLst>
      <p:ext uri="{BB962C8B-B14F-4D97-AF65-F5344CB8AC3E}">
        <p14:creationId xmlns:p14="http://schemas.microsoft.com/office/powerpoint/2010/main" val="17768437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lvl="1" indent="0">
              <a:buNone/>
            </a:pPr>
            <a:r>
              <a:rPr lang="en-US" sz="3200" dirty="0"/>
              <a:t>What are we trying to accomplish?</a:t>
            </a:r>
          </a:p>
          <a:p>
            <a:pPr marL="285750" lvl="1" indent="0">
              <a:buNone/>
            </a:pPr>
            <a:r>
              <a:rPr lang="en-US" sz="3200" dirty="0"/>
              <a:t>What changes are occurring?</a:t>
            </a:r>
          </a:p>
          <a:p>
            <a:pPr marL="285750" lvl="1" indent="0">
              <a:buNone/>
            </a:pPr>
            <a:r>
              <a:rPr lang="en-US" sz="3200" dirty="0"/>
              <a:t>Why are we digitizing?</a:t>
            </a:r>
          </a:p>
          <a:p>
            <a:pPr marL="285750" lvl="1" indent="0">
              <a:buNone/>
            </a:pPr>
            <a:endParaRPr lang="en-US" sz="1800" dirty="0" smtClean="0"/>
          </a:p>
          <a:p>
            <a:pPr marL="285750" lvl="1" indent="0">
              <a:buNone/>
            </a:pPr>
            <a:r>
              <a:rPr lang="en-US" sz="3200" dirty="0" smtClean="0"/>
              <a:t>What </a:t>
            </a:r>
            <a:r>
              <a:rPr lang="en-US" sz="3200" dirty="0" err="1"/>
              <a:t>HathiTrust</a:t>
            </a:r>
            <a:r>
              <a:rPr lang="en-US" sz="3200" dirty="0"/>
              <a:t> is </a:t>
            </a:r>
            <a:r>
              <a:rPr lang="en-US" sz="3200" dirty="0" smtClean="0"/>
              <a:t>doing</a:t>
            </a:r>
          </a:p>
          <a:p>
            <a:pPr marL="285750" lvl="1" indent="0">
              <a:buNone/>
            </a:pPr>
            <a:r>
              <a:rPr lang="en-US" sz="3200" dirty="0" smtClean="0"/>
              <a:t>What implications for Access Services</a:t>
            </a:r>
            <a:endParaRPr lang="en-US" sz="3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77167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5"/>
          <p:cNvSpPr txBox="1">
            <a:spLocks noChangeArrowheads="1"/>
          </p:cNvSpPr>
          <p:nvPr/>
        </p:nvSpPr>
        <p:spPr bwMode="auto">
          <a:xfrm>
            <a:off x="1768475" y="374650"/>
            <a:ext cx="6100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Copyright status of books published pre-1923 and US works published 1923-1963</a:t>
            </a:r>
          </a:p>
        </p:txBody>
      </p:sp>
      <p:pic>
        <p:nvPicPr>
          <p:cNvPr id="2" name="Picture 1" descr="1923-63-P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353" y="1025859"/>
            <a:ext cx="4653644" cy="5528234"/>
          </a:xfrm>
          <a:prstGeom prst="rect">
            <a:avLst/>
          </a:prstGeom>
        </p:spPr>
      </p:pic>
      <p:sp>
        <p:nvSpPr>
          <p:cNvPr id="75781" name="TextBox 75780"/>
          <p:cNvSpPr txBox="1"/>
          <p:nvPr/>
        </p:nvSpPr>
        <p:spPr>
          <a:xfrm>
            <a:off x="1528329" y="2784475"/>
            <a:ext cx="404090" cy="461665"/>
          </a:xfrm>
          <a:prstGeom prst="rect">
            <a:avLst/>
          </a:prstGeom>
          <a:noFill/>
        </p:spPr>
        <p:txBody>
          <a:bodyPr wrap="square" rtlCol="0">
            <a:spAutoFit/>
          </a:bodyPr>
          <a:lstStyle/>
          <a:p>
            <a:r>
              <a:rPr lang="en-US" sz="2400" b="1" dirty="0" smtClean="0">
                <a:solidFill>
                  <a:srgbClr val="FF0000"/>
                </a:solidFill>
              </a:rPr>
              <a:t>?</a:t>
            </a:r>
            <a:endParaRPr lang="en-US" sz="2400" b="1" dirty="0">
              <a:solidFill>
                <a:srgbClr val="FF0000"/>
              </a:solidFill>
            </a:endParaRPr>
          </a:p>
        </p:txBody>
      </p:sp>
      <p:sp>
        <p:nvSpPr>
          <p:cNvPr id="4" name="Rectangle 3"/>
          <p:cNvSpPr/>
          <p:nvPr/>
        </p:nvSpPr>
        <p:spPr>
          <a:xfrm>
            <a:off x="2222500" y="2667000"/>
            <a:ext cx="984250" cy="71437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235324" y="3375024"/>
            <a:ext cx="2374901" cy="84137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027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ll-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675" y="962244"/>
            <a:ext cx="4709116" cy="5594131"/>
          </a:xfrm>
          <a:prstGeom prst="rect">
            <a:avLst/>
          </a:prstGeom>
        </p:spPr>
      </p:pic>
      <p:sp>
        <p:nvSpPr>
          <p:cNvPr id="3" name="TextBox 2"/>
          <p:cNvSpPr txBox="1">
            <a:spLocks noChangeArrowheads="1"/>
          </p:cNvSpPr>
          <p:nvPr/>
        </p:nvSpPr>
        <p:spPr bwMode="auto">
          <a:xfrm>
            <a:off x="1768475" y="363538"/>
            <a:ext cx="6100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Copyright status of books published pre-1923 and US works published 1923-1963</a:t>
            </a:r>
          </a:p>
        </p:txBody>
      </p:sp>
    </p:spTree>
    <p:extLst>
      <p:ext uri="{BB962C8B-B14F-4D97-AF65-F5344CB8AC3E}">
        <p14:creationId xmlns:p14="http://schemas.microsoft.com/office/powerpoint/2010/main" val="2996567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ll-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675" y="962244"/>
            <a:ext cx="4709116" cy="5594131"/>
          </a:xfrm>
          <a:prstGeom prst="rect">
            <a:avLst/>
          </a:prstGeom>
        </p:spPr>
      </p:pic>
      <p:sp>
        <p:nvSpPr>
          <p:cNvPr id="3" name="TextBox 2"/>
          <p:cNvSpPr txBox="1">
            <a:spLocks noChangeArrowheads="1"/>
          </p:cNvSpPr>
          <p:nvPr/>
        </p:nvSpPr>
        <p:spPr bwMode="auto">
          <a:xfrm>
            <a:off x="1768475" y="363538"/>
            <a:ext cx="6100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Copyright status of books published pre-1923 and US works published 1923-1963</a:t>
            </a:r>
          </a:p>
        </p:txBody>
      </p:sp>
      <p:sp>
        <p:nvSpPr>
          <p:cNvPr id="4" name="TextBox 3"/>
          <p:cNvSpPr txBox="1"/>
          <p:nvPr/>
        </p:nvSpPr>
        <p:spPr>
          <a:xfrm>
            <a:off x="523875" y="2127250"/>
            <a:ext cx="1492250" cy="461665"/>
          </a:xfrm>
          <a:prstGeom prst="rect">
            <a:avLst/>
          </a:prstGeom>
          <a:noFill/>
        </p:spPr>
        <p:txBody>
          <a:bodyPr wrap="square" rtlCol="0">
            <a:spAutoFit/>
          </a:bodyPr>
          <a:lstStyle/>
          <a:p>
            <a:r>
              <a:rPr lang="en-US" sz="2400" b="1" dirty="0" smtClean="0">
                <a:solidFill>
                  <a:srgbClr val="FF0000"/>
                </a:solidFill>
              </a:rPr>
              <a:t>In Print  ?</a:t>
            </a:r>
            <a:endParaRPr lang="en-US" sz="2400" b="1" dirty="0">
              <a:solidFill>
                <a:srgbClr val="FF0000"/>
              </a:solidFill>
            </a:endParaRPr>
          </a:p>
        </p:txBody>
      </p:sp>
    </p:spTree>
    <p:extLst>
      <p:ext uri="{BB962C8B-B14F-4D97-AF65-F5344CB8AC3E}">
        <p14:creationId xmlns:p14="http://schemas.microsoft.com/office/powerpoint/2010/main" val="13010584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Collection Management, Development</a:t>
            </a:r>
            <a:endParaRPr lang="en-US" dirty="0"/>
          </a:p>
        </p:txBody>
      </p:sp>
    </p:spTree>
    <p:extLst>
      <p:ext uri="{BB962C8B-B14F-4D97-AF65-F5344CB8AC3E}">
        <p14:creationId xmlns:p14="http://schemas.microsoft.com/office/powerpoint/2010/main" val="17345771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nvGraphicFramePr>
        <p:xfrm>
          <a:off x="304800" y="1295400"/>
          <a:ext cx="8458200" cy="5230721"/>
        </p:xfrm>
        <a:graphic>
          <a:graphicData uri="http://schemas.openxmlformats.org/drawingml/2006/chart">
            <c:chart xmlns:c="http://schemas.openxmlformats.org/drawingml/2006/chart" xmlns:r="http://schemas.openxmlformats.org/officeDocument/2006/relationships" r:id="rId3"/>
          </a:graphicData>
        </a:graphic>
      </p:graphicFrame>
      <p:sp>
        <p:nvSpPr>
          <p:cNvPr id="47107" name="Title 4"/>
          <p:cNvSpPr>
            <a:spLocks noGrp="1"/>
          </p:cNvSpPr>
          <p:nvPr>
            <p:ph type="title" idx="4294967295"/>
          </p:nvPr>
        </p:nvSpPr>
        <p:spPr>
          <a:xfrm>
            <a:off x="434975" y="147638"/>
            <a:ext cx="8023225" cy="995362"/>
          </a:xfrm>
        </p:spPr>
        <p:txBody>
          <a:bodyPr rtlCol="0">
            <a:normAutofit fontScale="90000"/>
          </a:bodyPr>
          <a:lstStyle/>
          <a:p>
            <a:pPr eaLnBrk="1" fontAlgn="auto" hangingPunct="1">
              <a:spcAft>
                <a:spcPts val="0"/>
              </a:spcAft>
              <a:defRPr/>
            </a:pPr>
            <a:r>
              <a:rPr lang="en-US" sz="3200" b="1" dirty="0" smtClean="0"/>
              <a:t/>
            </a:r>
            <a:br>
              <a:rPr lang="en-US" sz="3200" b="1" dirty="0" smtClean="0"/>
            </a:br>
            <a:r>
              <a:rPr lang="en-US" sz="3200" b="1" dirty="0" smtClean="0"/>
              <a:t>A global change in the library environment</a:t>
            </a:r>
          </a:p>
        </p:txBody>
      </p:sp>
      <p:sp>
        <p:nvSpPr>
          <p:cNvPr id="11" name="Striped Right Arrow 10"/>
          <p:cNvSpPr/>
          <p:nvPr/>
        </p:nvSpPr>
        <p:spPr bwMode="auto">
          <a:xfrm rot="16200000">
            <a:off x="8058944" y="3752056"/>
            <a:ext cx="977900" cy="484188"/>
          </a:xfrm>
          <a:prstGeom prst="stripedRightArrow">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wrap="none"/>
          <a:lstStyle/>
          <a:p>
            <a:pPr defTabSz="914400" fontAlgn="auto">
              <a:lnSpc>
                <a:spcPct val="120000"/>
              </a:lnSpc>
              <a:spcBef>
                <a:spcPct val="50000"/>
              </a:spcBef>
              <a:spcAft>
                <a:spcPts val="0"/>
              </a:spcAft>
              <a:defRPr/>
            </a:pPr>
            <a:endParaRPr lang="en-US" sz="1800" b="1">
              <a:solidFill>
                <a:srgbClr val="000000"/>
              </a:solidFill>
              <a:latin typeface="Trebuchet MS" pitchFamily="34" charset="0"/>
              <a:ea typeface="+mn-ea"/>
              <a:cs typeface="+mn-cs"/>
            </a:endParaRPr>
          </a:p>
        </p:txBody>
      </p:sp>
      <p:sp>
        <p:nvSpPr>
          <p:cNvPr id="14" name="TextBox 13"/>
          <p:cNvSpPr txBox="1">
            <a:spLocks noChangeArrowheads="1"/>
          </p:cNvSpPr>
          <p:nvPr/>
        </p:nvSpPr>
        <p:spPr bwMode="auto">
          <a:xfrm>
            <a:off x="6248400" y="2438400"/>
            <a:ext cx="2398713"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chemeClr val="accent1"/>
                </a:solidFill>
                <a:latin typeface="Calibri" charset="0"/>
              </a:rPr>
              <a:t>June 2010</a:t>
            </a:r>
          </a:p>
          <a:p>
            <a:pPr eaLnBrk="1" hangingPunct="1"/>
            <a:r>
              <a:rPr lang="en-US" sz="1600">
                <a:solidFill>
                  <a:schemeClr val="accent1"/>
                </a:solidFill>
                <a:latin typeface="Calibri" charset="0"/>
              </a:rPr>
              <a:t>Median duplication: 31%</a:t>
            </a:r>
          </a:p>
        </p:txBody>
      </p:sp>
      <p:sp>
        <p:nvSpPr>
          <p:cNvPr id="15" name="TextBox 14"/>
          <p:cNvSpPr txBox="1">
            <a:spLocks noChangeArrowheads="1"/>
          </p:cNvSpPr>
          <p:nvPr/>
        </p:nvSpPr>
        <p:spPr bwMode="auto">
          <a:xfrm>
            <a:off x="6248400" y="4953000"/>
            <a:ext cx="2398713"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7030A0"/>
                </a:solidFill>
                <a:latin typeface="Calibri" charset="0"/>
              </a:rPr>
              <a:t>June 2009</a:t>
            </a:r>
          </a:p>
          <a:p>
            <a:pPr eaLnBrk="1" hangingPunct="1"/>
            <a:r>
              <a:rPr lang="en-US" sz="1600">
                <a:solidFill>
                  <a:srgbClr val="7030A0"/>
                </a:solidFill>
                <a:latin typeface="Calibri" charset="0"/>
              </a:rPr>
              <a:t>Median duplication: 19%</a:t>
            </a:r>
          </a:p>
        </p:txBody>
      </p:sp>
      <p:sp>
        <p:nvSpPr>
          <p:cNvPr id="8" name="Rounded Rectangle 7"/>
          <p:cNvSpPr/>
          <p:nvPr/>
        </p:nvSpPr>
        <p:spPr bwMode="auto">
          <a:xfrm>
            <a:off x="1295400" y="1525588"/>
            <a:ext cx="7010400" cy="9017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a:spAutoFit/>
          </a:bodyPr>
          <a:lstStyle/>
          <a:p>
            <a:pPr defTabSz="914400" fontAlgn="auto">
              <a:lnSpc>
                <a:spcPct val="120000"/>
              </a:lnSpc>
              <a:spcBef>
                <a:spcPct val="50000"/>
              </a:spcBef>
              <a:spcAft>
                <a:spcPts val="0"/>
              </a:spcAft>
              <a:defRPr/>
            </a:pPr>
            <a:r>
              <a:rPr lang="en-US" sz="2000" b="1" i="1" dirty="0">
                <a:solidFill>
                  <a:srgbClr val="000000"/>
                </a:solidFill>
                <a:latin typeface="Trebuchet MS" pitchFamily="34" charset="0"/>
                <a:ea typeface="+mn-ea"/>
                <a:cs typeface="+mn-cs"/>
              </a:rPr>
              <a:t>Academic print book collection </a:t>
            </a:r>
            <a:r>
              <a:rPr lang="en-US" sz="2000" b="1" i="1" u="sng" dirty="0">
                <a:solidFill>
                  <a:srgbClr val="000000"/>
                </a:solidFill>
                <a:latin typeface="Trebuchet MS" pitchFamily="34" charset="0"/>
                <a:ea typeface="+mn-ea"/>
                <a:cs typeface="+mn-cs"/>
              </a:rPr>
              <a:t>already </a:t>
            </a:r>
            <a:r>
              <a:rPr lang="en-US" sz="2000" b="1" i="1" dirty="0">
                <a:solidFill>
                  <a:srgbClr val="000000"/>
                </a:solidFill>
                <a:latin typeface="Trebuchet MS" pitchFamily="34" charset="0"/>
                <a:ea typeface="+mn-ea"/>
                <a:cs typeface="+mn-cs"/>
              </a:rPr>
              <a:t>substantially duplicated in mass digitized book corpus</a:t>
            </a:r>
          </a:p>
        </p:txBody>
      </p:sp>
    </p:spTree>
    <p:extLst>
      <p:ext uri="{BB962C8B-B14F-4D97-AF65-F5344CB8AC3E}">
        <p14:creationId xmlns:p14="http://schemas.microsoft.com/office/powerpoint/2010/main" val="15933651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r>
              <a:rPr lang="en-US" sz="4000">
                <a:latin typeface="Calibri" charset="0"/>
                <a:ea typeface="ＭＳ Ｐゴシック" charset="0"/>
                <a:cs typeface="ＭＳ Ｐゴシック" charset="0"/>
              </a:rPr>
              <a:t>Digitized Books in Shared Repositories</a:t>
            </a:r>
          </a:p>
        </p:txBody>
      </p:sp>
      <p:graphicFrame>
        <p:nvGraphicFramePr>
          <p:cNvPr id="3" name="Chart 2"/>
          <p:cNvGraphicFramePr/>
          <p:nvPr/>
        </p:nvGraphicFramePr>
        <p:xfrm>
          <a:off x="609600" y="1817688"/>
          <a:ext cx="7696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bwMode="auto">
          <a:xfrm>
            <a:off x="1981200" y="1906588"/>
            <a:ext cx="5715000" cy="901700"/>
          </a:xfrm>
          <a:prstGeom prst="roundRect">
            <a:avLst/>
          </a:prstGeom>
          <a:gradFill>
            <a:gsLst>
              <a:gs pos="0">
                <a:schemeClr val="accent1">
                  <a:tint val="66000"/>
                  <a:satMod val="160000"/>
                  <a:alpha val="49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a:spAutoFit/>
          </a:bodyPr>
          <a:lstStyle/>
          <a:p>
            <a:pPr defTabSz="914400">
              <a:lnSpc>
                <a:spcPct val="120000"/>
              </a:lnSpc>
              <a:spcBef>
                <a:spcPct val="50000"/>
              </a:spcBef>
            </a:pPr>
            <a:r>
              <a:rPr lang="en-US" sz="2000" i="1">
                <a:latin typeface="Calibri" charset="0"/>
              </a:rPr>
              <a:t>~75% of mass digitized corpus is </a:t>
            </a:r>
            <a:r>
              <a:rPr lang="ja-JP" altLang="en-US" sz="2000" i="1">
                <a:latin typeface="Calibri" charset="0"/>
              </a:rPr>
              <a:t>‘</a:t>
            </a:r>
            <a:r>
              <a:rPr lang="en-US" sz="2000" i="1">
                <a:latin typeface="Calibri" charset="0"/>
              </a:rPr>
              <a:t>backed up</a:t>
            </a:r>
            <a:r>
              <a:rPr lang="ja-JP" altLang="en-US" sz="2000" i="1">
                <a:latin typeface="Calibri" charset="0"/>
              </a:rPr>
              <a:t>’</a:t>
            </a:r>
            <a:r>
              <a:rPr lang="en-US" sz="2000" i="1">
                <a:latin typeface="Calibri" charset="0"/>
              </a:rPr>
              <a:t> in one or more shared print repositories</a:t>
            </a:r>
            <a:endParaRPr lang="en-US" sz="2000" b="1" i="1">
              <a:solidFill>
                <a:srgbClr val="000000"/>
              </a:solidFill>
              <a:latin typeface="Trebuchet MS" charset="0"/>
            </a:endParaRPr>
          </a:p>
        </p:txBody>
      </p:sp>
      <p:sp>
        <p:nvSpPr>
          <p:cNvPr id="102405" name="TextBox 4"/>
          <p:cNvSpPr txBox="1">
            <a:spLocks noChangeArrowheads="1"/>
          </p:cNvSpPr>
          <p:nvPr/>
        </p:nvSpPr>
        <p:spPr bwMode="auto">
          <a:xfrm>
            <a:off x="6934200" y="1447800"/>
            <a:ext cx="1358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~3.5M titles</a:t>
            </a:r>
          </a:p>
        </p:txBody>
      </p:sp>
      <p:sp>
        <p:nvSpPr>
          <p:cNvPr id="102406" name="TextBox 5"/>
          <p:cNvSpPr txBox="1">
            <a:spLocks noChangeArrowheads="1"/>
          </p:cNvSpPr>
          <p:nvPr/>
        </p:nvSpPr>
        <p:spPr bwMode="auto">
          <a:xfrm>
            <a:off x="7537450" y="2514600"/>
            <a:ext cx="82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~2.5M</a:t>
            </a:r>
          </a:p>
        </p:txBody>
      </p:sp>
      <p:sp>
        <p:nvSpPr>
          <p:cNvPr id="102407" name="Right Brace 6"/>
          <p:cNvSpPr>
            <a:spLocks/>
          </p:cNvSpPr>
          <p:nvPr/>
        </p:nvSpPr>
        <p:spPr bwMode="auto">
          <a:xfrm>
            <a:off x="8001000" y="2971800"/>
            <a:ext cx="454025" cy="549275"/>
          </a:xfrm>
          <a:prstGeom prst="rightBrace">
            <a:avLst>
              <a:gd name="adj1" fmla="val 8284"/>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defTabSz="914400">
              <a:lnSpc>
                <a:spcPct val="120000"/>
              </a:lnSpc>
              <a:spcBef>
                <a:spcPct val="50000"/>
              </a:spcBef>
            </a:pPr>
            <a:endParaRPr lang="en-US" sz="1800" b="1">
              <a:solidFill>
                <a:srgbClr val="000000"/>
              </a:solidFill>
              <a:latin typeface="Trebuchet MS" charset="0"/>
            </a:endParaRPr>
          </a:p>
        </p:txBody>
      </p:sp>
    </p:spTree>
    <p:extLst>
      <p:ext uri="{BB962C8B-B14F-4D97-AF65-F5344CB8AC3E}">
        <p14:creationId xmlns:p14="http://schemas.microsoft.com/office/powerpoint/2010/main" val="28565415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Collection Management, Development</a:t>
            </a:r>
            <a:endParaRPr lang="en-US" dirty="0"/>
          </a:p>
        </p:txBody>
      </p:sp>
      <p:sp>
        <p:nvSpPr>
          <p:cNvPr id="3" name="Content Placeholder 2"/>
          <p:cNvSpPr>
            <a:spLocks noGrp="1"/>
          </p:cNvSpPr>
          <p:nvPr>
            <p:ph idx="1"/>
          </p:nvPr>
        </p:nvSpPr>
        <p:spPr/>
        <p:txBody>
          <a:bodyPr>
            <a:normAutofit lnSpcReduction="10000"/>
          </a:bodyPr>
          <a:lstStyle/>
          <a:p>
            <a:r>
              <a:rPr lang="en-US" dirty="0" smtClean="0"/>
              <a:t>Overlap</a:t>
            </a:r>
          </a:p>
          <a:p>
            <a:pPr lvl="1"/>
            <a:r>
              <a:rPr lang="en-US" dirty="0" smtClean="0"/>
              <a:t>More than 50% median overlap with ARL institutions; higher for small liberal arts colleges</a:t>
            </a:r>
          </a:p>
          <a:p>
            <a:r>
              <a:rPr lang="en-US" dirty="0" smtClean="0"/>
              <a:t>Pricing model based on Print holdings</a:t>
            </a:r>
          </a:p>
          <a:p>
            <a:pPr lvl="1"/>
            <a:r>
              <a:rPr lang="en-US" dirty="0" smtClean="0"/>
              <a:t>Requires print holdings database</a:t>
            </a:r>
          </a:p>
          <a:p>
            <a:pPr lvl="1"/>
            <a:r>
              <a:rPr lang="en-US" dirty="0" smtClean="0"/>
              <a:t>Also support expansion of legal uses, efforts in de-duplication</a:t>
            </a:r>
          </a:p>
          <a:p>
            <a:pPr lvl="1"/>
            <a:r>
              <a:rPr lang="en-US" dirty="0"/>
              <a:t>Facilitate individual and collaborative collection development and management </a:t>
            </a:r>
            <a:r>
              <a:rPr lang="en-US" dirty="0" smtClean="0"/>
              <a:t>operations</a:t>
            </a:r>
          </a:p>
          <a:p>
            <a:r>
              <a:rPr lang="en-US" dirty="0" smtClean="0"/>
              <a:t>Print monographs archiving</a:t>
            </a:r>
          </a:p>
        </p:txBody>
      </p:sp>
    </p:spTree>
    <p:extLst>
      <p:ext uri="{BB962C8B-B14F-4D97-AF65-F5344CB8AC3E}">
        <p14:creationId xmlns:p14="http://schemas.microsoft.com/office/powerpoint/2010/main" val="16477199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p:nvPr/>
        </p:nvSpPr>
        <p:spPr>
          <a:xfrm>
            <a:off x="0" y="685793"/>
            <a:ext cx="9144000" cy="5486411"/>
          </a:xfrm>
          <a:prstGeom prst="rect">
            <a:avLst/>
          </a:prstGeom>
          <a:blipFill>
            <a:blip r:embed="rId3"/>
            <a:stretch>
              <a:fillRect/>
            </a:stretch>
          </a:blipFill>
          <a:ln>
            <a:noFill/>
          </a:ln>
        </p:spPr>
      </p:sp>
    </p:spTree>
    <p:extLst>
      <p:ext uri="{BB962C8B-B14F-4D97-AF65-F5344CB8AC3E}">
        <p14:creationId xmlns:p14="http://schemas.microsoft.com/office/powerpoint/2010/main" val="3634958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p:nvPr/>
        </p:nvSpPr>
        <p:spPr>
          <a:xfrm>
            <a:off x="0" y="685793"/>
            <a:ext cx="9144000" cy="5486411"/>
          </a:xfrm>
          <a:prstGeom prst="rect">
            <a:avLst/>
          </a:prstGeom>
          <a:blipFill>
            <a:blip r:embed="rId3"/>
            <a:stretch>
              <a:fillRect/>
            </a:stretch>
          </a:blipFill>
          <a:ln>
            <a:noFill/>
          </a:ln>
        </p:spPr>
      </p:sp>
    </p:spTree>
    <p:extLst>
      <p:ext uri="{BB962C8B-B14F-4D97-AF65-F5344CB8AC3E}">
        <p14:creationId xmlns:p14="http://schemas.microsoft.com/office/powerpoint/2010/main" val="379907875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a:off x="0" y="685793"/>
            <a:ext cx="9144000" cy="5486411"/>
          </a:xfrm>
          <a:prstGeom prst="rect">
            <a:avLst/>
          </a:prstGeom>
          <a:blipFill>
            <a:blip r:embed="rId3"/>
            <a:stretch>
              <a:fillRect/>
            </a:stretch>
          </a:blipFill>
          <a:ln>
            <a:noFill/>
          </a:ln>
        </p:spPr>
      </p:sp>
    </p:spTree>
    <p:extLst>
      <p:ext uri="{BB962C8B-B14F-4D97-AF65-F5344CB8AC3E}">
        <p14:creationId xmlns:p14="http://schemas.microsoft.com/office/powerpoint/2010/main" val="250091173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8823" y="896349"/>
            <a:ext cx="7366335" cy="4836547"/>
          </a:xfrm>
        </p:spPr>
        <p:txBody>
          <a:bodyPr>
            <a:normAutofit/>
          </a:bodyPr>
          <a:lstStyle/>
          <a:p>
            <a:pPr marL="0" indent="0">
              <a:buNone/>
            </a:pPr>
            <a:r>
              <a:rPr lang="en-US" dirty="0" smtClean="0"/>
              <a:t>What has made our universities the greatest in the world has not been the transmission of knowledge…but the ability to support the creation of new knowledge and change the world through our discoveries</a:t>
            </a:r>
            <a:endParaRPr lang="en-US" dirty="0"/>
          </a:p>
          <a:p>
            <a:pPr lvl="1"/>
            <a:r>
              <a:rPr lang="en-US" dirty="0"/>
              <a:t>Jonathan Cole</a:t>
            </a:r>
          </a:p>
          <a:p>
            <a:pPr lvl="2"/>
            <a:r>
              <a:rPr lang="en-US" dirty="0"/>
              <a:t>John Mitchell Mason Professor of the University and Provost and Dean of Faculties, Emeritus at Columbia University</a:t>
            </a:r>
          </a:p>
          <a:p>
            <a:endParaRPr lang="en-US" dirty="0"/>
          </a:p>
        </p:txBody>
      </p:sp>
    </p:spTree>
    <p:extLst>
      <p:ext uri="{BB962C8B-B14F-4D97-AF65-F5344CB8AC3E}">
        <p14:creationId xmlns:p14="http://schemas.microsoft.com/office/powerpoint/2010/main" val="1694192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0" y="685793"/>
            <a:ext cx="9144000" cy="5486411"/>
          </a:xfrm>
          <a:prstGeom prst="rect">
            <a:avLst/>
          </a:prstGeom>
          <a:blipFill>
            <a:blip r:embed="rId3"/>
            <a:stretch>
              <a:fillRect/>
            </a:stretch>
          </a:blipFill>
          <a:ln>
            <a:noFill/>
          </a:ln>
        </p:spPr>
      </p:sp>
    </p:spTree>
    <p:extLst>
      <p:ext uri="{BB962C8B-B14F-4D97-AF65-F5344CB8AC3E}">
        <p14:creationId xmlns:p14="http://schemas.microsoft.com/office/powerpoint/2010/main" val="62220297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685793"/>
            <a:ext cx="9144000" cy="5486411"/>
          </a:xfrm>
          <a:prstGeom prst="rect">
            <a:avLst/>
          </a:prstGeom>
          <a:blipFill>
            <a:blip r:embed="rId3"/>
            <a:stretch>
              <a:fillRect/>
            </a:stretch>
          </a:blipFill>
          <a:ln>
            <a:noFill/>
          </a:ln>
        </p:spPr>
      </p:sp>
    </p:spTree>
    <p:extLst>
      <p:ext uri="{BB962C8B-B14F-4D97-AF65-F5344CB8AC3E}">
        <p14:creationId xmlns:p14="http://schemas.microsoft.com/office/powerpoint/2010/main" val="2073831764"/>
      </p:ext>
    </p:extLst>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p:nvPr/>
        </p:nvSpPr>
        <p:spPr>
          <a:xfrm>
            <a:off x="0" y="685793"/>
            <a:ext cx="9144000" cy="5486411"/>
          </a:xfrm>
          <a:prstGeom prst="rect">
            <a:avLst/>
          </a:prstGeom>
          <a:blipFill>
            <a:blip r:embed="rId3"/>
            <a:stretch>
              <a:fillRect/>
            </a:stretch>
          </a:blipFill>
          <a:ln>
            <a:noFill/>
          </a:ln>
        </p:spPr>
      </p:sp>
    </p:spTree>
    <p:extLst>
      <p:ext uri="{BB962C8B-B14F-4D97-AF65-F5344CB8AC3E}">
        <p14:creationId xmlns:p14="http://schemas.microsoft.com/office/powerpoint/2010/main" val="4155820344"/>
      </p:ext>
    </p:extLst>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p:nvPr/>
        </p:nvSpPr>
        <p:spPr>
          <a:xfrm>
            <a:off x="0" y="685800"/>
            <a:ext cx="9144000" cy="5486411"/>
          </a:xfrm>
          <a:prstGeom prst="rect">
            <a:avLst/>
          </a:prstGeom>
          <a:blipFill>
            <a:blip r:embed="rId3"/>
            <a:stretch>
              <a:fillRect/>
            </a:stretch>
          </a:blipFill>
          <a:ln>
            <a:noFill/>
          </a:ln>
        </p:spPr>
      </p:sp>
    </p:spTree>
    <p:extLst>
      <p:ext uri="{BB962C8B-B14F-4D97-AF65-F5344CB8AC3E}">
        <p14:creationId xmlns:p14="http://schemas.microsoft.com/office/powerpoint/2010/main" val="407544219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0" indent="0">
              <a:buNone/>
            </a:pPr>
            <a:r>
              <a:rPr lang="en-US" dirty="0"/>
              <a:t>What </a:t>
            </a:r>
            <a:r>
              <a:rPr lang="en-US" dirty="0" smtClean="0"/>
              <a:t>does this </a:t>
            </a:r>
            <a:r>
              <a:rPr lang="en-US" dirty="0"/>
              <a:t>mean for access services</a:t>
            </a:r>
            <a:r>
              <a:rPr lang="en-US" dirty="0" smtClean="0"/>
              <a:t>?</a:t>
            </a:r>
          </a:p>
          <a:p>
            <a:pPr lvl="1"/>
            <a:r>
              <a:rPr lang="en-US" dirty="0" smtClean="0"/>
              <a:t>What happens if we succeed</a:t>
            </a:r>
          </a:p>
          <a:p>
            <a:pPr marL="0" indent="0">
              <a:buNone/>
            </a:pPr>
            <a:endParaRPr lang="en-US" dirty="0"/>
          </a:p>
        </p:txBody>
      </p:sp>
    </p:spTree>
    <p:extLst>
      <p:ext uri="{BB962C8B-B14F-4D97-AF65-F5344CB8AC3E}">
        <p14:creationId xmlns:p14="http://schemas.microsoft.com/office/powerpoint/2010/main" val="18537553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Do we know what effect digitization is having currently?</a:t>
            </a:r>
          </a:p>
          <a:p>
            <a:r>
              <a:rPr lang="en-US" dirty="0" smtClean="0"/>
              <a:t>Columbia</a:t>
            </a:r>
          </a:p>
          <a:p>
            <a:r>
              <a:rPr lang="en-US" dirty="0" smtClean="0"/>
              <a:t>University of Michigan</a:t>
            </a:r>
            <a:endParaRPr lang="en-US" dirty="0"/>
          </a:p>
        </p:txBody>
      </p:sp>
    </p:spTree>
    <p:extLst>
      <p:ext uri="{BB962C8B-B14F-4D97-AF65-F5344CB8AC3E}">
        <p14:creationId xmlns:p14="http://schemas.microsoft.com/office/powerpoint/2010/main" val="402157876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8823" y="1064415"/>
            <a:ext cx="7366335" cy="4649807"/>
          </a:xfrm>
        </p:spPr>
        <p:txBody>
          <a:bodyPr>
            <a:normAutofit lnSpcReduction="10000"/>
          </a:bodyPr>
          <a:lstStyle/>
          <a:p>
            <a:r>
              <a:rPr lang="en-US" dirty="0" smtClean="0"/>
              <a:t>Issues:</a:t>
            </a:r>
          </a:p>
          <a:p>
            <a:pPr lvl="1"/>
            <a:r>
              <a:rPr lang="en-US" dirty="0" smtClean="0"/>
              <a:t> What </a:t>
            </a:r>
            <a:r>
              <a:rPr lang="en-US" dirty="0"/>
              <a:t>does usage mean (comparing digital accesses with requests</a:t>
            </a:r>
            <a:r>
              <a:rPr lang="en-US" dirty="0" smtClean="0"/>
              <a:t>)</a:t>
            </a:r>
          </a:p>
          <a:p>
            <a:pPr lvl="1"/>
            <a:r>
              <a:rPr lang="en-US" dirty="0" smtClean="0"/>
              <a:t>Accessibility of the print and digital materials</a:t>
            </a:r>
          </a:p>
          <a:p>
            <a:pPr lvl="1"/>
            <a:r>
              <a:rPr lang="en-US" dirty="0" smtClean="0"/>
              <a:t>Habits; what </a:t>
            </a:r>
            <a:r>
              <a:rPr lang="en-US" dirty="0"/>
              <a:t>disciplines the volumes are from and how likely those people are to use </a:t>
            </a:r>
            <a:r>
              <a:rPr lang="en-US" dirty="0" smtClean="0"/>
              <a:t>digital; effect over time?</a:t>
            </a:r>
          </a:p>
          <a:p>
            <a:pPr lvl="1"/>
            <a:r>
              <a:rPr lang="en-US" dirty="0" smtClean="0"/>
              <a:t>Usefulness </a:t>
            </a:r>
            <a:r>
              <a:rPr lang="en-US" dirty="0"/>
              <a:t>of digital copies </a:t>
            </a:r>
            <a:r>
              <a:rPr lang="en-US" dirty="0" smtClean="0"/>
              <a:t>(interface, quality)</a:t>
            </a:r>
          </a:p>
          <a:p>
            <a:pPr lvl="1"/>
            <a:endParaRPr lang="en-US" dirty="0" smtClean="0"/>
          </a:p>
        </p:txBody>
      </p:sp>
    </p:spTree>
    <p:extLst>
      <p:ext uri="{BB962C8B-B14F-4D97-AF65-F5344CB8AC3E}">
        <p14:creationId xmlns:p14="http://schemas.microsoft.com/office/powerpoint/2010/main" val="243681551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8823" y="1466501"/>
            <a:ext cx="7366335" cy="4957330"/>
          </a:xfrm>
        </p:spPr>
        <p:txBody>
          <a:bodyPr/>
          <a:lstStyle/>
          <a:p>
            <a:pPr marL="0" indent="0">
              <a:buNone/>
            </a:pPr>
            <a:r>
              <a:rPr lang="en-US" dirty="0" smtClean="0"/>
              <a:t>Inter-library loan</a:t>
            </a:r>
          </a:p>
          <a:p>
            <a:r>
              <a:rPr lang="en-US" dirty="0" smtClean="0"/>
              <a:t>Direct Lending</a:t>
            </a:r>
          </a:p>
          <a:p>
            <a:r>
              <a:rPr lang="en-US" dirty="0" smtClean="0"/>
              <a:t>Shared services related to print management</a:t>
            </a:r>
          </a:p>
          <a:p>
            <a:pPr marL="0" indent="0">
              <a:buNone/>
            </a:pPr>
            <a:endParaRPr lang="en-US" dirty="0"/>
          </a:p>
        </p:txBody>
      </p:sp>
    </p:spTree>
    <p:extLst>
      <p:ext uri="{BB962C8B-B14F-4D97-AF65-F5344CB8AC3E}">
        <p14:creationId xmlns:p14="http://schemas.microsoft.com/office/powerpoint/2010/main" val="364795385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8823" y="1466501"/>
            <a:ext cx="7366335" cy="4957330"/>
          </a:xfrm>
        </p:spPr>
        <p:txBody>
          <a:bodyPr>
            <a:normAutofit/>
          </a:bodyPr>
          <a:lstStyle/>
          <a:p>
            <a:pPr marL="0" indent="0">
              <a:buNone/>
            </a:pPr>
            <a:r>
              <a:rPr lang="en-US" dirty="0" smtClean="0"/>
              <a:t>“…cooperative </a:t>
            </a:r>
            <a:r>
              <a:rPr lang="en-US" dirty="0"/>
              <a:t>access and preservation agreements that address the ongoing need for a library print supply chain for in-copyright, digitized books are an essential part of the emerging shared service environment</a:t>
            </a:r>
            <a:r>
              <a:rPr lang="en-US" dirty="0" smtClean="0"/>
              <a:t>.”</a:t>
            </a:r>
          </a:p>
          <a:p>
            <a:pPr marL="0" indent="0">
              <a:buNone/>
            </a:pPr>
            <a:r>
              <a:rPr lang="en-US" dirty="0" smtClean="0"/>
              <a:t>- </a:t>
            </a:r>
            <a:r>
              <a:rPr lang="en-US" sz="2200" dirty="0" smtClean="0"/>
              <a:t>Constance </a:t>
            </a:r>
            <a:r>
              <a:rPr lang="en-US" sz="2200" dirty="0" err="1" smtClean="0"/>
              <a:t>Malpas</a:t>
            </a:r>
            <a:r>
              <a:rPr lang="en-US" sz="2200" dirty="0" smtClean="0"/>
              <a:t>, “Cloud-sourcing Research Library Collections: Managing Print in the Mass-digitized Library Environment”</a:t>
            </a:r>
            <a:endParaRPr lang="en-US" sz="2200" dirty="0"/>
          </a:p>
        </p:txBody>
      </p:sp>
    </p:spTree>
    <p:extLst>
      <p:ext uri="{BB962C8B-B14F-4D97-AF65-F5344CB8AC3E}">
        <p14:creationId xmlns:p14="http://schemas.microsoft.com/office/powerpoint/2010/main" val="349450044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smtClean="0"/>
              <a:t>Digitization is changing things, but…</a:t>
            </a:r>
          </a:p>
          <a:p>
            <a:pPr lvl="1"/>
            <a:r>
              <a:rPr lang="en-US" dirty="0" smtClean="0"/>
              <a:t>Back end</a:t>
            </a:r>
          </a:p>
          <a:p>
            <a:pPr lvl="2"/>
            <a:r>
              <a:rPr lang="en-US" dirty="0" smtClean="0"/>
              <a:t>Identification/description</a:t>
            </a:r>
          </a:p>
          <a:p>
            <a:pPr lvl="2"/>
            <a:r>
              <a:rPr lang="en-US" dirty="0" smtClean="0"/>
              <a:t>Copyright</a:t>
            </a:r>
          </a:p>
          <a:p>
            <a:pPr lvl="2"/>
            <a:r>
              <a:rPr lang="en-US" dirty="0" smtClean="0"/>
              <a:t>Third-party agreements</a:t>
            </a:r>
          </a:p>
          <a:p>
            <a:pPr lvl="2"/>
            <a:r>
              <a:rPr lang="en-US" dirty="0" smtClean="0"/>
              <a:t>Service agreements</a:t>
            </a:r>
          </a:p>
          <a:p>
            <a:pPr lvl="1"/>
            <a:r>
              <a:rPr lang="en-US" dirty="0" smtClean="0"/>
              <a:t>Front end</a:t>
            </a:r>
          </a:p>
          <a:p>
            <a:pPr lvl="2"/>
            <a:r>
              <a:rPr lang="en-US" dirty="0" smtClean="0"/>
              <a:t>User needs/preferences</a:t>
            </a:r>
          </a:p>
        </p:txBody>
      </p:sp>
    </p:spTree>
    <p:extLst>
      <p:ext uri="{BB962C8B-B14F-4D97-AF65-F5344CB8AC3E}">
        <p14:creationId xmlns:p14="http://schemas.microsoft.com/office/powerpoint/2010/main" val="99967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smtClean="0">
                <a:solidFill>
                  <a:srgbClr val="000000"/>
                </a:solidFill>
              </a:rPr>
              <a:t>This is what we are here to support</a:t>
            </a:r>
          </a:p>
          <a:p>
            <a:pPr marL="0" indent="0">
              <a:buNone/>
            </a:pPr>
            <a:endParaRPr lang="en-US" dirty="0">
              <a:solidFill>
                <a:srgbClr val="000000"/>
              </a:solidFill>
            </a:endParaRPr>
          </a:p>
          <a:p>
            <a:pPr marL="0" indent="0">
              <a:buNone/>
            </a:pPr>
            <a:r>
              <a:rPr lang="en-US" dirty="0" smtClean="0">
                <a:solidFill>
                  <a:srgbClr val="000000"/>
                </a:solidFill>
              </a:rPr>
              <a:t>			…but changes</a:t>
            </a:r>
            <a:endParaRPr lang="en-US" dirty="0">
              <a:solidFill>
                <a:srgbClr val="000000"/>
              </a:solidFill>
            </a:endParaRPr>
          </a:p>
        </p:txBody>
      </p:sp>
    </p:spTree>
    <p:extLst>
      <p:ext uri="{BB962C8B-B14F-4D97-AF65-F5344CB8AC3E}">
        <p14:creationId xmlns:p14="http://schemas.microsoft.com/office/powerpoint/2010/main" val="29556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4653" y="634898"/>
            <a:ext cx="6785816" cy="5779767"/>
          </a:xfrm>
        </p:spPr>
        <p:txBody>
          <a:bodyPr>
            <a:normAutofit fontScale="70000" lnSpcReduction="20000"/>
          </a:bodyPr>
          <a:lstStyle/>
          <a:p>
            <a:pPr>
              <a:lnSpc>
                <a:spcPct val="120000"/>
              </a:lnSpc>
              <a:spcAft>
                <a:spcPts val="600"/>
              </a:spcAft>
            </a:pPr>
            <a:r>
              <a:rPr lang="en-US" dirty="0"/>
              <a:t>To what extent will digitization drive the use of print collections, and to what extent will it obviate the need for access to print?</a:t>
            </a:r>
          </a:p>
          <a:p>
            <a:pPr>
              <a:lnSpc>
                <a:spcPct val="120000"/>
              </a:lnSpc>
              <a:spcAft>
                <a:spcPts val="600"/>
              </a:spcAft>
            </a:pPr>
            <a:r>
              <a:rPr lang="en-US" dirty="0"/>
              <a:t>How will services such as circulation, interlibrary loan, and course reserves be changed or transformed by mass digitization of print collections?</a:t>
            </a:r>
          </a:p>
          <a:p>
            <a:pPr>
              <a:lnSpc>
                <a:spcPct val="120000"/>
              </a:lnSpc>
              <a:spcAft>
                <a:spcPts val="600"/>
              </a:spcAft>
            </a:pPr>
            <a:r>
              <a:rPr lang="en-US" dirty="0"/>
              <a:t>What new services may arise as a result of digitization?</a:t>
            </a:r>
          </a:p>
          <a:p>
            <a:pPr>
              <a:lnSpc>
                <a:spcPct val="120000"/>
              </a:lnSpc>
              <a:spcAft>
                <a:spcPts val="600"/>
              </a:spcAft>
            </a:pPr>
            <a:r>
              <a:rPr lang="en-US" dirty="0"/>
              <a:t>How will libraries function as physical spaces as content increasingly moves online?</a:t>
            </a:r>
          </a:p>
          <a:p>
            <a:pPr>
              <a:lnSpc>
                <a:spcPct val="120000"/>
              </a:lnSpc>
              <a:spcAft>
                <a:spcPts val="600"/>
              </a:spcAft>
            </a:pPr>
            <a:r>
              <a:rPr lang="en-US" dirty="0"/>
              <a:t>How will user expectations of instant, online access to resources shape the future of Access Services?</a:t>
            </a:r>
          </a:p>
          <a:p>
            <a:pPr>
              <a:lnSpc>
                <a:spcPct val="120000"/>
              </a:lnSpc>
              <a:spcAft>
                <a:spcPts val="600"/>
              </a:spcAft>
            </a:pPr>
            <a:r>
              <a:rPr lang="en-US" dirty="0"/>
              <a:t>To what extent will shared print repositories or cooperative collection development change what we do and how we think about Access </a:t>
            </a:r>
            <a:r>
              <a:rPr lang="en-US" dirty="0" smtClean="0"/>
              <a:t>Services</a:t>
            </a:r>
            <a:endParaRPr lang="en-US" dirty="0"/>
          </a:p>
        </p:txBody>
      </p:sp>
      <p:sp>
        <p:nvSpPr>
          <p:cNvPr id="3" name="TextBox 2"/>
          <p:cNvSpPr txBox="1"/>
          <p:nvPr/>
        </p:nvSpPr>
        <p:spPr>
          <a:xfrm>
            <a:off x="7272869" y="819564"/>
            <a:ext cx="1443030" cy="369332"/>
          </a:xfrm>
          <a:prstGeom prst="rect">
            <a:avLst/>
          </a:prstGeom>
          <a:noFill/>
        </p:spPr>
        <p:txBody>
          <a:bodyPr wrap="square" rtlCol="0">
            <a:spAutoFit/>
          </a:bodyPr>
          <a:lstStyle/>
          <a:p>
            <a:r>
              <a:rPr lang="en-US" b="1" dirty="0" smtClean="0"/>
              <a:t>Use of Print</a:t>
            </a:r>
          </a:p>
        </p:txBody>
      </p:sp>
      <p:sp>
        <p:nvSpPr>
          <p:cNvPr id="4" name="TextBox 3"/>
          <p:cNvSpPr txBox="1"/>
          <p:nvPr/>
        </p:nvSpPr>
        <p:spPr>
          <a:xfrm>
            <a:off x="7272869" y="1922680"/>
            <a:ext cx="1443030" cy="646331"/>
          </a:xfrm>
          <a:prstGeom prst="rect">
            <a:avLst/>
          </a:prstGeom>
          <a:noFill/>
        </p:spPr>
        <p:txBody>
          <a:bodyPr wrap="square" rtlCol="0">
            <a:spAutoFit/>
          </a:bodyPr>
          <a:lstStyle/>
          <a:p>
            <a:r>
              <a:rPr lang="en-US" b="1" dirty="0" smtClean="0"/>
              <a:t>Circulation, ILL, Reserves</a:t>
            </a:r>
          </a:p>
        </p:txBody>
      </p:sp>
      <p:sp>
        <p:nvSpPr>
          <p:cNvPr id="5" name="TextBox 4"/>
          <p:cNvSpPr txBox="1"/>
          <p:nvPr/>
        </p:nvSpPr>
        <p:spPr>
          <a:xfrm>
            <a:off x="7272869" y="2948675"/>
            <a:ext cx="1443030" cy="369332"/>
          </a:xfrm>
          <a:prstGeom prst="rect">
            <a:avLst/>
          </a:prstGeom>
          <a:noFill/>
        </p:spPr>
        <p:txBody>
          <a:bodyPr wrap="square" rtlCol="0">
            <a:spAutoFit/>
          </a:bodyPr>
          <a:lstStyle/>
          <a:p>
            <a:r>
              <a:rPr lang="en-US" b="1" dirty="0" smtClean="0"/>
              <a:t>New Services</a:t>
            </a:r>
          </a:p>
        </p:txBody>
      </p:sp>
      <p:sp>
        <p:nvSpPr>
          <p:cNvPr id="6" name="TextBox 5"/>
          <p:cNvSpPr txBox="1"/>
          <p:nvPr/>
        </p:nvSpPr>
        <p:spPr>
          <a:xfrm>
            <a:off x="7272869" y="3462180"/>
            <a:ext cx="1614670" cy="646331"/>
          </a:xfrm>
          <a:prstGeom prst="rect">
            <a:avLst/>
          </a:prstGeom>
          <a:noFill/>
        </p:spPr>
        <p:txBody>
          <a:bodyPr wrap="square" rtlCol="0">
            <a:spAutoFit/>
          </a:bodyPr>
          <a:lstStyle/>
          <a:p>
            <a:r>
              <a:rPr lang="en-US" b="1" dirty="0" smtClean="0"/>
              <a:t>Physical spaces</a:t>
            </a:r>
          </a:p>
        </p:txBody>
      </p:sp>
      <p:sp>
        <p:nvSpPr>
          <p:cNvPr id="7" name="TextBox 6"/>
          <p:cNvSpPr txBox="1"/>
          <p:nvPr/>
        </p:nvSpPr>
        <p:spPr>
          <a:xfrm>
            <a:off x="7272869" y="4270420"/>
            <a:ext cx="1443030" cy="646331"/>
          </a:xfrm>
          <a:prstGeom prst="rect">
            <a:avLst/>
          </a:prstGeom>
          <a:noFill/>
        </p:spPr>
        <p:txBody>
          <a:bodyPr wrap="square" rtlCol="0">
            <a:spAutoFit/>
          </a:bodyPr>
          <a:lstStyle/>
          <a:p>
            <a:r>
              <a:rPr lang="en-US" b="1" dirty="0" smtClean="0"/>
              <a:t>User expectations</a:t>
            </a:r>
          </a:p>
        </p:txBody>
      </p:sp>
      <p:sp>
        <p:nvSpPr>
          <p:cNvPr id="8" name="TextBox 7"/>
          <p:cNvSpPr txBox="1"/>
          <p:nvPr/>
        </p:nvSpPr>
        <p:spPr>
          <a:xfrm>
            <a:off x="7272869" y="5309585"/>
            <a:ext cx="1614670" cy="369332"/>
          </a:xfrm>
          <a:prstGeom prst="rect">
            <a:avLst/>
          </a:prstGeom>
          <a:noFill/>
        </p:spPr>
        <p:txBody>
          <a:bodyPr wrap="square" rtlCol="0">
            <a:spAutoFit/>
          </a:bodyPr>
          <a:lstStyle/>
          <a:p>
            <a:r>
              <a:rPr lang="en-US" b="1" dirty="0" smtClean="0"/>
              <a:t>Collaboration</a:t>
            </a:r>
          </a:p>
        </p:txBody>
      </p:sp>
      <p:cxnSp>
        <p:nvCxnSpPr>
          <p:cNvPr id="10" name="Straight Connector 9"/>
          <p:cNvCxnSpPr/>
          <p:nvPr/>
        </p:nvCxnSpPr>
        <p:spPr>
          <a:xfrm>
            <a:off x="7099709" y="673386"/>
            <a:ext cx="0" cy="561932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2914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smtClean="0"/>
              <a:t>Consider digital collections in relation to needs:</a:t>
            </a:r>
          </a:p>
          <a:p>
            <a:pPr lvl="1"/>
            <a:r>
              <a:rPr lang="en-US" dirty="0" smtClean="0"/>
              <a:t>What does a generalized, shared</a:t>
            </a:r>
            <a:r>
              <a:rPr lang="en-US" dirty="0"/>
              <a:t> </a:t>
            </a:r>
            <a:r>
              <a:rPr lang="en-US" dirty="0" smtClean="0"/>
              <a:t>collection </a:t>
            </a:r>
            <a:r>
              <a:rPr lang="en-US" dirty="0"/>
              <a:t>of </a:t>
            </a:r>
            <a:r>
              <a:rPr lang="en-US" dirty="0" smtClean="0"/>
              <a:t>materials mean in a more collaborative environment?</a:t>
            </a:r>
          </a:p>
        </p:txBody>
      </p:sp>
    </p:spTree>
    <p:extLst>
      <p:ext uri="{BB962C8B-B14F-4D97-AF65-F5344CB8AC3E}">
        <p14:creationId xmlns:p14="http://schemas.microsoft.com/office/powerpoint/2010/main" val="288359436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Up Arrow 38"/>
          <p:cNvSpPr/>
          <p:nvPr/>
        </p:nvSpPr>
        <p:spPr>
          <a:xfrm>
            <a:off x="2097203" y="1962869"/>
            <a:ext cx="4925541" cy="4522286"/>
          </a:xfrm>
          <a:prstGeom prst="upArrow">
            <a:avLst/>
          </a:prstGeom>
          <a:solidFill>
            <a:srgbClr val="D5D5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2097203" y="442606"/>
            <a:ext cx="4983263" cy="1520260"/>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Support inquiry and</a:t>
            </a:r>
          </a:p>
          <a:p>
            <a:pPr algn="ctr"/>
            <a:r>
              <a:rPr lang="en-US" sz="2200" dirty="0" smtClean="0">
                <a:solidFill>
                  <a:srgbClr val="000000"/>
                </a:solidFill>
              </a:rPr>
              <a:t>creation of new knowledge</a:t>
            </a:r>
            <a:endParaRPr lang="en-US" sz="2200" dirty="0">
              <a:solidFill>
                <a:srgbClr val="000000"/>
              </a:solidFill>
            </a:endParaRPr>
          </a:p>
        </p:txBody>
      </p:sp>
      <p:sp>
        <p:nvSpPr>
          <p:cNvPr id="35" name="Rounded Rectangle 34"/>
          <p:cNvSpPr/>
          <p:nvPr/>
        </p:nvSpPr>
        <p:spPr>
          <a:xfrm>
            <a:off x="577213" y="3444638"/>
            <a:ext cx="2480489" cy="1520256"/>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000000"/>
                </a:solidFill>
              </a:rPr>
              <a:t>Increasingly interconnected collections of print </a:t>
            </a:r>
            <a:r>
              <a:rPr lang="en-US" sz="2200" dirty="0" smtClean="0">
                <a:solidFill>
                  <a:srgbClr val="000000"/>
                </a:solidFill>
              </a:rPr>
              <a:t>materials</a:t>
            </a:r>
            <a:endParaRPr lang="en-US" sz="2200" dirty="0">
              <a:solidFill>
                <a:srgbClr val="000000"/>
              </a:solidFill>
            </a:endParaRPr>
          </a:p>
        </p:txBody>
      </p:sp>
      <p:sp>
        <p:nvSpPr>
          <p:cNvPr id="36" name="Rounded Rectangle 35"/>
          <p:cNvSpPr/>
          <p:nvPr/>
        </p:nvSpPr>
        <p:spPr>
          <a:xfrm>
            <a:off x="3346307" y="2684510"/>
            <a:ext cx="2480489" cy="1520256"/>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Generalized, shared collection of digital materials</a:t>
            </a:r>
            <a:endParaRPr lang="en-US" sz="2200" dirty="0">
              <a:solidFill>
                <a:srgbClr val="000000"/>
              </a:solidFill>
            </a:endParaRPr>
          </a:p>
        </p:txBody>
      </p:sp>
      <p:sp>
        <p:nvSpPr>
          <p:cNvPr id="37" name="Rounded Rectangle 36"/>
          <p:cNvSpPr/>
          <p:nvPr/>
        </p:nvSpPr>
        <p:spPr>
          <a:xfrm>
            <a:off x="6134641" y="3444638"/>
            <a:ext cx="2480489" cy="1520256"/>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000000"/>
                </a:solidFill>
              </a:rPr>
              <a:t>Special collections</a:t>
            </a:r>
          </a:p>
        </p:txBody>
      </p:sp>
      <p:sp>
        <p:nvSpPr>
          <p:cNvPr id="38" name="Rounded Rectangle 37"/>
          <p:cNvSpPr/>
          <p:nvPr/>
        </p:nvSpPr>
        <p:spPr>
          <a:xfrm>
            <a:off x="3346307" y="4695484"/>
            <a:ext cx="2480489" cy="1520256"/>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000000"/>
                </a:solidFill>
              </a:rPr>
              <a:t>Physical spaces</a:t>
            </a:r>
          </a:p>
        </p:txBody>
      </p:sp>
      <p:sp>
        <p:nvSpPr>
          <p:cNvPr id="40" name="TextBox 39"/>
          <p:cNvSpPr txBox="1"/>
          <p:nvPr/>
        </p:nvSpPr>
        <p:spPr>
          <a:xfrm>
            <a:off x="230883" y="684879"/>
            <a:ext cx="1750876" cy="430887"/>
          </a:xfrm>
          <a:prstGeom prst="rect">
            <a:avLst/>
          </a:prstGeom>
          <a:noFill/>
        </p:spPr>
        <p:txBody>
          <a:bodyPr wrap="square" rtlCol="0">
            <a:spAutoFit/>
          </a:bodyPr>
          <a:lstStyle/>
          <a:p>
            <a:r>
              <a:rPr lang="en-US" sz="2200" dirty="0" smtClean="0"/>
              <a:t>How do we…</a:t>
            </a:r>
            <a:endParaRPr lang="en-US" sz="2200" dirty="0"/>
          </a:p>
        </p:txBody>
      </p:sp>
      <p:sp>
        <p:nvSpPr>
          <p:cNvPr id="41" name="TextBox 40"/>
          <p:cNvSpPr txBox="1"/>
          <p:nvPr/>
        </p:nvSpPr>
        <p:spPr>
          <a:xfrm>
            <a:off x="383283" y="2251700"/>
            <a:ext cx="1750876" cy="430887"/>
          </a:xfrm>
          <a:prstGeom prst="rect">
            <a:avLst/>
          </a:prstGeom>
          <a:noFill/>
        </p:spPr>
        <p:txBody>
          <a:bodyPr wrap="square" rtlCol="0">
            <a:spAutoFit/>
          </a:bodyPr>
          <a:lstStyle/>
          <a:p>
            <a:r>
              <a:rPr lang="en-US" sz="2200" dirty="0" smtClean="0"/>
              <a:t>Using…</a:t>
            </a:r>
            <a:endParaRPr lang="en-US" sz="2200" dirty="0"/>
          </a:p>
        </p:txBody>
      </p:sp>
    </p:spTree>
    <p:extLst>
      <p:ext uri="{BB962C8B-B14F-4D97-AF65-F5344CB8AC3E}">
        <p14:creationId xmlns:p14="http://schemas.microsoft.com/office/powerpoint/2010/main" val="390448701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098" y="429404"/>
            <a:ext cx="3568665" cy="430887"/>
          </a:xfrm>
          <a:prstGeom prst="rect">
            <a:avLst/>
          </a:prstGeom>
          <a:noFill/>
        </p:spPr>
        <p:txBody>
          <a:bodyPr wrap="square" rtlCol="0">
            <a:spAutoFit/>
          </a:bodyPr>
          <a:lstStyle/>
          <a:p>
            <a:r>
              <a:rPr lang="en-US" sz="2200" dirty="0" smtClean="0"/>
              <a:t>In an environment that is…</a:t>
            </a:r>
            <a:endParaRPr lang="en-US" sz="2200" dirty="0"/>
          </a:p>
        </p:txBody>
      </p:sp>
      <p:sp>
        <p:nvSpPr>
          <p:cNvPr id="7" name="Rounded Rectangle 6"/>
          <p:cNvSpPr/>
          <p:nvPr/>
        </p:nvSpPr>
        <p:spPr>
          <a:xfrm>
            <a:off x="664017" y="1269478"/>
            <a:ext cx="3395706" cy="1603221"/>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200" dirty="0">
                <a:solidFill>
                  <a:srgbClr val="000000"/>
                </a:solidFill>
              </a:rPr>
              <a:t>Increasingly </a:t>
            </a:r>
            <a:r>
              <a:rPr lang="en-US" sz="2200" dirty="0" smtClean="0">
                <a:solidFill>
                  <a:srgbClr val="000000"/>
                </a:solidFill>
              </a:rPr>
              <a:t>collaborative</a:t>
            </a:r>
            <a:endParaRPr lang="en-US" sz="2200" dirty="0">
              <a:solidFill>
                <a:srgbClr val="000000"/>
              </a:solidFill>
            </a:endParaRPr>
          </a:p>
          <a:p>
            <a:pPr marL="285750" indent="-285750">
              <a:buFont typeface="Arial"/>
              <a:buChar char="•"/>
            </a:pPr>
            <a:r>
              <a:rPr lang="en-US" dirty="0">
                <a:solidFill>
                  <a:srgbClr val="000000"/>
                </a:solidFill>
              </a:rPr>
              <a:t>Institution to institution </a:t>
            </a:r>
          </a:p>
          <a:p>
            <a:pPr marL="285750" indent="-285750">
              <a:buFont typeface="Arial"/>
              <a:buChar char="•"/>
            </a:pPr>
            <a:r>
              <a:rPr lang="en-US" dirty="0">
                <a:solidFill>
                  <a:srgbClr val="000000"/>
                </a:solidFill>
              </a:rPr>
              <a:t>In the </a:t>
            </a:r>
            <a:r>
              <a:rPr lang="en-US" dirty="0" smtClean="0">
                <a:solidFill>
                  <a:srgbClr val="000000"/>
                </a:solidFill>
              </a:rPr>
              <a:t>classroom</a:t>
            </a:r>
            <a:endParaRPr lang="en-US" dirty="0">
              <a:solidFill>
                <a:srgbClr val="000000"/>
              </a:solidFill>
            </a:endParaRPr>
          </a:p>
        </p:txBody>
      </p:sp>
      <p:sp>
        <p:nvSpPr>
          <p:cNvPr id="8" name="Rounded Rectangle 7"/>
          <p:cNvSpPr/>
          <p:nvPr/>
        </p:nvSpPr>
        <p:spPr>
          <a:xfrm>
            <a:off x="4608504" y="1559030"/>
            <a:ext cx="3780309" cy="3824135"/>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200" dirty="0">
                <a:solidFill>
                  <a:srgbClr val="000000"/>
                </a:solidFill>
              </a:rPr>
              <a:t>Data-driven</a:t>
            </a:r>
          </a:p>
          <a:p>
            <a:pPr marL="285750" indent="-285750">
              <a:buFont typeface="Arial"/>
              <a:buChar char="•"/>
            </a:pPr>
            <a:r>
              <a:rPr lang="en-US" dirty="0">
                <a:solidFill>
                  <a:srgbClr val="000000"/>
                </a:solidFill>
              </a:rPr>
              <a:t>Use and Reuse of materials</a:t>
            </a:r>
          </a:p>
          <a:p>
            <a:pPr marL="285750" indent="-285750">
              <a:buFont typeface="Arial"/>
              <a:buChar char="•"/>
            </a:pPr>
            <a:r>
              <a:rPr lang="en-US" dirty="0" smtClean="0">
                <a:solidFill>
                  <a:srgbClr val="000000"/>
                </a:solidFill>
              </a:rPr>
              <a:t>Bits of data</a:t>
            </a:r>
            <a:endParaRPr lang="en-US" dirty="0">
              <a:solidFill>
                <a:srgbClr val="000000"/>
              </a:solidFill>
            </a:endParaRPr>
          </a:p>
          <a:p>
            <a:pPr marL="742950" lvl="1" indent="-285750">
              <a:buFont typeface="Arial"/>
              <a:buChar char="•"/>
            </a:pPr>
            <a:r>
              <a:rPr lang="en-US" dirty="0">
                <a:solidFill>
                  <a:srgbClr val="000000"/>
                </a:solidFill>
              </a:rPr>
              <a:t>Text of these volumes on reserve for analysis</a:t>
            </a:r>
          </a:p>
          <a:p>
            <a:pPr marL="742950" lvl="1" indent="-285750">
              <a:buFont typeface="Arial"/>
              <a:buChar char="•"/>
            </a:pPr>
            <a:r>
              <a:rPr lang="en-US" dirty="0">
                <a:solidFill>
                  <a:srgbClr val="000000"/>
                </a:solidFill>
              </a:rPr>
              <a:t>A</a:t>
            </a:r>
            <a:r>
              <a:rPr lang="en-US" dirty="0" smtClean="0">
                <a:solidFill>
                  <a:srgbClr val="000000"/>
                </a:solidFill>
              </a:rPr>
              <a:t>ll of the place names in a group of texts</a:t>
            </a:r>
          </a:p>
          <a:p>
            <a:pPr marL="742950" lvl="1" indent="-285750">
              <a:buFont typeface="Arial"/>
              <a:buChar char="•"/>
            </a:pPr>
            <a:r>
              <a:rPr lang="en-US" dirty="0" smtClean="0">
                <a:solidFill>
                  <a:srgbClr val="000000"/>
                </a:solidFill>
              </a:rPr>
              <a:t>Assisting </a:t>
            </a:r>
            <a:r>
              <a:rPr lang="en-US" dirty="0">
                <a:solidFill>
                  <a:srgbClr val="000000"/>
                </a:solidFill>
              </a:rPr>
              <a:t>with marking up materials</a:t>
            </a:r>
          </a:p>
          <a:p>
            <a:pPr marL="285750" indent="-285750">
              <a:buFont typeface="Arial"/>
              <a:buChar char="•"/>
            </a:pPr>
            <a:r>
              <a:rPr lang="en-US" dirty="0" smtClean="0">
                <a:solidFill>
                  <a:srgbClr val="000000"/>
                </a:solidFill>
              </a:rPr>
              <a:t>How do we design </a:t>
            </a:r>
            <a:r>
              <a:rPr lang="en-US" dirty="0">
                <a:solidFill>
                  <a:srgbClr val="000000"/>
                </a:solidFill>
              </a:rPr>
              <a:t>an experience around the </a:t>
            </a:r>
            <a:r>
              <a:rPr lang="en-US" dirty="0" smtClean="0">
                <a:solidFill>
                  <a:srgbClr val="000000"/>
                </a:solidFill>
              </a:rPr>
              <a:t>data?</a:t>
            </a:r>
            <a:endParaRPr lang="en-US" dirty="0">
              <a:solidFill>
                <a:srgbClr val="000000"/>
              </a:solidFill>
            </a:endParaRPr>
          </a:p>
        </p:txBody>
      </p:sp>
      <p:sp>
        <p:nvSpPr>
          <p:cNvPr id="9" name="Rounded Rectangle 8"/>
          <p:cNvSpPr/>
          <p:nvPr/>
        </p:nvSpPr>
        <p:spPr>
          <a:xfrm>
            <a:off x="664018" y="3201685"/>
            <a:ext cx="3395706" cy="2379009"/>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200" dirty="0">
                <a:solidFill>
                  <a:srgbClr val="000000"/>
                </a:solidFill>
              </a:rPr>
              <a:t>User-Driven</a:t>
            </a:r>
          </a:p>
          <a:p>
            <a:pPr marL="285750" indent="-285750">
              <a:buFont typeface="Arial"/>
              <a:buChar char="•"/>
            </a:pPr>
            <a:r>
              <a:rPr lang="en-US" dirty="0" smtClean="0">
                <a:solidFill>
                  <a:srgbClr val="000000"/>
                </a:solidFill>
              </a:rPr>
              <a:t>How will users use our data?</a:t>
            </a:r>
            <a:endParaRPr lang="en-US" dirty="0">
              <a:solidFill>
                <a:srgbClr val="000000"/>
              </a:solidFill>
            </a:endParaRPr>
          </a:p>
          <a:p>
            <a:pPr marL="285750" indent="-285750">
              <a:buFont typeface="Arial"/>
              <a:buChar char="•"/>
            </a:pPr>
            <a:r>
              <a:rPr lang="en-US" dirty="0" smtClean="0">
                <a:solidFill>
                  <a:srgbClr val="000000"/>
                </a:solidFill>
              </a:rPr>
              <a:t>What will our role be in delivering services?</a:t>
            </a:r>
            <a:endParaRPr lang="en-US" dirty="0">
              <a:solidFill>
                <a:srgbClr val="000000"/>
              </a:solidFill>
            </a:endParaRPr>
          </a:p>
          <a:p>
            <a:pPr marL="285750" indent="-285750">
              <a:buFont typeface="Arial"/>
              <a:buChar char="•"/>
            </a:pPr>
            <a:r>
              <a:rPr lang="en-US" dirty="0" smtClean="0">
                <a:solidFill>
                  <a:srgbClr val="000000"/>
                </a:solidFill>
              </a:rPr>
              <a:t>User outputs </a:t>
            </a:r>
            <a:r>
              <a:rPr lang="en-US" dirty="0">
                <a:solidFill>
                  <a:srgbClr val="000000"/>
                </a:solidFill>
              </a:rPr>
              <a:t>drive the data we make available for use and reuse</a:t>
            </a:r>
          </a:p>
        </p:txBody>
      </p:sp>
    </p:spTree>
    <p:extLst>
      <p:ext uri="{BB962C8B-B14F-4D97-AF65-F5344CB8AC3E}">
        <p14:creationId xmlns:p14="http://schemas.microsoft.com/office/powerpoint/2010/main" val="244614631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2"/>
          <p:cNvSpPr/>
          <p:nvPr/>
        </p:nvSpPr>
        <p:spPr>
          <a:xfrm>
            <a:off x="1192897" y="1964461"/>
            <a:ext cx="2868033" cy="2633227"/>
          </a:xfrm>
          <a:prstGeom prst="upArrow">
            <a:avLst/>
          </a:prstGeom>
          <a:solidFill>
            <a:srgbClr val="D5D5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 name="Rounded Rectangle 3"/>
          <p:cNvSpPr/>
          <p:nvPr/>
        </p:nvSpPr>
        <p:spPr>
          <a:xfrm>
            <a:off x="3141046" y="440335"/>
            <a:ext cx="2901645" cy="88521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Support inquiry and</a:t>
            </a:r>
          </a:p>
          <a:p>
            <a:pPr algn="ctr"/>
            <a:r>
              <a:rPr lang="en-US" sz="1400" dirty="0" smtClean="0">
                <a:solidFill>
                  <a:srgbClr val="000000"/>
                </a:solidFill>
              </a:rPr>
              <a:t>creation of new knowledge</a:t>
            </a:r>
            <a:endParaRPr lang="en-US" sz="1400" dirty="0">
              <a:solidFill>
                <a:srgbClr val="000000"/>
              </a:solidFill>
            </a:endParaRPr>
          </a:p>
        </p:txBody>
      </p:sp>
      <p:sp>
        <p:nvSpPr>
          <p:cNvPr id="5" name="Rounded Rectangle 4"/>
          <p:cNvSpPr/>
          <p:nvPr/>
        </p:nvSpPr>
        <p:spPr>
          <a:xfrm>
            <a:off x="365560" y="3050154"/>
            <a:ext cx="1444335" cy="885212"/>
          </a:xfrm>
          <a:prstGeom prst="roundRect">
            <a:avLst/>
          </a:prstGeom>
          <a:solidFill>
            <a:schemeClr val="accent6">
              <a:lumMod val="60000"/>
              <a:lumOff val="40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Increasingly interconnected collections of print </a:t>
            </a:r>
            <a:r>
              <a:rPr lang="en-US" sz="1400" dirty="0" smtClean="0">
                <a:solidFill>
                  <a:srgbClr val="000000"/>
                </a:solidFill>
              </a:rPr>
              <a:t>materials</a:t>
            </a:r>
            <a:endParaRPr lang="en-US" sz="1400" dirty="0">
              <a:solidFill>
                <a:srgbClr val="000000"/>
              </a:solidFill>
            </a:endParaRPr>
          </a:p>
        </p:txBody>
      </p:sp>
      <p:sp>
        <p:nvSpPr>
          <p:cNvPr id="6" name="Rounded Rectangle 5"/>
          <p:cNvSpPr/>
          <p:nvPr/>
        </p:nvSpPr>
        <p:spPr>
          <a:xfrm>
            <a:off x="1884030" y="2261156"/>
            <a:ext cx="1444335" cy="885212"/>
          </a:xfrm>
          <a:prstGeom prst="roundRect">
            <a:avLst/>
          </a:prstGeom>
          <a:solidFill>
            <a:schemeClr val="accent6">
              <a:lumMod val="60000"/>
              <a:lumOff val="40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Generalized, shared collection of digital materials</a:t>
            </a:r>
            <a:endParaRPr lang="en-US" sz="1400" dirty="0">
              <a:solidFill>
                <a:srgbClr val="000000"/>
              </a:solidFill>
            </a:endParaRPr>
          </a:p>
        </p:txBody>
      </p:sp>
      <p:sp>
        <p:nvSpPr>
          <p:cNvPr id="7" name="Rounded Rectangle 6"/>
          <p:cNvSpPr/>
          <p:nvPr/>
        </p:nvSpPr>
        <p:spPr>
          <a:xfrm>
            <a:off x="3424565" y="3059785"/>
            <a:ext cx="1444335" cy="885212"/>
          </a:xfrm>
          <a:prstGeom prst="roundRect">
            <a:avLst/>
          </a:prstGeom>
          <a:solidFill>
            <a:schemeClr val="accent6">
              <a:lumMod val="60000"/>
              <a:lumOff val="40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Special collections</a:t>
            </a:r>
          </a:p>
        </p:txBody>
      </p:sp>
      <p:sp>
        <p:nvSpPr>
          <p:cNvPr id="8" name="Rounded Rectangle 7"/>
          <p:cNvSpPr/>
          <p:nvPr/>
        </p:nvSpPr>
        <p:spPr>
          <a:xfrm>
            <a:off x="1884030" y="3550492"/>
            <a:ext cx="1444335" cy="885212"/>
          </a:xfrm>
          <a:prstGeom prst="roundRect">
            <a:avLst/>
          </a:prstGeom>
          <a:solidFill>
            <a:schemeClr val="accent6">
              <a:lumMod val="60000"/>
              <a:lumOff val="40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Physical spaces</a:t>
            </a:r>
          </a:p>
        </p:txBody>
      </p:sp>
      <p:sp>
        <p:nvSpPr>
          <p:cNvPr id="15" name="TextBox 14"/>
          <p:cNvSpPr txBox="1"/>
          <p:nvPr/>
        </p:nvSpPr>
        <p:spPr>
          <a:xfrm>
            <a:off x="304882" y="4701707"/>
            <a:ext cx="5441486" cy="1754327"/>
          </a:xfrm>
          <a:prstGeom prst="rect">
            <a:avLst/>
          </a:prstGeom>
          <a:noFill/>
        </p:spPr>
        <p:txBody>
          <a:bodyPr wrap="square" rtlCol="0">
            <a:spAutoFit/>
          </a:bodyPr>
          <a:lstStyle/>
          <a:p>
            <a:r>
              <a:rPr lang="en-US" dirty="0" smtClean="0"/>
              <a:t>Availability of resources</a:t>
            </a:r>
          </a:p>
          <a:p>
            <a:pPr marL="285750" indent="-285750">
              <a:buFont typeface="Arial"/>
              <a:buChar char="•"/>
            </a:pPr>
            <a:r>
              <a:rPr lang="en-US" dirty="0" smtClean="0"/>
              <a:t>Determined by how </a:t>
            </a:r>
            <a:r>
              <a:rPr lang="en-US" dirty="0"/>
              <a:t>we manage </a:t>
            </a:r>
            <a:r>
              <a:rPr lang="en-US" dirty="0" smtClean="0"/>
              <a:t>them; impacted by collaboration (local and global) to meet shared challenges (preservation, copyright, collection management)</a:t>
            </a:r>
          </a:p>
          <a:p>
            <a:pPr marL="285750" indent="-285750">
              <a:buFont typeface="Arial"/>
              <a:buChar char="•"/>
            </a:pPr>
            <a:r>
              <a:rPr lang="en-US" dirty="0" smtClean="0"/>
              <a:t>Effects what is available to users</a:t>
            </a:r>
          </a:p>
        </p:txBody>
      </p:sp>
      <p:sp>
        <p:nvSpPr>
          <p:cNvPr id="17" name="Rounded Rectangle 16"/>
          <p:cNvSpPr/>
          <p:nvPr/>
        </p:nvSpPr>
        <p:spPr>
          <a:xfrm>
            <a:off x="5707887" y="2273987"/>
            <a:ext cx="1407805" cy="688663"/>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Increasingly </a:t>
            </a:r>
            <a:r>
              <a:rPr lang="en-US" sz="1400" dirty="0" smtClean="0">
                <a:solidFill>
                  <a:srgbClr val="000000"/>
                </a:solidFill>
              </a:rPr>
              <a:t>collaborative</a:t>
            </a:r>
            <a:endParaRPr lang="en-US" sz="1400" dirty="0">
              <a:solidFill>
                <a:srgbClr val="000000"/>
              </a:solidFill>
            </a:endParaRPr>
          </a:p>
        </p:txBody>
      </p:sp>
      <p:sp>
        <p:nvSpPr>
          <p:cNvPr id="18" name="Rounded Rectangle 17"/>
          <p:cNvSpPr/>
          <p:nvPr/>
        </p:nvSpPr>
        <p:spPr>
          <a:xfrm>
            <a:off x="7250915" y="2695995"/>
            <a:ext cx="1407805" cy="727579"/>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Data-</a:t>
            </a:r>
            <a:r>
              <a:rPr lang="en-US" sz="1400" dirty="0" smtClean="0">
                <a:solidFill>
                  <a:srgbClr val="000000"/>
                </a:solidFill>
              </a:rPr>
              <a:t>driven</a:t>
            </a:r>
            <a:endParaRPr lang="en-US" sz="1400" dirty="0">
              <a:solidFill>
                <a:srgbClr val="000000"/>
              </a:solidFill>
            </a:endParaRPr>
          </a:p>
        </p:txBody>
      </p:sp>
      <p:sp>
        <p:nvSpPr>
          <p:cNvPr id="19" name="Rounded Rectangle 18"/>
          <p:cNvSpPr/>
          <p:nvPr/>
        </p:nvSpPr>
        <p:spPr>
          <a:xfrm>
            <a:off x="5707887" y="3220317"/>
            <a:ext cx="1407805" cy="655277"/>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User-</a:t>
            </a:r>
            <a:r>
              <a:rPr lang="en-US" sz="1400" dirty="0" smtClean="0">
                <a:solidFill>
                  <a:srgbClr val="000000"/>
                </a:solidFill>
              </a:rPr>
              <a:t>Driven</a:t>
            </a:r>
            <a:endParaRPr lang="en-US" sz="1400" dirty="0">
              <a:solidFill>
                <a:srgbClr val="000000"/>
              </a:solidFill>
            </a:endParaRPr>
          </a:p>
        </p:txBody>
      </p:sp>
      <p:sp>
        <p:nvSpPr>
          <p:cNvPr id="20" name="TextBox 19"/>
          <p:cNvSpPr txBox="1"/>
          <p:nvPr/>
        </p:nvSpPr>
        <p:spPr>
          <a:xfrm>
            <a:off x="1809895" y="1494865"/>
            <a:ext cx="1539240" cy="430887"/>
          </a:xfrm>
          <a:prstGeom prst="rect">
            <a:avLst/>
          </a:prstGeom>
          <a:noFill/>
        </p:spPr>
        <p:txBody>
          <a:bodyPr wrap="square" rtlCol="0">
            <a:spAutoFit/>
          </a:bodyPr>
          <a:lstStyle/>
          <a:p>
            <a:pPr algn="ctr"/>
            <a:r>
              <a:rPr lang="en-US" sz="2200" dirty="0" smtClean="0"/>
              <a:t>Resources</a:t>
            </a:r>
            <a:endParaRPr lang="en-US" sz="2200" dirty="0"/>
          </a:p>
        </p:txBody>
      </p:sp>
      <p:sp>
        <p:nvSpPr>
          <p:cNvPr id="21" name="TextBox 20"/>
          <p:cNvSpPr txBox="1"/>
          <p:nvPr/>
        </p:nvSpPr>
        <p:spPr>
          <a:xfrm>
            <a:off x="6143491" y="1494865"/>
            <a:ext cx="1539240" cy="430887"/>
          </a:xfrm>
          <a:prstGeom prst="rect">
            <a:avLst/>
          </a:prstGeom>
          <a:noFill/>
        </p:spPr>
        <p:txBody>
          <a:bodyPr wrap="square" rtlCol="0">
            <a:spAutoFit/>
          </a:bodyPr>
          <a:lstStyle/>
          <a:p>
            <a:pPr algn="ctr"/>
            <a:r>
              <a:rPr lang="en-US" sz="2200" dirty="0" smtClean="0"/>
              <a:t>Services</a:t>
            </a:r>
            <a:endParaRPr lang="en-US" sz="2200" dirty="0"/>
          </a:p>
        </p:txBody>
      </p:sp>
      <p:sp>
        <p:nvSpPr>
          <p:cNvPr id="24" name="Right Arrow 23"/>
          <p:cNvSpPr/>
          <p:nvPr/>
        </p:nvSpPr>
        <p:spPr>
          <a:xfrm>
            <a:off x="5021744" y="2273987"/>
            <a:ext cx="519491" cy="688663"/>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Left Arrow 24"/>
          <p:cNvSpPr/>
          <p:nvPr/>
        </p:nvSpPr>
        <p:spPr>
          <a:xfrm>
            <a:off x="5021744" y="3191467"/>
            <a:ext cx="519491" cy="724680"/>
          </a:xfrm>
          <a:prstGeom prst="lef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92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349918"/>
            <a:ext cx="9144000" cy="4413785"/>
          </a:xfrm>
          <a:prstGeom prst="rect">
            <a:avLst/>
          </a:prstGeom>
        </p:spPr>
      </p:pic>
      <p:sp>
        <p:nvSpPr>
          <p:cNvPr id="4" name="TextBox 3"/>
          <p:cNvSpPr txBox="1"/>
          <p:nvPr/>
        </p:nvSpPr>
        <p:spPr>
          <a:xfrm>
            <a:off x="1269866" y="5931061"/>
            <a:ext cx="5752880" cy="307777"/>
          </a:xfrm>
          <a:prstGeom prst="rect">
            <a:avLst/>
          </a:prstGeom>
          <a:noFill/>
        </p:spPr>
        <p:txBody>
          <a:bodyPr wrap="square" rtlCol="0">
            <a:spAutoFit/>
          </a:bodyPr>
          <a:lstStyle/>
          <a:p>
            <a:r>
              <a:rPr lang="en-US" sz="1400" dirty="0" smtClean="0"/>
              <a:t>http</a:t>
            </a:r>
            <a:r>
              <a:rPr lang="en-US" sz="1400" dirty="0"/>
              <a:t>://</a:t>
            </a:r>
            <a:r>
              <a:rPr lang="en-US" sz="1400" dirty="0" err="1"/>
              <a:t>spatialanalysis.co.uk</a:t>
            </a:r>
            <a:r>
              <a:rPr lang="en-US" sz="1400" dirty="0"/>
              <a:t>/2012/03/mapped-british-shipping-1750-1800/</a:t>
            </a:r>
          </a:p>
        </p:txBody>
      </p:sp>
      <p:sp>
        <p:nvSpPr>
          <p:cNvPr id="2" name="TextBox 1"/>
          <p:cNvSpPr txBox="1"/>
          <p:nvPr/>
        </p:nvSpPr>
        <p:spPr>
          <a:xfrm>
            <a:off x="429537" y="280109"/>
            <a:ext cx="8291930" cy="800219"/>
          </a:xfrm>
          <a:prstGeom prst="rect">
            <a:avLst/>
          </a:prstGeom>
          <a:noFill/>
        </p:spPr>
        <p:txBody>
          <a:bodyPr wrap="square" rtlCol="0">
            <a:spAutoFit/>
          </a:bodyPr>
          <a:lstStyle/>
          <a:p>
            <a:r>
              <a:rPr lang="en-US" sz="2800" dirty="0" smtClean="0"/>
              <a:t>18</a:t>
            </a:r>
            <a:r>
              <a:rPr lang="en-US" sz="2800" baseline="30000" dirty="0" smtClean="0"/>
              <a:t>th</a:t>
            </a:r>
            <a:r>
              <a:rPr lang="en-US" sz="2800" dirty="0" smtClean="0"/>
              <a:t> Century British Shipping 1750-1800</a:t>
            </a:r>
            <a:endParaRPr lang="en-US" dirty="0"/>
          </a:p>
          <a:p>
            <a:r>
              <a:rPr lang="en-US" dirty="0" smtClean="0"/>
              <a:t>- James Cheshire, Centre for Advanced Spatial Analysis, University College London</a:t>
            </a:r>
            <a:endParaRPr lang="en-US" dirty="0"/>
          </a:p>
        </p:txBody>
      </p:sp>
    </p:spTree>
    <p:extLst>
      <p:ext uri="{BB962C8B-B14F-4D97-AF65-F5344CB8AC3E}">
        <p14:creationId xmlns:p14="http://schemas.microsoft.com/office/powerpoint/2010/main" val="3627567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155700"/>
            <a:ext cx="9144000" cy="4536281"/>
          </a:xfrm>
          <a:prstGeom prst="rect">
            <a:avLst/>
          </a:prstGeom>
        </p:spPr>
      </p:pic>
      <p:sp>
        <p:nvSpPr>
          <p:cNvPr id="4" name="TextBox 3"/>
          <p:cNvSpPr txBox="1"/>
          <p:nvPr/>
        </p:nvSpPr>
        <p:spPr>
          <a:xfrm>
            <a:off x="429537" y="280109"/>
            <a:ext cx="8291930" cy="800219"/>
          </a:xfrm>
          <a:prstGeom prst="rect">
            <a:avLst/>
          </a:prstGeom>
          <a:noFill/>
        </p:spPr>
        <p:txBody>
          <a:bodyPr wrap="square" rtlCol="0">
            <a:spAutoFit/>
          </a:bodyPr>
          <a:lstStyle/>
          <a:p>
            <a:r>
              <a:rPr lang="en-US" sz="2800" dirty="0" smtClean="0"/>
              <a:t>18</a:t>
            </a:r>
            <a:r>
              <a:rPr lang="en-US" sz="2800" baseline="30000" dirty="0" smtClean="0"/>
              <a:t>th</a:t>
            </a:r>
            <a:r>
              <a:rPr lang="en-US" sz="2800" dirty="0" smtClean="0"/>
              <a:t> Century Spanish Shipping 1750-1800</a:t>
            </a:r>
            <a:endParaRPr lang="en-US" dirty="0"/>
          </a:p>
          <a:p>
            <a:r>
              <a:rPr lang="en-US" dirty="0" smtClean="0"/>
              <a:t>- James Cheshire, Centre for Advanced Spatial Analysis, University College London</a:t>
            </a:r>
            <a:endParaRPr lang="en-US" dirty="0"/>
          </a:p>
        </p:txBody>
      </p:sp>
    </p:spTree>
    <p:extLst>
      <p:ext uri="{BB962C8B-B14F-4D97-AF65-F5344CB8AC3E}">
        <p14:creationId xmlns:p14="http://schemas.microsoft.com/office/powerpoint/2010/main" val="4088566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55700"/>
            <a:ext cx="9144000" cy="4545211"/>
          </a:xfrm>
          <a:prstGeom prst="rect">
            <a:avLst/>
          </a:prstGeom>
        </p:spPr>
      </p:pic>
      <p:sp>
        <p:nvSpPr>
          <p:cNvPr id="4" name="TextBox 3"/>
          <p:cNvSpPr txBox="1"/>
          <p:nvPr/>
        </p:nvSpPr>
        <p:spPr>
          <a:xfrm>
            <a:off x="429537" y="280109"/>
            <a:ext cx="8291930" cy="800219"/>
          </a:xfrm>
          <a:prstGeom prst="rect">
            <a:avLst/>
          </a:prstGeom>
          <a:noFill/>
        </p:spPr>
        <p:txBody>
          <a:bodyPr wrap="square" rtlCol="0">
            <a:spAutoFit/>
          </a:bodyPr>
          <a:lstStyle/>
          <a:p>
            <a:r>
              <a:rPr lang="en-US" sz="2800" dirty="0" smtClean="0"/>
              <a:t>18</a:t>
            </a:r>
            <a:r>
              <a:rPr lang="en-US" sz="2800" baseline="30000" dirty="0" smtClean="0"/>
              <a:t>th</a:t>
            </a:r>
            <a:r>
              <a:rPr lang="en-US" sz="2800" dirty="0" smtClean="0"/>
              <a:t> Century Dutch Shipping 1750-1800</a:t>
            </a:r>
            <a:endParaRPr lang="en-US" dirty="0"/>
          </a:p>
          <a:p>
            <a:r>
              <a:rPr lang="en-US" dirty="0" smtClean="0"/>
              <a:t>- James Cheshire, Centre for Advanced Spatial Analysis, University College London</a:t>
            </a:r>
            <a:endParaRPr lang="en-US" dirty="0"/>
          </a:p>
        </p:txBody>
      </p:sp>
    </p:spTree>
    <p:extLst>
      <p:ext uri="{BB962C8B-B14F-4D97-AF65-F5344CB8AC3E}">
        <p14:creationId xmlns:p14="http://schemas.microsoft.com/office/powerpoint/2010/main" val="2984902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948823" y="1282117"/>
            <a:ext cx="7366335" cy="5212239"/>
          </a:xfrm>
        </p:spPr>
        <p:txBody>
          <a:bodyPr>
            <a:noAutofit/>
          </a:bodyPr>
          <a:lstStyle/>
          <a:p>
            <a:pPr>
              <a:buFont typeface="+mj-lt"/>
              <a:buAutoNum type="arabicPeriod"/>
            </a:pPr>
            <a:r>
              <a:rPr lang="en-US" sz="1600" dirty="0"/>
              <a:t>Association of Research Libraries. </a:t>
            </a:r>
            <a:r>
              <a:rPr lang="en-US" sz="1600" i="1" dirty="0"/>
              <a:t>ARL 2030 Scenarios: A User’s Guide for Research Libraries</a:t>
            </a:r>
            <a:r>
              <a:rPr lang="en-US" sz="1600" dirty="0"/>
              <a:t>, </a:t>
            </a:r>
            <a:r>
              <a:rPr lang="en-US" sz="1600" dirty="0" smtClean="0"/>
              <a:t>October, 2010</a:t>
            </a:r>
            <a:r>
              <a:rPr lang="en-US" sz="1600" dirty="0" smtClean="0"/>
              <a:t>. </a:t>
            </a:r>
            <a:r>
              <a:rPr lang="en-US" sz="1600" dirty="0"/>
              <a:t>http://</a:t>
            </a:r>
            <a:r>
              <a:rPr lang="en-US" sz="1600" dirty="0" err="1"/>
              <a:t>www.arl.org</a:t>
            </a:r>
            <a:r>
              <a:rPr lang="en-US" sz="1600" dirty="0"/>
              <a:t>/</a:t>
            </a:r>
            <a:r>
              <a:rPr lang="en-US" sz="1600" dirty="0" err="1"/>
              <a:t>rtl</a:t>
            </a:r>
            <a:r>
              <a:rPr lang="en-US" sz="1600" dirty="0"/>
              <a:t>/plan/scenarios/</a:t>
            </a:r>
            <a:r>
              <a:rPr lang="en-US" sz="1600" dirty="0" err="1"/>
              <a:t>usersguide</a:t>
            </a:r>
            <a:r>
              <a:rPr lang="en-US" sz="1600" dirty="0"/>
              <a:t>/</a:t>
            </a:r>
            <a:r>
              <a:rPr lang="en-US" sz="1600" dirty="0" err="1"/>
              <a:t>index.shtml</a:t>
            </a:r>
            <a:r>
              <a:rPr lang="en-US" sz="1600" dirty="0"/>
              <a:t>.</a:t>
            </a:r>
          </a:p>
          <a:p>
            <a:pPr>
              <a:buFont typeface="+mj-lt"/>
              <a:buAutoNum type="arabicPeriod"/>
            </a:pPr>
            <a:r>
              <a:rPr lang="en-US" sz="1600" dirty="0"/>
              <a:t>Bell, Stephen. “‘Design Thinking’ and Higher Education.” </a:t>
            </a:r>
            <a:r>
              <a:rPr lang="en-US" sz="1600" i="1" dirty="0"/>
              <a:t>Inside Higher Ed</a:t>
            </a:r>
            <a:r>
              <a:rPr lang="en-US" sz="1600" dirty="0"/>
              <a:t>, March 2, 2010. http://</a:t>
            </a:r>
            <a:r>
              <a:rPr lang="en-US" sz="1600" dirty="0" err="1"/>
              <a:t>www.insidehighered.com</a:t>
            </a:r>
            <a:r>
              <a:rPr lang="en-US" sz="1600" dirty="0"/>
              <a:t>/views/2010/03/02/bell.</a:t>
            </a:r>
          </a:p>
          <a:p>
            <a:pPr>
              <a:buFont typeface="+mj-lt"/>
              <a:buAutoNum type="arabicPeriod"/>
            </a:pPr>
            <a:r>
              <a:rPr lang="en-US" sz="1600" dirty="0"/>
              <a:t>Bell, Stephen, and John Shank. “Blended Librarian.” </a:t>
            </a:r>
            <a:r>
              <a:rPr lang="en-US" sz="1600" i="1" dirty="0"/>
              <a:t>Blended Librarian</a:t>
            </a:r>
            <a:r>
              <a:rPr lang="en-US" sz="1600" dirty="0"/>
              <a:t>, </a:t>
            </a:r>
            <a:r>
              <a:rPr lang="en-US" sz="1600" dirty="0" err="1"/>
              <a:t>n.d.</a:t>
            </a:r>
            <a:r>
              <a:rPr lang="en-US" sz="1600" dirty="0"/>
              <a:t> http://</a:t>
            </a:r>
            <a:r>
              <a:rPr lang="en-US" sz="1600" dirty="0" err="1"/>
              <a:t>blendedlibrarian.org</a:t>
            </a:r>
            <a:r>
              <a:rPr lang="en-US" sz="1600" dirty="0"/>
              <a:t>/</a:t>
            </a:r>
            <a:r>
              <a:rPr lang="en-US" sz="1600" dirty="0" err="1"/>
              <a:t>overview.html</a:t>
            </a:r>
            <a:r>
              <a:rPr lang="en-US" sz="1600" dirty="0"/>
              <a:t>.</a:t>
            </a:r>
          </a:p>
          <a:p>
            <a:pPr>
              <a:buFont typeface="+mj-lt"/>
              <a:buAutoNum type="arabicPeriod"/>
            </a:pPr>
            <a:r>
              <a:rPr lang="en-US" sz="1600" dirty="0"/>
              <a:t>Burn-Murdoch, John. “18th Century Shipping Mapped Using 21st Century Technology.” </a:t>
            </a:r>
            <a:r>
              <a:rPr lang="en-US" sz="1600" i="1" dirty="0"/>
              <a:t>The Guardian</a:t>
            </a:r>
            <a:r>
              <a:rPr lang="en-US" sz="1600" dirty="0"/>
              <a:t>, April 13, 2012, sec. News. http://</a:t>
            </a:r>
            <a:r>
              <a:rPr lang="en-US" sz="1600" dirty="0" err="1"/>
              <a:t>www.guardian.co.uk</a:t>
            </a:r>
            <a:r>
              <a:rPr lang="en-US" sz="1600" dirty="0"/>
              <a:t>/news/</a:t>
            </a:r>
            <a:r>
              <a:rPr lang="en-US" sz="1600" dirty="0" err="1"/>
              <a:t>datablog</a:t>
            </a:r>
            <a:r>
              <a:rPr lang="en-US" sz="1600" dirty="0"/>
              <a:t>/2012/</a:t>
            </a:r>
            <a:r>
              <a:rPr lang="en-US" sz="1600" dirty="0" err="1"/>
              <a:t>apr</a:t>
            </a:r>
            <a:r>
              <a:rPr lang="en-US" sz="1600" dirty="0"/>
              <a:t>/13/shipping-routes-history-map.</a:t>
            </a:r>
          </a:p>
          <a:p>
            <a:pPr>
              <a:buFont typeface="+mj-lt"/>
              <a:buAutoNum type="arabicPeriod"/>
            </a:pPr>
            <a:r>
              <a:rPr lang="en-US" sz="1600" dirty="0"/>
              <a:t>Cheshire, James. “Mapped: British, Spanish, and Dutch Shipping 1750-1800.” </a:t>
            </a:r>
            <a:r>
              <a:rPr lang="en-US" sz="1600" i="1" dirty="0"/>
              <a:t>Spatial Analysis</a:t>
            </a:r>
            <a:r>
              <a:rPr lang="en-US" sz="1600" dirty="0"/>
              <a:t>, March 30, 2012. http://</a:t>
            </a:r>
            <a:r>
              <a:rPr lang="en-US" sz="1600" dirty="0" err="1"/>
              <a:t>spatialanalysis.co.uk</a:t>
            </a:r>
            <a:r>
              <a:rPr lang="en-US" sz="1600" dirty="0"/>
              <a:t>/2012/03/mapped-british-shipping-1750-1800/.</a:t>
            </a:r>
          </a:p>
          <a:p>
            <a:pPr>
              <a:buFont typeface="+mj-lt"/>
              <a:buAutoNum type="arabicPeriod"/>
            </a:pPr>
            <a:r>
              <a:rPr lang="en-US" sz="1600" dirty="0"/>
              <a:t>Cole, Jonathan. “Can Graduate Education Survive As We Know It?”, University of Michigan, April 5, 2012.</a:t>
            </a:r>
          </a:p>
          <a:p>
            <a:pPr>
              <a:buFont typeface="+mj-lt"/>
              <a:buAutoNum type="arabicPeriod"/>
            </a:pPr>
            <a:r>
              <a:rPr lang="en-US" sz="1600" dirty="0"/>
              <a:t>Courant, Paul. </a:t>
            </a:r>
            <a:r>
              <a:rPr lang="en-US" sz="1600" i="1" dirty="0"/>
              <a:t>Testimony of Dean Paul Courant at February 18, 2010 Fairness Hearing on Proposed Settlement</a:t>
            </a:r>
            <a:r>
              <a:rPr lang="en-US" sz="1600" dirty="0"/>
              <a:t>, 2010. http://</a:t>
            </a:r>
            <a:r>
              <a:rPr lang="en-US" sz="1600" dirty="0" err="1"/>
              <a:t>www.lib.umich.edu</a:t>
            </a:r>
            <a:r>
              <a:rPr lang="en-US" sz="1600" dirty="0"/>
              <a:t>/</a:t>
            </a:r>
            <a:r>
              <a:rPr lang="en-US" sz="1600" dirty="0" err="1"/>
              <a:t>michigan</a:t>
            </a:r>
            <a:r>
              <a:rPr lang="en-US" sz="1600" dirty="0"/>
              <a:t>-digitization-project/fairness-hearing-testimony-of-dean-</a:t>
            </a:r>
            <a:r>
              <a:rPr lang="en-US" sz="1600" dirty="0" err="1"/>
              <a:t>paul</a:t>
            </a:r>
            <a:r>
              <a:rPr lang="en-US" sz="1600" dirty="0"/>
              <a:t>-courant.</a:t>
            </a:r>
          </a:p>
          <a:p>
            <a:pPr>
              <a:buFont typeface="+mj-lt"/>
              <a:buAutoNum type="arabicPeriod"/>
            </a:pPr>
            <a:r>
              <a:rPr lang="en-US" sz="1600" dirty="0" err="1"/>
              <a:t>DeBonis</a:t>
            </a:r>
            <a:r>
              <a:rPr lang="en-US" sz="1600" dirty="0"/>
              <a:t>, Laura. “Defending the Future of Books.” </a:t>
            </a:r>
            <a:r>
              <a:rPr lang="en-US" sz="1600" i="1" dirty="0"/>
              <a:t>Google</a:t>
            </a:r>
            <a:r>
              <a:rPr lang="en-US" sz="1600" dirty="0"/>
              <a:t>, February 8, 2006. http://</a:t>
            </a:r>
            <a:r>
              <a:rPr lang="en-US" sz="1600" dirty="0" err="1"/>
              <a:t>googleblog.blogspot.com</a:t>
            </a:r>
            <a:r>
              <a:rPr lang="en-US" sz="1600" dirty="0"/>
              <a:t>/2006/02/defending-future-of-</a:t>
            </a:r>
            <a:r>
              <a:rPr lang="en-US" sz="1600" dirty="0" err="1"/>
              <a:t>books.html</a:t>
            </a:r>
            <a:r>
              <a:rPr lang="en-US" sz="1600" dirty="0" smtClean="0"/>
              <a:t>.</a:t>
            </a:r>
          </a:p>
        </p:txBody>
      </p:sp>
      <p:sp>
        <p:nvSpPr>
          <p:cNvPr id="3" name="Title 2"/>
          <p:cNvSpPr>
            <a:spLocks noGrp="1"/>
          </p:cNvSpPr>
          <p:nvPr>
            <p:ph type="title" idx="4294967295"/>
          </p:nvPr>
        </p:nvSpPr>
        <p:spPr>
          <a:xfrm>
            <a:off x="0" y="274638"/>
            <a:ext cx="8229600" cy="1143000"/>
          </a:xfrm>
        </p:spPr>
        <p:txBody>
          <a:bodyPr/>
          <a:lstStyle/>
          <a:p>
            <a:r>
              <a:rPr lang="en-US" dirty="0" smtClean="0"/>
              <a:t>References</a:t>
            </a:r>
            <a:endParaRPr lang="en-US" dirty="0"/>
          </a:p>
        </p:txBody>
      </p:sp>
    </p:spTree>
    <p:extLst>
      <p:ext uri="{BB962C8B-B14F-4D97-AF65-F5344CB8AC3E}">
        <p14:creationId xmlns:p14="http://schemas.microsoft.com/office/powerpoint/2010/main" val="28068605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48823" y="597565"/>
            <a:ext cx="7366335" cy="6050354"/>
          </a:xfrm>
        </p:spPr>
        <p:txBody>
          <a:bodyPr>
            <a:normAutofit lnSpcReduction="10000"/>
          </a:bodyPr>
          <a:lstStyle/>
          <a:p>
            <a:pPr>
              <a:buFont typeface="+mj-lt"/>
              <a:buAutoNum type="arabicPeriod" startAt="9"/>
            </a:pPr>
            <a:r>
              <a:rPr lang="en-US" sz="1600" dirty="0" err="1"/>
              <a:t>Delbanco</a:t>
            </a:r>
            <a:r>
              <a:rPr lang="en-US" sz="1600" dirty="0"/>
              <a:t>, Andrew. “College at Risk.” </a:t>
            </a:r>
            <a:r>
              <a:rPr lang="en-US" sz="1600" i="1" dirty="0"/>
              <a:t>The Chronicle of Higher Education</a:t>
            </a:r>
            <a:r>
              <a:rPr lang="en-US" sz="1600" dirty="0"/>
              <a:t>, February 26, 2012, sec. The Chronicle Review. http://</a:t>
            </a:r>
            <a:r>
              <a:rPr lang="en-US" sz="1600" dirty="0" err="1"/>
              <a:t>chronicle.com</a:t>
            </a:r>
            <a:r>
              <a:rPr lang="en-US" sz="1600" dirty="0"/>
              <a:t>/article/College-at-Risk/130893/.</a:t>
            </a:r>
          </a:p>
          <a:p>
            <a:pPr>
              <a:buFont typeface="+mj-lt"/>
              <a:buAutoNum type="arabicPeriod" startAt="9"/>
            </a:pPr>
            <a:r>
              <a:rPr lang="en-US" sz="1600" dirty="0" err="1" smtClean="0"/>
              <a:t>Desantis</a:t>
            </a:r>
            <a:r>
              <a:rPr lang="en-US" sz="1600" dirty="0"/>
              <a:t>, Nick. “Online-Education Start-Up Teams With Top-Ranked Universities to Offer Free Courses.” The Chronicle of Higher Education. </a:t>
            </a:r>
            <a:r>
              <a:rPr lang="en-US" sz="1600" i="1" dirty="0"/>
              <a:t>The Wired Campus</a:t>
            </a:r>
            <a:r>
              <a:rPr lang="en-US" sz="1600" dirty="0"/>
              <a:t>, April 18, 2012. http://</a:t>
            </a:r>
            <a:r>
              <a:rPr lang="en-US" sz="1600" dirty="0" err="1"/>
              <a:t>chronicle.com</a:t>
            </a:r>
            <a:r>
              <a:rPr lang="en-US" sz="1600" dirty="0"/>
              <a:t>/blogs/</a:t>
            </a:r>
            <a:r>
              <a:rPr lang="en-US" sz="1600" dirty="0" err="1"/>
              <a:t>wiredcampus</a:t>
            </a:r>
            <a:r>
              <a:rPr lang="en-US" sz="1600" dirty="0"/>
              <a:t>/online-education-start-up-teams-with-top-ranked-universities-to-offer-free-courses/36048?sid=</a:t>
            </a:r>
            <a:r>
              <a:rPr lang="en-US" sz="1600" dirty="0" err="1"/>
              <a:t>at&amp;utm_source</a:t>
            </a:r>
            <a:r>
              <a:rPr lang="en-US" sz="1600" dirty="0"/>
              <a:t>=</a:t>
            </a:r>
            <a:r>
              <a:rPr lang="en-US" sz="1600" dirty="0" err="1"/>
              <a:t>at&amp;utm_medium</a:t>
            </a:r>
            <a:r>
              <a:rPr lang="en-US" sz="1600" dirty="0"/>
              <a:t>=en.</a:t>
            </a:r>
          </a:p>
          <a:p>
            <a:pPr>
              <a:buFont typeface="+mj-lt"/>
              <a:buAutoNum type="arabicPeriod" startAt="9"/>
            </a:pPr>
            <a:r>
              <a:rPr lang="en-US" sz="1600" dirty="0" smtClean="0"/>
              <a:t>Look</a:t>
            </a:r>
            <a:r>
              <a:rPr lang="en-US" sz="1600" dirty="0"/>
              <a:t>, Helen. “Mass Digitization: Analyzing Online Vs. Print Usage at a Large Academic Research Library”, </a:t>
            </a:r>
            <a:r>
              <a:rPr lang="en-US" sz="1600" dirty="0" err="1"/>
              <a:t>n.d.</a:t>
            </a:r>
            <a:r>
              <a:rPr lang="en-US" sz="1600" dirty="0"/>
              <a:t> http://</a:t>
            </a:r>
            <a:r>
              <a:rPr lang="en-US" sz="1600" dirty="0" err="1"/>
              <a:t>www.arl.org</a:t>
            </a:r>
            <a:r>
              <a:rPr lang="en-US" sz="1600" dirty="0"/>
              <a:t>/</a:t>
            </a:r>
            <a:r>
              <a:rPr lang="en-US" sz="1600" dirty="0" err="1"/>
              <a:t>bm~doc</a:t>
            </a:r>
            <a:r>
              <a:rPr lang="en-US" sz="1600" dirty="0"/>
              <a:t>/</a:t>
            </a:r>
            <a:r>
              <a:rPr lang="en-US" sz="1600" dirty="0" err="1"/>
              <a:t>LookPoster.pdf</a:t>
            </a:r>
            <a:r>
              <a:rPr lang="en-US" sz="1600" dirty="0"/>
              <a:t>.</a:t>
            </a:r>
          </a:p>
          <a:p>
            <a:pPr>
              <a:buFont typeface="+mj-lt"/>
              <a:buAutoNum type="arabicPeriod" startAt="9"/>
            </a:pPr>
            <a:r>
              <a:rPr lang="en-US" sz="1600" dirty="0" err="1"/>
              <a:t>Malpas</a:t>
            </a:r>
            <a:r>
              <a:rPr lang="en-US" sz="1600" dirty="0"/>
              <a:t>, Constance. </a:t>
            </a:r>
            <a:r>
              <a:rPr lang="en-US" sz="1600" i="1" dirty="0"/>
              <a:t>Cloud-sourcing Research Collections: Managing Print in the Mass-digitized Library Environment</a:t>
            </a:r>
            <a:r>
              <a:rPr lang="en-US" sz="1600" dirty="0"/>
              <a:t>, January 2011. http://</a:t>
            </a:r>
            <a:r>
              <a:rPr lang="en-US" sz="1600" dirty="0" err="1"/>
              <a:t>www.oclc.org</a:t>
            </a:r>
            <a:r>
              <a:rPr lang="en-US" sz="1600" dirty="0"/>
              <a:t>/research/publications/library/2011/2011-01.pdf.</a:t>
            </a:r>
          </a:p>
          <a:p>
            <a:pPr>
              <a:buFont typeface="+mj-lt"/>
              <a:buAutoNum type="arabicPeriod" startAt="9"/>
            </a:pPr>
            <a:r>
              <a:rPr lang="en-US" sz="1600" dirty="0"/>
              <a:t>Showers, Ben. “Data-driven Library Infrastructure” presented at the UKSG Annual Conference, Glasgow, Scotland, March 26, 2012. http://</a:t>
            </a:r>
            <a:r>
              <a:rPr lang="en-US" sz="1600" dirty="0" err="1"/>
              <a:t>infteam.jiscinvolve.org</a:t>
            </a:r>
            <a:r>
              <a:rPr lang="en-US" sz="1600" dirty="0"/>
              <a:t>/</a:t>
            </a:r>
            <a:r>
              <a:rPr lang="en-US" sz="1600" dirty="0" err="1"/>
              <a:t>wp</a:t>
            </a:r>
            <a:r>
              <a:rPr lang="en-US" sz="1600" dirty="0"/>
              <a:t>/2012/03/29/data-driven-library-infrastructure-uksg-2012-presentation/.</a:t>
            </a:r>
          </a:p>
          <a:p>
            <a:pPr>
              <a:buFont typeface="+mj-lt"/>
              <a:buAutoNum type="arabicPeriod" startAt="9"/>
            </a:pPr>
            <a:r>
              <a:rPr lang="en-US" sz="1600" dirty="0"/>
              <a:t>Spiro, Lisa. “Imagining the Future of the University.” The Chronicle of Higher Education. </a:t>
            </a:r>
            <a:r>
              <a:rPr lang="en-US" sz="1600" i="1" dirty="0" err="1"/>
              <a:t>ProfHacker</a:t>
            </a:r>
            <a:r>
              <a:rPr lang="en-US" sz="1600" dirty="0"/>
              <a:t>, March 15, 2012. http://</a:t>
            </a:r>
            <a:r>
              <a:rPr lang="en-US" sz="1600" dirty="0" err="1"/>
              <a:t>chronicle.com</a:t>
            </a:r>
            <a:r>
              <a:rPr lang="en-US" sz="1600" dirty="0"/>
              <a:t>/blogs/</a:t>
            </a:r>
            <a:r>
              <a:rPr lang="en-US" sz="1600" dirty="0" err="1"/>
              <a:t>profhacker</a:t>
            </a:r>
            <a:r>
              <a:rPr lang="en-US" sz="1600" dirty="0"/>
              <a:t>/imagining-the-future-of-the-university/39021?sid=</a:t>
            </a:r>
            <a:r>
              <a:rPr lang="en-US" sz="1600" dirty="0" err="1"/>
              <a:t>at&amp;utm_source</a:t>
            </a:r>
            <a:r>
              <a:rPr lang="en-US" sz="1600" dirty="0"/>
              <a:t>=</a:t>
            </a:r>
            <a:r>
              <a:rPr lang="en-US" sz="1600" dirty="0" err="1"/>
              <a:t>at&amp;utm_medium</a:t>
            </a:r>
            <a:r>
              <a:rPr lang="en-US" sz="1600" dirty="0"/>
              <a:t>=en</a:t>
            </a:r>
            <a:r>
              <a:rPr lang="en-US" sz="1600" dirty="0" smtClean="0"/>
              <a:t>.</a:t>
            </a:r>
          </a:p>
          <a:p>
            <a:pPr>
              <a:buFont typeface="+mj-lt"/>
              <a:buAutoNum type="arabicPeriod" startAt="9"/>
            </a:pPr>
            <a:r>
              <a:rPr lang="en-US" sz="1600" dirty="0"/>
              <a:t>Staley, David, Kara </a:t>
            </a:r>
            <a:r>
              <a:rPr lang="en-US" sz="1600" dirty="0" err="1"/>
              <a:t>Malenfant</a:t>
            </a:r>
            <a:r>
              <a:rPr lang="en-US" sz="1600" dirty="0"/>
              <a:t>, and Association of College and Research Libraries. </a:t>
            </a:r>
            <a:r>
              <a:rPr lang="en-US" sz="1600" i="1" dirty="0"/>
              <a:t>Futures Thinking for Academic Librarians: Higher Education in 2025</a:t>
            </a:r>
            <a:r>
              <a:rPr lang="en-US" sz="1600" dirty="0"/>
              <a:t>, June 2010. http://</a:t>
            </a:r>
            <a:r>
              <a:rPr lang="en-US" sz="1600" dirty="0" err="1"/>
              <a:t>www.ala.org</a:t>
            </a:r>
            <a:r>
              <a:rPr lang="en-US" sz="1600" dirty="0"/>
              <a:t>/</a:t>
            </a:r>
            <a:r>
              <a:rPr lang="en-US" sz="1600" dirty="0" err="1"/>
              <a:t>acrl</a:t>
            </a:r>
            <a:r>
              <a:rPr lang="en-US" sz="1600" dirty="0"/>
              <a:t>/sites/</a:t>
            </a:r>
            <a:r>
              <a:rPr lang="en-US" sz="1600" dirty="0" err="1"/>
              <a:t>ala.org.acrl</a:t>
            </a:r>
            <a:r>
              <a:rPr lang="en-US" sz="1600" dirty="0"/>
              <a:t>/files/content/issues/value/futures2025.pdf</a:t>
            </a:r>
            <a:r>
              <a:rPr lang="en-US" sz="1600" dirty="0" smtClean="0"/>
              <a:t>.</a:t>
            </a:r>
            <a:endParaRPr lang="en-US" sz="1600" dirty="0"/>
          </a:p>
        </p:txBody>
      </p:sp>
    </p:spTree>
    <p:extLst>
      <p:ext uri="{BB962C8B-B14F-4D97-AF65-F5344CB8AC3E}">
        <p14:creationId xmlns:p14="http://schemas.microsoft.com/office/powerpoint/2010/main" val="25586727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8823" y="634564"/>
            <a:ext cx="7366335" cy="5626850"/>
          </a:xfrm>
        </p:spPr>
        <p:txBody>
          <a:bodyPr>
            <a:normAutofit fontScale="92500"/>
          </a:bodyPr>
          <a:lstStyle/>
          <a:p>
            <a:pPr marL="0" indent="0">
              <a:buNone/>
            </a:pPr>
            <a:r>
              <a:rPr lang="en-US" sz="3500" dirty="0"/>
              <a:t>Universities </a:t>
            </a:r>
            <a:r>
              <a:rPr lang="en-US" sz="3500" dirty="0" smtClean="0"/>
              <a:t>are:</a:t>
            </a:r>
          </a:p>
          <a:p>
            <a:r>
              <a:rPr lang="en-US" sz="2800" dirty="0" smtClean="0"/>
              <a:t>Providing </a:t>
            </a:r>
            <a:r>
              <a:rPr lang="en-US" sz="2800" dirty="0"/>
              <a:t>resources to </a:t>
            </a:r>
            <a:r>
              <a:rPr lang="en-US" sz="2800" dirty="0" smtClean="0"/>
              <a:t>others than themselves</a:t>
            </a:r>
          </a:p>
          <a:p>
            <a:pPr lvl="1"/>
            <a:r>
              <a:rPr lang="en-US" sz="2200" dirty="0" smtClean="0"/>
              <a:t>lectures, course materials, collections</a:t>
            </a:r>
          </a:p>
          <a:p>
            <a:r>
              <a:rPr lang="en-US" sz="2800" dirty="0" smtClean="0"/>
              <a:t>Using resources from others than themselves</a:t>
            </a:r>
          </a:p>
          <a:p>
            <a:pPr lvl="1"/>
            <a:r>
              <a:rPr lang="en-US" sz="2400" dirty="0"/>
              <a:t>Sharing resources, managing resources collaboratively</a:t>
            </a:r>
          </a:p>
          <a:p>
            <a:pPr lvl="1"/>
            <a:r>
              <a:rPr lang="en-US" sz="2400" dirty="0"/>
              <a:t>Shared print storage, </a:t>
            </a:r>
            <a:r>
              <a:rPr lang="en-US" sz="2400" dirty="0" err="1"/>
              <a:t>UBorrow</a:t>
            </a:r>
            <a:r>
              <a:rPr lang="en-US" sz="2400" dirty="0"/>
              <a:t>, university publication, </a:t>
            </a:r>
            <a:r>
              <a:rPr lang="en-US" sz="2400" dirty="0" err="1" smtClean="0"/>
              <a:t>HathiTrust</a:t>
            </a:r>
            <a:endParaRPr lang="en-US" sz="2800" dirty="0" smtClean="0"/>
          </a:p>
          <a:p>
            <a:r>
              <a:rPr lang="en-US" sz="2800" dirty="0" smtClean="0"/>
              <a:t>Acquiring resources in different forms and formats</a:t>
            </a:r>
          </a:p>
          <a:p>
            <a:pPr lvl="1"/>
            <a:r>
              <a:rPr lang="en-US" sz="2200" dirty="0" smtClean="0"/>
              <a:t>Electronic vendors and platforms, the Web, datasets of different kinds</a:t>
            </a:r>
          </a:p>
          <a:p>
            <a:r>
              <a:rPr lang="en-US" sz="2800" dirty="0" smtClean="0"/>
              <a:t>Producing resources that libraries have not traditionally handled</a:t>
            </a:r>
          </a:p>
          <a:p>
            <a:pPr lvl="1"/>
            <a:r>
              <a:rPr lang="en-US" sz="2400" dirty="0" smtClean="0"/>
              <a:t>Digital humanities projects, datasets</a:t>
            </a:r>
          </a:p>
        </p:txBody>
      </p:sp>
    </p:spTree>
    <p:extLst>
      <p:ext uri="{BB962C8B-B14F-4D97-AF65-F5344CB8AC3E}">
        <p14:creationId xmlns:p14="http://schemas.microsoft.com/office/powerpoint/2010/main" val="1993045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8823" y="690935"/>
            <a:ext cx="7366335" cy="5303396"/>
          </a:xfrm>
        </p:spPr>
        <p:txBody>
          <a:bodyPr>
            <a:normAutofit/>
          </a:bodyPr>
          <a:lstStyle/>
          <a:p>
            <a:pPr>
              <a:lnSpc>
                <a:spcPct val="80000"/>
              </a:lnSpc>
              <a:buFont typeface="+mj-lt"/>
              <a:buAutoNum type="arabicPeriod" startAt="16"/>
            </a:pPr>
            <a:r>
              <a:rPr lang="en-US" sz="1600" dirty="0" smtClean="0"/>
              <a:t>Sullivan, Brian. “Academic Library Autopsy Report”, January 2, 2011. http://</a:t>
            </a:r>
            <a:r>
              <a:rPr lang="en-US" sz="1600" dirty="0" err="1" smtClean="0"/>
              <a:t>chronicle.com</a:t>
            </a:r>
            <a:r>
              <a:rPr lang="en-US" sz="1600" dirty="0" smtClean="0"/>
              <a:t>/article/Academic-Library-Autopsy/125767/.</a:t>
            </a:r>
          </a:p>
          <a:p>
            <a:pPr>
              <a:lnSpc>
                <a:spcPct val="80000"/>
              </a:lnSpc>
              <a:buFont typeface="+mj-lt"/>
              <a:buAutoNum type="arabicPeriod" startAt="16"/>
            </a:pPr>
            <a:r>
              <a:rPr lang="en-US" sz="1600" dirty="0" smtClean="0"/>
              <a:t>Summers</a:t>
            </a:r>
            <a:r>
              <a:rPr lang="en-US" sz="1600" dirty="0"/>
              <a:t>, Lawrence H. “What You (Really) Need to Know.” </a:t>
            </a:r>
            <a:r>
              <a:rPr lang="en-US" sz="1600" i="1" dirty="0"/>
              <a:t>The New York Times</a:t>
            </a:r>
            <a:r>
              <a:rPr lang="en-US" sz="1600" dirty="0"/>
              <a:t>, January 20, 2012, sec. Education / Education Life. http://</a:t>
            </a:r>
            <a:r>
              <a:rPr lang="en-US" sz="1600" dirty="0" err="1"/>
              <a:t>www.nytimes.com</a:t>
            </a:r>
            <a:r>
              <a:rPr lang="en-US" sz="1600" dirty="0"/>
              <a:t>/2012/01/22/education/</a:t>
            </a:r>
            <a:r>
              <a:rPr lang="en-US" sz="1600" dirty="0" err="1"/>
              <a:t>edlife</a:t>
            </a:r>
            <a:r>
              <a:rPr lang="en-US" sz="1600" dirty="0"/>
              <a:t>/the-21st-century-education.html.</a:t>
            </a:r>
          </a:p>
          <a:p>
            <a:pPr>
              <a:lnSpc>
                <a:spcPct val="80000"/>
              </a:lnSpc>
              <a:buFont typeface="+mj-lt"/>
              <a:buAutoNum type="arabicPeriod" startAt="16"/>
            </a:pPr>
            <a:r>
              <a:rPr lang="en-US" sz="1600" dirty="0"/>
              <a:t>Walters, Tyler, and Katherine Skinner. </a:t>
            </a:r>
            <a:r>
              <a:rPr lang="en-US" sz="1600" i="1" dirty="0"/>
              <a:t>Digital </a:t>
            </a:r>
            <a:r>
              <a:rPr lang="en-US" sz="1600" i="1" dirty="0" err="1"/>
              <a:t>Curation</a:t>
            </a:r>
            <a:r>
              <a:rPr lang="en-US" sz="1600" i="1" dirty="0"/>
              <a:t> for Preservation</a:t>
            </a:r>
            <a:r>
              <a:rPr lang="en-US" sz="1600" dirty="0"/>
              <a:t>. New Roles for New Times. Association of Research Libraries, March 2011. http://</a:t>
            </a:r>
            <a:r>
              <a:rPr lang="en-US" sz="1600" dirty="0" err="1"/>
              <a:t>www.arl.org</a:t>
            </a:r>
            <a:r>
              <a:rPr lang="en-US" sz="1600" dirty="0"/>
              <a:t>/</a:t>
            </a:r>
            <a:r>
              <a:rPr lang="en-US" sz="1600" dirty="0" err="1"/>
              <a:t>bm~doc</a:t>
            </a:r>
            <a:r>
              <a:rPr lang="en-US" sz="1600" dirty="0"/>
              <a:t>/nrnt_digital_curation17mar11.pdf.</a:t>
            </a:r>
          </a:p>
          <a:p>
            <a:pPr>
              <a:lnSpc>
                <a:spcPct val="80000"/>
              </a:lnSpc>
              <a:buFont typeface="+mj-lt"/>
              <a:buAutoNum type="arabicPeriod" startAt="16"/>
            </a:pPr>
            <a:r>
              <a:rPr lang="en-US" sz="1600" dirty="0" err="1"/>
              <a:t>Zenke</a:t>
            </a:r>
            <a:r>
              <a:rPr lang="en-US" sz="1600" dirty="0"/>
              <a:t>, Paul. “The Emerging and Future Roles of Academic Libraries.” </a:t>
            </a:r>
            <a:r>
              <a:rPr lang="en-US" sz="1600" i="1" dirty="0"/>
              <a:t>Education Futures</a:t>
            </a:r>
            <a:r>
              <a:rPr lang="en-US" sz="1600" dirty="0"/>
              <a:t>, </a:t>
            </a:r>
            <a:r>
              <a:rPr lang="en-US" sz="1600" dirty="0" smtClean="0"/>
              <a:t>March 28, 2011</a:t>
            </a:r>
            <a:r>
              <a:rPr lang="en-US" sz="1600" dirty="0" smtClean="0"/>
              <a:t>. </a:t>
            </a:r>
            <a:r>
              <a:rPr lang="en-US" sz="1600" dirty="0"/>
              <a:t>http://</a:t>
            </a:r>
            <a:r>
              <a:rPr lang="en-US" sz="1600" dirty="0" err="1"/>
              <a:t>www.educationfutures.com</a:t>
            </a:r>
            <a:r>
              <a:rPr lang="en-US" sz="1600" dirty="0"/>
              <a:t>/2011/03/28/the-emerging-and-future-roles-of-academic-libraries/.</a:t>
            </a:r>
          </a:p>
          <a:p>
            <a:pPr>
              <a:lnSpc>
                <a:spcPct val="80000"/>
              </a:lnSpc>
              <a:buFont typeface="+mj-lt"/>
              <a:buAutoNum type="arabicPeriod" startAt="16"/>
            </a:pPr>
            <a:r>
              <a:rPr lang="en-US" sz="1600" dirty="0"/>
              <a:t>———. “The Future of Academic Libraries: An Interview with Steven J Bell.” </a:t>
            </a:r>
            <a:r>
              <a:rPr lang="en-US" sz="1600" i="1" dirty="0"/>
              <a:t>Education Futures</a:t>
            </a:r>
            <a:r>
              <a:rPr lang="en-US" sz="1600" dirty="0"/>
              <a:t>, </a:t>
            </a:r>
            <a:r>
              <a:rPr lang="en-US" sz="1600" dirty="0" smtClean="0"/>
              <a:t>March 26, 2012</a:t>
            </a:r>
            <a:r>
              <a:rPr lang="en-US" sz="1600" dirty="0" smtClean="0"/>
              <a:t>. </a:t>
            </a:r>
            <a:r>
              <a:rPr lang="en-US" sz="1600" dirty="0"/>
              <a:t>http://</a:t>
            </a:r>
            <a:r>
              <a:rPr lang="en-US" sz="1600" dirty="0" err="1"/>
              <a:t>www.educationfutures.com</a:t>
            </a:r>
            <a:r>
              <a:rPr lang="en-US" sz="1600" dirty="0"/>
              <a:t>/2012/03/26/the-future-of-academic-libraries-an-interview-with-steven-j-bell/.</a:t>
            </a:r>
          </a:p>
        </p:txBody>
      </p:sp>
    </p:spTree>
    <p:extLst>
      <p:ext uri="{BB962C8B-B14F-4D97-AF65-F5344CB8AC3E}">
        <p14:creationId xmlns:p14="http://schemas.microsoft.com/office/powerpoint/2010/main" val="15180004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948823" y="634564"/>
            <a:ext cx="7366335" cy="56268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Other changes:</a:t>
            </a:r>
          </a:p>
          <a:p>
            <a:r>
              <a:rPr lang="en-US" sz="2800" dirty="0" smtClean="0"/>
              <a:t>Teaching and learning</a:t>
            </a:r>
          </a:p>
          <a:p>
            <a:pPr lvl="1"/>
            <a:r>
              <a:rPr lang="en-US" sz="2400" dirty="0" smtClean="0"/>
              <a:t>Relationship between teacher and student (mentorship)</a:t>
            </a:r>
          </a:p>
          <a:p>
            <a:pPr lvl="1"/>
            <a:r>
              <a:rPr lang="en-US" sz="2400" dirty="0" smtClean="0"/>
              <a:t>Approaches to learning – entrepreneurial, playful, interdisciplinary, collaborative;  “active learning classrooms”, students helping to design learning experience, peer critique</a:t>
            </a:r>
          </a:p>
          <a:p>
            <a:r>
              <a:rPr lang="en-US" sz="2800" dirty="0" smtClean="0"/>
              <a:t>Data-driven infrastructure</a:t>
            </a:r>
          </a:p>
          <a:p>
            <a:pPr lvl="1"/>
            <a:r>
              <a:rPr lang="en-US" sz="2400" dirty="0" smtClean="0"/>
              <a:t>Ben Showers of JISC: rivers of data we collect, make available for reuse; think of data rather than discovery systems; focus on use-cases for data</a:t>
            </a:r>
          </a:p>
          <a:p>
            <a:pPr lvl="1"/>
            <a:r>
              <a:rPr lang="en-US" sz="2400" dirty="0" smtClean="0"/>
              <a:t>Managing data, facilitating reuse, becomes asset</a:t>
            </a:r>
          </a:p>
        </p:txBody>
      </p:sp>
    </p:spTree>
    <p:extLst>
      <p:ext uri="{BB962C8B-B14F-4D97-AF65-F5344CB8AC3E}">
        <p14:creationId xmlns:p14="http://schemas.microsoft.com/office/powerpoint/2010/main" val="420119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8823" y="678685"/>
            <a:ext cx="7366335" cy="5451371"/>
          </a:xfrm>
        </p:spPr>
        <p:txBody>
          <a:bodyPr>
            <a:normAutofit/>
          </a:bodyPr>
          <a:lstStyle/>
          <a:p>
            <a:pPr marL="0" indent="0">
              <a:buNone/>
            </a:pPr>
            <a:r>
              <a:rPr lang="en-US" sz="3600" dirty="0"/>
              <a:t>Changing roles of librarians</a:t>
            </a:r>
          </a:p>
          <a:p>
            <a:r>
              <a:rPr lang="en-US" sz="2800" dirty="0" smtClean="0"/>
              <a:t>In data-driven environment, it is not data retrieval (a transaction), </a:t>
            </a:r>
            <a:r>
              <a:rPr lang="en-US" sz="2800" dirty="0"/>
              <a:t>but ability to answer questions </a:t>
            </a:r>
            <a:r>
              <a:rPr lang="en-US" sz="2800" dirty="0" smtClean="0"/>
              <a:t>(an experience) that </a:t>
            </a:r>
            <a:r>
              <a:rPr lang="en-US" sz="2800" dirty="0"/>
              <a:t>make libraries </a:t>
            </a:r>
            <a:r>
              <a:rPr lang="en-US" sz="2800" dirty="0" smtClean="0"/>
              <a:t>valuable – Stephen Abram</a:t>
            </a:r>
            <a:endParaRPr lang="en-US" dirty="0"/>
          </a:p>
          <a:p>
            <a:pPr lvl="1"/>
            <a:r>
              <a:rPr lang="en-US" dirty="0" smtClean="0">
                <a:solidFill>
                  <a:srgbClr val="000000"/>
                </a:solidFill>
              </a:rPr>
              <a:t>Designing </a:t>
            </a:r>
            <a:r>
              <a:rPr lang="en-US" dirty="0">
                <a:solidFill>
                  <a:srgbClr val="000000"/>
                </a:solidFill>
              </a:rPr>
              <a:t>an experience around the </a:t>
            </a:r>
            <a:r>
              <a:rPr lang="en-US" dirty="0" smtClean="0">
                <a:solidFill>
                  <a:srgbClr val="000000"/>
                </a:solidFill>
              </a:rPr>
              <a:t>data</a:t>
            </a:r>
            <a:endParaRPr lang="en-US" dirty="0">
              <a:solidFill>
                <a:srgbClr val="000000"/>
              </a:solidFill>
            </a:endParaRPr>
          </a:p>
          <a:p>
            <a:pPr marL="0" indent="0">
              <a:buNone/>
            </a:pPr>
            <a:endParaRPr lang="en-US" dirty="0"/>
          </a:p>
          <a:p>
            <a:endParaRPr lang="en-US" dirty="0"/>
          </a:p>
        </p:txBody>
      </p:sp>
    </p:spTree>
    <p:extLst>
      <p:ext uri="{BB962C8B-B14F-4D97-AF65-F5344CB8AC3E}">
        <p14:creationId xmlns:p14="http://schemas.microsoft.com/office/powerpoint/2010/main" val="380365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8823" y="750507"/>
            <a:ext cx="7366335" cy="5388257"/>
          </a:xfrm>
        </p:spPr>
        <p:txBody>
          <a:bodyPr>
            <a:normAutofit fontScale="92500"/>
          </a:bodyPr>
          <a:lstStyle/>
          <a:p>
            <a:r>
              <a:rPr lang="en-US" sz="3300" dirty="0"/>
              <a:t>Embedded librarian</a:t>
            </a:r>
          </a:p>
          <a:p>
            <a:pPr lvl="1"/>
            <a:r>
              <a:rPr lang="en-US" dirty="0"/>
              <a:t>“…reposition library and information tools, resources,  and expertise so that they are embedded into the teaching, learning, and research enterprises.” – David </a:t>
            </a:r>
            <a:r>
              <a:rPr lang="en-US" dirty="0" smtClean="0"/>
              <a:t>Lewis (from New Roles for New Times)</a:t>
            </a:r>
            <a:endParaRPr lang="en-US" dirty="0"/>
          </a:p>
          <a:p>
            <a:r>
              <a:rPr lang="en-US" sz="3300" dirty="0"/>
              <a:t>Blended librarian</a:t>
            </a:r>
          </a:p>
          <a:p>
            <a:pPr lvl="1"/>
            <a:r>
              <a:rPr lang="en-US" dirty="0"/>
              <a:t>Integrating instructional design and technology into librarian skill </a:t>
            </a:r>
            <a:r>
              <a:rPr lang="en-US" dirty="0" smtClean="0"/>
              <a:t>set; better serve faculty and students through deeper engagement in teaching and learning – </a:t>
            </a:r>
            <a:r>
              <a:rPr lang="en-US" dirty="0"/>
              <a:t>Stephen Bell and John </a:t>
            </a:r>
            <a:r>
              <a:rPr lang="en-US" dirty="0" smtClean="0"/>
              <a:t>Shank (summary from Paul </a:t>
            </a:r>
            <a:r>
              <a:rPr lang="en-US" dirty="0" err="1" smtClean="0"/>
              <a:t>Zenke</a:t>
            </a:r>
            <a:r>
              <a:rPr lang="en-US" dirty="0" smtClean="0"/>
              <a:t>)</a:t>
            </a:r>
            <a:endParaRPr lang="en-US" dirty="0"/>
          </a:p>
          <a:p>
            <a:endParaRPr lang="en-US" dirty="0"/>
          </a:p>
        </p:txBody>
      </p:sp>
    </p:spTree>
    <p:extLst>
      <p:ext uri="{BB962C8B-B14F-4D97-AF65-F5344CB8AC3E}">
        <p14:creationId xmlns:p14="http://schemas.microsoft.com/office/powerpoint/2010/main" val="2107436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14101</TotalTime>
  <Words>2888</Words>
  <Application>Microsoft Macintosh PowerPoint</Application>
  <PresentationFormat>On-screen Show (4:3)</PresentationFormat>
  <Paragraphs>400</Paragraphs>
  <Slides>60</Slides>
  <Notes>58</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Office Theme</vt:lpstr>
      <vt:lpstr>Custom Design</vt:lpstr>
      <vt:lpstr>Access Services in the Age of Mass Digitization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HathiTrust</vt:lpstr>
      <vt:lpstr>Partnership</vt:lpstr>
      <vt:lpstr>Digital Repository</vt:lpstr>
      <vt:lpstr>The Name</vt:lpstr>
      <vt:lpstr>Mission </vt:lpstr>
      <vt:lpstr>Collections and Collaboration</vt:lpstr>
      <vt:lpstr>Preservation and Access</vt:lpstr>
      <vt:lpstr>Preservation with Access</vt:lpstr>
      <vt:lpstr>Preservation with Access (2)</vt:lpstr>
      <vt:lpstr>Preservation with Access (3)</vt:lpstr>
      <vt:lpstr>Lawful uses</vt:lpstr>
      <vt:lpstr>Terms of Access </vt:lpstr>
      <vt:lpstr>How do we facilitate uses?</vt:lpstr>
      <vt:lpstr>Copyright</vt:lpstr>
      <vt:lpstr>Automatic Rights Determination</vt:lpstr>
      <vt:lpstr>Manual Rights Determination</vt:lpstr>
      <vt:lpstr>PowerPoint Presentation</vt:lpstr>
      <vt:lpstr>PowerPoint Presentation</vt:lpstr>
      <vt:lpstr>PowerPoint Presentation</vt:lpstr>
      <vt:lpstr>PowerPoint Presentation</vt:lpstr>
      <vt:lpstr>PowerPoint Presentation</vt:lpstr>
      <vt:lpstr>PowerPoint Presentation</vt:lpstr>
      <vt:lpstr>Collection Management, Development</vt:lpstr>
      <vt:lpstr> A global change in the library environment</vt:lpstr>
      <vt:lpstr>Digitized Books in Shared Repositories</vt:lpstr>
      <vt:lpstr>Collection Management,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HathiTrust and How Can It Be Used? </dc:title>
  <dc:creator>jjyork</dc:creator>
  <cp:lastModifiedBy>jjyork</cp:lastModifiedBy>
  <cp:revision>197</cp:revision>
  <cp:lastPrinted>2012-04-18T15:37:42Z</cp:lastPrinted>
  <dcterms:created xsi:type="dcterms:W3CDTF">2012-03-08T23:05:54Z</dcterms:created>
  <dcterms:modified xsi:type="dcterms:W3CDTF">2012-04-25T15:29:10Z</dcterms:modified>
</cp:coreProperties>
</file>