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64"/>
  </p:notesMasterIdLst>
  <p:sldIdLst>
    <p:sldId id="985" r:id="rId3"/>
    <p:sldId id="993" r:id="rId4"/>
    <p:sldId id="913" r:id="rId5"/>
    <p:sldId id="914" r:id="rId6"/>
    <p:sldId id="677" r:id="rId7"/>
    <p:sldId id="921" r:id="rId8"/>
    <p:sldId id="922" r:id="rId9"/>
    <p:sldId id="927" r:id="rId10"/>
    <p:sldId id="917" r:id="rId11"/>
    <p:sldId id="930" r:id="rId12"/>
    <p:sldId id="931" r:id="rId13"/>
    <p:sldId id="832" r:id="rId14"/>
    <p:sldId id="1020" r:id="rId15"/>
    <p:sldId id="924" r:id="rId16"/>
    <p:sldId id="925" r:id="rId17"/>
    <p:sldId id="932" r:id="rId18"/>
    <p:sldId id="986" r:id="rId19"/>
    <p:sldId id="987" r:id="rId20"/>
    <p:sldId id="988" r:id="rId21"/>
    <p:sldId id="994" r:id="rId22"/>
    <p:sldId id="989" r:id="rId23"/>
    <p:sldId id="990" r:id="rId24"/>
    <p:sldId id="995" r:id="rId25"/>
    <p:sldId id="998" r:id="rId26"/>
    <p:sldId id="1000" r:id="rId27"/>
    <p:sldId id="991" r:id="rId28"/>
    <p:sldId id="996" r:id="rId29"/>
    <p:sldId id="992" r:id="rId30"/>
    <p:sldId id="1024" r:id="rId31"/>
    <p:sldId id="1025" r:id="rId32"/>
    <p:sldId id="1021" r:id="rId33"/>
    <p:sldId id="1022" r:id="rId34"/>
    <p:sldId id="1027" r:id="rId35"/>
    <p:sldId id="1003" r:id="rId36"/>
    <p:sldId id="1040" r:id="rId37"/>
    <p:sldId id="1041" r:id="rId38"/>
    <p:sldId id="1037" r:id="rId39"/>
    <p:sldId id="1036" r:id="rId40"/>
    <p:sldId id="1039" r:id="rId41"/>
    <p:sldId id="1038" r:id="rId42"/>
    <p:sldId id="1043" r:id="rId43"/>
    <p:sldId id="1042" r:id="rId44"/>
    <p:sldId id="1006" r:id="rId45"/>
    <p:sldId id="1007" r:id="rId46"/>
    <p:sldId id="1031" r:id="rId47"/>
    <p:sldId id="1032" r:id="rId48"/>
    <p:sldId id="1028" r:id="rId49"/>
    <p:sldId id="1029" r:id="rId50"/>
    <p:sldId id="1008" r:id="rId51"/>
    <p:sldId id="1009" r:id="rId52"/>
    <p:sldId id="1010" r:id="rId53"/>
    <p:sldId id="1034" r:id="rId54"/>
    <p:sldId id="1014" r:id="rId55"/>
    <p:sldId id="1015" r:id="rId56"/>
    <p:sldId id="1045" r:id="rId57"/>
    <p:sldId id="1035" r:id="rId58"/>
    <p:sldId id="1016" r:id="rId59"/>
    <p:sldId id="1017" r:id="rId60"/>
    <p:sldId id="1018" r:id="rId61"/>
    <p:sldId id="1033" r:id="rId62"/>
    <p:sldId id="101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72881" autoAdjust="0"/>
  </p:normalViewPr>
  <p:slideViewPr>
    <p:cSldViewPr snapToGrid="0" snapToObjects="1">
      <p:cViewPr>
        <p:scale>
          <a:sx n="73" d="100"/>
          <a:sy n="73" d="100"/>
        </p:scale>
        <p:origin x="-12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27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Sheet1!$A$2:$A$12</c:f>
              <c:strCache>
                <c:ptCount val="11"/>
                <c:pt idx="0">
                  <c:v>Library of Congress</c:v>
                </c:pt>
                <c:pt idx="1">
                  <c:v>Boston Public Library</c:v>
                </c:pt>
                <c:pt idx="2">
                  <c:v>Harvard University</c:v>
                </c:pt>
                <c:pt idx="3">
                  <c:v>New York Public Library</c:v>
                </c:pt>
                <c:pt idx="4">
                  <c:v>HathiTrust</c:v>
                </c:pt>
                <c:pt idx="5">
                  <c:v>U. of Illinois - Urbana-Champaign</c:v>
                </c:pt>
                <c:pt idx="6">
                  <c:v>Yale University</c:v>
                </c:pt>
                <c:pt idx="7">
                  <c:v>U. of California - Berkeley</c:v>
                </c:pt>
                <c:pt idx="8">
                  <c:v>Columbia University</c:v>
                </c:pt>
                <c:pt idx="9">
                  <c:v>University of Michigan</c:v>
                </c:pt>
                <c:pt idx="10">
                  <c:v>University of Texas - Austin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3.4528818E7</c:v>
                </c:pt>
                <c:pt idx="1">
                  <c:v>1.9090261E7</c:v>
                </c:pt>
                <c:pt idx="2">
                  <c:v>1.6832952E7</c:v>
                </c:pt>
                <c:pt idx="3">
                  <c:v>1.6342365E7</c:v>
                </c:pt>
                <c:pt idx="4">
                  <c:v>1.3282177E7</c:v>
                </c:pt>
                <c:pt idx="5">
                  <c:v>1.3158748E7</c:v>
                </c:pt>
                <c:pt idx="6">
                  <c:v>1.2787962E7</c:v>
                </c:pt>
                <c:pt idx="7">
                  <c:v>1.1545418E7</c:v>
                </c:pt>
                <c:pt idx="8">
                  <c:v>1.1189036E7</c:v>
                </c:pt>
                <c:pt idx="9">
                  <c:v>1.0778736E7</c:v>
                </c:pt>
                <c:pt idx="10">
                  <c:v>9.990941E6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319576"/>
        <c:axId val="555322328"/>
      </c:barChart>
      <c:catAx>
        <c:axId val="555319576"/>
        <c:scaling>
          <c:orientation val="minMax"/>
        </c:scaling>
        <c:delete val="0"/>
        <c:axPos val="b"/>
        <c:majorTickMark val="out"/>
        <c:minorTickMark val="none"/>
        <c:tickLblPos val="nextTo"/>
        <c:crossAx val="555322328"/>
        <c:crosses val="autoZero"/>
        <c:auto val="1"/>
        <c:lblAlgn val="ctr"/>
        <c:lblOffset val="100"/>
        <c:noMultiLvlLbl val="0"/>
      </c:catAx>
      <c:valAx>
        <c:axId val="555322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55319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Michigan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0.94</c:v>
                </c:pt>
                <c:pt idx="1">
                  <c:v>0.81</c:v>
                </c:pt>
                <c:pt idx="2">
                  <c:v>0.6</c:v>
                </c:pt>
                <c:pt idx="3">
                  <c:v>0.46</c:v>
                </c:pt>
                <c:pt idx="4">
                  <c:v>0.45</c:v>
                </c:pt>
                <c:pt idx="5" formatCode="0.00%">
                  <c:v>0.43</c:v>
                </c:pt>
                <c:pt idx="6" formatCode="0.00%">
                  <c:v>0.42516</c:v>
                </c:pt>
                <c:pt idx="7" formatCode="0.00%">
                  <c:v>0.36252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California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1">
                  <c:v>0.13</c:v>
                </c:pt>
                <c:pt idx="2">
                  <c:v>0.26</c:v>
                </c:pt>
                <c:pt idx="3">
                  <c:v>0.32</c:v>
                </c:pt>
                <c:pt idx="4">
                  <c:v>0.32</c:v>
                </c:pt>
                <c:pt idx="5" formatCode="0.00%">
                  <c:v>0.32</c:v>
                </c:pt>
                <c:pt idx="6" formatCode="0.00%">
                  <c:v>0.31465</c:v>
                </c:pt>
                <c:pt idx="7" formatCode="0.00%">
                  <c:v>0.27789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Harvard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0.02</c:v>
                </c:pt>
                <c:pt idx="5" formatCode="0.00%">
                  <c:v>0.02</c:v>
                </c:pt>
                <c:pt idx="6" formatCode="0.00%">
                  <c:v>0.02163</c:v>
                </c:pt>
                <c:pt idx="7" formatCode="0.00%">
                  <c:v>0.06447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Wisconsin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 formatCode="0.00%">
                  <c:v>0.05</c:v>
                </c:pt>
                <c:pt idx="6" formatCode="0.00%">
                  <c:v>0.05064</c:v>
                </c:pt>
                <c:pt idx="7" formatCode="0.00%">
                  <c:v>0.04314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Indiana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1">
                  <c:v>0.0</c:v>
                </c:pt>
                <c:pt idx="2">
                  <c:v>0.03</c:v>
                </c:pt>
                <c:pt idx="3">
                  <c:v>0.02</c:v>
                </c:pt>
                <c:pt idx="4">
                  <c:v>0.02</c:v>
                </c:pt>
                <c:pt idx="5" formatCode="0.00%">
                  <c:v>0.02</c:v>
                </c:pt>
                <c:pt idx="6" formatCode="0.00%">
                  <c:v>0.01782</c:v>
                </c:pt>
                <c:pt idx="7" formatCode="0.00%">
                  <c:v>0.04068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Cornell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3" formatCode="0%">
                  <c:v>0.04</c:v>
                </c:pt>
                <c:pt idx="4" formatCode="0%">
                  <c:v>0.04</c:v>
                </c:pt>
                <c:pt idx="5" formatCode="0.00%">
                  <c:v>0.04</c:v>
                </c:pt>
                <c:pt idx="6" formatCode="0.00%">
                  <c:v>0.04019</c:v>
                </c:pt>
                <c:pt idx="7" formatCode="0.00%">
                  <c:v>0.03924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Penn State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2" formatCode="0%">
                  <c:v>0.0</c:v>
                </c:pt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0.00632</c:v>
                </c:pt>
                <c:pt idx="7" formatCode="0.00%">
                  <c:v>0.02982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Illinois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  <c:pt idx="2" formatCode="0%">
                  <c:v>0.0</c:v>
                </c:pt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0.01</c:v>
                </c:pt>
                <c:pt idx="6" formatCode="0.00%">
                  <c:v>0.01053</c:v>
                </c:pt>
                <c:pt idx="7" formatCode="0.00%">
                  <c:v>0.02447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NYPL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Sheet1!$B$10:$I$10</c:f>
              <c:numCache>
                <c:formatCode>General</c:formatCode>
                <c:ptCount val="8"/>
                <c:pt idx="2" formatCode="0%">
                  <c:v>0.03</c:v>
                </c:pt>
                <c:pt idx="3" formatCode="0%">
                  <c:v>0.03</c:v>
                </c:pt>
                <c:pt idx="4" formatCode="0%">
                  <c:v>0.03</c:v>
                </c:pt>
                <c:pt idx="5" formatCode="0.00%">
                  <c:v>0.02</c:v>
                </c:pt>
                <c:pt idx="6" formatCode="0.00%">
                  <c:v>0.02627</c:v>
                </c:pt>
                <c:pt idx="7" formatCode="0.00%">
                  <c:v>0.02268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Princeton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Sheet1!$B$11:$I$11</c:f>
              <c:numCache>
                <c:formatCode>General</c:formatCode>
                <c:ptCount val="8"/>
                <c:pt idx="3" formatCode="0%">
                  <c:v>0.03</c:v>
                </c:pt>
                <c:pt idx="4" formatCode="0%">
                  <c:v>0.02</c:v>
                </c:pt>
                <c:pt idx="5" formatCode="0.00%">
                  <c:v>0.02</c:v>
                </c:pt>
                <c:pt idx="6" formatCode="0.00%">
                  <c:v>0.02293</c:v>
                </c:pt>
                <c:pt idx="7" formatCode="0.00%">
                  <c:v>0.01945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Minnesota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Sheet1!$B$12:$I$12</c:f>
              <c:numCache>
                <c:formatCode>General</c:formatCode>
                <c:ptCount val="8"/>
                <c:pt idx="2" formatCode="0%">
                  <c:v>0.01</c:v>
                </c:pt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0.01081</c:v>
                </c:pt>
                <c:pt idx="7" formatCode="0.00%">
                  <c:v>0.01113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Madrid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Sheet1!$B$13:$I$13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0.0102</c:v>
                </c:pt>
                <c:pt idx="7" formatCode="0.00%">
                  <c:v>0.00902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LoC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Sheet1!$B$14:$I$14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0.00817</c:v>
                </c:pt>
                <c:pt idx="7" formatCode="0.00%">
                  <c:v>0.00838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Keio University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Sheet1!$B$15:$I$15</c:f>
              <c:numCache>
                <c:formatCode>General</c:formatCode>
                <c:ptCount val="8"/>
                <c:pt idx="6" formatCode="0.00%">
                  <c:v>0.0073</c:v>
                </c:pt>
                <c:pt idx="7" formatCode="0.00%">
                  <c:v>0.00693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University of Alberta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Sheet1!$B$16:$I$16</c:f>
              <c:numCache>
                <c:formatCode>General</c:formatCode>
                <c:ptCount val="8"/>
                <c:pt idx="7" formatCode="0.00%">
                  <c:v>0.0059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Columbia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Sheet1!$B$17:$I$17</c:f>
              <c:numCache>
                <c:formatCode>General</c:formatCode>
                <c:ptCount val="8"/>
                <c:pt idx="2" formatCode="0%">
                  <c:v>0.01</c:v>
                </c:pt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0.00592</c:v>
                </c:pt>
                <c:pt idx="7" formatCode="0.00%">
                  <c:v>0.00565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Ohio State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Sheet1!$B$18:$I$18</c:f>
              <c:numCache>
                <c:formatCode>General</c:formatCode>
                <c:ptCount val="8"/>
                <c:pt idx="6" formatCode="0%">
                  <c:v>0.0</c:v>
                </c:pt>
                <c:pt idx="7" formatCode="0.00%">
                  <c:v>0.0047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Northwestern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Sheet1!$B$19:$I$19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0.00342</c:v>
                </c:pt>
                <c:pt idx="7" formatCode="0.00%">
                  <c:v>0.00436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Chicago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Sheet1!$B$20:$I$20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0.00355</c:v>
                </c:pt>
                <c:pt idx="7" formatCode="0.00%">
                  <c:v>0.004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Virginia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Sheet1!$B$21:$I$21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</c:v>
                </c:pt>
                <c:pt idx="6" formatCode="0.00%">
                  <c:v>0.00463</c:v>
                </c:pt>
                <c:pt idx="7" formatCode="0.00%">
                  <c:v>0.00394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Purdue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Sheet1!$B$22:$I$22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0.00407</c:v>
                </c:pt>
                <c:pt idx="7" formatCode="0.00%">
                  <c:v>0.00365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Yale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Sheet1!$B$23:$I$23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0.00216</c:v>
                </c:pt>
                <c:pt idx="7" formatCode="0.00%">
                  <c:v>0.00182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Getty Research Institute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Sheet1!$B$24:$I$24</c:f>
              <c:numCache>
                <c:formatCode>General</c:formatCode>
                <c:ptCount val="8"/>
                <c:pt idx="7" formatCode="0.00%">
                  <c:v>0.0015</c:v>
                </c:pt>
              </c:numCache>
            </c:numRef>
          </c:val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UNC-Chapel Hill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Sheet1!$B$25:$I$25</c:f>
              <c:numCache>
                <c:formatCode>General</c:formatCode>
                <c:ptCount val="8"/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0.00155</c:v>
                </c:pt>
                <c:pt idx="7" formatCode="0.00%">
                  <c:v>0.00131</c:v>
                </c:pt>
              </c:numCache>
            </c:numRef>
          </c:val>
        </c:ser>
        <c:ser>
          <c:idx val="24"/>
          <c:order val="24"/>
          <c:tx>
            <c:strRef>
              <c:f>Sheet1!$A$26</c:f>
              <c:strCache>
                <c:ptCount val="1"/>
                <c:pt idx="0">
                  <c:v>UMass Amherst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Sheet1!$B$26:$I$26</c:f>
              <c:numCache>
                <c:formatCode>General</c:formatCode>
                <c:ptCount val="8"/>
                <c:pt idx="7" formatCode="0.00%">
                  <c:v>0.00089</c:v>
                </c:pt>
              </c:numCache>
            </c:numRef>
          </c:val>
        </c:ser>
        <c:ser>
          <c:idx val="25"/>
          <c:order val="25"/>
          <c:tx>
            <c:strRef>
              <c:f>Sheet1!$A$27</c:f>
              <c:strCache>
                <c:ptCount val="1"/>
                <c:pt idx="0">
                  <c:v>Florida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Sheet1!$B$27:$I$27</c:f>
              <c:numCache>
                <c:formatCode>General</c:formatCode>
                <c:ptCount val="8"/>
                <c:pt idx="5" formatCode="0.00%">
                  <c:v>0.0</c:v>
                </c:pt>
                <c:pt idx="6" formatCode="0.00%">
                  <c:v>0.00089</c:v>
                </c:pt>
                <c:pt idx="7" formatCode="0.00%">
                  <c:v>0.00076</c:v>
                </c:pt>
              </c:numCache>
            </c:numRef>
          </c:val>
        </c:ser>
        <c:ser>
          <c:idx val="26"/>
          <c:order val="26"/>
          <c:tx>
            <c:strRef>
              <c:f>Sheet1!$A$28</c:f>
              <c:strCache>
                <c:ptCount val="1"/>
                <c:pt idx="0">
                  <c:v>Duke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Sheet1!$B$28:$I$28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0.00053</c:v>
                </c:pt>
                <c:pt idx="7" formatCode="0.00%">
                  <c:v>0.00063</c:v>
                </c:pt>
              </c:numCache>
            </c:numRef>
          </c:val>
        </c:ser>
        <c:ser>
          <c:idx val="27"/>
          <c:order val="27"/>
          <c:tx>
            <c:strRef>
              <c:f>Sheet1!$A$29</c:f>
              <c:strCache>
                <c:ptCount val="1"/>
                <c:pt idx="0">
                  <c:v>UConn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Sheet1!$B$29:$I$29</c:f>
              <c:numCache>
                <c:formatCode>General</c:formatCode>
                <c:ptCount val="8"/>
                <c:pt idx="7" formatCode="0.00%">
                  <c:v>0.00036</c:v>
                </c:pt>
              </c:numCache>
            </c:numRef>
          </c:val>
        </c:ser>
        <c:ser>
          <c:idx val="28"/>
          <c:order val="28"/>
          <c:tx>
            <c:strRef>
              <c:f>Sheet1!$A$30</c:f>
              <c:strCache>
                <c:ptCount val="1"/>
                <c:pt idx="0">
                  <c:v>NCSU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Sheet1!$B$30:$I$30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0.00029</c:v>
                </c:pt>
                <c:pt idx="7" formatCode="0.00%">
                  <c:v>0.00025</c:v>
                </c:pt>
              </c:numCache>
            </c:numRef>
          </c:val>
        </c:ser>
        <c:ser>
          <c:idx val="29"/>
          <c:order val="29"/>
          <c:tx>
            <c:strRef>
              <c:f>Sheet1!$A$31</c:f>
              <c:strCache>
                <c:ptCount val="1"/>
                <c:pt idx="0">
                  <c:v>Boston College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Sheet1!$B$31:$I$31</c:f>
              <c:numCache>
                <c:formatCode>General</c:formatCode>
                <c:ptCount val="8"/>
                <c:pt idx="5" formatCode="0.00%">
                  <c:v>0.0</c:v>
                </c:pt>
                <c:pt idx="6" formatCode="0.00%">
                  <c:v>0.00024</c:v>
                </c:pt>
                <c:pt idx="7" formatCode="0.00%">
                  <c:v>0.00025</c:v>
                </c:pt>
              </c:numCache>
            </c:numRef>
          </c:val>
        </c:ser>
        <c:ser>
          <c:idx val="30"/>
          <c:order val="30"/>
          <c:tx>
            <c:strRef>
              <c:f>Sheet1!$A$32</c:f>
              <c:strCache>
                <c:ptCount val="1"/>
                <c:pt idx="0">
                  <c:v>Texas A&amp;M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Sheet1!$B$32:$I$32</c:f>
              <c:numCache>
                <c:formatCode>General</c:formatCode>
                <c:ptCount val="8"/>
                <c:pt idx="6" formatCode="0.00%">
                  <c:v>0.00011</c:v>
                </c:pt>
                <c:pt idx="7" formatCode="0.00%">
                  <c:v>0.00019</c:v>
                </c:pt>
              </c:numCache>
            </c:numRef>
          </c:val>
        </c:ser>
        <c:ser>
          <c:idx val="31"/>
          <c:order val="31"/>
          <c:tx>
            <c:strRef>
              <c:f>Sheet1!$A$33</c:f>
              <c:strCache>
                <c:ptCount val="1"/>
                <c:pt idx="0">
                  <c:v>McGill University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Sheet1!$B$33:$I$33</c:f>
              <c:numCache>
                <c:formatCode>General</c:formatCode>
                <c:ptCount val="8"/>
                <c:pt idx="7" formatCode="0.00%">
                  <c:v>7.0E-5</c:v>
                </c:pt>
              </c:numCache>
            </c:numRef>
          </c:val>
        </c:ser>
        <c:ser>
          <c:idx val="32"/>
          <c:order val="32"/>
          <c:tx>
            <c:strRef>
              <c:f>Sheet1!$A$34</c:f>
              <c:strCache>
                <c:ptCount val="1"/>
                <c:pt idx="0">
                  <c:v>Clark Art Institute Library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Sheet1!$B$34:$I$34</c:f>
              <c:numCache>
                <c:formatCode>General</c:formatCode>
                <c:ptCount val="8"/>
                <c:pt idx="7" formatCode="0.00%">
                  <c:v>3.0E-5</c:v>
                </c:pt>
              </c:numCache>
            </c:numRef>
          </c:val>
        </c:ser>
        <c:ser>
          <c:idx val="33"/>
          <c:order val="33"/>
          <c:tx>
            <c:strRef>
              <c:f>Sheet1!$A$35</c:f>
              <c:strCache>
                <c:ptCount val="1"/>
                <c:pt idx="0">
                  <c:v>Utah State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Sheet1!$B$35:$I$35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1.0E-5</c:v>
                </c:pt>
                <c:pt idx="7" formatCode="0.00%">
                  <c:v>1.0E-5</c:v>
                </c:pt>
              </c:numCache>
            </c:numRef>
          </c:val>
        </c:ser>
        <c:ser>
          <c:idx val="34"/>
          <c:order val="34"/>
          <c:tx>
            <c:strRef>
              <c:f>Sheet1!$A$36</c:f>
              <c:strCache>
                <c:ptCount val="1"/>
                <c:pt idx="0">
                  <c:v>Knowledge Unlatched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Sheet1!$B$36:$I$36</c:f>
              <c:numCache>
                <c:formatCode>General</c:formatCode>
                <c:ptCount val="8"/>
                <c:pt idx="7" formatCode="0%">
                  <c:v>0.0</c:v>
                </c:pt>
              </c:numCache>
            </c:numRef>
          </c:val>
        </c:ser>
        <c:ser>
          <c:idx val="35"/>
          <c:order val="35"/>
          <c:tx>
            <c:strRef>
              <c:f>Sheet1!$A$37</c:f>
              <c:strCache>
                <c:ptCount val="1"/>
                <c:pt idx="0">
                  <c:v>Delaware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Sheet1!$B$37:$I$37</c:f>
              <c:numCache>
                <c:formatCode>General</c:formatCode>
                <c:ptCount val="8"/>
                <c:pt idx="7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847736"/>
        <c:axId val="646357480"/>
      </c:areaChart>
      <c:catAx>
        <c:axId val="646847736"/>
        <c:scaling>
          <c:orientation val="minMax"/>
        </c:scaling>
        <c:delete val="0"/>
        <c:axPos val="b"/>
        <c:majorTickMark val="out"/>
        <c:minorTickMark val="none"/>
        <c:tickLblPos val="nextTo"/>
        <c:crossAx val="646357480"/>
        <c:crosses val="autoZero"/>
        <c:auto val="1"/>
        <c:lblAlgn val="ctr"/>
        <c:lblOffset val="100"/>
        <c:noMultiLvlLbl val="0"/>
      </c:catAx>
      <c:valAx>
        <c:axId val="646357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68477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002135463608"/>
          <c:y val="0.374302911503912"/>
          <c:w val="0.554903313297927"/>
          <c:h val="0.5382529798059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46850988343576"/>
                  <c:y val="0.007187674008196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0.176926078915556"/>
                  <c:y val="-0.1585363817687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1700</a:t>
                    </a:r>
                    <a:r>
                      <a:rPr lang="en-US" dirty="0"/>
                      <a:t>-1799
</a:t>
                    </a:r>
                    <a:r>
                      <a:rPr lang="en-US" dirty="0" smtClean="0"/>
                      <a:t>0.01%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-0.0325102529450547"/>
                  <c:y val="-0.1834806254916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1600-1699
</a:t>
                    </a:r>
                    <a:r>
                      <a:rPr lang="en-US" dirty="0" smtClean="0"/>
                      <a:t>0.01%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35482716062119"/>
                  <c:y val="-0.1721152816882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319596231380342"/>
                  <c:y val="-0.1410754111626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0-1500
</a:t>
                    </a:r>
                    <a:r>
                      <a:rPr lang="en-US" dirty="0" smtClean="0"/>
                      <a:t>0.04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Sheet1!$A$2:$A$18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0.0947</c:v>
                </c:pt>
                <c:pt idx="1">
                  <c:v>0.1316</c:v>
                </c:pt>
                <c:pt idx="2">
                  <c:v>0.1363</c:v>
                </c:pt>
                <c:pt idx="3">
                  <c:v>0.12</c:v>
                </c:pt>
                <c:pt idx="4">
                  <c:v>0.1026</c:v>
                </c:pt>
                <c:pt idx="5">
                  <c:v>0.0521</c:v>
                </c:pt>
                <c:pt idx="6">
                  <c:v>0.0346</c:v>
                </c:pt>
                <c:pt idx="7">
                  <c:v>0.0355</c:v>
                </c:pt>
                <c:pt idx="8">
                  <c:v>0.0382</c:v>
                </c:pt>
                <c:pt idx="9">
                  <c:v>0.048</c:v>
                </c:pt>
                <c:pt idx="10">
                  <c:v>0.0548</c:v>
                </c:pt>
                <c:pt idx="11">
                  <c:v>0.1197</c:v>
                </c:pt>
                <c:pt idx="12">
                  <c:v>0.0313</c:v>
                </c:pt>
                <c:pt idx="13">
                  <c:v>0.0001</c:v>
                </c:pt>
                <c:pt idx="14">
                  <c:v>0.0001</c:v>
                </c:pt>
                <c:pt idx="15">
                  <c:v>0.0</c:v>
                </c:pt>
                <c:pt idx="16">
                  <c:v>0.0004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907407407407"/>
          <c:y val="0.25959956536939"/>
          <c:w val="0.566358024691358"/>
          <c:h val="0.5483845477401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263116676387674"/>
                  <c:y val="-0.1522496394370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66801302614951"/>
                  <c:y val="-0.02967781959904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33477447263536"/>
                  <c:y val="0.05566894149221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0331785262953242"/>
                  <c:y val="0.00032440880709995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39695367940119"/>
                  <c:y val="-0.01167046019615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0.230757752503159"/>
                  <c:y val="-0.08217131592078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218127977058423"/>
                  <c:y val="-0.1530953499275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0.119191151453291"/>
                  <c:y val="-0.17303598436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layout>
                <c:manualLayout>
                  <c:x val="-0.0176442354427919"/>
                  <c:y val="-0.14404450328022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Sheet1!$A$2:$A$14</c:f>
              <c:strCache>
                <c:ptCount val="13"/>
                <c:pt idx="0">
                  <c:v>2010-Present  </c:v>
                </c:pt>
                <c:pt idx="1">
                  <c:v>2000-2009   </c:v>
                </c:pt>
                <c:pt idx="2">
                  <c:v>1990-1999   </c:v>
                </c:pt>
                <c:pt idx="3">
                  <c:v>1980-1989   </c:v>
                </c:pt>
                <c:pt idx="4">
                  <c:v>1970-1979   </c:v>
                </c:pt>
                <c:pt idx="5">
                  <c:v>1960-1969   </c:v>
                </c:pt>
                <c:pt idx="6">
                  <c:v>1950-1959   </c:v>
                </c:pt>
                <c:pt idx="7">
                  <c:v>1930-1949</c:v>
                </c:pt>
                <c:pt idx="8">
                  <c:v>1900-1929</c:v>
                </c:pt>
                <c:pt idx="9">
                  <c:v>1800-1899</c:v>
                </c:pt>
                <c:pt idx="10">
                  <c:v>1700-1799   </c:v>
                </c:pt>
                <c:pt idx="11">
                  <c:v>1500-1699   </c:v>
                </c:pt>
                <c:pt idx="12">
                  <c:v>Pre-1500    </c:v>
                </c:pt>
              </c:strCache>
            </c:strRef>
          </c:cat>
          <c:val>
            <c:numRef>
              <c:f>Sheet1!$B$2:$B$14</c:f>
              <c:numCache>
                <c:formatCode>_(* #,##0_);_(* \(#,##0\);_(* "-"??_);_(@_)</c:formatCode>
                <c:ptCount val="13"/>
                <c:pt idx="0">
                  <c:v>58.0</c:v>
                </c:pt>
                <c:pt idx="1">
                  <c:v>19639.0</c:v>
                </c:pt>
                <c:pt idx="2">
                  <c:v>30732.0</c:v>
                </c:pt>
                <c:pt idx="3">
                  <c:v>43525.0</c:v>
                </c:pt>
                <c:pt idx="4">
                  <c:v>34067.0</c:v>
                </c:pt>
                <c:pt idx="5">
                  <c:v>21972.0</c:v>
                </c:pt>
                <c:pt idx="6">
                  <c:v>11810.0</c:v>
                </c:pt>
                <c:pt idx="7">
                  <c:v>22083.0</c:v>
                </c:pt>
                <c:pt idx="8">
                  <c:v>23663.0</c:v>
                </c:pt>
                <c:pt idx="9">
                  <c:v>10008.0</c:v>
                </c:pt>
                <c:pt idx="10">
                  <c:v>1928.0</c:v>
                </c:pt>
                <c:pt idx="11">
                  <c:v>736.0</c:v>
                </c:pt>
                <c:pt idx="12">
                  <c:v>1106.0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02777777777778"/>
          <c:y val="0.257052401523739"/>
          <c:w val="0.674382716049383"/>
          <c:h val="0.6519133551885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3.674331E6</c:v>
                </c:pt>
                <c:pt idx="1">
                  <c:v>682960.0</c:v>
                </c:pt>
                <c:pt idx="2">
                  <c:v>540196.0</c:v>
                </c:pt>
                <c:pt idx="3">
                  <c:v>320485.0</c:v>
                </c:pt>
                <c:pt idx="4">
                  <c:v>259835.0</c:v>
                </c:pt>
                <c:pt idx="5">
                  <c:v>254285.0</c:v>
                </c:pt>
                <c:pt idx="6">
                  <c:v>227205.0</c:v>
                </c:pt>
                <c:pt idx="7">
                  <c:v>193033.0</c:v>
                </c:pt>
                <c:pt idx="8">
                  <c:v>124495.0</c:v>
                </c:pt>
                <c:pt idx="9">
                  <c:v>99804.0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506172839506"/>
          <c:y val="0.287730016238243"/>
          <c:w val="0.599030815592495"/>
          <c:h val="0.6811415790924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25"/>
              <c:layout>
                <c:manualLayout>
                  <c:x val="-0.177403944298629"/>
                  <c:y val="-0.210101412420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8"/>
              <c:layout>
                <c:manualLayout>
                  <c:x val="-0.0398225308641975"/>
                  <c:y val="-0.07780998192346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0"/>
              <c:layout>
                <c:manualLayout>
                  <c:x val="-0.169769429862934"/>
                  <c:y val="-0.250310569155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Sheet1!$A$2:$A$42</c:f>
              <c:strCache>
                <c:ptCount val="41"/>
                <c:pt idx="0">
                  <c:v>Portuguese</c:v>
                </c:pt>
                <c:pt idx="1">
                  <c:v>Undetermined</c:v>
                </c:pt>
                <c:pt idx="2">
                  <c:v>Polish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Swedish</c:v>
                </c:pt>
                <c:pt idx="7">
                  <c:v>Indonesian-for-Bill-Only!</c:v>
                </c:pt>
                <c:pt idx="8">
                  <c:v>Korean</c:v>
                </c:pt>
                <c:pt idx="9">
                  <c:v>Danish</c:v>
                </c:pt>
                <c:pt idx="10">
                  <c:v>Czech</c:v>
                </c:pt>
                <c:pt idx="11">
                  <c:v>Turkish</c:v>
                </c:pt>
                <c:pt idx="12">
                  <c:v>Thai</c:v>
                </c:pt>
                <c:pt idx="13">
                  <c:v>Urdu</c:v>
                </c:pt>
                <c:pt idx="14">
                  <c:v>Croatian</c:v>
                </c:pt>
                <c:pt idx="15">
                  <c:v>Hungarian</c:v>
                </c:pt>
                <c:pt idx="16">
                  <c:v>Persian</c:v>
                </c:pt>
                <c:pt idx="17">
                  <c:v>Norwegian</c:v>
                </c:pt>
                <c:pt idx="18">
                  <c:v>Tamil</c:v>
                </c:pt>
                <c:pt idx="19">
                  <c:v>No-linguistic-content</c:v>
                </c:pt>
                <c:pt idx="20">
                  <c:v>Bengali</c:v>
                </c:pt>
                <c:pt idx="21">
                  <c:v>Ukrainian</c:v>
                </c:pt>
                <c:pt idx="22">
                  <c:v>Sanskrit</c:v>
                </c:pt>
                <c:pt idx="23">
                  <c:v>Greek,-Modern-(1453--)</c:v>
                </c:pt>
                <c:pt idx="24">
                  <c:v>Serbian</c:v>
                </c:pt>
                <c:pt idx="25">
                  <c:v>Romanian</c:v>
                </c:pt>
                <c:pt idx="26">
                  <c:v>Bulgarian</c:v>
                </c:pt>
                <c:pt idx="27">
                  <c:v>Greek,-Ancient-(to-1453)</c:v>
                </c:pt>
                <c:pt idx="28">
                  <c:v>Vietnamese</c:v>
                </c:pt>
                <c:pt idx="29">
                  <c:v>Armenian</c:v>
                </c:pt>
                <c:pt idx="30">
                  <c:v>Marathi</c:v>
                </c:pt>
                <c:pt idx="31">
                  <c:v>Catalan</c:v>
                </c:pt>
                <c:pt idx="32">
                  <c:v>Panjabi</c:v>
                </c:pt>
                <c:pt idx="33">
                  <c:v>Finnish</c:v>
                </c:pt>
                <c:pt idx="34">
                  <c:v>Telugu</c:v>
                </c:pt>
                <c:pt idx="35">
                  <c:v>Multiple-languages</c:v>
                </c:pt>
                <c:pt idx="36">
                  <c:v>Malay</c:v>
                </c:pt>
                <c:pt idx="37">
                  <c:v>Slovak</c:v>
                </c:pt>
                <c:pt idx="38">
                  <c:v>Slovenian</c:v>
                </c:pt>
                <c:pt idx="39">
                  <c:v>Malayalam</c:v>
                </c:pt>
                <c:pt idx="40">
                  <c:v>Yiddish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64469.0</c:v>
                </c:pt>
                <c:pt idx="1">
                  <c:v>61908.0</c:v>
                </c:pt>
                <c:pt idx="2">
                  <c:v>61310.0</c:v>
                </c:pt>
                <c:pt idx="3">
                  <c:v>52891.0</c:v>
                </c:pt>
                <c:pt idx="4">
                  <c:v>47786.0</c:v>
                </c:pt>
                <c:pt idx="5">
                  <c:v>38928.0</c:v>
                </c:pt>
                <c:pt idx="6">
                  <c:v>35042.0</c:v>
                </c:pt>
                <c:pt idx="7">
                  <c:v>34762.0</c:v>
                </c:pt>
                <c:pt idx="8">
                  <c:v>31005.0</c:v>
                </c:pt>
                <c:pt idx="9">
                  <c:v>29084.0</c:v>
                </c:pt>
                <c:pt idx="10">
                  <c:v>29044.0</c:v>
                </c:pt>
                <c:pt idx="11">
                  <c:v>26649.0</c:v>
                </c:pt>
                <c:pt idx="12">
                  <c:v>26224.0</c:v>
                </c:pt>
                <c:pt idx="13">
                  <c:v>25893.0</c:v>
                </c:pt>
                <c:pt idx="14">
                  <c:v>21970.0</c:v>
                </c:pt>
                <c:pt idx="15">
                  <c:v>21394.0</c:v>
                </c:pt>
                <c:pt idx="16">
                  <c:v>19731.0</c:v>
                </c:pt>
                <c:pt idx="17">
                  <c:v>18436.0</c:v>
                </c:pt>
                <c:pt idx="18">
                  <c:v>17589.0</c:v>
                </c:pt>
                <c:pt idx="19">
                  <c:v>17461.0</c:v>
                </c:pt>
                <c:pt idx="20">
                  <c:v>16348.0</c:v>
                </c:pt>
                <c:pt idx="21">
                  <c:v>14996.0</c:v>
                </c:pt>
                <c:pt idx="22">
                  <c:v>14631.0</c:v>
                </c:pt>
                <c:pt idx="23">
                  <c:v>14466.0</c:v>
                </c:pt>
                <c:pt idx="24">
                  <c:v>12656.0</c:v>
                </c:pt>
                <c:pt idx="25">
                  <c:v>12213.0</c:v>
                </c:pt>
                <c:pt idx="26">
                  <c:v>12118.0</c:v>
                </c:pt>
                <c:pt idx="27">
                  <c:v>12003.0</c:v>
                </c:pt>
                <c:pt idx="28">
                  <c:v>11653.0</c:v>
                </c:pt>
                <c:pt idx="29">
                  <c:v>9599.0</c:v>
                </c:pt>
                <c:pt idx="30">
                  <c:v>8744.0</c:v>
                </c:pt>
                <c:pt idx="31">
                  <c:v>7827.0</c:v>
                </c:pt>
                <c:pt idx="32">
                  <c:v>7262.0</c:v>
                </c:pt>
                <c:pt idx="33">
                  <c:v>7261.0</c:v>
                </c:pt>
                <c:pt idx="34">
                  <c:v>7034.0</c:v>
                </c:pt>
                <c:pt idx="35">
                  <c:v>6584.0</c:v>
                </c:pt>
                <c:pt idx="36">
                  <c:v>6251.0</c:v>
                </c:pt>
                <c:pt idx="37">
                  <c:v>6128.0</c:v>
                </c:pt>
                <c:pt idx="38">
                  <c:v>5782.0</c:v>
                </c:pt>
                <c:pt idx="39">
                  <c:v>5657.0</c:v>
                </c:pt>
                <c:pt idx="40">
                  <c:v>5241.0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059743174118"/>
          <c:y val="0.299244390678595"/>
          <c:w val="0.381305983758809"/>
          <c:h val="0.6112145605886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0641052859898609"/>
                  <c:y val="0.013226399032214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</a:t>
                    </a:r>
                    <a:r>
                      <a:rPr lang="en-US" smtClean="0"/>
                      <a:t>Copyright or undetermined,  </a:t>
                    </a:r>
                    <a:r>
                      <a:rPr lang="en-US"/>
                      <a:t>8,182,666 , 63%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600246768309105"/>
                  <c:y val="-0.1217075635606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 Copyright</c:v>
                </c:pt>
                <c:pt idx="1">
                  <c:v>Public Domain</c:v>
                </c:pt>
                <c:pt idx="2">
                  <c:v>Public Domain (US)</c:v>
                </c:pt>
                <c:pt idx="3">
                  <c:v>Open Access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8.182666E6</c:v>
                </c:pt>
                <c:pt idx="1">
                  <c:v>3.024064E6</c:v>
                </c:pt>
                <c:pt idx="2">
                  <c:v>1.851048E6</c:v>
                </c:pt>
                <c:pt idx="3">
                  <c:v>18811.0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87430112978"/>
          <c:y val="0.19971061912299"/>
          <c:w val="0.425222284024473"/>
          <c:h val="0.7034868234880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21569603574076"/>
                  <c:y val="-0.2458686142670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-0.0332322450011447"/>
                  <c:y val="-0.008802763495957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Open Access</a:t>
                    </a:r>
                    <a:r>
                      <a:rPr lang="en-US" dirty="0" smtClean="0"/>
                      <a:t>,  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Sheet1!$A$2:$A$5</c:f>
              <c:strCache>
                <c:ptCount val="4"/>
                <c:pt idx="0">
                  <c:v>In Copyright or undertermined</c:v>
                </c:pt>
                <c:pt idx="1">
                  <c:v>Public Domain</c:v>
                </c:pt>
                <c:pt idx="2">
                  <c:v>Public Domain (US)</c:v>
                </c:pt>
                <c:pt idx="3">
                  <c:v>Open Access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372432.0</c:v>
                </c:pt>
                <c:pt idx="1">
                  <c:v>21505.0</c:v>
                </c:pt>
                <c:pt idx="2">
                  <c:v>65806.0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6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2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1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6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60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8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layout, facets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7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88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9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talk about first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1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go further, want</a:t>
            </a:r>
            <a:r>
              <a:rPr lang="en-US" baseline="0" dirty="0" smtClean="0"/>
              <a:t> to show a comparison of full-text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5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go further, want</a:t>
            </a:r>
            <a:r>
              <a:rPr lang="en-US" baseline="0" dirty="0" smtClean="0"/>
              <a:t> to show a comparison of full-</a:t>
            </a:r>
            <a:r>
              <a:rPr lang="en-US" baseline="0" smtClean="0"/>
              <a:t>text 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5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full-text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6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4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0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29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0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6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64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4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9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4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talk about first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18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8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72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3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98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50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3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0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7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email lists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8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57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62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32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0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19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8" r:id="rId15"/>
    <p:sldLayoutId id="2147483681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athitrust.org/visualizations_callnumber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abel.hathitrust.org/cgi/mb?colltype=featured" TargetMode="External"/><Relationship Id="rId4" Type="http://schemas.openxmlformats.org/officeDocument/2006/relationships/hyperlink" Target="https://babel.hathitrust.org/cgi/mb?colltype=al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www.hathitrust.org/htrc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htrc2.pti.indiana.edu/HTRC-UI-Portal2/" TargetMode="External"/><Relationship Id="rId4" Type="http://schemas.openxmlformats.org/officeDocument/2006/relationships/hyperlink" Target="https://htrc2.pti.indiana.edu/blacklight" TargetMode="External"/><Relationship Id="rId5" Type="http://schemas.openxmlformats.org/officeDocument/2006/relationships/hyperlink" Target="https://wiki.htrc.illinois.edu/display/COM/HTRC+Data+Capsule+Hands-on+Tutorial" TargetMode="External"/><Relationship Id="rId6" Type="http://schemas.openxmlformats.org/officeDocument/2006/relationships/hyperlink" Target="https://wiki.htrc.illinois.edu/display/COM/HTRC+User+Getting+Started+FAQ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hathitrust.org/htrc/acs-rfp" TargetMode="External"/><Relationship Id="rId3" Type="http://schemas.openxmlformats.org/officeDocument/2006/relationships/hyperlink" Target="http://www.hathitrust.org/htrc_acs_awards_spring2015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ww.hathitrust.org/datasets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htrc_uncamp2015" TargetMode="External"/><Relationship Id="rId4" Type="http://schemas.openxmlformats.org/officeDocument/2006/relationships/hyperlink" Target="http://www.hathitrust.org/htrc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resources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facebook.com/hathitrust" TargetMode="External"/><Relationship Id="rId7" Type="http://schemas.openxmlformats.org/officeDocument/2006/relationships/hyperlink" Target="http://www.hathitrust.org/updates" TargetMode="External"/><Relationship Id="rId8" Type="http://schemas.openxmlformats.org/officeDocument/2006/relationships/hyperlink" Target="http://www.hathitrust.org/updates_rss" TargetMode="External"/><Relationship Id="rId9" Type="http://schemas.openxmlformats.org/officeDocument/2006/relationships/hyperlink" Target="mailto:feedback@issues.hathitrust.org" TargetMode="External"/><Relationship Id="rId10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hyperlink" Target="http://www.ala.org/tools/libfactsheets/alalibraryfactsheet22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Humanities in </a:t>
            </a:r>
            <a:r>
              <a:rPr lang="en-US" dirty="0" err="1" smtClean="0"/>
              <a:t>HathiTrust</a:t>
            </a:r>
            <a:r>
              <a:rPr lang="en-US" dirty="0" smtClean="0"/>
              <a:t>: Research At Any Scale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Digital Humanities and the Futures of Japanese Studies</a:t>
            </a:r>
          </a:p>
          <a:p>
            <a:pPr algn="ctr"/>
            <a:r>
              <a:rPr lang="en-US" dirty="0" smtClean="0"/>
              <a:t>University of Michigan</a:t>
            </a:r>
          </a:p>
          <a:p>
            <a:pPr algn="ctr"/>
            <a:r>
              <a:rPr lang="en-US" dirty="0" smtClean="0"/>
              <a:t>March 13, 2015</a:t>
            </a:r>
          </a:p>
        </p:txBody>
      </p:sp>
    </p:spTree>
    <p:extLst>
      <p:ext uri="{BB962C8B-B14F-4D97-AF65-F5344CB8AC3E}">
        <p14:creationId xmlns:p14="http://schemas.microsoft.com/office/powerpoint/2010/main" val="4815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contains materials in all disciplines…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HathiTrust by call number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http://www.hathitrust.org/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visualizations_callnumbers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and includes a wide range of primary source materials, such as: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Correspondence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Memoirs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HathiTrust</a:t>
            </a:r>
            <a:r>
              <a:rPr lang="en-US" sz="4000" dirty="0" smtClean="0"/>
              <a:t> covers a wide range of formats, such 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 </a:t>
            </a:r>
          </a:p>
          <a:p>
            <a:r>
              <a:rPr lang="en-US" dirty="0" smtClean="0"/>
              <a:t>Encyclopedias </a:t>
            </a:r>
          </a:p>
          <a:p>
            <a:r>
              <a:rPr lang="en-US" dirty="0" smtClean="0"/>
              <a:t>Archival materials </a:t>
            </a:r>
          </a:p>
          <a:p>
            <a:r>
              <a:rPr lang="en-US" dirty="0" smtClean="0"/>
              <a:t>Directories</a:t>
            </a:r>
          </a:p>
          <a:p>
            <a:r>
              <a:rPr lang="en-US" dirty="0" smtClean="0"/>
              <a:t>Periodicals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Musical scores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Visual Materials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40199659"/>
              </p:ext>
            </p:extLst>
          </p:nvPr>
        </p:nvGraphicFramePr>
        <p:xfrm>
          <a:off x="156568" y="1396999"/>
          <a:ext cx="8530232" cy="50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4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– Materials in Japanese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92597339"/>
              </p:ext>
            </p:extLst>
          </p:nvPr>
        </p:nvGraphicFramePr>
        <p:xfrm>
          <a:off x="457200" y="1739505"/>
          <a:ext cx="8229600" cy="492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67212" y="4957590"/>
            <a:ext cx="237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~227,000 Titles</a:t>
            </a:r>
          </a:p>
          <a:p>
            <a:r>
              <a:rPr lang="en-US" dirty="0" smtClean="0"/>
              <a:t>~495,000 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Distribution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74036"/>
              </p:ext>
            </p:extLst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4050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Distribution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73554"/>
              </p:ext>
            </p:extLst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</p:spTree>
    <p:extLst>
      <p:ext uri="{BB962C8B-B14F-4D97-AF65-F5344CB8AC3E}">
        <p14:creationId xmlns:p14="http://schemas.microsoft.com/office/powerpoint/2010/main" val="309763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Small-Scale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10055" y="1374209"/>
            <a:ext cx="956804" cy="521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48991" y="1374209"/>
            <a:ext cx="956804" cy="521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</a:p>
          <a:p>
            <a:pPr lvl="1"/>
            <a:r>
              <a:rPr lang="en-US" dirty="0" smtClean="0"/>
              <a:t>Partnership</a:t>
            </a:r>
          </a:p>
          <a:p>
            <a:pPr lvl="1"/>
            <a:r>
              <a:rPr lang="en-US" dirty="0" smtClean="0"/>
              <a:t>Collections</a:t>
            </a:r>
          </a:p>
          <a:p>
            <a:r>
              <a:rPr lang="en-US" dirty="0" smtClean="0"/>
              <a:t>Small and Large Scale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8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alog_JapaneseLangu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83" y="0"/>
            <a:ext cx="53051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325" y="904543"/>
            <a:ext cx="182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Catalog Search:</a:t>
            </a:r>
          </a:p>
          <a:p>
            <a:endParaRPr lang="en-US" dirty="0" smtClean="0"/>
          </a:p>
          <a:p>
            <a:r>
              <a:rPr lang="en-US" dirty="0" smtClean="0"/>
              <a:t>All Materials in Japanese</a:t>
            </a:r>
          </a:p>
        </p:txBody>
      </p:sp>
    </p:spTree>
    <p:extLst>
      <p:ext uri="{BB962C8B-B14F-4D97-AF65-F5344CB8AC3E}">
        <p14:creationId xmlns:p14="http://schemas.microsoft.com/office/powerpoint/2010/main" val="28286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alog_JapaneseLangu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83" y="0"/>
            <a:ext cx="530510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88043" y="904543"/>
            <a:ext cx="956804" cy="313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325" y="904543"/>
            <a:ext cx="18266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Catalog Search:</a:t>
            </a:r>
          </a:p>
          <a:p>
            <a:endParaRPr lang="en-US" dirty="0" smtClean="0"/>
          </a:p>
          <a:p>
            <a:r>
              <a:rPr lang="en-US" dirty="0" smtClean="0"/>
              <a:t>All Materials in Japanese</a:t>
            </a:r>
          </a:p>
          <a:p>
            <a:endParaRPr lang="en-US" dirty="0"/>
          </a:p>
          <a:p>
            <a:r>
              <a:rPr lang="en-US" b="1" dirty="0" smtClean="0"/>
              <a:t>All: 227,240</a:t>
            </a:r>
          </a:p>
        </p:txBody>
      </p:sp>
    </p:spTree>
    <p:extLst>
      <p:ext uri="{BB962C8B-B14F-4D97-AF65-F5344CB8AC3E}">
        <p14:creationId xmlns:p14="http://schemas.microsoft.com/office/powerpoint/2010/main" val="223411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alog_JapaneseLangu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83" y="0"/>
            <a:ext cx="53051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325" y="904543"/>
            <a:ext cx="1826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Catalog Search:</a:t>
            </a:r>
          </a:p>
          <a:p>
            <a:endParaRPr lang="en-US" dirty="0" smtClean="0"/>
          </a:p>
          <a:p>
            <a:r>
              <a:rPr lang="en-US" dirty="0" smtClean="0"/>
              <a:t>All Materials in Japanese</a:t>
            </a:r>
          </a:p>
          <a:p>
            <a:endParaRPr lang="en-US" dirty="0"/>
          </a:p>
          <a:p>
            <a:r>
              <a:rPr lang="en-US" dirty="0" smtClean="0"/>
              <a:t>All: 227,240</a:t>
            </a:r>
          </a:p>
          <a:p>
            <a:r>
              <a:rPr lang="en-US" b="1" dirty="0" smtClean="0"/>
              <a:t>Full-view: 42,809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296918" y="904543"/>
            <a:ext cx="956804" cy="313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Copyright determination / Permissions</a:t>
            </a:r>
          </a:p>
          <a:p>
            <a:pPr lvl="1"/>
            <a:r>
              <a:rPr lang="en-US" dirty="0" smtClean="0"/>
              <a:t>Public Domain Worldwide</a:t>
            </a:r>
          </a:p>
          <a:p>
            <a:pPr lvl="1"/>
            <a:r>
              <a:rPr lang="en-US" dirty="0" smtClean="0"/>
              <a:t>Public Domain in the United States</a:t>
            </a:r>
          </a:p>
          <a:p>
            <a:pPr lvl="1"/>
            <a:r>
              <a:rPr lang="en-US" dirty="0" smtClean="0"/>
              <a:t>Open Access</a:t>
            </a:r>
          </a:p>
        </p:txBody>
      </p:sp>
    </p:spTree>
    <p:extLst>
      <p:ext uri="{BB962C8B-B14F-4D97-AF65-F5344CB8AC3E}">
        <p14:creationId xmlns:p14="http://schemas.microsoft.com/office/powerpoint/2010/main" val="93394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Distribution – All Materials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79172941"/>
              </p:ext>
            </p:extLst>
          </p:nvPr>
        </p:nvGraphicFramePr>
        <p:xfrm>
          <a:off x="457200" y="1396999"/>
          <a:ext cx="8049656" cy="502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7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Distribution – Japanese Language Materials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79335392"/>
              </p:ext>
            </p:extLst>
          </p:nvPr>
        </p:nvGraphicFramePr>
        <p:xfrm>
          <a:off x="457199" y="1818830"/>
          <a:ext cx="7962673" cy="481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583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alog_JapaneseLangu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4" y="0"/>
            <a:ext cx="58577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325" y="904543"/>
            <a:ext cx="1826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Full-text Search:</a:t>
            </a:r>
          </a:p>
          <a:p>
            <a:endParaRPr lang="en-US" dirty="0"/>
          </a:p>
          <a:p>
            <a:r>
              <a:rPr lang="en-US" dirty="0" smtClean="0"/>
              <a:t>All materials in Japanese</a:t>
            </a:r>
          </a:p>
          <a:p>
            <a:endParaRPr lang="en-US" dirty="0"/>
          </a:p>
          <a:p>
            <a:r>
              <a:rPr lang="en-US" dirty="0" smtClean="0"/>
              <a:t>All: 494,317</a:t>
            </a:r>
          </a:p>
          <a:p>
            <a:r>
              <a:rPr lang="en-US" dirty="0" smtClean="0"/>
              <a:t>Full-view: 88,010</a:t>
            </a:r>
          </a:p>
        </p:txBody>
      </p:sp>
    </p:spTree>
    <p:extLst>
      <p:ext uri="{BB962C8B-B14F-4D97-AF65-F5344CB8AC3E}">
        <p14:creationId xmlns:p14="http://schemas.microsoft.com/office/powerpoint/2010/main" val="337352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alog_JapaneseLangu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4" y="0"/>
            <a:ext cx="58577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325" y="904543"/>
            <a:ext cx="1826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Full-text Search:</a:t>
            </a:r>
          </a:p>
          <a:p>
            <a:endParaRPr lang="en-US" dirty="0"/>
          </a:p>
          <a:p>
            <a:r>
              <a:rPr lang="en-US" dirty="0" smtClean="0"/>
              <a:t>All materials in Japanese</a:t>
            </a:r>
          </a:p>
          <a:p>
            <a:endParaRPr lang="en-US" dirty="0"/>
          </a:p>
          <a:p>
            <a:r>
              <a:rPr lang="en-US" b="1" dirty="0" smtClean="0"/>
              <a:t>All: 494,317</a:t>
            </a:r>
          </a:p>
          <a:p>
            <a:r>
              <a:rPr lang="en-US" b="1" dirty="0" smtClean="0"/>
              <a:t>Full-view: 88,010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325" y="3426826"/>
            <a:ext cx="1826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Catalog</a:t>
            </a:r>
          </a:p>
          <a:p>
            <a:endParaRPr lang="en-US" dirty="0"/>
          </a:p>
          <a:p>
            <a:r>
              <a:rPr lang="en-US" dirty="0"/>
              <a:t>All: 227,240</a:t>
            </a:r>
          </a:p>
          <a:p>
            <a:r>
              <a:rPr lang="en-US" dirty="0"/>
              <a:t>Full-view: 42,809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5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talog_JapaneseLangu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69" y="0"/>
            <a:ext cx="664032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153" y="1200259"/>
            <a:ext cx="182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Catalog Search</a:t>
            </a:r>
          </a:p>
          <a:p>
            <a:endParaRPr lang="en-US" dirty="0" smtClean="0"/>
          </a:p>
          <a:p>
            <a:r>
              <a:rPr lang="en-US" dirty="0" smtClean="0"/>
              <a:t>小泉 </a:t>
            </a:r>
            <a:r>
              <a:rPr lang="en-US" dirty="0"/>
              <a:t>八雲 Koizumi </a:t>
            </a:r>
            <a:r>
              <a:rPr lang="en-US" dirty="0" err="1" smtClean="0"/>
              <a:t>Yakumo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All: 6</a:t>
            </a:r>
          </a:p>
          <a:p>
            <a:r>
              <a:rPr lang="en-US" dirty="0" smtClean="0"/>
              <a:t>Full-view: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8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ex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82" y="0"/>
            <a:ext cx="627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53" y="1200259"/>
            <a:ext cx="182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Full-text Search</a:t>
            </a:r>
          </a:p>
          <a:p>
            <a:endParaRPr lang="en-US" dirty="0" smtClean="0"/>
          </a:p>
          <a:p>
            <a:r>
              <a:rPr lang="en-US" dirty="0" smtClean="0"/>
              <a:t>小泉 </a:t>
            </a:r>
            <a:r>
              <a:rPr lang="en-US" dirty="0"/>
              <a:t>八雲 Koizumi </a:t>
            </a:r>
            <a:r>
              <a:rPr lang="en-US" dirty="0" err="1" smtClean="0"/>
              <a:t>Yakumo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All: 36,836</a:t>
            </a:r>
          </a:p>
          <a:p>
            <a:r>
              <a:rPr lang="en-US" dirty="0" smtClean="0"/>
              <a:t>Full-view: 2,062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647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HathiTrust Members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American University of Beirut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Baylor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Case Western Reserve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Emory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Georgetown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Georgia Tech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Massachusetts Institute of 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Montana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York Public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Carolina 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Northeastern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Oklahoma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Penn State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State University System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Florida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A&amp;M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Tech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Universidad Complutense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2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Houston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	Chicago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Maryland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Minnesota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New Mexico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at Chapel Hill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Tennessee, 	Knoxville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Washington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ex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82" y="0"/>
            <a:ext cx="627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53" y="1200259"/>
            <a:ext cx="182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Full-text Search</a:t>
            </a:r>
          </a:p>
          <a:p>
            <a:endParaRPr lang="en-US" dirty="0" smtClean="0"/>
          </a:p>
          <a:p>
            <a:r>
              <a:rPr lang="en-US" dirty="0" smtClean="0"/>
              <a:t>小泉 </a:t>
            </a:r>
            <a:r>
              <a:rPr lang="en-US" dirty="0"/>
              <a:t>八雲 Koizumi </a:t>
            </a:r>
            <a:r>
              <a:rPr lang="en-US" dirty="0" err="1" smtClean="0"/>
              <a:t>Yakumo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All: 36,836</a:t>
            </a:r>
          </a:p>
          <a:p>
            <a:r>
              <a:rPr lang="en-US" dirty="0" smtClean="0"/>
              <a:t>Full-view: 2,062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18460" y="5496837"/>
            <a:ext cx="4418694" cy="765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Landing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5" y="0"/>
            <a:ext cx="6952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8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Landing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5" y="0"/>
            <a:ext cx="695276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06620" y="0"/>
            <a:ext cx="695857" cy="2504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ex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2" y="0"/>
            <a:ext cx="8707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69" y="0"/>
            <a:ext cx="710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69" y="0"/>
            <a:ext cx="710256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06620" y="0"/>
            <a:ext cx="695857" cy="2504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OC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" y="0"/>
            <a:ext cx="8675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ex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82" y="0"/>
            <a:ext cx="627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53" y="1200259"/>
            <a:ext cx="182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Full-text Search</a:t>
            </a:r>
          </a:p>
          <a:p>
            <a:endParaRPr lang="en-US" dirty="0" smtClean="0"/>
          </a:p>
          <a:p>
            <a:r>
              <a:rPr lang="en-US" dirty="0" smtClean="0"/>
              <a:t>小泉 </a:t>
            </a:r>
            <a:r>
              <a:rPr lang="en-US" dirty="0"/>
              <a:t>八雲 Koizumi </a:t>
            </a:r>
            <a:r>
              <a:rPr lang="en-US" dirty="0" err="1" smtClean="0"/>
              <a:t>Yakumo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All: 36,836</a:t>
            </a:r>
          </a:p>
          <a:p>
            <a:r>
              <a:rPr lang="en-US" dirty="0" smtClean="0"/>
              <a:t>Full-view: 2,062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18460" y="1843876"/>
            <a:ext cx="4418694" cy="765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Limi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7"/>
            <a:ext cx="9144000" cy="64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26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Limi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7"/>
            <a:ext cx="9144000" cy="64742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3193" y="1600345"/>
            <a:ext cx="2348519" cy="417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Preserve and expand access to library collections</a:t>
            </a:r>
          </a:p>
          <a:p>
            <a:pPr>
              <a:defRPr/>
            </a:pPr>
            <a:r>
              <a:rPr lang="en-US" sz="3000" dirty="0" smtClean="0"/>
              <a:t>Leverage collection action</a:t>
            </a:r>
          </a:p>
          <a:p>
            <a:pPr lvl="1">
              <a:defRPr/>
            </a:pPr>
            <a:r>
              <a:rPr lang="en-US" sz="2600" dirty="0" smtClean="0"/>
              <a:t>Shared Print Monographs Archive</a:t>
            </a:r>
          </a:p>
          <a:p>
            <a:pPr lvl="1">
              <a:defRPr/>
            </a:pPr>
            <a:r>
              <a:rPr lang="en-US" sz="2600" dirty="0" smtClean="0"/>
              <a:t>US Federal Government Documents</a:t>
            </a:r>
          </a:p>
          <a:p>
            <a:pPr lvl="1">
              <a:defRPr/>
            </a:pPr>
            <a:r>
              <a:rPr lang="en-US" sz="2600" dirty="0" smtClean="0"/>
              <a:t>Rights and Access</a:t>
            </a:r>
          </a:p>
          <a:p>
            <a:pPr lvl="1">
              <a:defRPr/>
            </a:pPr>
            <a:r>
              <a:rPr lang="en-US" sz="2600" dirty="0" smtClean="0"/>
              <a:t>Discovery and Use</a:t>
            </a:r>
          </a:p>
        </p:txBody>
      </p:sp>
    </p:spTree>
    <p:extLst>
      <p:ext uri="{BB962C8B-B14F-4D97-AF65-F5344CB8AC3E}">
        <p14:creationId xmlns:p14="http://schemas.microsoft.com/office/powerpoint/2010/main" val="15951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Limited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LimitedPhrase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65"/>
            <a:ext cx="9144000" cy="6290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3193" y="991518"/>
            <a:ext cx="2348519" cy="417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9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69" y="0"/>
            <a:ext cx="710256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06620" y="0"/>
            <a:ext cx="695857" cy="2504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OC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" y="0"/>
            <a:ext cx="867518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550" y="1739505"/>
            <a:ext cx="1704850" cy="347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OC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" y="0"/>
            <a:ext cx="867518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550" y="1739505"/>
            <a:ext cx="1704850" cy="347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3550" y="2383122"/>
            <a:ext cx="1704850" cy="552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Copyright determination / Permissions</a:t>
            </a:r>
          </a:p>
          <a:p>
            <a:pPr lvl="1"/>
            <a:r>
              <a:rPr lang="en-US" dirty="0" smtClean="0"/>
              <a:t>Public Domain Worldwide</a:t>
            </a:r>
          </a:p>
          <a:p>
            <a:pPr lvl="1"/>
            <a:r>
              <a:rPr lang="en-US" dirty="0" smtClean="0"/>
              <a:t>Public Domain in the United States</a:t>
            </a:r>
          </a:p>
          <a:p>
            <a:pPr lvl="1"/>
            <a:r>
              <a:rPr lang="en-US" dirty="0" smtClean="0"/>
              <a:t>Open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Third-party agreements</a:t>
            </a:r>
          </a:p>
        </p:txBody>
      </p:sp>
    </p:spTree>
    <p:extLst>
      <p:ext uri="{BB962C8B-B14F-4D97-AF65-F5344CB8AC3E}">
        <p14:creationId xmlns:p14="http://schemas.microsoft.com/office/powerpoint/2010/main" val="20670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703" y="1008767"/>
            <a:ext cx="8229600" cy="3479155"/>
          </a:xfrm>
        </p:spPr>
        <p:txBody>
          <a:bodyPr>
            <a:normAutofit/>
          </a:bodyPr>
          <a:lstStyle/>
          <a:p>
            <a:r>
              <a:rPr lang="en-US" dirty="0" smtClean="0"/>
              <a:t>Best way to ensure you are </a:t>
            </a:r>
            <a:br>
              <a:rPr lang="en-US" dirty="0" smtClean="0"/>
            </a:br>
            <a:r>
              <a:rPr lang="en-US" dirty="0" smtClean="0"/>
              <a:t>getting full access: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LOGIN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93424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Fl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2" y="0"/>
            <a:ext cx="8909648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19993" y="186465"/>
            <a:ext cx="306611" cy="2770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T_Koizumi-Thumbn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7" y="252228"/>
            <a:ext cx="8689048" cy="45053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6441" y="34790"/>
            <a:ext cx="358804" cy="293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Koizumi-OC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" y="0"/>
            <a:ext cx="867518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2852789"/>
            <a:ext cx="2139761" cy="1304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13.2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6.7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350,000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4.9 million volumes in the public domain (~37%)</a:t>
            </a:r>
          </a:p>
        </p:txBody>
      </p:sp>
    </p:spTree>
    <p:extLst>
      <p:ext uri="{BB962C8B-B14F-4D97-AF65-F5344CB8AC3E}">
        <p14:creationId xmlns:p14="http://schemas.microsoft.com/office/powerpoint/2010/main" val="16812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Featured Collections:</a:t>
            </a:r>
          </a:p>
          <a:p>
            <a:pPr lvl="1"/>
            <a:r>
              <a:rPr lang="en-US" dirty="0">
                <a:hlinkClick r:id="rId3"/>
              </a:rPr>
              <a:t>https://babel.hathitrust.org/cgi/mb?colltype=</a:t>
            </a:r>
            <a:r>
              <a:rPr lang="en-US" dirty="0" smtClean="0">
                <a:hlinkClick r:id="rId3"/>
              </a:rPr>
              <a:t>featured</a:t>
            </a:r>
            <a:endParaRPr lang="en-US" dirty="0" smtClean="0"/>
          </a:p>
          <a:p>
            <a:r>
              <a:rPr lang="en-US" dirty="0" smtClean="0"/>
              <a:t>All Collections with at least 250 items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babel.hathitrust.org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cgi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mb?colltype</a:t>
            </a:r>
            <a:r>
              <a:rPr lang="en-US" dirty="0">
                <a:hlinkClick r:id="rId4"/>
              </a:rPr>
              <a:t>=all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5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_CollectionsFeatu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36" y="0"/>
            <a:ext cx="33912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835" y="883113"/>
            <a:ext cx="325584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Adventure Novels: G. A. </a:t>
            </a:r>
            <a:r>
              <a:rPr lang="en-US" sz="1600" dirty="0" err="1" smtClean="0"/>
              <a:t>Henty</a:t>
            </a:r>
            <a:endParaRPr lang="en-US" sz="1600" dirty="0" smtClean="0"/>
          </a:p>
          <a:p>
            <a:r>
              <a:rPr lang="en-US" sz="1600" dirty="0" smtClean="0"/>
              <a:t>Ancestry and Genealogy</a:t>
            </a:r>
          </a:p>
          <a:p>
            <a:r>
              <a:rPr lang="en-US" sz="1600" dirty="0" smtClean="0"/>
              <a:t>Ann Arbor History</a:t>
            </a:r>
          </a:p>
          <a:p>
            <a:r>
              <a:rPr lang="en-US" sz="1600" dirty="0" smtClean="0"/>
              <a:t>English Short Title Catalog</a:t>
            </a:r>
          </a:p>
          <a:p>
            <a:r>
              <a:rPr lang="en-US" sz="1600" dirty="0" smtClean="0"/>
              <a:t>Incunabula (Universidad </a:t>
            </a:r>
            <a:r>
              <a:rPr lang="en-US" sz="1600" dirty="0" err="1" smtClean="0"/>
              <a:t>Complutense</a:t>
            </a:r>
            <a:r>
              <a:rPr lang="en-US" sz="1600" dirty="0" smtClean="0"/>
              <a:t> de Madrid)</a:t>
            </a:r>
          </a:p>
          <a:p>
            <a:r>
              <a:rPr lang="en-US" sz="1600" dirty="0" smtClean="0"/>
              <a:t>Islamic Manuscripts</a:t>
            </a:r>
          </a:p>
          <a:p>
            <a:r>
              <a:rPr lang="en-US" sz="1600" dirty="0" smtClean="0"/>
              <a:t>Kean University NJ History Project</a:t>
            </a:r>
          </a:p>
          <a:p>
            <a:r>
              <a:rPr lang="en-US" sz="1600" dirty="0" smtClean="0"/>
              <a:t>Library Science Journals</a:t>
            </a:r>
          </a:p>
          <a:p>
            <a:r>
              <a:rPr lang="en-US" sz="1600" dirty="0" smtClean="0"/>
              <a:t>Manuscripts (</a:t>
            </a:r>
            <a:r>
              <a:rPr lang="en-US" sz="1600" dirty="0"/>
              <a:t>Universidad </a:t>
            </a:r>
            <a:r>
              <a:rPr lang="en-US" sz="1600" dirty="0" err="1"/>
              <a:t>Complutense</a:t>
            </a:r>
            <a:r>
              <a:rPr lang="en-US" sz="1600" dirty="0"/>
              <a:t> de Madrid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Patent Indexes</a:t>
            </a:r>
          </a:p>
          <a:p>
            <a:r>
              <a:rPr lang="en-US" sz="1600" dirty="0" smtClean="0"/>
              <a:t>Records of the American Colonies</a:t>
            </a:r>
          </a:p>
          <a:p>
            <a:r>
              <a:rPr lang="en-US" sz="1600" dirty="0" smtClean="0"/>
              <a:t>UCSF University Publications</a:t>
            </a:r>
          </a:p>
          <a:p>
            <a:r>
              <a:rPr lang="en-US" sz="1600" dirty="0" smtClean="0"/>
              <a:t>UM Press</a:t>
            </a:r>
          </a:p>
          <a:p>
            <a:r>
              <a:rPr lang="en-US" sz="1600" dirty="0" err="1" smtClean="0"/>
              <a:t>UMich</a:t>
            </a:r>
            <a:r>
              <a:rPr lang="en-US" sz="1600" dirty="0" smtClean="0"/>
              <a:t> Hatcher Reference</a:t>
            </a:r>
          </a:p>
          <a:p>
            <a:r>
              <a:rPr lang="en-US" sz="1600" dirty="0" smtClean="0"/>
              <a:t>University of California, San Francisco</a:t>
            </a:r>
          </a:p>
          <a:p>
            <a:r>
              <a:rPr lang="en-US" sz="1600" dirty="0" smtClean="0"/>
              <a:t>University Press of Florida</a:t>
            </a:r>
          </a:p>
          <a:p>
            <a:r>
              <a:rPr lang="en-US" sz="1600" dirty="0" smtClean="0"/>
              <a:t>Utah State University Press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24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5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http://www.hathitrust.org/htrc</a:t>
            </a:r>
            <a:endParaRPr lang="en-US" dirty="0" smtClean="0"/>
          </a:p>
          <a:p>
            <a:r>
              <a:rPr lang="en-US" dirty="0" err="1"/>
              <a:t>HathiTrust</a:t>
            </a:r>
            <a:r>
              <a:rPr lang="en-US" dirty="0"/>
              <a:t> Research Center</a:t>
            </a:r>
          </a:p>
          <a:p>
            <a:pPr lvl="1"/>
            <a:r>
              <a:rPr lang="en-US" dirty="0"/>
              <a:t>Developed collaboratively by Indiana University and University of Illinois; launched July 2011</a:t>
            </a:r>
          </a:p>
          <a:p>
            <a:pPr lvl="1"/>
            <a:r>
              <a:rPr lang="en-US" dirty="0"/>
              <a:t>Enables computational access to public domain and open access materials; working to support in-copyright materials as </a:t>
            </a:r>
            <a:r>
              <a:rPr lang="en-US" dirty="0" smtClean="0"/>
              <a:t>well</a:t>
            </a:r>
          </a:p>
          <a:p>
            <a:pPr lvl="1"/>
            <a:r>
              <a:rPr lang="en-US" dirty="0"/>
              <a:t>Secure Environment – bring researchers to the data</a:t>
            </a:r>
          </a:p>
          <a:p>
            <a:pPr lvl="1"/>
            <a:r>
              <a:rPr lang="en-US" dirty="0"/>
              <a:t>Build services and tools that facilitate research by digital humanities and informatics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7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Portal: sign up, browse </a:t>
            </a:r>
            <a:r>
              <a:rPr lang="en-US" dirty="0"/>
              <a:t>volume lists and algorithms, execute algorithms, view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://htrc2.pti.indiana.edu/HTRC-UI-Portal2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/>
              <a:t>Workset</a:t>
            </a:r>
            <a:r>
              <a:rPr lang="en-US" dirty="0"/>
              <a:t> Builder</a:t>
            </a:r>
          </a:p>
          <a:p>
            <a:pPr lvl="1"/>
            <a:r>
              <a:rPr lang="en-US" dirty="0">
                <a:hlinkClick r:id="rId4"/>
              </a:rPr>
              <a:t>https://htrc2.pti.indiana.edu/blacklight</a:t>
            </a:r>
            <a:endParaRPr lang="en-US" dirty="0"/>
          </a:p>
          <a:p>
            <a:r>
              <a:rPr lang="en-US" dirty="0" smtClean="0"/>
              <a:t>Sandbox: run own algorithms</a:t>
            </a:r>
          </a:p>
          <a:p>
            <a:r>
              <a:rPr lang="en-US" dirty="0" smtClean="0"/>
              <a:t>Data Capsule</a:t>
            </a:r>
          </a:p>
          <a:p>
            <a:pPr lvl="1"/>
            <a:r>
              <a:rPr lang="en-US" dirty="0">
                <a:hlinkClick r:id="rId5"/>
              </a:rPr>
              <a:t>https://wiki.htrc.illinois.edu/display/COM/HTRC+Data+Capsule+Hands-on+</a:t>
            </a:r>
            <a:r>
              <a:rPr lang="en-US" dirty="0" smtClean="0">
                <a:hlinkClick r:id="rId5"/>
              </a:rPr>
              <a:t>Tutorial</a:t>
            </a:r>
            <a:endParaRPr lang="en-US" dirty="0" smtClean="0"/>
          </a:p>
          <a:p>
            <a:r>
              <a:rPr lang="en-US" dirty="0" smtClean="0"/>
              <a:t>Getting Started with the HTRC </a:t>
            </a:r>
            <a:endParaRPr lang="en-US" dirty="0"/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://wiki.htrc.illinois.edu/display/COM/HTRC+User+Getting+Started+</a:t>
            </a:r>
            <a:r>
              <a:rPr lang="en-US" dirty="0" smtClean="0">
                <a:hlinkClick r:id="rId6"/>
              </a:rPr>
              <a:t>FAQ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48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Scholarly Commons User Support Services</a:t>
            </a:r>
          </a:p>
          <a:p>
            <a:pPr lvl="1"/>
            <a:r>
              <a:rPr lang="en-US" dirty="0"/>
              <a:t>Training, Educational materials, Research </a:t>
            </a:r>
            <a:r>
              <a:rPr lang="en-US" dirty="0" smtClean="0"/>
              <a:t>Assistance</a:t>
            </a:r>
          </a:p>
          <a:p>
            <a:r>
              <a:rPr lang="en-US" dirty="0" smtClean="0"/>
              <a:t>Advanced </a:t>
            </a:r>
            <a:r>
              <a:rPr lang="en-US" dirty="0"/>
              <a:t>Collaborative Support</a:t>
            </a:r>
          </a:p>
          <a:p>
            <a:pPr lvl="2"/>
            <a:r>
              <a:rPr lang="en-US" dirty="0"/>
              <a:t>RFP: </a:t>
            </a:r>
            <a:r>
              <a:rPr lang="en-US" dirty="0">
                <a:hlinkClick r:id="rId2"/>
              </a:rPr>
              <a:t>http://www.hathitrust.org/htrc/acs-rfp</a:t>
            </a:r>
            <a:endParaRPr lang="en-US" dirty="0"/>
          </a:p>
          <a:p>
            <a:pPr lvl="2"/>
            <a:r>
              <a:rPr lang="en-US" dirty="0"/>
              <a:t>Awards: </a:t>
            </a:r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htrc_acs_awards_spring2015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6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datasets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datasets</a:t>
            </a:r>
            <a:endParaRPr lang="en-US" dirty="0" smtClean="0"/>
          </a:p>
          <a:p>
            <a:r>
              <a:rPr lang="en-US" dirty="0"/>
              <a:t>Non-Google-digitized Dataset (540,000+)</a:t>
            </a:r>
          </a:p>
          <a:p>
            <a:r>
              <a:rPr lang="en-US" dirty="0" smtClean="0"/>
              <a:t>Google</a:t>
            </a:r>
            <a:r>
              <a:rPr lang="en-US" dirty="0"/>
              <a:t>-digitized (4.4 million</a:t>
            </a:r>
            <a:r>
              <a:rPr lang="en-US"/>
              <a:t>+</a:t>
            </a:r>
            <a:r>
              <a:rPr lang="en-US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1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</a:t>
            </a:r>
            <a:r>
              <a:rPr lang="en-US" dirty="0" err="1" smtClean="0"/>
              <a:t>UnCamp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 Arbor, Michigan</a:t>
            </a:r>
          </a:p>
          <a:p>
            <a:r>
              <a:rPr lang="en-US" dirty="0" smtClean="0"/>
              <a:t>March 30-31, 2015</a:t>
            </a:r>
          </a:p>
          <a:p>
            <a:r>
              <a:rPr lang="en-US" dirty="0" smtClean="0"/>
              <a:t>Keynotes, demos, “</a:t>
            </a:r>
            <a:r>
              <a:rPr lang="en-US" dirty="0" err="1" smtClean="0"/>
              <a:t>unconference</a:t>
            </a:r>
            <a:r>
              <a:rPr lang="en-US" dirty="0" smtClean="0"/>
              <a:t>” sessions</a:t>
            </a:r>
          </a:p>
          <a:p>
            <a:r>
              <a:rPr lang="en-US" dirty="0" smtClean="0"/>
              <a:t>Registration, Agenda, Logistics: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://www.hathitrust.org/</a:t>
            </a:r>
            <a:r>
              <a:rPr lang="en-US" dirty="0" smtClean="0">
                <a:hlinkClick r:id="rId3"/>
              </a:rPr>
              <a:t>htrc_uncamp2015</a:t>
            </a:r>
            <a:endParaRPr lang="en-US" dirty="0" smtClean="0"/>
          </a:p>
          <a:p>
            <a:r>
              <a:rPr lang="en-US" dirty="0"/>
              <a:t>Email </a:t>
            </a:r>
            <a:r>
              <a:rPr lang="en-US" dirty="0" smtClean="0"/>
              <a:t>lists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://www.hathitrust.org/</a:t>
            </a:r>
            <a:r>
              <a:rPr lang="en-US" dirty="0" smtClean="0">
                <a:hlinkClick r:id="rId4"/>
              </a:rPr>
              <a:t>htrc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Detecting Literary Plagiarisms: The Case of Oliver </a:t>
            </a:r>
            <a:r>
              <a:rPr lang="en-US" dirty="0" smtClean="0"/>
              <a:t>Goldsmith.</a:t>
            </a:r>
          </a:p>
          <a:p>
            <a:pPr lvl="1"/>
            <a:r>
              <a:rPr lang="en-US" dirty="0" smtClean="0"/>
              <a:t>Douglas </a:t>
            </a:r>
            <a:r>
              <a:rPr lang="en-US" dirty="0" err="1" smtClean="0"/>
              <a:t>Duhaime</a:t>
            </a:r>
            <a:r>
              <a:rPr lang="en-US" dirty="0" smtClean="0"/>
              <a:t>. University of Notre Dame.</a:t>
            </a:r>
          </a:p>
          <a:p>
            <a:r>
              <a:rPr lang="en-US" dirty="0" err="1" smtClean="0"/>
              <a:t>Taxonomizing</a:t>
            </a:r>
            <a:r>
              <a:rPr lang="en-US" dirty="0" smtClean="0"/>
              <a:t> the Texts: Towards Cultural-Scale Models of Full Text. Colin Allen, </a:t>
            </a:r>
            <a:r>
              <a:rPr lang="en-US" dirty="0" err="1" smtClean="0"/>
              <a:t>Jaimie</a:t>
            </a:r>
            <a:r>
              <a:rPr lang="en-US" dirty="0" smtClean="0"/>
              <a:t> Murdock. Indiana University Bloomington.</a:t>
            </a:r>
          </a:p>
          <a:p>
            <a:pPr lvl="1"/>
            <a:r>
              <a:rPr lang="en-US" dirty="0" smtClean="0"/>
              <a:t>Allen and Murdock will carry out a cultural-scale investigation and topic modeling on HT public-domain full text through random sampling to select collections</a:t>
            </a:r>
          </a:p>
          <a:p>
            <a:pPr lvl="1"/>
            <a:r>
              <a:rPr lang="en-US" dirty="0" smtClean="0"/>
              <a:t>Topic modeling to select collections </a:t>
            </a:r>
            <a:r>
              <a:rPr lang="en-US" dirty="0"/>
              <a:t>according to the Library of Congress Subject Headings (LCSH).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Trace of </a:t>
            </a:r>
            <a:r>
              <a:rPr lang="en-US" dirty="0" smtClean="0"/>
              <a:t>Theory.</a:t>
            </a:r>
          </a:p>
          <a:p>
            <a:pPr lvl="1"/>
            <a:r>
              <a:rPr lang="en-US" dirty="0" smtClean="0"/>
              <a:t>Geoffrey </a:t>
            </a:r>
            <a:r>
              <a:rPr lang="en-US" dirty="0"/>
              <a:t>Rockwell, Laura </a:t>
            </a:r>
            <a:r>
              <a:rPr lang="en-US" dirty="0" err="1"/>
              <a:t>Mandell</a:t>
            </a:r>
            <a:r>
              <a:rPr lang="en-US" dirty="0"/>
              <a:t>, Stefan Sinclair, Matthew </a:t>
            </a:r>
            <a:r>
              <a:rPr lang="en-US" dirty="0" err="1"/>
              <a:t>Wilkens</a:t>
            </a:r>
            <a:r>
              <a:rPr lang="en-US" dirty="0"/>
              <a:t>, Susan Brown. University of Alberta, Texas A&amp;M University, University of Notre Dame. </a:t>
            </a:r>
            <a:endParaRPr lang="en-US" dirty="0" smtClean="0"/>
          </a:p>
          <a:p>
            <a:pPr lvl="2"/>
            <a:r>
              <a:rPr lang="en-US" dirty="0" smtClean="0"/>
              <a:t>Topic modeling; tools and methods to track the concept of “theory”.</a:t>
            </a:r>
          </a:p>
          <a:p>
            <a:r>
              <a:rPr lang="en-US" dirty="0" smtClean="0"/>
              <a:t>Dr</a:t>
            </a:r>
            <a:r>
              <a:rPr lang="en-US" dirty="0"/>
              <a:t>. Michelle </a:t>
            </a:r>
            <a:r>
              <a:rPr lang="en-US" dirty="0" err="1"/>
              <a:t>Alexopolous</a:t>
            </a:r>
            <a:r>
              <a:rPr lang="en-US" dirty="0"/>
              <a:t>,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Toronto</a:t>
            </a:r>
            <a:endParaRPr lang="en-US" dirty="0"/>
          </a:p>
          <a:p>
            <a:pPr lvl="1"/>
            <a:r>
              <a:rPr lang="en-US" dirty="0" smtClean="0"/>
              <a:t>Tracking </a:t>
            </a:r>
            <a:r>
              <a:rPr lang="en-US" dirty="0"/>
              <a:t>technology diffusion through time using the HT corpus. </a:t>
            </a:r>
          </a:p>
        </p:txBody>
      </p:sp>
    </p:spTree>
    <p:extLst>
      <p:ext uri="{BB962C8B-B14F-4D97-AF65-F5344CB8AC3E}">
        <p14:creationId xmlns:p14="http://schemas.microsoft.com/office/powerpoint/2010/main" val="394604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387"/>
            <a:ext cx="8229600" cy="46620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Burton</a:t>
            </a:r>
            <a:r>
              <a:rPr lang="en-US" dirty="0"/>
              <a:t>, Vernon. “The South as ‘Other,’ the Southerner as ‘Stranger.’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how attitudes expressed in print about slavery, southerners, and non-southerners have changed over both time and 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Ted </a:t>
            </a:r>
            <a:r>
              <a:rPr lang="en-US" dirty="0"/>
              <a:t>Underwood, Associate Professor of English at the University of Illinois, Urbana-Champaign. </a:t>
            </a:r>
          </a:p>
          <a:p>
            <a:pPr lvl="1"/>
            <a:r>
              <a:rPr lang="en-US" dirty="0"/>
              <a:t>Using public domain texts received from </a:t>
            </a:r>
            <a:r>
              <a:rPr lang="en-US" dirty="0" err="1"/>
              <a:t>HathiTrust</a:t>
            </a:r>
            <a:r>
              <a:rPr lang="en-US" dirty="0"/>
              <a:t> to explore changing relationships in literary genres from 1700-1899. </a:t>
            </a:r>
          </a:p>
          <a:p>
            <a:r>
              <a:rPr lang="en-US" dirty="0" smtClean="0"/>
              <a:t>Andrew </a:t>
            </a:r>
            <a:r>
              <a:rPr lang="en-US" dirty="0"/>
              <a:t>Piper, Associate professor of German literature at McGill </a:t>
            </a:r>
            <a:r>
              <a:rPr lang="en-US" dirty="0" smtClean="0"/>
              <a:t>University.</a:t>
            </a: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linguistic patters in German texts from 1700-1900</a:t>
            </a:r>
          </a:p>
          <a:p>
            <a:r>
              <a:rPr lang="en-US" dirty="0" smtClean="0"/>
              <a:t>Amanda </a:t>
            </a:r>
            <a:r>
              <a:rPr lang="en-US" dirty="0"/>
              <a:t>Watson, librarian at New York </a:t>
            </a:r>
            <a:r>
              <a:rPr lang="en-US" dirty="0" smtClean="0"/>
              <a:t>University.</a:t>
            </a:r>
          </a:p>
          <a:p>
            <a:pPr lvl="1"/>
            <a:r>
              <a:rPr lang="en-US" dirty="0" smtClean="0"/>
              <a:t>Studying </a:t>
            </a:r>
            <a:r>
              <a:rPr lang="en-US" dirty="0"/>
              <a:t>How poetry anthologies in selected texts reflect the rise and fall of poets’ reputations over the course of the 19th century.</a:t>
            </a:r>
          </a:p>
          <a:p>
            <a:r>
              <a:rPr lang="en-US" dirty="0" smtClean="0"/>
              <a:t>Glenn </a:t>
            </a:r>
            <a:r>
              <a:rPr lang="en-US" dirty="0" err="1"/>
              <a:t>Worthey</a:t>
            </a:r>
            <a:r>
              <a:rPr lang="en-US" dirty="0"/>
              <a:t>, Digital Humanities Librarian at Stanford University </a:t>
            </a:r>
            <a:r>
              <a:rPr lang="en-US" dirty="0" smtClean="0"/>
              <a:t>Libraries.</a:t>
            </a:r>
          </a:p>
          <a:p>
            <a:pPr lvl="1"/>
            <a:r>
              <a:rPr lang="en-US" dirty="0" smtClean="0"/>
              <a:t>Performing </a:t>
            </a:r>
            <a:r>
              <a:rPr lang="en-US" dirty="0" err="1"/>
              <a:t>spatio</a:t>
            </a:r>
            <a:r>
              <a:rPr lang="en-US" dirty="0"/>
              <a:t>-temporal investigation into the history of Brazilian Portuguese, to be accomplished by text-mining methods (n-gram analysis, etc.)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Wilkens</a:t>
            </a:r>
            <a:r>
              <a:rPr lang="en-US" dirty="0" smtClean="0"/>
              <a:t>, Assistant professor of English, University of Notre Dame.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Council of Learned </a:t>
            </a:r>
            <a:r>
              <a:rPr lang="en-US" dirty="0" smtClean="0"/>
              <a:t>Societies (ACLS) fellowship for project “Literary Geography at Scale.”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0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6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</a:t>
            </a:r>
            <a:r>
              <a:rPr lang="en-US" dirty="0"/>
              <a:t>domain and open access </a:t>
            </a:r>
            <a:r>
              <a:rPr lang="en-US" dirty="0" smtClean="0"/>
              <a:t>works</a:t>
            </a:r>
            <a:endParaRPr lang="en-US" dirty="0"/>
          </a:p>
          <a:p>
            <a:r>
              <a:rPr lang="en-US" dirty="0"/>
              <a:t>Full download of materials where possible</a:t>
            </a:r>
            <a:r>
              <a:rPr lang="en-US" dirty="0" smtClean="0"/>
              <a:t>*</a:t>
            </a:r>
            <a:endParaRPr lang="en-US" dirty="0"/>
          </a:p>
          <a:p>
            <a:r>
              <a:rPr lang="en-US" dirty="0"/>
              <a:t>Print on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Collections </a:t>
            </a:r>
            <a:r>
              <a:rPr lang="en-US" dirty="0"/>
              <a:t>and </a:t>
            </a:r>
            <a:r>
              <a:rPr lang="en-US" dirty="0" smtClean="0"/>
              <a:t>APIs</a:t>
            </a:r>
            <a:endParaRPr lang="en-US" dirty="0">
              <a:sym typeface="Zapf Dingbats"/>
            </a:endParaRPr>
          </a:p>
          <a:p>
            <a:r>
              <a:rPr lang="en-US" dirty="0" smtClean="0"/>
              <a:t>Computational Access</a:t>
            </a:r>
          </a:p>
          <a:p>
            <a:r>
              <a:rPr lang="en-US" dirty="0"/>
              <a:t>Lawful uses of in-copyright works</a:t>
            </a:r>
            <a:r>
              <a:rPr lang="en-US" dirty="0" smtClean="0"/>
              <a:t>*</a:t>
            </a:r>
            <a:endParaRPr lang="en-US" dirty="0">
              <a:solidFill>
                <a:srgbClr val="00CB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http://www.hathitrust.org/resources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10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in </a:t>
            </a:r>
            <a:r>
              <a:rPr lang="en-US" dirty="0" err="1" smtClean="0"/>
              <a:t>HathiTrust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0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704" y="253560"/>
            <a:ext cx="8229600" cy="1143000"/>
          </a:xfrm>
        </p:spPr>
        <p:txBody>
          <a:bodyPr/>
          <a:lstStyle/>
          <a:p>
            <a:r>
              <a:rPr lang="en-US" dirty="0" smtClean="0"/>
              <a:t>Libraries in US by # Volumes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5657580"/>
              </p:ext>
            </p:extLst>
          </p:nvPr>
        </p:nvGraphicFramePr>
        <p:xfrm>
          <a:off x="469704" y="1261083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839" y="6150132"/>
            <a:ext cx="904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ALA </a:t>
            </a:r>
            <a:r>
              <a:rPr lang="en-US" sz="1200" dirty="0" smtClean="0"/>
              <a:t>- Nation’s </a:t>
            </a:r>
            <a:r>
              <a:rPr lang="en-US" sz="1200" dirty="0"/>
              <a:t>Largest Libraries: </a:t>
            </a:r>
            <a:r>
              <a:rPr lang="en-US" sz="1200" dirty="0">
                <a:hlinkClick r:id="rId4"/>
              </a:rPr>
              <a:t>http://www.ala.org/tools/libfactsheets/</a:t>
            </a:r>
            <a:r>
              <a:rPr lang="en-US" sz="1200" dirty="0" smtClean="0">
                <a:hlinkClick r:id="rId4"/>
              </a:rPr>
              <a:t>alalibraryfactsheet22</a:t>
            </a:r>
            <a:r>
              <a:rPr lang="en-US" sz="1200" dirty="0" smtClean="0"/>
              <a:t>; Data from 2010-</a:t>
            </a:r>
            <a:r>
              <a:rPr lang="en-US" sz="1200" dirty="0"/>
              <a:t>2011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8166904"/>
              </p:ext>
            </p:extLst>
          </p:nvPr>
        </p:nvGraphicFramePr>
        <p:xfrm>
          <a:off x="190123" y="504457"/>
          <a:ext cx="5719620" cy="599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20198"/>
              </p:ext>
            </p:extLst>
          </p:nvPr>
        </p:nvGraphicFramePr>
        <p:xfrm>
          <a:off x="5909743" y="713198"/>
          <a:ext cx="2679414" cy="4800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91"/>
                <a:gridCol w="952123"/>
              </a:tblGrid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1. Michigan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4,712,752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2. California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3,612,596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3. Harvard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838,115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4. Wisconsin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561,094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5. Indiana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529,601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6. Cornell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510,286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7. Penn State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388,713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8. Illinois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329,136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9. NYPL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294,883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10. Princeton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252,837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11. Minnesota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193,124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12. Madrid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117,291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13. Library of Congress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108,892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14. Keio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90,112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6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45903</TotalTime>
  <Words>1681</Words>
  <Application>Microsoft Macintosh PowerPoint</Application>
  <PresentationFormat>On-screen Show (4:3)</PresentationFormat>
  <Paragraphs>459</Paragraphs>
  <Slides>61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Custom Design</vt:lpstr>
      <vt:lpstr>Digital Humanities in HathiTrust: Research At Any Scale</vt:lpstr>
      <vt:lpstr>Outline</vt:lpstr>
      <vt:lpstr>HathiTrust Members</vt:lpstr>
      <vt:lpstr>Partnership</vt:lpstr>
      <vt:lpstr>Digital Repository</vt:lpstr>
      <vt:lpstr>The Name</vt:lpstr>
      <vt:lpstr>What is in HathiTrust?</vt:lpstr>
      <vt:lpstr>Libraries in US by # Volumes</vt:lpstr>
      <vt:lpstr>PowerPoint Presentation</vt:lpstr>
      <vt:lpstr>HathiTrust contains materials in all disciplines…</vt:lpstr>
      <vt:lpstr>HathiTrust covers a wide range of formats, such as</vt:lpstr>
      <vt:lpstr>Dates</vt:lpstr>
      <vt:lpstr>Dates – Materials in Japanese</vt:lpstr>
      <vt:lpstr>Language Distribution (1)</vt:lpstr>
      <vt:lpstr>Language Distribution (2)</vt:lpstr>
      <vt:lpstr>Small-Scale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Determinants of Access</vt:lpstr>
      <vt:lpstr>Content Distribution – All Materials</vt:lpstr>
      <vt:lpstr>Content Distribution – Japanese Language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Determinants of Access</vt:lpstr>
      <vt:lpstr>Best way to ensure you are  getting full access:  LOGIN</vt:lpstr>
      <vt:lpstr>PowerPoint Presentation</vt:lpstr>
      <vt:lpstr>PowerPoint Presentation</vt:lpstr>
      <vt:lpstr>PowerPoint Presentation</vt:lpstr>
      <vt:lpstr>User Collections</vt:lpstr>
      <vt:lpstr>PowerPoint Presentation</vt:lpstr>
      <vt:lpstr>Large-Scale Use</vt:lpstr>
      <vt:lpstr>HTRC</vt:lpstr>
      <vt:lpstr>Using the HTRC</vt:lpstr>
      <vt:lpstr>Additional Services</vt:lpstr>
      <vt:lpstr>Dataset Distribution</vt:lpstr>
      <vt:lpstr>HTRC UnCamp</vt:lpstr>
      <vt:lpstr>Projects (1)</vt:lpstr>
      <vt:lpstr>Projects (2)</vt:lpstr>
      <vt:lpstr>Services</vt:lpstr>
      <vt:lpstr>How to find out more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creator>jjyork</dc:creator>
  <cp:lastModifiedBy>Jeremy York</cp:lastModifiedBy>
  <cp:revision>701</cp:revision>
  <dcterms:created xsi:type="dcterms:W3CDTF">2012-03-08T23:05:54Z</dcterms:created>
  <dcterms:modified xsi:type="dcterms:W3CDTF">2015-03-14T11:52:42Z</dcterms:modified>
</cp:coreProperties>
</file>