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0"/>
  </p:notesMasterIdLst>
  <p:handoutMasterIdLst>
    <p:handoutMasterId r:id="rId11"/>
  </p:handoutMasterIdLst>
  <p:sldIdLst>
    <p:sldId id="256" r:id="rId2"/>
    <p:sldId id="284" r:id="rId3"/>
    <p:sldId id="317" r:id="rId4"/>
    <p:sldId id="316" r:id="rId5"/>
    <p:sldId id="318" r:id="rId6"/>
    <p:sldId id="319" r:id="rId7"/>
    <p:sldId id="320" r:id="rId8"/>
    <p:sldId id="295" r:id="rId9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9736"/>
    <a:srgbClr val="F9AB5D"/>
    <a:srgbClr val="F89D42"/>
    <a:srgbClr val="808080"/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ms (4GB/shard)</c:v>
                </c:pt>
              </c:strCache>
            </c:strRef>
          </c:tx>
          <c:cat>
            <c:strRef>
              <c:f>Sheet1!$A$2:$A$11</c:f>
              <c:strCache>
                <c:ptCount val="10"/>
                <c:pt idx="0">
                  <c:v>100 Kvol</c:v>
                </c:pt>
                <c:pt idx="1">
                  <c:v>200 Kvol</c:v>
                </c:pt>
                <c:pt idx="2">
                  <c:v>300 Kvol</c:v>
                </c:pt>
                <c:pt idx="3">
                  <c:v>400 Kvol</c:v>
                </c:pt>
                <c:pt idx="4">
                  <c:v>500 Kvol</c:v>
                </c:pt>
                <c:pt idx="5">
                  <c:v>600 Kvol</c:v>
                </c:pt>
                <c:pt idx="6">
                  <c:v>700 Kvol</c:v>
                </c:pt>
                <c:pt idx="7">
                  <c:v>800 Kvol</c:v>
                </c:pt>
                <c:pt idx="8">
                  <c:v>900 Kvol</c:v>
                </c:pt>
                <c:pt idx="9">
                  <c:v>1 Mvol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30</c:v>
                </c:pt>
                <c:pt idx="1">
                  <c:v>65</c:v>
                </c:pt>
                <c:pt idx="2">
                  <c:v>90</c:v>
                </c:pt>
                <c:pt idx="3">
                  <c:v>95</c:v>
                </c:pt>
                <c:pt idx="4">
                  <c:v>115</c:v>
                </c:pt>
                <c:pt idx="5">
                  <c:v>142</c:v>
                </c:pt>
                <c:pt idx="6">
                  <c:v>160</c:v>
                </c:pt>
                <c:pt idx="7">
                  <c:v>165</c:v>
                </c:pt>
                <c:pt idx="8">
                  <c:v>190</c:v>
                </c:pt>
                <c:pt idx="9">
                  <c:v>210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ms (8GB/shard)</c:v>
                </c:pt>
              </c:strCache>
            </c:strRef>
          </c:tx>
          <c:cat>
            <c:strRef>
              <c:f>Sheet1!$A$2:$A$11</c:f>
              <c:strCache>
                <c:ptCount val="10"/>
                <c:pt idx="0">
                  <c:v>100 Kvol</c:v>
                </c:pt>
                <c:pt idx="1">
                  <c:v>200 Kvol</c:v>
                </c:pt>
                <c:pt idx="2">
                  <c:v>300 Kvol</c:v>
                </c:pt>
                <c:pt idx="3">
                  <c:v>400 Kvol</c:v>
                </c:pt>
                <c:pt idx="4">
                  <c:v>500 Kvol</c:v>
                </c:pt>
                <c:pt idx="5">
                  <c:v>600 Kvol</c:v>
                </c:pt>
                <c:pt idx="6">
                  <c:v>700 Kvol</c:v>
                </c:pt>
                <c:pt idx="7">
                  <c:v>800 Kvol</c:v>
                </c:pt>
                <c:pt idx="8">
                  <c:v>900 Kvol</c:v>
                </c:pt>
                <c:pt idx="9">
                  <c:v>1 Mvol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20</c:v>
                </c:pt>
                <c:pt idx="1">
                  <c:v>43</c:v>
                </c:pt>
                <c:pt idx="2">
                  <c:v>55</c:v>
                </c:pt>
                <c:pt idx="3">
                  <c:v>78</c:v>
                </c:pt>
                <c:pt idx="4">
                  <c:v>100</c:v>
                </c:pt>
                <c:pt idx="5">
                  <c:v>130</c:v>
                </c:pt>
                <c:pt idx="6">
                  <c:v>142</c:v>
                </c:pt>
                <c:pt idx="7">
                  <c:v>164</c:v>
                </c:pt>
                <c:pt idx="8">
                  <c:v>182</c:v>
                </c:pt>
                <c:pt idx="9">
                  <c:v>200</c:v>
                </c:pt>
              </c:numCache>
            </c:numRef>
          </c:val>
        </c:ser>
        <c:marker val="1"/>
        <c:axId val="64683008"/>
        <c:axId val="72164096"/>
      </c:lineChart>
      <c:catAx>
        <c:axId val="64683008"/>
        <c:scaling>
          <c:orientation val="minMax"/>
        </c:scaling>
        <c:axPos val="b"/>
        <c:numFmt formatCode="General" sourceLinked="1"/>
        <c:tickLblPos val="nextTo"/>
        <c:crossAx val="72164096"/>
        <c:crosses val="autoZero"/>
        <c:auto val="1"/>
        <c:lblAlgn val="ctr"/>
        <c:lblOffset val="100"/>
      </c:catAx>
      <c:valAx>
        <c:axId val="72164096"/>
        <c:scaling>
          <c:orientation val="minMax"/>
        </c:scaling>
        <c:axPos val="l"/>
        <c:majorGridlines/>
        <c:numFmt formatCode="General" sourceLinked="1"/>
        <c:tickLblPos val="nextTo"/>
        <c:crossAx val="64683008"/>
        <c:crosses val="autoZero"/>
        <c:crossBetween val="between"/>
      </c:valAx>
      <c:spPr>
        <a:ln cmpd="dbl"/>
      </c:spPr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51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65" charset="0"/>
                <a:ea typeface="Arial" pitchFamily="-65" charset="0"/>
                <a:cs typeface="Arial" pitchFamily="-65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4651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fld id="{C548DFB7-5683-445C-915C-2BBD0B17822B}" type="datetime1">
              <a:rPr lang="en-US"/>
              <a:pPr/>
              <a:t>9/24/2011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82913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65" charset="0"/>
                <a:ea typeface="Arial" pitchFamily="-65" charset="0"/>
                <a:cs typeface="Arial" pitchFamily="-65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313" y="8829675"/>
            <a:ext cx="2982912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fld id="{AE1261B6-C273-40E3-9815-11FF17A5FAA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51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49A2A8D-90F7-4896-96B4-A38EC8016C6E}" type="datetime1">
              <a:rPr lang="en-US"/>
              <a:pPr/>
              <a:t>9/24/2011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16425"/>
            <a:ext cx="5505450" cy="41830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F845BB7-A4D6-4D2B-932F-DDFE8FC52EB8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hathitrust.org/about" TargetMode="External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jpeg"/><Relationship Id="rId4" Type="http://schemas.openxmlformats.org/officeDocument/2006/relationships/hyperlink" Target="http://www.hathitrust.org/" TargetMode="Externa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647700" y="2133600"/>
            <a:ext cx="7848600" cy="4267200"/>
          </a:xfrm>
          <a:prstGeom prst="rect">
            <a:avLst/>
          </a:prstGeom>
          <a:ln w="38100"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000000"/>
              </a:solidFill>
              <a:ea typeface="Arial" pitchFamily="-65" charset="0"/>
              <a:cs typeface="Arial" pitchFamily="-65" charset="0"/>
            </a:endParaRPr>
          </a:p>
        </p:txBody>
      </p:sp>
      <p:cxnSp>
        <p:nvCxnSpPr>
          <p:cNvPr id="5" name="Straight Connector 4"/>
          <p:cNvCxnSpPr>
            <a:cxnSpLocks noChangeShapeType="1"/>
          </p:cNvCxnSpPr>
          <p:nvPr userDrawn="1"/>
        </p:nvCxnSpPr>
        <p:spPr bwMode="auto">
          <a:xfrm>
            <a:off x="1676400" y="3733800"/>
            <a:ext cx="5943600" cy="1588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</p:cxnSp>
      <p:pic>
        <p:nvPicPr>
          <p:cNvPr id="6" name="Picture 2" descr="http://www.hathitrust.org/sites/www.hathitrust.org/themes/hathi/images/Hathi_Trust.jpg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92525" y="685800"/>
            <a:ext cx="31559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Home">
            <a:hlinkClick r:id="rId4" tooltip="Home"/>
          </p:cNvPr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19400" y="685800"/>
            <a:ext cx="873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athiTru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457200" y="304800"/>
            <a:ext cx="8229600" cy="5638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Arial" pitchFamily="-65" charset="0"/>
              <a:cs typeface="Arial" pitchFamily="-65" charset="0"/>
            </a:endParaRPr>
          </a:p>
        </p:txBody>
      </p:sp>
      <p:cxnSp>
        <p:nvCxnSpPr>
          <p:cNvPr id="5" name="Straight Connector 4"/>
          <p:cNvCxnSpPr>
            <a:cxnSpLocks noChangeShapeType="1"/>
          </p:cNvCxnSpPr>
          <p:nvPr userDrawn="1"/>
        </p:nvCxnSpPr>
        <p:spPr bwMode="auto">
          <a:xfrm>
            <a:off x="571500" y="1524000"/>
            <a:ext cx="8001000" cy="1588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</p:cxnSp>
      <p:sp>
        <p:nvSpPr>
          <p:cNvPr id="6" name="TextBox 5"/>
          <p:cNvSpPr txBox="1"/>
          <p:nvPr userDrawn="1"/>
        </p:nvSpPr>
        <p:spPr>
          <a:xfrm>
            <a:off x="5181600" y="6096000"/>
            <a:ext cx="22860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>
                <a:solidFill>
                  <a:schemeClr val="bg1"/>
                </a:solidFill>
                <a:latin typeface="Calibri" pitchFamily="-65" charset="0"/>
                <a:ea typeface="Arial" pitchFamily="-65" charset="0"/>
                <a:cs typeface="Arial" pitchFamily="-65" charset="0"/>
              </a:rPr>
              <a:t>www.hathitrust.org</a:t>
            </a:r>
          </a:p>
        </p:txBody>
      </p:sp>
      <p:pic>
        <p:nvPicPr>
          <p:cNvPr id="7" name="Picture 5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5334000"/>
            <a:ext cx="1392238" cy="129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34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/>
          <a:lstStyle/>
          <a:p>
            <a:r>
              <a:rPr lang="en-US" b="1" dirty="0" smtClean="0"/>
              <a:t>Scaling Full-text Search</a:t>
            </a:r>
          </a:p>
        </p:txBody>
      </p:sp>
      <p:sp>
        <p:nvSpPr>
          <p:cNvPr id="7171" name="Subtitle 2"/>
          <p:cNvSpPr>
            <a:spLocks noGrp="1"/>
          </p:cNvSpPr>
          <p:nvPr>
            <p:ph type="subTitle" idx="1"/>
          </p:nvPr>
        </p:nvSpPr>
        <p:spPr>
          <a:xfrm>
            <a:off x="1371600" y="4114800"/>
            <a:ext cx="6400800" cy="19050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200" dirty="0" smtClean="0">
                <a:solidFill>
                  <a:srgbClr val="404040"/>
                </a:solidFill>
              </a:rPr>
              <a:t>Cory Snavely</a:t>
            </a:r>
          </a:p>
          <a:p>
            <a:pPr>
              <a:spcBef>
                <a:spcPct val="0"/>
              </a:spcBef>
            </a:pPr>
            <a:r>
              <a:rPr lang="en-US" sz="2200" dirty="0" smtClean="0">
                <a:solidFill>
                  <a:srgbClr val="404040"/>
                </a:solidFill>
              </a:rPr>
              <a:t>Library IT Core Services</a:t>
            </a:r>
            <a:r>
              <a:rPr lang="tr-TR" sz="2200" dirty="0" smtClean="0">
                <a:solidFill>
                  <a:srgbClr val="404040"/>
                </a:solidFill>
              </a:rPr>
              <a:t> manager</a:t>
            </a:r>
          </a:p>
          <a:p>
            <a:pPr>
              <a:spcBef>
                <a:spcPct val="0"/>
              </a:spcBef>
            </a:pPr>
            <a:r>
              <a:rPr lang="tr-TR" sz="2200" dirty="0" smtClean="0">
                <a:solidFill>
                  <a:srgbClr val="404040"/>
                </a:solidFill>
              </a:rPr>
              <a:t>University of Michigan</a:t>
            </a:r>
            <a:endParaRPr lang="en-US" sz="2200" dirty="0" smtClean="0">
              <a:solidFill>
                <a:srgbClr val="404040"/>
              </a:solidFill>
            </a:endParaRPr>
          </a:p>
          <a:p>
            <a:pPr>
              <a:spcBef>
                <a:spcPct val="0"/>
              </a:spcBef>
            </a:pPr>
            <a:endParaRPr lang="en-US" sz="2200" dirty="0" smtClean="0">
              <a:solidFill>
                <a:srgbClr val="404040"/>
              </a:solidFill>
            </a:endParaRPr>
          </a:p>
          <a:p>
            <a:pPr>
              <a:spcBef>
                <a:spcPct val="0"/>
              </a:spcBef>
            </a:pPr>
            <a:r>
              <a:rPr lang="en-US" sz="2200" dirty="0" smtClean="0">
                <a:solidFill>
                  <a:srgbClr val="404040"/>
                </a:solidFill>
              </a:rPr>
              <a:t>September 20</a:t>
            </a:r>
            <a:r>
              <a:rPr lang="tr-TR" sz="2200" dirty="0" smtClean="0">
                <a:solidFill>
                  <a:srgbClr val="404040"/>
                </a:solidFill>
              </a:rPr>
              <a:t>1</a:t>
            </a:r>
            <a:r>
              <a:rPr lang="en-US" sz="2200" dirty="0" smtClean="0">
                <a:solidFill>
                  <a:srgbClr val="404040"/>
                </a:solidFill>
              </a:rPr>
              <a:t>1</a:t>
            </a:r>
          </a:p>
          <a:p>
            <a:pPr>
              <a:spcBef>
                <a:spcPct val="0"/>
              </a:spcBef>
            </a:pPr>
            <a:endParaRPr lang="en-US" sz="2200" dirty="0" smtClean="0">
              <a:solidFill>
                <a:srgbClr val="40404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b="1" dirty="0" smtClean="0">
                <a:solidFill>
                  <a:srgbClr val="404040"/>
                </a:solidFill>
              </a:rPr>
              <a:t>HathiTrust </a:t>
            </a:r>
            <a:r>
              <a:rPr lang="en-US" sz="3600" b="1" dirty="0" err="1" smtClean="0">
                <a:solidFill>
                  <a:srgbClr val="404040"/>
                </a:solidFill>
              </a:rPr>
              <a:t>proj</a:t>
            </a:r>
            <a:r>
              <a:rPr lang="tr-TR" sz="3600" b="1" dirty="0" smtClean="0">
                <a:solidFill>
                  <a:srgbClr val="404040"/>
                </a:solidFill>
              </a:rPr>
              <a:t>ect profile</a:t>
            </a:r>
            <a:endParaRPr lang="en-US" sz="3600" b="1" dirty="0" smtClean="0">
              <a:solidFill>
                <a:srgbClr val="40404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43400"/>
          </a:xfrm>
        </p:spPr>
        <p:txBody>
          <a:bodyPr/>
          <a:lstStyle/>
          <a:p>
            <a:r>
              <a:rPr lang="tr-TR" sz="2800" dirty="0" smtClean="0">
                <a:solidFill>
                  <a:srgbClr val="404040"/>
                </a:solidFill>
              </a:rPr>
              <a:t>Launched October 2008</a:t>
            </a:r>
          </a:p>
          <a:p>
            <a:r>
              <a:rPr lang="en-US" sz="2800" dirty="0" smtClean="0">
                <a:solidFill>
                  <a:srgbClr val="404040"/>
                </a:solidFill>
              </a:rPr>
              <a:t>48 </a:t>
            </a:r>
            <a:r>
              <a:rPr lang="tr-TR" sz="2800" strike="sngStrike" dirty="0" smtClean="0">
                <a:solidFill>
                  <a:srgbClr val="404040"/>
                </a:solidFill>
              </a:rPr>
              <a:t>2</a:t>
            </a:r>
            <a:r>
              <a:rPr lang="en-US" sz="2800" strike="sngStrike" dirty="0" smtClean="0">
                <a:solidFill>
                  <a:srgbClr val="404040"/>
                </a:solidFill>
              </a:rPr>
              <a:t>9</a:t>
            </a:r>
            <a:r>
              <a:rPr lang="tr-TR" sz="2800" dirty="0" smtClean="0">
                <a:solidFill>
                  <a:srgbClr val="404040"/>
                </a:solidFill>
              </a:rPr>
              <a:t> member institutions and growing</a:t>
            </a:r>
          </a:p>
          <a:p>
            <a:r>
              <a:rPr lang="en-US" sz="2800" dirty="0" smtClean="0">
                <a:solidFill>
                  <a:srgbClr val="404040"/>
                </a:solidFill>
              </a:rPr>
              <a:t>primarily</a:t>
            </a:r>
            <a:r>
              <a:rPr lang="tr-TR" sz="2800" dirty="0" smtClean="0">
                <a:solidFill>
                  <a:srgbClr val="404040"/>
                </a:solidFill>
              </a:rPr>
              <a:t> Google-scanned materials</a:t>
            </a:r>
            <a:r>
              <a:rPr lang="en-US" sz="2800" dirty="0" smtClean="0">
                <a:solidFill>
                  <a:srgbClr val="404040"/>
                </a:solidFill>
              </a:rPr>
              <a:t> but also other sources (e.g. Internet Archive, and increasingly content digitized by partners themselves)</a:t>
            </a:r>
            <a:endParaRPr lang="tr-TR" sz="2800" dirty="0" smtClean="0">
              <a:solidFill>
                <a:srgbClr val="404040"/>
              </a:solidFill>
            </a:endParaRPr>
          </a:p>
          <a:p>
            <a:r>
              <a:rPr lang="en-US" sz="2800" dirty="0" smtClean="0">
                <a:solidFill>
                  <a:srgbClr val="404040"/>
                </a:solidFill>
              </a:rPr>
              <a:t>9.6 </a:t>
            </a:r>
            <a:r>
              <a:rPr lang="en-US" sz="2800" strike="sngStrike" dirty="0" smtClean="0">
                <a:solidFill>
                  <a:srgbClr val="404040"/>
                </a:solidFill>
              </a:rPr>
              <a:t>6.7</a:t>
            </a:r>
            <a:r>
              <a:rPr lang="tr-TR" sz="2800" dirty="0" smtClean="0">
                <a:solidFill>
                  <a:srgbClr val="404040"/>
                </a:solidFill>
              </a:rPr>
              <a:t> million volumes, 350 pages average</a:t>
            </a:r>
          </a:p>
          <a:p>
            <a:r>
              <a:rPr lang="en-US" sz="2800" dirty="0" smtClean="0">
                <a:solidFill>
                  <a:srgbClr val="404040"/>
                </a:solidFill>
              </a:rPr>
              <a:t>430 </a:t>
            </a:r>
            <a:r>
              <a:rPr lang="tr-TR" sz="2800" strike="sngStrike" dirty="0" smtClean="0">
                <a:solidFill>
                  <a:srgbClr val="404040"/>
                </a:solidFill>
              </a:rPr>
              <a:t>2</a:t>
            </a:r>
            <a:r>
              <a:rPr lang="en-US" sz="2800" strike="sngStrike" dirty="0" smtClean="0">
                <a:solidFill>
                  <a:srgbClr val="404040"/>
                </a:solidFill>
              </a:rPr>
              <a:t>5</a:t>
            </a:r>
            <a:r>
              <a:rPr lang="tr-TR" sz="2800" strike="sngStrike" dirty="0" smtClean="0">
                <a:solidFill>
                  <a:srgbClr val="404040"/>
                </a:solidFill>
              </a:rPr>
              <a:t>0</a:t>
            </a:r>
            <a:r>
              <a:rPr lang="tr-TR" sz="2800" dirty="0" smtClean="0">
                <a:solidFill>
                  <a:srgbClr val="404040"/>
                </a:solidFill>
              </a:rPr>
              <a:t> terabytes</a:t>
            </a:r>
            <a:r>
              <a:rPr lang="en-US" sz="2800" dirty="0" smtClean="0">
                <a:solidFill>
                  <a:srgbClr val="404040"/>
                </a:solidFill>
              </a:rPr>
              <a:t> in two US instances</a:t>
            </a:r>
            <a:endParaRPr lang="tr-TR" sz="2800" dirty="0" smtClean="0">
              <a:solidFill>
                <a:srgbClr val="40404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404040"/>
                </a:solidFill>
              </a:rPr>
              <a:t>Full-text search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43400"/>
          </a:xfrm>
        </p:spPr>
        <p:txBody>
          <a:bodyPr/>
          <a:lstStyle/>
          <a:p>
            <a:pPr>
              <a:buNone/>
            </a:pPr>
            <a:r>
              <a:rPr lang="en-US" sz="2800" dirty="0" smtClean="0">
                <a:solidFill>
                  <a:srgbClr val="404040"/>
                </a:solidFill>
              </a:rPr>
              <a:t>Determine, through experimentation, the optimal…</a:t>
            </a:r>
          </a:p>
          <a:p>
            <a:r>
              <a:rPr lang="en-US" sz="2800" dirty="0" smtClean="0">
                <a:solidFill>
                  <a:srgbClr val="404040"/>
                </a:solidFill>
              </a:rPr>
              <a:t>…number and size of index “shards”.</a:t>
            </a:r>
          </a:p>
          <a:p>
            <a:r>
              <a:rPr lang="en-US" sz="2800" dirty="0" smtClean="0">
                <a:solidFill>
                  <a:srgbClr val="404040"/>
                </a:solidFill>
              </a:rPr>
              <a:t>…amount of server memory for IO cache and JVM.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404040"/>
                </a:solidFill>
              </a:rPr>
              <a:t>Evaluate whether rotational media can provide, given the above, …</a:t>
            </a:r>
          </a:p>
          <a:p>
            <a:r>
              <a:rPr lang="en-US" sz="2800" dirty="0" smtClean="0">
                <a:solidFill>
                  <a:srgbClr val="404040"/>
                </a:solidFill>
              </a:rPr>
              <a:t>…acceptable query throughput.</a:t>
            </a:r>
          </a:p>
          <a:p>
            <a:r>
              <a:rPr lang="en-US" sz="2800" dirty="0" smtClean="0">
                <a:solidFill>
                  <a:srgbClr val="404040"/>
                </a:solidFill>
              </a:rPr>
              <a:t>…a manageable update process, assuming continuous availability at two sites.</a:t>
            </a:r>
            <a:endParaRPr lang="tr-TR" sz="2800" dirty="0" smtClean="0">
              <a:solidFill>
                <a:srgbClr val="40404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404040"/>
                </a:solidFill>
              </a:rPr>
              <a:t>Query response on rotational media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404040"/>
                </a:solidFill>
              </a:rPr>
              <a:t>Cache is king!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43400"/>
          </a:xfrm>
        </p:spPr>
        <p:txBody>
          <a:bodyPr/>
          <a:lstStyle/>
          <a:p>
            <a:pPr>
              <a:buNone/>
            </a:pPr>
            <a:endParaRPr lang="en-US" sz="2800" dirty="0" smtClean="0">
              <a:solidFill>
                <a:srgbClr val="404040"/>
              </a:solidFill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404040"/>
                </a:solidFill>
              </a:rPr>
              <a:t>More memory improves response time linearly with index size, so…</a:t>
            </a:r>
          </a:p>
          <a:p>
            <a:r>
              <a:rPr lang="en-US" sz="2800" dirty="0" smtClean="0">
                <a:solidFill>
                  <a:srgbClr val="404040"/>
                </a:solidFill>
              </a:rPr>
              <a:t>…choose a shard size that provides acceptable response time, and divide up the index evenly.</a:t>
            </a:r>
          </a:p>
          <a:p>
            <a:r>
              <a:rPr lang="en-US" sz="2800" dirty="0" smtClean="0">
                <a:solidFill>
                  <a:srgbClr val="404040"/>
                </a:solidFill>
              </a:rPr>
              <a:t>…buy as much memory as possible!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404040"/>
                </a:solidFill>
              </a:rPr>
              <a:t>Current configuration: 5TB index, 10 shards, ~3 shards and 72GB RAM per server.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404040"/>
                </a:solidFill>
              </a:rPr>
              <a:t>Snapshots make daily releases a snap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43400"/>
          </a:xfrm>
        </p:spPr>
        <p:txBody>
          <a:bodyPr/>
          <a:lstStyle/>
          <a:p>
            <a:r>
              <a:rPr lang="en-US" sz="2800" dirty="0" smtClean="0">
                <a:solidFill>
                  <a:srgbClr val="404040"/>
                </a:solidFill>
              </a:rPr>
              <a:t>Index new materials throughout the day.</a:t>
            </a:r>
          </a:p>
          <a:p>
            <a:r>
              <a:rPr lang="en-US" sz="2800" dirty="0" smtClean="0">
                <a:solidFill>
                  <a:srgbClr val="404040"/>
                </a:solidFill>
              </a:rPr>
              <a:t>When queue is empty, optimize, check, and </a:t>
            </a:r>
            <a:r>
              <a:rPr lang="en-US" sz="2800" dirty="0" err="1" smtClean="0">
                <a:solidFill>
                  <a:srgbClr val="404040"/>
                </a:solidFill>
              </a:rPr>
              <a:t>quiesce</a:t>
            </a:r>
            <a:r>
              <a:rPr lang="en-US" sz="2800" dirty="0" smtClean="0">
                <a:solidFill>
                  <a:srgbClr val="404040"/>
                </a:solidFill>
              </a:rPr>
              <a:t>.</a:t>
            </a:r>
          </a:p>
          <a:p>
            <a:r>
              <a:rPr lang="en-US" sz="2800" dirty="0" smtClean="0">
                <a:solidFill>
                  <a:srgbClr val="404040"/>
                </a:solidFill>
              </a:rPr>
              <a:t>3am: take snapshot of index and begin synchronizing from Michigan to Indiana.</a:t>
            </a:r>
          </a:p>
          <a:p>
            <a:r>
              <a:rPr lang="en-US" sz="2800" dirty="0" smtClean="0">
                <a:solidFill>
                  <a:srgbClr val="404040"/>
                </a:solidFill>
              </a:rPr>
              <a:t>6am: check that synchronization is complete – it should be - and release simultaneously in both sites or </a:t>
            </a:r>
            <a:r>
              <a:rPr lang="en-US" sz="2800" dirty="0" smtClean="0">
                <a:solidFill>
                  <a:srgbClr val="404040"/>
                </a:solidFill>
              </a:rPr>
              <a:t>calmly notify </a:t>
            </a:r>
            <a:r>
              <a:rPr lang="en-US" sz="2800" dirty="0" smtClean="0">
                <a:solidFill>
                  <a:srgbClr val="404040"/>
                </a:solidFill>
              </a:rPr>
              <a:t>staff.</a:t>
            </a:r>
          </a:p>
          <a:p>
            <a:r>
              <a:rPr lang="en-US" sz="2800" dirty="0" smtClean="0">
                <a:solidFill>
                  <a:srgbClr val="404040"/>
                </a:solidFill>
              </a:rPr>
              <a:t>Rinse and r</a:t>
            </a:r>
            <a:r>
              <a:rPr lang="en-US" sz="2800" dirty="0" smtClean="0">
                <a:solidFill>
                  <a:srgbClr val="404040"/>
                </a:solidFill>
              </a:rPr>
              <a:t>epeat</a:t>
            </a:r>
            <a:r>
              <a:rPr lang="en-US" sz="2800" dirty="0" smtClean="0">
                <a:solidFill>
                  <a:srgbClr val="40404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404040"/>
                </a:solidFill>
              </a:rPr>
              <a:t>Boosting performance </a:t>
            </a:r>
            <a:r>
              <a:rPr lang="en-US" sz="3600" b="1" dirty="0" smtClean="0">
                <a:solidFill>
                  <a:srgbClr val="404040"/>
                </a:solidFill>
              </a:rPr>
              <a:t>with </a:t>
            </a:r>
            <a:r>
              <a:rPr lang="en-US" sz="3600" b="1" dirty="0" smtClean="0">
                <a:solidFill>
                  <a:srgbClr val="404040"/>
                </a:solidFill>
              </a:rPr>
              <a:t>SSD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43400"/>
          </a:xfrm>
        </p:spPr>
        <p:txBody>
          <a:bodyPr/>
          <a:lstStyle/>
          <a:p>
            <a:pPr>
              <a:buNone/>
            </a:pPr>
            <a:r>
              <a:rPr lang="en-US" sz="2800" dirty="0" smtClean="0">
                <a:solidFill>
                  <a:srgbClr val="404040"/>
                </a:solidFill>
              </a:rPr>
              <a:t>Given that…</a:t>
            </a:r>
          </a:p>
          <a:p>
            <a:r>
              <a:rPr lang="en-US" sz="2800" dirty="0" smtClean="0">
                <a:solidFill>
                  <a:srgbClr val="404040"/>
                </a:solidFill>
              </a:rPr>
              <a:t>…99</a:t>
            </a:r>
            <a:r>
              <a:rPr lang="en-US" sz="2800" baseline="30000" dirty="0" smtClean="0">
                <a:solidFill>
                  <a:srgbClr val="404040"/>
                </a:solidFill>
              </a:rPr>
              <a:t>th</a:t>
            </a:r>
            <a:r>
              <a:rPr lang="en-US" sz="2800" dirty="0" smtClean="0">
                <a:solidFill>
                  <a:srgbClr val="404040"/>
                </a:solidFill>
              </a:rPr>
              <a:t> </a:t>
            </a:r>
            <a:r>
              <a:rPr lang="en-US" sz="2800" dirty="0" smtClean="0">
                <a:solidFill>
                  <a:srgbClr val="404040"/>
                </a:solidFill>
              </a:rPr>
              <a:t>percentile of query response </a:t>
            </a:r>
            <a:r>
              <a:rPr lang="en-US" sz="2800" dirty="0" smtClean="0">
                <a:solidFill>
                  <a:srgbClr val="404040"/>
                </a:solidFill>
              </a:rPr>
              <a:t>is </a:t>
            </a:r>
            <a:r>
              <a:rPr lang="en-US" sz="2800" dirty="0" smtClean="0">
                <a:solidFill>
                  <a:srgbClr val="404040"/>
                </a:solidFill>
              </a:rPr>
              <a:t>&gt; 1 second</a:t>
            </a:r>
            <a:r>
              <a:rPr lang="en-US" sz="2800" dirty="0" smtClean="0">
                <a:solidFill>
                  <a:srgbClr val="404040"/>
                </a:solidFill>
              </a:rPr>
              <a:t>,</a:t>
            </a:r>
            <a:endParaRPr lang="en-US" sz="2800" dirty="0" smtClean="0">
              <a:solidFill>
                <a:srgbClr val="404040"/>
              </a:solidFill>
            </a:endParaRPr>
          </a:p>
          <a:p>
            <a:r>
              <a:rPr lang="en-US" sz="2800" dirty="0" smtClean="0">
                <a:solidFill>
                  <a:srgbClr val="404040"/>
                </a:solidFill>
              </a:rPr>
              <a:t>…rotational media has nothing more to give</a:t>
            </a:r>
            <a:r>
              <a:rPr lang="en-US" sz="2800" dirty="0" smtClean="0">
                <a:solidFill>
                  <a:srgbClr val="404040"/>
                </a:solidFill>
              </a:rPr>
              <a:t>, and</a:t>
            </a:r>
          </a:p>
          <a:p>
            <a:r>
              <a:rPr lang="en-US" sz="2800" dirty="0" smtClean="0">
                <a:solidFill>
                  <a:srgbClr val="404040"/>
                </a:solidFill>
              </a:rPr>
              <a:t>…some parts of the index are repeatedly read,</a:t>
            </a:r>
            <a:endParaRPr lang="en-US" sz="2800" dirty="0" smtClean="0">
              <a:solidFill>
                <a:srgbClr val="404040"/>
              </a:solidFill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404040"/>
                </a:solidFill>
              </a:rPr>
              <a:t>w</a:t>
            </a:r>
            <a:r>
              <a:rPr lang="en-US" sz="2800" dirty="0" smtClean="0">
                <a:solidFill>
                  <a:srgbClr val="404040"/>
                </a:solidFill>
              </a:rPr>
              <a:t>e </a:t>
            </a:r>
            <a:r>
              <a:rPr lang="en-US" sz="2800" dirty="0" smtClean="0">
                <a:solidFill>
                  <a:srgbClr val="404040"/>
                </a:solidFill>
              </a:rPr>
              <a:t>are looking into a DRAM- or SSD-based NFS cache as potentially the simplest way to reduce response time of edge cases without perverting our simple and elegant indexing and release workflow.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ubtitle 2"/>
          <p:cNvSpPr>
            <a:spLocks noGrp="1"/>
          </p:cNvSpPr>
          <p:nvPr>
            <p:ph type="subTitle" idx="4294967295"/>
          </p:nvPr>
        </p:nvSpPr>
        <p:spPr>
          <a:xfrm>
            <a:off x="1371600" y="2895600"/>
            <a:ext cx="6400800" cy="3124200"/>
          </a:xfrm>
          <a:solidFill>
            <a:schemeClr val="bg1"/>
          </a:solidFill>
        </p:spPr>
        <p:txBody>
          <a:bodyPr/>
          <a:lstStyle/>
          <a:p>
            <a:pPr marL="0" indent="0" algn="ctr">
              <a:lnSpc>
                <a:spcPct val="90000"/>
              </a:lnSpc>
              <a:spcBef>
                <a:spcPct val="0"/>
              </a:spcBef>
              <a:buFont typeface="Arial" charset="0"/>
              <a:buNone/>
            </a:pPr>
            <a:r>
              <a:rPr lang="en-US" sz="2400" dirty="0" smtClean="0">
                <a:solidFill>
                  <a:srgbClr val="404040"/>
                </a:solidFill>
              </a:rPr>
              <a:t>me: Cory Snavely</a:t>
            </a:r>
          </a:p>
          <a:p>
            <a:pPr marL="0" indent="0" algn="ctr">
              <a:lnSpc>
                <a:spcPct val="90000"/>
              </a:lnSpc>
              <a:spcBef>
                <a:spcPct val="0"/>
              </a:spcBef>
              <a:buFont typeface="Arial" charset="0"/>
              <a:buNone/>
            </a:pPr>
            <a:r>
              <a:rPr lang="en-US" sz="2400" dirty="0" smtClean="0">
                <a:solidFill>
                  <a:srgbClr val="404040"/>
                </a:solidFill>
              </a:rPr>
              <a:t>csnavely@umich.edu</a:t>
            </a:r>
          </a:p>
          <a:p>
            <a:pPr marL="0" indent="0" algn="ctr">
              <a:lnSpc>
                <a:spcPct val="90000"/>
              </a:lnSpc>
              <a:spcBef>
                <a:spcPct val="0"/>
              </a:spcBef>
              <a:buFont typeface="Arial" charset="0"/>
              <a:buNone/>
            </a:pPr>
            <a:endParaRPr lang="en-US" sz="2400" dirty="0" smtClean="0">
              <a:solidFill>
                <a:srgbClr val="404040"/>
              </a:solidFill>
            </a:endParaRPr>
          </a:p>
          <a:p>
            <a:pPr marL="0" indent="0" algn="ctr">
              <a:lnSpc>
                <a:spcPct val="90000"/>
              </a:lnSpc>
              <a:spcBef>
                <a:spcPct val="0"/>
              </a:spcBef>
              <a:buFont typeface="Arial" charset="0"/>
              <a:buNone/>
            </a:pPr>
            <a:r>
              <a:rPr lang="en-US" sz="2400" dirty="0" smtClean="0">
                <a:solidFill>
                  <a:srgbClr val="404040"/>
                </a:solidFill>
              </a:rPr>
              <a:t> primary IR research: Tom Burton-West</a:t>
            </a:r>
          </a:p>
          <a:p>
            <a:pPr marL="0" indent="0" algn="ctr">
              <a:lnSpc>
                <a:spcPct val="90000"/>
              </a:lnSpc>
              <a:spcBef>
                <a:spcPct val="0"/>
              </a:spcBef>
              <a:buFont typeface="Arial" charset="0"/>
              <a:buNone/>
            </a:pPr>
            <a:r>
              <a:rPr lang="en-US" sz="2400" dirty="0" smtClean="0">
                <a:solidFill>
                  <a:srgbClr val="404040"/>
                </a:solidFill>
              </a:rPr>
              <a:t>tburtonw@umich.edu</a:t>
            </a:r>
          </a:p>
          <a:p>
            <a:pPr marL="0" indent="0" algn="ctr">
              <a:lnSpc>
                <a:spcPct val="90000"/>
              </a:lnSpc>
              <a:spcBef>
                <a:spcPct val="0"/>
              </a:spcBef>
              <a:buFont typeface="Arial" charset="0"/>
              <a:buNone/>
            </a:pPr>
            <a:endParaRPr lang="tr-TR" sz="2400" dirty="0" smtClean="0">
              <a:solidFill>
                <a:srgbClr val="404040"/>
              </a:solidFill>
            </a:endParaRPr>
          </a:p>
          <a:p>
            <a:pPr marL="0" indent="0" algn="ctr">
              <a:lnSpc>
                <a:spcPct val="90000"/>
              </a:lnSpc>
              <a:spcBef>
                <a:spcPct val="0"/>
              </a:spcBef>
              <a:buNone/>
            </a:pPr>
            <a:r>
              <a:rPr lang="en-US" sz="2400" dirty="0" smtClean="0">
                <a:solidFill>
                  <a:srgbClr val="404040"/>
                </a:solidFill>
              </a:rPr>
              <a:t>http://www.hathitrust.org/large_scale_search</a:t>
            </a:r>
          </a:p>
          <a:p>
            <a:pPr marL="0" indent="0" algn="ctr">
              <a:lnSpc>
                <a:spcPct val="90000"/>
              </a:lnSpc>
              <a:spcBef>
                <a:spcPct val="0"/>
              </a:spcBef>
              <a:buFont typeface="Arial" charset="0"/>
              <a:buNone/>
            </a:pPr>
            <a:endParaRPr lang="en-US" sz="2400" dirty="0" smtClean="0">
              <a:solidFill>
                <a:srgbClr val="40404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t-bilkent_final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ht-bilkent_final</Template>
  <TotalTime>197</TotalTime>
  <Words>348</Words>
  <Application>Microsoft Office PowerPoint</Application>
  <PresentationFormat>On-screen Show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ht-bilkent_final</vt:lpstr>
      <vt:lpstr>Scaling Full-text Search</vt:lpstr>
      <vt:lpstr>HathiTrust project profile</vt:lpstr>
      <vt:lpstr>Full-text search overview</vt:lpstr>
      <vt:lpstr>Query response on rotational media</vt:lpstr>
      <vt:lpstr>Cache is king!</vt:lpstr>
      <vt:lpstr>Snapshots make daily releases a snap</vt:lpstr>
      <vt:lpstr>Boosting performance with SSD</vt:lpstr>
      <vt:lpstr>Slide 8</vt:lpstr>
    </vt:vector>
  </TitlesOfParts>
  <Company>Indiana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Beyond the Google Book:  the Future of the Digital Library</dc:title>
  <dc:creator>Windows User</dc:creator>
  <cp:lastModifiedBy>Windows User</cp:lastModifiedBy>
  <cp:revision>31</cp:revision>
  <dcterms:created xsi:type="dcterms:W3CDTF">2010-10-07T21:05:42Z</dcterms:created>
  <dcterms:modified xsi:type="dcterms:W3CDTF">2011-09-24T19:20:51Z</dcterms:modified>
</cp:coreProperties>
</file>