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43"/>
  </p:notesMasterIdLst>
  <p:sldIdLst>
    <p:sldId id="258" r:id="rId3"/>
    <p:sldId id="656" r:id="rId4"/>
    <p:sldId id="677" r:id="rId5"/>
    <p:sldId id="669" r:id="rId6"/>
    <p:sldId id="678" r:id="rId7"/>
    <p:sldId id="681" r:id="rId8"/>
    <p:sldId id="689" r:id="rId9"/>
    <p:sldId id="690" r:id="rId10"/>
    <p:sldId id="691" r:id="rId11"/>
    <p:sldId id="692" r:id="rId12"/>
    <p:sldId id="688" r:id="rId13"/>
    <p:sldId id="700" r:id="rId14"/>
    <p:sldId id="699" r:id="rId15"/>
    <p:sldId id="706" r:id="rId16"/>
    <p:sldId id="735" r:id="rId17"/>
    <p:sldId id="736" r:id="rId18"/>
    <p:sldId id="737" r:id="rId19"/>
    <p:sldId id="725" r:id="rId20"/>
    <p:sldId id="727" r:id="rId21"/>
    <p:sldId id="715" r:id="rId22"/>
    <p:sldId id="718" r:id="rId23"/>
    <p:sldId id="719" r:id="rId24"/>
    <p:sldId id="720" r:id="rId25"/>
    <p:sldId id="721" r:id="rId26"/>
    <p:sldId id="716" r:id="rId27"/>
    <p:sldId id="723" r:id="rId28"/>
    <p:sldId id="722" r:id="rId29"/>
    <p:sldId id="741" r:id="rId30"/>
    <p:sldId id="726" r:id="rId31"/>
    <p:sldId id="730" r:id="rId32"/>
    <p:sldId id="743" r:id="rId33"/>
    <p:sldId id="728" r:id="rId34"/>
    <p:sldId id="731" r:id="rId35"/>
    <p:sldId id="732" r:id="rId36"/>
    <p:sldId id="707" r:id="rId37"/>
    <p:sldId id="708" r:id="rId38"/>
    <p:sldId id="693" r:id="rId39"/>
    <p:sldId id="739" r:id="rId40"/>
    <p:sldId id="740" r:id="rId41"/>
    <p:sldId id="73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7" autoAdjust="0"/>
    <p:restoredTop sz="71300" autoAdjust="0"/>
  </p:normalViewPr>
  <p:slideViewPr>
    <p:cSldViewPr snapToGrid="0" snapToObjects="1">
      <p:cViewPr>
        <p:scale>
          <a:sx n="73" d="100"/>
          <a:sy n="73" d="100"/>
        </p:scale>
        <p:origin x="-10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-23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97814309267658"/>
          <c:y val="0.0992939052080449"/>
          <c:w val="0.872071867876992"/>
          <c:h val="0.814791881266298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600" b="0" i="0"/>
                    </a:pPr>
                    <a:r>
                      <a:rPr lang="en-US" sz="2000" dirty="0" smtClean="0"/>
                      <a:t>In-copyright or undetermined</a:t>
                    </a:r>
                  </a:p>
                  <a:p>
                    <a:pPr>
                      <a:defRPr sz="2600" b="0" i="0"/>
                    </a:pPr>
                    <a:r>
                      <a:rPr lang="en-US" sz="2000" dirty="0" smtClean="0"/>
                      <a:t>69%</a:t>
                    </a:r>
                    <a:endParaRPr lang="en-US" sz="2000" dirty="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0303965325008298"/>
                  <c:y val="-0.14583758581900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0" dirty="0"/>
                      <a:t>Public </a:t>
                    </a:r>
                    <a:r>
                      <a:rPr lang="en-US" sz="1600" b="0" i="0" dirty="0" smtClean="0"/>
                      <a:t>Domain (worldwide)</a:t>
                    </a:r>
                    <a:r>
                      <a:rPr lang="en-US" sz="1600" b="0" i="0" dirty="0"/>
                      <a:t>
</a:t>
                    </a:r>
                    <a:r>
                      <a:rPr lang="en-US" sz="1600" b="0" i="0" dirty="0" smtClean="0"/>
                      <a:t>16%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954817759957814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0" dirty="0" smtClean="0"/>
                      <a:t>U.S. Federal Government Documents (worldwide)</a:t>
                    </a:r>
                    <a:r>
                      <a:rPr lang="en-US" sz="1600" b="0" i="0" dirty="0"/>
                      <a:t>
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b="0" i="0" dirty="0" smtClean="0"/>
                      <a:t>Public Domain</a:t>
                    </a:r>
                  </a:p>
                  <a:p>
                    <a:r>
                      <a:rPr lang="en-US" sz="1600" b="0" i="0" dirty="0" smtClean="0"/>
                      <a:t>(US)</a:t>
                    </a:r>
                  </a:p>
                  <a:p>
                    <a:r>
                      <a:rPr lang="en-US" sz="1600" b="0" i="0" dirty="0" smtClean="0"/>
                      <a:t>11%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0126004203176028"/>
                  <c:y val="-0.0153887524728067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Open Access</a:t>
                    </a: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.1%</a:t>
                    </a:r>
                    <a:endParaRPr lang="en-US" sz="1367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788290918624192"/>
                  <c:y val="0.105461995749577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Creative Commons </a:t>
                    </a: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.04%</a:t>
                    </a:r>
                    <a:endParaRPr lang="en-US" sz="1367" b="0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"Public </a:t>
                    </a: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Domain”</a:t>
                    </a:r>
                    <a:endParaRPr lang="en-US" sz="1600" b="0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31%</a:t>
                    </a:r>
                    <a:endParaRPr lang="en-US" sz="1367" b="0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0" i="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In Copyright</c:v>
                </c:pt>
                <c:pt idx="1">
                  <c:v>Public Domain</c:v>
                </c:pt>
                <c:pt idx="2">
                  <c:v>Government Documents</c:v>
                </c:pt>
                <c:pt idx="3">
                  <c:v>Public Domain (US)</c:v>
                </c:pt>
                <c:pt idx="4">
                  <c:v>Open Access</c:v>
                </c:pt>
                <c:pt idx="5">
                  <c:v>Creative Commons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7.253946E6</c:v>
                </c:pt>
                <c:pt idx="1">
                  <c:v>1.687328E6</c:v>
                </c:pt>
                <c:pt idx="2">
                  <c:v>348112.0</c:v>
                </c:pt>
                <c:pt idx="3" formatCode="General">
                  <c:v>1.017765E6</c:v>
                </c:pt>
                <c:pt idx="4">
                  <c:v>6569.0</c:v>
                </c:pt>
                <c:pt idx="5">
                  <c:v>964.0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plitType val="pos"/>
        <c:splitPos val="5.0"/>
        <c:secondPieSize val="75"/>
        <c:serLines/>
      </c:ofPieChart>
      <c:spPr>
        <a:noFill/>
        <a:ln w="17359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4196726240657"/>
          <c:y val="0.254433213233603"/>
          <c:w val="0.671384023243832"/>
          <c:h val="0.646905478956994"/>
        </c:manualLayout>
      </c:layout>
      <c:pie3DChart>
        <c:varyColors val="1"/>
        <c:ser>
          <c:idx val="0"/>
          <c:order val="0"/>
          <c:tx>
            <c:strRef>
              <c:f>[Workbook2]Sheet1!$B$1</c:f>
              <c:strCache>
                <c:ptCount val="1"/>
                <c:pt idx="0">
                  <c:v>Amount</c:v>
                </c:pt>
              </c:strCache>
            </c:strRef>
          </c:tx>
          <c:dLbls>
            <c:dLbl>
              <c:idx val="12"/>
              <c:layout>
                <c:manualLayout>
                  <c:x val="0.0968011084160586"/>
                  <c:y val="-0.008344923504867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.383866464408509"/>
                  <c:y val="0.061196105702364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373852425225218"/>
                  <c:y val="0.002781641168289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500037650716211"/>
                  <c:y val="-0.1712369542124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.37385255664133"/>
                  <c:y val="-0.058414464534075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0.430598033988675"/>
                  <c:y val="-0.11126564673157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0.218636723417839"/>
                  <c:y val="-0.03894319538291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.323782886389325"/>
                  <c:y val="-0.1668984700973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0.228650894017242"/>
                  <c:y val="-0.09457579972183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.218636986250064"/>
                  <c:y val="0.01668984700973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0.236995817156557"/>
                  <c:y val="0.06675938803894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.20027815534357"/>
                  <c:y val="-0.1529902642559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0.206954093855022"/>
                  <c:y val="-0.20305980528511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[Workbook2]Sheet1!$A$2:$A$26</c:f>
              <c:strCache>
                <c:ptCount val="25"/>
                <c:pt idx="0">
                  <c:v>Michigan</c:v>
                </c:pt>
                <c:pt idx="1">
                  <c:v>California</c:v>
                </c:pt>
                <c:pt idx="2">
                  <c:v>Wisconsin</c:v>
                </c:pt>
                <c:pt idx="3">
                  <c:v>Cornell</c:v>
                </c:pt>
                <c:pt idx="4">
                  <c:v>NYPL</c:v>
                </c:pt>
                <c:pt idx="5">
                  <c:v>Princeton</c:v>
                </c:pt>
                <c:pt idx="6">
                  <c:v>Indiana</c:v>
                </c:pt>
                <c:pt idx="7">
                  <c:v>Columbia</c:v>
                </c:pt>
                <c:pt idx="8">
                  <c:v>Harvard</c:v>
                </c:pt>
                <c:pt idx="9">
                  <c:v>LoC</c:v>
                </c:pt>
                <c:pt idx="10">
                  <c:v>Madrid</c:v>
                </c:pt>
                <c:pt idx="11">
                  <c:v>Minnesota</c:v>
                </c:pt>
                <c:pt idx="12">
                  <c:v>Virginia</c:v>
                </c:pt>
                <c:pt idx="13">
                  <c:v>Chicago</c:v>
                </c:pt>
                <c:pt idx="14">
                  <c:v>Duke</c:v>
                </c:pt>
                <c:pt idx="15">
                  <c:v>Illinois</c:v>
                </c:pt>
                <c:pt idx="16">
                  <c:v>NCSU</c:v>
                </c:pt>
                <c:pt idx="17">
                  <c:v>Northwestern</c:v>
                </c:pt>
                <c:pt idx="18">
                  <c:v>Penn State</c:v>
                </c:pt>
                <c:pt idx="19">
                  <c:v>Purdue</c:v>
                </c:pt>
                <c:pt idx="20">
                  <c:v>UNC-Chapel Hill</c:v>
                </c:pt>
                <c:pt idx="21">
                  <c:v>Utah State</c:v>
                </c:pt>
                <c:pt idx="22">
                  <c:v>Yale</c:v>
                </c:pt>
                <c:pt idx="23">
                  <c:v>Florida</c:v>
                </c:pt>
                <c:pt idx="24">
                  <c:v>Boston College</c:v>
                </c:pt>
              </c:strCache>
            </c:strRef>
          </c:cat>
          <c:val>
            <c:numRef>
              <c:f>[Workbook2]Sheet1!$B$2:$B$26</c:f>
              <c:numCache>
                <c:formatCode>0%</c:formatCode>
                <c:ptCount val="25"/>
                <c:pt idx="0">
                  <c:v>0.43</c:v>
                </c:pt>
                <c:pt idx="1">
                  <c:v>0.32</c:v>
                </c:pt>
                <c:pt idx="2">
                  <c:v>0.05</c:v>
                </c:pt>
                <c:pt idx="3">
                  <c:v>0.04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0.01</c:v>
                </c:pt>
                <c:pt idx="8">
                  <c:v>0.02</c:v>
                </c:pt>
                <c:pt idx="9">
                  <c:v>0.01</c:v>
                </c:pt>
                <c:pt idx="10">
                  <c:v>0.01</c:v>
                </c:pt>
                <c:pt idx="11">
                  <c:v>0.01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0.01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[Workbook1]Sheet1!$A$2</c:f>
              <c:strCache>
                <c:ptCount val="1"/>
                <c:pt idx="0">
                  <c:v>Total Volumes</c:v>
                </c:pt>
              </c:strCache>
            </c:strRef>
          </c:tx>
          <c:marker>
            <c:symbol val="none"/>
          </c:marker>
          <c:cat>
            <c:strRef>
              <c:f>[Workbook1]Sheet1!$B$1:$G$1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 (May)</c:v>
                </c:pt>
              </c:strCache>
            </c:strRef>
          </c:cat>
          <c:val>
            <c:numRef>
              <c:f>[Workbook1]Sheet1!$B$2:$G$2</c:f>
              <c:numCache>
                <c:formatCode>#,##0</c:formatCode>
                <c:ptCount val="6"/>
                <c:pt idx="0">
                  <c:v>2.477871E6</c:v>
                </c:pt>
                <c:pt idx="1">
                  <c:v>5.221092E6</c:v>
                </c:pt>
                <c:pt idx="2">
                  <c:v>7.836698E6</c:v>
                </c:pt>
                <c:pt idx="3">
                  <c:v>9.966572E6</c:v>
                </c:pt>
                <c:pt idx="4">
                  <c:v>1.0622285E7</c:v>
                </c:pt>
                <c:pt idx="5">
                  <c:v>1.072427E7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[Workbook1]Sheet1!$A$3</c:f>
              <c:strCache>
                <c:ptCount val="1"/>
                <c:pt idx="0">
                  <c:v>Public Domain</c:v>
                </c:pt>
              </c:strCache>
            </c:strRef>
          </c:tx>
          <c:marker>
            <c:symbol val="none"/>
          </c:marker>
          <c:cat>
            <c:strRef>
              <c:f>[Workbook1]Sheet1!$B$1:$G$1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 (May)</c:v>
                </c:pt>
              </c:strCache>
            </c:strRef>
          </c:cat>
          <c:val>
            <c:numRef>
              <c:f>[Workbook1]Sheet1!$B$3:$G$3</c:f>
              <c:numCache>
                <c:formatCode>#,##0</c:formatCode>
                <c:ptCount val="6"/>
                <c:pt idx="0">
                  <c:v>372085.0</c:v>
                </c:pt>
                <c:pt idx="1">
                  <c:v>758947.0</c:v>
                </c:pt>
                <c:pt idx="2">
                  <c:v>1.959223E6</c:v>
                </c:pt>
                <c:pt idx="3">
                  <c:v>2.712626E6</c:v>
                </c:pt>
                <c:pt idx="4">
                  <c:v>3.296941E6</c:v>
                </c:pt>
                <c:pt idx="5">
                  <c:v>3.373522E6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139128"/>
        <c:axId val="-2087137848"/>
      </c:lineChart>
      <c:catAx>
        <c:axId val="-2087139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7137848"/>
        <c:crosses val="autoZero"/>
        <c:auto val="1"/>
        <c:lblAlgn val="ctr"/>
        <c:lblOffset val="100"/>
        <c:noMultiLvlLbl val="0"/>
      </c:catAx>
      <c:valAx>
        <c:axId val="-20871378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871391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872CA-79CD-3248-A6D7-D28B693EA25B}" type="datetimeFigureOut">
              <a:rPr lang="en-US" smtClean="0"/>
              <a:t>6/14/13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B311B-BDAF-BB42-8768-5A1974F75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7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6DA01-42B8-7346-A9EA-4BF55496E3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3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1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1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16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92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36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34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9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9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B9D02-B82A-C845-AF3C-EA15BF30A7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9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26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1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00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7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87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87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58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9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5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2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19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5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441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43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84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64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29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endParaRPr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9BF36D-CFCF-AE4B-A55C-E252B27A32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5000B9-7AD8-0E4B-87A6-8F0129A504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4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3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A23698B5-29A8-7342-B73F-0113DC883AF3}" type="slidenum">
              <a:rPr lang="en-US" sz="1200"/>
              <a:pPr algn="r"/>
              <a:t>8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1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hathitrust.org/" TargetMode="External"/><Relationship Id="rId3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71500" y="1524000"/>
            <a:ext cx="8001000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958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9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265863" y="121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700" y="1775064"/>
            <a:ext cx="7848600" cy="3802616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535363" y="557213"/>
            <a:ext cx="29210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HATHITRUST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 </a:t>
            </a:r>
            <a:r>
              <a:rPr lang="en-US" sz="1600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A Shared Digital Repository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638300" y="3976471"/>
            <a:ext cx="5884863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47700" y="1689100"/>
            <a:ext cx="7848600" cy="1622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03488" y="5842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58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61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713" y="1752600"/>
            <a:ext cx="6351587" cy="2171700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4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4394200"/>
            <a:ext cx="1376362" cy="12969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900" y="2009774"/>
            <a:ext cx="5634038" cy="162242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51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8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8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5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5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23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70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0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7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41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4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4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2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0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9EA0-F317-5248-BBB4-5B8E16A94E35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  <p:sldLayoutId id="214748367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6973-D6AF-DC47-B322-5133D32CC071}" type="datetimeFigureOut">
              <a:rPr lang="en-US" smtClean="0"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6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bib_api" TargetMode="External"/><Relationship Id="rId4" Type="http://schemas.openxmlformats.org/officeDocument/2006/relationships/hyperlink" Target="http://www.hathitrust.org/data" TargetMode="External"/><Relationship Id="rId5" Type="http://schemas.openxmlformats.org/officeDocument/2006/relationships/hyperlink" Target="http://www.hathitrust.org/hathifiles" TargetMode="External"/><Relationship Id="rId6" Type="http://schemas.openxmlformats.org/officeDocument/2006/relationships/hyperlink" Target="http://www.hathitrust.org/data_api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about" TargetMode="External"/><Relationship Id="rId4" Type="http://schemas.openxmlformats.org/officeDocument/2006/relationships/hyperlink" Target="http://twitter.com/hathitrust" TargetMode="External"/><Relationship Id="rId5" Type="http://schemas.openxmlformats.org/officeDocument/2006/relationships/hyperlink" Target="http://www.facebook.com/hathitrust" TargetMode="External"/><Relationship Id="rId6" Type="http://schemas.openxmlformats.org/officeDocument/2006/relationships/hyperlink" Target="http://www.hathitrust.org/updates" TargetMode="External"/><Relationship Id="rId7" Type="http://schemas.openxmlformats.org/officeDocument/2006/relationships/hyperlink" Target="http://www.hathitrust.org/updates_rss" TargetMode="External"/><Relationship Id="rId8" Type="http://schemas.openxmlformats.org/officeDocument/2006/relationships/hyperlink" Target="mailto:feedback@issues.hathitrust.org" TargetMode="External"/><Relationship Id="rId9" Type="http://schemas.openxmlformats.org/officeDocument/2006/relationships/hyperlink" Target="http://www.hathitrust.org/blog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hathitrust.org/access_use%23ic-acces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hathitrust.org/ingest_tool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>
          <a:xfrm>
            <a:off x="1093095" y="2002454"/>
            <a:ext cx="6776238" cy="1693132"/>
          </a:xfrm>
        </p:spPr>
        <p:txBody>
          <a:bodyPr>
            <a:normAutofit/>
          </a:bodyPr>
          <a:lstStyle/>
          <a:p>
            <a:r>
              <a:rPr lang="en-US" dirty="0" smtClean="0"/>
              <a:t>Institution Uses of </a:t>
            </a:r>
            <a:r>
              <a:rPr lang="en-US" dirty="0" err="1" smtClean="0"/>
              <a:t>HathiTrust</a:t>
            </a:r>
            <a:endParaRPr lang="en-US" dirty="0">
              <a:latin typeface="Calibri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610536" y="5469085"/>
            <a:ext cx="2988921" cy="11584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095" y="4195095"/>
            <a:ext cx="7007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Jeremy York</a:t>
            </a:r>
          </a:p>
          <a:p>
            <a:pPr algn="ctr"/>
            <a:r>
              <a:rPr lang="en-US" dirty="0" smtClean="0"/>
              <a:t>Maine Shared Collections Strategy</a:t>
            </a:r>
          </a:p>
          <a:p>
            <a:pPr algn="ctr"/>
            <a:r>
              <a:rPr lang="en-US" dirty="0" smtClean="0"/>
              <a:t>May 23, 2013</a:t>
            </a:r>
          </a:p>
        </p:txBody>
      </p:sp>
    </p:spTree>
    <p:extLst>
      <p:ext uri="{BB962C8B-B14F-4D97-AF65-F5344CB8AC3E}">
        <p14:creationId xmlns:p14="http://schemas.microsoft.com/office/powerpoint/2010/main" val="389603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885811"/>
              </p:ext>
            </p:extLst>
          </p:nvPr>
        </p:nvGraphicFramePr>
        <p:xfrm>
          <a:off x="599784" y="4690426"/>
          <a:ext cx="7959259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221"/>
                <a:gridCol w="1123997"/>
                <a:gridCol w="1041350"/>
                <a:gridCol w="1024821"/>
                <a:gridCol w="1074409"/>
                <a:gridCol w="1279971"/>
                <a:gridCol w="1513490"/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2013 (May)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Volumes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2,477,871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5,221,092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7,836,698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9,966,572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10,622,285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10,724,270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Pub</a:t>
                      </a:r>
                      <a:r>
                        <a:rPr lang="en-US" sz="1600" baseline="0" dirty="0" smtClean="0"/>
                        <a:t>lic Domain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372,085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758,947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1,959,223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2,712,626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3,296,941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3,373,522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360154"/>
              </p:ext>
            </p:extLst>
          </p:nvPr>
        </p:nvGraphicFramePr>
        <p:xfrm>
          <a:off x="599784" y="283105"/>
          <a:ext cx="7959259" cy="421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246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Centralized...yet 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on </a:t>
            </a:r>
            <a:r>
              <a:rPr lang="en-US" dirty="0" smtClean="0"/>
              <a:t>demand</a:t>
            </a:r>
          </a:p>
          <a:p>
            <a:r>
              <a:rPr lang="en-US" dirty="0" smtClean="0"/>
              <a:t>ILL</a:t>
            </a:r>
          </a:p>
          <a:p>
            <a:r>
              <a:rPr lang="en-US" dirty="0" smtClean="0"/>
              <a:t>Use in local catalogs</a:t>
            </a:r>
            <a:endParaRPr lang="en-US" dirty="0"/>
          </a:p>
          <a:p>
            <a:r>
              <a:rPr lang="en-US" dirty="0" smtClean="0"/>
              <a:t>Collection Management/</a:t>
            </a:r>
            <a:r>
              <a:rPr lang="en-US" dirty="0" err="1" smtClean="0"/>
              <a:t>Developement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736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Google-digitizedBu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5" y="0"/>
            <a:ext cx="7233129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00354" y="2400517"/>
            <a:ext cx="800236" cy="2783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Google-digitizedBookPr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CGoogle-digitizedBuyAmaz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36"/>
            <a:ext cx="9144000" cy="2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7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UPressP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2" y="0"/>
            <a:ext cx="7357839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00354" y="2887579"/>
            <a:ext cx="800236" cy="2783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8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UPressPoDBu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20"/>
            <a:ext cx="9144000" cy="4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3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PoDRepor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Inter-library Loan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2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in Local Catalogs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6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/>
          </p:cNvSpPr>
          <p:nvPr>
            <p:ph type="title" idx="4294967295"/>
          </p:nvPr>
        </p:nvSpPr>
        <p:spPr>
          <a:xfrm>
            <a:off x="0" y="1668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Partnership</a:t>
            </a:r>
            <a:endParaRPr lang="en-US" dirty="0">
              <a:latin typeface="Calibri" charset="0"/>
            </a:endParaRPr>
          </a:p>
        </p:txBody>
      </p:sp>
      <p:sp>
        <p:nvSpPr>
          <p:cNvPr id="9219" name="Rectangle 12"/>
          <p:cNvSpPr>
            <a:spLocks noGrp="1"/>
          </p:cNvSpPr>
          <p:nvPr>
            <p:ph idx="4294967295"/>
          </p:nvPr>
        </p:nvSpPr>
        <p:spPr>
          <a:xfrm>
            <a:off x="527536" y="1156342"/>
            <a:ext cx="2293938" cy="554074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Arizona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Baylor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Boston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Boston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Brandeis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Brown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California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Digital 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Carnegie Mellon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Columbia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Cornell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Dartmouth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Duke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Emory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Florida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Getty Research Institute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Harvard University 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Indiana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Iowa State 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Johns Hopkins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Kansas State 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Lafayette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Library of Congress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Massachusetts Institute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Technology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McGill University`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Michigan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New York Public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New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York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North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Carolina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Central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</a:pPr>
            <a:endParaRPr lang="en-US" sz="1300" dirty="0">
              <a:solidFill>
                <a:srgbClr val="000000"/>
              </a:solidFill>
              <a:latin typeface="Monaco" charset="0"/>
            </a:endParaRPr>
          </a:p>
        </p:txBody>
      </p:sp>
      <p:sp>
        <p:nvSpPr>
          <p:cNvPr id="9220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3301997" y="1159688"/>
            <a:ext cx="2592235" cy="554074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North Carolina 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Northwestern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Ohio State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Pennsylvania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Princeton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Purdue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Stanford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Syracuse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Texas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A&amp;M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Tufts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Universidad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Complutense</a:t>
            </a: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de Madrid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 of Alberta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Arizona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Calgary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 of California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Berkeley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Davis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Irvine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Los Angeles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Merced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Riverside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 Diego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 Francisco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Santa Barbara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Santa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Cruz</a:t>
            </a:r>
            <a:endParaRPr lang="en-US" sz="1400" dirty="0" smtClean="0">
              <a:latin typeface="Calibri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Chicago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Connecticut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Delaware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3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1" name="Rectangle 13"/>
          <p:cNvSpPr txBox="1">
            <a:spLocks/>
          </p:cNvSpPr>
          <p:nvPr/>
        </p:nvSpPr>
        <p:spPr bwMode="auto">
          <a:xfrm>
            <a:off x="6141686" y="1156342"/>
            <a:ext cx="2495550" cy="51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Florida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Houston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of Illinois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of Illinois at Chicago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Iowa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Kansas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Maryland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Miami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Michigan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Minnesota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Missouri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Nebraska-Lincoln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North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Carolina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at Chapel Hill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Notre Dame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Pennsylvania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Pittsburgh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Vermont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Virginia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Wisconsin-	Madison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 State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Vanderbilt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Virginia Tech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Wake Forest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Yale University Library</a:t>
            </a:r>
            <a:endParaRPr lang="en-US" sz="1400" dirty="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3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Bibliographic </a:t>
            </a:r>
            <a:r>
              <a:rPr lang="en-US" dirty="0"/>
              <a:t>API</a:t>
            </a:r>
          </a:p>
          <a:p>
            <a:pPr lvl="1"/>
            <a:r>
              <a:rPr lang="en-US" dirty="0" smtClean="0"/>
              <a:t>Volume </a:t>
            </a:r>
            <a:r>
              <a:rPr lang="en-US" dirty="0"/>
              <a:t>and rights information</a:t>
            </a:r>
          </a:p>
          <a:p>
            <a:pPr lvl="1"/>
            <a:r>
              <a:rPr lang="en-US" dirty="0"/>
              <a:t>MARC </a:t>
            </a:r>
            <a:r>
              <a:rPr lang="en-US" dirty="0" smtClean="0"/>
              <a:t>records</a:t>
            </a:r>
          </a:p>
          <a:p>
            <a:pPr lvl="1"/>
            <a:r>
              <a:rPr lang="en-US" dirty="0">
                <a:hlinkClick r:id="rId3"/>
              </a:rPr>
              <a:t>http://www.hathitrust.org/</a:t>
            </a:r>
            <a:r>
              <a:rPr lang="en-US" dirty="0" smtClean="0">
                <a:hlinkClick r:id="rId3"/>
              </a:rPr>
              <a:t>bib_api</a:t>
            </a:r>
            <a:endParaRPr lang="en-US" dirty="0"/>
          </a:p>
          <a:p>
            <a:r>
              <a:rPr lang="en-US" dirty="0" smtClean="0"/>
              <a:t>OAI</a:t>
            </a:r>
          </a:p>
          <a:p>
            <a:pPr lvl="1"/>
            <a:r>
              <a:rPr lang="en-US" dirty="0" smtClean="0">
                <a:hlinkClick r:id="rId4"/>
              </a:rPr>
              <a:t>http://www.hathitrust.org/data</a:t>
            </a:r>
            <a:endParaRPr lang="en-US" dirty="0" smtClean="0"/>
          </a:p>
          <a:p>
            <a:r>
              <a:rPr lang="en-US" dirty="0"/>
              <a:t>“</a:t>
            </a:r>
            <a:r>
              <a:rPr lang="en-US" dirty="0" err="1"/>
              <a:t>Hathifiles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>
                <a:hlinkClick r:id="rId5"/>
              </a:rPr>
              <a:t>http://www.hathitrust.org/hathifiles</a:t>
            </a:r>
            <a:endParaRPr lang="en-US" dirty="0" smtClean="0"/>
          </a:p>
          <a:p>
            <a:r>
              <a:rPr lang="en-US" dirty="0"/>
              <a:t>Data API</a:t>
            </a:r>
          </a:p>
          <a:p>
            <a:pPr lvl="1"/>
            <a:r>
              <a:rPr lang="en-US" dirty="0"/>
              <a:t>Volume and rights information</a:t>
            </a:r>
          </a:p>
          <a:p>
            <a:pPr lvl="1"/>
            <a:r>
              <a:rPr lang="en-US" dirty="0"/>
              <a:t>Page images</a:t>
            </a:r>
          </a:p>
          <a:p>
            <a:pPr lvl="1"/>
            <a:r>
              <a:rPr lang="en-US" dirty="0"/>
              <a:t>OCR</a:t>
            </a:r>
          </a:p>
          <a:p>
            <a:pPr lvl="1"/>
            <a:r>
              <a:rPr lang="en-US" dirty="0">
                <a:hlinkClick r:id="rId6"/>
              </a:rPr>
              <a:t>http://www.hathitrust.org/</a:t>
            </a:r>
            <a:r>
              <a:rPr lang="en-US" dirty="0" smtClean="0">
                <a:hlinkClick r:id="rId6"/>
              </a:rPr>
              <a:t>data_api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6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H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3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25"/>
            <a:ext cx="9144000" cy="54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6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7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tonColle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10"/>
            <a:ext cx="9144000" cy="574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thi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40" y="0"/>
            <a:ext cx="5464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hifiles_descrip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73" y="0"/>
            <a:ext cx="5512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6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905"/>
            <a:ext cx="9144000" cy="47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p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1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of Collections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5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Repository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2008</a:t>
            </a:r>
          </a:p>
          <a:p>
            <a:r>
              <a:rPr lang="en-US" dirty="0" smtClean="0"/>
              <a:t>Initial focus on digitized book and journal content</a:t>
            </a:r>
          </a:p>
          <a:p>
            <a:pPr lvl="1"/>
            <a:r>
              <a:rPr lang="en-US" dirty="0" smtClean="0"/>
              <a:t>10.7 million </a:t>
            </a:r>
            <a:r>
              <a:rPr lang="en-US" dirty="0"/>
              <a:t>total volumes </a:t>
            </a:r>
          </a:p>
          <a:p>
            <a:pPr lvl="1"/>
            <a:r>
              <a:rPr lang="en-US" dirty="0" smtClean="0"/>
              <a:t>5.6 million </a:t>
            </a:r>
            <a:r>
              <a:rPr lang="en-US" dirty="0"/>
              <a:t>book titles</a:t>
            </a:r>
          </a:p>
          <a:p>
            <a:pPr lvl="1"/>
            <a:r>
              <a:rPr lang="en-US" dirty="0" smtClean="0"/>
              <a:t>278,000 </a:t>
            </a:r>
            <a:r>
              <a:rPr lang="en-US" dirty="0"/>
              <a:t>serial titles</a:t>
            </a:r>
          </a:p>
          <a:p>
            <a:pPr lvl="1"/>
            <a:r>
              <a:rPr lang="en-US" dirty="0" smtClean="0"/>
              <a:t>3.3 million public domain (~31%)</a:t>
            </a:r>
          </a:p>
        </p:txBody>
      </p:sp>
    </p:spTree>
    <p:extLst>
      <p:ext uri="{BB962C8B-B14F-4D97-AF65-F5344CB8AC3E}">
        <p14:creationId xmlns:p14="http://schemas.microsoft.com/office/powerpoint/2010/main" val="168126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ections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06" y="0"/>
            <a:ext cx="4172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Physical spaces</a:t>
            </a:r>
          </a:p>
          <a:p>
            <a:r>
              <a:rPr lang="en-US" dirty="0" smtClean="0"/>
              <a:t>Collections within </a:t>
            </a:r>
            <a:r>
              <a:rPr lang="en-US" dirty="0" err="1" smtClean="0"/>
              <a:t>HathiTrust</a:t>
            </a:r>
            <a:endParaRPr lang="en-US" dirty="0" smtClean="0"/>
          </a:p>
          <a:p>
            <a:pPr lvl="1"/>
            <a:r>
              <a:rPr lang="en-US" dirty="0" smtClean="0"/>
              <a:t>English Short Title Catalog</a:t>
            </a:r>
          </a:p>
          <a:p>
            <a:pPr lvl="1"/>
            <a:r>
              <a:rPr lang="en-US" dirty="0" smtClean="0"/>
              <a:t>USU Press, UM Press</a:t>
            </a:r>
          </a:p>
          <a:p>
            <a:pPr lvl="1"/>
            <a:r>
              <a:rPr lang="en-US" dirty="0"/>
              <a:t>Indiana University </a:t>
            </a:r>
            <a:r>
              <a:rPr lang="en-US" dirty="0" smtClean="0"/>
              <a:t>Folklore</a:t>
            </a:r>
          </a:p>
          <a:p>
            <a:pPr lvl="1"/>
            <a:r>
              <a:rPr lang="en-US" dirty="0" smtClean="0"/>
              <a:t>Islamic Manuscripts</a:t>
            </a:r>
          </a:p>
          <a:p>
            <a:pPr lvl="1"/>
            <a:r>
              <a:rPr lang="en-US" dirty="0" smtClean="0"/>
              <a:t>Incunabula (Universidad </a:t>
            </a:r>
            <a:r>
              <a:rPr lang="en-US" dirty="0" err="1" smtClean="0"/>
              <a:t>Complutense</a:t>
            </a:r>
            <a:r>
              <a:rPr lang="en-US" dirty="0" smtClean="0"/>
              <a:t> de Madrid)</a:t>
            </a:r>
          </a:p>
          <a:p>
            <a:r>
              <a:rPr lang="en-US" dirty="0" smtClean="0"/>
              <a:t>Collections drawn from the collection</a:t>
            </a:r>
          </a:p>
          <a:p>
            <a:pPr lvl="1"/>
            <a:r>
              <a:rPr lang="en-US" dirty="0" smtClean="0"/>
              <a:t>Patent Indexes</a:t>
            </a:r>
          </a:p>
          <a:p>
            <a:pPr lvl="1"/>
            <a:r>
              <a:rPr lang="en-US" dirty="0" smtClean="0"/>
              <a:t>19th </a:t>
            </a:r>
            <a:r>
              <a:rPr lang="en-US" dirty="0" err="1"/>
              <a:t>cen</a:t>
            </a:r>
            <a:r>
              <a:rPr lang="en-US" dirty="0"/>
              <a:t> cookbooks</a:t>
            </a:r>
          </a:p>
          <a:p>
            <a:pPr lvl="1"/>
            <a:r>
              <a:rPr lang="en-US" dirty="0" smtClean="0"/>
              <a:t>Dictionaries</a:t>
            </a:r>
            <a:endParaRPr lang="en-US" dirty="0"/>
          </a:p>
          <a:p>
            <a:pPr lvl="1"/>
            <a:r>
              <a:rPr lang="en-US" dirty="0"/>
              <a:t>Anarchism </a:t>
            </a:r>
            <a:r>
              <a:rPr lang="en-US" dirty="0" smtClean="0"/>
              <a:t>pamphlets</a:t>
            </a:r>
          </a:p>
          <a:p>
            <a:pPr lvl="1"/>
            <a:r>
              <a:rPr lang="en-US" dirty="0" smtClean="0"/>
              <a:t>Historical and topical collections</a:t>
            </a:r>
            <a:endParaRPr lang="en-US" dirty="0"/>
          </a:p>
          <a:p>
            <a:r>
              <a:rPr lang="en-US" dirty="0" smtClean="0"/>
              <a:t>Datasets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cherGradRefer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41"/>
            <a:ext cx="9144000" cy="4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3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ent Index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67" y="0"/>
            <a:ext cx="7188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1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C_Incunabula_Islamic_K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056"/>
            <a:ext cx="9144000" cy="4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P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10"/>
            <a:ext cx="9144000" cy="4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UP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1"/>
            <a:ext cx="9144000" cy="4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7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in digitization planning</a:t>
            </a:r>
          </a:p>
          <a:p>
            <a:r>
              <a:rPr lang="en-US" dirty="0"/>
              <a:t>Use in collection </a:t>
            </a:r>
            <a:r>
              <a:rPr lang="en-US" dirty="0" smtClean="0"/>
              <a:t>management, development, analysis</a:t>
            </a:r>
          </a:p>
          <a:p>
            <a:pPr lvl="1"/>
            <a:r>
              <a:rPr lang="en-US" dirty="0" smtClean="0"/>
              <a:t>Requests </a:t>
            </a:r>
            <a:r>
              <a:rPr lang="en-US" dirty="0"/>
              <a:t>for </a:t>
            </a:r>
            <a:r>
              <a:rPr lang="en-US" dirty="0" smtClean="0"/>
              <a:t>accession</a:t>
            </a:r>
          </a:p>
          <a:p>
            <a:pPr lvl="1"/>
            <a:r>
              <a:rPr lang="en-US"/>
              <a:t>Collection </a:t>
            </a:r>
            <a:r>
              <a:rPr lang="en-US" smtClean="0"/>
              <a:t>analysis</a:t>
            </a:r>
          </a:p>
          <a:p>
            <a:pPr lvl="1"/>
            <a:r>
              <a:rPr lang="en-US" dirty="0" smtClean="0"/>
              <a:t>Holdings data</a:t>
            </a:r>
          </a:p>
          <a:p>
            <a:pPr lvl="1"/>
            <a:r>
              <a:rPr lang="en-US" dirty="0" smtClean="0"/>
              <a:t>Print monographs archive</a:t>
            </a:r>
          </a:p>
        </p:txBody>
      </p:sp>
    </p:spTree>
    <p:extLst>
      <p:ext uri="{BB962C8B-B14F-4D97-AF65-F5344CB8AC3E}">
        <p14:creationId xmlns:p14="http://schemas.microsoft.com/office/powerpoint/2010/main" val="429413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980647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272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Mission	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 smtClean="0">
                <a:ea typeface="+mn-ea"/>
                <a:cs typeface="+mn-cs"/>
              </a:rPr>
              <a:t>To contribute to the common good by collecting, organizing, preserving, communicating, and sharing</a:t>
            </a:r>
            <a:r>
              <a:rPr lang="en-US" sz="3000" b="1" dirty="0" smtClean="0">
                <a:ea typeface="+mn-ea"/>
                <a:cs typeface="+mn-cs"/>
              </a:rPr>
              <a:t> </a:t>
            </a:r>
            <a:r>
              <a:rPr lang="en-US" sz="3000" dirty="0" smtClean="0">
                <a:ea typeface="+mn-ea"/>
                <a:cs typeface="+mn-cs"/>
              </a:rPr>
              <a:t>the record of human knowledge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5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out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About: 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://www.hathitrust.org/about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Twitter: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4"/>
              </a:rPr>
              <a:t>http://twitter.com/hathitrust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Facebook: </a:t>
            </a:r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http://www.facebook.com/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Monthly newsletter: 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6"/>
              </a:rPr>
              <a:t>http:www.hathitrust.org/updates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RSS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7"/>
              </a:rPr>
              <a:t>http://www.hathitrust.org/updates_rss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Contact us: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8"/>
              </a:rPr>
              <a:t>feedback@issues.hathitrust.org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Blogs: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9"/>
              </a:rPr>
              <a:t>http://www.hathitrust.org/blogs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Large-scale Search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Perspectives from </a:t>
            </a:r>
            <a:r>
              <a:rPr lang="en-US" altLang="ja-JP" dirty="0" err="1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dirty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3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Collections and Collaboration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sz="3000" dirty="0"/>
              <a:t>Comprehensive </a:t>
            </a:r>
            <a:r>
              <a:rPr lang="en-US" sz="3000" dirty="0" smtClean="0"/>
              <a:t>collection</a:t>
            </a:r>
          </a:p>
          <a:p>
            <a:pPr lvl="1">
              <a:buFont typeface="Lucida Grande"/>
              <a:buChar char="-"/>
              <a:defRPr/>
            </a:pPr>
            <a:r>
              <a:rPr lang="en-US" sz="2600" dirty="0" smtClean="0"/>
              <a:t>Preservation…with Access</a:t>
            </a:r>
          </a:p>
          <a:p>
            <a:pPr lvl="1">
              <a:buFont typeface="Lucida Grande"/>
              <a:buChar char="-"/>
              <a:defRPr/>
            </a:pPr>
            <a:r>
              <a:rPr lang="en-US" sz="2600" dirty="0" smtClean="0"/>
              <a:t>Repository centralized, yet open</a:t>
            </a:r>
          </a:p>
          <a:p>
            <a:pPr>
              <a:defRPr/>
            </a:pPr>
            <a:r>
              <a:rPr lang="en-US" sz="3000" dirty="0" smtClean="0"/>
              <a:t>Shared </a:t>
            </a:r>
            <a:r>
              <a:rPr lang="en-US" sz="3000" dirty="0"/>
              <a:t>strategies</a:t>
            </a:r>
          </a:p>
          <a:p>
            <a:pPr lvl="1">
              <a:defRPr/>
            </a:pPr>
            <a:r>
              <a:rPr lang="en-US" sz="2600" dirty="0" smtClean="0"/>
              <a:t>Copyright</a:t>
            </a:r>
          </a:p>
          <a:p>
            <a:pPr lvl="1">
              <a:defRPr/>
            </a:pPr>
            <a:r>
              <a:rPr lang="en-US" sz="2600" dirty="0" smtClean="0"/>
              <a:t>Collection </a:t>
            </a:r>
            <a:r>
              <a:rPr lang="en-US" sz="2600" dirty="0"/>
              <a:t>management, </a:t>
            </a:r>
            <a:r>
              <a:rPr lang="en-US" sz="2600" dirty="0" smtClean="0"/>
              <a:t>development</a:t>
            </a:r>
          </a:p>
          <a:p>
            <a:pPr lvl="1">
              <a:defRPr/>
            </a:pPr>
            <a:r>
              <a:rPr lang="en-US" sz="2600" dirty="0" smtClean="0"/>
              <a:t>Preservation</a:t>
            </a:r>
          </a:p>
          <a:p>
            <a:pPr lvl="1">
              <a:defRPr/>
            </a:pPr>
            <a:r>
              <a:rPr lang="en-US" sz="2600" dirty="0"/>
              <a:t>Discovery / </a:t>
            </a:r>
            <a:r>
              <a:rPr lang="en-US" sz="2600" dirty="0" smtClean="0"/>
              <a:t>Use</a:t>
            </a:r>
          </a:p>
          <a:p>
            <a:pPr lvl="1">
              <a:defRPr/>
            </a:pPr>
            <a:r>
              <a:rPr lang="en-US" sz="2600" dirty="0" smtClean="0"/>
              <a:t>Bibliographic Indeterminacy</a:t>
            </a:r>
          </a:p>
          <a:p>
            <a:pPr lvl="1">
              <a:defRPr/>
            </a:pPr>
            <a:r>
              <a:rPr lang="en-US" sz="2600" dirty="0" smtClean="0"/>
              <a:t>Efficient user services</a:t>
            </a:r>
          </a:p>
          <a:p>
            <a:pPr>
              <a:defRPr/>
            </a:pPr>
            <a:r>
              <a:rPr lang="en-US" sz="3000" dirty="0" smtClean="0"/>
              <a:t>Public </a:t>
            </a:r>
            <a:r>
              <a:rPr lang="en-US" sz="3000" dirty="0"/>
              <a:t>Good</a:t>
            </a:r>
          </a:p>
          <a:p>
            <a:pPr>
              <a:buNone/>
            </a:pP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8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Preservation...with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Long-term preservation</a:t>
            </a:r>
          </a:p>
          <a:p>
            <a:pPr lvl="1"/>
            <a:r>
              <a:rPr lang="en-US" dirty="0" smtClean="0"/>
              <a:t>Bit-level and migration</a:t>
            </a:r>
            <a:endParaRPr lang="en-US" dirty="0"/>
          </a:p>
          <a:p>
            <a:r>
              <a:rPr lang="en-US" dirty="0" smtClean="0"/>
              <a:t>Bibliographic </a:t>
            </a:r>
            <a:r>
              <a:rPr lang="en-US" dirty="0"/>
              <a:t>search</a:t>
            </a:r>
          </a:p>
          <a:p>
            <a:r>
              <a:rPr lang="en-US" dirty="0"/>
              <a:t>Full-text </a:t>
            </a:r>
            <a:r>
              <a:rPr lang="en-US" dirty="0" smtClean="0"/>
              <a:t>search</a:t>
            </a:r>
          </a:p>
          <a:p>
            <a:r>
              <a:rPr lang="en-US" dirty="0" smtClean="0"/>
              <a:t>Copyright review</a:t>
            </a:r>
            <a:endParaRPr lang="en-US" dirty="0"/>
          </a:p>
          <a:p>
            <a:r>
              <a:rPr lang="en-US" dirty="0" smtClean="0"/>
              <a:t>Reading and download capabilities</a:t>
            </a:r>
          </a:p>
          <a:p>
            <a:pPr lvl="1"/>
            <a:r>
              <a:rPr lang="en-US" dirty="0" smtClean="0"/>
              <a:t>Access for users who have print disabilities</a:t>
            </a:r>
          </a:p>
          <a:p>
            <a:pPr lvl="1"/>
            <a:r>
              <a:rPr lang="en-US" dirty="0" smtClean="0"/>
              <a:t>Access to out of bring and brittle books</a:t>
            </a:r>
          </a:p>
          <a:p>
            <a:pPr lvl="1"/>
            <a:r>
              <a:rPr lang="en-US" dirty="0" smtClean="0"/>
              <a:t>Subject </a:t>
            </a:r>
            <a:r>
              <a:rPr lang="en-US" dirty="0"/>
              <a:t>to terms </a:t>
            </a:r>
            <a:r>
              <a:rPr lang="en-US" dirty="0" smtClean="0"/>
              <a:t>and conditions at </a:t>
            </a:r>
            <a:r>
              <a:rPr lang="en-US" dirty="0">
                <a:hlinkClick r:id="rId3"/>
              </a:rPr>
              <a:t>http://www.hathitrust.org/access_use#ic-</a:t>
            </a:r>
            <a:r>
              <a:rPr lang="en-US" dirty="0" smtClean="0">
                <a:hlinkClick r:id="rId3"/>
              </a:rPr>
              <a:t>access</a:t>
            </a:r>
            <a:endParaRPr lang="en-US" dirty="0" smtClean="0"/>
          </a:p>
          <a:p>
            <a:r>
              <a:rPr lang="en-US" dirty="0"/>
              <a:t>Support beyond books and journals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3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Content into </a:t>
            </a:r>
            <a:r>
              <a:rPr lang="en-US" dirty="0" err="1" smtClean="0"/>
              <a:t>HathiTrust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Administrative forms</a:t>
            </a:r>
          </a:p>
          <a:p>
            <a:pPr lvl="1"/>
            <a:r>
              <a:rPr lang="en-US" dirty="0" smtClean="0"/>
              <a:t>Digital Assets Submission Inventory</a:t>
            </a:r>
          </a:p>
          <a:p>
            <a:pPr lvl="1"/>
            <a:r>
              <a:rPr lang="en-US" dirty="0" smtClean="0"/>
              <a:t>Administrative Coversheet</a:t>
            </a:r>
          </a:p>
          <a:p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Workflows for Google- and IA-digitized Institutions package to </a:t>
            </a:r>
            <a:r>
              <a:rPr lang="en-US" dirty="0" err="1" smtClean="0"/>
              <a:t>HathiTrust</a:t>
            </a:r>
            <a:r>
              <a:rPr lang="en-US" dirty="0" smtClean="0"/>
              <a:t> specifications</a:t>
            </a:r>
          </a:p>
          <a:p>
            <a:pPr lvl="1"/>
            <a:r>
              <a:rPr lang="en-US" dirty="0" smtClean="0">
                <a:hlinkClick r:id="rId3"/>
              </a:rPr>
              <a:t>http://www.hathitrust.org/ingest_tools</a:t>
            </a:r>
            <a:endParaRPr lang="en-US" dirty="0" smtClean="0"/>
          </a:p>
          <a:p>
            <a:pPr lvl="1"/>
            <a:r>
              <a:rPr lang="en-US" dirty="0" smtClean="0"/>
              <a:t>Planning for next phase of tools</a:t>
            </a:r>
          </a:p>
          <a:p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Bibliographic data (MARC) to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44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Copyright Distribution</a:t>
            </a:r>
            <a:endParaRPr lang="en-US" dirty="0">
              <a:solidFill>
                <a:srgbClr val="404040"/>
              </a:solidFill>
              <a:latin typeface="Calibri" charset="0"/>
            </a:endParaRPr>
          </a:p>
        </p:txBody>
      </p:sp>
      <p:graphicFrame>
        <p:nvGraphicFramePr>
          <p:cNvPr id="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471323"/>
              </p:ext>
            </p:extLst>
          </p:nvPr>
        </p:nvGraphicFramePr>
        <p:xfrm>
          <a:off x="335425" y="1721708"/>
          <a:ext cx="8673917" cy="458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010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159819"/>
              </p:ext>
            </p:extLst>
          </p:nvPr>
        </p:nvGraphicFramePr>
        <p:xfrm>
          <a:off x="1133474" y="2009775"/>
          <a:ext cx="7609417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55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21837</TotalTime>
  <Words>720</Words>
  <Application>Microsoft Macintosh PowerPoint</Application>
  <PresentationFormat>On-screen Show (4:3)</PresentationFormat>
  <Paragraphs>277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Custom Design</vt:lpstr>
      <vt:lpstr>Institution Uses of HathiTrust</vt:lpstr>
      <vt:lpstr>Partnership</vt:lpstr>
      <vt:lpstr>Digital Repository</vt:lpstr>
      <vt:lpstr>Mission </vt:lpstr>
      <vt:lpstr>Collections and Collaboration</vt:lpstr>
      <vt:lpstr>Preservation...with Access</vt:lpstr>
      <vt:lpstr>Getting Content into HathiTrust</vt:lpstr>
      <vt:lpstr>Copyright Distribution</vt:lpstr>
      <vt:lpstr>Content Sources</vt:lpstr>
      <vt:lpstr>PowerPoint Presentation</vt:lpstr>
      <vt:lpstr>Centralized...yet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Inter-library Loan</vt:lpstr>
      <vt:lpstr>Use in Local Catalogs</vt:lpstr>
      <vt:lpstr>APIs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of Collections</vt:lpstr>
      <vt:lpstr>PowerPoint Presentation</vt:lpstr>
      <vt:lpstr>Collection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Library Collections</vt:lpstr>
      <vt:lpstr>PowerPoint Presentation</vt:lpstr>
      <vt:lpstr>PowerPoint Presentation</vt:lpstr>
      <vt:lpstr>How to find out more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HathiTrust: Putting Research in Context</dc:title>
  <dc:creator>jjyork</dc:creator>
  <cp:lastModifiedBy>Library User</cp:lastModifiedBy>
  <cp:revision>518</cp:revision>
  <dcterms:created xsi:type="dcterms:W3CDTF">2012-03-08T23:05:54Z</dcterms:created>
  <dcterms:modified xsi:type="dcterms:W3CDTF">2013-06-14T13:01:59Z</dcterms:modified>
</cp:coreProperties>
</file>