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93" r:id="rId2"/>
    <p:sldId id="316" r:id="rId3"/>
    <p:sldId id="317" r:id="rId4"/>
    <p:sldId id="318" r:id="rId5"/>
    <p:sldId id="319" r:id="rId6"/>
    <p:sldId id="320" r:id="rId7"/>
    <p:sldId id="321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22" r:id="rId28"/>
    <p:sldId id="277" r:id="rId29"/>
    <p:sldId id="337" r:id="rId30"/>
    <p:sldId id="323" r:id="rId31"/>
    <p:sldId id="324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44" r:id="rId40"/>
    <p:sldId id="333" r:id="rId41"/>
    <p:sldId id="334" r:id="rId42"/>
    <p:sldId id="335" r:id="rId43"/>
    <p:sldId id="336" r:id="rId44"/>
    <p:sldId id="345" r:id="rId45"/>
    <p:sldId id="338" r:id="rId46"/>
    <p:sldId id="339" r:id="rId47"/>
    <p:sldId id="340" r:id="rId48"/>
    <p:sldId id="341" r:id="rId49"/>
    <p:sldId id="342" r:id="rId50"/>
    <p:sldId id="343" r:id="rId51"/>
    <p:sldId id="289" r:id="rId52"/>
    <p:sldId id="348" r:id="rId53"/>
    <p:sldId id="349" r:id="rId54"/>
    <p:sldId id="350" r:id="rId55"/>
    <p:sldId id="291" r:id="rId56"/>
    <p:sldId id="346" r:id="rId57"/>
    <p:sldId id="34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-21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A6360-F357-A047-A4F9-CE0C5CBA39DC}" type="datetimeFigureOut">
              <a:rPr lang="en-US" smtClean="0"/>
              <a:t>11/5/11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99E58-4BA1-964E-91C7-53279DC21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7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5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09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78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45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47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15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56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0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8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57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9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02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2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10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92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A618E-695C-764E-8D7D-EF3960E12F3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707324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54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BC5A4-A405-DF4E-8224-930EFAA0CE1A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6FD132-8315-564B-A6A7-04E592CB79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420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067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48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49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4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3DD8095-12E3-0C46-8324-6EB93D9A964D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2150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9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27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898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32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94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33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52491C-B21A-2A47-B414-5B8EE8663603}" type="slidenum">
              <a:rPr lang="en-US">
                <a:ea typeface="ＭＳ Ｐゴシック" pitchFamily="33" charset="-128"/>
                <a:cs typeface="ＭＳ Ｐゴシック" pitchFamily="3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dirty="0">
              <a:ea typeface="ＭＳ Ｐゴシック" pitchFamily="33" charset="-128"/>
              <a:cs typeface="ＭＳ Ｐゴシック" pitchFamily="3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54275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A3E10-1DC3-0C44-96FE-974C1F11259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2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9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6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4739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407110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121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830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43338" y="4394199"/>
            <a:ext cx="1390650" cy="135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66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9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1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1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8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D888-6132-2342-A1C2-009734A1EBEB}" type="datetimeFigureOut">
              <a:rPr lang="en-US" smtClean="0"/>
              <a:t>11/5/11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60FB9-A242-E849-9472-0C0B3AB0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9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DFe2BJg5rdfgtKBV-RVkhmb4epIPOb1YX4-ZhAPFsI/edit?hl=en" TargetMode="External"/><Relationship Id="rId4" Type="http://schemas.openxmlformats.org/officeDocument/2006/relationships/hyperlink" Target="http://www.hathitrust.org/documents/example-hathitrust-google-mets.xml" TargetMode="External"/><Relationship Id="rId5" Type="http://schemas.openxmlformats.org/officeDocument/2006/relationships/hyperlink" Target="https://docs.google.com/document/edit?id=1LimdHNa25fznRQTOgUr_ThqAoHWeDDOhZ4mdi2IIc-8" TargetMode="External"/><Relationship Id="rId6" Type="http://schemas.openxmlformats.org/officeDocument/2006/relationships/hyperlink" Target="http://www.hathitrust.org/documents/example-hathitrust-ia-mets.xml" TargetMode="External"/><Relationship Id="rId7" Type="http://schemas.openxmlformats.org/officeDocument/2006/relationships/hyperlink" Target="http://www.hathitrust.org/documents/hathitrust-mets-profile.x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documents/example-source-google-mets.xml" TargetMode="External"/><Relationship Id="rId4" Type="http://schemas.openxmlformats.org/officeDocument/2006/relationships/hyperlink" Target="http://www.hathitrust.org/documents/example-source-ia-mets.xml" TargetMode="External"/><Relationship Id="rId5" Type="http://schemas.openxmlformats.org/officeDocument/2006/relationships/hyperlink" Target="https://docs.google.com/document/d/1Z8ATOvFHy-dulLF5NfjQM_3rBlVYaSwyH8AU_ZF3cVk/edit?hl=en_U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docs.google.com/document/d/1BT-U1duPqaXob5Mjjsa7sHkpC7NhTGY5J6X2Yc8NT18/edit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docs.google.com/document/d/1fPA57gYqxGWuQNXEcMLfcfl0OfDjxRaJgDDiDBvuB_k/edit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hathitrust" TargetMode="External"/><Relationship Id="rId4" Type="http://schemas.openxmlformats.org/officeDocument/2006/relationships/hyperlink" Target="http://www.hathitrust.org/updates" TargetMode="External"/><Relationship Id="rId5" Type="http://schemas.openxmlformats.org/officeDocument/2006/relationships/hyperlink" Target="http://www.hathitrust.org/updates_rss" TargetMode="External"/><Relationship Id="rId6" Type="http://schemas.openxmlformats.org/officeDocument/2006/relationships/hyperlink" Target="mailto:feedback@issues.hathitrust.org" TargetMode="External"/><Relationship Id="rId7" Type="http://schemas.openxmlformats.org/officeDocument/2006/relationships/hyperlink" Target="mailto:jjyork@umich.edu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75840"/>
            <a:ext cx="6776238" cy="103981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alibri" charset="0"/>
              </a:rPr>
              <a:t>HathiTrust</a:t>
            </a:r>
            <a:r>
              <a:rPr lang="en-US" dirty="0" smtClean="0">
                <a:latin typeface="Calibri" charset="0"/>
              </a:rPr>
              <a:t> Infrastructure and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 Information Organization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380437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November 7, 2011</a:t>
            </a:r>
          </a:p>
          <a:p>
            <a:pPr algn="ctr"/>
            <a:r>
              <a:rPr lang="en-US" dirty="0" smtClean="0"/>
              <a:t>Jeremy York</a:t>
            </a:r>
          </a:p>
          <a:p>
            <a:pPr algn="ctr"/>
            <a:r>
              <a:rPr lang="en-US" dirty="0" smtClean="0"/>
              <a:t>Project Librarian, </a:t>
            </a:r>
            <a:r>
              <a:rPr lang="en-US" dirty="0" err="1" smtClean="0"/>
              <a:t>HathiTrust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905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487"/>
            <a:ext cx="9144000" cy="61690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400" y="2367655"/>
            <a:ext cx="1053050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Oval 3"/>
          <p:cNvSpPr/>
          <p:nvPr/>
        </p:nvSpPr>
        <p:spPr>
          <a:xfrm>
            <a:off x="6385967" y="2300518"/>
            <a:ext cx="2453158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Oval 4"/>
          <p:cNvSpPr/>
          <p:nvPr/>
        </p:nvSpPr>
        <p:spPr>
          <a:xfrm>
            <a:off x="3110211" y="4353128"/>
            <a:ext cx="1053050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Oval 5"/>
          <p:cNvSpPr/>
          <p:nvPr/>
        </p:nvSpPr>
        <p:spPr>
          <a:xfrm>
            <a:off x="1930161" y="4799114"/>
            <a:ext cx="1053050" cy="458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926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157"/>
            <a:ext cx="9140790" cy="49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9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564"/>
            <a:ext cx="9144000" cy="50660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769100" y="2120900"/>
            <a:ext cx="1485899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2095501"/>
            <a:ext cx="1384300" cy="44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2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5342"/>
            <a:ext cx="9338434" cy="51670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80966" y="1447800"/>
            <a:ext cx="4663033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Oval 3"/>
          <p:cNvSpPr/>
          <p:nvPr/>
        </p:nvSpPr>
        <p:spPr>
          <a:xfrm>
            <a:off x="0" y="4177704"/>
            <a:ext cx="2040467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695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574"/>
            <a:ext cx="9144000" cy="6232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30300"/>
            <a:ext cx="1524000" cy="1627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757714"/>
            <a:ext cx="1524000" cy="834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3592286"/>
            <a:ext cx="1524001" cy="1070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662714"/>
            <a:ext cx="1524001" cy="1070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1130300"/>
            <a:ext cx="4267200" cy="410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5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3014"/>
            <a:ext cx="9107023" cy="48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156"/>
            <a:ext cx="9144000" cy="49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6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" y="803730"/>
            <a:ext cx="9140789" cy="49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2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58587"/>
            <a:ext cx="9144000" cy="49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0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58" y="-8640"/>
            <a:ext cx="6968671" cy="68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1"/>
          </p:nvPr>
        </p:nvSpPr>
        <p:spPr>
          <a:xfrm>
            <a:off x="611120" y="1649413"/>
            <a:ext cx="2294177" cy="49196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Johns Hopkins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McGill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229055" y="1618461"/>
            <a:ext cx="2393950" cy="4919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2000" dirty="0" smtClean="0">
              <a:latin typeface="Calibri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 of Connecticut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630169"/>
            <a:ext cx="249555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  <a:endParaRPr lang="en-US" sz="13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North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9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Content Placeholder 3" descr="SSD_top.png"/>
          <p:cNvPicPr>
            <a:picLocks noGrp="1" noChangeAspect="1"/>
          </p:cNvPicPr>
          <p:nvPr/>
        </p:nvPicPr>
        <p:blipFill>
          <a:blip r:embed="rId3"/>
          <a:srcRect t="5421"/>
          <a:stretch>
            <a:fillRect/>
          </a:stretch>
        </p:blipFill>
        <p:spPr bwMode="auto">
          <a:xfrm>
            <a:off x="176213" y="165100"/>
            <a:ext cx="1271587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1000" sy="101000" algn="ctr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4" name="Content Placeholder 3" descr="SSD_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76400" y="744538"/>
            <a:ext cx="4343400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1000" sy="101000" algn="ctr">
              <a:schemeClr val="tx1">
                <a:lumMod val="50000"/>
                <a:lumOff val="50000"/>
              </a:schemeClr>
            </a:outerShdw>
          </a:effectLst>
        </p:spPr>
      </p:pic>
      <p:sp>
        <p:nvSpPr>
          <p:cNvPr id="5" name="Left Arrow Callout 4"/>
          <p:cNvSpPr/>
          <p:nvPr/>
        </p:nvSpPr>
        <p:spPr>
          <a:xfrm>
            <a:off x="5105400" y="2438400"/>
            <a:ext cx="3810000" cy="685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042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Descriptive headings added (hidden from GUI with CSS)</a:t>
            </a:r>
          </a:p>
        </p:txBody>
      </p:sp>
      <p:sp>
        <p:nvSpPr>
          <p:cNvPr id="6" name="Left Arrow Callout 5"/>
          <p:cNvSpPr/>
          <p:nvPr/>
        </p:nvSpPr>
        <p:spPr>
          <a:xfrm>
            <a:off x="5486400" y="1219200"/>
            <a:ext cx="3429000" cy="685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852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Info about SSD service &amp; link to accessibility page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7400" y="54102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Images used for style are in css so no need to use alt tags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4267200" y="685800"/>
            <a:ext cx="2895600" cy="381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15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Skip navigation link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44196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Access keys for navigating pages with keyboard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34290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Added labels &amp; descriptive titles to forms &amp; ToC table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" y="4724400"/>
            <a:ext cx="838200" cy="1219200"/>
          </a:xfrm>
          <a:prstGeom prst="roundRect">
            <a:avLst/>
          </a:prstGeom>
          <a:noFill/>
          <a:ln w="412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31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43"/>
            <a:ext cx="9162504" cy="50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9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400"/>
            <a:ext cx="9144000" cy="52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4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586"/>
            <a:ext cx="9144000" cy="49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424"/>
            <a:ext cx="9144000" cy="52809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0789" y="2557084"/>
            <a:ext cx="4267200" cy="305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78509" y="2864939"/>
            <a:ext cx="233438" cy="2244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6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994"/>
            <a:ext cx="9206761" cy="51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7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2913" y="1354138"/>
          <a:ext cx="8243887" cy="5274310"/>
        </p:xfrm>
        <a:graphic>
          <a:graphicData uri="http://schemas.openxmlformats.org/drawingml/2006/table">
            <a:tbl>
              <a:tblPr/>
              <a:tblGrid>
                <a:gridCol w="1176337"/>
                <a:gridCol w="1130300"/>
                <a:gridCol w="965200"/>
                <a:gridCol w="1306513"/>
                <a:gridCol w="1144587"/>
                <a:gridCol w="1150938"/>
                <a:gridCol w="13700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Type of work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Search – Bib and Full text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View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Full-PDF download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Print on Demand 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Print disabilities 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Section 108 (preservation uses) 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Public domain worldwide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 if no restrictions,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Partners if restrictions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Partners worldwide 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N/A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Public domain in the US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US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US if no restrictions,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US partners if restrictions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US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US Partners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N/A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Open Access (+Creative Commons)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 if no restrictions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 with permission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Partners worldwide if no restrictions 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N/A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In copyright (and undetermined)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Not available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Not available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Not available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Partners US and worldwide, where applicable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Partners US and worldwide, where applicable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Access Matrix</a:t>
            </a:r>
          </a:p>
        </p:txBody>
      </p:sp>
    </p:spTree>
    <p:extLst>
      <p:ext uri="{BB962C8B-B14F-4D97-AF65-F5344CB8AC3E}">
        <p14:creationId xmlns:p14="http://schemas.microsoft.com/office/powerpoint/2010/main" val="270967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03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Repository Philosophy/Design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OAIS</a:t>
            </a:r>
            <a:r>
              <a:rPr lang="en-US" dirty="0"/>
              <a:t>/TRAC</a:t>
            </a:r>
          </a:p>
          <a:p>
            <a:pPr>
              <a:lnSpc>
                <a:spcPct val="120000"/>
              </a:lnSpc>
            </a:pPr>
            <a:r>
              <a:rPr lang="en-US" dirty="0"/>
              <a:t>Consistency</a:t>
            </a:r>
          </a:p>
          <a:p>
            <a:pPr>
              <a:lnSpc>
                <a:spcPct val="120000"/>
              </a:lnSpc>
            </a:pPr>
            <a:r>
              <a:rPr lang="en-US" dirty="0"/>
              <a:t>Standardization</a:t>
            </a:r>
          </a:p>
          <a:p>
            <a:pPr>
              <a:lnSpc>
                <a:spcPct val="120000"/>
              </a:lnSpc>
            </a:pPr>
            <a:r>
              <a:rPr lang="en-US" dirty="0"/>
              <a:t>Simplicity (in design, not function)</a:t>
            </a:r>
          </a:p>
          <a:p>
            <a:pPr>
              <a:lnSpc>
                <a:spcPct val="120000"/>
              </a:lnSpc>
            </a:pPr>
            <a:r>
              <a:rPr lang="en-US" dirty="0"/>
              <a:t>Practicality</a:t>
            </a:r>
          </a:p>
          <a:p>
            <a:pPr>
              <a:lnSpc>
                <a:spcPct val="120000"/>
              </a:lnSpc>
            </a:pPr>
            <a:r>
              <a:rPr lang="en-US" dirty="0"/>
              <a:t>Sustainability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866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thiTrust_OAIS_big_201111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r>
              <a:rPr lang="en-US" dirty="0" smtClean="0"/>
              <a:t>“Light” archive</a:t>
            </a:r>
          </a:p>
          <a:p>
            <a:pPr lvl="1"/>
            <a:r>
              <a:rPr lang="en-US" dirty="0" smtClean="0"/>
              <a:t>As accessible as possible within the bounds of law</a:t>
            </a:r>
          </a:p>
        </p:txBody>
      </p:sp>
    </p:spTree>
    <p:extLst>
      <p:ext uri="{BB962C8B-B14F-4D97-AF65-F5344CB8AC3E}">
        <p14:creationId xmlns:p14="http://schemas.microsoft.com/office/powerpoint/2010/main" val="2163213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Largely uniform in technical characteristics</a:t>
            </a:r>
          </a:p>
          <a:p>
            <a:r>
              <a:rPr lang="en-US" dirty="0" smtClean="0"/>
              <a:t>4 formats</a:t>
            </a:r>
          </a:p>
          <a:p>
            <a:pPr lvl="1"/>
            <a:r>
              <a:rPr lang="en-US" dirty="0" smtClean="0"/>
              <a:t>ITU G4 TIFF</a:t>
            </a:r>
          </a:p>
          <a:p>
            <a:pPr lvl="1"/>
            <a:r>
              <a:rPr lang="en-US" dirty="0" smtClean="0"/>
              <a:t>JPEG2000</a:t>
            </a:r>
          </a:p>
          <a:p>
            <a:pPr lvl="1"/>
            <a:r>
              <a:rPr lang="en-US" dirty="0" smtClean="0"/>
              <a:t>JPEG</a:t>
            </a:r>
          </a:p>
          <a:p>
            <a:pPr lvl="1"/>
            <a:r>
              <a:rPr lang="en-US" dirty="0" smtClean="0"/>
              <a:t>Unicode (with and without coordinates)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4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Package</a:t>
            </a:r>
            <a:endParaRPr lang="en-US" dirty="0"/>
          </a:p>
        </p:txBody>
      </p:sp>
      <p:sp>
        <p:nvSpPr>
          <p:cNvPr id="5" name="Flowchart: Multidocument 486"/>
          <p:cNvSpPr/>
          <p:nvPr/>
        </p:nvSpPr>
        <p:spPr>
          <a:xfrm>
            <a:off x="2283584" y="2328233"/>
            <a:ext cx="1320800" cy="1019302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193" y="2059988"/>
            <a:ext cx="1234215" cy="8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0901" y="79565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3301" y="81089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3" name="Flowchart: Document 298"/>
          <p:cNvSpPr/>
          <p:nvPr/>
        </p:nvSpPr>
        <p:spPr>
          <a:xfrm>
            <a:off x="889000" y="79662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4" name="Flowchart: Document 298"/>
          <p:cNvSpPr/>
          <p:nvPr/>
        </p:nvSpPr>
        <p:spPr>
          <a:xfrm>
            <a:off x="1041400" y="81186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5" name="Flowchart: Document 173"/>
          <p:cNvSpPr/>
          <p:nvPr/>
        </p:nvSpPr>
        <p:spPr>
          <a:xfrm>
            <a:off x="5876668" y="2347537"/>
            <a:ext cx="1156716" cy="99999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 METS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lowchart: Multidocument 486"/>
          <p:cNvSpPr/>
          <p:nvPr/>
        </p:nvSpPr>
        <p:spPr>
          <a:xfrm>
            <a:off x="4048884" y="2328233"/>
            <a:ext cx="1320800" cy="1019302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text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Flowchart: Document 173"/>
          <p:cNvSpPr/>
          <p:nvPr/>
        </p:nvSpPr>
        <p:spPr>
          <a:xfrm>
            <a:off x="4024884" y="4135013"/>
            <a:ext cx="1156716" cy="99999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6884" y="2104452"/>
            <a:ext cx="5295900" cy="142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67" y="3249366"/>
            <a:ext cx="843033" cy="8430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79280" y="3520397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Zip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2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Bibliographic Data</a:t>
            </a:r>
          </a:p>
          <a:p>
            <a:pPr lvl="1"/>
            <a:r>
              <a:rPr lang="en-US" dirty="0" smtClean="0"/>
              <a:t>Must be present prior to content ingest</a:t>
            </a:r>
          </a:p>
          <a:p>
            <a:pPr lvl="1"/>
            <a:r>
              <a:rPr lang="en-US" dirty="0" smtClean="0"/>
              <a:t>MARCXML, as complete as possible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Pre-ingest</a:t>
            </a:r>
          </a:p>
          <a:p>
            <a:pPr lvl="1"/>
            <a:r>
              <a:rPr lang="en-US" dirty="0" smtClean="0"/>
              <a:t>Ingest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4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 (2)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52700" y="2298700"/>
            <a:ext cx="4584700" cy="24638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2806700"/>
            <a:ext cx="1066800" cy="17399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Pre-ingest</a:t>
            </a:r>
          </a:p>
          <a:p>
            <a:pPr algn="ctr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7100" y="2717800"/>
            <a:ext cx="406400" cy="2222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08119" y="3086100"/>
            <a:ext cx="2921000" cy="14605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29300" y="2717800"/>
            <a:ext cx="406400" cy="2222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26200" y="2717800"/>
            <a:ext cx="406400" cy="2222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52900" y="2717800"/>
            <a:ext cx="406400" cy="2222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70500" y="2794000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422900" y="2794000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575300" y="2794000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8300" y="1720892"/>
            <a:ext cx="1295400" cy="566419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1850" y="2290005"/>
            <a:ext cx="178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Backend servers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3056135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GROOVE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52899" y="3425467"/>
            <a:ext cx="1163319" cy="4635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Validation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55440" y="3941207"/>
            <a:ext cx="1163319" cy="4635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METS creation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21019" y="3941207"/>
            <a:ext cx="1163319" cy="4635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Package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creation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21019" y="3425467"/>
            <a:ext cx="1163319" cy="4635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Handle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creation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361194"/>
            <a:ext cx="186233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Evaluation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Determination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of standards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Modification /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Transformation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85815" y="4914901"/>
            <a:ext cx="32595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Ensure conformance</a:t>
            </a:r>
          </a:p>
          <a:p>
            <a:pPr lvl="1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 Barcode</a:t>
            </a:r>
          </a:p>
          <a:p>
            <a:pPr lvl="1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 Fixity</a:t>
            </a:r>
          </a:p>
          <a:p>
            <a:pPr lvl="1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 Consistency</a:t>
            </a:r>
          </a:p>
          <a:p>
            <a:pPr lvl="1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 Well-formedness</a:t>
            </a:r>
          </a:p>
          <a:p>
            <a:pPr lvl="1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 Prepare archival package</a:t>
            </a:r>
          </a:p>
          <a:p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68500" y="3619500"/>
            <a:ext cx="9652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213944" y="4659432"/>
            <a:ext cx="509353" cy="1589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19538" y="1910038"/>
            <a:ext cx="5325862" cy="158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73450" y="1560272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Bibliographic data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506738" y="2374900"/>
            <a:ext cx="812800" cy="360637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410332">
            <a:off x="1617462" y="2190234"/>
            <a:ext cx="93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Storage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 – ensure integrity</a:t>
            </a:r>
          </a:p>
          <a:p>
            <a:r>
              <a:rPr lang="en-US" dirty="0" smtClean="0"/>
              <a:t>Redundancy – in single and multiple sites</a:t>
            </a:r>
          </a:p>
          <a:p>
            <a:r>
              <a:rPr lang="en-US" dirty="0" smtClean="0"/>
              <a:t>Scalability – including ease of management</a:t>
            </a:r>
          </a:p>
          <a:p>
            <a:r>
              <a:rPr lang="en-US" dirty="0" smtClean="0"/>
              <a:t>Accessibility – for repository processes and services</a:t>
            </a:r>
          </a:p>
          <a:p>
            <a:r>
              <a:rPr lang="en-US" dirty="0" smtClean="0"/>
              <a:t>Platform-independence – for data/object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173226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&amp; Architecture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62400" y="1841500"/>
            <a:ext cx="4584700" cy="24638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406900" y="2336800"/>
            <a:ext cx="1993900" cy="128270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4838700" y="2781300"/>
            <a:ext cx="1993900" cy="12827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7726" y="2781300"/>
            <a:ext cx="104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Michigan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8700" y="2297668"/>
            <a:ext cx="88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Indiana</a:t>
            </a:r>
            <a:endParaRPr lang="en-US" dirty="0"/>
          </a:p>
        </p:txBody>
      </p:sp>
      <p:sp>
        <p:nvSpPr>
          <p:cNvPr id="9" name="Alternate Process 8"/>
          <p:cNvSpPr/>
          <p:nvPr/>
        </p:nvSpPr>
        <p:spPr>
          <a:xfrm>
            <a:off x="7137400" y="2489200"/>
            <a:ext cx="1079500" cy="1130300"/>
          </a:xfrm>
          <a:prstGeom prst="flowChartAlternateProcess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Tape Backup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726" y="1841500"/>
            <a:ext cx="214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Archival Storage</a:t>
            </a:r>
            <a:endParaRPr lang="en-US" sz="2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1"/>
            <a:ext cx="3314700" cy="4895849"/>
          </a:xfrm>
        </p:spPr>
        <p:txBody>
          <a:bodyPr/>
          <a:lstStyle/>
          <a:p>
            <a:r>
              <a:rPr lang="en-US" dirty="0" smtClean="0"/>
              <a:t>Isilon Systems</a:t>
            </a:r>
          </a:p>
          <a:p>
            <a:r>
              <a:rPr lang="en-US" dirty="0" smtClean="0"/>
              <a:t>Load balancing and failover</a:t>
            </a:r>
          </a:p>
          <a:p>
            <a:r>
              <a:rPr lang="en-US" dirty="0" smtClean="0"/>
              <a:t>Ingest at Michigan, replicated to Indiana</a:t>
            </a:r>
          </a:p>
          <a:p>
            <a:r>
              <a:rPr lang="en-US" dirty="0" smtClean="0"/>
              <a:t>Replacement on 3-4 year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6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&amp; Management</a:t>
            </a:r>
            <a:endParaRPr lang="en-US" dirty="0"/>
          </a:p>
        </p:txBody>
      </p:sp>
      <p:sp>
        <p:nvSpPr>
          <p:cNvPr id="5" name="Flowchart: Multidocument 486"/>
          <p:cNvSpPr/>
          <p:nvPr/>
        </p:nvSpPr>
        <p:spPr>
          <a:xfrm>
            <a:off x="3770883" y="2771634"/>
            <a:ext cx="1048485" cy="809148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292" y="1730262"/>
            <a:ext cx="1234215" cy="8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0901" y="79565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3301" y="81089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3" name="Flowchart: Document 298"/>
          <p:cNvSpPr/>
          <p:nvPr/>
        </p:nvSpPr>
        <p:spPr>
          <a:xfrm>
            <a:off x="889000" y="79662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4" name="Flowchart: Document 298"/>
          <p:cNvSpPr/>
          <p:nvPr/>
        </p:nvSpPr>
        <p:spPr>
          <a:xfrm>
            <a:off x="1041400" y="81186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5" name="Flowchart: Document 173"/>
          <p:cNvSpPr/>
          <p:nvPr/>
        </p:nvSpPr>
        <p:spPr>
          <a:xfrm>
            <a:off x="6234684" y="2771634"/>
            <a:ext cx="935957" cy="8091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 METS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Multidocument 486"/>
          <p:cNvSpPr/>
          <p:nvPr/>
        </p:nvSpPr>
        <p:spPr>
          <a:xfrm>
            <a:off x="5056609" y="2771634"/>
            <a:ext cx="1048485" cy="809148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Document 173"/>
          <p:cNvSpPr/>
          <p:nvPr/>
        </p:nvSpPr>
        <p:spPr>
          <a:xfrm>
            <a:off x="4077693" y="4001182"/>
            <a:ext cx="978916" cy="846287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2284" y="2662153"/>
            <a:ext cx="3845816" cy="1032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000" y="3477882"/>
            <a:ext cx="612200" cy="612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20900" y="1943100"/>
            <a:ext cx="604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../</a:t>
            </a:r>
            <a:r>
              <a:rPr lang="en-US" sz="2400" b="1" dirty="0" smtClean="0">
                <a:solidFill>
                  <a:srgbClr val="FF0000"/>
                </a:solidFill>
              </a:rPr>
              <a:t>uc1</a:t>
            </a:r>
            <a:r>
              <a:rPr lang="en-US" sz="2400" dirty="0" smtClean="0"/>
              <a:t>/pairtree_root/b3/54/34/86/b34543486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89000" y="2927317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b34543486.zip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00" y="4149136"/>
            <a:ext cx="306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b34543486.mets.xml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1400" y="5154712"/>
            <a:ext cx="27675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ids:</a:t>
            </a:r>
          </a:p>
          <a:p>
            <a:endParaRPr lang="en-US" sz="1000" dirty="0" smtClean="0"/>
          </a:p>
          <a:p>
            <a:r>
              <a:rPr lang="en-US" sz="2000" dirty="0" smtClean="0"/>
              <a:t>wu.89094366434</a:t>
            </a:r>
          </a:p>
          <a:p>
            <a:r>
              <a:rPr lang="en-US" sz="2000" dirty="0" smtClean="0"/>
              <a:t>mdp.39015037375253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314418" y="5616377"/>
            <a:ext cx="307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uc2.ark:/1390/t26973133</a:t>
            </a:r>
          </a:p>
          <a:p>
            <a:r>
              <a:rPr lang="en-US" sz="2000" dirty="0" smtClean="0"/>
              <a:t>miua.aaj0523.1950.001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29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2466" y="1948570"/>
            <a:ext cx="5027295" cy="2856031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64266" y="2127840"/>
            <a:ext cx="2004696" cy="23997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4917" y="3290921"/>
            <a:ext cx="1782446" cy="108350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Rights Determination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94400" y="2189434"/>
            <a:ext cx="1898857" cy="11014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Rights Database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4267" y="2245395"/>
            <a:ext cx="17399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Bibliographic Management System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827076" y="5321230"/>
            <a:ext cx="2066181" cy="11175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Copyright Review Management System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4794" y="1775434"/>
            <a:ext cx="288671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Inventory</a:t>
            </a:r>
          </a:p>
          <a:p>
            <a:pPr>
              <a:buFontTx/>
              <a:buChar char="-"/>
            </a:pPr>
            <a:r>
              <a:rPr lang="en-US" sz="2000" dirty="0" smtClean="0"/>
              <a:t> Loading and updating </a:t>
            </a:r>
          </a:p>
          <a:p>
            <a:r>
              <a:rPr lang="en-US" sz="2000" dirty="0" smtClean="0"/>
              <a:t>  records</a:t>
            </a:r>
          </a:p>
          <a:p>
            <a:pPr>
              <a:buFontTx/>
              <a:buChar char="-"/>
            </a:pPr>
            <a:r>
              <a:rPr lang="en-US" sz="2000" dirty="0" smtClean="0"/>
              <a:t> Duplicate detection and </a:t>
            </a:r>
          </a:p>
          <a:p>
            <a:r>
              <a:rPr lang="en-US" sz="2000" dirty="0" smtClean="0"/>
              <a:t>  collation</a:t>
            </a:r>
          </a:p>
          <a:p>
            <a:pPr>
              <a:buFontTx/>
              <a:buChar char="-"/>
            </a:pPr>
            <a:r>
              <a:rPr lang="en-US" sz="2000" dirty="0" smtClean="0"/>
              <a:t> Solr indexes behind</a:t>
            </a:r>
          </a:p>
          <a:p>
            <a:r>
              <a:rPr lang="en-US" sz="2000" dirty="0" smtClean="0"/>
              <a:t>  VuFind catalog</a:t>
            </a:r>
          </a:p>
          <a:p>
            <a:pPr>
              <a:buFontTx/>
              <a:buChar char="-"/>
            </a:pPr>
            <a:r>
              <a:rPr lang="en-US" sz="2000" dirty="0" smtClean="0"/>
              <a:t> Source of information</a:t>
            </a:r>
          </a:p>
          <a:p>
            <a:r>
              <a:rPr lang="en-US" sz="2000" dirty="0" smtClean="0"/>
              <a:t>  for Access services</a:t>
            </a:r>
          </a:p>
          <a:p>
            <a:r>
              <a:rPr lang="en-US" sz="2000" dirty="0" smtClean="0"/>
              <a:t>- Rights determination </a:t>
            </a:r>
          </a:p>
          <a:p>
            <a:r>
              <a:rPr lang="en-US" sz="2000" dirty="0" smtClean="0"/>
              <a:t>  (automated and support</a:t>
            </a:r>
          </a:p>
          <a:p>
            <a:r>
              <a:rPr lang="en-US" sz="2000" dirty="0" smtClean="0"/>
              <a:t>  for manual review)</a:t>
            </a:r>
          </a:p>
          <a:p>
            <a:endParaRPr lang="en-US" sz="2000" dirty="0" smtClean="0"/>
          </a:p>
          <a:p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563813" y="3175000"/>
            <a:ext cx="1221104" cy="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5081977" y="4601846"/>
            <a:ext cx="793607" cy="645159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94400" y="3480494"/>
            <a:ext cx="1898857" cy="11014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Holdings Database</a:t>
            </a:r>
          </a:p>
        </p:txBody>
      </p:sp>
      <p:cxnSp>
        <p:nvCxnSpPr>
          <p:cNvPr id="7" name="Elbow Connector 6"/>
          <p:cNvCxnSpPr>
            <a:stCxn id="18" idx="1"/>
          </p:cNvCxnSpPr>
          <p:nvPr/>
        </p:nvCxnSpPr>
        <p:spPr>
          <a:xfrm rot="10800000" flipH="1" flipV="1">
            <a:off x="5994399" y="2740177"/>
            <a:ext cx="201009" cy="2581051"/>
          </a:xfrm>
          <a:prstGeom prst="bentConnector4">
            <a:avLst>
              <a:gd name="adj1" fmla="val -85010"/>
              <a:gd name="adj2" fmla="val 86764"/>
            </a:avLst>
          </a:prstGeom>
          <a:ln w="127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61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of precedence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15 attributes </a:t>
            </a:r>
          </a:p>
          <a:p>
            <a:r>
              <a:rPr lang="en-US" dirty="0" smtClean="0"/>
              <a:t>15 reason codes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94100" y="3949700"/>
            <a:ext cx="2120900" cy="6731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Bibliographic </a:t>
            </a:r>
            <a:r>
              <a:rPr lang="en-US" dirty="0" smtClean="0">
                <a:solidFill>
                  <a:schemeClr val="tx1"/>
                </a:solidFill>
              </a:rPr>
              <a:t>(automatic)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2100" y="2273300"/>
            <a:ext cx="3632200" cy="12827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Manual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Conformance with formalities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Contractual agreements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Access control overrides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483100" y="3632200"/>
            <a:ext cx="228600" cy="228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9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Print Holdings Database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Volumes institutions own or </a:t>
            </a:r>
            <a:r>
              <a:rPr lang="en-US" u="sng" dirty="0" smtClean="0">
                <a:ea typeface="+mn-ea"/>
                <a:cs typeface="+mn-cs"/>
              </a:rPr>
              <a:t>have owned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For monographic </a:t>
            </a:r>
            <a:r>
              <a:rPr lang="en-US" dirty="0" smtClean="0"/>
              <a:t>holdings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Only print volumes (not microform, etc.)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OCLC number [required]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Bib record ID [required]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Enumeration/chronology, if available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Condition (e.g., brittle) [optional]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Holding Status (e.g., current holding, withdrawn, missing, etc.) [optional]</a:t>
            </a:r>
          </a:p>
          <a:p>
            <a:pPr lvl="1">
              <a:defRPr/>
            </a:pPr>
            <a:r>
              <a:rPr lang="en-US" dirty="0" smtClean="0"/>
              <a:t>For serial holdings</a:t>
            </a:r>
          </a:p>
          <a:p>
            <a:pPr lvl="2">
              <a:buFont typeface="Lucida Grande"/>
              <a:buChar char="-"/>
              <a:defRPr/>
            </a:pPr>
            <a:r>
              <a:rPr lang="en-US" dirty="0" smtClean="0">
                <a:ea typeface="+mn-ea"/>
              </a:rPr>
              <a:t>OCLC number [required]</a:t>
            </a:r>
          </a:p>
          <a:p>
            <a:pPr lvl="2">
              <a:buFont typeface="Lucida Grande"/>
              <a:buChar char="-"/>
              <a:defRPr/>
            </a:pPr>
            <a:r>
              <a:rPr lang="en-US" dirty="0" smtClean="0"/>
              <a:t>Bib record ID [required]</a:t>
            </a:r>
          </a:p>
          <a:p>
            <a:pPr lvl="2">
              <a:buFont typeface="Lucida Grande"/>
              <a:buChar char="-"/>
              <a:defRPr/>
            </a:pPr>
            <a:r>
              <a:rPr lang="en-US" dirty="0" smtClean="0">
                <a:ea typeface="+mn-ea"/>
              </a:rPr>
              <a:t>ISSN, if available</a:t>
            </a:r>
          </a:p>
        </p:txBody>
      </p:sp>
    </p:spTree>
    <p:extLst>
      <p:ext uri="{BB962C8B-B14F-4D97-AF65-F5344CB8AC3E}">
        <p14:creationId xmlns:p14="http://schemas.microsoft.com/office/powerpoint/2010/main" val="69683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40404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2901" y="2020562"/>
            <a:ext cx="2425700" cy="18984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265116"/>
            <a:ext cx="1175066" cy="14076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334" y="2926679"/>
            <a:ext cx="818935" cy="5904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2406" y="2309862"/>
            <a:ext cx="835776" cy="5638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Rights Database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2901" y="4605818"/>
            <a:ext cx="2425699" cy="173148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472324" y="4773042"/>
            <a:ext cx="1380817" cy="960949"/>
          </a:xfrm>
          <a:prstGeom prst="ca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904124" y="5217542"/>
            <a:ext cx="1380817" cy="960949"/>
          </a:xfrm>
          <a:prstGeom prst="ca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52749" y="5171617"/>
            <a:ext cx="897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Michigan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762" y="4751587"/>
            <a:ext cx="6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Indiana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334" y="1651230"/>
            <a:ext cx="229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Data Management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135" y="4236485"/>
            <a:ext cx="177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Archival Storage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00400" y="2682417"/>
            <a:ext cx="5486400" cy="2956699"/>
          </a:xfrm>
          <a:prstGeom prst="round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14900" y="2224495"/>
            <a:ext cx="2522218" cy="339367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10199" y="2820850"/>
            <a:ext cx="2743201" cy="46355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Tab-delimited Metadata files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8334" y="2899259"/>
            <a:ext cx="8189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Rights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Determination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324" y="2337962"/>
            <a:ext cx="1159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Bibliographic Management</a:t>
            </a: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3467100" y="4334633"/>
            <a:ext cx="1447800" cy="850131"/>
          </a:xfrm>
          <a:prstGeom prst="hexagon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660346" y="4442703"/>
            <a:ext cx="1102154" cy="61555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Full text</a:t>
            </a:r>
          </a:p>
          <a:p>
            <a:pPr algn="ctr"/>
            <a:r>
              <a:rPr lang="en-US" b="1" dirty="0" smtClean="0"/>
              <a:t>Index</a:t>
            </a:r>
            <a:endParaRPr lang="en-US" b="1" dirty="0"/>
          </a:p>
        </p:txBody>
      </p:sp>
      <p:sp>
        <p:nvSpPr>
          <p:cNvPr id="56" name="Hexagon 55"/>
          <p:cNvSpPr/>
          <p:nvPr/>
        </p:nvSpPr>
        <p:spPr>
          <a:xfrm>
            <a:off x="3467100" y="3116355"/>
            <a:ext cx="1447800" cy="790342"/>
          </a:xfrm>
          <a:prstGeom prst="hexagon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647646" y="3201753"/>
            <a:ext cx="1102154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VuFind</a:t>
            </a:r>
          </a:p>
          <a:p>
            <a:pPr algn="ctr"/>
            <a:r>
              <a:rPr lang="en-US" b="1" dirty="0" smtClean="0"/>
              <a:t>Index</a:t>
            </a: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4914900" y="1792804"/>
            <a:ext cx="2534918" cy="339367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985362" y="1766263"/>
            <a:ext cx="2210862" cy="369332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Bibliographic Catalog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985362" y="2199095"/>
            <a:ext cx="1809961" cy="369332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Bibliographic API</a:t>
            </a: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5410199" y="3357749"/>
            <a:ext cx="2743201" cy="46355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OAI sets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410199" y="3915810"/>
            <a:ext cx="2743201" cy="46355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Full text Search application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0199" y="4499992"/>
            <a:ext cx="2743201" cy="46355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PageTurner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410199" y="5050057"/>
            <a:ext cx="2743201" cy="46355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Data API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914900" y="5822854"/>
            <a:ext cx="2522218" cy="339367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985362" y="5792889"/>
            <a:ext cx="2210862" cy="369332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Collection Builder</a:t>
            </a:r>
            <a:endParaRPr lang="en-US" b="1" dirty="0"/>
          </a:p>
        </p:txBody>
      </p:sp>
      <p:sp>
        <p:nvSpPr>
          <p:cNvPr id="85" name="Right Arrow 84"/>
          <p:cNvSpPr/>
          <p:nvPr/>
        </p:nvSpPr>
        <p:spPr>
          <a:xfrm rot="1292711">
            <a:off x="2860379" y="2282266"/>
            <a:ext cx="591484" cy="26654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19814271">
            <a:off x="2917358" y="5829319"/>
            <a:ext cx="591484" cy="26654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43078" y="3020184"/>
            <a:ext cx="835776" cy="5638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Holdings Database</a:t>
            </a:r>
          </a:p>
        </p:txBody>
      </p:sp>
    </p:spTree>
    <p:extLst>
      <p:ext uri="{BB962C8B-B14F-4D97-AF65-F5344CB8AC3E}">
        <p14:creationId xmlns:p14="http://schemas.microsoft.com/office/powerpoint/2010/main" val="281753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Access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2901" y="2020562"/>
            <a:ext cx="2425700" cy="1898423"/>
          </a:xfrm>
          <a:prstGeom prst="round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265116"/>
            <a:ext cx="1175066" cy="1407622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334" y="2926679"/>
            <a:ext cx="818935" cy="59040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2406" y="2309862"/>
            <a:ext cx="835776" cy="563894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</a:rPr>
              <a:t>Rights Database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2901" y="4605818"/>
            <a:ext cx="2425699" cy="1731482"/>
          </a:xfrm>
          <a:prstGeom prst="round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472324" y="4773042"/>
            <a:ext cx="1380817" cy="960949"/>
          </a:xfrm>
          <a:prstGeom prst="can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904124" y="5217542"/>
            <a:ext cx="1380817" cy="960949"/>
          </a:xfrm>
          <a:prstGeom prst="can">
            <a:avLst/>
          </a:prstGeom>
          <a:solidFill>
            <a:schemeClr val="bg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52749" y="5171617"/>
            <a:ext cx="8975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Michigan</a:t>
            </a:r>
            <a:endParaRPr lang="en-US" sz="13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5762" y="4751587"/>
            <a:ext cx="7865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Indiana</a:t>
            </a:r>
            <a:endParaRPr lang="en-US" sz="13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8334" y="1651230"/>
            <a:ext cx="229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Management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9135" y="4236485"/>
            <a:ext cx="177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Archival Storage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200400" y="2669717"/>
            <a:ext cx="5486400" cy="295669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14900" y="2211795"/>
            <a:ext cx="2522218" cy="3393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10199" y="2808150"/>
            <a:ext cx="2743201" cy="4635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Tab-delimited Metadata files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8334" y="2893905"/>
            <a:ext cx="818935" cy="6924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Rights</a:t>
            </a:r>
          </a:p>
          <a:p>
            <a:r>
              <a:rPr lang="en-US" sz="1300" dirty="0" smtClean="0"/>
              <a:t>Determination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325" y="2337962"/>
            <a:ext cx="1159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Bibliographic Management</a:t>
            </a:r>
            <a:endParaRPr lang="en-US" sz="1300" b="1" dirty="0"/>
          </a:p>
        </p:txBody>
      </p:sp>
      <p:sp>
        <p:nvSpPr>
          <p:cNvPr id="58" name="Rectangle 57"/>
          <p:cNvSpPr/>
          <p:nvPr/>
        </p:nvSpPr>
        <p:spPr>
          <a:xfrm>
            <a:off x="4914900" y="1780104"/>
            <a:ext cx="2534918" cy="3393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985362" y="1753563"/>
            <a:ext cx="215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Bibliographic Catalog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85362" y="2186395"/>
            <a:ext cx="17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Bibliographic API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10199" y="3345049"/>
            <a:ext cx="2743201" cy="4635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OAI sets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410199" y="3903110"/>
            <a:ext cx="2743201" cy="4635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Full text Search application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0199" y="4487292"/>
            <a:ext cx="2743201" cy="46355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PageTurner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410199" y="5037357"/>
            <a:ext cx="2743201" cy="46355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Data API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914900" y="5809159"/>
            <a:ext cx="2522218" cy="3393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972662" y="5783759"/>
            <a:ext cx="184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Collection Builder</a:t>
            </a:r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2768600" y="3111500"/>
            <a:ext cx="2641599" cy="1375792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768600" y="3725310"/>
            <a:ext cx="2641600" cy="1318665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2755900" y="4719067"/>
            <a:ext cx="2641599" cy="53975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2768600" y="5217542"/>
            <a:ext cx="2641599" cy="53975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Hexagon 37"/>
          <p:cNvSpPr/>
          <p:nvPr/>
        </p:nvSpPr>
        <p:spPr>
          <a:xfrm>
            <a:off x="3467100" y="4334633"/>
            <a:ext cx="1447800" cy="850131"/>
          </a:xfrm>
          <a:prstGeom prst="hexagon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660346" y="4442703"/>
            <a:ext cx="1102154" cy="61555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Full text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Index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3467100" y="3116355"/>
            <a:ext cx="1447800" cy="790342"/>
          </a:xfrm>
          <a:prstGeom prst="hexagon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647646" y="3201753"/>
            <a:ext cx="1102154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VuFind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Index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43078" y="3020184"/>
            <a:ext cx="835776" cy="563894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Holdings Database</a:t>
            </a:r>
          </a:p>
        </p:txBody>
      </p:sp>
    </p:spTree>
    <p:extLst>
      <p:ext uri="{BB962C8B-B14F-4D97-AF65-F5344CB8AC3E}">
        <p14:creationId xmlns:p14="http://schemas.microsoft.com/office/powerpoint/2010/main" val="359007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and Aggregation Access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2901" y="2020562"/>
            <a:ext cx="2425700" cy="1898423"/>
          </a:xfrm>
          <a:prstGeom prst="round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265116"/>
            <a:ext cx="1175066" cy="140762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334" y="2926679"/>
            <a:ext cx="818935" cy="5904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2406" y="2309862"/>
            <a:ext cx="835776" cy="56389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</a:rPr>
              <a:t>Rights Database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2901" y="4605818"/>
            <a:ext cx="2425699" cy="173148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472324" y="4773042"/>
            <a:ext cx="1380817" cy="960949"/>
          </a:xfrm>
          <a:prstGeom prst="ca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904124" y="5217542"/>
            <a:ext cx="1380817" cy="960949"/>
          </a:xfrm>
          <a:prstGeom prst="ca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52749" y="5171617"/>
            <a:ext cx="8975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7F7F7F"/>
                </a:solidFill>
              </a:rPr>
              <a:t>Michigan</a:t>
            </a:r>
            <a:endParaRPr lang="en-US" sz="1300" dirty="0">
              <a:solidFill>
                <a:srgbClr val="7F7F7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762" y="4751587"/>
            <a:ext cx="6904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7F7F7F"/>
                </a:solidFill>
              </a:rPr>
              <a:t>Indiana</a:t>
            </a:r>
            <a:endParaRPr lang="en-US" sz="1300" dirty="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334" y="1651230"/>
            <a:ext cx="229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Management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9135" y="4236485"/>
            <a:ext cx="177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Archival Storage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00400" y="2669717"/>
            <a:ext cx="5486400" cy="2956699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14900" y="2211795"/>
            <a:ext cx="2522218" cy="339367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10199" y="2808150"/>
            <a:ext cx="2743201" cy="46355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Tab-delimited Metadata files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205073" y="1873587"/>
            <a:ext cx="709830" cy="1242768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8334" y="2899259"/>
            <a:ext cx="818935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Rights</a:t>
            </a:r>
          </a:p>
          <a:p>
            <a:r>
              <a:rPr lang="en-US" sz="1300" dirty="0" smtClean="0"/>
              <a:t>Determination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324" y="2337962"/>
            <a:ext cx="1159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</a:rPr>
              <a:t>Bibliographic Management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14900" y="1780104"/>
            <a:ext cx="2534918" cy="339367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985362" y="1753563"/>
            <a:ext cx="2210862" cy="369332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Bibliographic Catalog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85362" y="2186395"/>
            <a:ext cx="1763411" cy="369332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Bibliographic API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10199" y="3345049"/>
            <a:ext cx="2743201" cy="46355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OAI sets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410199" y="3903110"/>
            <a:ext cx="2743201" cy="46355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Full text Search application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0199" y="4487292"/>
            <a:ext cx="2743201" cy="46355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PageTurner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410199" y="5037357"/>
            <a:ext cx="2743201" cy="46355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Data API</a:t>
            </a:r>
          </a:p>
        </p:txBody>
      </p:sp>
      <p:cxnSp>
        <p:nvCxnSpPr>
          <p:cNvPr id="77" name="Straight Connector 76"/>
          <p:cNvCxnSpPr>
            <a:stCxn id="67" idx="1"/>
            <a:endCxn id="50" idx="5"/>
          </p:cNvCxnSpPr>
          <p:nvPr/>
        </p:nvCxnSpPr>
        <p:spPr>
          <a:xfrm flipH="1">
            <a:off x="4702367" y="4134885"/>
            <a:ext cx="707832" cy="199748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2" idx="4"/>
          </p:cNvCxnSpPr>
          <p:nvPr/>
        </p:nvCxnSpPr>
        <p:spPr>
          <a:xfrm flipH="1" flipV="1">
            <a:off x="2768600" y="2911215"/>
            <a:ext cx="896086" cy="205140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568182" y="2899261"/>
            <a:ext cx="1079464" cy="1467399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205074" y="3918985"/>
            <a:ext cx="0" cy="415648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914900" y="5792889"/>
            <a:ext cx="2522218" cy="339367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972662" y="5767489"/>
            <a:ext cx="2210862" cy="369332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Collection Builder</a:t>
            </a:r>
            <a:endParaRPr lang="en-US" b="1" dirty="0"/>
          </a:p>
        </p:txBody>
      </p:sp>
      <p:cxnSp>
        <p:nvCxnSpPr>
          <p:cNvPr id="44" name="Straight Connector 43"/>
          <p:cNvCxnSpPr>
            <a:stCxn id="108" idx="1"/>
          </p:cNvCxnSpPr>
          <p:nvPr/>
        </p:nvCxnSpPr>
        <p:spPr>
          <a:xfrm flipH="1" flipV="1">
            <a:off x="4205073" y="5171617"/>
            <a:ext cx="709827" cy="790956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Hexagon 49"/>
          <p:cNvSpPr/>
          <p:nvPr/>
        </p:nvSpPr>
        <p:spPr>
          <a:xfrm>
            <a:off x="3467100" y="4334633"/>
            <a:ext cx="1447800" cy="850131"/>
          </a:xfrm>
          <a:prstGeom prst="hexagon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660346" y="4442703"/>
            <a:ext cx="1102154" cy="61555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Full text</a:t>
            </a:r>
          </a:p>
          <a:p>
            <a:pPr algn="ctr"/>
            <a:r>
              <a:rPr lang="en-US" b="1" dirty="0" smtClean="0"/>
              <a:t>Index</a:t>
            </a:r>
            <a:endParaRPr lang="en-US" b="1" dirty="0"/>
          </a:p>
        </p:txBody>
      </p:sp>
      <p:sp>
        <p:nvSpPr>
          <p:cNvPr id="52" name="Hexagon 51"/>
          <p:cNvSpPr/>
          <p:nvPr/>
        </p:nvSpPr>
        <p:spPr>
          <a:xfrm>
            <a:off x="3467100" y="3116355"/>
            <a:ext cx="1447800" cy="790342"/>
          </a:xfrm>
          <a:prstGeom prst="hexagon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647646" y="3201753"/>
            <a:ext cx="1102154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VuFind</a:t>
            </a:r>
          </a:p>
          <a:p>
            <a:pPr algn="ctr"/>
            <a:r>
              <a:rPr lang="en-US" b="1" dirty="0" smtClean="0"/>
              <a:t>Index</a:t>
            </a:r>
            <a:endParaRPr lang="en-US" b="1" dirty="0"/>
          </a:p>
        </p:txBody>
      </p:sp>
      <p:sp>
        <p:nvSpPr>
          <p:cNvPr id="62" name="Rectangle 61"/>
          <p:cNvSpPr/>
          <p:nvPr/>
        </p:nvSpPr>
        <p:spPr>
          <a:xfrm>
            <a:off x="1743078" y="3020184"/>
            <a:ext cx="835776" cy="563894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Holdings Database</a:t>
            </a:r>
          </a:p>
        </p:txBody>
      </p:sp>
    </p:spTree>
    <p:extLst>
      <p:ext uri="{BB962C8B-B14F-4D97-AF65-F5344CB8AC3E}">
        <p14:creationId xmlns:p14="http://schemas.microsoft.com/office/powerpoint/2010/main" val="275696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Access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2901" y="2020562"/>
            <a:ext cx="2425700" cy="1898423"/>
          </a:xfrm>
          <a:prstGeom prst="round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265116"/>
            <a:ext cx="1175066" cy="140762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334" y="2926679"/>
            <a:ext cx="818935" cy="5904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2406" y="2309862"/>
            <a:ext cx="835776" cy="56389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</a:rPr>
              <a:t>Rights Database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2901" y="4605818"/>
            <a:ext cx="2425699" cy="173148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472324" y="4773042"/>
            <a:ext cx="1380817" cy="960949"/>
          </a:xfrm>
          <a:prstGeom prst="ca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904124" y="5217542"/>
            <a:ext cx="1380817" cy="960949"/>
          </a:xfrm>
          <a:prstGeom prst="ca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52749" y="5171617"/>
            <a:ext cx="8975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7F7F7F"/>
                </a:solidFill>
              </a:rPr>
              <a:t>Michigan</a:t>
            </a:r>
            <a:endParaRPr lang="en-US" sz="1300" dirty="0">
              <a:solidFill>
                <a:srgbClr val="7F7F7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762" y="4751587"/>
            <a:ext cx="6904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7F7F7F"/>
                </a:solidFill>
              </a:rPr>
              <a:t>Indiana</a:t>
            </a:r>
            <a:endParaRPr lang="en-US" sz="1300" dirty="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334" y="1651230"/>
            <a:ext cx="229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Management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9135" y="4236485"/>
            <a:ext cx="177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Archival Storage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00400" y="2669717"/>
            <a:ext cx="5486400" cy="2956699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14900" y="2211795"/>
            <a:ext cx="2522218" cy="339367"/>
          </a:xfrm>
          <a:prstGeom prst="rect">
            <a:avLst/>
          </a:prstGeom>
          <a:noFill/>
          <a:ln w="28575" cap="flat" cmpd="sng" algn="ctr">
            <a:solidFill>
              <a:srgbClr val="FF8D2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10199" y="2808150"/>
            <a:ext cx="2743201" cy="463550"/>
          </a:xfrm>
          <a:prstGeom prst="rect">
            <a:avLst/>
          </a:prstGeom>
          <a:noFill/>
          <a:ln w="28575" cap="flat" cmpd="sng" algn="ctr">
            <a:solidFill>
              <a:srgbClr val="FF8D2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Tab-delimited Metadata files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8334" y="2899259"/>
            <a:ext cx="818935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Rights</a:t>
            </a:r>
          </a:p>
          <a:p>
            <a:r>
              <a:rPr lang="en-US" sz="1300" dirty="0" smtClean="0"/>
              <a:t>Determination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324" y="2337962"/>
            <a:ext cx="1159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</a:rPr>
              <a:t>Bibliographic Management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14900" y="1780104"/>
            <a:ext cx="2534918" cy="339367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985362" y="1753563"/>
            <a:ext cx="2210862" cy="369332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Bibliographic Catalog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85362" y="2186395"/>
            <a:ext cx="1809961" cy="369332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Bibliographic API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10199" y="3345049"/>
            <a:ext cx="2743201" cy="463550"/>
          </a:xfrm>
          <a:prstGeom prst="rect">
            <a:avLst/>
          </a:prstGeom>
          <a:noFill/>
          <a:ln w="28575" cap="flat" cmpd="sng" algn="ctr">
            <a:solidFill>
              <a:srgbClr val="FF8D2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OAI sets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410199" y="3903110"/>
            <a:ext cx="2743201" cy="463550"/>
          </a:xfrm>
          <a:prstGeom prst="rect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Full text Search application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0199" y="4487292"/>
            <a:ext cx="2743201" cy="46355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PageTurner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410199" y="5037357"/>
            <a:ext cx="2743201" cy="463550"/>
          </a:xfrm>
          <a:prstGeom prst="rect">
            <a:avLst/>
          </a:prstGeom>
          <a:noFill/>
          <a:ln w="28575" cap="flat" cmpd="sng" algn="ctr">
            <a:solidFill>
              <a:srgbClr val="FF8D2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Data API</a:t>
            </a:r>
          </a:p>
        </p:txBody>
      </p:sp>
      <p:cxnSp>
        <p:nvCxnSpPr>
          <p:cNvPr id="90" name="Straight Connector 89"/>
          <p:cNvCxnSpPr>
            <a:stCxn id="43" idx="4"/>
          </p:cNvCxnSpPr>
          <p:nvPr/>
        </p:nvCxnSpPr>
        <p:spPr>
          <a:xfrm flipH="1" flipV="1">
            <a:off x="2768600" y="2911216"/>
            <a:ext cx="896086" cy="205139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914900" y="5792889"/>
            <a:ext cx="2522218" cy="339367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972662" y="5767489"/>
            <a:ext cx="2210862" cy="369332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Collection Builder</a:t>
            </a:r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41" name="Straight Connector 40"/>
          <p:cNvCxnSpPr>
            <a:stCxn id="21" idx="1"/>
          </p:cNvCxnSpPr>
          <p:nvPr/>
        </p:nvCxnSpPr>
        <p:spPr>
          <a:xfrm flipH="1">
            <a:off x="4205074" y="2381479"/>
            <a:ext cx="709826" cy="734876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0" idx="1"/>
          </p:cNvCxnSpPr>
          <p:nvPr/>
        </p:nvCxnSpPr>
        <p:spPr>
          <a:xfrm flipH="1">
            <a:off x="4762500" y="3039925"/>
            <a:ext cx="647699" cy="231775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Hexagon 39"/>
          <p:cNvSpPr/>
          <p:nvPr/>
        </p:nvSpPr>
        <p:spPr>
          <a:xfrm>
            <a:off x="3467100" y="4334633"/>
            <a:ext cx="1447800" cy="850131"/>
          </a:xfrm>
          <a:prstGeom prst="hexagon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60346" y="4442703"/>
            <a:ext cx="1102154" cy="61555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Full text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Index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467100" y="3116355"/>
            <a:ext cx="1447800" cy="790342"/>
          </a:xfrm>
          <a:prstGeom prst="hexagon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647646" y="3201753"/>
            <a:ext cx="1102154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VuFind</a:t>
            </a:r>
          </a:p>
          <a:p>
            <a:pPr algn="ctr"/>
            <a:r>
              <a:rPr lang="en-US" b="1" dirty="0" smtClean="0"/>
              <a:t>Index</a:t>
            </a:r>
            <a:endParaRPr lang="en-US" b="1" dirty="0"/>
          </a:p>
        </p:txBody>
      </p:sp>
      <p:sp>
        <p:nvSpPr>
          <p:cNvPr id="62" name="Rectangle 61"/>
          <p:cNvSpPr/>
          <p:nvPr/>
        </p:nvSpPr>
        <p:spPr>
          <a:xfrm>
            <a:off x="1743078" y="3020184"/>
            <a:ext cx="835776" cy="5638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Holdings Database</a:t>
            </a:r>
          </a:p>
        </p:txBody>
      </p:sp>
      <p:cxnSp>
        <p:nvCxnSpPr>
          <p:cNvPr id="36" name="Elbow Connector 35"/>
          <p:cNvCxnSpPr>
            <a:stCxn id="4" idx="2"/>
          </p:cNvCxnSpPr>
          <p:nvPr/>
        </p:nvCxnSpPr>
        <p:spPr>
          <a:xfrm rot="5400000" flipH="1" flipV="1">
            <a:off x="3359851" y="1868638"/>
            <a:ext cx="246247" cy="3854448"/>
          </a:xfrm>
          <a:prstGeom prst="bentConnector4">
            <a:avLst>
              <a:gd name="adj1" fmla="val -85022"/>
              <a:gd name="adj2" fmla="val 90692"/>
            </a:avLst>
          </a:prstGeom>
          <a:ln w="285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9" idx="1"/>
          </p:cNvCxnSpPr>
          <p:nvPr/>
        </p:nvCxnSpPr>
        <p:spPr>
          <a:xfrm flipH="1" flipV="1">
            <a:off x="2578854" y="3903110"/>
            <a:ext cx="2831345" cy="1366022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1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Package</a:t>
            </a:r>
            <a:endParaRPr lang="en-US" dirty="0"/>
          </a:p>
        </p:txBody>
      </p:sp>
      <p:sp>
        <p:nvSpPr>
          <p:cNvPr id="5" name="Flowchart: Multidocument 486"/>
          <p:cNvSpPr/>
          <p:nvPr/>
        </p:nvSpPr>
        <p:spPr>
          <a:xfrm>
            <a:off x="2283584" y="2328233"/>
            <a:ext cx="1320800" cy="1019302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193" y="2059988"/>
            <a:ext cx="1234215" cy="8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0901" y="79565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3301" y="81089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3" name="Flowchart: Document 298"/>
          <p:cNvSpPr/>
          <p:nvPr/>
        </p:nvSpPr>
        <p:spPr>
          <a:xfrm>
            <a:off x="889000" y="79662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4" name="Flowchart: Document 298"/>
          <p:cNvSpPr/>
          <p:nvPr/>
        </p:nvSpPr>
        <p:spPr>
          <a:xfrm>
            <a:off x="1041400" y="81186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5" name="Flowchart: Document 173"/>
          <p:cNvSpPr/>
          <p:nvPr/>
        </p:nvSpPr>
        <p:spPr>
          <a:xfrm>
            <a:off x="5876668" y="2347537"/>
            <a:ext cx="1156716" cy="99999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 METS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lowchart: Multidocument 486"/>
          <p:cNvSpPr/>
          <p:nvPr/>
        </p:nvSpPr>
        <p:spPr>
          <a:xfrm>
            <a:off x="4048884" y="2328233"/>
            <a:ext cx="1320800" cy="1019302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text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Flowchart: Document 173"/>
          <p:cNvSpPr/>
          <p:nvPr/>
        </p:nvSpPr>
        <p:spPr>
          <a:xfrm>
            <a:off x="4024884" y="4135013"/>
            <a:ext cx="1156716" cy="99999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6884" y="2104452"/>
            <a:ext cx="5295900" cy="142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67" y="3249366"/>
            <a:ext cx="843033" cy="8430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79280" y="3520397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Zip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3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METS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Why METS?</a:t>
            </a:r>
          </a:p>
          <a:p>
            <a:pPr lvl="1"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404040"/>
                </a:solidFill>
                <a:latin typeface="Calibri" pitchFamily="28" charset="0"/>
              </a:rPr>
              <a:t>Can serve as Archival Information </a:t>
            </a:r>
            <a:r>
              <a:rPr lang="en-GB" sz="2400" dirty="0" smtClean="0">
                <a:solidFill>
                  <a:srgbClr val="404040"/>
                </a:solidFill>
                <a:latin typeface="Calibri" pitchFamily="28" charset="0"/>
              </a:rPr>
              <a:t>Package </a:t>
            </a:r>
            <a:r>
              <a:rPr lang="en-GB" sz="2400" dirty="0">
                <a:solidFill>
                  <a:srgbClr val="404040"/>
                </a:solidFill>
                <a:latin typeface="Calibri" pitchFamily="28" charset="0"/>
              </a:rPr>
              <a:t>and a </a:t>
            </a:r>
            <a:r>
              <a:rPr lang="en-GB" sz="2400" dirty="0" smtClean="0">
                <a:solidFill>
                  <a:srgbClr val="404040"/>
                </a:solidFill>
                <a:latin typeface="Calibri" pitchFamily="28" charset="0"/>
              </a:rPr>
              <a:t>Dissemination Information </a:t>
            </a:r>
            <a:r>
              <a:rPr lang="en-GB" sz="2400" dirty="0">
                <a:solidFill>
                  <a:srgbClr val="404040"/>
                </a:solidFill>
                <a:latin typeface="Calibri" pitchFamily="28" charset="0"/>
              </a:rPr>
              <a:t>Package</a:t>
            </a:r>
          </a:p>
          <a:p>
            <a:pPr lvl="1"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404040"/>
                </a:solidFill>
                <a:latin typeface="Calibri" pitchFamily="28" charset="0"/>
              </a:rPr>
              <a:t>Designed to record the relationship between pieces of complex digital objects</a:t>
            </a:r>
          </a:p>
          <a:p>
            <a:pPr lvl="1"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404040"/>
                </a:solidFill>
                <a:latin typeface="Calibri" pitchFamily="28" charset="0"/>
              </a:rPr>
              <a:t>Can be created automatically as texts are loaded or reloaded</a:t>
            </a:r>
          </a:p>
          <a:p>
            <a:pPr lvl="1"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404040"/>
                </a:solidFill>
                <a:latin typeface="Calibri" pitchFamily="28" charset="0"/>
              </a:rPr>
              <a:t>Preservation actions (PREMIS) </a:t>
            </a:r>
          </a:p>
          <a:p>
            <a:pP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400" dirty="0">
              <a:solidFill>
                <a:srgbClr val="404040"/>
              </a:solidFill>
              <a:latin typeface="Calibri" pitchFamily="28" charset="0"/>
            </a:endParaRPr>
          </a:p>
          <a:p>
            <a:pPr lvl="1"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000" dirty="0">
              <a:solidFill>
                <a:srgbClr val="404040"/>
              </a:solidFill>
              <a:latin typeface="Calibri" pitchFamily="2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17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and specifications at repository level</a:t>
            </a:r>
          </a:p>
          <a:p>
            <a:pPr lvl="1"/>
            <a:r>
              <a:rPr lang="en-US" dirty="0" smtClean="0"/>
              <a:t>Object specifications / Validation criteria</a:t>
            </a:r>
          </a:p>
          <a:p>
            <a:pPr lvl="1"/>
            <a:r>
              <a:rPr lang="en-US" dirty="0" smtClean="0"/>
              <a:t>Page-tagging</a:t>
            </a:r>
          </a:p>
          <a:p>
            <a:r>
              <a:rPr lang="en-US" dirty="0" smtClean="0"/>
              <a:t>Variations at object level</a:t>
            </a:r>
          </a:p>
          <a:p>
            <a:pPr lvl="1"/>
            <a:r>
              <a:rPr lang="en-US" dirty="0" smtClean="0"/>
              <a:t>Files missing</a:t>
            </a:r>
          </a:p>
          <a:p>
            <a:pPr lvl="1"/>
            <a:r>
              <a:rPr lang="en-US" dirty="0" smtClean="0"/>
              <a:t>Non-valid files</a:t>
            </a:r>
          </a:p>
          <a:p>
            <a:pPr lvl="1"/>
            <a:r>
              <a:rPr lang="en-US" dirty="0" smtClean="0"/>
              <a:t>Incorrect file checksums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6500" y="5644634"/>
            <a:ext cx="668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http://www.hathitrust.org/digital_object_specifications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5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HathiTrust</a:t>
            </a:r>
            <a:r>
              <a:rPr lang="en-US" dirty="0" smtClean="0"/>
              <a:t> METS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Contains regularized information that is generally applicable to items across the repository, not specific to a particular source, that we can see a current or near-term use for. </a:t>
            </a:r>
          </a:p>
          <a:p>
            <a:r>
              <a:rPr lang="en-US" sz="2800" dirty="0" smtClean="0"/>
              <a:t>This information is fundamentally valuable for understanding or using the preserved object in preservation activities after deposit, or in the access and display environments, including the APIs.</a:t>
            </a:r>
          </a:p>
        </p:txBody>
      </p:sp>
    </p:spTree>
    <p:extLst>
      <p:ext uri="{BB962C8B-B14F-4D97-AF65-F5344CB8AC3E}">
        <p14:creationId xmlns:p14="http://schemas.microsoft.com/office/powerpoint/2010/main" val="3260796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METS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Contains </a:t>
            </a:r>
            <a:r>
              <a:rPr lang="en-US" sz="2800" dirty="0"/>
              <a:t>information that may be valuable for preservation or archaeology, but is subjective (descriptive, e.g., bibliographic data, page-tags), idiosyncratic, or we do not have a clear idea of its use and/or application. The information could be used to enhance knowledge of about the core files, but is not fundamentally valuable for understanding or using the preserved object in the repository. </a:t>
            </a: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Is </a:t>
            </a:r>
            <a:r>
              <a:rPr lang="en-US" sz="2800" dirty="0"/>
              <a:t>a “parking lot” for information we are getting that may be useful in the future. </a:t>
            </a: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desire not to touch things after they entire the </a:t>
            </a:r>
            <a:r>
              <a:rPr lang="en-US" sz="2800" dirty="0" smtClean="0"/>
              <a:t>repository </a:t>
            </a:r>
            <a:r>
              <a:rPr lang="en-US" sz="2800" dirty="0"/>
              <a:t>might result in information that might be included in the Source METS being stored in other ways (e.g., in-repository fixity checks)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20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HathiTrust</a:t>
            </a:r>
            <a:r>
              <a:rPr lang="en-US" dirty="0" smtClean="0"/>
              <a:t> METS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What’s there?</a:t>
            </a:r>
          </a:p>
          <a:p>
            <a:pPr marL="739775" lvl="1" indent="-282575"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2 </a:t>
            </a:r>
            <a:r>
              <a:rPr lang="en-GB" dirty="0" err="1">
                <a:solidFill>
                  <a:srgbClr val="404040"/>
                </a:solidFill>
                <a:latin typeface="Calibri" pitchFamily="28" charset="0"/>
              </a:rPr>
              <a:t>dmdSecs</a:t>
            </a: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: </a:t>
            </a:r>
            <a:r>
              <a:rPr lang="en-GB" dirty="0" err="1">
                <a:solidFill>
                  <a:srgbClr val="404040"/>
                </a:solidFill>
                <a:latin typeface="Calibri" pitchFamily="28" charset="0"/>
              </a:rPr>
              <a:t>Marcxml</a:t>
            </a: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 and </a:t>
            </a:r>
            <a:r>
              <a:rPr lang="en-GB" dirty="0" err="1">
                <a:solidFill>
                  <a:srgbClr val="404040"/>
                </a:solidFill>
                <a:latin typeface="Calibri" pitchFamily="28" charset="0"/>
              </a:rPr>
              <a:t>mdRef</a:t>
            </a: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 </a:t>
            </a:r>
          </a:p>
          <a:p>
            <a:pPr marL="739775" lvl="1" indent="-282575"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>
                <a:solidFill>
                  <a:srgbClr val="404040"/>
                </a:solidFill>
                <a:latin typeface="Calibri" pitchFamily="28" charset="0"/>
              </a:rPr>
              <a:t>amdSec</a:t>
            </a: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 containing one </a:t>
            </a:r>
            <a:r>
              <a:rPr lang="en-GB" dirty="0" err="1">
                <a:solidFill>
                  <a:srgbClr val="404040"/>
                </a:solidFill>
                <a:latin typeface="Calibri" pitchFamily="28" charset="0"/>
              </a:rPr>
              <a:t>techMD</a:t>
            </a: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 with PREMIS metadata	</a:t>
            </a:r>
          </a:p>
          <a:p>
            <a:pPr marL="739775" lvl="1" indent="-282575"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>
                <a:solidFill>
                  <a:srgbClr val="404040"/>
                </a:solidFill>
                <a:latin typeface="Calibri" pitchFamily="28" charset="0"/>
              </a:rPr>
              <a:t>fileSec</a:t>
            </a: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 with 4 </a:t>
            </a:r>
            <a:r>
              <a:rPr lang="en-GB" dirty="0" err="1">
                <a:solidFill>
                  <a:srgbClr val="404040"/>
                </a:solidFill>
                <a:latin typeface="Calibri" pitchFamily="28" charset="0"/>
              </a:rPr>
              <a:t>fileGrps</a:t>
            </a: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 (zip, images, OCR, </a:t>
            </a:r>
            <a:r>
              <a:rPr lang="en-GB" dirty="0" err="1">
                <a:solidFill>
                  <a:srgbClr val="404040"/>
                </a:solidFill>
                <a:latin typeface="Calibri" pitchFamily="28" charset="0"/>
              </a:rPr>
              <a:t>hOCR</a:t>
            </a: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)</a:t>
            </a:r>
          </a:p>
          <a:p>
            <a:pPr marL="739775" lvl="1" indent="-282575"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Physical </a:t>
            </a:r>
            <a:r>
              <a:rPr lang="en-GB" dirty="0" err="1">
                <a:solidFill>
                  <a:srgbClr val="404040"/>
                </a:solidFill>
                <a:latin typeface="Calibri" pitchFamily="28" charset="0"/>
              </a:rPr>
              <a:t>structMap</a:t>
            </a: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 tying together files with metadata (pg. numbers and features</a:t>
            </a:r>
            <a:r>
              <a:rPr lang="en-GB" dirty="0" smtClean="0">
                <a:solidFill>
                  <a:srgbClr val="404040"/>
                </a:solidFill>
                <a:latin typeface="Calibri" pitchFamily="28" charset="0"/>
              </a:rPr>
              <a:t>)</a:t>
            </a:r>
            <a:r>
              <a:rPr lang="en-US" dirty="0" smtClean="0"/>
              <a:t> </a:t>
            </a:r>
          </a:p>
          <a:p>
            <a:pPr marL="339725" indent="-282575"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>
                <a:hlinkClick r:id="rId3"/>
              </a:rPr>
              <a:t>METS Creation (Google)</a:t>
            </a:r>
            <a:r>
              <a:rPr lang="en-US" dirty="0" smtClean="0"/>
              <a:t> | </a:t>
            </a:r>
            <a:r>
              <a:rPr lang="en-US" dirty="0" smtClean="0">
                <a:hlinkClick r:id="rId4"/>
              </a:rPr>
              <a:t>Example</a:t>
            </a:r>
            <a:endParaRPr lang="en-US" dirty="0" smtClean="0"/>
          </a:p>
          <a:p>
            <a:pPr marL="339725" indent="-282575"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>
                <a:hlinkClick r:id="rId5"/>
              </a:rPr>
              <a:t>METS Creation (IA)</a:t>
            </a:r>
            <a:r>
              <a:rPr lang="en-US" dirty="0" smtClean="0"/>
              <a:t> | </a:t>
            </a:r>
            <a:r>
              <a:rPr lang="en-US" dirty="0" smtClean="0">
                <a:hlinkClick r:id="rId6"/>
              </a:rPr>
              <a:t>Example</a:t>
            </a:r>
            <a:endParaRPr lang="en-US" dirty="0" smtClean="0"/>
          </a:p>
          <a:p>
            <a:pPr marL="339725" indent="-282575"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err="1" smtClean="0">
                <a:hlinkClick r:id="rId7"/>
              </a:rPr>
              <a:t>HathiTrust</a:t>
            </a:r>
            <a:r>
              <a:rPr lang="en-US" dirty="0" smtClean="0">
                <a:hlinkClick r:id="rId7"/>
              </a:rPr>
              <a:t> METS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9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Content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graphicFrame>
        <p:nvGraphicFramePr>
          <p:cNvPr id="2048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20868"/>
              </p:ext>
            </p:extLst>
          </p:nvPr>
        </p:nvGraphicFramePr>
        <p:xfrm>
          <a:off x="747713" y="1558925"/>
          <a:ext cx="7345362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4" imgW="7340600" imgH="4279900" progId="Excel.Sheet.8">
                  <p:embed/>
                </p:oleObj>
              </mc:Choice>
              <mc:Fallback>
                <p:oleObj name="Worksheet" r:id="rId4" imgW="7340600" imgH="42799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558925"/>
                        <a:ext cx="7345362" cy="427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590537" y="4686300"/>
            <a:ext cx="391421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9,728,814 </a:t>
            </a:r>
            <a:r>
              <a:rPr lang="en-US" sz="2000" dirty="0"/>
              <a:t>Total volumes</a:t>
            </a:r>
          </a:p>
          <a:p>
            <a:pPr>
              <a:defRPr/>
            </a:pPr>
            <a:r>
              <a:rPr lang="en-US" sz="2000" dirty="0" smtClean="0"/>
              <a:t>2,654,979 “Public domain”</a:t>
            </a:r>
            <a:endParaRPr lang="en-US" sz="2000" dirty="0"/>
          </a:p>
          <a:p>
            <a:r>
              <a:rPr lang="en-US" sz="2000" dirty="0" smtClean="0"/>
              <a:t>5,164,532 </a:t>
            </a:r>
            <a:r>
              <a:rPr lang="en-US" sz="2000" dirty="0"/>
              <a:t>Book titles</a:t>
            </a:r>
          </a:p>
          <a:p>
            <a:r>
              <a:rPr lang="en-US" sz="2000" dirty="0" smtClean="0"/>
              <a:t>256,874 Serial </a:t>
            </a:r>
            <a:r>
              <a:rPr lang="en-US" sz="2000" dirty="0"/>
              <a:t>titles</a:t>
            </a:r>
          </a:p>
          <a:p>
            <a:endParaRPr lang="en-US" sz="200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November 5, </a:t>
            </a:r>
            <a:r>
              <a:rPr lang="en-US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02717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METS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What’s there?</a:t>
            </a:r>
          </a:p>
          <a:p>
            <a:pPr marL="739775" lvl="1" indent="-282575"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>
                <a:solidFill>
                  <a:srgbClr val="404040"/>
                </a:solidFill>
                <a:latin typeface="Calibri" pitchFamily="28" charset="0"/>
              </a:rPr>
              <a:t>dmdSecs</a:t>
            </a:r>
            <a:endParaRPr lang="en-GB" dirty="0">
              <a:solidFill>
                <a:srgbClr val="404040"/>
              </a:solidFill>
              <a:latin typeface="Calibri" pitchFamily="28" charset="0"/>
            </a:endParaRPr>
          </a:p>
          <a:p>
            <a:pPr marL="739775" lvl="1" indent="-282575"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>
                <a:solidFill>
                  <a:srgbClr val="404040"/>
                </a:solidFill>
                <a:latin typeface="Calibri" pitchFamily="28" charset="0"/>
              </a:rPr>
              <a:t>amdSec</a:t>
            </a: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 	</a:t>
            </a:r>
          </a:p>
          <a:p>
            <a:pPr marL="739775" lvl="1" indent="-282575"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>
                <a:solidFill>
                  <a:srgbClr val="404040"/>
                </a:solidFill>
                <a:latin typeface="Calibri" pitchFamily="28" charset="0"/>
              </a:rPr>
              <a:t>fileSec</a:t>
            </a:r>
            <a:r>
              <a:rPr lang="en-GB" dirty="0" smtClean="0">
                <a:solidFill>
                  <a:srgbClr val="404040"/>
                </a:solidFill>
                <a:latin typeface="Calibri" pitchFamily="28" charset="0"/>
              </a:rPr>
              <a:t> (</a:t>
            </a:r>
            <a:r>
              <a:rPr lang="en-GB" dirty="0" err="1" smtClean="0">
                <a:solidFill>
                  <a:srgbClr val="404040"/>
                </a:solidFill>
                <a:latin typeface="Calibri" pitchFamily="28" charset="0"/>
              </a:rPr>
              <a:t>coordOCR</a:t>
            </a:r>
            <a:r>
              <a:rPr lang="en-GB" dirty="0" smtClean="0">
                <a:solidFill>
                  <a:srgbClr val="404040"/>
                </a:solidFill>
                <a:latin typeface="Calibri" pitchFamily="28" charset="0"/>
              </a:rPr>
              <a:t>, OCR, images…)</a:t>
            </a:r>
          </a:p>
          <a:p>
            <a:pPr marL="739775" lvl="1" indent="-282575"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404040"/>
                </a:solidFill>
                <a:latin typeface="Calibri" pitchFamily="28" charset="0"/>
              </a:rPr>
              <a:t>Physical </a:t>
            </a:r>
            <a:r>
              <a:rPr lang="en-GB" dirty="0" err="1">
                <a:solidFill>
                  <a:srgbClr val="404040"/>
                </a:solidFill>
                <a:latin typeface="Calibri" pitchFamily="28" charset="0"/>
              </a:rPr>
              <a:t>structMap</a:t>
            </a:r>
            <a:r>
              <a:rPr lang="en-GB" dirty="0">
                <a:solidFill>
                  <a:srgbClr val="404040"/>
                </a:solidFill>
                <a:latin typeface="Calibri" pitchFamily="28" charset="0"/>
              </a:rPr>
              <a:t> tying together files with metadata (pg. numbers and features)</a:t>
            </a:r>
            <a:r>
              <a:rPr lang="en-US" dirty="0"/>
              <a:t> 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Source METS example (Google)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Source METS example (IA)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Source METS 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9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Vocabularies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PREMIS</a:t>
            </a:r>
            <a:endParaRPr lang="en-US" dirty="0" smtClean="0"/>
          </a:p>
          <a:p>
            <a:r>
              <a:rPr lang="en-US" dirty="0" smtClean="0"/>
              <a:t>Pagetag mapping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7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Pagetag</a:t>
            </a:r>
            <a:r>
              <a:rPr lang="en-US" dirty="0" smtClean="0"/>
              <a:t> Mapping (Google)</a:t>
            </a:r>
            <a:endParaRPr lang="en-US" dirty="0"/>
          </a:p>
        </p:txBody>
      </p:sp>
      <p:pic>
        <p:nvPicPr>
          <p:cNvPr id="4" name="Content Placeholder 3" descr="Screen shot 2011-11-05 at 8.47.59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" b="944"/>
          <a:stretch>
            <a:fillRect/>
          </a:stretch>
        </p:blipFill>
        <p:spPr>
          <a:xfrm>
            <a:off x="649604" y="1677178"/>
            <a:ext cx="7855456" cy="4673268"/>
          </a:xfrm>
        </p:spPr>
      </p:pic>
    </p:spTree>
    <p:extLst>
      <p:ext uri="{BB962C8B-B14F-4D97-AF65-F5344CB8AC3E}">
        <p14:creationId xmlns:p14="http://schemas.microsoft.com/office/powerpoint/2010/main" val="51427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Pagetag</a:t>
            </a:r>
            <a:r>
              <a:rPr lang="en-US" dirty="0" smtClean="0"/>
              <a:t> Mapping (IA)</a:t>
            </a:r>
            <a:endParaRPr lang="en-US" dirty="0"/>
          </a:p>
        </p:txBody>
      </p:sp>
      <p:pic>
        <p:nvPicPr>
          <p:cNvPr id="3" name="Picture 2" descr="Screen shot 2011-11-05 at 8.49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0" y="1754153"/>
            <a:ext cx="8461060" cy="44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66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Pagetag</a:t>
            </a:r>
            <a:r>
              <a:rPr lang="en-US" dirty="0" smtClean="0"/>
              <a:t> Mapping (DLPS)</a:t>
            </a:r>
            <a:endParaRPr lang="en-US" dirty="0"/>
          </a:p>
        </p:txBody>
      </p:sp>
      <p:pic>
        <p:nvPicPr>
          <p:cNvPr id="6" name="Picture 5" descr="Screen shot 2011-11-05 at 8.53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0" y="1796078"/>
            <a:ext cx="8584427" cy="40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19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PREMIS 2.1 “uplift”</a:t>
            </a:r>
          </a:p>
          <a:p>
            <a:r>
              <a:rPr lang="en-US" dirty="0" smtClean="0"/>
              <a:t>Add</a:t>
            </a:r>
          </a:p>
          <a:p>
            <a:pPr lvl="1"/>
            <a:r>
              <a:rPr lang="en-US" dirty="0" smtClean="0"/>
              <a:t>Reading </a:t>
            </a:r>
            <a:r>
              <a:rPr lang="en-US" dirty="0"/>
              <a:t>order</a:t>
            </a:r>
          </a:p>
          <a:p>
            <a:pPr lvl="1"/>
            <a:r>
              <a:rPr lang="en-US" dirty="0" smtClean="0"/>
              <a:t>Explicitly record page insertions</a:t>
            </a:r>
          </a:p>
          <a:p>
            <a:pPr lvl="1"/>
            <a:r>
              <a:rPr lang="en-US" dirty="0" smtClean="0"/>
              <a:t>Deletion PREMIS event</a:t>
            </a:r>
          </a:p>
          <a:p>
            <a:pPr lvl="1"/>
            <a:r>
              <a:rPr lang="en-US" dirty="0" smtClean="0"/>
              <a:t>PREMIS event to mark move to PREMIS 2.1</a:t>
            </a:r>
          </a:p>
          <a:p>
            <a:pPr lvl="1"/>
            <a:r>
              <a:rPr lang="en-US" dirty="0" smtClean="0"/>
              <a:t>Reference </a:t>
            </a:r>
            <a:r>
              <a:rPr lang="en-US" dirty="0"/>
              <a:t>to Source </a:t>
            </a:r>
            <a:r>
              <a:rPr lang="en-US" dirty="0" smtClean="0"/>
              <a:t>METS</a:t>
            </a:r>
          </a:p>
          <a:p>
            <a:pPr lvl="1"/>
            <a:r>
              <a:rPr lang="en-US" dirty="0" smtClean="0"/>
              <a:t>Scheme </a:t>
            </a:r>
            <a:r>
              <a:rPr lang="en-US" dirty="0"/>
              <a:t>to identify "version" of METS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Preservation levels (e.g., for PDF/A and PDF)</a:t>
            </a:r>
          </a:p>
          <a:p>
            <a:pPr lvl="1"/>
            <a:r>
              <a:rPr lang="en-US" dirty="0" smtClean="0"/>
              <a:t>New method of coding PDFs in the METS</a:t>
            </a:r>
            <a:endParaRPr lang="en-US" dirty="0"/>
          </a:p>
          <a:p>
            <a:r>
              <a:rPr lang="en-US" dirty="0"/>
              <a:t>Remove </a:t>
            </a:r>
            <a:endParaRPr lang="en-US" dirty="0" smtClean="0"/>
          </a:p>
          <a:p>
            <a:pPr lvl="1"/>
            <a:r>
              <a:rPr lang="en-US" dirty="0" smtClean="0"/>
              <a:t>MARC </a:t>
            </a:r>
            <a:r>
              <a:rPr lang="en-US" dirty="0"/>
              <a:t>metadata (pending approval of UC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References </a:t>
            </a:r>
            <a:r>
              <a:rPr lang="en-US" dirty="0"/>
              <a:t>to </a:t>
            </a:r>
            <a:r>
              <a:rPr lang="en-US" dirty="0" err="1"/>
              <a:t>pagedata</a:t>
            </a:r>
            <a:r>
              <a:rPr lang="en-US" dirty="0"/>
              <a:t> and </a:t>
            </a:r>
            <a:r>
              <a:rPr lang="en-US" dirty="0" err="1" smtClean="0"/>
              <a:t>notes.txt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PREMIS 2.1 example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6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How to find out more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Website “About” section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http:/</a:t>
            </a:r>
            <a:r>
              <a:rPr lang="en-US" u="sng" dirty="0" err="1" smtClean="0">
                <a:solidFill>
                  <a:srgbClr val="0000FF"/>
                </a:solidFill>
              </a:rPr>
              <a:t>www.hathitrust.org</a:t>
            </a:r>
            <a:r>
              <a:rPr lang="en-US" u="sng" dirty="0" smtClean="0">
                <a:solidFill>
                  <a:srgbClr val="0000FF"/>
                </a:solidFill>
              </a:rPr>
              <a:t>/about</a:t>
            </a:r>
          </a:p>
          <a:p>
            <a:r>
              <a:rPr lang="en-US" dirty="0" smtClean="0"/>
              <a:t>Twitter</a:t>
            </a:r>
          </a:p>
          <a:p>
            <a:pPr lvl="1"/>
            <a:r>
              <a:rPr lang="en-US" dirty="0" smtClean="0">
                <a:hlinkClick r:id="rId3"/>
              </a:rPr>
              <a:t>http://twitter.com/hathitrust</a:t>
            </a:r>
            <a:endParaRPr lang="en-US" dirty="0" smtClean="0"/>
          </a:p>
          <a:p>
            <a:r>
              <a:rPr lang="en-US" dirty="0" smtClean="0"/>
              <a:t>Monthly newsletter</a:t>
            </a:r>
          </a:p>
          <a:p>
            <a:pPr lvl="1"/>
            <a:r>
              <a:rPr lang="en-US" dirty="0" smtClean="0">
                <a:hlinkClick r:id="rId4"/>
              </a:rPr>
              <a:t>http://www.hathitrust.org/updates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http://www.hathitrust.org/updates_rss</a:t>
            </a:r>
            <a:r>
              <a:rPr lang="en-US" dirty="0" smtClean="0"/>
              <a:t> (RSS)</a:t>
            </a:r>
          </a:p>
          <a:p>
            <a:r>
              <a:rPr lang="en-US" dirty="0" smtClean="0"/>
              <a:t>Contact us</a:t>
            </a:r>
          </a:p>
          <a:p>
            <a:pPr lvl="1"/>
            <a:r>
              <a:rPr lang="en-US" dirty="0" smtClean="0">
                <a:hlinkClick r:id="rId6"/>
              </a:rPr>
              <a:t>feedback@issues.hathitrust.org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jjyork@umich.edu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65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3"/>
          <p:cNvSpPr>
            <a:spLocks noGrp="1"/>
          </p:cNvSpPr>
          <p:nvPr>
            <p:ph type="ctrTitle"/>
          </p:nvPr>
        </p:nvSpPr>
        <p:spPr>
          <a:xfrm>
            <a:off x="1739900" y="2009775"/>
            <a:ext cx="5634038" cy="1622425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7273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29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Collection </a:t>
            </a:r>
            <a:r>
              <a:rPr lang="en-US" sz="2600" dirty="0"/>
              <a:t>management, </a:t>
            </a:r>
            <a:r>
              <a:rPr lang="en-US" sz="2600" dirty="0" smtClean="0"/>
              <a:t>development</a:t>
            </a:r>
          </a:p>
          <a:p>
            <a:pPr lvl="1">
              <a:defRPr/>
            </a:pPr>
            <a:r>
              <a:rPr lang="en-US" sz="2600" dirty="0" smtClean="0"/>
              <a:t>Copyright</a:t>
            </a:r>
            <a:endParaRPr lang="en-US" sz="2600" dirty="0"/>
          </a:p>
          <a:p>
            <a:pPr lvl="1">
              <a:defRPr/>
            </a:pPr>
            <a:r>
              <a:rPr lang="en-US" sz="2600" dirty="0" smtClean="0"/>
              <a:t>Preservation (digital and print)</a:t>
            </a:r>
          </a:p>
          <a:p>
            <a:pPr lvl="1">
              <a:defRPr/>
            </a:pPr>
            <a:r>
              <a:rPr lang="en-US" sz="2600"/>
              <a:t>Bibliographic </a:t>
            </a:r>
            <a:r>
              <a:rPr lang="en-US" sz="2600" smtClean="0"/>
              <a:t>Indeterminacy</a:t>
            </a:r>
            <a:endParaRPr lang="en-US" sz="2600" dirty="0" smtClean="0"/>
          </a:p>
          <a:p>
            <a:pPr lvl="1">
              <a:defRPr/>
            </a:pPr>
            <a:r>
              <a:rPr lang="en-US" sz="2600" dirty="0"/>
              <a:t>Discovery / </a:t>
            </a:r>
            <a:r>
              <a:rPr lang="en-US" sz="2600" dirty="0" smtClean="0"/>
              <a:t>Use</a:t>
            </a:r>
            <a:endParaRPr lang="en-US" sz="2600" dirty="0"/>
          </a:p>
          <a:p>
            <a:pPr lvl="1">
              <a:defRPr/>
            </a:pPr>
            <a:r>
              <a:rPr lang="en-US" sz="2600" dirty="0"/>
              <a:t>Efficient user services</a:t>
            </a:r>
          </a:p>
          <a:p>
            <a:pPr>
              <a:defRPr/>
            </a:pPr>
            <a:r>
              <a:rPr lang="en-US" sz="3000" dirty="0"/>
              <a:t>Public 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2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"/>
            <a:ext cx="9144000" cy="60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3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9174790" cy="59190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1937" y="2609850"/>
            <a:ext cx="9271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70753" y="2286000"/>
            <a:ext cx="1461301" cy="115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04366" y="1565555"/>
            <a:ext cx="1267110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537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1501</Words>
  <Application>Microsoft Macintosh PowerPoint</Application>
  <PresentationFormat>On-screen Show (4:3)</PresentationFormat>
  <Paragraphs>515</Paragraphs>
  <Slides>57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Worksheet</vt:lpstr>
      <vt:lpstr>HathiTrust Infrastructure and  Information Organization</vt:lpstr>
      <vt:lpstr>Partnership</vt:lpstr>
      <vt:lpstr>Digital Repository</vt:lpstr>
      <vt:lpstr>The Name</vt:lpstr>
      <vt:lpstr>Content</vt:lpstr>
      <vt:lpstr>Mission </vt:lpstr>
      <vt:lpstr>Collections and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Infrastructure</vt:lpstr>
      <vt:lpstr>Repository Philosophy/Design</vt:lpstr>
      <vt:lpstr>PowerPoint Presentation</vt:lpstr>
      <vt:lpstr>Content</vt:lpstr>
      <vt:lpstr>Object Package</vt:lpstr>
      <vt:lpstr>Ingest</vt:lpstr>
      <vt:lpstr>Ingest (2)</vt:lpstr>
      <vt:lpstr>Archival Storage </vt:lpstr>
      <vt:lpstr>Media &amp; Architecture</vt:lpstr>
      <vt:lpstr>Architecture &amp; Management</vt:lpstr>
      <vt:lpstr>Data Management</vt:lpstr>
      <vt:lpstr>Rights Database</vt:lpstr>
      <vt:lpstr>Print Holdings Database</vt:lpstr>
      <vt:lpstr>Access</vt:lpstr>
      <vt:lpstr>Content Access</vt:lpstr>
      <vt:lpstr>Search and Aggregation Access</vt:lpstr>
      <vt:lpstr>Metadata Access</vt:lpstr>
      <vt:lpstr>Object Package</vt:lpstr>
      <vt:lpstr>METS Object</vt:lpstr>
      <vt:lpstr>Metadata</vt:lpstr>
      <vt:lpstr>HathiTrust METS</vt:lpstr>
      <vt:lpstr>Source METS </vt:lpstr>
      <vt:lpstr>HathiTrust METS (2)</vt:lpstr>
      <vt:lpstr>Source METS (2)</vt:lpstr>
      <vt:lpstr>Vocabularies</vt:lpstr>
      <vt:lpstr>Pagetag Mapping (Google)</vt:lpstr>
      <vt:lpstr>Pagetag Mapping (IA)</vt:lpstr>
      <vt:lpstr>Pagetag Mapping (DLPS)</vt:lpstr>
      <vt:lpstr>Change Management</vt:lpstr>
      <vt:lpstr>How to find out more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jjyork</dc:creator>
  <cp:lastModifiedBy>jjyork</cp:lastModifiedBy>
  <cp:revision>42</cp:revision>
  <dcterms:created xsi:type="dcterms:W3CDTF">2011-10-24T20:39:05Z</dcterms:created>
  <dcterms:modified xsi:type="dcterms:W3CDTF">2011-11-06T01:14:38Z</dcterms:modified>
</cp:coreProperties>
</file>