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8" r:id="rId2"/>
    <p:sldId id="259" r:id="rId3"/>
    <p:sldId id="260" r:id="rId4"/>
    <p:sldId id="302" r:id="rId5"/>
    <p:sldId id="261" r:id="rId6"/>
    <p:sldId id="257" r:id="rId7"/>
    <p:sldId id="443" r:id="rId8"/>
    <p:sldId id="271" r:id="rId9"/>
    <p:sldId id="263" r:id="rId10"/>
    <p:sldId id="301" r:id="rId11"/>
    <p:sldId id="264" r:id="rId12"/>
    <p:sldId id="265" r:id="rId13"/>
    <p:sldId id="266" r:id="rId14"/>
    <p:sldId id="436" r:id="rId15"/>
    <p:sldId id="275" r:id="rId16"/>
    <p:sldId id="267" r:id="rId17"/>
    <p:sldId id="281" r:id="rId18"/>
    <p:sldId id="276" r:id="rId19"/>
    <p:sldId id="277" r:id="rId20"/>
    <p:sldId id="439" r:id="rId21"/>
    <p:sldId id="440" r:id="rId22"/>
    <p:sldId id="384" r:id="rId23"/>
    <p:sldId id="296" r:id="rId24"/>
    <p:sldId id="336" r:id="rId25"/>
    <p:sldId id="337" r:id="rId26"/>
    <p:sldId id="338" r:id="rId27"/>
    <p:sldId id="341" r:id="rId28"/>
    <p:sldId id="342" r:id="rId29"/>
    <p:sldId id="343" r:id="rId30"/>
    <p:sldId id="441" r:id="rId31"/>
    <p:sldId id="282" r:id="rId32"/>
    <p:sldId id="284" r:id="rId33"/>
    <p:sldId id="29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46" r:id="rId43"/>
    <p:sldId id="450" r:id="rId44"/>
    <p:sldId id="444" r:id="rId45"/>
    <p:sldId id="445" r:id="rId46"/>
    <p:sldId id="448" r:id="rId47"/>
    <p:sldId id="449" r:id="rId48"/>
    <p:sldId id="447" r:id="rId49"/>
    <p:sldId id="425" r:id="rId50"/>
    <p:sldId id="42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7" autoAdjust="0"/>
    <p:restoredTop sz="86106" autoAdjust="0"/>
  </p:normalViewPr>
  <p:slideViewPr>
    <p:cSldViewPr snapToGrid="0" snapToObjects="1">
      <p:cViewPr varScale="1">
        <p:scale>
          <a:sx n="96" d="100"/>
          <a:sy n="96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27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LA%20RUSA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10%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Domain"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28%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677704042453"/>
          <c:y val="0.35866391486862"/>
          <c:w val="0.59196220013983"/>
          <c:h val="0.641336085131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6"/>
              <c:layout>
                <c:manualLayout>
                  <c:x val="-0.144202340427971"/>
                  <c:y val="-0.1435548357501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0192237733383764"/>
                  <c:y val="-0.0669375012375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06454515237997"/>
                  <c:y val="-0.174488843749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0772916595032608"/>
                  <c:y val="-0.2732745021682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LC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0166468383591789"/>
                  <c:y val="-0.181538435517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0109678047885936"/>
                  <c:y val="-0.2725662015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243085880640466"/>
                  <c:y val="-0.1152589071792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106259097525473"/>
                  <c:y val="-0.0654878982489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0.0786026200873362"/>
                  <c:y val="0.00785854778987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174672374468475"/>
                  <c:y val="-0.0733466522998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0276564774381369"/>
                  <c:y val="-0.05239031859914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layout>
                <c:manualLayout>
                  <c:x val="0.294031908675171"/>
                  <c:y val="0.0104780637198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8"/>
              <c:layout>
                <c:manualLayout>
                  <c:x val="0.17321665577829"/>
                  <c:y val="0.0261949530384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0.180494905385735"/>
                  <c:y val="-0.220039544377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0.13391557496361"/>
                  <c:y val="-0.144073376147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1"/>
              <c:layout>
                <c:manualLayout>
                  <c:x val="0.00873362445414847"/>
                  <c:y val="-0.157170955797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2"/>
              <c:layout>
                <c:manualLayout>
                  <c:x val="0.0684133915574963"/>
                  <c:y val="-0.2017027266066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Sheet1!$A$2:$A$24</c:f>
              <c:strCache>
                <c:ptCount val="23"/>
                <c:pt idx="0">
                  <c:v>Michigan</c:v>
                </c:pt>
                <c:pt idx="1">
                  <c:v>California</c:v>
                </c:pt>
                <c:pt idx="2">
                  <c:v>Wisconsin</c:v>
                </c:pt>
                <c:pt idx="3">
                  <c:v>Cornell</c:v>
                </c:pt>
                <c:pt idx="4">
                  <c:v>NYPL</c:v>
                </c:pt>
                <c:pt idx="5">
                  <c:v>Princeton</c:v>
                </c:pt>
                <c:pt idx="6">
                  <c:v>Indiana</c:v>
                </c:pt>
                <c:pt idx="7">
                  <c:v>Columbia</c:v>
                </c:pt>
                <c:pt idx="8">
                  <c:v>Harvard</c:v>
                </c:pt>
                <c:pt idx="9">
                  <c:v>LoC</c:v>
                </c:pt>
                <c:pt idx="10">
                  <c:v>Madrid</c:v>
                </c:pt>
                <c:pt idx="11">
                  <c:v>Minnesota</c:v>
                </c:pt>
                <c:pt idx="12">
                  <c:v>Chicago</c:v>
                </c:pt>
                <c:pt idx="13">
                  <c:v>Duke</c:v>
                </c:pt>
                <c:pt idx="14">
                  <c:v>Illinois</c:v>
                </c:pt>
                <c:pt idx="15">
                  <c:v>NCSU</c:v>
                </c:pt>
                <c:pt idx="16">
                  <c:v>Northwestern</c:v>
                </c:pt>
                <c:pt idx="17">
                  <c:v>Penn State</c:v>
                </c:pt>
                <c:pt idx="18">
                  <c:v>Purdue</c:v>
                </c:pt>
                <c:pt idx="19">
                  <c:v>UNC-Chapel Hill</c:v>
                </c:pt>
                <c:pt idx="20">
                  <c:v>Utah State</c:v>
                </c:pt>
                <c:pt idx="21">
                  <c:v>Virginia</c:v>
                </c:pt>
                <c:pt idx="22">
                  <c:v>Yale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0.45</c:v>
                </c:pt>
                <c:pt idx="1">
                  <c:v>0.33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9"/>
          <c:y val="0.269672946800426"/>
          <c:w val="0.626575989827574"/>
          <c:h val="0.598194425908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bubble3D val="0"/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0.100572247694899"/>
                  <c:y val="-0.04763316350162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0342055818097"/>
                  <c:y val="-0.004738304770727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01704118947661"/>
                  <c:y val="0.0280888517962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0.0434143956165411"/>
                  <c:y val="-0.109112804749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1"/>
              <c:layout>
                <c:manualLayout>
                  <c:x val="0.0359896442123807"/>
                  <c:y val="-0.196273527306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2"/>
              <c:layout>
                <c:manualLayout>
                  <c:x val="0.074385635866125"/>
                  <c:y val="-0.174336393111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5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6"/>
                  <c:y val="0.0106592479632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"/>
                  <c:y val="0.02437916857030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Undetermined</c:v>
                </c:pt>
                <c:pt idx="1">
                  <c:v>Polish</c:v>
                </c:pt>
                <c:pt idx="2">
                  <c:v>Portuguese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Urdu</c:v>
                </c:pt>
                <c:pt idx="10">
                  <c:v>Turkish</c:v>
                </c:pt>
                <c:pt idx="11">
                  <c:v>Thai</c:v>
                </c:pt>
                <c:pt idx="12">
                  <c:v>Danish</c:v>
                </c:pt>
                <c:pt idx="13">
                  <c:v>Czech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Bengali</c:v>
                </c:pt>
                <c:pt idx="19">
                  <c:v>Music</c:v>
                </c:pt>
                <c:pt idx="20">
                  <c:v>Hungarian</c:v>
                </c:pt>
                <c:pt idx="21">
                  <c:v>Norwegian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Marathi</c:v>
                </c:pt>
                <c:pt idx="31">
                  <c:v>Ancient-Greek</c:v>
                </c:pt>
                <c:pt idx="32">
                  <c:v>Panjabi</c:v>
                </c:pt>
                <c:pt idx="33">
                  <c:v>Telugu</c:v>
                </c:pt>
                <c:pt idx="34">
                  <c:v>Malay</c:v>
                </c:pt>
                <c:pt idx="35">
                  <c:v>Catalan</c:v>
                </c:pt>
                <c:pt idx="36">
                  <c:v>Malayalam</c:v>
                </c:pt>
                <c:pt idx="37">
                  <c:v>Multiple</c:v>
                </c:pt>
                <c:pt idx="38">
                  <c:v>Finnish</c:v>
                </c:pt>
                <c:pt idx="39">
                  <c:v>Slovak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55010.0</c:v>
                </c:pt>
                <c:pt idx="1">
                  <c:v>53193.0</c:v>
                </c:pt>
                <c:pt idx="2">
                  <c:v>51781.0</c:v>
                </c:pt>
                <c:pt idx="3">
                  <c:v>40239.0</c:v>
                </c:pt>
                <c:pt idx="4">
                  <c:v>38087.0</c:v>
                </c:pt>
                <c:pt idx="5">
                  <c:v>37930.0</c:v>
                </c:pt>
                <c:pt idx="6">
                  <c:v>33695.0</c:v>
                </c:pt>
                <c:pt idx="7">
                  <c:v>29023.0</c:v>
                </c:pt>
                <c:pt idx="8">
                  <c:v>26780.0</c:v>
                </c:pt>
                <c:pt idx="9">
                  <c:v>24109.0</c:v>
                </c:pt>
                <c:pt idx="10">
                  <c:v>24016.0</c:v>
                </c:pt>
                <c:pt idx="11">
                  <c:v>23738.0</c:v>
                </c:pt>
                <c:pt idx="12">
                  <c:v>22181.0</c:v>
                </c:pt>
                <c:pt idx="13">
                  <c:v>22107.0</c:v>
                </c:pt>
                <c:pt idx="14">
                  <c:v>21624.0</c:v>
                </c:pt>
                <c:pt idx="15">
                  <c:v>18919.0</c:v>
                </c:pt>
                <c:pt idx="16">
                  <c:v>18177.0</c:v>
                </c:pt>
                <c:pt idx="17">
                  <c:v>16705.0</c:v>
                </c:pt>
                <c:pt idx="18">
                  <c:v>16017.0</c:v>
                </c:pt>
                <c:pt idx="19">
                  <c:v>15578.0</c:v>
                </c:pt>
                <c:pt idx="20">
                  <c:v>15489.0</c:v>
                </c:pt>
                <c:pt idx="21">
                  <c:v>14756.0</c:v>
                </c:pt>
                <c:pt idx="22">
                  <c:v>12626.0</c:v>
                </c:pt>
                <c:pt idx="23">
                  <c:v>11297.0</c:v>
                </c:pt>
                <c:pt idx="24">
                  <c:v>10810.0</c:v>
                </c:pt>
                <c:pt idx="25">
                  <c:v>10508.0</c:v>
                </c:pt>
                <c:pt idx="26">
                  <c:v>10356.0</c:v>
                </c:pt>
                <c:pt idx="27">
                  <c:v>9930.0</c:v>
                </c:pt>
                <c:pt idx="28">
                  <c:v>8825.0</c:v>
                </c:pt>
                <c:pt idx="29">
                  <c:v>8648.0</c:v>
                </c:pt>
                <c:pt idx="30">
                  <c:v>8567.0</c:v>
                </c:pt>
                <c:pt idx="31">
                  <c:v>8564.0</c:v>
                </c:pt>
                <c:pt idx="32">
                  <c:v>7129.0</c:v>
                </c:pt>
                <c:pt idx="33">
                  <c:v>6934.0</c:v>
                </c:pt>
                <c:pt idx="34">
                  <c:v>6096.0</c:v>
                </c:pt>
                <c:pt idx="35">
                  <c:v>5965.0</c:v>
                </c:pt>
                <c:pt idx="36">
                  <c:v>5503.0</c:v>
                </c:pt>
                <c:pt idx="37">
                  <c:v>5409.0</c:v>
                </c:pt>
                <c:pt idx="38">
                  <c:v>4863.0</c:v>
                </c:pt>
                <c:pt idx="39">
                  <c:v>4829.0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4717552197867"/>
          <c:y val="0.015296170451454"/>
          <c:w val="0.88531496062992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</c:v>
                </c:pt>
                <c:pt idx="1">
                  <c:v>0.146259670655207</c:v>
                </c:pt>
                <c:pt idx="2">
                  <c:v>0.209472635428644</c:v>
                </c:pt>
                <c:pt idx="3">
                  <c:v>0.165494311262538</c:v>
                </c:pt>
                <c:pt idx="4">
                  <c:v>0.164305344123718</c:v>
                </c:pt>
                <c:pt idx="5">
                  <c:v>0.167163168501568</c:v>
                </c:pt>
                <c:pt idx="6">
                  <c:v>0.337245647189918</c:v>
                </c:pt>
                <c:pt idx="7">
                  <c:v>0.159030980324146</c:v>
                </c:pt>
                <c:pt idx="8">
                  <c:v>0.167146427935766</c:v>
                </c:pt>
                <c:pt idx="9">
                  <c:v>0.176184965120143</c:v>
                </c:pt>
                <c:pt idx="10">
                  <c:v>0.147365072787369</c:v>
                </c:pt>
                <c:pt idx="11">
                  <c:v>0.154608763931058</c:v>
                </c:pt>
                <c:pt idx="12">
                  <c:v>0.205800084571516</c:v>
                </c:pt>
                <c:pt idx="13">
                  <c:v>0.199238308280186</c:v>
                </c:pt>
                <c:pt idx="14">
                  <c:v>0.190917921633462</c:v>
                </c:pt>
                <c:pt idx="15">
                  <c:v>0.174692188849395</c:v>
                </c:pt>
                <c:pt idx="16">
                  <c:v>0.16761833000906</c:v>
                </c:pt>
                <c:pt idx="17">
                  <c:v>0.170813576004986</c:v>
                </c:pt>
                <c:pt idx="18">
                  <c:v>0.167114101049986</c:v>
                </c:pt>
                <c:pt idx="19">
                  <c:v>0.177905900054978</c:v>
                </c:pt>
                <c:pt idx="20">
                  <c:v>0.196425792135396</c:v>
                </c:pt>
                <c:pt idx="21">
                  <c:v>0.194000628547966</c:v>
                </c:pt>
                <c:pt idx="22">
                  <c:v>0.181919218708294</c:v>
                </c:pt>
                <c:pt idx="23">
                  <c:v>0.182511776868247</c:v>
                </c:pt>
                <c:pt idx="24">
                  <c:v>0.0758729143829715</c:v>
                </c:pt>
                <c:pt idx="25">
                  <c:v>0.17068210058463</c:v>
                </c:pt>
                <c:pt idx="26">
                  <c:v>0.177839312442664</c:v>
                </c:pt>
                <c:pt idx="27">
                  <c:v>0.167247886411494</c:v>
                </c:pt>
                <c:pt idx="28">
                  <c:v>0.218745259235246</c:v>
                </c:pt>
                <c:pt idx="29">
                  <c:v>0.194009939391873</c:v>
                </c:pt>
                <c:pt idx="30">
                  <c:v>0.203222993369282</c:v>
                </c:pt>
                <c:pt idx="31">
                  <c:v>0.161068310802962</c:v>
                </c:pt>
                <c:pt idx="32">
                  <c:v>0.151792980689862</c:v>
                </c:pt>
                <c:pt idx="33">
                  <c:v>0.16452007901111</c:v>
                </c:pt>
                <c:pt idx="34">
                  <c:v>0.168271399424625</c:v>
                </c:pt>
                <c:pt idx="35">
                  <c:v>0.230877492319943</c:v>
                </c:pt>
                <c:pt idx="36">
                  <c:v>0.148256555619358</c:v>
                </c:pt>
                <c:pt idx="37">
                  <c:v>0.198576653767962</c:v>
                </c:pt>
                <c:pt idx="38">
                  <c:v>0.182708939167146</c:v>
                </c:pt>
                <c:pt idx="39">
                  <c:v>0.215530204596879</c:v>
                </c:pt>
                <c:pt idx="40">
                  <c:v>0.119100736176935</c:v>
                </c:pt>
                <c:pt idx="41">
                  <c:v>0.189275810690561</c:v>
                </c:pt>
                <c:pt idx="42">
                  <c:v>0.211928759934139</c:v>
                </c:pt>
                <c:pt idx="43">
                  <c:v>0.215944732690839</c:v>
                </c:pt>
                <c:pt idx="44">
                  <c:v>0.20222804888338</c:v>
                </c:pt>
                <c:pt idx="45">
                  <c:v>0.203094615840792</c:v>
                </c:pt>
                <c:pt idx="46">
                  <c:v>0.179972282414204</c:v>
                </c:pt>
                <c:pt idx="47">
                  <c:v>0.244433056566617</c:v>
                </c:pt>
                <c:pt idx="48">
                  <c:v>0.170622182706106</c:v>
                </c:pt>
                <c:pt idx="49">
                  <c:v>0.197731020338652</c:v>
                </c:pt>
                <c:pt idx="50">
                  <c:v>0.21583878104047</c:v>
                </c:pt>
                <c:pt idx="51">
                  <c:v>0.186647632922065</c:v>
                </c:pt>
                <c:pt idx="52">
                  <c:v>0.188655667431357</c:v>
                </c:pt>
                <c:pt idx="53">
                  <c:v>0.196078083636164</c:v>
                </c:pt>
                <c:pt idx="54">
                  <c:v>0.247394341758885</c:v>
                </c:pt>
                <c:pt idx="55">
                  <c:v>0.185014827954476</c:v>
                </c:pt>
                <c:pt idx="56">
                  <c:v>0.226800315214104</c:v>
                </c:pt>
                <c:pt idx="57">
                  <c:v>0.121863645407719</c:v>
                </c:pt>
                <c:pt idx="58">
                  <c:v>0.201623694097061</c:v>
                </c:pt>
                <c:pt idx="59">
                  <c:v>0.244881436923028</c:v>
                </c:pt>
                <c:pt idx="60">
                  <c:v>0.241837787477787</c:v>
                </c:pt>
                <c:pt idx="61">
                  <c:v>0.233779727250161</c:v>
                </c:pt>
                <c:pt idx="62">
                  <c:v>0.212203595468394</c:v>
                </c:pt>
                <c:pt idx="63">
                  <c:v>0.208040971385732</c:v>
                </c:pt>
                <c:pt idx="64">
                  <c:v>0.186843565828808</c:v>
                </c:pt>
                <c:pt idx="65">
                  <c:v>0.16952451624249</c:v>
                </c:pt>
                <c:pt idx="66">
                  <c:v>0.124445726066537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</c:v>
                </c:pt>
                <c:pt idx="70">
                  <c:v>0.218792891153952</c:v>
                </c:pt>
                <c:pt idx="71">
                  <c:v>0.211977307714237</c:v>
                </c:pt>
                <c:pt idx="72">
                  <c:v>0.19228459928481</c:v>
                </c:pt>
                <c:pt idx="73">
                  <c:v>0.203423287601487</c:v>
                </c:pt>
                <c:pt idx="74">
                  <c:v>0.235552291184553</c:v>
                </c:pt>
                <c:pt idx="75">
                  <c:v>0.0993860553554452</c:v>
                </c:pt>
                <c:pt idx="76">
                  <c:v>0.183758978088089</c:v>
                </c:pt>
                <c:pt idx="77">
                  <c:v>0.256228314714907</c:v>
                </c:pt>
                <c:pt idx="78">
                  <c:v>0.147779591956813</c:v>
                </c:pt>
                <c:pt idx="79">
                  <c:v>0.246916899859824</c:v>
                </c:pt>
                <c:pt idx="80">
                  <c:v>0.218557995885167</c:v>
                </c:pt>
                <c:pt idx="81">
                  <c:v>0.237961068459938</c:v>
                </c:pt>
                <c:pt idx="82">
                  <c:v>0.17951452913396</c:v>
                </c:pt>
                <c:pt idx="83">
                  <c:v>0.235916057610507</c:v>
                </c:pt>
                <c:pt idx="84">
                  <c:v>0.18811200107163</c:v>
                </c:pt>
                <c:pt idx="85">
                  <c:v>0.198409011302503</c:v>
                </c:pt>
                <c:pt idx="86">
                  <c:v>0.219692818386552</c:v>
                </c:pt>
                <c:pt idx="87">
                  <c:v>0.217747733707956</c:v>
                </c:pt>
                <c:pt idx="88">
                  <c:v>0.214710807219523</c:v>
                </c:pt>
                <c:pt idx="89">
                  <c:v>0.123878699256938</c:v>
                </c:pt>
                <c:pt idx="90">
                  <c:v>0.189513465494439</c:v>
                </c:pt>
                <c:pt idx="91">
                  <c:v>0.176441725798821</c:v>
                </c:pt>
                <c:pt idx="92">
                  <c:v>0.223791402460646</c:v>
                </c:pt>
                <c:pt idx="93">
                  <c:v>0.192801983885915</c:v>
                </c:pt>
                <c:pt idx="94">
                  <c:v>0.206889928257926</c:v>
                </c:pt>
                <c:pt idx="95">
                  <c:v>0.206427863664937</c:v>
                </c:pt>
                <c:pt idx="96">
                  <c:v>0.213615049483242</c:v>
                </c:pt>
                <c:pt idx="97">
                  <c:v>0.254601291943615</c:v>
                </c:pt>
                <c:pt idx="98">
                  <c:v>0.213573906295951</c:v>
                </c:pt>
                <c:pt idx="99">
                  <c:v>0.260530077531412</c:v>
                </c:pt>
                <c:pt idx="100">
                  <c:v>0.190259629494621</c:v>
                </c:pt>
                <c:pt idx="101">
                  <c:v>0.188356745716306</c:v>
                </c:pt>
                <c:pt idx="102">
                  <c:v>0.20024812721253</c:v>
                </c:pt>
                <c:pt idx="103">
                  <c:v>0.231390929329073</c:v>
                </c:pt>
                <c:pt idx="104">
                  <c:v>0.19473005657784</c:v>
                </c:pt>
                <c:pt idx="105">
                  <c:v>0.236753181172418</c:v>
                </c:pt>
                <c:pt idx="106">
                  <c:v>0.198423412249758</c:v>
                </c:pt>
                <c:pt idx="107">
                  <c:v>0.19765926712993</c:v>
                </c:pt>
                <c:pt idx="108">
                  <c:v>0.260851053130055</c:v>
                </c:pt>
                <c:pt idx="109">
                  <c:v>0.203583340803366</c:v>
                </c:pt>
                <c:pt idx="110">
                  <c:v>0.162740066639759</c:v>
                </c:pt>
                <c:pt idx="111">
                  <c:v>0.185586618923993</c:v>
                </c:pt>
                <c:pt idx="112">
                  <c:v>0.278380824168371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</c:v>
                </c:pt>
                <c:pt idx="1">
                  <c:v>0.244829542873869</c:v>
                </c:pt>
                <c:pt idx="2">
                  <c:v>0.324140677520513</c:v>
                </c:pt>
                <c:pt idx="3">
                  <c:v>0.28407074888447</c:v>
                </c:pt>
                <c:pt idx="4">
                  <c:v>0.335616345558234</c:v>
                </c:pt>
                <c:pt idx="5">
                  <c:v>0.285624947646603</c:v>
                </c:pt>
                <c:pt idx="6">
                  <c:v>0.500425963066224</c:v>
                </c:pt>
                <c:pt idx="7">
                  <c:v>0.255609194471063</c:v>
                </c:pt>
                <c:pt idx="8">
                  <c:v>0.279372710671156</c:v>
                </c:pt>
                <c:pt idx="9">
                  <c:v>0.286407874078131</c:v>
                </c:pt>
                <c:pt idx="10">
                  <c:v>0.24659516083606</c:v>
                </c:pt>
                <c:pt idx="11">
                  <c:v>0.222189070395142</c:v>
                </c:pt>
                <c:pt idx="12">
                  <c:v>0.316680053427719</c:v>
                </c:pt>
                <c:pt idx="13">
                  <c:v>0.335191191530968</c:v>
                </c:pt>
                <c:pt idx="14">
                  <c:v>0.306407338006126</c:v>
                </c:pt>
                <c:pt idx="15">
                  <c:v>0.298866083173872</c:v>
                </c:pt>
                <c:pt idx="16">
                  <c:v>0.278931979270687</c:v>
                </c:pt>
                <c:pt idx="17">
                  <c:v>0.287063745000214</c:v>
                </c:pt>
                <c:pt idx="18">
                  <c:v>0.296246686008673</c:v>
                </c:pt>
                <c:pt idx="19">
                  <c:v>0.293078214068695</c:v>
                </c:pt>
                <c:pt idx="20">
                  <c:v>0.318155409232664</c:v>
                </c:pt>
                <c:pt idx="21">
                  <c:v>0.306401282457324</c:v>
                </c:pt>
                <c:pt idx="22">
                  <c:v>0.302044018353191</c:v>
                </c:pt>
                <c:pt idx="23">
                  <c:v>0.289436743828929</c:v>
                </c:pt>
                <c:pt idx="24">
                  <c:v>0.255466220840044</c:v>
                </c:pt>
                <c:pt idx="25">
                  <c:v>0.25124306718639</c:v>
                </c:pt>
                <c:pt idx="26">
                  <c:v>0.269998068659167</c:v>
                </c:pt>
                <c:pt idx="27">
                  <c:v>0.280494304437237</c:v>
                </c:pt>
                <c:pt idx="28">
                  <c:v>0.335184421650307</c:v>
                </c:pt>
                <c:pt idx="29">
                  <c:v>0.307131548541133</c:v>
                </c:pt>
                <c:pt idx="30">
                  <c:v>0.314346087360357</c:v>
                </c:pt>
                <c:pt idx="31">
                  <c:v>0.262376435557596</c:v>
                </c:pt>
                <c:pt idx="32">
                  <c:v>0.233009877750328</c:v>
                </c:pt>
                <c:pt idx="33">
                  <c:v>0.313858226897743</c:v>
                </c:pt>
                <c:pt idx="34">
                  <c:v>0.271921530463288</c:v>
                </c:pt>
                <c:pt idx="35">
                  <c:v>0.351274072138341</c:v>
                </c:pt>
                <c:pt idx="36">
                  <c:v>0.246751270569664</c:v>
                </c:pt>
                <c:pt idx="37">
                  <c:v>0.319391577016374</c:v>
                </c:pt>
                <c:pt idx="38">
                  <c:v>0.293897922678222</c:v>
                </c:pt>
                <c:pt idx="39">
                  <c:v>0.339766513611342</c:v>
                </c:pt>
                <c:pt idx="40">
                  <c:v>0.219401202748888</c:v>
                </c:pt>
                <c:pt idx="41">
                  <c:v>0.297881788520305</c:v>
                </c:pt>
                <c:pt idx="42">
                  <c:v>0.328122016454249</c:v>
                </c:pt>
                <c:pt idx="43">
                  <c:v>0.328812452244216</c:v>
                </c:pt>
                <c:pt idx="44">
                  <c:v>0.307681673924756</c:v>
                </c:pt>
                <c:pt idx="45">
                  <c:v>0.327832579403937</c:v>
                </c:pt>
                <c:pt idx="46">
                  <c:v>0.287214835212262</c:v>
                </c:pt>
                <c:pt idx="47">
                  <c:v>0.365925026822581</c:v>
                </c:pt>
                <c:pt idx="48">
                  <c:v>0.275586503793439</c:v>
                </c:pt>
                <c:pt idx="49">
                  <c:v>0.312689320411858</c:v>
                </c:pt>
                <c:pt idx="50">
                  <c:v>0.325816960394665</c:v>
                </c:pt>
                <c:pt idx="51">
                  <c:v>0.301533022321448</c:v>
                </c:pt>
                <c:pt idx="52">
                  <c:v>0.293415926242466</c:v>
                </c:pt>
                <c:pt idx="53">
                  <c:v>0.315653056201344</c:v>
                </c:pt>
                <c:pt idx="54">
                  <c:v>0.368351426478269</c:v>
                </c:pt>
                <c:pt idx="55">
                  <c:v>0.304294835654928</c:v>
                </c:pt>
                <c:pt idx="56">
                  <c:v>0.359396404759189</c:v>
                </c:pt>
                <c:pt idx="57">
                  <c:v>0.2119763316736</c:v>
                </c:pt>
                <c:pt idx="58">
                  <c:v>0.316057459729299</c:v>
                </c:pt>
                <c:pt idx="59">
                  <c:v>0.350684614098534</c:v>
                </c:pt>
                <c:pt idx="60">
                  <c:v>0.353956626007144</c:v>
                </c:pt>
                <c:pt idx="61">
                  <c:v>0.363412247725166</c:v>
                </c:pt>
                <c:pt idx="62">
                  <c:v>0.333984361883829</c:v>
                </c:pt>
                <c:pt idx="63">
                  <c:v>0.312842425985449</c:v>
                </c:pt>
                <c:pt idx="64">
                  <c:v>0.274728429664921</c:v>
                </c:pt>
                <c:pt idx="65">
                  <c:v>0.280978301425508</c:v>
                </c:pt>
                <c:pt idx="66">
                  <c:v>0.186868455855301</c:v>
                </c:pt>
                <c:pt idx="67">
                  <c:v>0.316406513260647</c:v>
                </c:pt>
                <c:pt idx="68">
                  <c:v>0.363924765692647</c:v>
                </c:pt>
                <c:pt idx="69">
                  <c:v>0.288982929370513</c:v>
                </c:pt>
                <c:pt idx="70">
                  <c:v>0.331172394758548</c:v>
                </c:pt>
                <c:pt idx="71">
                  <c:v>0.323939221164264</c:v>
                </c:pt>
                <c:pt idx="72">
                  <c:v>0.311986471206252</c:v>
                </c:pt>
                <c:pt idx="73">
                  <c:v>0.315408714208023</c:v>
                </c:pt>
                <c:pt idx="74">
                  <c:v>0.349614882340535</c:v>
                </c:pt>
                <c:pt idx="75">
                  <c:v>0.175583481742345</c:v>
                </c:pt>
                <c:pt idx="76">
                  <c:v>0.290047755561509</c:v>
                </c:pt>
                <c:pt idx="77">
                  <c:v>0.375698040552737</c:v>
                </c:pt>
                <c:pt idx="78">
                  <c:v>0.290074152525059</c:v>
                </c:pt>
                <c:pt idx="79">
                  <c:v>0.377120494421604</c:v>
                </c:pt>
                <c:pt idx="80">
                  <c:v>0.344314295846269</c:v>
                </c:pt>
                <c:pt idx="81">
                  <c:v>0.366265208772024</c:v>
                </c:pt>
                <c:pt idx="82">
                  <c:v>0.281753770328255</c:v>
                </c:pt>
                <c:pt idx="83">
                  <c:v>0.360426479741467</c:v>
                </c:pt>
                <c:pt idx="84">
                  <c:v>0.280456545806264</c:v>
                </c:pt>
                <c:pt idx="85">
                  <c:v>0.336449284887895</c:v>
                </c:pt>
                <c:pt idx="86">
                  <c:v>0.332790005986526</c:v>
                </c:pt>
                <c:pt idx="87">
                  <c:v>0.324442828308381</c:v>
                </c:pt>
                <c:pt idx="88">
                  <c:v>0.329712498835483</c:v>
                </c:pt>
                <c:pt idx="89">
                  <c:v>0.220484415601195</c:v>
                </c:pt>
                <c:pt idx="90">
                  <c:v>0.301626082835186</c:v>
                </c:pt>
                <c:pt idx="91">
                  <c:v>0.292088568011898</c:v>
                </c:pt>
                <c:pt idx="92">
                  <c:v>0.35188146002696</c:v>
                </c:pt>
                <c:pt idx="93">
                  <c:v>0.304140042657538</c:v>
                </c:pt>
                <c:pt idx="94">
                  <c:v>0.320000864362343</c:v>
                </c:pt>
                <c:pt idx="95">
                  <c:v>0.317155886082019</c:v>
                </c:pt>
                <c:pt idx="96">
                  <c:v>0.334244992048743</c:v>
                </c:pt>
                <c:pt idx="97">
                  <c:v>0.370649483099043</c:v>
                </c:pt>
                <c:pt idx="98">
                  <c:v>0.323658270411616</c:v>
                </c:pt>
                <c:pt idx="99">
                  <c:v>0.389621422068457</c:v>
                </c:pt>
                <c:pt idx="100">
                  <c:v>0.314422510725403</c:v>
                </c:pt>
                <c:pt idx="101">
                  <c:v>0.29305462242348</c:v>
                </c:pt>
                <c:pt idx="102">
                  <c:v>0.317979631645688</c:v>
                </c:pt>
                <c:pt idx="103">
                  <c:v>0.345021262831049</c:v>
                </c:pt>
                <c:pt idx="104">
                  <c:v>0.302290359848456</c:v>
                </c:pt>
                <c:pt idx="105">
                  <c:v>0.363578072521411</c:v>
                </c:pt>
                <c:pt idx="106">
                  <c:v>0.337280895297133</c:v>
                </c:pt>
                <c:pt idx="107">
                  <c:v>0.304068933105527</c:v>
                </c:pt>
                <c:pt idx="108">
                  <c:v>0.385832823461374</c:v>
                </c:pt>
                <c:pt idx="109">
                  <c:v>0.305434882952408</c:v>
                </c:pt>
                <c:pt idx="110">
                  <c:v>0.268789200941559</c:v>
                </c:pt>
                <c:pt idx="111">
                  <c:v>0.296579104929479</c:v>
                </c:pt>
                <c:pt idx="112" formatCode="General">
                  <c:v>0.407587799529192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3242120"/>
        <c:axId val="2053247640"/>
      </c:scatterChart>
      <c:valAx>
        <c:axId val="2053242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3247640"/>
        <c:crosses val="autoZero"/>
        <c:crossBetween val="midCat"/>
      </c:valAx>
      <c:valAx>
        <c:axId val="2053247640"/>
        <c:scaling>
          <c:orientation val="minMax"/>
          <c:max val="0.600000000000001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053242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Mass digitized books in Hathi digital repository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Sheet3!$E$3:$N$3</c:f>
              <c:numCache>
                <c:formatCode>General</c:formatCode>
                <c:ptCount val="10"/>
                <c:pt idx="0">
                  <c:v>2.241054E6</c:v>
                </c:pt>
                <c:pt idx="1">
                  <c:v>2.410634E6</c:v>
                </c:pt>
                <c:pt idx="2">
                  <c:v>2.697592E6</c:v>
                </c:pt>
                <c:pt idx="3">
                  <c:v>2.814559E6</c:v>
                </c:pt>
                <c:pt idx="4">
                  <c:v>3.052389E6</c:v>
                </c:pt>
                <c:pt idx="5">
                  <c:v>3.109185E6</c:v>
                </c:pt>
                <c:pt idx="6">
                  <c:v>3.207521E6</c:v>
                </c:pt>
                <c:pt idx="7">
                  <c:v>3.248093E6</c:v>
                </c:pt>
                <c:pt idx="8">
                  <c:v>3.333E6</c:v>
                </c:pt>
                <c:pt idx="9">
                  <c:v>3.462657E6</c:v>
                </c:pt>
              </c:numCache>
            </c:numRef>
          </c:val>
        </c:ser>
        <c:ser>
          <c:idx val="0"/>
          <c:order val="1"/>
          <c:tx>
            <c:v>Mass digitized books in shared print repositories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Sheet3!$E$2:$N$2</c:f>
              <c:numCache>
                <c:formatCode>General</c:formatCode>
                <c:ptCount val="10"/>
                <c:pt idx="0">
                  <c:v>1.396853E6</c:v>
                </c:pt>
                <c:pt idx="1">
                  <c:v>1.695664E6</c:v>
                </c:pt>
                <c:pt idx="2">
                  <c:v>1.92386E6</c:v>
                </c:pt>
                <c:pt idx="3">
                  <c:v>2.004833E6</c:v>
                </c:pt>
                <c:pt idx="4">
                  <c:v>2.244201E6</c:v>
                </c:pt>
                <c:pt idx="5">
                  <c:v>2.281842E6</c:v>
                </c:pt>
                <c:pt idx="6">
                  <c:v>2.357308E6</c:v>
                </c:pt>
                <c:pt idx="7">
                  <c:v>2.382882E6</c:v>
                </c:pt>
                <c:pt idx="8">
                  <c:v>2.43309E6</c:v>
                </c:pt>
                <c:pt idx="9">
                  <c:v>2.52773961E6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6916888"/>
        <c:axId val="2056919896"/>
        <c:axId val="0"/>
      </c:bar3DChart>
      <c:dateAx>
        <c:axId val="20569168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056919896"/>
        <c:crosses val="autoZero"/>
        <c:auto val="1"/>
        <c:lblOffset val="100"/>
        <c:baseTimeUnit val="months"/>
      </c:dateAx>
      <c:valAx>
        <c:axId val="2056919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Unique</a:t>
                </a:r>
                <a:r>
                  <a:rPr lang="en-US" sz="1400" baseline="0" dirty="0" smtClean="0"/>
                  <a:t> Titles</a:t>
                </a:r>
                <a:endParaRPr lang="en-US" sz="14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0569168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0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6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0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AD22-5A61-1F48-A606-2E987E5E3662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2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1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26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80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56A2E7-4302-ED4A-8046-AC04EE85C068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61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0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33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92DF7C6-B14A-0145-A320-3D940D2B8FFA}" type="slidenum">
              <a:rPr lang="en-US" sz="1200">
                <a:latin typeface="Calibri" charset="0"/>
              </a:rPr>
              <a:pPr algn="r" eaLnBrk="1" hangingPunct="1"/>
              <a:t>31</a:t>
            </a:fld>
            <a:endParaRPr lang="en-US" sz="1200">
              <a:latin typeface="Calibri" charset="0"/>
            </a:endParaRPr>
          </a:p>
        </p:txBody>
      </p:sp>
      <p:sp>
        <p:nvSpPr>
          <p:cNvPr id="1003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100357" name="Rectangle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B487142-A3B2-3042-8AF1-A1884CA598F3}" type="slidenum">
              <a:rPr lang="en-US" sz="1200">
                <a:latin typeface="Calibri" charset="0"/>
              </a:rPr>
              <a:pPr algn="r" eaLnBrk="1" hangingPunct="1"/>
              <a:t>32</a:t>
            </a:fld>
            <a:endParaRPr lang="en-US" sz="1200">
              <a:latin typeface="Calibri" charset="0"/>
            </a:endParaRPr>
          </a:p>
        </p:txBody>
      </p:sp>
      <p:sp>
        <p:nvSpPr>
          <p:cNvPr id="10342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103429" name="Rectangle 5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217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8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1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6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02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76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817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01D7804-E9A4-D842-BA57-890C30EF5852}" type="slidenum">
              <a:rPr lang="en-US" sz="1200">
                <a:latin typeface="Calibri" charset="0"/>
              </a:rPr>
              <a:pPr algn="r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669007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0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3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6/7/12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r.org/pubs/ruminations/01wilkin/wilkin.htm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htrc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15957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 Overview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011501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MichALL</a:t>
            </a:r>
            <a:r>
              <a:rPr lang="en-US" dirty="0" smtClean="0"/>
              <a:t> </a:t>
            </a:r>
            <a:r>
              <a:rPr lang="en-US" smtClean="0"/>
              <a:t>Spring Meeting</a:t>
            </a:r>
            <a:endParaRPr lang="en-US" dirty="0" smtClean="0"/>
          </a:p>
          <a:p>
            <a:pPr algn="ctr"/>
            <a:r>
              <a:rPr lang="en-US" dirty="0" smtClean="0"/>
              <a:t>May 18, 2012</a:t>
            </a:r>
          </a:p>
          <a:p>
            <a:pPr algn="ctr"/>
            <a:r>
              <a:rPr lang="en-US" dirty="0" smtClean="0"/>
              <a:t>Jeremy York, 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9 at 6.1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1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106033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Worksheet" r:id="rId6" imgW="8229600" imgH="4597400" progId="Excel.Sheet.8">
                  <p:embed/>
                </p:oleObj>
              </mc:Choice>
              <mc:Fallback>
                <p:oleObj name="Worksheet" r:id="rId6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97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23367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42958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280457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284" y="1793209"/>
            <a:ext cx="1993900" cy="9588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total</a:t>
            </a:r>
          </a:p>
        </p:txBody>
      </p:sp>
    </p:spTree>
    <p:extLst>
      <p:ext uri="{BB962C8B-B14F-4D97-AF65-F5344CB8AC3E}">
        <p14:creationId xmlns:p14="http://schemas.microsoft.com/office/powerpoint/2010/main" val="247525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Preservation and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5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 preservation and access services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/>
              <a:t>Robust infrastructure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planning,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08046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Preservation with Access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</a:t>
            </a:r>
          </a:p>
          <a:p>
            <a:pPr lvl="1"/>
            <a:r>
              <a:rPr lang="en-US" dirty="0"/>
              <a:t>Bibliographic and full-text search of all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Extended discovery (</a:t>
            </a:r>
            <a:r>
              <a:rPr lang="en-US" dirty="0" err="1" smtClean="0"/>
              <a:t>ProQuest</a:t>
            </a:r>
            <a:r>
              <a:rPr lang="en-US" dirty="0" smtClean="0"/>
              <a:t>, EBSCO, OCLC, Ex </a:t>
            </a:r>
            <a:r>
              <a:rPr lang="en-US" dirty="0" err="1" smtClean="0"/>
              <a:t>Libris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Mechanisms for local loading of </a:t>
            </a:r>
            <a:r>
              <a:rPr lang="en-US" dirty="0" smtClean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138511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and Use</a:t>
            </a:r>
          </a:p>
          <a:p>
            <a:pPr lvl="1"/>
            <a:r>
              <a:rPr lang="en-US" dirty="0"/>
              <a:t>Public domain and open access works</a:t>
            </a:r>
          </a:p>
          <a:p>
            <a:pPr lvl="1"/>
            <a:r>
              <a:rPr lang="en-US" dirty="0"/>
              <a:t>Full download of materials where possible*</a:t>
            </a:r>
          </a:p>
          <a:p>
            <a:pPr lvl="1"/>
            <a:r>
              <a:rPr lang="en-US" dirty="0"/>
              <a:t>Print on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Collections and APIs</a:t>
            </a:r>
            <a:endParaRPr lang="en-US" dirty="0"/>
          </a:p>
          <a:p>
            <a:pPr lvl="1"/>
            <a:r>
              <a:rPr lang="en-US" dirty="0"/>
              <a:t>Research Center*</a:t>
            </a:r>
          </a:p>
          <a:p>
            <a:pPr lvl="1"/>
            <a:r>
              <a:rPr lang="en-US" dirty="0"/>
              <a:t>Lawful uses of in-copyright works*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8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users who have print disabilities</a:t>
            </a:r>
          </a:p>
          <a:p>
            <a:r>
              <a:rPr lang="en-US" dirty="0" smtClean="0"/>
              <a:t>Section 108 uses of materials</a:t>
            </a:r>
          </a:p>
          <a:p>
            <a:r>
              <a:rPr lang="en-US" dirty="0" smtClean="0"/>
              <a:t>Access to orphan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Access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to students, faculty, staff of partnering institutions</a:t>
            </a:r>
          </a:p>
          <a:p>
            <a:pPr lvl="1"/>
            <a:r>
              <a:rPr lang="en-US" dirty="0" smtClean="0"/>
              <a:t>On library premises or authenticated into </a:t>
            </a:r>
            <a:r>
              <a:rPr lang="en-US" dirty="0" err="1" smtClean="0"/>
              <a:t>HathiTrust</a:t>
            </a:r>
            <a:endParaRPr lang="en-US" dirty="0" smtClean="0"/>
          </a:p>
          <a:p>
            <a:r>
              <a:rPr lang="en-US" dirty="0" smtClean="0"/>
              <a:t>Partner libraries own a print copy</a:t>
            </a:r>
          </a:p>
          <a:p>
            <a:pPr lvl="1"/>
            <a:r>
              <a:rPr lang="en-US" dirty="0" smtClean="0"/>
              <a:t>One simultaneous user per print copy owned</a:t>
            </a:r>
          </a:p>
          <a:p>
            <a:r>
              <a:rPr lang="en-US" dirty="0" smtClean="0"/>
              <a:t>Users must be on U.S. soil</a:t>
            </a:r>
          </a:p>
          <a:p>
            <a:r>
              <a:rPr lang="en-US" dirty="0" smtClean="0"/>
              <a:t>One page at a time download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2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20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630169"/>
            <a:ext cx="24955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1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facilitate 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issues of</a:t>
            </a:r>
          </a:p>
          <a:p>
            <a:pPr lvl="1"/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153169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6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Conducted on all works at time of ingest and when records are modified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worldwide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 </a:t>
            </a:r>
            <a:r>
              <a:rPr lang="en-US" dirty="0">
                <a:solidFill>
                  <a:schemeClr val="tx1"/>
                </a:solidFill>
              </a:rPr>
              <a:t>works published before 1923, US federal government publications, non-US works published prior to </a:t>
            </a:r>
            <a:r>
              <a:rPr lang="en-US" dirty="0" smtClean="0">
                <a:solidFill>
                  <a:schemeClr val="tx1"/>
                </a:solidFill>
              </a:rPr>
              <a:t>1872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in the United States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Non-US works published prior to 1923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33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IMLS-funded CRMS project</a:t>
            </a:r>
          </a:p>
          <a:p>
            <a:pPr lvl="1"/>
            <a:r>
              <a:rPr lang="en-US" dirty="0" smtClean="0"/>
              <a:t>US-published works 1923-1963</a:t>
            </a:r>
          </a:p>
          <a:p>
            <a:pPr lvl="1"/>
            <a:r>
              <a:rPr lang="en-US" dirty="0"/>
              <a:t>Conformance with formalities</a:t>
            </a:r>
          </a:p>
          <a:p>
            <a:pPr lvl="1"/>
            <a:r>
              <a:rPr lang="en-US" dirty="0" smtClean="0"/>
              <a:t>Expanding to non-US works</a:t>
            </a:r>
            <a:endParaRPr lang="en-US" dirty="0"/>
          </a:p>
          <a:p>
            <a:pPr lvl="1"/>
            <a:r>
              <a:rPr lang="en-US" dirty="0"/>
              <a:t>Double-blind review with expert review for </a:t>
            </a:r>
            <a:r>
              <a:rPr lang="en-US" dirty="0" smtClean="0"/>
              <a:t>conflicts</a:t>
            </a:r>
          </a:p>
          <a:p>
            <a:pPr lvl="1"/>
            <a:r>
              <a:rPr lang="en-US" dirty="0" smtClean="0"/>
              <a:t>Staff </a:t>
            </a:r>
            <a:r>
              <a:rPr lang="en-US" dirty="0"/>
              <a:t>at 4 </a:t>
            </a:r>
            <a:r>
              <a:rPr lang="en-US" dirty="0" err="1"/>
              <a:t>HathiTrust</a:t>
            </a:r>
            <a:r>
              <a:rPr lang="en-US" dirty="0"/>
              <a:t> partner institutions (15 will take part in non-US)</a:t>
            </a:r>
          </a:p>
          <a:p>
            <a:pPr lvl="1"/>
            <a:r>
              <a:rPr lang="en-US" dirty="0"/>
              <a:t>As of </a:t>
            </a:r>
            <a:r>
              <a:rPr lang="en-US" dirty="0" smtClean="0"/>
              <a:t>February 2012</a:t>
            </a:r>
            <a:r>
              <a:rPr lang="en-US" dirty="0"/>
              <a:t> ~</a:t>
            </a:r>
            <a:r>
              <a:rPr lang="en-US" dirty="0" smtClean="0"/>
              <a:t>190,000 </a:t>
            </a:r>
            <a:r>
              <a:rPr lang="en-US" dirty="0"/>
              <a:t>reviewed, </a:t>
            </a:r>
            <a:r>
              <a:rPr lang="en-US" dirty="0" smtClean="0"/>
              <a:t>more than 100,000 opened</a:t>
            </a:r>
          </a:p>
          <a:p>
            <a:r>
              <a:rPr lang="en-US" dirty="0" smtClean="0"/>
              <a:t>Rights Holder Permissions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7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768475" y="374650"/>
            <a:ext cx="610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Breakdown of HathiTrust book corpus by publication 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38" y="6289675"/>
            <a:ext cx="79819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  <a:ea typeface="+mn-ea"/>
                <a:cs typeface="+mn-cs"/>
                <a:hlinkClick r:id="rId3"/>
              </a:rPr>
              <a:t>Bibliographic Indeterminacy and the Scale of Problems and Opportunities of "Rights" in Digital Collection Building </a:t>
            </a:r>
            <a:r>
              <a:rPr lang="en-US" sz="1200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– 2/2011</a:t>
            </a:r>
          </a:p>
        </p:txBody>
      </p:sp>
      <p:pic>
        <p:nvPicPr>
          <p:cNvPr id="2" name="Picture 1" descr="Dates-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75" y="801797"/>
            <a:ext cx="5675251" cy="54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-non-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83" y="830286"/>
            <a:ext cx="5214895" cy="54864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Breakdown of </a:t>
            </a:r>
            <a:r>
              <a:rPr lang="en-US" sz="1800" dirty="0" err="1">
                <a:latin typeface="Calibri" charset="0"/>
              </a:rPr>
              <a:t>HathiTrust</a:t>
            </a:r>
            <a:r>
              <a:rPr lang="en-US" sz="1800" dirty="0">
                <a:latin typeface="Calibri" charset="0"/>
              </a:rPr>
              <a:t> book corpus by publication date</a:t>
            </a:r>
          </a:p>
        </p:txBody>
      </p:sp>
    </p:spTree>
    <p:extLst>
      <p:ext uri="{BB962C8B-B14F-4D97-AF65-F5344CB8AC3E}">
        <p14:creationId xmlns:p14="http://schemas.microsoft.com/office/powerpoint/2010/main" val="27104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75781" name="TextBox 75780"/>
          <p:cNvSpPr txBox="1"/>
          <p:nvPr/>
        </p:nvSpPr>
        <p:spPr>
          <a:xfrm>
            <a:off x="1528329" y="2784475"/>
            <a:ext cx="40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500" y="2667000"/>
            <a:ext cx="984250" cy="7143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5324" y="3375024"/>
            <a:ext cx="2374901" cy="8413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962244"/>
            <a:ext cx="4709116" cy="55941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Copyright status of books published pre-1923 and US works published 1923-1963</a:t>
            </a:r>
          </a:p>
        </p:txBody>
      </p:sp>
    </p:spTree>
    <p:extLst>
      <p:ext uri="{BB962C8B-B14F-4D97-AF65-F5344CB8AC3E}">
        <p14:creationId xmlns:p14="http://schemas.microsoft.com/office/powerpoint/2010/main" val="29965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962244"/>
            <a:ext cx="4709116" cy="55941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Copyright status of books published pre-1923 and US works published 1923-1963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875" y="2127250"/>
            <a:ext cx="149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Print  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10,302,450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5,462,709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271,014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2,994,286 public domain (~29%)</a:t>
            </a:r>
          </a:p>
        </p:txBody>
      </p:sp>
    </p:spTree>
    <p:extLst>
      <p:ext uri="{BB962C8B-B14F-4D97-AF65-F5344CB8AC3E}">
        <p14:creationId xmlns:p14="http://schemas.microsoft.com/office/powerpoint/2010/main" val="4560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Collection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65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itle 4"/>
          <p:cNvSpPr>
            <a:spLocks noGrp="1"/>
          </p:cNvSpPr>
          <p:nvPr>
            <p:ph type="title" idx="4294967295"/>
          </p:nvPr>
        </p:nvSpPr>
        <p:spPr>
          <a:xfrm>
            <a:off x="434975" y="147638"/>
            <a:ext cx="8023225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800" b="1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June 2010</a:t>
            </a:r>
          </a:p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June 2009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substantially duplicated in mass digitized book corpus</a:t>
            </a:r>
          </a:p>
        </p:txBody>
      </p:sp>
    </p:spTree>
    <p:extLst>
      <p:ext uri="{BB962C8B-B14F-4D97-AF65-F5344CB8AC3E}">
        <p14:creationId xmlns:p14="http://schemas.microsoft.com/office/powerpoint/2010/main" val="15933651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Digitized Books in Shared Repositories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817688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981200" y="1906588"/>
            <a:ext cx="57150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r>
              <a:rPr lang="en-US" sz="2000" i="1">
                <a:latin typeface="Calibri" charset="0"/>
              </a:rPr>
              <a:t>~75% of mass digitized corpus is </a:t>
            </a:r>
            <a:r>
              <a:rPr lang="ja-JP" altLang="en-US" sz="2000" i="1">
                <a:latin typeface="Calibri" charset="0"/>
              </a:rPr>
              <a:t>‘</a:t>
            </a:r>
            <a:r>
              <a:rPr lang="en-US" sz="2000" i="1">
                <a:latin typeface="Calibri" charset="0"/>
              </a:rPr>
              <a:t>backed up</a:t>
            </a:r>
            <a:r>
              <a:rPr lang="ja-JP" altLang="en-US" sz="2000" i="1">
                <a:latin typeface="Calibri" charset="0"/>
              </a:rPr>
              <a:t>’</a:t>
            </a:r>
            <a:r>
              <a:rPr lang="en-US" sz="2000" i="1">
                <a:latin typeface="Calibri" charset="0"/>
              </a:rPr>
              <a:t> in one or more shared print repositories</a:t>
            </a:r>
            <a:endParaRPr lang="en-US" sz="2000" b="1" i="1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02405" name="TextBox 4"/>
          <p:cNvSpPr txBox="1">
            <a:spLocks noChangeArrowheads="1"/>
          </p:cNvSpPr>
          <p:nvPr/>
        </p:nvSpPr>
        <p:spPr bwMode="auto">
          <a:xfrm>
            <a:off x="6934200" y="1447800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~3.5M titles</a:t>
            </a:r>
          </a:p>
        </p:txBody>
      </p:sp>
      <p:sp>
        <p:nvSpPr>
          <p:cNvPr id="102406" name="TextBox 5"/>
          <p:cNvSpPr txBox="1">
            <a:spLocks noChangeArrowheads="1"/>
          </p:cNvSpPr>
          <p:nvPr/>
        </p:nvSpPr>
        <p:spPr bwMode="auto">
          <a:xfrm>
            <a:off x="7537450" y="25146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~2.5M</a:t>
            </a:r>
          </a:p>
        </p:txBody>
      </p:sp>
      <p:sp>
        <p:nvSpPr>
          <p:cNvPr id="102407" name="Right Brace 6"/>
          <p:cNvSpPr>
            <a:spLocks/>
          </p:cNvSpPr>
          <p:nvPr/>
        </p:nvSpPr>
        <p:spPr bwMode="auto">
          <a:xfrm>
            <a:off x="8001000" y="2971800"/>
            <a:ext cx="454025" cy="549275"/>
          </a:xfrm>
          <a:prstGeom prst="rightBrace">
            <a:avLst>
              <a:gd name="adj1" fmla="val 828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endParaRPr lang="en-US" sz="1800" b="1">
              <a:solidFill>
                <a:srgbClr val="0000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41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</a:t>
            </a:r>
          </a:p>
          <a:p>
            <a:pPr lvl="1"/>
            <a:r>
              <a:rPr lang="en-US" dirty="0" smtClean="0"/>
              <a:t>More than 50% median overlap with ARL institutions; higher for small liberal arts colleges</a:t>
            </a:r>
          </a:p>
          <a:p>
            <a:r>
              <a:rPr lang="en-US" dirty="0" smtClean="0"/>
              <a:t>Pricing model based on Print holdings</a:t>
            </a:r>
          </a:p>
          <a:p>
            <a:pPr lvl="1"/>
            <a:r>
              <a:rPr lang="en-US" dirty="0" smtClean="0"/>
              <a:t>Requires print holdings database</a:t>
            </a:r>
          </a:p>
          <a:p>
            <a:pPr lvl="1"/>
            <a:r>
              <a:rPr lang="en-US" dirty="0" smtClean="0"/>
              <a:t>Also support expansion of legal uses, efforts in de-duplication</a:t>
            </a:r>
          </a:p>
          <a:p>
            <a:pPr lvl="1"/>
            <a:r>
              <a:rPr lang="en-US" dirty="0"/>
              <a:t>Facilitate individual and collaborative collection development and management </a:t>
            </a:r>
            <a:r>
              <a:rPr lang="en-US" dirty="0" smtClean="0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164771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35038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685800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920853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986573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011312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083954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454836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225779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56137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Holdings relevant to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</a:p>
          <a:p>
            <a:r>
              <a:rPr lang="en-US" dirty="0" smtClean="0"/>
              <a:t>Committee Hearings</a:t>
            </a:r>
          </a:p>
          <a:p>
            <a:r>
              <a:rPr lang="en-US" dirty="0" smtClean="0"/>
              <a:t>Government Documents</a:t>
            </a:r>
          </a:p>
          <a:p>
            <a:r>
              <a:rPr lang="en-US" dirty="0" smtClean="0"/>
              <a:t>Law Reviews</a:t>
            </a:r>
          </a:p>
          <a:p>
            <a:r>
              <a:rPr lang="en-US" dirty="0" smtClean="0"/>
              <a:t>Information around court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92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thiTrust Home | www.hathitrust.org_133728550508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2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hiTrust Digital Library - Intellectual property and the National Information ... ._133728125126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455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hi Trust Digital Library - Full-text Search_133728191709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hiTrust Congressional record : proceedings and debates ... vol.14, Index (47th Congress, 2nd sess.)._133728504436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3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hi Trust Digital Library - Search Results_133728543689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9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wn v. Board of Education of Topeka : Sumner and..._13372849459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9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to find out more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Web site </a:t>
            </a:r>
            <a:r>
              <a:rPr lang="ja-JP" alt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</a:t>
            </a:r>
            <a:r>
              <a:rPr lang="ja-JP" alt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section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ja-JP" sz="2400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Research Center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http://www.hathitrust.org/htrc</a:t>
            </a:r>
            <a:endParaRPr lang="en-US" sz="22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://twitter.com/hathitrust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newsletter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://www.hathitrust.org/updates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RSS: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sz="2800" u="sng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</a:t>
            </a:r>
            <a:r>
              <a:rPr lang="en-US" sz="2800" u="sng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issues.hathitrust.org</a:t>
            </a:r>
            <a:endParaRPr lang="en-US" sz="2800" u="sng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sz="26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 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sz="22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2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3"/>
          <p:cNvSpPr>
            <a:spLocks noGrp="1"/>
          </p:cNvSpPr>
          <p:nvPr>
            <p:ph type="ctrTitle"/>
          </p:nvPr>
        </p:nvSpPr>
        <p:spPr>
          <a:xfrm>
            <a:off x="1739900" y="2009775"/>
            <a:ext cx="5634038" cy="16224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400577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/>
              <a:t>Collection 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</a:t>
            </a:r>
            <a:r>
              <a:rPr lang="en-US" sz="2600" dirty="0"/>
              <a:t>user services</a:t>
            </a:r>
          </a:p>
          <a:p>
            <a:pPr>
              <a:defRPr/>
            </a:pPr>
            <a:r>
              <a:rPr lang="en-US" sz="3000" dirty="0"/>
              <a:t>Public 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7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631171"/>
              </p:ext>
            </p:extLst>
          </p:nvPr>
        </p:nvGraphicFramePr>
        <p:xfrm>
          <a:off x="330589" y="1860870"/>
          <a:ext cx="8673917" cy="37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045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Content Sources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25656076"/>
              </p:ext>
            </p:extLst>
          </p:nvPr>
        </p:nvGraphicFramePr>
        <p:xfrm>
          <a:off x="241300" y="1591070"/>
          <a:ext cx="8724900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9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989</Words>
  <Application>Microsoft Macintosh PowerPoint</Application>
  <PresentationFormat>On-screen Show (4:3)</PresentationFormat>
  <Paragraphs>299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Worksheet</vt:lpstr>
      <vt:lpstr>HathiTrust Overview</vt:lpstr>
      <vt:lpstr>Partnership</vt:lpstr>
      <vt:lpstr>Digital Repository</vt:lpstr>
      <vt:lpstr>The Name</vt:lpstr>
      <vt:lpstr>Mission </vt:lpstr>
      <vt:lpstr>Collections and Collaboration</vt:lpstr>
      <vt:lpstr>Content</vt:lpstr>
      <vt:lpstr>Content Distribution</vt:lpstr>
      <vt:lpstr>Content Sources</vt:lpstr>
      <vt:lpstr>PowerPoint Presentation</vt:lpstr>
      <vt:lpstr>Dates</vt:lpstr>
      <vt:lpstr>Language Distribution (1)</vt:lpstr>
      <vt:lpstr>Language Distribution (2)</vt:lpstr>
      <vt:lpstr>Preservation and Access</vt:lpstr>
      <vt:lpstr>Preservation with Access</vt:lpstr>
      <vt:lpstr>Preservation with Access (2)</vt:lpstr>
      <vt:lpstr>Preservation with Access (3)</vt:lpstr>
      <vt:lpstr>Lawful uses</vt:lpstr>
      <vt:lpstr>Terms of Access </vt:lpstr>
      <vt:lpstr>How do we facilitate uses?</vt:lpstr>
      <vt:lpstr>Copyright</vt:lpstr>
      <vt:lpstr>Automatic Rights Determination</vt:lpstr>
      <vt:lpstr>Manual Rights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Management</vt:lpstr>
      <vt:lpstr> A global change in the library environment</vt:lpstr>
      <vt:lpstr>Digitized Books in Shared Repositories</vt:lpstr>
      <vt:lpstr>Collection Management,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Holdings relevant to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out more</vt:lpstr>
      <vt:lpstr>Thank you very much!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HathiTrust and How Can It Be Used? </dc:title>
  <dc:creator>jjyork</dc:creator>
  <cp:lastModifiedBy>jjyork</cp:lastModifiedBy>
  <cp:revision>89</cp:revision>
  <cp:lastPrinted>2012-05-17T21:03:59Z</cp:lastPrinted>
  <dcterms:created xsi:type="dcterms:W3CDTF">2012-03-08T23:05:54Z</dcterms:created>
  <dcterms:modified xsi:type="dcterms:W3CDTF">2012-06-08T11:05:13Z</dcterms:modified>
</cp:coreProperties>
</file>