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87" r:id="rId3"/>
  </p:sldMasterIdLst>
  <p:notesMasterIdLst>
    <p:notesMasterId r:id="rId26"/>
  </p:notesMasterIdLst>
  <p:sldIdLst>
    <p:sldId id="688" r:id="rId4"/>
    <p:sldId id="684" r:id="rId5"/>
    <p:sldId id="645" r:id="rId6"/>
    <p:sldId id="691" r:id="rId7"/>
    <p:sldId id="631" r:id="rId8"/>
    <p:sldId id="687" r:id="rId9"/>
    <p:sldId id="690" r:id="rId10"/>
    <p:sldId id="657" r:id="rId11"/>
    <p:sldId id="649" r:id="rId12"/>
    <p:sldId id="491" r:id="rId13"/>
    <p:sldId id="651" r:id="rId14"/>
    <p:sldId id="654" r:id="rId15"/>
    <p:sldId id="634" r:id="rId16"/>
    <p:sldId id="655" r:id="rId17"/>
    <p:sldId id="682" r:id="rId18"/>
    <p:sldId id="671" r:id="rId19"/>
    <p:sldId id="680" r:id="rId20"/>
    <p:sldId id="681" r:id="rId21"/>
    <p:sldId id="672" r:id="rId22"/>
    <p:sldId id="675" r:id="rId23"/>
    <p:sldId id="686" r:id="rId24"/>
    <p:sldId id="6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4" autoAdjust="0"/>
    <p:restoredTop sz="85854" autoAdjust="0"/>
  </p:normalViewPr>
  <p:slideViewPr>
    <p:cSldViewPr snapToGrid="0" snapToObjects="1">
      <p:cViewPr>
        <p:scale>
          <a:sx n="85" d="100"/>
          <a:sy n="85" d="100"/>
        </p:scale>
        <p:origin x="-21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7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600" b="0" i="0"/>
                    </a:pPr>
                    <a:r>
                      <a:rPr lang="en-US" sz="2000" dirty="0" smtClean="0"/>
                      <a:t>In-copyright or undetermined</a:t>
                    </a:r>
                  </a:p>
                  <a:p>
                    <a:pPr>
                      <a:defRPr sz="2600" b="0" i="0"/>
                    </a:pPr>
                    <a:r>
                      <a:rPr lang="en-US" sz="2000" dirty="0" smtClean="0"/>
                      <a:t>68%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16.8%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4.6%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.05%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32%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9"/>
          <c:h val="0.7331606217616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4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0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End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37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 or 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5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6712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0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8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2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6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6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6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8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7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4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76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74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vmlDrawing" Target="../drawings/vmlDrawing1.vml"/><Relationship Id="rId21" Type="http://schemas.openxmlformats.org/officeDocument/2006/relationships/package" Target="../embeddings/Microsoft_Word_Document1.docx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fld id="{4CC8684B-D32F-4341-BD8A-0A90EA616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09729777"/>
              </p:ext>
            </p:extLst>
          </p:nvPr>
        </p:nvGraphicFramePr>
        <p:xfrm>
          <a:off x="1143000" y="3340100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21" imgW="6858000" imgH="177800" progId="Word.Document.12">
                  <p:embed/>
                </p:oleObj>
              </mc:Choice>
              <mc:Fallback>
                <p:oleObj name="Document" r:id="rId21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3000" y="3340100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  <p:sldLayoutId id="2147483663" r:id="rId14"/>
    <p:sldLayoutId id="2147483678" r:id="rId15"/>
    <p:sldLayoutId id="2147483679" r:id="rId16"/>
    <p:sldLayoutId id="2147483685" r:id="rId17"/>
    <p:sldLayoutId id="214748368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B8B7-652D-874C-9748-34735555349A}" type="datetimeFigureOut">
              <a:rPr lang="en-US" smtClean="0"/>
              <a:t>11/6/13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5C18-7BFD-3C48-ACCE-687DC23D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pwilking@umich.edu" TargetMode="External"/><Relationship Id="rId4" Type="http://schemas.openxmlformats.org/officeDocument/2006/relationships/hyperlink" Target="mailto:scordell@umich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/>
              <a:t>HathiTrust</a:t>
            </a:r>
            <a:r>
              <a:rPr lang="en-US" dirty="0"/>
              <a:t>: </a:t>
            </a:r>
            <a:r>
              <a:rPr lang="en-US" dirty="0" smtClean="0"/>
              <a:t>The Collection and Its Uses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NEFLIN Webinar - November 7, 2013</a:t>
            </a:r>
            <a:endParaRPr lang="en-US" dirty="0" smtClean="0"/>
          </a:p>
          <a:p>
            <a:pPr algn="ctr"/>
            <a:r>
              <a:rPr lang="en-US" dirty="0" smtClean="0"/>
              <a:t>Jeremy York, </a:t>
            </a:r>
            <a:r>
              <a:rPr lang="en-US" dirty="0" smtClean="0"/>
              <a:t>Assistant Director, </a:t>
            </a:r>
            <a:r>
              <a:rPr lang="en-US" dirty="0" err="1" smtClean="0"/>
              <a:t>HathiTrust</a:t>
            </a:r>
            <a:endParaRPr lang="en-US" dirty="0" smtClean="0"/>
          </a:p>
          <a:p>
            <a:pPr algn="ctr"/>
            <a:r>
              <a:rPr lang="en-US" dirty="0" smtClean="0"/>
              <a:t>Sigrid Cordell, Librarian for English Language and Literature, University of Michigan Library</a:t>
            </a:r>
            <a:endParaRPr lang="en-US" dirty="0" smtClean="0"/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" y="6207204"/>
            <a:ext cx="1016000" cy="19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846" y="6058984"/>
            <a:ext cx="728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Unless otherwise noted, these slides and their contents are licensed under a </a:t>
            </a:r>
            <a:r>
              <a:rPr lang="en-US" sz="1400" dirty="0" smtClean="0">
                <a:hlinkClick r:id="rId4"/>
              </a:rPr>
              <a:t>Creative Commons Attribution Unported License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8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Long-term preservation</a:t>
            </a:r>
          </a:p>
          <a:p>
            <a:pPr lvl="1"/>
            <a:r>
              <a:rPr lang="en-US" dirty="0" smtClean="0"/>
              <a:t>Bit-level and migration</a:t>
            </a:r>
            <a:endParaRPr lang="en-US" dirty="0"/>
          </a:p>
          <a:p>
            <a:r>
              <a:rPr lang="en-US" dirty="0" smtClean="0"/>
              <a:t>Bibliographic </a:t>
            </a:r>
            <a:r>
              <a:rPr lang="en-US" dirty="0"/>
              <a:t>search</a:t>
            </a:r>
          </a:p>
          <a:p>
            <a:r>
              <a:rPr lang="en-US" dirty="0"/>
              <a:t>Full-text search</a:t>
            </a:r>
          </a:p>
          <a:p>
            <a:r>
              <a:rPr lang="en-US" dirty="0" smtClean="0"/>
              <a:t>Reading and download capabilities</a:t>
            </a:r>
          </a:p>
          <a:p>
            <a:r>
              <a:rPr lang="en-US" dirty="0" smtClean="0"/>
              <a:t>Print on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APIs and Data feeds</a:t>
            </a:r>
          </a:p>
          <a:p>
            <a:pPr lvl="1"/>
            <a:r>
              <a:rPr lang="en-US" dirty="0"/>
              <a:t>Data API</a:t>
            </a:r>
          </a:p>
          <a:p>
            <a:pPr lvl="1"/>
            <a:r>
              <a:rPr lang="en-US" dirty="0"/>
              <a:t>Bibliographic API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Hathifiles</a:t>
            </a:r>
            <a:r>
              <a:rPr lang="en-US" dirty="0"/>
              <a:t>” inventory files</a:t>
            </a:r>
          </a:p>
          <a:p>
            <a:pPr lvl="1"/>
            <a:r>
              <a:rPr lang="en-US" dirty="0" smtClean="0"/>
              <a:t>OAI</a:t>
            </a:r>
            <a:endParaRPr lang="en-US" dirty="0" smtClean="0"/>
          </a:p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Datasets, Research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2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" y="1694092"/>
            <a:ext cx="8092877" cy="42628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181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Beyond Books and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CRMS </a:t>
            </a:r>
            <a:r>
              <a:rPr lang="en-US" dirty="0"/>
              <a:t>US (since 2008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in US, 1923-1963</a:t>
            </a:r>
          </a:p>
          <a:p>
            <a:pPr lvl="1"/>
            <a:r>
              <a:rPr lang="en-US" dirty="0" smtClean="0"/>
              <a:t>291,275</a:t>
            </a:r>
            <a:r>
              <a:rPr lang="pl-PL" dirty="0" smtClean="0"/>
              <a:t> </a:t>
            </a:r>
            <a:r>
              <a:rPr lang="en-US" dirty="0" smtClean="0"/>
              <a:t>determinations</a:t>
            </a:r>
            <a:endParaRPr lang="pl-PL" dirty="0"/>
          </a:p>
          <a:p>
            <a:pPr lvl="1"/>
            <a:r>
              <a:rPr lang="en-US" dirty="0" smtClean="0"/>
              <a:t>152,266 </a:t>
            </a:r>
            <a:r>
              <a:rPr lang="en-US" dirty="0"/>
              <a:t>opened (~53%)</a:t>
            </a:r>
          </a:p>
          <a:p>
            <a:r>
              <a:rPr lang="en-US" dirty="0"/>
              <a:t>CRMS-World (since 2012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non-US (UK, Canada, Australia, Spain)</a:t>
            </a:r>
          </a:p>
          <a:p>
            <a:pPr lvl="1"/>
            <a:r>
              <a:rPr lang="en-US" dirty="0" smtClean="0"/>
              <a:t>75,544 </a:t>
            </a:r>
            <a:r>
              <a:rPr lang="en-US" dirty="0" smtClean="0"/>
              <a:t>determinations</a:t>
            </a:r>
            <a:endParaRPr lang="pl-PL" dirty="0"/>
          </a:p>
          <a:p>
            <a:pPr lvl="1"/>
            <a:r>
              <a:rPr lang="en-US" dirty="0" smtClean="0"/>
              <a:t>39,889 </a:t>
            </a:r>
            <a:r>
              <a:rPr lang="en-US" dirty="0"/>
              <a:t>opened </a:t>
            </a:r>
            <a:r>
              <a:rPr lang="en-US" dirty="0" smtClean="0"/>
              <a:t>(~54%)</a:t>
            </a:r>
            <a:endParaRPr lang="en-US" dirty="0"/>
          </a:p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Open access </a:t>
            </a:r>
            <a:r>
              <a:rPr lang="en-US" dirty="0" smtClean="0"/>
              <a:t>– </a:t>
            </a:r>
            <a:r>
              <a:rPr lang="en-US" dirty="0" smtClean="0"/>
              <a:t>6,688</a:t>
            </a:r>
            <a:endParaRPr lang="en-US" dirty="0"/>
          </a:p>
          <a:p>
            <a:pPr lvl="1"/>
            <a:r>
              <a:rPr lang="en-US" dirty="0"/>
              <a:t>Additional Creative Commons </a:t>
            </a:r>
            <a:r>
              <a:rPr lang="en-US" dirty="0" smtClean="0"/>
              <a:t>– </a:t>
            </a:r>
            <a:r>
              <a:rPr lang="en-US" dirty="0" smtClean="0"/>
              <a:t>6,108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6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Print monographs archiving</a:t>
            </a:r>
          </a:p>
        </p:txBody>
      </p:sp>
    </p:spTree>
    <p:extLst>
      <p:ext uri="{BB962C8B-B14F-4D97-AF65-F5344CB8AC3E}">
        <p14:creationId xmlns:p14="http://schemas.microsoft.com/office/powerpoint/2010/main" val="32986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with </a:t>
            </a:r>
            <a:r>
              <a:rPr lang="en-US" dirty="0" err="1" smtClean="0"/>
              <a:t>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353" y="1069975"/>
            <a:ext cx="8229600" cy="4895850"/>
          </a:xfrm>
        </p:spPr>
        <p:txBody>
          <a:bodyPr/>
          <a:lstStyle/>
          <a:p>
            <a:r>
              <a:rPr lang="en-US" dirty="0" smtClean="0"/>
              <a:t>For students, </a:t>
            </a:r>
            <a:r>
              <a:rPr lang="en-US" dirty="0" err="1" smtClean="0"/>
              <a:t>HathiTrust</a:t>
            </a:r>
            <a:r>
              <a:rPr lang="en-US" dirty="0" smtClean="0"/>
              <a:t> is a rich source of primary materials that cross disciplines, topics, and geography.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instructors, </a:t>
            </a:r>
            <a:r>
              <a:rPr lang="en-US" dirty="0" err="1" smtClean="0"/>
              <a:t>HathiTrust</a:t>
            </a:r>
            <a:r>
              <a:rPr lang="en-US" dirty="0" smtClean="0"/>
              <a:t> offers a contained, but expansive, environment in which students can search for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contains materials in all disciplines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includes a wide range of primary source materials, such as: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Correspondence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Memoirs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HathiTrust</a:t>
            </a:r>
            <a:r>
              <a:rPr lang="en-US" sz="4000" dirty="0" smtClean="0"/>
              <a:t> covers a wide range of formats, such 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Books  </a:t>
            </a:r>
          </a:p>
          <a:p>
            <a:r>
              <a:rPr lang="en-US" dirty="0" smtClean="0"/>
              <a:t>Encyclopedias </a:t>
            </a:r>
          </a:p>
          <a:p>
            <a:r>
              <a:rPr lang="en-US" dirty="0" smtClean="0"/>
              <a:t>Archival materials </a:t>
            </a:r>
          </a:p>
          <a:p>
            <a:r>
              <a:rPr lang="en-US" dirty="0" smtClean="0"/>
              <a:t>Directories</a:t>
            </a:r>
          </a:p>
          <a:p>
            <a:r>
              <a:rPr lang="en-US" dirty="0" smtClean="0"/>
              <a:t>Periodicals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Musical scores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Visual Materials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6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Research as Play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HathiTrust</a:t>
            </a:r>
            <a:r>
              <a:rPr lang="en-US" dirty="0" smtClean="0"/>
              <a:t> can be used pedagogically to encourage scholarly exploration. </a:t>
            </a:r>
          </a:p>
          <a:p>
            <a:endParaRPr lang="en-US" dirty="0"/>
          </a:p>
          <a:p>
            <a:r>
              <a:rPr lang="en-US" dirty="0" smtClean="0"/>
              <a:t>Researchers </a:t>
            </a:r>
            <a:r>
              <a:rPr lang="en-US" dirty="0"/>
              <a:t>can </a:t>
            </a:r>
            <a:r>
              <a:rPr lang="en-US" dirty="0" smtClean="0"/>
              <a:t>browse </a:t>
            </a:r>
            <a:r>
              <a:rPr lang="en-US" dirty="0"/>
              <a:t>for items by category, date, geography, or subject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4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/>
          </p:cNvSpPr>
          <p:nvPr>
            <p:ph idx="4294967295"/>
          </p:nvPr>
        </p:nvSpPr>
        <p:spPr>
          <a:xfrm>
            <a:off x="582706" y="882274"/>
            <a:ext cx="2293938" cy="6007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2706" y="134469"/>
            <a:ext cx="8021637" cy="73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9" name="Rectangle 13"/>
          <p:cNvSpPr txBox="1">
            <a:spLocks/>
          </p:cNvSpPr>
          <p:nvPr/>
        </p:nvSpPr>
        <p:spPr>
          <a:xfrm>
            <a:off x="3301997" y="920078"/>
            <a:ext cx="2592235" cy="6147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North Carolina Central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The Pennsylvania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Santa Cruz</a:t>
            </a:r>
            <a:endParaRPr lang="en-US" sz="13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3"/>
          <p:cNvSpPr txBox="1">
            <a:spLocks/>
          </p:cNvSpPr>
          <p:nvPr/>
        </p:nvSpPr>
        <p:spPr bwMode="auto">
          <a:xfrm>
            <a:off x="6141686" y="942555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Florida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Chicago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Amherst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Pennsylvania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6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4-25 at 10.03.18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5" t="-9" r="-20067" b="427"/>
          <a:stretch/>
        </p:blipFill>
        <p:spPr>
          <a:xfrm>
            <a:off x="508000" y="338138"/>
            <a:ext cx="8080375" cy="5580062"/>
          </a:xfrm>
        </p:spPr>
      </p:pic>
    </p:spTree>
    <p:extLst>
      <p:ext uri="{BB962C8B-B14F-4D97-AF65-F5344CB8AC3E}">
        <p14:creationId xmlns:p14="http://schemas.microsoft.com/office/powerpoint/2010/main" val="99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3-10-24 at 4.58.2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5" b="-3905"/>
          <a:stretch>
            <a:fillRect/>
          </a:stretch>
        </p:blipFill>
        <p:spPr>
          <a:xfrm>
            <a:off x="606425" y="338138"/>
            <a:ext cx="8080375" cy="5580062"/>
          </a:xfrm>
        </p:spPr>
      </p:pic>
    </p:spTree>
    <p:extLst>
      <p:ext uri="{BB962C8B-B14F-4D97-AF65-F5344CB8AC3E}">
        <p14:creationId xmlns:p14="http://schemas.microsoft.com/office/powerpoint/2010/main" val="26486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703294" y="3276600"/>
            <a:ext cx="6529294" cy="130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Jeremy York (</a:t>
            </a:r>
            <a:r>
              <a:rPr lang="en-US" dirty="0" smtClean="0">
                <a:hlinkClick r:id="rId3"/>
              </a:rPr>
              <a:t>jjyork@</a:t>
            </a:r>
            <a:r>
              <a:rPr lang="en-US" dirty="0" smtClean="0">
                <a:hlinkClick r:id="rId3"/>
              </a:rPr>
              <a:t>umich.edu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Sigrid Cordell (</a:t>
            </a:r>
            <a:r>
              <a:rPr lang="en-US" dirty="0" smtClean="0">
                <a:hlinkClick r:id="rId4"/>
              </a:rPr>
              <a:t>scordell@umich.edu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703294" y="1352364"/>
            <a:ext cx="5634038" cy="1622425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10.8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5.6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282,000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3.4 million public domain (~32%)</a:t>
            </a:r>
          </a:p>
        </p:txBody>
      </p:sp>
    </p:spTree>
    <p:extLst>
      <p:ext uri="{BB962C8B-B14F-4D97-AF65-F5344CB8AC3E}">
        <p14:creationId xmlns:p14="http://schemas.microsoft.com/office/powerpoint/2010/main" val="401372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84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32" name="Rectangle 31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34" name="Pie 33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36" name="Rectangle 35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38" name="Pie 37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40" name="Rectangle 39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53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user services</a:t>
            </a:r>
          </a:p>
          <a:p>
            <a:pPr>
              <a:defRPr/>
            </a:pPr>
            <a:r>
              <a:rPr lang="en-US" sz="3000" dirty="0" smtClean="0"/>
              <a:t>Public </a:t>
            </a:r>
            <a:r>
              <a:rPr lang="en-US" sz="3000" dirty="0"/>
              <a:t>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Copyright Distribution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51768"/>
              </p:ext>
            </p:extLst>
          </p:nvPr>
        </p:nvGraphicFramePr>
        <p:xfrm>
          <a:off x="335425" y="1721708"/>
          <a:ext cx="8673917" cy="458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646054"/>
              </p:ext>
            </p:extLst>
          </p:nvPr>
        </p:nvGraphicFramePr>
        <p:xfrm>
          <a:off x="457200" y="1600200"/>
          <a:ext cx="8229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886324" y="1768991"/>
            <a:ext cx="3800475" cy="7778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212647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16992</TotalTime>
  <Words>756</Words>
  <Application>Microsoft Macintosh PowerPoint</Application>
  <PresentationFormat>On-screen Show (4:3)</PresentationFormat>
  <Paragraphs>244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Custom Design</vt:lpstr>
      <vt:lpstr>1_Office Theme</vt:lpstr>
      <vt:lpstr>Document</vt:lpstr>
      <vt:lpstr>HathiTrust: The Collection and Its Uses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Copyright Distribution</vt:lpstr>
      <vt:lpstr>Language Distribution (1)</vt:lpstr>
      <vt:lpstr>Services</vt:lpstr>
      <vt:lpstr>Support Beyond Books and Journals</vt:lpstr>
      <vt:lpstr>Rights Determination</vt:lpstr>
      <vt:lpstr>Collection Management, Development</vt:lpstr>
      <vt:lpstr>How to find out more</vt:lpstr>
      <vt:lpstr>Teaching with HathiTrust</vt:lpstr>
      <vt:lpstr>PowerPoint Presentation</vt:lpstr>
      <vt:lpstr>HathiTrust contains materials in all disciplines…</vt:lpstr>
      <vt:lpstr>HathiTrust covers a wide range of formats, such as</vt:lpstr>
      <vt:lpstr>Research as Play</vt:lpstr>
      <vt:lpstr>PowerPoint Presentation</vt:lpstr>
      <vt:lpstr>PowerPoint Presentation</vt:lpstr>
      <vt:lpstr>Thank You.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Library User</cp:lastModifiedBy>
  <cp:revision>504</cp:revision>
  <dcterms:created xsi:type="dcterms:W3CDTF">2012-03-08T23:05:54Z</dcterms:created>
  <dcterms:modified xsi:type="dcterms:W3CDTF">2013-11-07T01:38:00Z</dcterms:modified>
</cp:coreProperties>
</file>