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8" r:id="rId2"/>
    <p:sldId id="459" r:id="rId3"/>
    <p:sldId id="259" r:id="rId4"/>
    <p:sldId id="463" r:id="rId5"/>
    <p:sldId id="462" r:id="rId6"/>
    <p:sldId id="260" r:id="rId7"/>
    <p:sldId id="460" r:id="rId8"/>
    <p:sldId id="436" r:id="rId9"/>
    <p:sldId id="467" r:id="rId10"/>
    <p:sldId id="465" r:id="rId11"/>
    <p:sldId id="464" r:id="rId12"/>
    <p:sldId id="466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7" r:id="rId21"/>
    <p:sldId id="476" r:id="rId22"/>
    <p:sldId id="475" r:id="rId23"/>
    <p:sldId id="480" r:id="rId24"/>
    <p:sldId id="479" r:id="rId25"/>
    <p:sldId id="483" r:id="rId26"/>
    <p:sldId id="484" r:id="rId27"/>
    <p:sldId id="42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47" autoAdjust="0"/>
    <p:restoredTop sz="86106" autoAdjust="0"/>
  </p:normalViewPr>
  <p:slideViewPr>
    <p:cSldViewPr snapToGrid="0" snapToObjects="1">
      <p:cViewPr varScale="1">
        <p:scale>
          <a:sx n="76" d="100"/>
          <a:sy n="76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87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356814701378"/>
          <c:y val="0.204663212435233"/>
          <c:w val="0.618873483780047"/>
          <c:h val="0.6544086186442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889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A2BFF8"/>
                  </a:gs>
                  <a:gs pos="100000">
                    <a:srgbClr val="3670B6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gradFill rotWithShape="0">
                <a:gsLst>
                  <a:gs pos="0">
                    <a:srgbClr val="FAA1A0"/>
                  </a:gs>
                  <a:gs pos="100000">
                    <a:srgbClr val="B93734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bubble3D val="0"/>
            <c:spPr>
              <a:gradFill rotWithShape="0">
                <a:gsLst>
                  <a:gs pos="0">
                    <a:srgbClr val="D4F4A6"/>
                  </a:gs>
                  <a:gs pos="100000">
                    <a:srgbClr val="8DB241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bubble3D val="0"/>
            <c:spPr>
              <a:gradFill rotWithShape="0">
                <a:gsLst>
                  <a:gs pos="0">
                    <a:srgbClr val="C5B3E2"/>
                  </a:gs>
                  <a:gs pos="100000">
                    <a:srgbClr val="704F97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bubble3D val="0"/>
            <c:spPr>
              <a:gradFill rotWithShape="0">
                <a:gsLst>
                  <a:gs pos="0">
                    <a:srgbClr val="9DE2FF"/>
                  </a:gs>
                  <a:gs pos="100000">
                    <a:srgbClr val="31A1C0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bubble3D val="0"/>
            <c:spPr>
              <a:gradFill rotWithShape="0">
                <a:gsLst>
                  <a:gs pos="0">
                    <a:srgbClr val="FFB885"/>
                  </a:gs>
                  <a:gs pos="100000">
                    <a:srgbClr val="F28225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bubble3D val="0"/>
            <c:spPr>
              <a:gradFill rotWithShape="0">
                <a:gsLst>
                  <a:gs pos="0">
                    <a:srgbClr val="B6D1FF"/>
                  </a:gs>
                  <a:gs pos="100000">
                    <a:srgbClr val="8AA7D8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bubble3D val="0"/>
            <c:spPr>
              <a:gradFill rotWithShape="0">
                <a:gsLst>
                  <a:gs pos="0">
                    <a:srgbClr val="FFB6B4"/>
                  </a:gs>
                  <a:gs pos="100000">
                    <a:srgbClr val="DA8A89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bubble3D val="0"/>
            <c:spPr>
              <a:gradFill rotWithShape="0">
                <a:gsLst>
                  <a:gs pos="0">
                    <a:srgbClr val="E4FFBA"/>
                  </a:gs>
                  <a:gs pos="100000">
                    <a:srgbClr val="BBD68E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bubble3D val="0"/>
            <c:spPr>
              <a:gradFill rotWithShape="0">
                <a:gsLst>
                  <a:gs pos="0">
                    <a:srgbClr val="D6C5F1"/>
                  </a:gs>
                  <a:gs pos="100000">
                    <a:srgbClr val="A896C2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0"/>
            <c:bubble3D val="0"/>
            <c:spPr>
              <a:gradFill rotWithShape="0">
                <a:gsLst>
                  <a:gs pos="0">
                    <a:srgbClr val="B2F1FF"/>
                  </a:gs>
                  <a:gs pos="100000">
                    <a:srgbClr val="87C8DF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1"/>
              <c:layout>
                <c:manualLayout>
                  <c:x val="0.0733166928267717"/>
                  <c:y val="-0.0004813707061794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0898729053569728"/>
                  <c:y val="-0.1446377564269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000371559472072262"/>
                  <c:y val="-0.1931337370528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08520906552149"/>
                  <c:y val="-0.0165793368591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18059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English</c:v>
                </c:pt>
                <c:pt idx="1">
                  <c:v>German</c:v>
                </c:pt>
                <c:pt idx="2">
                  <c:v>French</c:v>
                </c:pt>
                <c:pt idx="3">
                  <c:v>Spanish</c:v>
                </c:pt>
                <c:pt idx="4">
                  <c:v>Chinese</c:v>
                </c:pt>
                <c:pt idx="5">
                  <c:v>Russian</c:v>
                </c:pt>
                <c:pt idx="6">
                  <c:v>Japanese</c:v>
                </c:pt>
                <c:pt idx="7">
                  <c:v>Italian</c:v>
                </c:pt>
                <c:pt idx="8">
                  <c:v>Arabic</c:v>
                </c:pt>
                <c:pt idx="9">
                  <c:v>Latin</c:v>
                </c:pt>
                <c:pt idx="10">
                  <c:v>Remaining Languages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2.784903E6</c:v>
                </c:pt>
                <c:pt idx="1">
                  <c:v>529412.0</c:v>
                </c:pt>
                <c:pt idx="2">
                  <c:v>408041.0</c:v>
                </c:pt>
                <c:pt idx="3">
                  <c:v>265977.0</c:v>
                </c:pt>
                <c:pt idx="4">
                  <c:v>237892.0</c:v>
                </c:pt>
                <c:pt idx="5">
                  <c:v>225896.0</c:v>
                </c:pt>
                <c:pt idx="6">
                  <c:v>186563.0</c:v>
                </c:pt>
                <c:pt idx="7">
                  <c:v>144437.0</c:v>
                </c:pt>
                <c:pt idx="8">
                  <c:v>113835.0</c:v>
                </c:pt>
                <c:pt idx="9">
                  <c:v>72084.0</c:v>
                </c:pt>
                <c:pt idx="10">
                  <c:v>840432.0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988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279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43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69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A9A572-769C-7543-A108-DA9D660F223A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62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99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03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45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944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83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80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DDEBB2-26FA-C24C-9860-8C3C8EE845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F9D03-2E4D-D34E-B5EE-E79C2F35546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068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charset="0"/>
            </a:endParaRPr>
          </a:p>
        </p:txBody>
      </p:sp>
      <p:sp>
        <p:nvSpPr>
          <p:cNvPr id="88069" name="Rectangle 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03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BC5A4-A405-DF4E-8224-930EFAA0CE1A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869527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30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672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8042" y="983164"/>
            <a:ext cx="7603958" cy="4791994"/>
          </a:xfrm>
        </p:spPr>
        <p:txBody>
          <a:bodyPr anchor="t">
            <a:normAutofit/>
          </a:bodyPr>
          <a:lstStyle>
            <a:lvl1pPr marL="457200" indent="-457200" algn="l">
              <a:buFont typeface="Arial"/>
              <a:buChar char="•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27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  <p:sldLayoutId id="2147483665" r:id="rId16"/>
    <p:sldLayoutId id="2147483663" r:id="rId1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5.emf"/><Relationship Id="rId6" Type="http://schemas.openxmlformats.org/officeDocument/2006/relationships/chart" Target="../charts/chart1.xm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about" TargetMode="External"/><Relationship Id="rId4" Type="http://schemas.openxmlformats.org/officeDocument/2006/relationships/hyperlink" Target="http://twitter.com/hathitrust" TargetMode="External"/><Relationship Id="rId5" Type="http://schemas.openxmlformats.org/officeDocument/2006/relationships/hyperlink" Target="http://www.facebook.com/hathitrust" TargetMode="External"/><Relationship Id="rId6" Type="http://schemas.openxmlformats.org/officeDocument/2006/relationships/hyperlink" Target="http:www.hathitrust.org/updates" TargetMode="External"/><Relationship Id="rId7" Type="http://schemas.openxmlformats.org/officeDocument/2006/relationships/hyperlink" Target="http://www.hathitrust.org/updates_rss" TargetMode="External"/><Relationship Id="rId8" Type="http://schemas.openxmlformats.org/officeDocument/2006/relationships/hyperlink" Target="mailto:feedback@issues.hathitrust.org" TargetMode="External"/><Relationship Id="rId9" Type="http://schemas.openxmlformats.org/officeDocument/2006/relationships/hyperlink" Target="http://www.hathitrust.org/blogs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1970060"/>
            <a:ext cx="6776238" cy="16931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We’re Preserving the Past, What About the Present?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79790"/>
            <a:ext cx="700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NISO Webinar: Ensuring the Preservation of E-Books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23, 2012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Jeremy York, Project Librarian,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HathiTrust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6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37697" y="1988939"/>
            <a:ext cx="3662441" cy="2555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6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37708" y="3457689"/>
            <a:ext cx="3267692" cy="2279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6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37708" y="963870"/>
            <a:ext cx="3267692" cy="2279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05054" y="2004238"/>
            <a:ext cx="3662441" cy="2555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0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the Present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198571"/>
              </p:ext>
            </p:extLst>
          </p:nvPr>
        </p:nvGraphicFramePr>
        <p:xfrm>
          <a:off x="151184" y="377422"/>
          <a:ext cx="5489633" cy="306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4" imgW="8229600" imgH="4597400" progId="Excel.Sheet.8">
                  <p:embed/>
                </p:oleObj>
              </mc:Choice>
              <mc:Fallback>
                <p:oleObj name="Worksheet" r:id="rId4" imgW="8229600" imgH="45974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84" y="377422"/>
                        <a:ext cx="5489633" cy="30699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21002"/>
              </p:ext>
            </p:extLst>
          </p:nvPr>
        </p:nvGraphicFramePr>
        <p:xfrm>
          <a:off x="505556" y="3426756"/>
          <a:ext cx="5599369" cy="306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Shape 92"/>
          <p:cNvSpPr/>
          <p:nvPr/>
        </p:nvSpPr>
        <p:spPr>
          <a:xfrm>
            <a:off x="4834271" y="790509"/>
            <a:ext cx="4110823" cy="246649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7" name="Shape 127"/>
          <p:cNvSpPr/>
          <p:nvPr/>
        </p:nvSpPr>
        <p:spPr>
          <a:xfrm>
            <a:off x="4822490" y="3741853"/>
            <a:ext cx="4122604" cy="2473567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8" name="TextBox 7"/>
          <p:cNvSpPr txBox="1"/>
          <p:nvPr/>
        </p:nvSpPr>
        <p:spPr>
          <a:xfrm>
            <a:off x="306011" y="304918"/>
            <a:ext cx="137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087" y="3137801"/>
            <a:ext cx="137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7874" y="304918"/>
            <a:ext cx="137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8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4317" y="1782762"/>
            <a:ext cx="8229600" cy="1659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To contribute to the common good by collecting, organizing, preserving, </a:t>
            </a:r>
            <a:r>
              <a:rPr lang="en-US" sz="3000" b="1" dirty="0" smtClean="0">
                <a:ea typeface="+mn-ea"/>
                <a:cs typeface="+mn-cs"/>
              </a:rPr>
              <a:t>communicating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, and sharing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the record of human knowledge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83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334" y="1070965"/>
            <a:ext cx="70841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Rights holders open access 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Publishers deposit master files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 directly into the repository</a:t>
            </a:r>
          </a:p>
          <a:p>
            <a:pPr marL="457200" indent="-457200">
              <a:buFont typeface="Arial"/>
              <a:buChar char="•"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316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jPach</a:t>
            </a:r>
            <a:r>
              <a:rPr lang="en-US" dirty="0" smtClean="0"/>
              <a:t>: Journal Publishing in </a:t>
            </a:r>
            <a:r>
              <a:rPr lang="en-US" dirty="0" err="1" smtClean="0"/>
              <a:t>HathiTrust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lib.umich.edu</a:t>
            </a:r>
            <a:r>
              <a:rPr lang="en-US" dirty="0" smtClean="0"/>
              <a:t>/</a:t>
            </a:r>
            <a:r>
              <a:rPr lang="en-US" dirty="0" err="1" smtClean="0"/>
              <a:t>jpach</a:t>
            </a:r>
            <a:endParaRPr lang="en-US" dirty="0" smtClean="0"/>
          </a:p>
          <a:p>
            <a:r>
              <a:rPr lang="en-US" dirty="0" smtClean="0"/>
              <a:t>Package of tools to enable publication of open access journals</a:t>
            </a:r>
          </a:p>
          <a:p>
            <a:r>
              <a:rPr lang="en-US" dirty="0" smtClean="0"/>
              <a:t>Includes modifications to existing code base; new components to facilitate ingest, display, and discoverability of born-digital open-access journal literature</a:t>
            </a:r>
          </a:p>
          <a:p>
            <a:r>
              <a:rPr lang="en-US" dirty="0" smtClean="0"/>
              <a:t>Allow integration with popular journal publishing tools such as Open Journal Systems (OJS)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5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HathiTrust</a:t>
            </a:r>
            <a:endParaRPr lang="en-US" dirty="0" smtClean="0"/>
          </a:p>
          <a:p>
            <a:r>
              <a:rPr lang="en-US" dirty="0" smtClean="0"/>
              <a:t>Preservation and Access Strategies</a:t>
            </a:r>
          </a:p>
          <a:p>
            <a:r>
              <a:rPr lang="en-US" dirty="0" smtClean="0"/>
              <a:t>What about the 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7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Content must be licensed for perpetual open access</a:t>
            </a:r>
          </a:p>
          <a:p>
            <a:r>
              <a:rPr lang="en-US" dirty="0" smtClean="0"/>
              <a:t>Additional formats</a:t>
            </a:r>
          </a:p>
          <a:p>
            <a:pPr lvl="1"/>
            <a:r>
              <a:rPr lang="en-US" dirty="0" smtClean="0"/>
              <a:t>Fixity of </a:t>
            </a:r>
            <a:r>
              <a:rPr lang="en-US" dirty="0" err="1"/>
              <a:t>b</a:t>
            </a:r>
            <a:r>
              <a:rPr lang="en-US" dirty="0" err="1" smtClean="0"/>
              <a:t>itstream</a:t>
            </a:r>
            <a:r>
              <a:rPr lang="en-US" dirty="0" smtClean="0"/>
              <a:t> guaranteed where preservation specifications cannot be developed</a:t>
            </a:r>
          </a:p>
          <a:p>
            <a:r>
              <a:rPr lang="en-US" dirty="0" smtClean="0"/>
              <a:t>Allow download of content not rendered in the interface</a:t>
            </a:r>
          </a:p>
          <a:p>
            <a:r>
              <a:rPr lang="en-US" dirty="0" smtClean="0"/>
              <a:t>Support articles and contextual information (lists of editors, submission requirements)</a:t>
            </a:r>
          </a:p>
          <a:p>
            <a:r>
              <a:rPr lang="en-US" dirty="0" smtClean="0"/>
              <a:t>Support for revisions to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5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5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145" y="4170813"/>
            <a:ext cx="836829" cy="8368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3175" y="4589227"/>
            <a:ext cx="836829" cy="83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7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Publishing into the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5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80332" y="3610681"/>
            <a:ext cx="2142079" cy="151465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/ Archive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9618" y="3763676"/>
            <a:ext cx="1820767" cy="11933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Editorial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6892904" y="3763676"/>
            <a:ext cx="1820767" cy="1193361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Market</a:t>
            </a:r>
            <a:endParaRPr lang="en-US" sz="2200" dirty="0"/>
          </a:p>
        </p:txBody>
      </p:sp>
      <p:sp>
        <p:nvSpPr>
          <p:cNvPr id="10" name="Curved Down Arrow 9"/>
          <p:cNvSpPr/>
          <p:nvPr/>
        </p:nvSpPr>
        <p:spPr>
          <a:xfrm>
            <a:off x="1224044" y="581381"/>
            <a:ext cx="6579244" cy="2509118"/>
          </a:xfrm>
          <a:prstGeom prst="curved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478691" y="4161463"/>
            <a:ext cx="948636" cy="382488"/>
          </a:xfrm>
          <a:prstGeom prst="leftArrow">
            <a:avLst/>
          </a:prstGeom>
          <a:solidFill>
            <a:srgbClr val="558E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98916" y="4161463"/>
            <a:ext cx="948636" cy="382488"/>
          </a:xfrm>
          <a:prstGeom prst="leftArrow">
            <a:avLst/>
          </a:prstGeom>
          <a:solidFill>
            <a:srgbClr val="558E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57932" y="3059901"/>
            <a:ext cx="23409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Higher 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609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into the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Continual </a:t>
            </a:r>
            <a:r>
              <a:rPr lang="en-US" dirty="0"/>
              <a:t>stewardship and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Library as engine of communication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12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About: </a:t>
            </a:r>
            <a:r>
              <a:rPr lang="en-US" altLang="ja-JP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://www.hathitrust.org/about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Twitter: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http://twitter.com/hathitrust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Facebook: </a:t>
            </a:r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http://www.facebook.com/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Monthly newsletter: 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http:www.hathitrust.org/updates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RSS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7"/>
              </a:rPr>
              <a:t>http://www.hathitrust.org/updates_rss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Contact us: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8"/>
              </a:rPr>
              <a:t>feedback@issues.hathitrust.org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Blogs: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9"/>
              </a:rPr>
              <a:t>http://www.hathitrust.org/blogs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Large-scale Search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Perspectives from </a:t>
            </a:r>
            <a:r>
              <a:rPr lang="en-US" altLang="ja-JP" dirty="0" err="1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altLang="ja-JP" dirty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22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3"/>
          <p:cNvSpPr>
            <a:spLocks noGrp="1"/>
          </p:cNvSpPr>
          <p:nvPr>
            <p:ph type="ctrTitle"/>
          </p:nvPr>
        </p:nvSpPr>
        <p:spPr>
          <a:xfrm>
            <a:off x="1739900" y="2009775"/>
            <a:ext cx="5634038" cy="16224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Thank you very much!</a:t>
            </a:r>
          </a:p>
        </p:txBody>
      </p:sp>
    </p:spTree>
    <p:extLst>
      <p:ext uri="{BB962C8B-B14F-4D97-AF65-F5344CB8AC3E}">
        <p14:creationId xmlns:p14="http://schemas.microsoft.com/office/powerpoint/2010/main" val="400577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1"/>
          </p:nvPr>
        </p:nvSpPr>
        <p:spPr>
          <a:xfrm>
            <a:off x="611120" y="1649413"/>
            <a:ext cx="2294177" cy="491966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Columbia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Johns Hopkins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en-US" sz="13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229055" y="1618461"/>
            <a:ext cx="2393950" cy="49196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20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630169"/>
            <a:ext cx="249555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Connecticut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  <a:endParaRPr lang="en-US" sz="1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Utah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1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 charset="0"/>
              </a:rPr>
              <a:t>The Name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  <a:latin typeface="Calibri" charset="0"/>
              </a:rPr>
              <a:t>The meaning behind the name</a:t>
            </a:r>
          </a:p>
          <a:p>
            <a:pPr lvl="1"/>
            <a:r>
              <a:rPr lang="en-US" dirty="0" err="1">
                <a:solidFill>
                  <a:srgbClr val="404040"/>
                </a:solidFill>
                <a:latin typeface="Calibri" charset="0"/>
              </a:rPr>
              <a:t>Hathi</a:t>
            </a:r>
            <a:r>
              <a:rPr lang="en-US" dirty="0">
                <a:solidFill>
                  <a:srgbClr val="404040"/>
                </a:solidFill>
                <a:latin typeface="Calibri" charset="0"/>
              </a:rPr>
              <a:t> (hah-tee)--Hindi for elephant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Big, strong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Never forgets, wise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Secure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Trustworthy</a:t>
            </a:r>
          </a:p>
          <a:p>
            <a:pPr lvl="1"/>
            <a:endParaRPr lang="en-US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12291" name="Picture 6" descr="http://www.gasolinealleyantiques.com/images/Records%20Page/lg-7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48602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4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386730" y="3787364"/>
            <a:ext cx="1708081" cy="15369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HathiTrust</a:t>
            </a:r>
          </a:p>
        </p:txBody>
      </p:sp>
      <p:sp>
        <p:nvSpPr>
          <p:cNvPr id="9" name="Left Arrow 8"/>
          <p:cNvSpPr/>
          <p:nvPr/>
        </p:nvSpPr>
        <p:spPr>
          <a:xfrm rot="12900000">
            <a:off x="1381772" y="3575038"/>
            <a:ext cx="1250719" cy="39898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8180" y="2745447"/>
            <a:ext cx="1476845" cy="1063527"/>
            <a:chOff x="4664" y="439903"/>
            <a:chExt cx="1827847" cy="1462278"/>
          </a:xfrm>
        </p:grpSpPr>
        <p:sp>
          <p:nvSpPr>
            <p:cNvPr id="15" name="Rounded Rectangle 14"/>
            <p:cNvSpPr/>
            <p:nvPr/>
          </p:nvSpPr>
          <p:spPr>
            <a:xfrm>
              <a:off x="4664" y="439903"/>
              <a:ext cx="1827847" cy="146227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7"/>
            <p:cNvSpPr/>
            <p:nvPr/>
          </p:nvSpPr>
          <p:spPr>
            <a:xfrm>
              <a:off x="47355" y="482237"/>
              <a:ext cx="1742463" cy="1377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1244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dirty="0"/>
                <a:t>Executive Committee</a:t>
              </a:r>
            </a:p>
          </p:txBody>
        </p:sp>
      </p:grpSp>
      <p:sp>
        <p:nvSpPr>
          <p:cNvPr id="11" name="Left Arrow 10"/>
          <p:cNvSpPr/>
          <p:nvPr/>
        </p:nvSpPr>
        <p:spPr>
          <a:xfrm rot="19500000">
            <a:off x="1850426" y="2228925"/>
            <a:ext cx="1250719" cy="39898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ounded Rectangle 10"/>
          <p:cNvSpPr/>
          <p:nvPr/>
        </p:nvSpPr>
        <p:spPr>
          <a:xfrm>
            <a:off x="2386730" y="1352285"/>
            <a:ext cx="1409135" cy="10019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1244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/>
              <a:t>Strategic Advisory Board</a:t>
            </a:r>
          </a:p>
        </p:txBody>
      </p:sp>
      <p:sp>
        <p:nvSpPr>
          <p:cNvPr id="87048" name="TextBox 19"/>
          <p:cNvSpPr txBox="1">
            <a:spLocks noChangeArrowheads="1"/>
          </p:cNvSpPr>
          <p:nvPr/>
        </p:nvSpPr>
        <p:spPr bwMode="auto">
          <a:xfrm>
            <a:off x="492277" y="4004067"/>
            <a:ext cx="1848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Budget/Finances</a:t>
            </a:r>
          </a:p>
          <a:p>
            <a:r>
              <a:rPr lang="en-US" dirty="0">
                <a:latin typeface="Calibri" charset="0"/>
              </a:rPr>
              <a:t>Decision-</a:t>
            </a:r>
            <a:r>
              <a:rPr lang="en-US" dirty="0" smtClean="0">
                <a:latin typeface="Calibri" charset="0"/>
              </a:rPr>
              <a:t>making</a:t>
            </a:r>
            <a:endParaRPr lang="en-US" dirty="0">
              <a:latin typeface="Calibri" charset="0"/>
            </a:endParaRPr>
          </a:p>
        </p:txBody>
      </p:sp>
      <p:sp>
        <p:nvSpPr>
          <p:cNvPr id="87049" name="TextBox 20"/>
          <p:cNvSpPr txBox="1">
            <a:spLocks noChangeArrowheads="1"/>
          </p:cNvSpPr>
          <p:nvPr/>
        </p:nvSpPr>
        <p:spPr bwMode="auto">
          <a:xfrm>
            <a:off x="2416084" y="2553121"/>
            <a:ext cx="16940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Guidance on Policy, </a:t>
            </a:r>
            <a:r>
              <a:rPr lang="en-US" dirty="0" smtClean="0">
                <a:latin typeface="Calibri" charset="0"/>
              </a:rPr>
              <a:t>Planning</a:t>
            </a:r>
            <a:endParaRPr lang="en-US" dirty="0">
              <a:latin typeface="Calibri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79024" y="1789184"/>
            <a:ext cx="3366887" cy="3029503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77602" y="2553121"/>
            <a:ext cx="2601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12-member Board of Governors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Executive Committee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Executive Director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110112" y="2944334"/>
            <a:ext cx="786069" cy="103273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6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/>
              <a:t>10,309,742 total volumes </a:t>
            </a:r>
          </a:p>
          <a:p>
            <a:pPr lvl="1"/>
            <a:r>
              <a:rPr lang="en-US" dirty="0"/>
              <a:t>5,464,306 book titles</a:t>
            </a:r>
          </a:p>
          <a:p>
            <a:pPr lvl="1"/>
            <a:r>
              <a:rPr lang="en-US" dirty="0"/>
              <a:t>271,119 serial titles</a:t>
            </a:r>
          </a:p>
          <a:p>
            <a:pPr lvl="1"/>
            <a:r>
              <a:rPr lang="en-US"/>
              <a:t>3,001,018 public domain (~29%)</a:t>
            </a:r>
          </a:p>
          <a:p>
            <a:r>
              <a:rPr lang="en-US" smtClean="0"/>
              <a:t>“</a:t>
            </a:r>
            <a:r>
              <a:rPr lang="en-US" dirty="0" smtClean="0"/>
              <a:t>Light” archive</a:t>
            </a:r>
          </a:p>
        </p:txBody>
      </p:sp>
    </p:spTree>
    <p:extLst>
      <p:ext uri="{BB962C8B-B14F-4D97-AF65-F5344CB8AC3E}">
        <p14:creationId xmlns:p14="http://schemas.microsoft.com/office/powerpoint/2010/main" val="4560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</a:t>
            </a:r>
            <a:r>
              <a:rPr lang="en-US" sz="3000" dirty="0"/>
              <a:t>strategies</a:t>
            </a:r>
          </a:p>
          <a:p>
            <a:pPr lvl="1">
              <a:defRPr/>
            </a:pPr>
            <a:r>
              <a:rPr lang="en-US" sz="2600" dirty="0" smtClean="0"/>
              <a:t>Copyright</a:t>
            </a:r>
          </a:p>
          <a:p>
            <a:pPr lvl="1">
              <a:defRPr/>
            </a:pPr>
            <a:r>
              <a:rPr lang="en-US" sz="2600" dirty="0"/>
              <a:t>Collection management, </a:t>
            </a:r>
            <a:r>
              <a:rPr lang="en-US" sz="2600" dirty="0" smtClean="0"/>
              <a:t>development</a:t>
            </a:r>
          </a:p>
          <a:p>
            <a:pPr lvl="1">
              <a:defRPr/>
            </a:pPr>
            <a:r>
              <a:rPr lang="en-US" sz="2600" dirty="0" smtClean="0"/>
              <a:t>Preservation</a:t>
            </a:r>
          </a:p>
          <a:p>
            <a:pPr lvl="1">
              <a:defRPr/>
            </a:pPr>
            <a:r>
              <a:rPr lang="en-US" sz="2600" dirty="0"/>
              <a:t>Discovery / </a:t>
            </a:r>
            <a:r>
              <a:rPr lang="en-US" sz="2600" dirty="0" smtClean="0"/>
              <a:t>Use</a:t>
            </a:r>
          </a:p>
          <a:p>
            <a:pPr lvl="1">
              <a:defRPr/>
            </a:pPr>
            <a:r>
              <a:rPr lang="en-US" sz="2600" dirty="0" smtClean="0"/>
              <a:t>Bibliographic Indeterminacy</a:t>
            </a:r>
          </a:p>
          <a:p>
            <a:pPr lvl="1">
              <a:defRPr/>
            </a:pPr>
            <a:r>
              <a:rPr lang="en-US" sz="2600" dirty="0" smtClean="0"/>
              <a:t>Efficient </a:t>
            </a:r>
            <a:r>
              <a:rPr lang="en-US" sz="2600" dirty="0"/>
              <a:t>user services</a:t>
            </a:r>
          </a:p>
          <a:p>
            <a:pPr>
              <a:defRPr/>
            </a:pPr>
            <a:r>
              <a:rPr lang="en-US" sz="3000" dirty="0"/>
              <a:t>Public 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0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Preservation and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5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Repository Philosophy/Design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5850"/>
          </a:xfrm>
        </p:spPr>
        <p:txBody>
          <a:bodyPr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OAIS</a:t>
            </a:r>
            <a:r>
              <a:rPr lang="en-US" dirty="0"/>
              <a:t>/TRAC</a:t>
            </a:r>
          </a:p>
          <a:p>
            <a:pPr>
              <a:lnSpc>
                <a:spcPct val="120000"/>
              </a:lnSpc>
            </a:pPr>
            <a:r>
              <a:rPr lang="en-US" dirty="0"/>
              <a:t>Consistency</a:t>
            </a:r>
          </a:p>
          <a:p>
            <a:pPr>
              <a:lnSpc>
                <a:spcPct val="120000"/>
              </a:lnSpc>
            </a:pPr>
            <a:r>
              <a:rPr lang="en-US" dirty="0"/>
              <a:t>Standardization</a:t>
            </a:r>
          </a:p>
          <a:p>
            <a:pPr>
              <a:lnSpc>
                <a:spcPct val="120000"/>
              </a:lnSpc>
            </a:pPr>
            <a:r>
              <a:rPr lang="en-US" dirty="0"/>
              <a:t>Simplicity (in design, not function)</a:t>
            </a:r>
          </a:p>
          <a:p>
            <a:pPr>
              <a:lnSpc>
                <a:spcPct val="120000"/>
              </a:lnSpc>
            </a:pPr>
            <a:r>
              <a:rPr lang="en-US" dirty="0"/>
              <a:t>Practicality</a:t>
            </a:r>
          </a:p>
          <a:p>
            <a:pPr>
              <a:lnSpc>
                <a:spcPct val="120000"/>
              </a:lnSpc>
            </a:pPr>
            <a:r>
              <a:rPr lang="en-US" dirty="0"/>
              <a:t>Sustainability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14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574</Words>
  <Application>Microsoft Macintosh PowerPoint</Application>
  <PresentationFormat>On-screen Show (4:3)</PresentationFormat>
  <Paragraphs>201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We’re Preserving the Past, What About the Present?</vt:lpstr>
      <vt:lpstr>Outline</vt:lpstr>
      <vt:lpstr>Partnership</vt:lpstr>
      <vt:lpstr>The Name</vt:lpstr>
      <vt:lpstr>PowerPoint Presentation</vt:lpstr>
      <vt:lpstr>Digital Repository</vt:lpstr>
      <vt:lpstr>Collections and Collaboration</vt:lpstr>
      <vt:lpstr>Preservation and Access</vt:lpstr>
      <vt:lpstr>Repository Philosophy/Design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the Present?</vt:lpstr>
      <vt:lpstr>PowerPoint Presentation</vt:lpstr>
      <vt:lpstr>PowerPoint Presentation</vt:lpstr>
      <vt:lpstr>PowerPoint Presentation</vt:lpstr>
      <vt:lpstr>jPach: Journal Publishing in HathiTrust</vt:lpstr>
      <vt:lpstr>Key Elements</vt:lpstr>
      <vt:lpstr>PowerPoint Presentation</vt:lpstr>
      <vt:lpstr>PowerPoint Presentation</vt:lpstr>
      <vt:lpstr>Publishing into the Repository</vt:lpstr>
      <vt:lpstr>PowerPoint Presentation</vt:lpstr>
      <vt:lpstr>Publishing into the Repository</vt:lpstr>
      <vt:lpstr>How to find out more</vt:lpstr>
      <vt:lpstr>Thank you very much!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HathiTrust and How Can It Be Used? </dc:title>
  <dc:creator>jjyork</dc:creator>
  <cp:lastModifiedBy>jjyork</cp:lastModifiedBy>
  <cp:revision>123</cp:revision>
  <cp:lastPrinted>2012-05-17T21:03:59Z</cp:lastPrinted>
  <dcterms:created xsi:type="dcterms:W3CDTF">2012-03-08T23:05:54Z</dcterms:created>
  <dcterms:modified xsi:type="dcterms:W3CDTF">2012-05-22T21:32:17Z</dcterms:modified>
</cp:coreProperties>
</file>