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814" r:id="rId2"/>
    <p:sldId id="815" r:id="rId3"/>
    <p:sldId id="692" r:id="rId4"/>
    <p:sldId id="816" r:id="rId5"/>
    <p:sldId id="649" r:id="rId6"/>
    <p:sldId id="787" r:id="rId7"/>
    <p:sldId id="788" r:id="rId8"/>
    <p:sldId id="817" r:id="rId9"/>
    <p:sldId id="822" r:id="rId10"/>
    <p:sldId id="818" r:id="rId11"/>
    <p:sldId id="819" r:id="rId12"/>
    <p:sldId id="820" r:id="rId13"/>
    <p:sldId id="863" r:id="rId14"/>
    <p:sldId id="875" r:id="rId15"/>
    <p:sldId id="823" r:id="rId16"/>
    <p:sldId id="835" r:id="rId17"/>
    <p:sldId id="825" r:id="rId18"/>
    <p:sldId id="826" r:id="rId19"/>
    <p:sldId id="827" r:id="rId20"/>
    <p:sldId id="828" r:id="rId21"/>
    <p:sldId id="829" r:id="rId22"/>
    <p:sldId id="830" r:id="rId23"/>
    <p:sldId id="859" r:id="rId24"/>
    <p:sldId id="836" r:id="rId25"/>
    <p:sldId id="833" r:id="rId26"/>
    <p:sldId id="837" r:id="rId27"/>
    <p:sldId id="838" r:id="rId28"/>
    <p:sldId id="839" r:id="rId29"/>
    <p:sldId id="843" r:id="rId30"/>
    <p:sldId id="844" r:id="rId31"/>
    <p:sldId id="846" r:id="rId32"/>
    <p:sldId id="840" r:id="rId33"/>
    <p:sldId id="860" r:id="rId34"/>
    <p:sldId id="848" r:id="rId35"/>
    <p:sldId id="861" r:id="rId36"/>
    <p:sldId id="841" r:id="rId37"/>
    <p:sldId id="842" r:id="rId38"/>
    <p:sldId id="854" r:id="rId39"/>
    <p:sldId id="855" r:id="rId40"/>
    <p:sldId id="856" r:id="rId41"/>
    <p:sldId id="862" r:id="rId42"/>
    <p:sldId id="803" r:id="rId43"/>
    <p:sldId id="813" r:id="rId44"/>
    <p:sldId id="808" r:id="rId45"/>
    <p:sldId id="807" r:id="rId46"/>
    <p:sldId id="874" r:id="rId47"/>
    <p:sldId id="56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rlough's Slides" id="{B66A2160-9DB8-8D46-87B1-1342A58D2620}">
          <p14:sldIdLst>
            <p14:sldId id="814"/>
            <p14:sldId id="815"/>
          </p14:sldIdLst>
        </p14:section>
        <p14:section name="Partnership" id="{11926381-46FE-6644-B0CC-BA17B478EEC1}">
          <p14:sldIdLst>
            <p14:sldId id="692"/>
            <p14:sldId id="816"/>
            <p14:sldId id="649"/>
            <p14:sldId id="787"/>
            <p14:sldId id="788"/>
            <p14:sldId id="817"/>
            <p14:sldId id="822"/>
            <p14:sldId id="818"/>
            <p14:sldId id="819"/>
            <p14:sldId id="820"/>
            <p14:sldId id="863"/>
            <p14:sldId id="875"/>
          </p14:sldIdLst>
        </p14:section>
        <p14:section name="Collections and Access" id="{6224CD86-F3F9-064D-8CFD-06536BF98B66}">
          <p14:sldIdLst>
            <p14:sldId id="823"/>
            <p14:sldId id="835"/>
            <p14:sldId id="825"/>
            <p14:sldId id="826"/>
            <p14:sldId id="827"/>
            <p14:sldId id="828"/>
            <p14:sldId id="829"/>
            <p14:sldId id="830"/>
            <p14:sldId id="859"/>
            <p14:sldId id="836"/>
            <p14:sldId id="833"/>
          </p14:sldIdLst>
        </p14:section>
        <p14:section name="Current Programs" id="{F73C8B57-5794-0748-A199-819CF8753DDC}">
          <p14:sldIdLst>
            <p14:sldId id="837"/>
            <p14:sldId id="838"/>
          </p14:sldIdLst>
        </p14:section>
        <p14:section name="Print Monographs" id="{3F5E8852-EDEE-414B-B6C9-6DED17152CBA}">
          <p14:sldIdLst>
            <p14:sldId id="839"/>
            <p14:sldId id="843"/>
            <p14:sldId id="844"/>
            <p14:sldId id="846"/>
          </p14:sldIdLst>
        </p14:section>
        <p14:section name="Gov Docs" id="{F89CD826-4A08-8F43-8CC4-03206E0C3135}">
          <p14:sldIdLst>
            <p14:sldId id="840"/>
            <p14:sldId id="860"/>
            <p14:sldId id="848"/>
            <p14:sldId id="861"/>
            <p14:sldId id="841"/>
          </p14:sldIdLst>
        </p14:section>
        <p14:section name="Research Center" id="{877679E1-8B69-BB46-AE98-F36B6E580657}">
          <p14:sldIdLst>
            <p14:sldId id="842"/>
            <p14:sldId id="854"/>
            <p14:sldId id="855"/>
            <p14:sldId id="856"/>
            <p14:sldId id="862"/>
          </p14:sldIdLst>
        </p14:section>
        <p14:section name="Current Affairs" id="{DC55B0B2-19EE-0A43-B89E-7F1B3D1A982C}">
          <p14:sldIdLst>
            <p14:sldId id="803"/>
            <p14:sldId id="813"/>
            <p14:sldId id="808"/>
            <p14:sldId id="807"/>
            <p14:sldId id="874"/>
            <p14:sldId id="5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59" autoAdjust="0"/>
  </p:normalViewPr>
  <p:slideViewPr>
    <p:cSldViewPr snapToGrid="0" snapToObjects="1">
      <p:cViewPr>
        <p:scale>
          <a:sx n="100" d="100"/>
          <a:sy n="100" d="100"/>
        </p:scale>
        <p:origin x="-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>
        <p:scale>
          <a:sx n="125" d="100"/>
          <a:sy n="125" d="100"/>
        </p:scale>
        <p:origin x="-1264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96432171757077"/>
          <c:y val="0.0611144215402221"/>
          <c:w val="0.87876658583767"/>
          <c:h val="0.843732991172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Members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13.0</c:v>
                </c:pt>
                <c:pt idx="1">
                  <c:v>25.0</c:v>
                </c:pt>
                <c:pt idx="2">
                  <c:v>49.0</c:v>
                </c:pt>
                <c:pt idx="3">
                  <c:v>64.0</c:v>
                </c:pt>
                <c:pt idx="4">
                  <c:v>77.0</c:v>
                </c:pt>
                <c:pt idx="5">
                  <c:v>91.0</c:v>
                </c:pt>
                <c:pt idx="6">
                  <c:v>101.0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56113656"/>
        <c:axId val="-2056192440"/>
        <c:axId val="0"/>
      </c:bar3DChart>
      <c:catAx>
        <c:axId val="-205611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6192440"/>
        <c:crosses val="autoZero"/>
        <c:auto val="1"/>
        <c:lblAlgn val="ctr"/>
        <c:lblOffset val="100"/>
        <c:noMultiLvlLbl val="0"/>
      </c:catAx>
      <c:valAx>
        <c:axId val="-2056192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56113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63559711286089"/>
          <c:y val="0.160476624015748"/>
          <c:w val="0.776690452755906"/>
          <c:h val="0.71483070866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Content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0.03721667035789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2902497014616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429421819024062"/>
                  <c:y val="-0.014792032180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2.477871E6</c:v>
                </c:pt>
                <c:pt idx="1">
                  <c:v>5.221092E6</c:v>
                </c:pt>
                <c:pt idx="2">
                  <c:v>7.836698E6</c:v>
                </c:pt>
                <c:pt idx="3">
                  <c:v>9.966572E6</c:v>
                </c:pt>
                <c:pt idx="4">
                  <c:v>1.0599355E7</c:v>
                </c:pt>
                <c:pt idx="5">
                  <c:v>1.0878121E7</c:v>
                </c:pt>
                <c:pt idx="6">
                  <c:v>1.2104793E7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03475480"/>
        <c:axId val="-2003695656"/>
        <c:axId val="0"/>
      </c:bar3DChart>
      <c:catAx>
        <c:axId val="-200347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03695656"/>
        <c:crosses val="autoZero"/>
        <c:auto val="1"/>
        <c:lblAlgn val="ctr"/>
        <c:lblOffset val="100"/>
        <c:noMultiLvlLbl val="0"/>
      </c:catAx>
      <c:valAx>
        <c:axId val="-20036956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-2003475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289432242022"/>
          <c:y val="0.409048990021622"/>
          <c:w val="0.56973692498964"/>
          <c:h val="0.554882930382601"/>
        </c:manualLayout>
      </c:layout>
      <c:pie3DChart>
        <c:varyColors val="1"/>
        <c:ser>
          <c:idx val="0"/>
          <c:order val="0"/>
          <c:dLbls>
            <c:dLbl>
              <c:idx val="11"/>
              <c:layout>
                <c:manualLayout>
                  <c:x val="-0.0513849659446241"/>
                  <c:y val="-0.08267997939476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463934604227103"/>
                  <c:y val="0.158378947125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438395441359304"/>
                  <c:y val="0.243547816434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43811902196436"/>
                  <c:y val="0.0614626475655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41961409034397"/>
                  <c:y val="-0.02957993686912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0755615416493991"/>
                  <c:y val="-0.252781111612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389472689598011"/>
                  <c:y val="-0.1118119486165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377894073767095"/>
                  <c:y val="-0.1999176754888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3947360132615"/>
                  <c:y val="-0.2821496872362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.110525652714463"/>
                  <c:y val="-0.164675384739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0.167367757977621"/>
                  <c:y val="-0.2997708326106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.402077040749325"/>
                  <c:y val="0.2993145650907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Ohio State, </a:t>
                    </a:r>
                    <a:r>
                      <a:rPr lang="en-US" dirty="0" smtClean="0"/>
                      <a:t>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[Workbook1]Sheet1!$A$1:$A$28</c:f>
              <c:strCache>
                <c:ptCount val="28"/>
                <c:pt idx="0">
                  <c:v>University of Michigan</c:v>
                </c:pt>
                <c:pt idx="1">
                  <c:v>University of California</c:v>
                </c:pt>
                <c:pt idx="2">
                  <c:v>University of Wisconsin</c:v>
                </c:pt>
                <c:pt idx="3">
                  <c:v>Cornell University</c:v>
                </c:pt>
                <c:pt idx="4">
                  <c:v>New York Public Library</c:v>
                </c:pt>
                <c:pt idx="5">
                  <c:v>Princeton University</c:v>
                </c:pt>
                <c:pt idx="6">
                  <c:v>Harvard University</c:v>
                </c:pt>
                <c:pt idx="7">
                  <c:v>Indiana University</c:v>
                </c:pt>
                <c:pt idx="8">
                  <c:v>University of Minnesota</c:v>
                </c:pt>
                <c:pt idx="9">
                  <c:v>University of Illinois</c:v>
                </c:pt>
                <c:pt idx="10">
                  <c:v>Universidad Complutense</c:v>
                </c:pt>
                <c:pt idx="11">
                  <c:v>Library of Congress</c:v>
                </c:pt>
                <c:pt idx="12">
                  <c:v>Keio University</c:v>
                </c:pt>
                <c:pt idx="13">
                  <c:v>Penn State</c:v>
                </c:pt>
                <c:pt idx="14">
                  <c:v>Columbia University</c:v>
                </c:pt>
                <c:pt idx="15">
                  <c:v>University of Virginia</c:v>
                </c:pt>
                <c:pt idx="16">
                  <c:v>Purdue University</c:v>
                </c:pt>
                <c:pt idx="17">
                  <c:v>University of Chicago</c:v>
                </c:pt>
                <c:pt idx="18">
                  <c:v>Northwestern University</c:v>
                </c:pt>
                <c:pt idx="19">
                  <c:v>Duke University</c:v>
                </c:pt>
                <c:pt idx="20">
                  <c:v>Yale University</c:v>
                </c:pt>
                <c:pt idx="21">
                  <c:v>University of North Carolina at Chapel Hill</c:v>
                </c:pt>
                <c:pt idx="22">
                  <c:v>University of Florida</c:v>
                </c:pt>
                <c:pt idx="23">
                  <c:v>North Carolina State University</c:v>
                </c:pt>
                <c:pt idx="24">
                  <c:v>Boston College</c:v>
                </c:pt>
                <c:pt idx="25">
                  <c:v>Texas A&amp;M University</c:v>
                </c:pt>
                <c:pt idx="26">
                  <c:v>Utah State University</c:v>
                </c:pt>
                <c:pt idx="27">
                  <c:v>Ohio State</c:v>
                </c:pt>
              </c:strCache>
            </c:strRef>
          </c:cat>
          <c:val>
            <c:numRef>
              <c:f>[Workbook1]Sheet1!$B$1:$B$28</c:f>
              <c:numCache>
                <c:formatCode>0.00%</c:formatCode>
                <c:ptCount val="28"/>
                <c:pt idx="0">
                  <c:v>0.42516</c:v>
                </c:pt>
                <c:pt idx="1">
                  <c:v>0.31465</c:v>
                </c:pt>
                <c:pt idx="2">
                  <c:v>0.05064</c:v>
                </c:pt>
                <c:pt idx="3">
                  <c:v>0.04019</c:v>
                </c:pt>
                <c:pt idx="4">
                  <c:v>0.02627</c:v>
                </c:pt>
                <c:pt idx="5">
                  <c:v>0.02293</c:v>
                </c:pt>
                <c:pt idx="6">
                  <c:v>0.02163</c:v>
                </c:pt>
                <c:pt idx="7">
                  <c:v>0.01782</c:v>
                </c:pt>
                <c:pt idx="8">
                  <c:v>0.01081</c:v>
                </c:pt>
                <c:pt idx="9">
                  <c:v>0.01053</c:v>
                </c:pt>
                <c:pt idx="10">
                  <c:v>0.0102</c:v>
                </c:pt>
                <c:pt idx="11">
                  <c:v>0.00817</c:v>
                </c:pt>
                <c:pt idx="12">
                  <c:v>0.0073</c:v>
                </c:pt>
                <c:pt idx="13">
                  <c:v>0.00632</c:v>
                </c:pt>
                <c:pt idx="14">
                  <c:v>0.00592</c:v>
                </c:pt>
                <c:pt idx="15">
                  <c:v>0.00463</c:v>
                </c:pt>
                <c:pt idx="16">
                  <c:v>0.00407</c:v>
                </c:pt>
                <c:pt idx="17">
                  <c:v>0.00355</c:v>
                </c:pt>
                <c:pt idx="18">
                  <c:v>0.00342</c:v>
                </c:pt>
                <c:pt idx="19">
                  <c:v>0.00247</c:v>
                </c:pt>
                <c:pt idx="20">
                  <c:v>0.00216</c:v>
                </c:pt>
                <c:pt idx="21">
                  <c:v>0.00155</c:v>
                </c:pt>
                <c:pt idx="22">
                  <c:v>0.00089</c:v>
                </c:pt>
                <c:pt idx="23">
                  <c:v>0.00029</c:v>
                </c:pt>
                <c:pt idx="24">
                  <c:v>0.00024</c:v>
                </c:pt>
                <c:pt idx="25">
                  <c:v>0.0001</c:v>
                </c:pt>
                <c:pt idx="26">
                  <c:v>1.0E-5</c:v>
                </c:pt>
                <c:pt idx="27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58259596427"/>
          <c:y val="0.290898157153304"/>
          <c:w val="0.617859466359069"/>
          <c:h val="0.597842794966306"/>
        </c:manualLayout>
      </c:layout>
      <c:pie3DChart>
        <c:varyColors val="1"/>
        <c:ser>
          <c:idx val="0"/>
          <c:order val="0"/>
          <c:dLbls>
            <c:dLbl>
              <c:idx val="13"/>
              <c:layout>
                <c:manualLayout>
                  <c:x val="0.360304742302939"/>
                  <c:y val="-0.03079527587535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1700-</a:t>
                    </a:r>
                    <a:r>
                      <a:rPr lang="en-US" dirty="0" smtClean="0"/>
                      <a:t>1799, 0.01%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0.357225214590948"/>
                  <c:y val="-0.0846870086572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</a:t>
                    </a:r>
                    <a:r>
                      <a:rPr lang="en-US" dirty="0" smtClean="0"/>
                      <a:t>1699, 0.01%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0.360304742302939"/>
                  <c:y val="-0.1385787414391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1599,</a:t>
                    </a:r>
                    <a:r>
                      <a:rPr lang="en-US" baseline="0" dirty="0" smtClean="0"/>
                      <a:t> 0.07%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layout>
                <c:manualLayout>
                  <c:x val="0.375702380862893"/>
                  <c:y val="-0.189904201231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1500, 0.04%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'[HathiTrust Stats - 2%2F17%2F2014.xlsx]Dates'!$C$28:$C$44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'[HathiTrust Stats - 2%2F17%2F2014.xlsx]Dates'!$D$28:$D$44</c:f>
              <c:numCache>
                <c:formatCode>0%</c:formatCode>
                <c:ptCount val="17"/>
                <c:pt idx="0">
                  <c:v>0.1</c:v>
                </c:pt>
                <c:pt idx="1">
                  <c:v>0.14</c:v>
                </c:pt>
                <c:pt idx="2">
                  <c:v>0.14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0.1</c:v>
                </c:pt>
                <c:pt idx="12">
                  <c:v>0.03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537120431711"/>
          <c:y val="0.235464203135853"/>
          <c:w val="0.689202910546355"/>
          <c:h val="0.665769261015442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- 2%2F17%2F2014.xlsx]Languages'!$E$2:$E$12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'[HathiTrust Stats - 2%2F17%2F2014.xlsx]Languages'!$F$2:$F$12</c:f>
              <c:numCache>
                <c:formatCode>0%</c:formatCode>
                <c:ptCount val="11"/>
                <c:pt idx="0">
                  <c:v>0.492340857383113</c:v>
                </c:pt>
                <c:pt idx="1">
                  <c:v>0.0933308891292571</c:v>
                </c:pt>
                <c:pt idx="2">
                  <c:v>0.071922211053687</c:v>
                </c:pt>
                <c:pt idx="3">
                  <c:v>0.0451020199700725</c:v>
                </c:pt>
                <c:pt idx="4">
                  <c:v>0.0390634266116699</c:v>
                </c:pt>
                <c:pt idx="5">
                  <c:v>0.0373817991461315</c:v>
                </c:pt>
                <c:pt idx="6">
                  <c:v>0.0349725583764848</c:v>
                </c:pt>
                <c:pt idx="7">
                  <c:v>0.0254834094000409</c:v>
                </c:pt>
                <c:pt idx="8">
                  <c:v>0.0189808798586019</c:v>
                </c:pt>
                <c:pt idx="9">
                  <c:v>0.0135299927884146</c:v>
                </c:pt>
                <c:pt idx="10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526394840665"/>
          <c:y val="0.286712875686913"/>
          <c:w val="0.63875613878191"/>
          <c:h val="0.61524122589829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34978949518243"/>
                  <c:y val="0.004296086801880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- 2%2F17%2F2014.xlsx]Languages'!$G$12:$G$52</c:f>
              <c:strCache>
                <c:ptCount val="41"/>
                <c:pt idx="0">
                  <c:v>Portuguese</c:v>
                </c:pt>
                <c:pt idx="1">
                  <c:v>Polish</c:v>
                </c:pt>
                <c:pt idx="2">
                  <c:v>Dutch</c:v>
                </c:pt>
                <c:pt idx="3">
                  <c:v>Hebrew</c:v>
                </c:pt>
                <c:pt idx="4">
                  <c:v>Hindi</c:v>
                </c:pt>
                <c:pt idx="5">
                  <c:v>Indonesian</c:v>
                </c:pt>
                <c:pt idx="6">
                  <c:v>Korean</c:v>
                </c:pt>
                <c:pt idx="7">
                  <c:v>Swedish</c:v>
                </c:pt>
                <c:pt idx="8">
                  <c:v>Thai</c:v>
                </c:pt>
                <c:pt idx="9">
                  <c:v>Urdu</c:v>
                </c:pt>
                <c:pt idx="10">
                  <c:v>Turkish</c:v>
                </c:pt>
                <c:pt idx="11">
                  <c:v>Danish</c:v>
                </c:pt>
                <c:pt idx="12">
                  <c:v>Czech</c:v>
                </c:pt>
                <c:pt idx="13">
                  <c:v>Croatian</c:v>
                </c:pt>
                <c:pt idx="14">
                  <c:v>Persian</c:v>
                </c:pt>
                <c:pt idx="15">
                  <c:v>Tamil</c:v>
                </c:pt>
                <c:pt idx="16">
                  <c:v>Hungarian</c:v>
                </c:pt>
                <c:pt idx="17">
                  <c:v>Bengali</c:v>
                </c:pt>
                <c:pt idx="18">
                  <c:v>Norwegian</c:v>
                </c:pt>
                <c:pt idx="19">
                  <c:v>Sanskrit</c:v>
                </c:pt>
                <c:pt idx="20">
                  <c:v>Greek,-Modern-(1453--)</c:v>
                </c:pt>
                <c:pt idx="21">
                  <c:v>Vietnamese</c:v>
                </c:pt>
                <c:pt idx="22">
                  <c:v>Ukrainian</c:v>
                </c:pt>
                <c:pt idx="23">
                  <c:v>Serbian</c:v>
                </c:pt>
                <c:pt idx="24">
                  <c:v>Bulgarian</c:v>
                </c:pt>
                <c:pt idx="25">
                  <c:v>Greek,-Ancient-(to-1453)</c:v>
                </c:pt>
                <c:pt idx="26">
                  <c:v>Armenian</c:v>
                </c:pt>
                <c:pt idx="27">
                  <c:v>Romanian</c:v>
                </c:pt>
                <c:pt idx="28">
                  <c:v>Marathi</c:v>
                </c:pt>
                <c:pt idx="29">
                  <c:v>Panjabi</c:v>
                </c:pt>
                <c:pt idx="30">
                  <c:v>Telugu</c:v>
                </c:pt>
                <c:pt idx="31">
                  <c:v>Catalan</c:v>
                </c:pt>
                <c:pt idx="32">
                  <c:v>Malay</c:v>
                </c:pt>
                <c:pt idx="33">
                  <c:v>Multiple-languages</c:v>
                </c:pt>
                <c:pt idx="34">
                  <c:v>Malayalam</c:v>
                </c:pt>
                <c:pt idx="35">
                  <c:v>Finnish</c:v>
                </c:pt>
                <c:pt idx="36">
                  <c:v>Slovak</c:v>
                </c:pt>
                <c:pt idx="37">
                  <c:v>Slovenian</c:v>
                </c:pt>
                <c:pt idx="38">
                  <c:v>Turkish,-Ottoman</c:v>
                </c:pt>
                <c:pt idx="39">
                  <c:v>Yiddish</c:v>
                </c:pt>
                <c:pt idx="40">
                  <c:v>Nepali</c:v>
                </c:pt>
              </c:strCache>
            </c:strRef>
          </c:cat>
          <c:val>
            <c:numRef>
              <c:f>'[HathiTrust Stats - 2%2F17%2F2014.xlsx]Languages'!$H$12:$H$52</c:f>
              <c:numCache>
                <c:formatCode>0%</c:formatCode>
                <c:ptCount val="41"/>
                <c:pt idx="0">
                  <c:v>0.0696698454837497</c:v>
                </c:pt>
                <c:pt idx="1">
                  <c:v>0.0679487923607448</c:v>
                </c:pt>
                <c:pt idx="2">
                  <c:v>0.054543756892414</c:v>
                </c:pt>
                <c:pt idx="3">
                  <c:v>0.0515785993857708</c:v>
                </c:pt>
                <c:pt idx="4">
                  <c:v>0.0483194496667668</c:v>
                </c:pt>
                <c:pt idx="5">
                  <c:v>0.0429897367697196</c:v>
                </c:pt>
                <c:pt idx="6">
                  <c:v>0.0379502307775778</c:v>
                </c:pt>
                <c:pt idx="7">
                  <c:v>0.036394469413454</c:v>
                </c:pt>
                <c:pt idx="8">
                  <c:v>0.0325448117314249</c:v>
                </c:pt>
                <c:pt idx="9">
                  <c:v>0.0322949814393758</c:v>
                </c:pt>
                <c:pt idx="10">
                  <c:v>0.031137939127209</c:v>
                </c:pt>
                <c:pt idx="11">
                  <c:v>0.0310798977462279</c:v>
                </c:pt>
                <c:pt idx="12">
                  <c:v>0.0293424416242502</c:v>
                </c:pt>
                <c:pt idx="13">
                  <c:v>0.0252114094213779</c:v>
                </c:pt>
                <c:pt idx="14">
                  <c:v>0.0235004504515872</c:v>
                </c:pt>
                <c:pt idx="15">
                  <c:v>0.0221099808463443</c:v>
                </c:pt>
                <c:pt idx="16">
                  <c:v>0.0206753493207897</c:v>
                </c:pt>
                <c:pt idx="17">
                  <c:v>0.0204961781012393</c:v>
                </c:pt>
                <c:pt idx="18">
                  <c:v>0.0199309055212495</c:v>
                </c:pt>
                <c:pt idx="19">
                  <c:v>0.0170591189318367</c:v>
                </c:pt>
                <c:pt idx="20">
                  <c:v>0.0151311356679427</c:v>
                </c:pt>
                <c:pt idx="21">
                  <c:v>0.0144472567876871</c:v>
                </c:pt>
                <c:pt idx="22">
                  <c:v>0.0141949029573345</c:v>
                </c:pt>
                <c:pt idx="23">
                  <c:v>0.0141355998072017</c:v>
                </c:pt>
                <c:pt idx="24">
                  <c:v>0.013712907141361</c:v>
                </c:pt>
                <c:pt idx="25">
                  <c:v>0.0123994054543757</c:v>
                </c:pt>
                <c:pt idx="26">
                  <c:v>0.0115022875874721</c:v>
                </c:pt>
                <c:pt idx="27">
                  <c:v>0.0111527775324338</c:v>
                </c:pt>
                <c:pt idx="28">
                  <c:v>0.0109937946193116</c:v>
                </c:pt>
                <c:pt idx="29">
                  <c:v>0.00914025573537168</c:v>
                </c:pt>
                <c:pt idx="30">
                  <c:v>0.00884121644640383</c:v>
                </c:pt>
                <c:pt idx="31">
                  <c:v>0.00809172557025657</c:v>
                </c:pt>
                <c:pt idx="32">
                  <c:v>0.00776492735994993</c:v>
                </c:pt>
                <c:pt idx="33">
                  <c:v>0.00726274323754823</c:v>
                </c:pt>
                <c:pt idx="34">
                  <c:v>0.00710502209357785</c:v>
                </c:pt>
                <c:pt idx="35">
                  <c:v>0.00645268744211634</c:v>
                </c:pt>
                <c:pt idx="36">
                  <c:v>0.00626216030020011</c:v>
                </c:pt>
                <c:pt idx="37">
                  <c:v>0.00561234918704213</c:v>
                </c:pt>
                <c:pt idx="38">
                  <c:v>0.00555430780606103</c:v>
                </c:pt>
                <c:pt idx="39">
                  <c:v>0.00550131350168698</c:v>
                </c:pt>
                <c:pt idx="40">
                  <c:v>0.00413734104863111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18522743388478"/>
          <c:y val="0.0967427255244026"/>
          <c:w val="0.829144690247052"/>
          <c:h val="0.71965811965812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1"/>
              <c:layout>
                <c:manualLayout>
                  <c:x val="0.00529100529100529"/>
                  <c:y val="-0.091168091168091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Public Domain </a:t>
                    </a:r>
                    <a:r>
                      <a:rPr lang="en-US" sz="1400" dirty="0" smtClean="0"/>
                      <a:t/>
                    </a:r>
                    <a:br>
                      <a:rPr lang="en-US" sz="1400" dirty="0" smtClean="0"/>
                    </a:br>
                    <a:r>
                      <a:rPr lang="en-US" sz="1400" dirty="0" smtClean="0"/>
                      <a:t>World 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/>
                      <a:t>18%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"/>
                  <c:y val="-0.00854700854700855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US</a:t>
                    </a:r>
                    <a:r>
                      <a:rPr lang="en-US" sz="1400" baseline="0"/>
                      <a:t> Gov't  </a:t>
                    </a:r>
                    <a:r>
                      <a:rPr lang="en-US" sz="1400"/>
                      <a:t>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125293657008614"/>
                  <c:y val="-0.154507583459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180040572453894"/>
                  <c:y val="-0.03886721640546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Open Access</a:t>
                    </a:r>
                    <a:r>
                      <a:rPr lang="en-US" sz="1400" baseline="0" dirty="0"/>
                      <a:t> </a:t>
                    </a:r>
                    <a:r>
                      <a:rPr lang="en-US" sz="1400" dirty="0"/>
                      <a:t> 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&lt; </a:t>
                    </a:r>
                    <a:r>
                      <a:rPr lang="en-US" sz="1400" dirty="0"/>
                      <a:t>0.01%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2295143020983"/>
                  <c:y val="0.025641040840364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Creative </a:t>
                    </a:r>
                    <a:r>
                      <a:rPr lang="en-US" sz="1400" dirty="0" smtClean="0"/>
                      <a:t>Commons </a:t>
                    </a:r>
                    <a:r>
                      <a:rPr lang="en-US" sz="1400" baseline="0" dirty="0" smtClean="0"/>
                      <a:t>&lt;</a:t>
                    </a:r>
                    <a:r>
                      <a:rPr lang="en-US" sz="1400" baseline="0" dirty="0"/>
                      <a:t>0.01%</a:t>
                    </a:r>
                    <a:endParaRPr lang="en-US" dirty="0">
                      <a:effectLst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Open</a:t>
                    </a:r>
                    <a:r>
                      <a:rPr lang="en-US" sz="1400"/>
                      <a:t>
35%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2 in Microsoft Office PowerPoint]Sheet1'!$A$2:$A$7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'[Chart 2 in Microsoft Office PowerPoint]Sheet1'!$B$2:$B$7</c:f>
              <c:numCache>
                <c:formatCode>#,##0</c:formatCode>
                <c:ptCount val="6"/>
                <c:pt idx="0">
                  <c:v>7.632575E6</c:v>
                </c:pt>
                <c:pt idx="1">
                  <c:v>2.095594E6</c:v>
                </c:pt>
                <c:pt idx="2">
                  <c:v>570000.0</c:v>
                </c:pt>
                <c:pt idx="3">
                  <c:v>1.470371E6</c:v>
                </c:pt>
                <c:pt idx="4">
                  <c:v>7769.0</c:v>
                </c:pt>
                <c:pt idx="5">
                  <c:v>7497.0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.0"/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E1A38-3592-6540-87C8-AC1A5B63239A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6375-26A3-5245-AE33-46CC0681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6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A364-F8B5-284C-B696-2EC885AB90A1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07D5-7A70-934D-A092-66E014A02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2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0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8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1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CBB9E-2730-554F-88AC-4AE3A2D8C2A4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0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9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3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8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63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94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5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6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7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0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8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4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0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0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67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0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eaLnBrk="1" hangingPunct="1"/>
            <a:fld id="{D0409A68-5B7C-4CA8-A3B7-3A8E10FE0661}" type="slidenum">
              <a:rPr lang="en-US" sz="1200">
                <a:solidFill>
                  <a:prstClr val="black"/>
                </a:solidFill>
                <a:latin typeface="Calibri" pitchFamily="36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Calibri" pitchFamily="36" charset="0"/>
            </a:endParaRPr>
          </a:p>
        </p:txBody>
      </p:sp>
      <p:sp>
        <p:nvSpPr>
          <p:cNvPr id="2253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alibri" pitchFamily="36" charset="0"/>
              <a:ea typeface="ＭＳ Ｐゴシック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7693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139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8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3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2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0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F55EC-1562-554C-A8DB-1D9E49C1A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21336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7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  <p:sldLayoutId id="2147483666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5.png"/><Relationship Id="rId7" Type="http://schemas.openxmlformats.org/officeDocument/2006/relationships/chart" Target="../charts/chart4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hathitrust.org/access_use%23ic-acces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resources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facebook.com/hathitrust" TargetMode="External"/><Relationship Id="rId7" Type="http://schemas.openxmlformats.org/officeDocument/2006/relationships/hyperlink" Target="http://www.hathitrust.org/updates" TargetMode="External"/><Relationship Id="rId8" Type="http://schemas.openxmlformats.org/officeDocument/2006/relationships/hyperlink" Target="http://www.hathitrust.org/updates_rss" TargetMode="External"/><Relationship Id="rId9" Type="http://schemas.openxmlformats.org/officeDocument/2006/relationships/hyperlink" Target="mailto:feedback@issues.hathitrust.org" TargetMode="External"/><Relationship Id="rId10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620306" y="2000250"/>
            <a:ext cx="6040438" cy="1039813"/>
          </a:xfrm>
        </p:spPr>
        <p:txBody>
          <a:bodyPr>
            <a:noAutofit/>
          </a:bodyPr>
          <a:lstStyle/>
          <a:p>
            <a:r>
              <a:rPr lang="en-US" sz="3600" b="1" dirty="0"/>
              <a:t>Sharing Collections through Shared </a:t>
            </a:r>
            <a:r>
              <a:rPr lang="en-US" sz="3600" b="1" dirty="0" smtClean="0"/>
              <a:t>Stewardship</a:t>
            </a:r>
            <a:endParaRPr lang="en-US" sz="3600" dirty="0">
              <a:latin typeface="Calibri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6375" y="3367660"/>
            <a:ext cx="6040438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953361"/>
            <a:ext cx="7007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Northwestern University</a:t>
            </a:r>
          </a:p>
          <a:p>
            <a:pPr algn="r"/>
            <a:r>
              <a:rPr lang="en-US" sz="1600" i="1" dirty="0" smtClean="0"/>
              <a:t>October 21, 2014</a:t>
            </a:r>
            <a:endParaRPr lang="en-US" sz="1600" dirty="0" smtClean="0"/>
          </a:p>
          <a:p>
            <a:pPr algn="r"/>
            <a:r>
              <a:rPr lang="en-US" sz="1600" dirty="0" smtClean="0"/>
              <a:t>Mike Furlough</a:t>
            </a:r>
          </a:p>
          <a:p>
            <a:pPr algn="r"/>
            <a:r>
              <a:rPr lang="en-US" sz="1600" dirty="0" smtClean="0"/>
              <a:t>Executive Director, HathiTrust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888" y="3592701"/>
            <a:ext cx="5755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 </a:t>
            </a:r>
            <a:r>
              <a:rPr lang="en-US" sz="2400" b="1" dirty="0"/>
              <a:t>HathiTrust Progress Report</a:t>
            </a:r>
            <a:endParaRPr lang="en-US" dirty="0"/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1" y="4953361"/>
            <a:ext cx="1016000" cy="19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159" y="5291915"/>
            <a:ext cx="3892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Unless otherwise noted, these slides and their contents are licensed under a </a:t>
            </a:r>
            <a:r>
              <a:rPr lang="en-US" sz="1400" dirty="0" smtClean="0">
                <a:hlinkClick r:id="rId4"/>
              </a:rPr>
              <a:t>Creative Commons Attribution Unported License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4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702" y="295717"/>
            <a:ext cx="4105559" cy="109588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Five-year terms (beginning Jan 2013)</a:t>
            </a:r>
          </a:p>
          <a:p>
            <a:pPr marL="0" lvl="1"/>
            <a:r>
              <a:rPr lang="en-US" dirty="0" smtClean="0"/>
              <a:t>Betsy Wilson (University </a:t>
            </a:r>
            <a:r>
              <a:rPr lang="en-US" dirty="0"/>
              <a:t>of Washington)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Wolven</a:t>
            </a:r>
            <a:r>
              <a:rPr lang="en-US" dirty="0" smtClean="0"/>
              <a:t> (University of Columbia)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702" y="1408997"/>
            <a:ext cx="4105559" cy="111328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Four year </a:t>
            </a:r>
            <a:r>
              <a:rPr lang="en-US" b="1" u="sng" dirty="0" smtClean="0"/>
              <a:t>terms</a:t>
            </a:r>
            <a:endParaRPr lang="en-US" u="sng" dirty="0"/>
          </a:p>
          <a:p>
            <a:r>
              <a:rPr lang="en-US" dirty="0"/>
              <a:t>Richard Clement </a:t>
            </a:r>
            <a:r>
              <a:rPr lang="en-US" dirty="0" smtClean="0"/>
              <a:t>(University of</a:t>
            </a:r>
            <a:br>
              <a:rPr lang="en-US" dirty="0" smtClean="0"/>
            </a:br>
            <a:r>
              <a:rPr lang="en-US" dirty="0" smtClean="0"/>
              <a:t> New Mexico)</a:t>
            </a:r>
            <a:endParaRPr lang="en-US" dirty="0"/>
          </a:p>
          <a:p>
            <a:r>
              <a:rPr lang="en-US" dirty="0"/>
              <a:t>Patricia Steele (University of Maryland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9702" y="2559151"/>
            <a:ext cx="4105559" cy="13547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Three year terms:</a:t>
            </a:r>
            <a:endParaRPr lang="en-US" u="sng" dirty="0"/>
          </a:p>
          <a:p>
            <a:r>
              <a:rPr lang="en-US" dirty="0"/>
              <a:t>Carol Mandel (New York University)</a:t>
            </a:r>
          </a:p>
          <a:p>
            <a:r>
              <a:rPr lang="en-US" dirty="0"/>
              <a:t>Sarah </a:t>
            </a:r>
            <a:r>
              <a:rPr lang="en-US" dirty="0" err="1"/>
              <a:t>Michalak</a:t>
            </a:r>
            <a:r>
              <a:rPr lang="en-US" dirty="0"/>
              <a:t> (University of North Carolina-Chapel Hill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701" y="3966073"/>
            <a:ext cx="4105559" cy="25048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Members appointed by the founding institutions:</a:t>
            </a:r>
          </a:p>
          <a:p>
            <a:r>
              <a:rPr lang="en-US" dirty="0" smtClean="0"/>
              <a:t>James Hilton </a:t>
            </a:r>
            <a:r>
              <a:rPr lang="en-US" dirty="0"/>
              <a:t>(University of Michigan)</a:t>
            </a:r>
          </a:p>
          <a:p>
            <a:r>
              <a:rPr lang="en-US" dirty="0"/>
              <a:t>Carol </a:t>
            </a:r>
            <a:r>
              <a:rPr lang="en-US" dirty="0" err="1"/>
              <a:t>Diedrichs</a:t>
            </a:r>
            <a:r>
              <a:rPr lang="en-US" dirty="0"/>
              <a:t> (Ohio State University)</a:t>
            </a:r>
          </a:p>
          <a:p>
            <a:r>
              <a:rPr lang="en-US" dirty="0" err="1"/>
              <a:t>Laine</a:t>
            </a:r>
            <a:r>
              <a:rPr lang="en-US" dirty="0"/>
              <a:t> Farley (California Digital Library)</a:t>
            </a:r>
          </a:p>
          <a:p>
            <a:r>
              <a:rPr lang="en-US" dirty="0"/>
              <a:t>Wendy </a:t>
            </a:r>
            <a:r>
              <a:rPr lang="en-US" dirty="0" err="1"/>
              <a:t>Lougee</a:t>
            </a:r>
            <a:r>
              <a:rPr lang="en-US" dirty="0"/>
              <a:t> (University of Minnesota)</a:t>
            </a:r>
          </a:p>
          <a:p>
            <a:r>
              <a:rPr lang="en-US" dirty="0"/>
              <a:t>Brian </a:t>
            </a:r>
            <a:r>
              <a:rPr lang="en-US" dirty="0" err="1"/>
              <a:t>Schottlaender</a:t>
            </a:r>
            <a:r>
              <a:rPr lang="en-US" dirty="0"/>
              <a:t> </a:t>
            </a:r>
            <a:r>
              <a:rPr lang="en-US" dirty="0" smtClean="0"/>
              <a:t>(UC, </a:t>
            </a:r>
            <a:r>
              <a:rPr lang="en-US" dirty="0"/>
              <a:t>San Diego)</a:t>
            </a:r>
          </a:p>
          <a:p>
            <a:r>
              <a:rPr lang="en-US" dirty="0" smtClean="0"/>
              <a:t>Brenda Johnson (</a:t>
            </a:r>
            <a:r>
              <a:rPr lang="en-US" dirty="0"/>
              <a:t>Indiana University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5260" y="295717"/>
            <a:ext cx="4018577" cy="11143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Ex Officio (Board, PSC, Executive Committee):</a:t>
            </a:r>
          </a:p>
          <a:p>
            <a:r>
              <a:rPr lang="en-US" dirty="0" smtClean="0"/>
              <a:t>Mike Furlough, Executive Director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88162" y="1165469"/>
            <a:ext cx="1383017" cy="1095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66387" y="2887579"/>
            <a:ext cx="1504792" cy="504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27333" y="3548591"/>
            <a:ext cx="1243846" cy="1148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88162" y="3966073"/>
            <a:ext cx="1513489" cy="1948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58219" y="1391605"/>
            <a:ext cx="347929" cy="663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53723" y="4557505"/>
            <a:ext cx="334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HathiTrust</a:t>
            </a:r>
            <a:r>
              <a:rPr lang="en-US" sz="3200" dirty="0" smtClean="0"/>
              <a:t> Board of Governors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5262427" y="2054694"/>
            <a:ext cx="3122658" cy="20331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Executive Committee</a:t>
            </a:r>
          </a:p>
          <a:p>
            <a:pPr lvl="1"/>
            <a:r>
              <a:rPr lang="en-US" dirty="0" smtClean="0"/>
              <a:t>- Chair</a:t>
            </a:r>
          </a:p>
          <a:p>
            <a:pPr lvl="1"/>
            <a:r>
              <a:rPr lang="en-US" dirty="0" smtClean="0"/>
              <a:t>- Past Chair</a:t>
            </a:r>
          </a:p>
          <a:p>
            <a:pPr lvl="1"/>
            <a:r>
              <a:rPr lang="en-US" dirty="0" smtClean="0"/>
              <a:t>- Treasurer</a:t>
            </a:r>
          </a:p>
          <a:p>
            <a:pPr lvl="1"/>
            <a:r>
              <a:rPr lang="en-US" dirty="0" smtClean="0"/>
              <a:t>- Chair of PSC</a:t>
            </a:r>
          </a:p>
          <a:p>
            <a:pPr lvl="1"/>
            <a:r>
              <a:rPr lang="en-US" dirty="0" smtClean="0"/>
              <a:t>- Executive Director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Steering Committee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Serves </a:t>
            </a:r>
            <a:r>
              <a:rPr lang="en-US" dirty="0"/>
              <a:t>at the direction of the Board of Governors </a:t>
            </a:r>
            <a:r>
              <a:rPr lang="en-US" dirty="0" smtClean="0"/>
              <a:t>to…</a:t>
            </a:r>
            <a:endParaRPr lang="en-US" sz="3400" dirty="0"/>
          </a:p>
          <a:p>
            <a:pPr lvl="1"/>
            <a:r>
              <a:rPr lang="en-US" sz="3000" dirty="0"/>
              <a:t>Reviews </a:t>
            </a:r>
            <a:r>
              <a:rPr lang="en-US" sz="3000" dirty="0" err="1"/>
              <a:t>HathiTrust’s</a:t>
            </a:r>
            <a:r>
              <a:rPr lang="en-US" sz="3000" dirty="0"/>
              <a:t> development agenda, shaping initiatives and strategies for Board discussion and decision-making, and considering the implications of those initiatives for the future. </a:t>
            </a:r>
            <a:endParaRPr lang="en-US" sz="3000" dirty="0" smtClean="0"/>
          </a:p>
          <a:p>
            <a:pPr lvl="1"/>
            <a:r>
              <a:rPr lang="en-US" sz="3000" dirty="0" smtClean="0"/>
              <a:t>Recommends alterations </a:t>
            </a:r>
            <a:r>
              <a:rPr lang="en-US" sz="3000" dirty="0"/>
              <a:t>in the development agenda based on such reviews. Based on its reviews, develops position papers for the member community to encourage debate or mobilize discussion with regard to particular issues.</a:t>
            </a:r>
          </a:p>
          <a:p>
            <a:pPr lvl="1"/>
            <a:r>
              <a:rPr lang="en-US" sz="3000" dirty="0"/>
              <a:t>Works with the Board of Governors to develop policies for HathiTrust and its members.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Steering Committee Membership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4064000" cy="4895849"/>
          </a:xfrm>
        </p:spPr>
        <p:txBody>
          <a:bodyPr>
            <a:noAutofit/>
          </a:bodyPr>
          <a:lstStyle/>
          <a:p>
            <a:r>
              <a:rPr lang="en-US" sz="2800" dirty="0"/>
              <a:t>Ivy Anderson </a:t>
            </a:r>
            <a:r>
              <a:rPr lang="en-US" sz="2800" dirty="0" smtClean="0"/>
              <a:t>(CDL)</a:t>
            </a:r>
            <a:endParaRPr lang="en-US" sz="2800" dirty="0"/>
          </a:p>
          <a:p>
            <a:r>
              <a:rPr lang="en-US" sz="2800" dirty="0"/>
              <a:t>John Butler </a:t>
            </a:r>
            <a:r>
              <a:rPr lang="en-US" sz="2800" dirty="0" smtClean="0"/>
              <a:t>(Minnesota)</a:t>
            </a:r>
          </a:p>
          <a:p>
            <a:r>
              <a:rPr lang="en-US" sz="2800" dirty="0"/>
              <a:t>Chris Freeland (Washington University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Todd </a:t>
            </a:r>
            <a:r>
              <a:rPr lang="en-US" sz="2800" dirty="0" err="1"/>
              <a:t>Grappone</a:t>
            </a:r>
            <a:r>
              <a:rPr lang="en-US" sz="2800" dirty="0"/>
              <a:t> </a:t>
            </a:r>
            <a:r>
              <a:rPr lang="en-US" sz="2800" dirty="0" smtClean="0"/>
              <a:t>(UCLA)</a:t>
            </a:r>
            <a:endParaRPr lang="en-US" sz="2800" dirty="0"/>
          </a:p>
          <a:p>
            <a:r>
              <a:rPr lang="en-US" sz="2800" dirty="0"/>
              <a:t>Martha </a:t>
            </a:r>
            <a:r>
              <a:rPr lang="en-US" sz="2800" dirty="0" err="1"/>
              <a:t>Hruska</a:t>
            </a:r>
            <a:r>
              <a:rPr lang="en-US" sz="2800" dirty="0"/>
              <a:t> (</a:t>
            </a:r>
            <a:r>
              <a:rPr lang="en-US" sz="2800" dirty="0" smtClean="0"/>
              <a:t>UC San </a:t>
            </a:r>
            <a:r>
              <a:rPr lang="en-US" sz="2800" dirty="0"/>
              <a:t>Diego)</a:t>
            </a:r>
          </a:p>
          <a:p>
            <a:r>
              <a:rPr lang="en-US" sz="2800" dirty="0"/>
              <a:t>Martin </a:t>
            </a:r>
            <a:r>
              <a:rPr lang="en-US" sz="2800" dirty="0" err="1"/>
              <a:t>Kurth</a:t>
            </a:r>
            <a:r>
              <a:rPr lang="en-US" sz="2800" dirty="0"/>
              <a:t> (New York University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635500" y="1600200"/>
            <a:ext cx="40513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Erika </a:t>
            </a:r>
            <a:r>
              <a:rPr lang="en-US" sz="3000" dirty="0" err="1"/>
              <a:t>Linke</a:t>
            </a:r>
            <a:r>
              <a:rPr lang="en-US" sz="3000" dirty="0"/>
              <a:t> (Carnegie Mellon University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Robert </a:t>
            </a:r>
            <a:r>
              <a:rPr lang="en-US" sz="3000" dirty="0"/>
              <a:t>McDonald (</a:t>
            </a:r>
            <a:r>
              <a:rPr lang="en-US" sz="3000" dirty="0" smtClean="0"/>
              <a:t>Indiana)</a:t>
            </a:r>
          </a:p>
          <a:p>
            <a:r>
              <a:rPr lang="en-US" sz="3000" dirty="0" smtClean="0"/>
              <a:t>Matthew </a:t>
            </a:r>
            <a:r>
              <a:rPr lang="en-US" sz="3000" dirty="0"/>
              <a:t>Sheehy (</a:t>
            </a:r>
            <a:r>
              <a:rPr lang="en-US" sz="3000" dirty="0" smtClean="0"/>
              <a:t>Harvard)</a:t>
            </a:r>
            <a:endParaRPr lang="en-US" sz="3000" dirty="0"/>
          </a:p>
          <a:p>
            <a:r>
              <a:rPr lang="en-US" sz="3000" dirty="0"/>
              <a:t>Elaine </a:t>
            </a:r>
            <a:r>
              <a:rPr lang="en-US" sz="3000" dirty="0" err="1"/>
              <a:t>Westbrooks</a:t>
            </a:r>
            <a:r>
              <a:rPr lang="en-US" sz="3000" dirty="0"/>
              <a:t> </a:t>
            </a:r>
            <a:r>
              <a:rPr lang="en-US" sz="3000" dirty="0" smtClean="0"/>
              <a:t>(Michigan</a:t>
            </a:r>
            <a:r>
              <a:rPr lang="en-US" sz="3000" dirty="0"/>
              <a:t>)</a:t>
            </a:r>
          </a:p>
          <a:p>
            <a:r>
              <a:rPr lang="en-US" sz="3000" dirty="0"/>
              <a:t>Bob </a:t>
            </a:r>
            <a:r>
              <a:rPr lang="en-US" sz="3000" dirty="0" err="1"/>
              <a:t>Wolven</a:t>
            </a:r>
            <a:r>
              <a:rPr lang="en-US" sz="3000" dirty="0"/>
              <a:t>, Chair (</a:t>
            </a:r>
            <a:r>
              <a:rPr lang="en-US" sz="3000" dirty="0" smtClean="0"/>
              <a:t>Columbia)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Actions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focus on Constitutional Convention Ballot Initiatives</a:t>
            </a:r>
          </a:p>
          <a:p>
            <a:r>
              <a:rPr lang="en-US" dirty="0" smtClean="0"/>
              <a:t>Re-established Collections Committee</a:t>
            </a:r>
          </a:p>
          <a:p>
            <a:r>
              <a:rPr lang="en-US" dirty="0" smtClean="0"/>
              <a:t>Created Rights &amp; Access Working Group</a:t>
            </a:r>
          </a:p>
          <a:p>
            <a:r>
              <a:rPr lang="en-US" dirty="0" smtClean="0"/>
              <a:t>Charged </a:t>
            </a:r>
            <a:r>
              <a:rPr lang="en-US" dirty="0" err="1" smtClean="0"/>
              <a:t>Zephir</a:t>
            </a:r>
            <a:r>
              <a:rPr lang="en-US" dirty="0" smtClean="0"/>
              <a:t> Advisory Group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Standing Committees </a:t>
            </a:r>
            <a:br>
              <a:rPr lang="en-US" dirty="0" smtClean="0"/>
            </a:br>
            <a:r>
              <a:rPr lang="en-US" dirty="0" smtClean="0"/>
              <a:t>and Working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Collections Committee</a:t>
            </a:r>
          </a:p>
          <a:p>
            <a:r>
              <a:rPr lang="en-US" dirty="0" smtClean="0"/>
              <a:t>Rights and Access Working Group</a:t>
            </a:r>
          </a:p>
          <a:p>
            <a:r>
              <a:rPr lang="en-US" b="1" dirty="0" smtClean="0"/>
              <a:t>User Support Working Group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8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Collections and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Collection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5544642"/>
              </p:ext>
            </p:extLst>
          </p:nvPr>
        </p:nvGraphicFramePr>
        <p:xfrm>
          <a:off x="190123" y="1339913"/>
          <a:ext cx="8872395" cy="51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latin typeface="Calibri" charset="0"/>
                <a:ea typeface="ＭＳ Ｐゴシック" charset="0"/>
              </a:rPr>
              <a:t>planning, decision-making</a:t>
            </a:r>
          </a:p>
          <a:p>
            <a:r>
              <a:rPr lang="en-US" dirty="0" smtClean="0"/>
              <a:t>Discovery</a:t>
            </a:r>
            <a:endParaRPr lang="en-US" dirty="0"/>
          </a:p>
          <a:p>
            <a:pPr lvl="1"/>
            <a:r>
              <a:rPr lang="en-US" dirty="0"/>
              <a:t>Bibliographic and full-text search of all materials</a:t>
            </a:r>
          </a:p>
          <a:p>
            <a:pPr lvl="1"/>
            <a:r>
              <a:rPr lang="en-US" dirty="0" smtClean="0"/>
              <a:t>Mechanisms </a:t>
            </a:r>
            <a:r>
              <a:rPr lang="en-US" dirty="0"/>
              <a:t>for local loading of records</a:t>
            </a:r>
          </a:p>
          <a:p>
            <a:r>
              <a:rPr lang="en-US" dirty="0"/>
              <a:t>Access and </a:t>
            </a:r>
            <a:r>
              <a:rPr lang="en-US" dirty="0" smtClean="0"/>
              <a:t>Use </a:t>
            </a:r>
            <a:endParaRPr lang="en-US" dirty="0"/>
          </a:p>
          <a:p>
            <a:pPr lvl="1"/>
            <a:r>
              <a:rPr lang="en-US" dirty="0"/>
              <a:t>Full text </a:t>
            </a:r>
            <a:r>
              <a:rPr lang="en-US" dirty="0" smtClean="0"/>
              <a:t>search (all users)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domain and open access </a:t>
            </a:r>
            <a:r>
              <a:rPr lang="en-US" dirty="0" smtClean="0"/>
              <a:t>works (all users)</a:t>
            </a:r>
            <a:endParaRPr lang="en-US" dirty="0"/>
          </a:p>
          <a:p>
            <a:pPr lvl="1"/>
            <a:r>
              <a:rPr lang="en-US" dirty="0" smtClean="0"/>
              <a:t>Collections </a:t>
            </a:r>
            <a:r>
              <a:rPr lang="en-US" dirty="0"/>
              <a:t>and </a:t>
            </a:r>
            <a:r>
              <a:rPr lang="en-US" dirty="0" smtClean="0"/>
              <a:t>APIs (all users)</a:t>
            </a:r>
            <a:endParaRPr lang="en-US" dirty="0"/>
          </a:p>
          <a:p>
            <a:pPr lvl="1"/>
            <a:r>
              <a:rPr lang="en-US" dirty="0" smtClean="0"/>
              <a:t>Lawful </a:t>
            </a:r>
            <a:r>
              <a:rPr lang="en-US" dirty="0"/>
              <a:t>uses of in-copyright </a:t>
            </a:r>
            <a:r>
              <a:rPr lang="en-US" dirty="0" smtClean="0"/>
              <a:t>works (members)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Sources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594914"/>
              </p:ext>
            </p:extLst>
          </p:nvPr>
        </p:nvGraphicFramePr>
        <p:xfrm>
          <a:off x="815389" y="1480392"/>
          <a:ext cx="7043675" cy="504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401097"/>
              </p:ext>
            </p:extLst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5" imgW="8228920" imgH="4894683" progId="Excel.Sheet.8">
                  <p:embed/>
                </p:oleObj>
              </mc:Choice>
              <mc:Fallback>
                <p:oleObj name="Worksheet" r:id="rId5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445618"/>
              </p:ext>
            </p:extLst>
          </p:nvPr>
        </p:nvGraphicFramePr>
        <p:xfrm>
          <a:off x="315960" y="1382120"/>
          <a:ext cx="8248018" cy="494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really know HathiTrust?</a:t>
            </a:r>
          </a:p>
          <a:p>
            <a:pPr lvl="1"/>
            <a:r>
              <a:rPr lang="en-US" dirty="0" smtClean="0"/>
              <a:t>How things work</a:t>
            </a:r>
          </a:p>
          <a:p>
            <a:pPr lvl="1"/>
            <a:r>
              <a:rPr lang="en-US" dirty="0" smtClean="0"/>
              <a:t>Collections and data</a:t>
            </a:r>
          </a:p>
          <a:p>
            <a:r>
              <a:rPr lang="en-US" dirty="0" smtClean="0"/>
              <a:t>What are we working on now?</a:t>
            </a:r>
          </a:p>
          <a:p>
            <a:r>
              <a:rPr lang="en-US" dirty="0" smtClean="0"/>
              <a:t>How has the world changed since we began?</a:t>
            </a:r>
          </a:p>
          <a:p>
            <a:pPr lvl="1"/>
            <a:r>
              <a:rPr lang="en-US" dirty="0" smtClean="0"/>
              <a:t>And what does that mean for HathiTrust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624935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87%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all content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486542"/>
              </p:ext>
            </p:extLst>
          </p:nvPr>
        </p:nvGraphicFramePr>
        <p:xfrm>
          <a:off x="457200" y="1739900"/>
          <a:ext cx="7587304" cy="45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(2)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138774"/>
              </p:ext>
            </p:extLst>
          </p:nvPr>
        </p:nvGraphicFramePr>
        <p:xfrm>
          <a:off x="318103" y="1860816"/>
          <a:ext cx="7741153" cy="46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277753" y="1417638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12%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total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Access: Lawful uses of </a:t>
            </a:r>
            <a:br>
              <a:rPr lang="en-US" dirty="0" smtClean="0"/>
            </a:br>
            <a:r>
              <a:rPr lang="en-US" dirty="0" smtClean="0"/>
              <a:t>in-copyright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Sensitive to multiple legal regimes</a:t>
            </a:r>
          </a:p>
          <a:p>
            <a:pPr lvl="1"/>
            <a:r>
              <a:rPr lang="en-US" dirty="0" smtClean="0"/>
              <a:t>Full-text search (everyone everywhere)</a:t>
            </a:r>
          </a:p>
          <a:p>
            <a:pPr lvl="1"/>
            <a:r>
              <a:rPr lang="en-US" dirty="0" smtClean="0"/>
              <a:t>Access to users who have print disabilities (through member proxy in US, and where law permits)**</a:t>
            </a:r>
          </a:p>
          <a:p>
            <a:pPr lvl="1"/>
            <a:r>
              <a:rPr lang="en-US" dirty="0" smtClean="0"/>
              <a:t>Access works that are damaged or missing and also out of print and unavailable (members in US only)</a:t>
            </a:r>
          </a:p>
          <a:p>
            <a:pPr lvl="1"/>
            <a:endParaRPr lang="en-US" dirty="0" smtClean="0"/>
          </a:p>
          <a:p>
            <a:pPr marL="400050" lvl="2" indent="0">
              <a:buNone/>
            </a:pPr>
            <a:r>
              <a:rPr lang="en-US" sz="2800" dirty="0" smtClean="0"/>
              <a:t>**Terms </a:t>
            </a:r>
            <a:r>
              <a:rPr lang="en-US" sz="2800" dirty="0"/>
              <a:t>and conditions at </a:t>
            </a:r>
            <a:r>
              <a:rPr lang="en-US" sz="2800" dirty="0" smtClean="0">
                <a:hlinkClick r:id="rId3"/>
              </a:rPr>
              <a:t>http://www.hathitrust.org/access_use#ic-access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Collective Action:  Copyright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Copyright Review Management System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RMS US: Works </a:t>
            </a:r>
            <a:r>
              <a:rPr lang="en-US" dirty="0"/>
              <a:t>p</a:t>
            </a:r>
            <a:r>
              <a:rPr lang="en-US" dirty="0" smtClean="0"/>
              <a:t>ublished </a:t>
            </a:r>
            <a:r>
              <a:rPr lang="en-US" dirty="0"/>
              <a:t>in US, 1923-1963</a:t>
            </a:r>
          </a:p>
          <a:p>
            <a:pPr lvl="1"/>
            <a:r>
              <a:rPr lang="en-US" dirty="0" smtClean="0"/>
              <a:t>CRMS</a:t>
            </a:r>
            <a:r>
              <a:rPr lang="en-US" dirty="0"/>
              <a:t>-</a:t>
            </a:r>
            <a:r>
              <a:rPr lang="en-US" dirty="0" smtClean="0"/>
              <a:t>World: Published </a:t>
            </a:r>
            <a:r>
              <a:rPr lang="en-US" dirty="0"/>
              <a:t>non-US (UK, Canada, Australia, Spain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Through both projects over 450,000 items reviewed</a:t>
            </a:r>
          </a:p>
          <a:p>
            <a:pPr lvl="1"/>
            <a:r>
              <a:rPr lang="en-US" dirty="0" smtClean="0"/>
              <a:t>52% determined to have some public domain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634968"/>
              </p:ext>
            </p:extLst>
          </p:nvPr>
        </p:nvGraphicFramePr>
        <p:xfrm>
          <a:off x="577850" y="1600201"/>
          <a:ext cx="8108950" cy="489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lamic_manuscript_hathi-disp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690"/>
            <a:ext cx="9144000" cy="60846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239848"/>
            <a:ext cx="92722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Collections: Islamic Manuscripts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Initiatives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a shared </a:t>
            </a:r>
            <a:r>
              <a:rPr lang="en-US" dirty="0"/>
              <a:t>p</a:t>
            </a:r>
            <a:r>
              <a:rPr lang="en-US" dirty="0" smtClean="0"/>
              <a:t>rint </a:t>
            </a:r>
            <a:r>
              <a:rPr lang="en-US" dirty="0"/>
              <a:t>m</a:t>
            </a:r>
            <a:r>
              <a:rPr lang="en-US" dirty="0" smtClean="0"/>
              <a:t>onographs </a:t>
            </a:r>
            <a:r>
              <a:rPr lang="en-US" dirty="0"/>
              <a:t>a</a:t>
            </a:r>
            <a:r>
              <a:rPr lang="en-US" dirty="0" smtClean="0"/>
              <a:t>rchive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Expanding coverage and access to US government publications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Expanding support for computational (non-consumptive) research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00435988_45fcb2fe1e_b.jp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55" y="38100"/>
            <a:ext cx="10529508" cy="702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Shared Print Monographs Archive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Ballot Initiative passed at the 2011 HT Constitutional Convention (Con-Con)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“To develop a print monographs archive corresponding to volumes represented within the </a:t>
            </a:r>
            <a:r>
              <a:rPr lang="en-US" dirty="0" err="1" smtClean="0">
                <a:solidFill>
                  <a:schemeClr val="tx1"/>
                </a:solidFill>
              </a:rPr>
              <a:t>HathiTrust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HathiTrust</a:t>
            </a:r>
            <a:r>
              <a:rPr lang="en-US" dirty="0" smtClean="0">
                <a:solidFill>
                  <a:schemeClr val="tx1"/>
                </a:solidFill>
              </a:rPr>
              <a:t> Board of Governors recently approved appointment of a PSC-designed task force to begin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6578600"/>
            <a:ext cx="558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by Mal </a:t>
            </a:r>
            <a:r>
              <a:rPr lang="en-US" sz="1000" dirty="0" err="1" smtClean="0"/>
              <a:t>BooTH</a:t>
            </a:r>
            <a:r>
              <a:rPr lang="en-US" sz="1000" dirty="0" smtClean="0"/>
              <a:t> CC-</a:t>
            </a:r>
            <a:r>
              <a:rPr lang="en-US" sz="1000" dirty="0"/>
              <a:t>BY-NC-ND https://</a:t>
            </a:r>
            <a:r>
              <a:rPr lang="en-US" sz="1000" dirty="0" err="1"/>
              <a:t>www.flickr.com</a:t>
            </a:r>
            <a:r>
              <a:rPr lang="en-US" sz="1000" dirty="0"/>
              <a:t>/photos/</a:t>
            </a:r>
            <a:r>
              <a:rPr lang="en-US" sz="1000" dirty="0" err="1"/>
              <a:t>malbooth</a:t>
            </a:r>
            <a:r>
              <a:rPr lang="en-US" sz="1000" dirty="0"/>
              <a:t>/5100435988</a:t>
            </a:r>
          </a:p>
        </p:txBody>
      </p:sp>
    </p:spTree>
    <p:extLst>
      <p:ext uri="{BB962C8B-B14F-4D97-AF65-F5344CB8AC3E}">
        <p14:creationId xmlns:p14="http://schemas.microsoft.com/office/powerpoint/2010/main" val="33263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 Shared Print Archive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regional efforts, but limited national/international coordination</a:t>
            </a:r>
          </a:p>
          <a:p>
            <a:r>
              <a:rPr lang="en-US" dirty="0" smtClean="0"/>
              <a:t>Strengthens preservation </a:t>
            </a:r>
            <a:r>
              <a:rPr lang="en-US" dirty="0"/>
              <a:t>commitments</a:t>
            </a:r>
          </a:p>
          <a:p>
            <a:pPr lvl="1"/>
            <a:r>
              <a:rPr lang="en-US" dirty="0" smtClean="0"/>
              <a:t>Connects both </a:t>
            </a:r>
            <a:r>
              <a:rPr lang="en-US" dirty="0"/>
              <a:t>print and digital </a:t>
            </a:r>
            <a:r>
              <a:rPr lang="en-US" dirty="0" smtClean="0"/>
              <a:t>preservation</a:t>
            </a:r>
          </a:p>
          <a:p>
            <a:r>
              <a:rPr lang="en-US" dirty="0" smtClean="0"/>
              <a:t>Significant need and desire to reduce costs of collection management and associated footprint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Print Monographs </a:t>
            </a:r>
            <a:br>
              <a:rPr lang="en-US" dirty="0" smtClean="0"/>
            </a:br>
            <a:r>
              <a:rPr lang="en-US" dirty="0" smtClean="0"/>
              <a:t>Archive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Tom </a:t>
            </a:r>
            <a:r>
              <a:rPr lang="en-US" dirty="0" err="1">
                <a:solidFill>
                  <a:schemeClr val="tx1"/>
                </a:solidFill>
              </a:rPr>
              <a:t>Teper</a:t>
            </a:r>
            <a:r>
              <a:rPr lang="en-US" dirty="0">
                <a:solidFill>
                  <a:schemeClr val="tx1"/>
                </a:solidFill>
              </a:rPr>
              <a:t>, Chair (University of Illinois)</a:t>
            </a:r>
          </a:p>
          <a:p>
            <a:r>
              <a:rPr lang="en-US" dirty="0">
                <a:solidFill>
                  <a:schemeClr val="tx1"/>
                </a:solidFill>
              </a:rPr>
              <a:t>Clem </a:t>
            </a:r>
            <a:r>
              <a:rPr lang="en-US" dirty="0" err="1">
                <a:solidFill>
                  <a:schemeClr val="tx1"/>
                </a:solidFill>
              </a:rPr>
              <a:t>Guthro</a:t>
            </a:r>
            <a:r>
              <a:rPr lang="en-US" dirty="0">
                <a:solidFill>
                  <a:schemeClr val="tx1"/>
                </a:solidFill>
              </a:rPr>
              <a:t> (Colby College)</a:t>
            </a:r>
          </a:p>
          <a:p>
            <a:r>
              <a:rPr lang="en-US" dirty="0">
                <a:solidFill>
                  <a:schemeClr val="tx1"/>
                </a:solidFill>
              </a:rPr>
              <a:t>Robert </a:t>
            </a:r>
            <a:r>
              <a:rPr lang="en-US" dirty="0" err="1">
                <a:solidFill>
                  <a:schemeClr val="tx1"/>
                </a:solidFill>
              </a:rPr>
              <a:t>Kieft</a:t>
            </a:r>
            <a:r>
              <a:rPr lang="en-US" dirty="0">
                <a:solidFill>
                  <a:schemeClr val="tx1"/>
                </a:solidFill>
              </a:rPr>
              <a:t> (Occidental College)</a:t>
            </a:r>
          </a:p>
          <a:p>
            <a:r>
              <a:rPr lang="en-US" dirty="0">
                <a:solidFill>
                  <a:schemeClr val="tx1"/>
                </a:solidFill>
              </a:rPr>
              <a:t>Erik Mitchell (University of California, Berkeley)</a:t>
            </a:r>
          </a:p>
          <a:p>
            <a:r>
              <a:rPr lang="en-US" dirty="0">
                <a:solidFill>
                  <a:schemeClr val="tx1"/>
                </a:solidFill>
              </a:rPr>
              <a:t>Jake </a:t>
            </a:r>
            <a:r>
              <a:rPr lang="en-US" dirty="0" err="1">
                <a:solidFill>
                  <a:schemeClr val="tx1"/>
                </a:solidFill>
              </a:rPr>
              <a:t>Nadal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ReCAP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Jo Anne </a:t>
            </a:r>
            <a:r>
              <a:rPr lang="en-US" dirty="0" err="1">
                <a:solidFill>
                  <a:schemeClr val="tx1"/>
                </a:solidFill>
              </a:rPr>
              <a:t>Newyear</a:t>
            </a:r>
            <a:r>
              <a:rPr lang="en-US" dirty="0">
                <a:solidFill>
                  <a:schemeClr val="tx1"/>
                </a:solidFill>
              </a:rPr>
              <a:t> Ramirez (University of British Columbia)</a:t>
            </a:r>
          </a:p>
          <a:p>
            <a:r>
              <a:rPr lang="en-US" dirty="0">
                <a:solidFill>
                  <a:schemeClr val="tx1"/>
                </a:solidFill>
              </a:rPr>
              <a:t>Matthew </a:t>
            </a:r>
            <a:r>
              <a:rPr lang="en-US" dirty="0" err="1">
                <a:solidFill>
                  <a:schemeClr val="tx1"/>
                </a:solidFill>
              </a:rPr>
              <a:t>Sheehey</a:t>
            </a:r>
            <a:r>
              <a:rPr lang="en-US" dirty="0">
                <a:solidFill>
                  <a:schemeClr val="tx1"/>
                </a:solidFill>
              </a:rPr>
              <a:t> (Harvard University)</a:t>
            </a:r>
          </a:p>
          <a:p>
            <a:r>
              <a:rPr lang="en-US" dirty="0">
                <a:solidFill>
                  <a:schemeClr val="tx1"/>
                </a:solidFill>
              </a:rPr>
              <a:t>Emily </a:t>
            </a:r>
            <a:r>
              <a:rPr lang="en-US" dirty="0" err="1">
                <a:solidFill>
                  <a:schemeClr val="tx1"/>
                </a:solidFill>
              </a:rPr>
              <a:t>Stambaugh</a:t>
            </a:r>
            <a:r>
              <a:rPr lang="en-US" dirty="0">
                <a:solidFill>
                  <a:schemeClr val="tx1"/>
                </a:solidFill>
              </a:rPr>
              <a:t> (California Digital Library)</a:t>
            </a:r>
          </a:p>
          <a:p>
            <a:r>
              <a:rPr lang="en-US" dirty="0">
                <a:solidFill>
                  <a:schemeClr val="tx1"/>
                </a:solidFill>
              </a:rPr>
              <a:t>Karla </a:t>
            </a:r>
            <a:r>
              <a:rPr lang="en-US" dirty="0" err="1">
                <a:solidFill>
                  <a:schemeClr val="tx1"/>
                </a:solidFill>
              </a:rPr>
              <a:t>Strieb</a:t>
            </a:r>
            <a:r>
              <a:rPr lang="en-US" dirty="0">
                <a:solidFill>
                  <a:schemeClr val="tx1"/>
                </a:solidFill>
              </a:rPr>
              <a:t> (Ohio </a:t>
            </a:r>
            <a:r>
              <a:rPr lang="en-US" dirty="0" smtClean="0">
                <a:solidFill>
                  <a:schemeClr val="tx1"/>
                </a:solidFill>
              </a:rPr>
              <a:t>State University)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Questions: Monographs Archive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incentives will encourage participation?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services and access models are needed?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structures are needed to establish commitments from multiple programs?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costs will be associated with the program and how should they be allocated? </a:t>
            </a:r>
          </a:p>
          <a:p>
            <a:r>
              <a:rPr lang="en-US" dirty="0" smtClean="0"/>
              <a:t>Which libraries are most likely to benefit?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Ballot Initiative: provide “expanded </a:t>
            </a:r>
            <a:r>
              <a:rPr lang="en-US" dirty="0">
                <a:solidFill>
                  <a:schemeClr val="tx1"/>
                </a:solidFill>
              </a:rPr>
              <a:t>coverage &amp; enhanced access to U.S. Government </a:t>
            </a:r>
            <a:r>
              <a:rPr lang="en-US" dirty="0" smtClean="0">
                <a:solidFill>
                  <a:schemeClr val="tx1"/>
                </a:solidFill>
              </a:rPr>
              <a:t>Documents.”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Activities: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Developing a registry </a:t>
            </a:r>
            <a:r>
              <a:rPr lang="en-US" dirty="0">
                <a:solidFill>
                  <a:schemeClr val="tx1"/>
                </a:solidFill>
              </a:rPr>
              <a:t>of US Federal Government D</a:t>
            </a:r>
            <a:r>
              <a:rPr lang="en-US" dirty="0" smtClean="0">
                <a:solidFill>
                  <a:schemeClr val="tx1"/>
                </a:solidFill>
              </a:rPr>
              <a:t>ocuments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HathiTrust Board of Governors recently approved appointment of a PSC-designed Advisory Group to begin process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EAGLE.png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663963"/>
            <a:ext cx="4432300" cy="3975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Government Documents Initiative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7600" y="6654800"/>
            <a:ext cx="566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</a:t>
            </a:r>
            <a:r>
              <a:rPr lang="en-US" sz="1000" dirty="0"/>
              <a:t>detail from http://</a:t>
            </a:r>
            <a:r>
              <a:rPr lang="en-US" sz="1000" dirty="0" err="1"/>
              <a:t>babel.hathitrust.org</a:t>
            </a:r>
            <a:r>
              <a:rPr lang="en-US" sz="1000" dirty="0"/>
              <a:t>/</a:t>
            </a:r>
            <a:r>
              <a:rPr lang="en-US" sz="1000" dirty="0" err="1"/>
              <a:t>cgi</a:t>
            </a:r>
            <a:r>
              <a:rPr lang="en-US" sz="1000" dirty="0"/>
              <a:t>/</a:t>
            </a:r>
            <a:r>
              <a:rPr lang="en-US" sz="1000" dirty="0" err="1"/>
              <a:t>pt?id</a:t>
            </a:r>
            <a:r>
              <a:rPr lang="en-US" sz="1000" dirty="0"/>
              <a:t>=mdp.39015087610286;view=1up;seq=14</a:t>
            </a:r>
          </a:p>
        </p:txBody>
      </p:sp>
    </p:spTree>
    <p:extLst>
      <p:ext uri="{BB962C8B-B14F-4D97-AF65-F5344CB8AC3E}">
        <p14:creationId xmlns:p14="http://schemas.microsoft.com/office/powerpoint/2010/main" val="33997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Government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568,219 documents as of September </a:t>
            </a:r>
            <a:r>
              <a:rPr lang="en-US" dirty="0" smtClean="0"/>
              <a:t>2014</a:t>
            </a:r>
            <a:endParaRPr lang="en-US" dirty="0"/>
          </a:p>
          <a:p>
            <a:r>
              <a:rPr lang="en-US" dirty="0" smtClean="0"/>
              <a:t>441,096 </a:t>
            </a:r>
            <a:r>
              <a:rPr lang="en-US" dirty="0"/>
              <a:t>from the CIC, working in conjunction with Google</a:t>
            </a:r>
          </a:p>
          <a:p>
            <a:r>
              <a:rPr lang="en-US" dirty="0" smtClean="0"/>
              <a:t>CIC </a:t>
            </a:r>
            <a:r>
              <a:rPr lang="en-US" dirty="0"/>
              <a:t>libraries and the University of California will continue to </a:t>
            </a:r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3733799"/>
            <a:ext cx="1676400" cy="299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15000" y="3733800"/>
            <a:ext cx="3276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391400" y="1371600"/>
            <a:ext cx="1676400" cy="535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Group Membership</a:t>
            </a:r>
            <a:endParaRPr lang="en-US" dirty="0"/>
          </a:p>
        </p:txBody>
      </p:sp>
      <p:sp>
        <p:nvSpPr>
          <p:cNvPr id="14" name="Subtitle 7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Mark Sandler (CIC)</a:t>
            </a:r>
          </a:p>
          <a:p>
            <a:r>
              <a:rPr lang="en-US" dirty="0" err="1" smtClean="0"/>
              <a:t>Prue</a:t>
            </a:r>
            <a:r>
              <a:rPr lang="en-US" dirty="0" smtClean="0"/>
              <a:t> </a:t>
            </a:r>
            <a:r>
              <a:rPr lang="en-US" dirty="0"/>
              <a:t>Adler (</a:t>
            </a:r>
            <a:r>
              <a:rPr lang="en-US" dirty="0" smtClean="0"/>
              <a:t>Association of Research Libraries) </a:t>
            </a:r>
            <a:r>
              <a:rPr lang="en-US" dirty="0"/>
              <a:t>		</a:t>
            </a:r>
          </a:p>
          <a:p>
            <a:r>
              <a:rPr lang="en-US" dirty="0"/>
              <a:t>Ivy Anderson (</a:t>
            </a:r>
            <a:r>
              <a:rPr lang="en-US" dirty="0" smtClean="0"/>
              <a:t>California Digital Library) </a:t>
            </a:r>
            <a:r>
              <a:rPr lang="en-US" dirty="0"/>
              <a:t>		</a:t>
            </a:r>
          </a:p>
          <a:p>
            <a:r>
              <a:rPr lang="en-US" dirty="0"/>
              <a:t>Joni Blake (</a:t>
            </a:r>
            <a:r>
              <a:rPr lang="en-US" dirty="0" smtClean="0"/>
              <a:t>Greater Western Library Alliance) </a:t>
            </a:r>
            <a:r>
              <a:rPr lang="en-US" dirty="0"/>
              <a:t>		</a:t>
            </a:r>
          </a:p>
          <a:p>
            <a:r>
              <a:rPr lang="en-US" dirty="0"/>
              <a:t>Kirsten Clark </a:t>
            </a:r>
            <a:r>
              <a:rPr lang="en-US" dirty="0" smtClean="0"/>
              <a:t>(Minnesota) </a:t>
            </a:r>
            <a:r>
              <a:rPr lang="en-US" dirty="0"/>
              <a:t>		</a:t>
            </a:r>
          </a:p>
          <a:p>
            <a:r>
              <a:rPr lang="en-US" dirty="0"/>
              <a:t>Rick Clement </a:t>
            </a:r>
            <a:r>
              <a:rPr lang="en-US" dirty="0" smtClean="0"/>
              <a:t>(New Mexico) </a:t>
            </a:r>
            <a:r>
              <a:rPr lang="en-US" dirty="0"/>
              <a:t>		</a:t>
            </a:r>
          </a:p>
          <a:p>
            <a:r>
              <a:rPr lang="en-US" dirty="0"/>
              <a:t>Elizabeth </a:t>
            </a:r>
            <a:r>
              <a:rPr lang="en-US" dirty="0" err="1"/>
              <a:t>Cowell</a:t>
            </a:r>
            <a:r>
              <a:rPr lang="en-US" dirty="0"/>
              <a:t> </a:t>
            </a:r>
            <a:r>
              <a:rPr lang="en-US" dirty="0" smtClean="0"/>
              <a:t>(Santa Cruz) </a:t>
            </a:r>
            <a:r>
              <a:rPr lang="en-US" dirty="0"/>
              <a:t>	</a:t>
            </a:r>
          </a:p>
          <a:p>
            <a:r>
              <a:rPr lang="en-US" dirty="0"/>
              <a:t>Mark Phillips </a:t>
            </a:r>
            <a:r>
              <a:rPr lang="en-US" dirty="0" smtClean="0"/>
              <a:t>(North Texas)</a:t>
            </a:r>
            <a:r>
              <a:rPr lang="en-US" dirty="0"/>
              <a:t> </a:t>
            </a:r>
          </a:p>
          <a:p>
            <a:r>
              <a:rPr lang="en-US" dirty="0"/>
              <a:t>Jon Rothman </a:t>
            </a:r>
            <a:r>
              <a:rPr lang="en-US" dirty="0" smtClean="0"/>
              <a:t>(Michigan)</a:t>
            </a:r>
            <a:endParaRPr lang="en-US" dirty="0"/>
          </a:p>
          <a:p>
            <a:r>
              <a:rPr lang="en-US" dirty="0"/>
              <a:t>Judy Russell </a:t>
            </a:r>
            <a:r>
              <a:rPr lang="en-US" dirty="0" smtClean="0"/>
              <a:t>(Florida)</a:t>
            </a:r>
            <a:endParaRPr lang="en-US" dirty="0"/>
          </a:p>
          <a:p>
            <a:r>
              <a:rPr lang="en-US" dirty="0" smtClean="0"/>
              <a:t>Barbie </a:t>
            </a:r>
            <a:r>
              <a:rPr lang="en-US" dirty="0"/>
              <a:t>Selby </a:t>
            </a:r>
            <a:r>
              <a:rPr lang="en-US" dirty="0" smtClean="0"/>
              <a:t>(Virginia)</a:t>
            </a:r>
            <a:endParaRPr lang="en-US" dirty="0"/>
          </a:p>
          <a:p>
            <a:r>
              <a:rPr lang="en-US" dirty="0"/>
              <a:t>Jeremy York (</a:t>
            </a:r>
            <a:r>
              <a:rPr lang="en-US" dirty="0" smtClean="0"/>
              <a:t>HathiTrust)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an overall strategy for building a comprehensive public domain corpus of U.S. federal documents in </a:t>
            </a:r>
            <a:r>
              <a:rPr lang="en-US" dirty="0" smtClean="0"/>
              <a:t>HathiTrust</a:t>
            </a:r>
            <a:endParaRPr lang="en-US" dirty="0"/>
          </a:p>
          <a:p>
            <a:r>
              <a:rPr lang="en-US" dirty="0"/>
              <a:t>Recommend investments as needed to pursue the </a:t>
            </a:r>
            <a:r>
              <a:rPr lang="en-US" dirty="0" smtClean="0"/>
              <a:t>initiative</a:t>
            </a:r>
            <a:endParaRPr lang="en-US" dirty="0"/>
          </a:p>
          <a:p>
            <a:r>
              <a:rPr lang="en-US" dirty="0"/>
              <a:t>Advise the Board on relevant policy </a:t>
            </a:r>
            <a:r>
              <a:rPr lang="en-US" dirty="0" smtClean="0"/>
              <a:t>issues</a:t>
            </a:r>
            <a:endParaRPr lang="en-US" dirty="0"/>
          </a:p>
          <a:p>
            <a:r>
              <a:rPr lang="en-US" dirty="0"/>
              <a:t>Provide oversight and guidance as the project develops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  <a:r>
              <a:rPr lang="en-US" dirty="0"/>
              <a:t>: </a:t>
            </a:r>
            <a:r>
              <a:rPr lang="en-US" dirty="0" smtClean="0"/>
              <a:t>“….include </a:t>
            </a:r>
            <a:r>
              <a:rPr lang="en-US" dirty="0"/>
              <a:t>metadata for the comprehensive corpus of U.S. federal </a:t>
            </a:r>
            <a:r>
              <a:rPr lang="en-US" dirty="0" smtClean="0"/>
              <a:t>documents. This will include </a:t>
            </a:r>
            <a:r>
              <a:rPr lang="en-US" dirty="0"/>
              <a:t>materials produced at U.S. government expense, in all formats, at the item level, from 1789 to the present.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455992927_e75bc5cc12_o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48" y="0"/>
            <a:ext cx="10289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HathiTrust distributes public domain datasets</a:t>
            </a:r>
            <a:endParaRPr lang="en-US" dirty="0"/>
          </a:p>
          <a:p>
            <a:r>
              <a:rPr lang="en-US" dirty="0" smtClean="0"/>
              <a:t>HathiTrust Research Center</a:t>
            </a:r>
          </a:p>
          <a:p>
            <a:pPr lvl="1"/>
            <a:r>
              <a:rPr lang="en-US" dirty="0" smtClean="0"/>
              <a:t>Developed collaboratively by Indiana University and University of Illinois; launched July 2011</a:t>
            </a:r>
          </a:p>
          <a:p>
            <a:pPr lvl="1"/>
            <a:r>
              <a:rPr lang="en-US" dirty="0" smtClean="0"/>
              <a:t>Funding from the Sloan Foundation, Andrew W. Mellon Foundation, and NEH Office of Digital Humanities.</a:t>
            </a:r>
          </a:p>
          <a:p>
            <a:pPr lvl="1"/>
            <a:r>
              <a:rPr lang="en-US" dirty="0" smtClean="0"/>
              <a:t>Partially Funded by HathiTrust (2014-2018)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2300" y="6612895"/>
            <a:ext cx="5448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by </a:t>
            </a:r>
            <a:r>
              <a:rPr lang="en-US" sz="1100" dirty="0" err="1" smtClean="0"/>
              <a:t>Nocolas</a:t>
            </a:r>
            <a:r>
              <a:rPr lang="en-US" sz="1100" dirty="0" smtClean="0"/>
              <a:t> Nova CC-BY-</a:t>
            </a:r>
            <a:r>
              <a:rPr lang="en-US" sz="1100" dirty="0"/>
              <a:t>NC   https://</a:t>
            </a:r>
            <a:r>
              <a:rPr lang="en-US" sz="1100" dirty="0" err="1"/>
              <a:t>www.flickr.com</a:t>
            </a:r>
            <a:r>
              <a:rPr lang="en-US" sz="1100" dirty="0"/>
              <a:t>/photos/</a:t>
            </a:r>
            <a:r>
              <a:rPr lang="en-US" sz="1100" dirty="0" err="1"/>
              <a:t>nnova</a:t>
            </a:r>
            <a:r>
              <a:rPr lang="en-US" sz="1100" dirty="0"/>
              <a:t>/3455992927</a:t>
            </a:r>
          </a:p>
        </p:txBody>
      </p:sp>
    </p:spTree>
    <p:extLst>
      <p:ext uri="{BB962C8B-B14F-4D97-AF65-F5344CB8AC3E}">
        <p14:creationId xmlns:p14="http://schemas.microsoft.com/office/powerpoint/2010/main" val="18052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200" dirty="0" smtClean="0"/>
              <a:t>Mission of the HT Research Center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cs typeface="맑은 고딕" charset="0"/>
              </a:rPr>
              <a:t>Mission:  Enable researchers world-wide to accomplish tera-scale text data-mining and analysis</a:t>
            </a:r>
          </a:p>
          <a:p>
            <a:pPr lvl="1"/>
            <a:r>
              <a:rPr lang="en-US" dirty="0">
                <a:latin typeface="Calibri" charset="0"/>
                <a:cs typeface="맑은 고딕" charset="0"/>
              </a:rPr>
              <a:t>Develop </a:t>
            </a:r>
            <a:r>
              <a:rPr lang="en-US" dirty="0" err="1">
                <a:latin typeface="Calibri" charset="0"/>
                <a:cs typeface="맑은 고딕" charset="0"/>
              </a:rPr>
              <a:t>cyberinfrastructure</a:t>
            </a:r>
            <a:r>
              <a:rPr lang="en-US" dirty="0">
                <a:latin typeface="Calibri" charset="0"/>
                <a:cs typeface="맑은 고딕" charset="0"/>
              </a:rPr>
              <a:t> to enable HPC access to the </a:t>
            </a:r>
            <a:r>
              <a:rPr lang="en-US" dirty="0" err="1">
                <a:latin typeface="Calibri" charset="0"/>
                <a:cs typeface="맑은 고딕" charset="0"/>
              </a:rPr>
              <a:t>HathiTrust</a:t>
            </a:r>
            <a:r>
              <a:rPr lang="en-US" dirty="0">
                <a:latin typeface="Calibri" charset="0"/>
                <a:cs typeface="맑은 고딕" charset="0"/>
              </a:rPr>
              <a:t> Digital Library </a:t>
            </a:r>
          </a:p>
          <a:p>
            <a:pPr lvl="1"/>
            <a:r>
              <a:rPr lang="en-US" dirty="0" smtClean="0">
                <a:latin typeface="Calibri" charset="0"/>
                <a:cs typeface="맑은 고딕" charset="0"/>
              </a:rPr>
              <a:t>Develop cutting-edge software tools for processing, analyzing text</a:t>
            </a:r>
          </a:p>
          <a:p>
            <a:pPr lvl="1"/>
            <a:r>
              <a:rPr lang="en-US" dirty="0" smtClean="0">
                <a:latin typeface="Calibri" charset="0"/>
                <a:cs typeface="맑은 고딕" charset="0"/>
              </a:rPr>
              <a:t>Develop translational tools and data that can be used to enhance </a:t>
            </a:r>
            <a:r>
              <a:rPr lang="en-US" dirty="0" err="1" smtClean="0">
                <a:latin typeface="Calibri" charset="0"/>
                <a:cs typeface="맑은 고딕" charset="0"/>
              </a:rPr>
              <a:t>HathiTrust</a:t>
            </a:r>
            <a:r>
              <a:rPr lang="en-US" dirty="0" smtClean="0">
                <a:latin typeface="Calibri" charset="0"/>
                <a:cs typeface="맑은 고딕" charset="0"/>
              </a:rPr>
              <a:t> Digital Library services to users </a:t>
            </a: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Reports to the HathiTrust Board of Governors</a:t>
            </a:r>
          </a:p>
          <a:p>
            <a:pPr lvl="1"/>
            <a:r>
              <a:rPr lang="en-US" sz="2000" dirty="0" smtClean="0"/>
              <a:t>Advisory Group in formation</a:t>
            </a:r>
          </a:p>
          <a:p>
            <a:r>
              <a:rPr lang="en-US" sz="2400" dirty="0" smtClean="0"/>
              <a:t>HTRC Executive Committee</a:t>
            </a:r>
          </a:p>
          <a:p>
            <a:pPr lvl="1"/>
            <a:r>
              <a:rPr lang="en-US" sz="2000" b="1" dirty="0" smtClean="0"/>
              <a:t>J. Stephen Downie </a:t>
            </a:r>
            <a:r>
              <a:rPr lang="en-US" sz="2000" dirty="0" smtClean="0"/>
              <a:t>(</a:t>
            </a:r>
            <a:r>
              <a:rPr lang="en-US" sz="2000" dirty="0"/>
              <a:t>Co-director), Professor and Associate Dean for Research, University of </a:t>
            </a:r>
            <a:r>
              <a:rPr lang="en-US" sz="2000" dirty="0" smtClean="0"/>
              <a:t>Illinois GSLIS</a:t>
            </a:r>
          </a:p>
          <a:p>
            <a:pPr lvl="1"/>
            <a:r>
              <a:rPr lang="en-US" sz="2000" b="1" dirty="0" smtClean="0"/>
              <a:t>Beth </a:t>
            </a:r>
            <a:r>
              <a:rPr lang="en-US" sz="2000" b="1" dirty="0"/>
              <a:t>Plale </a:t>
            </a:r>
            <a:r>
              <a:rPr lang="en-US" sz="2000" dirty="0"/>
              <a:t>(Co-director and </a:t>
            </a:r>
            <a:r>
              <a:rPr lang="en-US" sz="2000" dirty="0" smtClean="0"/>
              <a:t>Chair</a:t>
            </a:r>
            <a:r>
              <a:rPr lang="en-US" sz="2000" dirty="0"/>
              <a:t>), </a:t>
            </a:r>
            <a:r>
              <a:rPr lang="en-US" sz="2000" dirty="0" smtClean="0"/>
              <a:t>Director Data </a:t>
            </a:r>
            <a:r>
              <a:rPr lang="en-US" sz="2000" dirty="0"/>
              <a:t>To Insight Center </a:t>
            </a:r>
            <a:r>
              <a:rPr lang="en-US" sz="2000" dirty="0" smtClean="0"/>
              <a:t>and </a:t>
            </a:r>
            <a:r>
              <a:rPr lang="en-US" sz="2000" dirty="0"/>
              <a:t>professor in the School of Informatics and Computing at Indiana University </a:t>
            </a:r>
            <a:endParaRPr lang="en-US" sz="2000" dirty="0" smtClean="0"/>
          </a:p>
          <a:p>
            <a:pPr lvl="1"/>
            <a:r>
              <a:rPr lang="en-US" sz="2000" b="1" dirty="0" smtClean="0"/>
              <a:t>Robert H. McDonald</a:t>
            </a:r>
            <a:r>
              <a:rPr lang="en-US" sz="2000" dirty="0"/>
              <a:t>, </a:t>
            </a:r>
            <a:r>
              <a:rPr lang="en-US" sz="2000" dirty="0" smtClean="0"/>
              <a:t>Associate </a:t>
            </a:r>
            <a:r>
              <a:rPr lang="en-US" sz="2000" dirty="0"/>
              <a:t>Dean of </a:t>
            </a:r>
            <a:r>
              <a:rPr lang="en-US" sz="2000" dirty="0" smtClean="0"/>
              <a:t>Libraries/Deputy Director Data to Insight Center at Indiana University</a:t>
            </a:r>
          </a:p>
          <a:p>
            <a:pPr lvl="1"/>
            <a:r>
              <a:rPr lang="en-US" sz="2000" b="1" dirty="0"/>
              <a:t>B</a:t>
            </a:r>
            <a:r>
              <a:rPr lang="en-US" sz="2000" b="1" dirty="0" smtClean="0"/>
              <a:t>eth </a:t>
            </a:r>
            <a:r>
              <a:rPr lang="en-US" sz="2000" b="1" dirty="0"/>
              <a:t>Sandore Namachchivaya</a:t>
            </a:r>
            <a:r>
              <a:rPr lang="en-US" sz="2000" dirty="0"/>
              <a:t>, Associate University Librarian for Information Technology Planning &amp; </a:t>
            </a:r>
            <a:r>
              <a:rPr lang="en-US" sz="2000" dirty="0" smtClean="0"/>
              <a:t>Policy at </a:t>
            </a:r>
            <a:r>
              <a:rPr lang="en-US" sz="2000" dirty="0"/>
              <a:t>the University of Illinois </a:t>
            </a:r>
            <a:endParaRPr lang="en-US" sz="2000" dirty="0" smtClean="0"/>
          </a:p>
          <a:p>
            <a:pPr lvl="1"/>
            <a:r>
              <a:rPr lang="en-US" sz="2000" b="1" dirty="0" smtClean="0"/>
              <a:t>John </a:t>
            </a:r>
            <a:r>
              <a:rPr lang="en-US" sz="2000" b="1" dirty="0"/>
              <a:t>Unsworth</a:t>
            </a:r>
            <a:r>
              <a:rPr lang="en-US" sz="2000" dirty="0"/>
              <a:t>, Vice Provost for Library &amp; Technology Services and Chief Information Officer at Brandeis </a:t>
            </a:r>
            <a:r>
              <a:rPr lang="en-US" sz="2000" dirty="0" smtClean="0"/>
              <a:t>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Mission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2800" b="1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the record of human knowledge.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Efforts include, but are not limited to</a:t>
            </a:r>
          </a:p>
          <a:p>
            <a:pPr marL="800100" lvl="2" indent="0">
              <a:buNone/>
              <a:defRPr/>
            </a:pPr>
            <a:r>
              <a:rPr lang="en-US" dirty="0" smtClean="0"/>
              <a:t>…building comprehensive collections co-owned and managed by partners.</a:t>
            </a:r>
          </a:p>
          <a:p>
            <a:pPr marL="800100" lvl="2" indent="0">
              <a:buNone/>
              <a:defRPr/>
            </a:pPr>
            <a:r>
              <a:rPr lang="en-US" dirty="0" smtClean="0"/>
              <a:t>…enabling access by users with print disabilities.</a:t>
            </a:r>
            <a:endParaRPr lang="en-US" dirty="0"/>
          </a:p>
          <a:p>
            <a:pPr marL="800100" lvl="2" indent="0">
              <a:buNone/>
              <a:defRPr/>
            </a:pPr>
            <a:r>
              <a:rPr lang="en-US" dirty="0" smtClean="0"/>
              <a:t>…supporting computational research with the collections.</a:t>
            </a:r>
          </a:p>
          <a:p>
            <a:pPr marL="800100" lvl="2" indent="0">
              <a:buNone/>
              <a:defRPr/>
            </a:pPr>
            <a:r>
              <a:rPr lang="en-US" dirty="0" smtClean="0"/>
              <a:t>…stimulating shared collection storage strategies among libraries.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/>
          <a:lstStyle/>
          <a:p>
            <a:r>
              <a:rPr lang="en-US" dirty="0" smtClean="0"/>
              <a:t>Goals for HTRC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rovide a persistent and sustainable structure to enable original and cutting edge research. </a:t>
            </a:r>
          </a:p>
          <a:p>
            <a:pPr marL="1200150" lvl="3" indent="-342900"/>
            <a:r>
              <a:rPr lang="en-US" dirty="0"/>
              <a:t>Leverage data storage and computational infrastructure at Indiana &amp; </a:t>
            </a:r>
            <a:r>
              <a:rPr lang="en-US" dirty="0" smtClean="0"/>
              <a:t>Illinois</a:t>
            </a:r>
          </a:p>
          <a:p>
            <a:pPr marL="1200150" lvl="3" indent="-342900"/>
            <a:r>
              <a:rPr lang="en-US" dirty="0"/>
              <a:t>Stimulate community development of new functionality and </a:t>
            </a:r>
            <a:r>
              <a:rPr lang="en-US" dirty="0" smtClean="0"/>
              <a:t>tools</a:t>
            </a:r>
          </a:p>
          <a:p>
            <a:pPr marL="1200150" lvl="3" indent="-342900"/>
            <a:r>
              <a:rPr lang="en-US" dirty="0"/>
              <a:t>Use tools to enable discoveries that would not be possible without the HTRC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Enable </a:t>
            </a:r>
            <a:r>
              <a:rPr lang="en-US" sz="2800" dirty="0"/>
              <a:t>scholars to fully utilize content of </a:t>
            </a:r>
            <a:r>
              <a:rPr lang="en-US" sz="2800" dirty="0" err="1"/>
              <a:t>HathiTrust</a:t>
            </a:r>
            <a:r>
              <a:rPr lang="en-US" sz="2800" dirty="0"/>
              <a:t> Library while preventing intellectual property misuse within U.S. copyright law. </a:t>
            </a:r>
            <a:endParaRPr lang="en-US" sz="2800" dirty="0" smtClean="0"/>
          </a:p>
          <a:p>
            <a:pPr marL="1200150" lvl="3" indent="-342900"/>
            <a:r>
              <a:rPr lang="en-US" dirty="0"/>
              <a:t>Provision secure computational and data environment for scholars to perform research using </a:t>
            </a:r>
            <a:r>
              <a:rPr lang="en-US" dirty="0" err="1"/>
              <a:t>HathiTrust</a:t>
            </a:r>
            <a:r>
              <a:rPr lang="en-US" dirty="0"/>
              <a:t> Digital Library.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HathiTrust Research Center </a:t>
            </a:r>
            <a:br>
              <a:rPr lang="en-US" dirty="0" smtClean="0"/>
            </a:br>
            <a:r>
              <a:rPr lang="en-US" dirty="0" err="1" smtClean="0"/>
              <a:t>UnCamp</a:t>
            </a:r>
            <a:r>
              <a:rPr lang="en-US" dirty="0" smtClean="0"/>
              <a:t>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March 30-31, 2015</a:t>
            </a:r>
          </a:p>
          <a:p>
            <a:pPr marL="0" indent="0" algn="ctr">
              <a:buNone/>
            </a:pPr>
            <a:r>
              <a:rPr lang="en-US" dirty="0" smtClean="0"/>
              <a:t>University of Michigan</a:t>
            </a:r>
          </a:p>
          <a:p>
            <a:pPr marL="0" indent="0" algn="ctr">
              <a:buNone/>
            </a:pPr>
            <a:r>
              <a:rPr lang="en-US" dirty="0" smtClean="0"/>
              <a:t>Ann Arbor,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Thoughts on the Present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positioned?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mission, collection, and the repository operations are all strong.</a:t>
            </a:r>
          </a:p>
          <a:p>
            <a:r>
              <a:rPr lang="en-US" dirty="0" smtClean="0"/>
              <a:t>Our brand reputation is outstanding.</a:t>
            </a:r>
          </a:p>
          <a:p>
            <a:r>
              <a:rPr lang="en-US" dirty="0" smtClean="0"/>
              <a:t>Our work is solidly supported by the law.</a:t>
            </a:r>
          </a:p>
          <a:p>
            <a:r>
              <a:rPr lang="en-US" dirty="0" smtClean="0"/>
              <a:t>We have expanded access in unprecedented ways. </a:t>
            </a:r>
          </a:p>
          <a:p>
            <a:r>
              <a:rPr lang="en-US" dirty="0" smtClean="0"/>
              <a:t>The partnership provides a solid base for action.</a:t>
            </a:r>
          </a:p>
          <a:p>
            <a:r>
              <a:rPr lang="en-US" dirty="0" smtClean="0"/>
              <a:t>We have very important programs underway.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thought?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Strategy, mission, and role in the future</a:t>
            </a:r>
          </a:p>
          <a:p>
            <a:pPr lvl="1"/>
            <a:r>
              <a:rPr lang="en-US" dirty="0"/>
              <a:t>Membership </a:t>
            </a:r>
            <a:r>
              <a:rPr lang="en-US" dirty="0" smtClean="0"/>
              <a:t>growth</a:t>
            </a:r>
          </a:p>
          <a:p>
            <a:pPr lvl="1"/>
            <a:r>
              <a:rPr lang="en-US" dirty="0"/>
              <a:t>Collections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/>
              <a:t>Public policy</a:t>
            </a:r>
          </a:p>
          <a:p>
            <a:pPr lvl="1"/>
            <a:r>
              <a:rPr lang="en-US" dirty="0" smtClean="0"/>
              <a:t>(Inter)National </a:t>
            </a:r>
            <a:r>
              <a:rPr lang="en-US" dirty="0"/>
              <a:t>digital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Services for members and the public</a:t>
            </a:r>
            <a:endParaRPr lang="en-US" dirty="0"/>
          </a:p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Engagement with researchers and libraries</a:t>
            </a:r>
          </a:p>
          <a:p>
            <a:pPr lvl="1"/>
            <a:r>
              <a:rPr lang="en-US" dirty="0" smtClean="0"/>
              <a:t>Enabling more participation in plans and action</a:t>
            </a:r>
          </a:p>
          <a:p>
            <a:pPr lvl="1"/>
            <a:r>
              <a:rPr lang="en-US" dirty="0" smtClean="0"/>
              <a:t>Standing on our own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actions must align with the mission, goals, and purpose across our partnership.  </a:t>
            </a:r>
          </a:p>
          <a:p>
            <a:r>
              <a:rPr lang="en-US" dirty="0" smtClean="0"/>
              <a:t>A few additional assumptions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should pursue complementarity and cooperation, not competition and duplication. </a:t>
            </a:r>
          </a:p>
          <a:p>
            <a:pPr lvl="1"/>
            <a:r>
              <a:rPr lang="en-US" dirty="0" smtClean="0"/>
              <a:t>Scale </a:t>
            </a:r>
            <a:r>
              <a:rPr lang="en-US" dirty="0"/>
              <a:t>will continue </a:t>
            </a:r>
            <a:r>
              <a:rPr lang="en-US" dirty="0" smtClean="0"/>
              <a:t>to drive our strategies</a:t>
            </a:r>
            <a:endParaRPr lang="en-US" dirty="0"/>
          </a:p>
          <a:p>
            <a:pPr lvl="1"/>
            <a:r>
              <a:rPr lang="en-US" dirty="0" smtClean="0"/>
              <a:t>Potential partners </a:t>
            </a:r>
            <a:r>
              <a:rPr lang="en-US" dirty="0"/>
              <a:t>are not just other l</a:t>
            </a:r>
            <a:r>
              <a:rPr lang="en-US" dirty="0" smtClean="0"/>
              <a:t>ibraries and library organizations, </a:t>
            </a:r>
            <a:r>
              <a:rPr lang="en-US" dirty="0"/>
              <a:t>but also </a:t>
            </a:r>
            <a:r>
              <a:rPr lang="en-US" dirty="0" smtClean="0"/>
              <a:t>readers, authors, publishers.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http://www.hathitrust.org/resources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10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Thank you!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furlough@hathitrust.org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@</a:t>
            </a:r>
            <a:r>
              <a:rPr lang="en-US" sz="3600" dirty="0" err="1" smtClean="0"/>
              <a:t>MikeFurlough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1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Library Project announced (2004)</a:t>
            </a:r>
          </a:p>
          <a:p>
            <a:r>
              <a:rPr lang="en-US" dirty="0" smtClean="0"/>
              <a:t>Launch (2008)</a:t>
            </a:r>
          </a:p>
          <a:p>
            <a:r>
              <a:rPr lang="en-US" dirty="0" smtClean="0"/>
              <a:t>TRAC certification (2011)</a:t>
            </a:r>
          </a:p>
          <a:p>
            <a:r>
              <a:rPr lang="en-US" dirty="0" smtClean="0"/>
              <a:t>Constitutional convention (2011)</a:t>
            </a:r>
          </a:p>
          <a:p>
            <a:r>
              <a:rPr lang="en-US" dirty="0" smtClean="0"/>
              <a:t>10 million volumes (2012)</a:t>
            </a:r>
          </a:p>
          <a:p>
            <a:r>
              <a:rPr lang="en-US" dirty="0" smtClean="0"/>
              <a:t>New </a:t>
            </a:r>
            <a:r>
              <a:rPr lang="en-US" dirty="0"/>
              <a:t>g</a:t>
            </a:r>
            <a:r>
              <a:rPr lang="en-US" dirty="0" smtClean="0"/>
              <a:t>overnance established (2012)</a:t>
            </a:r>
          </a:p>
          <a:p>
            <a:r>
              <a:rPr lang="en-US" dirty="0" smtClean="0"/>
              <a:t>Current bylaws and fee structure (2013)</a:t>
            </a:r>
          </a:p>
          <a:p>
            <a:r>
              <a:rPr lang="en-US" dirty="0" smtClean="0"/>
              <a:t>12 million volumes (2014)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647700" y="180488"/>
            <a:ext cx="7734300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HathiTrust Members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California 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Michigan State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Montana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Mount Holyoke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Public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Rutgers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Stanford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A&amp;M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Tech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2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Chicago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New Mexico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Pittsburgh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Tennessee, 	Knoxville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Membership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4229490"/>
              </p:ext>
            </p:extLst>
          </p:nvPr>
        </p:nvGraphicFramePr>
        <p:xfrm>
          <a:off x="927100" y="1811338"/>
          <a:ext cx="7340600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Leverage </a:t>
            </a:r>
            <a:r>
              <a:rPr lang="en-US" dirty="0"/>
              <a:t>expertise across institutions</a:t>
            </a:r>
          </a:p>
          <a:p>
            <a:pPr lvl="1">
              <a:defRPr/>
            </a:pPr>
            <a:r>
              <a:rPr lang="en-US" dirty="0" smtClean="0"/>
              <a:t>Collective </a:t>
            </a:r>
            <a:r>
              <a:rPr lang="en-US" dirty="0"/>
              <a:t>work</a:t>
            </a:r>
          </a:p>
          <a:p>
            <a:pPr>
              <a:defRPr/>
            </a:pPr>
            <a:r>
              <a:rPr lang="en-US" dirty="0" smtClean="0"/>
              <a:t>Distributed </a:t>
            </a:r>
            <a:r>
              <a:rPr lang="en-US" dirty="0"/>
              <a:t>Infrastructure</a:t>
            </a:r>
          </a:p>
          <a:p>
            <a:pPr lvl="1"/>
            <a:r>
              <a:rPr lang="en-US" dirty="0" smtClean="0"/>
              <a:t>Preservation </a:t>
            </a:r>
            <a:r>
              <a:rPr lang="en-US" dirty="0"/>
              <a:t>repository and access services</a:t>
            </a:r>
          </a:p>
          <a:p>
            <a:pPr lvl="2"/>
            <a:r>
              <a:rPr lang="en-US" dirty="0"/>
              <a:t>University of Michigan</a:t>
            </a:r>
          </a:p>
          <a:p>
            <a:pPr lvl="2"/>
            <a:r>
              <a:rPr lang="en-US" dirty="0"/>
              <a:t>Mirror site:  Indiana University</a:t>
            </a:r>
          </a:p>
          <a:p>
            <a:pPr lvl="1"/>
            <a:r>
              <a:rPr lang="en-US" dirty="0"/>
              <a:t>Metadata management services (</a:t>
            </a:r>
            <a:r>
              <a:rPr lang="en-US" dirty="0" err="1"/>
              <a:t>Zephir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California Digital Library	</a:t>
            </a:r>
          </a:p>
          <a:p>
            <a:pPr lvl="1"/>
            <a:r>
              <a:rPr lang="en-US" dirty="0"/>
              <a:t>HathiTrust Research Center</a:t>
            </a:r>
          </a:p>
          <a:p>
            <a:pPr lvl="2"/>
            <a:r>
              <a:rPr lang="en-US" dirty="0"/>
              <a:t>Indiana University and University of </a:t>
            </a:r>
            <a:r>
              <a:rPr lang="en-US" dirty="0" smtClean="0"/>
              <a:t>Illinois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Governance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7900" y="1752600"/>
            <a:ext cx="7239000" cy="4579939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 HathiTrust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Members</a:t>
            </a:r>
            <a:endParaRPr lang="en-US" sz="2400" b="1" dirty="0"/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1595740" y="3882347"/>
            <a:ext cx="1835150" cy="809097"/>
            <a:chOff x="4664" y="439903"/>
            <a:chExt cx="1827847" cy="899006"/>
          </a:xfrm>
        </p:grpSpPr>
        <p:sp>
          <p:nvSpPr>
            <p:cNvPr id="15" name="Rounded Rectangle 14"/>
            <p:cNvSpPr/>
            <p:nvPr/>
          </p:nvSpPr>
          <p:spPr>
            <a:xfrm>
              <a:off x="4664" y="439903"/>
              <a:ext cx="1827847" cy="89900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47355" y="482238"/>
              <a:ext cx="1742463" cy="856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 smtClean="0"/>
                <a:t>Program Steering Committee</a:t>
              </a:r>
              <a:endParaRPr lang="en-US" dirty="0"/>
            </a:p>
          </p:txBody>
        </p:sp>
      </p:grpSp>
      <p:sp>
        <p:nvSpPr>
          <p:cNvPr id="14" name="Rounded Rectangle 10"/>
          <p:cNvSpPr/>
          <p:nvPr/>
        </p:nvSpPr>
        <p:spPr>
          <a:xfrm>
            <a:off x="3679386" y="2080419"/>
            <a:ext cx="1751012" cy="87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Board of Governors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8267489">
            <a:off x="2902911" y="3129757"/>
            <a:ext cx="736568" cy="54697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Left Arrow 9"/>
          <p:cNvSpPr/>
          <p:nvPr/>
        </p:nvSpPr>
        <p:spPr>
          <a:xfrm rot="2650423">
            <a:off x="5501671" y="3145247"/>
            <a:ext cx="736568" cy="54697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8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821187" y="3864505"/>
            <a:ext cx="1835150" cy="809097"/>
            <a:chOff x="4664" y="439903"/>
            <a:chExt cx="1827847" cy="899006"/>
          </a:xfrm>
          <a:solidFill>
            <a:srgbClr val="0080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4664" y="439903"/>
              <a:ext cx="1827847" cy="89900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7"/>
            <p:cNvSpPr/>
            <p:nvPr/>
          </p:nvSpPr>
          <p:spPr>
            <a:xfrm>
              <a:off x="47355" y="482238"/>
              <a:ext cx="1742463" cy="8566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 smtClean="0"/>
                <a:t>Executive Director</a:t>
              </a:r>
              <a:endParaRPr lang="en-US" dirty="0"/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2882900" y="5067301"/>
            <a:ext cx="1637245" cy="895546"/>
            <a:chOff x="4664" y="482238"/>
            <a:chExt cx="1827847" cy="899005"/>
          </a:xfrm>
        </p:grpSpPr>
        <p:sp>
          <p:nvSpPr>
            <p:cNvPr id="21" name="Rounded Rectangle 20"/>
            <p:cNvSpPr/>
            <p:nvPr/>
          </p:nvSpPr>
          <p:spPr>
            <a:xfrm>
              <a:off x="4664" y="482238"/>
              <a:ext cx="1827847" cy="899005"/>
            </a:xfrm>
            <a:prstGeom prst="roundRect">
              <a:avLst>
                <a:gd name="adj" fmla="val 10000"/>
              </a:avLst>
            </a:prstGeom>
            <a:solidFill>
              <a:srgbClr val="66006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7"/>
            <p:cNvSpPr/>
            <p:nvPr/>
          </p:nvSpPr>
          <p:spPr>
            <a:xfrm>
              <a:off x="47355" y="482238"/>
              <a:ext cx="1742463" cy="856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 smtClean="0"/>
                <a:t>Committees and Working Groups</a:t>
              </a:r>
              <a:endParaRPr lang="en-US" dirty="0"/>
            </a:p>
          </p:txBody>
        </p:sp>
      </p:grpSp>
      <p:sp>
        <p:nvSpPr>
          <p:cNvPr id="23" name="Left Arrow 22"/>
          <p:cNvSpPr/>
          <p:nvPr/>
        </p:nvSpPr>
        <p:spPr>
          <a:xfrm rot="2650423">
            <a:off x="1993921" y="4777259"/>
            <a:ext cx="736568" cy="54697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4750854" y="5067301"/>
            <a:ext cx="1637246" cy="895546"/>
            <a:chOff x="4664" y="482238"/>
            <a:chExt cx="1827847" cy="899005"/>
          </a:xfrm>
        </p:grpSpPr>
        <p:sp>
          <p:nvSpPr>
            <p:cNvPr id="25" name="Rounded Rectangle 24"/>
            <p:cNvSpPr/>
            <p:nvPr/>
          </p:nvSpPr>
          <p:spPr>
            <a:xfrm>
              <a:off x="4664" y="482238"/>
              <a:ext cx="1827847" cy="899005"/>
            </a:xfrm>
            <a:prstGeom prst="roundRect">
              <a:avLst>
                <a:gd name="adj" fmla="val 10000"/>
              </a:avLst>
            </a:prstGeom>
            <a:solidFill>
              <a:srgbClr val="66006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7"/>
            <p:cNvSpPr/>
            <p:nvPr/>
          </p:nvSpPr>
          <p:spPr>
            <a:xfrm>
              <a:off x="47355" y="482238"/>
              <a:ext cx="1742463" cy="856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 smtClean="0"/>
                <a:t>Operations</a:t>
              </a:r>
              <a:endParaRPr lang="en-US" dirty="0"/>
            </a:p>
          </p:txBody>
        </p:sp>
      </p:grpSp>
      <p:sp>
        <p:nvSpPr>
          <p:cNvPr id="27" name="Left Arrow 26"/>
          <p:cNvSpPr/>
          <p:nvPr/>
        </p:nvSpPr>
        <p:spPr>
          <a:xfrm rot="8040224">
            <a:off x="6576212" y="4769144"/>
            <a:ext cx="736568" cy="54697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6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24672</TotalTime>
  <Words>2210</Words>
  <Application>Microsoft Macintosh PowerPoint</Application>
  <PresentationFormat>On-screen Show (4:3)</PresentationFormat>
  <Paragraphs>543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Worksheet</vt:lpstr>
      <vt:lpstr>Sharing Collections through Shared Stewardship</vt:lpstr>
      <vt:lpstr>Today’s Conversation</vt:lpstr>
      <vt:lpstr>The Partnership</vt:lpstr>
      <vt:lpstr>Mission</vt:lpstr>
      <vt:lpstr>Timeline:  Highlights</vt:lpstr>
      <vt:lpstr>HathiTrust Members</vt:lpstr>
      <vt:lpstr>Growth in Membership</vt:lpstr>
      <vt:lpstr>Shared Responsibilities</vt:lpstr>
      <vt:lpstr>Governance</vt:lpstr>
      <vt:lpstr>PowerPoint Presentation</vt:lpstr>
      <vt:lpstr>Program Steering Committee</vt:lpstr>
      <vt:lpstr>Program Steering Committee Membership</vt:lpstr>
      <vt:lpstr>PSC Actions 2013-2014</vt:lpstr>
      <vt:lpstr>Standing Committees  and Working Groups</vt:lpstr>
      <vt:lpstr>Collections and Access</vt:lpstr>
      <vt:lpstr>Growth of Collection</vt:lpstr>
      <vt:lpstr>Preservation with Access</vt:lpstr>
      <vt:lpstr>Content Sources</vt:lpstr>
      <vt:lpstr>Dates</vt:lpstr>
      <vt:lpstr>Language Distribution (1)</vt:lpstr>
      <vt:lpstr>Language Distribution (2)</vt:lpstr>
      <vt:lpstr>Access: Lawful uses of  in-copyright works</vt:lpstr>
      <vt:lpstr>Collective Action:  Copyright Review</vt:lpstr>
      <vt:lpstr>Copyright Distribution</vt:lpstr>
      <vt:lpstr>Special Collections: Islamic Manuscripts  </vt:lpstr>
      <vt:lpstr>Current Initiatives</vt:lpstr>
      <vt:lpstr>Current Initiatives</vt:lpstr>
      <vt:lpstr>Shared Print Monographs Archive</vt:lpstr>
      <vt:lpstr>Why A Shared Print Archive Program</vt:lpstr>
      <vt:lpstr>Print Monographs  Archive Task Force</vt:lpstr>
      <vt:lpstr>Questions: Monographs Archive</vt:lpstr>
      <vt:lpstr>Government Documents Initiative</vt:lpstr>
      <vt:lpstr>Existing Government Documents</vt:lpstr>
      <vt:lpstr>Working Group Membership</vt:lpstr>
      <vt:lpstr>Working Group Tasks</vt:lpstr>
      <vt:lpstr>The Registry</vt:lpstr>
      <vt:lpstr>Computational Access</vt:lpstr>
      <vt:lpstr> Mission of the HT Research Center</vt:lpstr>
      <vt:lpstr>HTRC Governance</vt:lpstr>
      <vt:lpstr>Goals for HTRC </vt:lpstr>
      <vt:lpstr>HathiTrust Research Center  UnCamp #3</vt:lpstr>
      <vt:lpstr>Some Thoughts on the Present and Future</vt:lpstr>
      <vt:lpstr>How are we positioned?</vt:lpstr>
      <vt:lpstr>What needs thought? </vt:lpstr>
      <vt:lpstr>Assumptions</vt:lpstr>
      <vt:lpstr>How to find out more</vt:lpstr>
      <vt:lpstr>Thank you!  furlough@hathitrust.org @MikeFurlough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jjyork</dc:creator>
  <cp:lastModifiedBy>Jeremy York</cp:lastModifiedBy>
  <cp:revision>264</cp:revision>
  <cp:lastPrinted>2014-10-19T18:33:04Z</cp:lastPrinted>
  <dcterms:created xsi:type="dcterms:W3CDTF">2011-09-22T19:54:42Z</dcterms:created>
  <dcterms:modified xsi:type="dcterms:W3CDTF">2014-11-18T21:00:16Z</dcterms:modified>
</cp:coreProperties>
</file>