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72"/>
  </p:notesMasterIdLst>
  <p:sldIdLst>
    <p:sldId id="258" r:id="rId3"/>
    <p:sldId id="777" r:id="rId4"/>
    <p:sldId id="677" r:id="rId5"/>
    <p:sldId id="791" r:id="rId6"/>
    <p:sldId id="669" r:id="rId7"/>
    <p:sldId id="770" r:id="rId8"/>
    <p:sldId id="678" r:id="rId9"/>
    <p:sldId id="781" r:id="rId10"/>
    <p:sldId id="831" r:id="rId11"/>
    <p:sldId id="832" r:id="rId12"/>
    <p:sldId id="833" r:id="rId13"/>
    <p:sldId id="834" r:id="rId14"/>
    <p:sldId id="835" r:id="rId15"/>
    <p:sldId id="829" r:id="rId16"/>
    <p:sldId id="830" r:id="rId17"/>
    <p:sldId id="840" r:id="rId18"/>
    <p:sldId id="864" r:id="rId19"/>
    <p:sldId id="865" r:id="rId20"/>
    <p:sldId id="867" r:id="rId21"/>
    <p:sldId id="866" r:id="rId22"/>
    <p:sldId id="838" r:id="rId23"/>
    <p:sldId id="844" r:id="rId24"/>
    <p:sldId id="871" r:id="rId25"/>
    <p:sldId id="845" r:id="rId26"/>
    <p:sldId id="846" r:id="rId27"/>
    <p:sldId id="847" r:id="rId28"/>
    <p:sldId id="872" r:id="rId29"/>
    <p:sldId id="873" r:id="rId30"/>
    <p:sldId id="912" r:id="rId31"/>
    <p:sldId id="875" r:id="rId32"/>
    <p:sldId id="882" r:id="rId33"/>
    <p:sldId id="878" r:id="rId34"/>
    <p:sldId id="810" r:id="rId35"/>
    <p:sldId id="811" r:id="rId36"/>
    <p:sldId id="812" r:id="rId37"/>
    <p:sldId id="813" r:id="rId38"/>
    <p:sldId id="814" r:id="rId39"/>
    <p:sldId id="883" r:id="rId40"/>
    <p:sldId id="815" r:id="rId41"/>
    <p:sldId id="890" r:id="rId42"/>
    <p:sldId id="891" r:id="rId43"/>
    <p:sldId id="892" r:id="rId44"/>
    <p:sldId id="893" r:id="rId45"/>
    <p:sldId id="884" r:id="rId46"/>
    <p:sldId id="885" r:id="rId47"/>
    <p:sldId id="886" r:id="rId48"/>
    <p:sldId id="887" r:id="rId49"/>
    <p:sldId id="888" r:id="rId50"/>
    <p:sldId id="889" r:id="rId51"/>
    <p:sldId id="826" r:id="rId52"/>
    <p:sldId id="894" r:id="rId53"/>
    <p:sldId id="898" r:id="rId54"/>
    <p:sldId id="899" r:id="rId55"/>
    <p:sldId id="895" r:id="rId56"/>
    <p:sldId id="900" r:id="rId57"/>
    <p:sldId id="881" r:id="rId58"/>
    <p:sldId id="901" r:id="rId59"/>
    <p:sldId id="880" r:id="rId60"/>
    <p:sldId id="902" r:id="rId61"/>
    <p:sldId id="903" r:id="rId62"/>
    <p:sldId id="904" r:id="rId63"/>
    <p:sldId id="905" r:id="rId64"/>
    <p:sldId id="906" r:id="rId65"/>
    <p:sldId id="907" r:id="rId66"/>
    <p:sldId id="908" r:id="rId67"/>
    <p:sldId id="909" r:id="rId68"/>
    <p:sldId id="910" r:id="rId69"/>
    <p:sldId id="911" r:id="rId70"/>
    <p:sldId id="755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7" autoAdjust="0"/>
    <p:restoredTop sz="91319" autoAdjust="0"/>
  </p:normalViewPr>
  <p:slideViewPr>
    <p:cSldViewPr snapToGrid="0" snapToObjects="1">
      <p:cViewPr>
        <p:scale>
          <a:sx n="73" d="100"/>
          <a:sy n="73" d="100"/>
        </p:scale>
        <p:origin x="-1368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27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289432242022"/>
          <c:y val="0.409048990021622"/>
          <c:w val="0.56973692498964"/>
          <c:h val="0.554882930382601"/>
        </c:manualLayout>
      </c:layout>
      <c:pie3DChart>
        <c:varyColors val="1"/>
        <c:ser>
          <c:idx val="0"/>
          <c:order val="0"/>
          <c:dLbls>
            <c:dLbl>
              <c:idx val="11"/>
              <c:layout>
                <c:manualLayout>
                  <c:x val="-0.0513849659446241"/>
                  <c:y val="-0.08267997939476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463934604227103"/>
                  <c:y val="0.158378947125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438395441359304"/>
                  <c:y val="0.243547816434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.43811902196436"/>
                  <c:y val="0.06146264756553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.41961409034397"/>
                  <c:y val="-0.02957993686912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0.0755615416493991"/>
                  <c:y val="-0.252781111612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.389472689598011"/>
                  <c:y val="-0.1118119486165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.377894073767095"/>
                  <c:y val="-0.1999176754888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0.3947360132615"/>
                  <c:y val="-0.2821496872362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.110525652714463"/>
                  <c:y val="-0.1646753847399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0.167367757977621"/>
                  <c:y val="-0.2997708326106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.402077040749325"/>
                  <c:y val="0.2993145650907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[Workbook1]Sheet1!$A$1:$A$28</c:f>
              <c:strCache>
                <c:ptCount val="28"/>
                <c:pt idx="0">
                  <c:v>University of Michigan</c:v>
                </c:pt>
                <c:pt idx="1">
                  <c:v>University of California</c:v>
                </c:pt>
                <c:pt idx="2">
                  <c:v>University of Wisconsin</c:v>
                </c:pt>
                <c:pt idx="3">
                  <c:v>Cornell University</c:v>
                </c:pt>
                <c:pt idx="4">
                  <c:v>New York Public Library</c:v>
                </c:pt>
                <c:pt idx="5">
                  <c:v>Princeton University</c:v>
                </c:pt>
                <c:pt idx="6">
                  <c:v>Harvard University</c:v>
                </c:pt>
                <c:pt idx="7">
                  <c:v>Indiana University</c:v>
                </c:pt>
                <c:pt idx="8">
                  <c:v>University of Minnesota</c:v>
                </c:pt>
                <c:pt idx="9">
                  <c:v>University of Illinois</c:v>
                </c:pt>
                <c:pt idx="10">
                  <c:v>Universidad Complutense</c:v>
                </c:pt>
                <c:pt idx="11">
                  <c:v>Library of Congress</c:v>
                </c:pt>
                <c:pt idx="12">
                  <c:v>Keio University</c:v>
                </c:pt>
                <c:pt idx="13">
                  <c:v>Penn State</c:v>
                </c:pt>
                <c:pt idx="14">
                  <c:v>Columbia University</c:v>
                </c:pt>
                <c:pt idx="15">
                  <c:v>University of Virginia</c:v>
                </c:pt>
                <c:pt idx="16">
                  <c:v>Purdue University</c:v>
                </c:pt>
                <c:pt idx="17">
                  <c:v>University of Chicago</c:v>
                </c:pt>
                <c:pt idx="18">
                  <c:v>Northwestern University</c:v>
                </c:pt>
                <c:pt idx="19">
                  <c:v>Duke University</c:v>
                </c:pt>
                <c:pt idx="20">
                  <c:v>Yale University</c:v>
                </c:pt>
                <c:pt idx="21">
                  <c:v>University of North Carolina at Chapel Hill</c:v>
                </c:pt>
                <c:pt idx="22">
                  <c:v>University of Florida</c:v>
                </c:pt>
                <c:pt idx="23">
                  <c:v>North Carolina State University</c:v>
                </c:pt>
                <c:pt idx="24">
                  <c:v>Boston College</c:v>
                </c:pt>
                <c:pt idx="25">
                  <c:v>Texas A&amp;M University</c:v>
                </c:pt>
                <c:pt idx="26">
                  <c:v>Utah State University</c:v>
                </c:pt>
                <c:pt idx="27">
                  <c:v>Ohio State</c:v>
                </c:pt>
              </c:strCache>
            </c:strRef>
          </c:cat>
          <c:val>
            <c:numRef>
              <c:f>[Workbook1]Sheet1!$B$1:$B$28</c:f>
              <c:numCache>
                <c:formatCode>0.00%</c:formatCode>
                <c:ptCount val="28"/>
                <c:pt idx="0">
                  <c:v>0.42516</c:v>
                </c:pt>
                <c:pt idx="1">
                  <c:v>0.31465</c:v>
                </c:pt>
                <c:pt idx="2">
                  <c:v>0.05064</c:v>
                </c:pt>
                <c:pt idx="3">
                  <c:v>0.04019</c:v>
                </c:pt>
                <c:pt idx="4">
                  <c:v>0.02627</c:v>
                </c:pt>
                <c:pt idx="5">
                  <c:v>0.02293</c:v>
                </c:pt>
                <c:pt idx="6">
                  <c:v>0.02163</c:v>
                </c:pt>
                <c:pt idx="7">
                  <c:v>0.01782</c:v>
                </c:pt>
                <c:pt idx="8">
                  <c:v>0.01081</c:v>
                </c:pt>
                <c:pt idx="9">
                  <c:v>0.01053</c:v>
                </c:pt>
                <c:pt idx="10">
                  <c:v>0.0102</c:v>
                </c:pt>
                <c:pt idx="11">
                  <c:v>0.00817</c:v>
                </c:pt>
                <c:pt idx="12">
                  <c:v>0.0073</c:v>
                </c:pt>
                <c:pt idx="13">
                  <c:v>0.00632</c:v>
                </c:pt>
                <c:pt idx="14">
                  <c:v>0.00592</c:v>
                </c:pt>
                <c:pt idx="15">
                  <c:v>0.00463</c:v>
                </c:pt>
                <c:pt idx="16">
                  <c:v>0.00407</c:v>
                </c:pt>
                <c:pt idx="17">
                  <c:v>0.00355</c:v>
                </c:pt>
                <c:pt idx="18">
                  <c:v>0.00342</c:v>
                </c:pt>
                <c:pt idx="19">
                  <c:v>0.00247</c:v>
                </c:pt>
                <c:pt idx="20">
                  <c:v>0.00216</c:v>
                </c:pt>
                <c:pt idx="21">
                  <c:v>0.00155</c:v>
                </c:pt>
                <c:pt idx="22">
                  <c:v>0.00089</c:v>
                </c:pt>
                <c:pt idx="23">
                  <c:v>0.00029</c:v>
                </c:pt>
                <c:pt idx="24">
                  <c:v>0.00024</c:v>
                </c:pt>
                <c:pt idx="25">
                  <c:v>0.0001</c:v>
                </c:pt>
                <c:pt idx="26">
                  <c:v>1.0E-5</c:v>
                </c:pt>
                <c:pt idx="27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158259596427"/>
          <c:y val="0.290898157153304"/>
          <c:w val="0.617859466359069"/>
          <c:h val="0.597842794966306"/>
        </c:manualLayout>
      </c:layout>
      <c:pie3DChart>
        <c:varyColors val="1"/>
        <c:ser>
          <c:idx val="0"/>
          <c:order val="0"/>
          <c:dLbls>
            <c:dLbl>
              <c:idx val="13"/>
              <c:layout>
                <c:manualLayout>
                  <c:x val="0.360304742302939"/>
                  <c:y val="-0.03079527587535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1700-</a:t>
                    </a:r>
                    <a:r>
                      <a:rPr lang="en-US" dirty="0" smtClean="0"/>
                      <a:t>1799, 0.01%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0.357225214590948"/>
                  <c:y val="-0.0846870086572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1600-</a:t>
                    </a:r>
                    <a:r>
                      <a:rPr lang="en-US" dirty="0" smtClean="0"/>
                      <a:t>1699, 0.01%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5"/>
              <c:layout>
                <c:manualLayout>
                  <c:x val="0.360304742302939"/>
                  <c:y val="-0.1385787414391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1599,</a:t>
                    </a:r>
                    <a:r>
                      <a:rPr lang="en-US" baseline="0" dirty="0" smtClean="0"/>
                      <a:t> 0.07%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6"/>
              <c:layout>
                <c:manualLayout>
                  <c:x val="0.375702380862893"/>
                  <c:y val="-0.1899042012313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1500, 0.04%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'[HathiTrust Stats - 2%2F17%2F2014.xlsx]Dates'!$C$28:$C$44</c:f>
              <c:strCache>
                <c:ptCount val="17"/>
                <c:pt idx="0">
                  <c:v>2000-2009</c:v>
                </c:pt>
                <c:pt idx="1">
                  <c:v>1990-1999</c:v>
                </c:pt>
                <c:pt idx="2">
                  <c:v>1980-1989</c:v>
                </c:pt>
                <c:pt idx="3">
                  <c:v>1970-1979</c:v>
                </c:pt>
                <c:pt idx="4">
                  <c:v>1960-1969</c:v>
                </c:pt>
                <c:pt idx="5">
                  <c:v>1950-1959</c:v>
                </c:pt>
                <c:pt idx="6">
                  <c:v>1940-1949</c:v>
                </c:pt>
                <c:pt idx="7">
                  <c:v>1930-1939</c:v>
                </c:pt>
                <c:pt idx="8">
                  <c:v>1920-1929</c:v>
                </c:pt>
                <c:pt idx="9">
                  <c:v>1910-1919</c:v>
                </c:pt>
                <c:pt idx="10">
                  <c:v>1900-1909</c:v>
                </c:pt>
                <c:pt idx="11">
                  <c:v>1850-1899</c:v>
                </c:pt>
                <c:pt idx="12">
                  <c:v>1800-1849</c:v>
                </c:pt>
                <c:pt idx="13">
                  <c:v>1700-1799</c:v>
                </c:pt>
                <c:pt idx="14">
                  <c:v>1600-1699</c:v>
                </c:pt>
                <c:pt idx="15">
                  <c:v>1500-1599</c:v>
                </c:pt>
                <c:pt idx="16">
                  <c:v>0-1500</c:v>
                </c:pt>
              </c:strCache>
            </c:strRef>
          </c:cat>
          <c:val>
            <c:numRef>
              <c:f>'[HathiTrust Stats - 2%2F17%2F2014.xlsx]Dates'!$D$28:$D$44</c:f>
              <c:numCache>
                <c:formatCode>0%</c:formatCode>
                <c:ptCount val="17"/>
                <c:pt idx="0">
                  <c:v>0.1</c:v>
                </c:pt>
                <c:pt idx="1">
                  <c:v>0.14</c:v>
                </c:pt>
                <c:pt idx="2">
                  <c:v>0.14</c:v>
                </c:pt>
                <c:pt idx="3">
                  <c:v>0.13</c:v>
                </c:pt>
                <c:pt idx="4">
                  <c:v>0.11</c:v>
                </c:pt>
                <c:pt idx="5">
                  <c:v>0.06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0.1</c:v>
                </c:pt>
                <c:pt idx="12">
                  <c:v>0.03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537120431711"/>
          <c:y val="0.235464203135853"/>
          <c:w val="0.689202910546355"/>
          <c:h val="0.665769261015442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'[HathiTrust Stats - 2%2F17%2F2014.xlsx]Languages'!$E$2:$E$12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'[HathiTrust Stats - 2%2F17%2F2014.xlsx]Languages'!$F$2:$F$12</c:f>
              <c:numCache>
                <c:formatCode>0%</c:formatCode>
                <c:ptCount val="11"/>
                <c:pt idx="0">
                  <c:v>0.492340857383113</c:v>
                </c:pt>
                <c:pt idx="1">
                  <c:v>0.0933308891292571</c:v>
                </c:pt>
                <c:pt idx="2">
                  <c:v>0.071922211053687</c:v>
                </c:pt>
                <c:pt idx="3">
                  <c:v>0.0451020199700725</c:v>
                </c:pt>
                <c:pt idx="4">
                  <c:v>0.0390634266116699</c:v>
                </c:pt>
                <c:pt idx="5">
                  <c:v>0.0373817991461315</c:v>
                </c:pt>
                <c:pt idx="6">
                  <c:v>0.0349725583764848</c:v>
                </c:pt>
                <c:pt idx="7">
                  <c:v>0.0254834094000409</c:v>
                </c:pt>
                <c:pt idx="8">
                  <c:v>0.0189808798586019</c:v>
                </c:pt>
                <c:pt idx="9">
                  <c:v>0.0135299927884146</c:v>
                </c:pt>
                <c:pt idx="10">
                  <c:v>0.127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526394840665"/>
          <c:y val="0.286712875686913"/>
          <c:w val="0.63875613878191"/>
          <c:h val="0.61524122589829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234978949518243"/>
                  <c:y val="0.004296086801880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'[HathiTrust Stats - 2%2F17%2F2014.xlsx]Languages'!$G$12:$G$52</c:f>
              <c:strCache>
                <c:ptCount val="41"/>
                <c:pt idx="0">
                  <c:v>Portuguese</c:v>
                </c:pt>
                <c:pt idx="1">
                  <c:v>Polish</c:v>
                </c:pt>
                <c:pt idx="2">
                  <c:v>Dutch</c:v>
                </c:pt>
                <c:pt idx="3">
                  <c:v>Hebrew</c:v>
                </c:pt>
                <c:pt idx="4">
                  <c:v>Hindi</c:v>
                </c:pt>
                <c:pt idx="5">
                  <c:v>Indonesian</c:v>
                </c:pt>
                <c:pt idx="6">
                  <c:v>Korean</c:v>
                </c:pt>
                <c:pt idx="7">
                  <c:v>Swedish</c:v>
                </c:pt>
                <c:pt idx="8">
                  <c:v>Thai</c:v>
                </c:pt>
                <c:pt idx="9">
                  <c:v>Urdu</c:v>
                </c:pt>
                <c:pt idx="10">
                  <c:v>Turkish</c:v>
                </c:pt>
                <c:pt idx="11">
                  <c:v>Danish</c:v>
                </c:pt>
                <c:pt idx="12">
                  <c:v>Czech</c:v>
                </c:pt>
                <c:pt idx="13">
                  <c:v>Croatian</c:v>
                </c:pt>
                <c:pt idx="14">
                  <c:v>Persian</c:v>
                </c:pt>
                <c:pt idx="15">
                  <c:v>Tamil</c:v>
                </c:pt>
                <c:pt idx="16">
                  <c:v>Hungarian</c:v>
                </c:pt>
                <c:pt idx="17">
                  <c:v>Bengali</c:v>
                </c:pt>
                <c:pt idx="18">
                  <c:v>Norwegian</c:v>
                </c:pt>
                <c:pt idx="19">
                  <c:v>Sanskrit</c:v>
                </c:pt>
                <c:pt idx="20">
                  <c:v>Greek,-Modern-(1453--)</c:v>
                </c:pt>
                <c:pt idx="21">
                  <c:v>Vietnamese</c:v>
                </c:pt>
                <c:pt idx="22">
                  <c:v>Ukrainian</c:v>
                </c:pt>
                <c:pt idx="23">
                  <c:v>Serbian</c:v>
                </c:pt>
                <c:pt idx="24">
                  <c:v>Bulgarian</c:v>
                </c:pt>
                <c:pt idx="25">
                  <c:v>Greek,-Ancient-(to-1453)</c:v>
                </c:pt>
                <c:pt idx="26">
                  <c:v>Armenian</c:v>
                </c:pt>
                <c:pt idx="27">
                  <c:v>Romanian</c:v>
                </c:pt>
                <c:pt idx="28">
                  <c:v>Marathi</c:v>
                </c:pt>
                <c:pt idx="29">
                  <c:v>Panjabi</c:v>
                </c:pt>
                <c:pt idx="30">
                  <c:v>Telugu</c:v>
                </c:pt>
                <c:pt idx="31">
                  <c:v>Catalan</c:v>
                </c:pt>
                <c:pt idx="32">
                  <c:v>Malay</c:v>
                </c:pt>
                <c:pt idx="33">
                  <c:v>Multiple-languages</c:v>
                </c:pt>
                <c:pt idx="34">
                  <c:v>Malayalam</c:v>
                </c:pt>
                <c:pt idx="35">
                  <c:v>Finnish</c:v>
                </c:pt>
                <c:pt idx="36">
                  <c:v>Slovak</c:v>
                </c:pt>
                <c:pt idx="37">
                  <c:v>Slovenian</c:v>
                </c:pt>
                <c:pt idx="38">
                  <c:v>Turkish,-Ottoman</c:v>
                </c:pt>
                <c:pt idx="39">
                  <c:v>Yiddish</c:v>
                </c:pt>
                <c:pt idx="40">
                  <c:v>Nepali</c:v>
                </c:pt>
              </c:strCache>
            </c:strRef>
          </c:cat>
          <c:val>
            <c:numRef>
              <c:f>'[HathiTrust Stats - 2%2F17%2F2014.xlsx]Languages'!$H$12:$H$52</c:f>
              <c:numCache>
                <c:formatCode>0%</c:formatCode>
                <c:ptCount val="41"/>
                <c:pt idx="0">
                  <c:v>0.0696698454837497</c:v>
                </c:pt>
                <c:pt idx="1">
                  <c:v>0.0679487923607448</c:v>
                </c:pt>
                <c:pt idx="2">
                  <c:v>0.054543756892414</c:v>
                </c:pt>
                <c:pt idx="3">
                  <c:v>0.0515785993857708</c:v>
                </c:pt>
                <c:pt idx="4">
                  <c:v>0.0483194496667668</c:v>
                </c:pt>
                <c:pt idx="5">
                  <c:v>0.0429897367697196</c:v>
                </c:pt>
                <c:pt idx="6">
                  <c:v>0.0379502307775778</c:v>
                </c:pt>
                <c:pt idx="7">
                  <c:v>0.036394469413454</c:v>
                </c:pt>
                <c:pt idx="8">
                  <c:v>0.0325448117314249</c:v>
                </c:pt>
                <c:pt idx="9">
                  <c:v>0.0322949814393758</c:v>
                </c:pt>
                <c:pt idx="10">
                  <c:v>0.031137939127209</c:v>
                </c:pt>
                <c:pt idx="11">
                  <c:v>0.0310798977462279</c:v>
                </c:pt>
                <c:pt idx="12">
                  <c:v>0.0293424416242502</c:v>
                </c:pt>
                <c:pt idx="13">
                  <c:v>0.0252114094213779</c:v>
                </c:pt>
                <c:pt idx="14">
                  <c:v>0.0235004504515872</c:v>
                </c:pt>
                <c:pt idx="15">
                  <c:v>0.0221099808463443</c:v>
                </c:pt>
                <c:pt idx="16">
                  <c:v>0.0206753493207897</c:v>
                </c:pt>
                <c:pt idx="17">
                  <c:v>0.0204961781012393</c:v>
                </c:pt>
                <c:pt idx="18">
                  <c:v>0.0199309055212495</c:v>
                </c:pt>
                <c:pt idx="19">
                  <c:v>0.0170591189318367</c:v>
                </c:pt>
                <c:pt idx="20">
                  <c:v>0.0151311356679427</c:v>
                </c:pt>
                <c:pt idx="21">
                  <c:v>0.0144472567876871</c:v>
                </c:pt>
                <c:pt idx="22">
                  <c:v>0.0141949029573345</c:v>
                </c:pt>
                <c:pt idx="23">
                  <c:v>0.0141355998072017</c:v>
                </c:pt>
                <c:pt idx="24">
                  <c:v>0.013712907141361</c:v>
                </c:pt>
                <c:pt idx="25">
                  <c:v>0.0123994054543757</c:v>
                </c:pt>
                <c:pt idx="26">
                  <c:v>0.0115022875874721</c:v>
                </c:pt>
                <c:pt idx="27">
                  <c:v>0.0111527775324338</c:v>
                </c:pt>
                <c:pt idx="28">
                  <c:v>0.0109937946193116</c:v>
                </c:pt>
                <c:pt idx="29">
                  <c:v>0.00914025573537168</c:v>
                </c:pt>
                <c:pt idx="30">
                  <c:v>0.00884121644640383</c:v>
                </c:pt>
                <c:pt idx="31">
                  <c:v>0.00809172557025657</c:v>
                </c:pt>
                <c:pt idx="32">
                  <c:v>0.00776492735994993</c:v>
                </c:pt>
                <c:pt idx="33">
                  <c:v>0.00726274323754823</c:v>
                </c:pt>
                <c:pt idx="34">
                  <c:v>0.00710502209357785</c:v>
                </c:pt>
                <c:pt idx="35">
                  <c:v>0.00645268744211634</c:v>
                </c:pt>
                <c:pt idx="36">
                  <c:v>0.00626216030020011</c:v>
                </c:pt>
                <c:pt idx="37">
                  <c:v>0.00561234918704213</c:v>
                </c:pt>
                <c:pt idx="38">
                  <c:v>0.00555430780606103</c:v>
                </c:pt>
                <c:pt idx="39">
                  <c:v>0.00550131350168698</c:v>
                </c:pt>
                <c:pt idx="40">
                  <c:v>0.00413734104863111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In Copyright
</a:t>
                    </a:r>
                    <a:r>
                      <a:rPr lang="en-US" smtClean="0"/>
                      <a:t>67%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03965325008298"/>
                  <c:y val="-0.145837585819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/>
                      <a:t>Public </a:t>
                    </a:r>
                    <a:r>
                      <a:rPr lang="en-US" sz="1600" b="0" i="0" dirty="0" smtClean="0"/>
                      <a:t>Domain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17%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3300810925445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 smtClean="0"/>
                      <a:t>U.S. Federal Government Documents (worldwide)</a:t>
                    </a:r>
                    <a:r>
                      <a:rPr lang="en-US" sz="1600" b="0" i="0" dirty="0"/>
                      <a:t>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0" i="0" dirty="0" smtClean="0"/>
                      <a:t>Public Domain</a:t>
                    </a:r>
                  </a:p>
                  <a:p>
                    <a:r>
                      <a:rPr lang="en-US" sz="1600" b="0" i="0" dirty="0" smtClean="0"/>
                      <a:t>(US)</a:t>
                    </a:r>
                  </a:p>
                  <a:p>
                    <a:r>
                      <a:rPr lang="en-US" sz="1600" b="0" i="0" dirty="0" smtClean="0"/>
                      <a:t>11%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126004203176028"/>
                  <c:y val="-0.01538875247280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88290918624192"/>
                  <c:y val="0.10546199574957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.2%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</a:t>
                    </a: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Domain”</a:t>
                    </a:r>
                    <a:endParaRPr lang="en-US" sz="1600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33%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7.253946E6</c:v>
                </c:pt>
                <c:pt idx="1">
                  <c:v>1.687328E6</c:v>
                </c:pt>
                <c:pt idx="2">
                  <c:v>348112.0</c:v>
                </c:pt>
                <c:pt idx="3" formatCode="General">
                  <c:v>1.017765E6</c:v>
                </c:pt>
                <c:pt idx="4">
                  <c:v>6569.0</c:v>
                </c:pt>
                <c:pt idx="5">
                  <c:v>964.0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9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alibri" charset="0"/>
            </a:endParaRPr>
          </a:p>
        </p:txBody>
      </p:sp>
      <p:sp>
        <p:nvSpPr>
          <p:cNvPr id="23557" name="Notes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2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31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0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86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29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4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5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4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74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AD22-5A61-1F48-A606-2E987E5E3662}" type="slidenum">
              <a:rPr lang="en-US" smtClean="0"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2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4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7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06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9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11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9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72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59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97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31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394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36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81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39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8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262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0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76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04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3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45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30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46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815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758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335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7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303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57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710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116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84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91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80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32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86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19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6FD132-8315-564B-A6A7-04E592CB79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F6975-FD41-2240-A47B-D80B88F641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/>
          </a:p>
        </p:txBody>
      </p:sp>
      <p:sp>
        <p:nvSpPr>
          <p:cNvPr id="86019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86020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CBB9E-2730-554F-88AC-4AE3A2D8C2A4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6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7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19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196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092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0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7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1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6" r:id="rId14"/>
    <p:sldLayoutId id="2147483678" r:id="rId15"/>
    <p:sldLayoutId id="2147483681" r:id="rId16"/>
    <p:sldLayoutId id="2147483682" r:id="rId17"/>
    <p:sldLayoutId id="214748368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6973-D6AF-DC47-B322-5133D32CC071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.png"/><Relationship Id="rId6" Type="http://schemas.openxmlformats.org/officeDocument/2006/relationships/chart" Target="../charts/chart2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.umich.edu/mpach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hathitrust.org/visualizations_callnumber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abel.hathitrust.org/cgi/mb?colltype=featured" TargetMode="External"/><Relationship Id="rId4" Type="http://schemas.openxmlformats.org/officeDocument/2006/relationships/hyperlink" Target="https://babel.hathitrust.org/cgi/mb?colltype=al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hathitrust.org/access_use%23ic-acces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hathitrust.org/access_use%23ic-acces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asmaktoob.ir/d.asp?id=11018" TargetMode="External"/><Relationship Id="rId4" Type="http://schemas.openxmlformats.org/officeDocument/2006/relationships/hyperlink" Target="http://hdl.handle.net/2027/mdp.39015079126689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bib_api" TargetMode="External"/><Relationship Id="rId4" Type="http://schemas.openxmlformats.org/officeDocument/2006/relationships/hyperlink" Target="http://www.hathitrust.org/data" TargetMode="External"/><Relationship Id="rId5" Type="http://schemas.openxmlformats.org/officeDocument/2006/relationships/hyperlink" Target="http://www.hathitrust.org/hathifiles" TargetMode="External"/><Relationship Id="rId6" Type="http://schemas.openxmlformats.org/officeDocument/2006/relationships/hyperlink" Target="http://www.hathitrust.org/data_api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hathitrust.org/data_api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hathitrust.org/bib_api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www.hathitrust.org/datasets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www.hathitrust.org/htrc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htrc2.pti.indiana.edu/HTRC-UI-Portal2/" TargetMode="External"/><Relationship Id="rId4" Type="http://schemas.openxmlformats.org/officeDocument/2006/relationships/hyperlink" Target="https://htrc2.pti.indiana.edu/blacklight" TargetMode="External"/><Relationship Id="rId5" Type="http://schemas.openxmlformats.org/officeDocument/2006/relationships/hyperlink" Target="http://bit.ly/1hCnyzX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htrc.illinois.edu/display/COM/HathiTrust+Research+Community+Pages" TargetMode="External"/><Relationship Id="rId4" Type="http://schemas.openxmlformats.org/officeDocument/2006/relationships/hyperlink" Target="http://wiki.htrc.illinois.edu/pages/viewpage.action?pageId=15040514" TargetMode="External"/><Relationship Id="rId5" Type="http://schemas.openxmlformats.org/officeDocument/2006/relationships/hyperlink" Target="http://wiki.htrc.illinois.edu/display/COM/Programming+client+access+to+data+in+HTRC+Sandbox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.indiana.edu/sympa/subscribe/htrc-announce-l" TargetMode="External"/><Relationship Id="rId4" Type="http://schemas.openxmlformats.org/officeDocument/2006/relationships/hyperlink" Target="https://list.indiana.edu/sympa/subscribe/htrc-uncamp-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eligibility_agreements" TargetMode="External"/><Relationship Id="rId4" Type="http://schemas.openxmlformats.org/officeDocument/2006/relationships/hyperlink" Target="http://www.hathitrust.org/partnership_checklist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www.hathitrust.org/resources" TargetMode="External"/><Relationship Id="rId5" Type="http://schemas.openxmlformats.org/officeDocument/2006/relationships/hyperlink" Target="http://twitter.com/hathitrust" TargetMode="External"/><Relationship Id="rId6" Type="http://schemas.openxmlformats.org/officeDocument/2006/relationships/hyperlink" Target="http://www.facebook.com/hathitrust" TargetMode="External"/><Relationship Id="rId7" Type="http://schemas.openxmlformats.org/officeDocument/2006/relationships/hyperlink" Target="http://www.hathitrust.org/updates" TargetMode="External"/><Relationship Id="rId8" Type="http://schemas.openxmlformats.org/officeDocument/2006/relationships/hyperlink" Target="http://www.hathitrust.org/updates_rss" TargetMode="External"/><Relationship Id="rId9" Type="http://schemas.openxmlformats.org/officeDocument/2006/relationships/hyperlink" Target="mailto:feedback@issues.hathitrust.org" TargetMode="External"/><Relationship Id="rId10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the Most Out of </a:t>
            </a:r>
            <a:r>
              <a:rPr lang="en-US" dirty="0" err="1" smtClean="0"/>
              <a:t>HathiTrust</a:t>
            </a:r>
            <a:r>
              <a:rPr lang="en-US" dirty="0" smtClean="0"/>
              <a:t>: An Overview of Resources, Tools, and Services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Jeremy York</a:t>
            </a:r>
          </a:p>
          <a:p>
            <a:pPr algn="ctr"/>
            <a:r>
              <a:rPr lang="en-US" dirty="0" smtClean="0"/>
              <a:t>Oakland University</a:t>
            </a:r>
          </a:p>
          <a:p>
            <a:pPr algn="ctr"/>
            <a:r>
              <a:rPr lang="en-US" dirty="0" smtClean="0"/>
              <a:t>April 10, 2014</a:t>
            </a:r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847021"/>
              </p:ext>
            </p:extLst>
          </p:nvPr>
        </p:nvGraphicFramePr>
        <p:xfrm>
          <a:off x="315960" y="1382120"/>
          <a:ext cx="8248018" cy="494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9442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889290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87%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all content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027794"/>
              </p:ext>
            </p:extLst>
          </p:nvPr>
        </p:nvGraphicFramePr>
        <p:xfrm>
          <a:off x="457200" y="1739900"/>
          <a:ext cx="7587304" cy="455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</p:spTree>
    <p:extLst>
      <p:ext uri="{BB962C8B-B14F-4D97-AF65-F5344CB8AC3E}">
        <p14:creationId xmlns:p14="http://schemas.microsoft.com/office/powerpoint/2010/main" val="224397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Language Distribution (2)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630246"/>
              </p:ext>
            </p:extLst>
          </p:nvPr>
        </p:nvGraphicFramePr>
        <p:xfrm>
          <a:off x="318103" y="1860816"/>
          <a:ext cx="7741153" cy="46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7277753" y="1417638"/>
            <a:ext cx="1540430" cy="1594183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12%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total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</p:spTree>
    <p:extLst>
      <p:ext uri="{BB962C8B-B14F-4D97-AF65-F5344CB8AC3E}">
        <p14:creationId xmlns:p14="http://schemas.microsoft.com/office/powerpoint/2010/main" val="86022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Distribution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246245"/>
              </p:ext>
            </p:extLst>
          </p:nvPr>
        </p:nvGraphicFramePr>
        <p:xfrm>
          <a:off x="330589" y="1860870"/>
          <a:ext cx="8673917" cy="37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</p:spTree>
    <p:extLst>
      <p:ext uri="{BB962C8B-B14F-4D97-AF65-F5344CB8AC3E}">
        <p14:creationId xmlns:p14="http://schemas.microsoft.com/office/powerpoint/2010/main" val="286010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9 at 6.1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" y="1694092"/>
            <a:ext cx="8092877" cy="42628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 Beyond Books and </a:t>
            </a:r>
            <a:r>
              <a:rPr lang="en-US" dirty="0" smtClean="0"/>
              <a:t>Journals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5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http://lib.umich.edu/mpach</a:t>
            </a:r>
            <a:endParaRPr lang="en-US" dirty="0" smtClean="0"/>
          </a:p>
          <a:p>
            <a:r>
              <a:rPr lang="en-US" dirty="0" smtClean="0"/>
              <a:t>Package of tools to enable publication of open access, born-digital journal content, directly into </a:t>
            </a:r>
            <a:r>
              <a:rPr lang="en-US" dirty="0" err="1" smtClean="0"/>
              <a:t>HathiTrust</a:t>
            </a:r>
            <a:endParaRPr lang="en-US" dirty="0" smtClean="0"/>
          </a:p>
          <a:p>
            <a:pPr lvl="1"/>
            <a:r>
              <a:rPr lang="en-US" dirty="0" smtClean="0"/>
              <a:t>Including accompanying data and media files</a:t>
            </a:r>
          </a:p>
          <a:p>
            <a:r>
              <a:rPr lang="en-US" dirty="0" smtClean="0"/>
              <a:t>Allows integration with popular journal publishing tools such as Open Journal Systems (OJS)</a:t>
            </a:r>
          </a:p>
          <a:p>
            <a:endParaRPr lang="en-US" dirty="0"/>
          </a:p>
        </p:txBody>
      </p:sp>
      <p:pic>
        <p:nvPicPr>
          <p:cNvPr id="2" name="Picture 1" descr="MCLS-mPa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342900"/>
            <a:ext cx="1792105" cy="10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507" y="2445362"/>
            <a:ext cx="6314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But what is </a:t>
            </a:r>
            <a:r>
              <a:rPr lang="en-US" sz="4200" i="1" dirty="0" smtClean="0"/>
              <a:t>IN</a:t>
            </a:r>
            <a:r>
              <a:rPr lang="en-US" sz="4200" dirty="0" smtClean="0"/>
              <a:t> </a:t>
            </a:r>
            <a:r>
              <a:rPr lang="en-US" sz="4200" dirty="0" err="1" smtClean="0"/>
              <a:t>HathiTrust</a:t>
            </a:r>
            <a:r>
              <a:rPr lang="en-US" sz="4200" dirty="0" smtClean="0"/>
              <a:t>?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66126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HathiTrust</a:t>
            </a:r>
            <a:r>
              <a:rPr lang="en-US" dirty="0" smtClean="0"/>
              <a:t> contains materials in all disciplines…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hlinkClick r:id="rId3"/>
              </a:rPr>
              <a:t>HathiTrust</a:t>
            </a:r>
            <a:r>
              <a:rPr lang="en-US" dirty="0" smtClean="0">
                <a:hlinkClick r:id="rId3"/>
              </a:rPr>
              <a:t> by call number</a:t>
            </a:r>
            <a:endParaRPr lang="en-US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smtClean="0"/>
              <a:t>includes a wide range of primary source materials, such as:</a:t>
            </a:r>
          </a:p>
          <a:p>
            <a:r>
              <a:rPr lang="en-US" dirty="0" smtClean="0"/>
              <a:t>Diaries</a:t>
            </a:r>
          </a:p>
          <a:p>
            <a:r>
              <a:rPr lang="en-US" dirty="0" smtClean="0"/>
              <a:t>Correspondence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Newspapers</a:t>
            </a:r>
          </a:p>
          <a:p>
            <a:r>
              <a:rPr lang="en-US" dirty="0" smtClean="0"/>
              <a:t>Memoirs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5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HathiTrust</a:t>
            </a:r>
            <a:r>
              <a:rPr lang="en-US" sz="4000" dirty="0" smtClean="0"/>
              <a:t> covers a wide range of formats, such 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Books  </a:t>
            </a:r>
          </a:p>
          <a:p>
            <a:r>
              <a:rPr lang="en-US" dirty="0" smtClean="0"/>
              <a:t>Encyclopedias </a:t>
            </a:r>
          </a:p>
          <a:p>
            <a:r>
              <a:rPr lang="en-US" dirty="0" smtClean="0"/>
              <a:t>Archival materials </a:t>
            </a:r>
          </a:p>
          <a:p>
            <a:r>
              <a:rPr lang="en-US" dirty="0" smtClean="0"/>
              <a:t>Directories</a:t>
            </a:r>
          </a:p>
          <a:p>
            <a:r>
              <a:rPr lang="en-US" dirty="0" smtClean="0"/>
              <a:t>Periodicals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Musical scores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Visual Materials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0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Featured Collections:</a:t>
            </a:r>
          </a:p>
          <a:p>
            <a:pPr lvl="1"/>
            <a:r>
              <a:rPr lang="en-US" dirty="0">
                <a:hlinkClick r:id="rId3"/>
              </a:rPr>
              <a:t>https://babel.hathitrust.org/cgi/mb?colltype=</a:t>
            </a:r>
            <a:r>
              <a:rPr lang="en-US" dirty="0" smtClean="0">
                <a:hlinkClick r:id="rId3"/>
              </a:rPr>
              <a:t>featured</a:t>
            </a:r>
            <a:endParaRPr lang="en-US" dirty="0" smtClean="0"/>
          </a:p>
          <a:p>
            <a:r>
              <a:rPr lang="en-US" dirty="0" smtClean="0"/>
              <a:t>All Collections with at least 250 items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babel.hathitrust.org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cgi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mb?colltype</a:t>
            </a:r>
            <a:r>
              <a:rPr lang="en-US" dirty="0">
                <a:hlinkClick r:id="rId4"/>
              </a:rPr>
              <a:t>=all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6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2821474" y="180488"/>
            <a:ext cx="2909119" cy="6305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</a:rPr>
              <a:t>Partnership</a:t>
            </a:r>
            <a:endParaRPr lang="en-US" sz="3200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864612"/>
            <a:ext cx="2293938" cy="60075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Allegheny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Arizona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Colby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Columbia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Indiana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Northwestern University</a:t>
            </a: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7" y="864612"/>
            <a:ext cx="2592235" cy="61470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Temple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Texas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A&amp;M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 of Alabama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British Columbia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300" dirty="0" smtClean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Delaware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Houston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864612"/>
            <a:ext cx="2495550" cy="59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 at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Chicago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Iowa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Massachusetts, 	Amherst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	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Oklahoma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Pennsylvania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Pittsburgh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Queensland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Tennessee, 	Knoxville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Texas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2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8353" y="1069975"/>
            <a:ext cx="8229600" cy="4895850"/>
          </a:xfrm>
        </p:spPr>
        <p:txBody>
          <a:bodyPr/>
          <a:lstStyle/>
          <a:p>
            <a:r>
              <a:rPr lang="en-US" dirty="0" smtClean="0"/>
              <a:t>For students, </a:t>
            </a:r>
            <a:r>
              <a:rPr lang="en-US" dirty="0" err="1" smtClean="0"/>
              <a:t>HathiTrust</a:t>
            </a:r>
            <a:r>
              <a:rPr lang="en-US" dirty="0" smtClean="0"/>
              <a:t> is a rich source of primary materials that cross disciplines, topics, and geography.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instructors, </a:t>
            </a:r>
            <a:r>
              <a:rPr lang="en-US" dirty="0" err="1" smtClean="0"/>
              <a:t>HathiTrust</a:t>
            </a:r>
            <a:r>
              <a:rPr lang="en-US" dirty="0" smtClean="0"/>
              <a:t> offers a contained, but expansive, environment in which students can search for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5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1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effective preservation and access services</a:t>
            </a:r>
          </a:p>
          <a:p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TRAC-</a:t>
            </a:r>
            <a:r>
              <a:rPr lang="en-US" dirty="0" smtClean="0"/>
              <a:t>certified</a:t>
            </a:r>
          </a:p>
          <a:p>
            <a:pPr lvl="1"/>
            <a:r>
              <a:rPr lang="en-US" dirty="0" smtClean="0"/>
              <a:t>Robust infrastructure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Long-term commitments </a:t>
            </a:r>
            <a:r>
              <a:rPr lang="en-US" dirty="0">
                <a:latin typeface="Calibri" charset="0"/>
                <a:ea typeface="ＭＳ Ｐゴシック" charset="0"/>
              </a:rPr>
              <a:t>on digital content facilitate </a:t>
            </a:r>
            <a:r>
              <a:rPr lang="en-US" dirty="0" smtClean="0">
                <a:latin typeface="Calibri" charset="0"/>
                <a:ea typeface="ＭＳ Ｐゴシック" charset="0"/>
              </a:rPr>
              <a:t>planning, decision-making</a:t>
            </a:r>
          </a:p>
          <a:p>
            <a:pPr lvl="1"/>
            <a:r>
              <a:rPr lang="en-US" dirty="0"/>
              <a:t>Facilitate activities such as discovery, copyright review, use of materials</a:t>
            </a:r>
          </a:p>
          <a:p>
            <a:pPr lvl="1"/>
            <a:endParaRPr lang="en-US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5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Planning/Decision-making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Overlap</a:t>
            </a:r>
          </a:p>
          <a:p>
            <a:pPr lvl="1"/>
            <a:r>
              <a:rPr lang="en-US" dirty="0"/>
              <a:t>More than 50% median overlap with ARL institutions; higher for small liberal arts colleges</a:t>
            </a:r>
          </a:p>
          <a:p>
            <a:r>
              <a:rPr lang="en-US" dirty="0"/>
              <a:t>Pricing model based on Print holdings</a:t>
            </a:r>
          </a:p>
          <a:p>
            <a:pPr lvl="1"/>
            <a:r>
              <a:rPr lang="en-US" dirty="0"/>
              <a:t> Also support expansion of legal uses, efforts in de-duplication</a:t>
            </a:r>
          </a:p>
          <a:p>
            <a:r>
              <a:rPr lang="en-US" dirty="0"/>
              <a:t>Print monographs archiving</a:t>
            </a:r>
          </a:p>
          <a:p>
            <a:r>
              <a:rPr lang="en-US" dirty="0" smtClean="0"/>
              <a:t>Collections </a:t>
            </a:r>
            <a:r>
              <a:rPr lang="en-US" dirty="0"/>
              <a:t>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27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Preservation with Access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Discovery</a:t>
            </a:r>
          </a:p>
          <a:p>
            <a:pPr lvl="1"/>
            <a:r>
              <a:rPr lang="en-US" dirty="0"/>
              <a:t>Bibliographic and full-text search of all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Extended discovery (</a:t>
            </a:r>
            <a:r>
              <a:rPr lang="en-US" dirty="0" err="1" smtClean="0"/>
              <a:t>ProQuest</a:t>
            </a:r>
            <a:r>
              <a:rPr lang="en-US" dirty="0" smtClean="0"/>
              <a:t>, EBSCO, OCLC, Ex </a:t>
            </a:r>
            <a:r>
              <a:rPr lang="en-US" dirty="0" err="1" smtClean="0"/>
              <a:t>Libris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Mechanisms for local loading of </a:t>
            </a:r>
            <a:r>
              <a:rPr lang="en-US" dirty="0" smtClean="0"/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73798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and Use</a:t>
            </a:r>
          </a:p>
          <a:p>
            <a:pPr lvl="1"/>
            <a:r>
              <a:rPr lang="en-US" dirty="0"/>
              <a:t>Public domain and open access works</a:t>
            </a:r>
          </a:p>
          <a:p>
            <a:pPr lvl="1"/>
            <a:r>
              <a:rPr lang="en-US" dirty="0"/>
              <a:t>Full download of materials where possible*</a:t>
            </a:r>
          </a:p>
          <a:p>
            <a:pPr lvl="1"/>
            <a:r>
              <a:rPr lang="en-US" dirty="0"/>
              <a:t>Print on 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Collections and APIs</a:t>
            </a:r>
            <a:endParaRPr lang="en-US" dirty="0"/>
          </a:p>
          <a:p>
            <a:pPr lvl="1"/>
            <a:r>
              <a:rPr lang="en-US" dirty="0"/>
              <a:t>Research Center*</a:t>
            </a:r>
          </a:p>
          <a:p>
            <a:pPr lvl="1"/>
            <a:r>
              <a:rPr lang="en-US" dirty="0"/>
              <a:t>Lawful uses of in-copyright works</a:t>
            </a:r>
            <a:r>
              <a:rPr lang="en-US" dirty="0" smtClean="0"/>
              <a:t>*</a:t>
            </a:r>
          </a:p>
          <a:p>
            <a:pPr lvl="1"/>
            <a:r>
              <a:rPr lang="en-US" dirty="0"/>
              <a:t>Copyright </a:t>
            </a: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Rights holder permissions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Lawful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users who have print disabilities</a:t>
            </a:r>
          </a:p>
          <a:p>
            <a:r>
              <a:rPr lang="en-US" dirty="0" smtClean="0"/>
              <a:t>Access works that are damaged or missing and also out of print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Subject to terms and conditions at </a:t>
            </a:r>
            <a:r>
              <a:rPr lang="en-US" dirty="0">
                <a:hlinkClick r:id="rId3"/>
              </a:rPr>
              <a:t>http://www.hathitrust.org/access_use#ic-</a:t>
            </a:r>
            <a:r>
              <a:rPr lang="en-US" dirty="0" smtClean="0">
                <a:hlinkClick r:id="rId3"/>
              </a:rPr>
              <a:t>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1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Review /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CRMS US (since 2008)</a:t>
            </a:r>
          </a:p>
          <a:p>
            <a:pPr lvl="1"/>
            <a:r>
              <a:rPr lang="en-US" dirty="0"/>
              <a:t>Published in US, 1923-1963</a:t>
            </a:r>
          </a:p>
          <a:p>
            <a:pPr lvl="1"/>
            <a:r>
              <a:rPr lang="en-US" dirty="0" smtClean="0"/>
              <a:t>312,667</a:t>
            </a:r>
            <a:r>
              <a:rPr lang="pl-PL" dirty="0" smtClean="0"/>
              <a:t> </a:t>
            </a:r>
            <a:r>
              <a:rPr lang="en-US" dirty="0"/>
              <a:t>determinations</a:t>
            </a:r>
            <a:endParaRPr lang="pl-PL" dirty="0"/>
          </a:p>
          <a:p>
            <a:pPr lvl="1"/>
            <a:r>
              <a:rPr lang="en-US" dirty="0" smtClean="0"/>
              <a:t>163,968 </a:t>
            </a:r>
            <a:r>
              <a:rPr lang="en-US" dirty="0"/>
              <a:t>opened (~</a:t>
            </a:r>
            <a:r>
              <a:rPr lang="en-US" dirty="0" smtClean="0"/>
              <a:t>52%</a:t>
            </a:r>
            <a:r>
              <a:rPr lang="en-US" dirty="0"/>
              <a:t>)</a:t>
            </a:r>
          </a:p>
          <a:p>
            <a:r>
              <a:rPr lang="en-US" dirty="0"/>
              <a:t>CRMS-World (since 2012)</a:t>
            </a:r>
          </a:p>
          <a:p>
            <a:pPr lvl="1"/>
            <a:r>
              <a:rPr lang="en-US" dirty="0"/>
              <a:t>Published non-US (UK, Canada, Australia, Spain)</a:t>
            </a:r>
          </a:p>
          <a:p>
            <a:pPr lvl="1"/>
            <a:r>
              <a:rPr lang="en-US" dirty="0" smtClean="0"/>
              <a:t>102,366 </a:t>
            </a:r>
            <a:r>
              <a:rPr lang="en-US" dirty="0"/>
              <a:t>determinations</a:t>
            </a:r>
            <a:endParaRPr lang="pl-PL" dirty="0"/>
          </a:p>
          <a:p>
            <a:pPr lvl="1"/>
            <a:r>
              <a:rPr lang="en-US" dirty="0" smtClean="0"/>
              <a:t>52,164 </a:t>
            </a:r>
            <a:r>
              <a:rPr lang="en-US" dirty="0"/>
              <a:t>opened (~</a:t>
            </a:r>
            <a:r>
              <a:rPr lang="en-US" dirty="0" smtClean="0"/>
              <a:t>51%</a:t>
            </a:r>
            <a:r>
              <a:rPr lang="en-US" dirty="0"/>
              <a:t>)</a:t>
            </a:r>
          </a:p>
          <a:p>
            <a:r>
              <a:rPr lang="en-US" dirty="0"/>
              <a:t>Permissions</a:t>
            </a:r>
          </a:p>
          <a:p>
            <a:pPr lvl="1"/>
            <a:r>
              <a:rPr lang="en-US" dirty="0"/>
              <a:t>Open access – </a:t>
            </a:r>
            <a:r>
              <a:rPr lang="en-US" dirty="0" smtClean="0"/>
              <a:t>6,982</a:t>
            </a:r>
            <a:endParaRPr lang="en-US" dirty="0"/>
          </a:p>
          <a:p>
            <a:pPr lvl="1"/>
            <a:r>
              <a:rPr lang="en-US" dirty="0"/>
              <a:t>Additional Creative Commons – </a:t>
            </a:r>
            <a:r>
              <a:rPr lang="en-US" dirty="0" smtClean="0"/>
              <a:t>6,835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6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Bibliographic and Full-text search</a:t>
            </a:r>
          </a:p>
          <a:p>
            <a:r>
              <a:rPr lang="en-US" dirty="0"/>
              <a:t>Public domain and open access works</a:t>
            </a:r>
          </a:p>
          <a:p>
            <a:r>
              <a:rPr lang="en-US" dirty="0"/>
              <a:t>Full download of materials where possible</a:t>
            </a:r>
            <a:r>
              <a:rPr lang="en-US" dirty="0" smtClean="0"/>
              <a:t>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92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07562"/>
              </p:ext>
            </p:extLst>
          </p:nvPr>
        </p:nvGraphicFramePr>
        <p:xfrm>
          <a:off x="254002" y="285750"/>
          <a:ext cx="8620122" cy="5061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1446"/>
                <a:gridCol w="1231446"/>
                <a:gridCol w="1231446"/>
                <a:gridCol w="1231446"/>
                <a:gridCol w="1231446"/>
                <a:gridCol w="1231446"/>
                <a:gridCol w="1231446"/>
              </a:tblGrid>
              <a:tr h="688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Type of work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64883" marB="64883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Searchable (bibliographic and full-text)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Viewable*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Full-PDF download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Print on </a:t>
                      </a:r>
                      <a:r>
                        <a:rPr lang="en-US" sz="1300" dirty="0" smtClean="0">
                          <a:effectLst/>
                        </a:rPr>
                        <a:t>Demand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Print </a:t>
                      </a:r>
                      <a:r>
                        <a:rPr lang="en-US" sz="1300" dirty="0" smtClean="0">
                          <a:effectLst/>
                        </a:rPr>
                        <a:t>disabilities*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Preservation uses (Section 108</a:t>
                      </a:r>
                      <a:r>
                        <a:rPr lang="en-US" sz="1300" dirty="0" smtClean="0">
                          <a:effectLst/>
                        </a:rPr>
                        <a:t>)*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</a:tr>
              <a:tr h="832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Public</a:t>
                      </a:r>
                      <a:r>
                        <a:rPr lang="en-US" sz="1300" baseline="0" dirty="0" smtClean="0">
                          <a:effectLst/>
                        </a:rPr>
                        <a:t> domain worldwide 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Partners only if </a:t>
                      </a:r>
                      <a:r>
                        <a:rPr lang="en-US" sz="1300" dirty="0" smtClean="0">
                          <a:effectLst/>
                        </a:rPr>
                        <a:t>3</a:t>
                      </a:r>
                      <a:r>
                        <a:rPr lang="en-US" sz="1300" baseline="30000" dirty="0" smtClean="0">
                          <a:effectLst/>
                        </a:rPr>
                        <a:t>rd</a:t>
                      </a:r>
                      <a:r>
                        <a:rPr lang="en-US" sz="1300" dirty="0" smtClean="0">
                          <a:effectLst/>
                        </a:rPr>
                        <a:t>-party restrictions, </a:t>
                      </a:r>
                      <a:r>
                        <a:rPr lang="en-US" sz="1300" baseline="0" dirty="0" smtClean="0">
                          <a:effectLst/>
                        </a:rPr>
                        <a:t>if </a:t>
                      </a:r>
                      <a:r>
                        <a:rPr lang="en-US" sz="1300" baseline="0" dirty="0" smtClean="0">
                          <a:effectLst/>
                        </a:rPr>
                        <a:t>not, worldwide.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Worldwide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N/A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</a:tr>
              <a:tr h="1249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Public domain (US)</a:t>
                      </a:r>
                      <a:r>
                        <a:rPr lang="en-US" sz="1300" baseline="0" dirty="0" smtClean="0">
                          <a:effectLst/>
                        </a:rPr>
                        <a:t> – Non-US works </a:t>
                      </a:r>
                      <a:r>
                        <a:rPr lang="en-US" sz="1300" dirty="0" smtClean="0">
                          <a:effectLst/>
                        </a:rPr>
                        <a:t>published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between </a:t>
                      </a:r>
                      <a:r>
                        <a:rPr lang="en-US" sz="1300" dirty="0" smtClean="0">
                          <a:effectLst/>
                        </a:rPr>
                        <a:t>1873 </a:t>
                      </a:r>
                      <a:r>
                        <a:rPr lang="en-US" sz="1300" dirty="0">
                          <a:effectLst/>
                        </a:rPr>
                        <a:t>and 1923.</a:t>
                      </a:r>
                      <a:br>
                        <a:rPr lang="en-US" sz="1300" dirty="0">
                          <a:effectLst/>
                        </a:rPr>
                      </a:b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When accessed from with the United </a:t>
                      </a:r>
                      <a:r>
                        <a:rPr lang="en-US" sz="1300" dirty="0" smtClean="0">
                          <a:effectLst/>
                        </a:rPr>
                        <a:t>States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Partners</a:t>
                      </a:r>
                      <a:r>
                        <a:rPr lang="en-US" sz="1300" baseline="0" dirty="0" smtClean="0">
                          <a:effectLst/>
                        </a:rPr>
                        <a:t> in the US i</a:t>
                      </a:r>
                      <a:r>
                        <a:rPr lang="en-US" sz="1300" dirty="0" smtClean="0">
                          <a:effectLst/>
                        </a:rPr>
                        <a:t>f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</a:rPr>
                        <a:t>3</a:t>
                      </a:r>
                      <a:r>
                        <a:rPr lang="en-US" sz="1300" baseline="30000" dirty="0" smtClean="0">
                          <a:effectLst/>
                        </a:rPr>
                        <a:t>rd</a:t>
                      </a:r>
                      <a:r>
                        <a:rPr lang="en-US" sz="1300" baseline="0" dirty="0" smtClean="0">
                          <a:effectLst/>
                        </a:rPr>
                        <a:t> party restrictions,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if not, </a:t>
                      </a:r>
                      <a:r>
                        <a:rPr lang="en-US" sz="1300" dirty="0" smtClean="0">
                          <a:effectLst/>
                        </a:rPr>
                        <a:t>anyone in the </a:t>
                      </a:r>
                      <a:r>
                        <a:rPr lang="en-US" sz="1300" dirty="0" smtClean="0">
                          <a:effectLst/>
                        </a:rPr>
                        <a:t>US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Available within the United States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Partners in the </a:t>
                      </a:r>
                      <a:r>
                        <a:rPr lang="en-US" sz="1300" dirty="0" smtClean="0">
                          <a:effectLst/>
                        </a:rPr>
                        <a:t>US;</a:t>
                      </a:r>
                      <a:r>
                        <a:rPr lang="en-US" sz="1300" baseline="0" dirty="0" smtClean="0">
                          <a:effectLst/>
                        </a:rPr>
                        <a:t> partners </a:t>
                      </a:r>
                      <a:r>
                        <a:rPr lang="en-US" sz="1300" dirty="0" smtClean="0">
                          <a:effectLst/>
                        </a:rPr>
                        <a:t>worldwide </a:t>
                      </a:r>
                      <a:r>
                        <a:rPr lang="en-US" sz="1300" dirty="0" smtClean="0">
                          <a:effectLst/>
                        </a:rPr>
                        <a:t>where laws permit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N/A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</a:tr>
              <a:tr h="1249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Works that rights holders have opened access to in </a:t>
                      </a:r>
                      <a:r>
                        <a:rPr lang="en-US" sz="1300" dirty="0" err="1">
                          <a:effectLst/>
                        </a:rPr>
                        <a:t>HathiTrust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Worldwide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Worldwide (if </a:t>
                      </a:r>
                      <a:r>
                        <a:rPr lang="en-US" sz="1300" dirty="0" smtClean="0">
                          <a:effectLst/>
                        </a:rPr>
                        <a:t>digitized by Google, </a:t>
                      </a:r>
                      <a:r>
                        <a:rPr lang="en-US" sz="1300" dirty="0" smtClean="0">
                          <a:effectLst/>
                        </a:rPr>
                        <a:t>full-PDF only available if opened with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CC </a:t>
                      </a:r>
                      <a:r>
                        <a:rPr lang="en-US" sz="1300" dirty="0">
                          <a:effectLst/>
                        </a:rPr>
                        <a:t>license)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 with permission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Worldwide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N/A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</a:tr>
              <a:tr h="10410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Works that are in-copyright </a:t>
                      </a:r>
                      <a:r>
                        <a:rPr lang="en-US" sz="1300" dirty="0" smtClean="0">
                          <a:effectLst/>
                        </a:rPr>
                        <a:t>or of undetermined</a:t>
                      </a:r>
                      <a:r>
                        <a:rPr lang="en-US" sz="1300" baseline="0" dirty="0" smtClean="0">
                          <a:effectLst/>
                        </a:rPr>
                        <a:t> status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Not available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Not available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Not available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Partners in the </a:t>
                      </a:r>
                      <a:r>
                        <a:rPr lang="en-US" sz="1300" dirty="0" smtClean="0">
                          <a:effectLst/>
                        </a:rPr>
                        <a:t>US;</a:t>
                      </a:r>
                      <a:r>
                        <a:rPr lang="en-US" sz="1300" baseline="0" dirty="0" smtClean="0">
                          <a:effectLst/>
                        </a:rPr>
                        <a:t> partners </a:t>
                      </a:r>
                      <a:r>
                        <a:rPr lang="en-US" sz="1300" dirty="0" smtClean="0">
                          <a:effectLst/>
                        </a:rPr>
                        <a:t>worldwide </a:t>
                      </a:r>
                      <a:r>
                        <a:rPr lang="en-US" sz="1300" dirty="0">
                          <a:effectLst/>
                        </a:rPr>
                        <a:t>where </a:t>
                      </a:r>
                      <a:r>
                        <a:rPr lang="en-US" sz="1300" dirty="0" smtClean="0">
                          <a:effectLst/>
                        </a:rPr>
                        <a:t>laws permit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Partners in the </a:t>
                      </a:r>
                      <a:r>
                        <a:rPr lang="en-US" sz="1300" dirty="0" smtClean="0">
                          <a:effectLst/>
                        </a:rPr>
                        <a:t>US</a:t>
                      </a:r>
                      <a:r>
                        <a:rPr lang="en-US" sz="1300" baseline="0" dirty="0" smtClean="0">
                          <a:effectLst/>
                        </a:rPr>
                        <a:t>; partner </a:t>
                      </a:r>
                      <a:r>
                        <a:rPr lang="en-US" sz="1300" dirty="0" smtClean="0">
                          <a:effectLst/>
                        </a:rPr>
                        <a:t>worldwide </a:t>
                      </a:r>
                      <a:r>
                        <a:rPr lang="en-US" sz="1300" dirty="0">
                          <a:effectLst/>
                        </a:rPr>
                        <a:t>where </a:t>
                      </a:r>
                      <a:r>
                        <a:rPr lang="en-US" sz="1300" dirty="0" smtClean="0">
                          <a:effectLst/>
                        </a:rPr>
                        <a:t>laws permit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5001" y="5616038"/>
            <a:ext cx="74612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* </a:t>
            </a:r>
            <a:r>
              <a:rPr lang="en-US" sz="1350" dirty="0" smtClean="0"/>
              <a:t>Note: Access to in-copyright works is subject to </a:t>
            </a:r>
            <a:r>
              <a:rPr lang="en-US" sz="1350" dirty="0" smtClean="0"/>
              <a:t>conditions </a:t>
            </a:r>
            <a:r>
              <a:rPr lang="en-US" sz="1350" dirty="0" smtClean="0"/>
              <a:t>listed in </a:t>
            </a:r>
            <a:r>
              <a:rPr lang="en-US" sz="1350" dirty="0" err="1" smtClean="0"/>
              <a:t>HathiTrust’s</a:t>
            </a:r>
            <a:r>
              <a:rPr lang="en-US" sz="1350" dirty="0" smtClean="0"/>
              <a:t> policies on  </a:t>
            </a:r>
            <a:r>
              <a:rPr lang="en-US" sz="1350" dirty="0" smtClean="0">
                <a:hlinkClick r:id="rId3"/>
              </a:rPr>
              <a:t>Access and Use</a:t>
            </a:r>
            <a:r>
              <a:rPr lang="en-US" sz="1350" dirty="0" smtClean="0"/>
              <a:t>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7158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11 million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5.8 </a:t>
            </a:r>
            <a:r>
              <a:rPr lang="en-US" dirty="0" smtClean="0"/>
              <a:t>million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288,000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3.7 </a:t>
            </a:r>
            <a:r>
              <a:rPr lang="en-US" dirty="0" smtClean="0"/>
              <a:t>million volumes in the public domain (~</a:t>
            </a:r>
            <a:r>
              <a:rPr lang="en-US" dirty="0" smtClean="0"/>
              <a:t>34%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126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Research as Play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HathiTrust</a:t>
            </a:r>
            <a:r>
              <a:rPr lang="en-US" dirty="0" smtClean="0"/>
              <a:t> can be used pedagogically to encourage scholarly exploration. </a:t>
            </a:r>
          </a:p>
          <a:p>
            <a:endParaRPr lang="en-US" dirty="0"/>
          </a:p>
          <a:p>
            <a:r>
              <a:rPr lang="en-US" dirty="0" smtClean="0"/>
              <a:t>Researchers </a:t>
            </a:r>
            <a:r>
              <a:rPr lang="en-US" dirty="0"/>
              <a:t>can </a:t>
            </a:r>
            <a:r>
              <a:rPr lang="en-US" dirty="0" smtClean="0"/>
              <a:t>browse </a:t>
            </a:r>
            <a:r>
              <a:rPr lang="en-US" dirty="0"/>
              <a:t>for items by category, date, geography, or subject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5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Oxford English Dictionary research</a:t>
            </a:r>
          </a:p>
          <a:p>
            <a:pPr marL="857250" lvl="2" indent="0">
              <a:buNone/>
            </a:pPr>
            <a:r>
              <a:rPr lang="en-US" dirty="0"/>
              <a:t>@</a:t>
            </a:r>
            <a:r>
              <a:rPr lang="en-US" dirty="0" err="1"/>
              <a:t>bgzimmer</a:t>
            </a:r>
            <a:r>
              <a:rPr lang="en-US" dirty="0"/>
              <a:t> Ben Zimmer 7/4/</a:t>
            </a:r>
            <a:r>
              <a:rPr lang="en-US" dirty="0" smtClean="0"/>
              <a:t>11</a:t>
            </a:r>
          </a:p>
          <a:p>
            <a:pPr marL="857250" lvl="2" indent="0">
              <a:buNone/>
            </a:pPr>
            <a:r>
              <a:rPr lang="en-US" dirty="0" smtClean="0"/>
              <a:t>@</a:t>
            </a:r>
            <a:r>
              <a:rPr lang="en-US" dirty="0" err="1"/>
              <a:t>armavirumque</a:t>
            </a:r>
            <a:r>
              <a:rPr lang="en-US" dirty="0"/>
              <a:t> Problem is "cut the mustard" (OED 1891) predates "muster." Earliest I've seen for "muster" is 1912.http://</a:t>
            </a:r>
            <a:r>
              <a:rPr lang="en-US" dirty="0" err="1"/>
              <a:t>bit.ly</a:t>
            </a:r>
            <a:r>
              <a:rPr lang="en-US" dirty="0"/>
              <a:t>/kOy3aD</a:t>
            </a:r>
            <a:endParaRPr lang="en-US" dirty="0" smtClean="0"/>
          </a:p>
          <a:p>
            <a:r>
              <a:rPr lang="en-US" dirty="0" smtClean="0"/>
              <a:t>Thesis research</a:t>
            </a:r>
          </a:p>
          <a:p>
            <a:r>
              <a:rPr lang="en-US" dirty="0" smtClean="0"/>
              <a:t>Islamic Manuscripts </a:t>
            </a:r>
          </a:p>
          <a:p>
            <a:pPr lvl="1"/>
            <a:r>
              <a:rPr lang="en-US" dirty="0">
                <a:hlinkClick r:id="rId3"/>
              </a:rPr>
              <a:t>http://www.mirasmaktoob.ir/d.asp?id=</a:t>
            </a:r>
            <a:r>
              <a:rPr lang="en-US" dirty="0" smtClean="0">
                <a:hlinkClick r:id="rId3"/>
              </a:rPr>
              <a:t>11018</a:t>
            </a:r>
            <a:endParaRPr lang="en-US" dirty="0" smtClean="0"/>
          </a:p>
          <a:p>
            <a:pPr lvl="1"/>
            <a:r>
              <a:rPr lang="fi-FI" dirty="0">
                <a:hlinkClick r:id="rId4"/>
              </a:rPr>
              <a:t>http://hdl.handle.net/2027/mdp.</a:t>
            </a:r>
            <a:r>
              <a:rPr lang="fi-FI" dirty="0" smtClean="0">
                <a:hlinkClick r:id="rId4"/>
              </a:rPr>
              <a:t>39015079126689</a:t>
            </a:r>
            <a:endParaRPr lang="fi-FI" dirty="0" smtClean="0"/>
          </a:p>
          <a:p>
            <a:r>
              <a:rPr lang="fi-FI" dirty="0" err="1" smtClean="0"/>
              <a:t>Local/Family</a:t>
            </a:r>
            <a:r>
              <a:rPr lang="fi-FI" dirty="0" smtClean="0"/>
              <a:t> </a:t>
            </a:r>
            <a:r>
              <a:rPr lang="fi-FI" dirty="0" err="1" smtClean="0"/>
              <a:t>History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93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on demand</a:t>
            </a:r>
          </a:p>
          <a:p>
            <a:r>
              <a:rPr lang="en-US" dirty="0"/>
              <a:t>Collections and APIs</a:t>
            </a:r>
          </a:p>
          <a:p>
            <a:r>
              <a:rPr lang="en-US" dirty="0" smtClean="0"/>
              <a:t>Computational Research</a:t>
            </a:r>
          </a:p>
          <a:p>
            <a:pPr lvl="1"/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Research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58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Google-digitizedBu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5" y="0"/>
            <a:ext cx="7233129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35147" y="2417912"/>
            <a:ext cx="765443" cy="243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Google-digitizedBookPr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Google-digitizedBuyAmaz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536"/>
            <a:ext cx="9144000" cy="29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8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UPressP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2" y="0"/>
            <a:ext cx="7357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UPressPoDBu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20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04850" y="2009775"/>
            <a:ext cx="5634038" cy="1622425"/>
          </a:xfrm>
        </p:spPr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Bibliographic </a:t>
            </a:r>
            <a:r>
              <a:rPr lang="en-US" dirty="0"/>
              <a:t>API</a:t>
            </a:r>
          </a:p>
          <a:p>
            <a:pPr lvl="1"/>
            <a:r>
              <a:rPr lang="en-US" dirty="0" smtClean="0"/>
              <a:t>Volume </a:t>
            </a:r>
            <a:r>
              <a:rPr lang="en-US" dirty="0"/>
              <a:t>and rights information</a:t>
            </a:r>
          </a:p>
          <a:p>
            <a:pPr lvl="1"/>
            <a:r>
              <a:rPr lang="en-US" dirty="0"/>
              <a:t>MARC </a:t>
            </a:r>
            <a:r>
              <a:rPr lang="en-US" dirty="0" smtClean="0"/>
              <a:t>records</a:t>
            </a:r>
          </a:p>
          <a:p>
            <a:pPr lvl="1"/>
            <a:r>
              <a:rPr lang="en-US" dirty="0">
                <a:hlinkClick r:id="rId3"/>
              </a:rPr>
              <a:t>http://www.hathitrust.org/</a:t>
            </a:r>
            <a:r>
              <a:rPr lang="en-US" dirty="0" smtClean="0">
                <a:hlinkClick r:id="rId3"/>
              </a:rPr>
              <a:t>bib_api</a:t>
            </a:r>
            <a:endParaRPr lang="en-US" dirty="0"/>
          </a:p>
          <a:p>
            <a:r>
              <a:rPr lang="en-US" dirty="0" smtClean="0"/>
              <a:t>OAI</a:t>
            </a:r>
          </a:p>
          <a:p>
            <a:pPr lvl="1"/>
            <a:r>
              <a:rPr lang="en-US" dirty="0" smtClean="0">
                <a:hlinkClick r:id="rId4"/>
              </a:rPr>
              <a:t>http://www.hathitrust.org/data</a:t>
            </a:r>
            <a:endParaRPr lang="en-US" dirty="0" smtClean="0"/>
          </a:p>
          <a:p>
            <a:r>
              <a:rPr lang="en-US" dirty="0"/>
              <a:t>“</a:t>
            </a:r>
            <a:r>
              <a:rPr lang="en-US" dirty="0" err="1"/>
              <a:t>Hathifiles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hlinkClick r:id="rId5"/>
              </a:rPr>
              <a:t>http://www.hathitrust.org/hathifiles</a:t>
            </a:r>
            <a:endParaRPr lang="en-US" dirty="0" smtClean="0"/>
          </a:p>
          <a:p>
            <a:r>
              <a:rPr lang="en-US" dirty="0"/>
              <a:t>Data API</a:t>
            </a:r>
          </a:p>
          <a:p>
            <a:pPr lvl="1"/>
            <a:r>
              <a:rPr lang="en-US" dirty="0"/>
              <a:t>Volume and rights information</a:t>
            </a:r>
          </a:p>
          <a:p>
            <a:pPr lvl="1"/>
            <a:r>
              <a:rPr lang="en-US" dirty="0"/>
              <a:t>Page images</a:t>
            </a:r>
          </a:p>
          <a:p>
            <a:pPr lvl="1"/>
            <a:r>
              <a:rPr lang="en-US" dirty="0"/>
              <a:t>OCR</a:t>
            </a:r>
          </a:p>
          <a:p>
            <a:pPr lvl="1"/>
            <a:r>
              <a:rPr lang="en-US" dirty="0">
                <a:hlinkClick r:id="rId6"/>
              </a:rPr>
              <a:t>http://www.hathitrust.org/</a:t>
            </a:r>
            <a:r>
              <a:rPr lang="en-US" dirty="0" smtClean="0">
                <a:hlinkClick r:id="rId6"/>
              </a:rPr>
              <a:t>data_api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2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3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81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75621" y="4383553"/>
            <a:ext cx="1757038" cy="556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20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8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62007" y="2939761"/>
            <a:ext cx="1426511" cy="417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6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905"/>
            <a:ext cx="9144000" cy="47155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26633" y="2330936"/>
            <a:ext cx="1757038" cy="330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82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ep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75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API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45720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www.hathitrust.org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data_api</a:t>
            </a:r>
            <a:endParaRPr lang="en-US" dirty="0" smtClean="0"/>
          </a:p>
          <a:p>
            <a:pPr marL="514350" indent="-45720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Examples</a:t>
            </a:r>
          </a:p>
          <a:p>
            <a:pPr marL="739775" lvl="1" indent="-282575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a-DK" dirty="0" smtClean="0"/>
              <a:t>mdp</a:t>
            </a:r>
            <a:r>
              <a:rPr lang="da-DK" dirty="0"/>
              <a:t>.</a:t>
            </a:r>
            <a:r>
              <a:rPr lang="da-DK" dirty="0" smtClean="0"/>
              <a:t>39015071393550 (</a:t>
            </a:r>
            <a:r>
              <a:rPr lang="da-DK" dirty="0" err="1" smtClean="0"/>
              <a:t>seq</a:t>
            </a:r>
            <a:r>
              <a:rPr lang="da-DK" dirty="0" smtClean="0"/>
              <a:t> 7)</a:t>
            </a:r>
          </a:p>
          <a:p>
            <a:pPr marL="739775" lvl="1" indent="-282575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itchFamily="2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a-DK" dirty="0" err="1" smtClean="0"/>
              <a:t>loc.ark</a:t>
            </a:r>
            <a:r>
              <a:rPr lang="da-DK" dirty="0"/>
              <a:t>:/13960/</a:t>
            </a:r>
            <a:r>
              <a:rPr lang="da-DK" dirty="0" smtClean="0"/>
              <a:t>t0000h93g (</a:t>
            </a:r>
            <a:r>
              <a:rPr lang="da-DK" dirty="0" err="1" smtClean="0"/>
              <a:t>seq</a:t>
            </a:r>
            <a:r>
              <a:rPr lang="da-DK" dirty="0" smtClean="0"/>
              <a:t> 7)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Page Image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Page OCR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Page Coordinate OCR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Object Metadata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</a:t>
            </a:r>
            <a:r>
              <a:rPr lang="en-US" dirty="0" smtClean="0"/>
              <a:t>ights, page numbers and features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Page Metadata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Rights, page sequence and number, format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77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7472" indent="-347472">
              <a:spcBef>
                <a:spcPts val="768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www.hathitrust.org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bib_api</a:t>
            </a:r>
            <a:endParaRPr lang="en-US" dirty="0" smtClean="0"/>
          </a:p>
          <a:p>
            <a:pPr marL="347472" indent="-347472">
              <a:spcBef>
                <a:spcPts val="768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Gives </a:t>
            </a:r>
            <a:r>
              <a:rPr lang="en-US" dirty="0" smtClean="0"/>
              <a:t>bibliographic, volume, rights information</a:t>
            </a:r>
          </a:p>
          <a:p>
            <a:pPr marL="347472" indent="-347472">
              <a:spcBef>
                <a:spcPts val="768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When supplied with</a:t>
            </a:r>
          </a:p>
          <a:p>
            <a:pPr marL="747522" lvl="1" indent="-347472">
              <a:spcBef>
                <a:spcPts val="768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OCLC, LCCN, LSSN, ISBM, HTID, Record ID</a:t>
            </a:r>
          </a:p>
          <a:p>
            <a:pPr marL="347472" indent="-347472">
              <a:spcBef>
                <a:spcPts val="768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Returns “brief” and “full” results</a:t>
            </a:r>
          </a:p>
          <a:p>
            <a:pPr marL="747522" lvl="1" indent="-347472">
              <a:spcBef>
                <a:spcPts val="768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Full includes MARCXML in JSON wrapper</a:t>
            </a:r>
            <a:endParaRPr lang="en-US" sz="1900" dirty="0" smtClean="0"/>
          </a:p>
          <a:p>
            <a:pPr marL="57150" indent="0">
              <a:spcBef>
                <a:spcPts val="1200"/>
              </a:spcBef>
              <a:spcAft>
                <a:spcPts val="300"/>
              </a:spcAft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catalog.hathitrust.org</a:t>
            </a:r>
            <a:r>
              <a:rPr lang="en-US" sz="2000" dirty="0"/>
              <a:t>/</a:t>
            </a:r>
            <a:r>
              <a:rPr lang="en-US" sz="2000" dirty="0" err="1"/>
              <a:t>api</a:t>
            </a:r>
            <a:r>
              <a:rPr lang="en-US" sz="2000" dirty="0"/>
              <a:t>/volumes/</a:t>
            </a:r>
            <a:r>
              <a:rPr lang="en-US" sz="2000" b="1" dirty="0"/>
              <a:t>brief</a:t>
            </a:r>
            <a:r>
              <a:rPr lang="en-US" sz="2000" dirty="0"/>
              <a:t>/&lt;id type&gt;/&lt;id value&gt;.</a:t>
            </a:r>
            <a:r>
              <a:rPr lang="en-US" sz="2000" dirty="0" err="1"/>
              <a:t>json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http://</a:t>
            </a:r>
            <a:r>
              <a:rPr lang="en-US" sz="2000" dirty="0" err="1"/>
              <a:t>catalog.hathitrust.org</a:t>
            </a:r>
            <a:r>
              <a:rPr lang="en-US" sz="2000" dirty="0"/>
              <a:t>/</a:t>
            </a:r>
            <a:r>
              <a:rPr lang="en-US" sz="2000" dirty="0" err="1"/>
              <a:t>api</a:t>
            </a:r>
            <a:r>
              <a:rPr lang="en-US" sz="2000" dirty="0"/>
              <a:t>/volumes/</a:t>
            </a:r>
            <a:r>
              <a:rPr lang="en-US" sz="2000" b="1" dirty="0"/>
              <a:t>full</a:t>
            </a:r>
            <a:r>
              <a:rPr lang="en-US" sz="2000" dirty="0"/>
              <a:t>/&lt;id type&gt;/&lt;id value&gt;.</a:t>
            </a:r>
            <a:r>
              <a:rPr lang="en-US" sz="2000" dirty="0" err="1" smtClean="0"/>
              <a:t>json</a:t>
            </a:r>
            <a:endParaRPr lang="en-US" sz="2000" dirty="0"/>
          </a:p>
          <a:p>
            <a:pPr marL="57150" indent="0">
              <a:spcBef>
                <a:spcPts val="1200"/>
              </a:spcBef>
              <a:spcAft>
                <a:spcPts val="300"/>
              </a:spcAft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a-DK" sz="1900" dirty="0" err="1" smtClean="0"/>
              <a:t>Examples</a:t>
            </a:r>
            <a:r>
              <a:rPr lang="da-DK" sz="1900" dirty="0" smtClean="0"/>
              <a:t>: mdp</a:t>
            </a:r>
            <a:r>
              <a:rPr lang="da-DK" sz="1900" dirty="0"/>
              <a:t>.</a:t>
            </a:r>
            <a:r>
              <a:rPr lang="da-DK" sz="1900" dirty="0" smtClean="0"/>
              <a:t>39015071393550; </a:t>
            </a:r>
            <a:r>
              <a:rPr lang="da-DK" sz="1900" dirty="0" err="1" smtClean="0"/>
              <a:t>loc.ark</a:t>
            </a:r>
            <a:r>
              <a:rPr lang="da-DK" sz="1900" dirty="0"/>
              <a:t>:/13960/t0000h93g 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1707484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99025"/>
          </a:xfrm>
        </p:spPr>
        <p:txBody>
          <a:bodyPr>
            <a:normAutofit/>
          </a:bodyPr>
          <a:lstStyle/>
          <a:p>
            <a:r>
              <a:rPr lang="en-US" dirty="0" smtClean="0"/>
              <a:t>OAI sets (MARC21 or </a:t>
            </a:r>
            <a:r>
              <a:rPr lang="en-US" dirty="0" err="1" smtClean="0"/>
              <a:t>Dublic</a:t>
            </a:r>
            <a:r>
              <a:rPr lang="en-US" dirty="0" smtClean="0"/>
              <a:t> Core)</a:t>
            </a:r>
          </a:p>
          <a:p>
            <a:pPr lvl="1"/>
            <a:r>
              <a:rPr lang="en-US" dirty="0" smtClean="0"/>
              <a:t>Public domain and open access (set=</a:t>
            </a:r>
            <a:r>
              <a:rPr lang="en-US" dirty="0" err="1" smtClean="0"/>
              <a:t>hathitrust:pd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Public domain in the United States (set=</a:t>
            </a:r>
            <a:r>
              <a:rPr lang="en-US" dirty="0" err="1" smtClean="0"/>
              <a:t>hathitrust:pdus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(PD, OA, PDUS) (set=</a:t>
            </a:r>
            <a:r>
              <a:rPr lang="en-US" dirty="0" err="1" smtClean="0"/>
              <a:t>hathitrust</a:t>
            </a:r>
            <a:r>
              <a:rPr lang="en-US" dirty="0" smtClean="0"/>
              <a:t>)</a:t>
            </a:r>
          </a:p>
          <a:p>
            <a:pPr marL="0" indent="0">
              <a:spcBef>
                <a:spcPts val="1728"/>
              </a:spcBef>
              <a:spcAft>
                <a:spcPts val="1800"/>
              </a:spcAft>
              <a:buNone/>
            </a:pPr>
            <a:r>
              <a:rPr lang="en-US" sz="2600" dirty="0" smtClean="0"/>
              <a:t>http</a:t>
            </a:r>
            <a:r>
              <a:rPr lang="en-US" sz="2600" dirty="0"/>
              <a:t>://</a:t>
            </a:r>
            <a:r>
              <a:rPr lang="en-US" sz="2600" dirty="0" err="1"/>
              <a:t>quod.lib.umich.edu</a:t>
            </a:r>
            <a:r>
              <a:rPr lang="en-US" sz="2600" dirty="0"/>
              <a:t>/</a:t>
            </a:r>
            <a:r>
              <a:rPr lang="en-US" sz="2600" dirty="0" err="1"/>
              <a:t>cgi</a:t>
            </a:r>
            <a:r>
              <a:rPr lang="en-US" sz="2600" dirty="0"/>
              <a:t>/o/</a:t>
            </a:r>
            <a:r>
              <a:rPr lang="en-US" sz="2600" dirty="0" err="1"/>
              <a:t>oai</a:t>
            </a:r>
            <a:r>
              <a:rPr lang="en-US" sz="2600" dirty="0"/>
              <a:t>/</a:t>
            </a:r>
            <a:r>
              <a:rPr lang="en-US" sz="2600" dirty="0" err="1"/>
              <a:t>oai</a:t>
            </a:r>
            <a:r>
              <a:rPr lang="en-US" sz="2600" dirty="0" err="1" smtClean="0"/>
              <a:t>?verb</a:t>
            </a:r>
            <a:r>
              <a:rPr lang="en-US" sz="2600" dirty="0"/>
              <a:t>=</a:t>
            </a:r>
            <a:r>
              <a:rPr lang="en-US" sz="2600" dirty="0" err="1"/>
              <a:t>ListRecords&amp;metadataPrefix</a:t>
            </a:r>
            <a:r>
              <a:rPr lang="en-US" sz="2600" dirty="0"/>
              <a:t>=marc21&amp;set=</a:t>
            </a:r>
            <a:r>
              <a:rPr lang="en-US" sz="2600" dirty="0" err="1" smtClean="0"/>
              <a:t>hathitrust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2766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Hathifiles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</a:t>
            </a:r>
            <a:r>
              <a:rPr lang="en-US" dirty="0"/>
              <a:t>-delimited inventory files</a:t>
            </a:r>
          </a:p>
          <a:p>
            <a:r>
              <a:rPr lang="en-US" dirty="0"/>
              <a:t>Aggregated monthly</a:t>
            </a:r>
          </a:p>
          <a:p>
            <a:r>
              <a:rPr lang="en-US" dirty="0"/>
              <a:t>Daily incremental files</a:t>
            </a:r>
          </a:p>
          <a:p>
            <a:r>
              <a:rPr lang="en-US" dirty="0"/>
              <a:t>Contain</a:t>
            </a:r>
          </a:p>
          <a:p>
            <a:pPr lvl="1"/>
            <a:r>
              <a:rPr lang="en-US" dirty="0"/>
              <a:t>Identifiers</a:t>
            </a:r>
          </a:p>
          <a:p>
            <a:pPr lvl="1"/>
            <a:r>
              <a:rPr lang="en-US" dirty="0"/>
              <a:t>Limited bibliographic information</a:t>
            </a:r>
          </a:p>
          <a:p>
            <a:pPr lvl="1"/>
            <a:r>
              <a:rPr lang="en-US" dirty="0"/>
              <a:t>Rights, language, </a:t>
            </a:r>
            <a:r>
              <a:rPr lang="en-US" dirty="0" err="1"/>
              <a:t>gov</a:t>
            </a:r>
            <a:r>
              <a:rPr lang="en-US" dirty="0"/>
              <a:t> docs status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52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10759"/>
              </p:ext>
            </p:extLst>
          </p:nvPr>
        </p:nvGraphicFramePr>
        <p:xfrm>
          <a:off x="948467" y="385042"/>
          <a:ext cx="726773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939"/>
                <a:gridCol w="3889796"/>
              </a:tblGrid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Data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Volume identifier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coo.31924003924275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deny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Rights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</a:t>
                      </a:r>
                      <a:r>
                        <a:rPr lang="en-US" baseline="0" dirty="0" smtClean="0"/>
                        <a:t> Michigan Record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002052896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Enumeration/Chronology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 I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Institution Record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17132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OCLC 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62370740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ISBNs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ISSNs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gs</a:t>
                      </a:r>
                      <a:r>
                        <a:rPr lang="en-US" dirty="0" smtClean="0"/>
                        <a:t> 12000204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LCCNs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501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33558"/>
              </p:ext>
            </p:extLst>
          </p:nvPr>
        </p:nvGraphicFramePr>
        <p:xfrm>
          <a:off x="948469" y="385042"/>
          <a:ext cx="726773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939"/>
                <a:gridCol w="3889796"/>
              </a:tblGrid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Data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Anleitung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zur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bestimmung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karbonpflanzen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Imprint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Kommissionsverlag</a:t>
                      </a:r>
                      <a:r>
                        <a:rPr lang="en-US" dirty="0" smtClean="0"/>
                        <a:t> von </a:t>
                      </a:r>
                      <a:r>
                        <a:rPr lang="en-US" dirty="0" err="1" smtClean="0"/>
                        <a:t>Craz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Gerlach</a:t>
                      </a:r>
                      <a:r>
                        <a:rPr lang="en-US" dirty="0" smtClean="0"/>
                        <a:t> (J. </a:t>
                      </a:r>
                      <a:r>
                        <a:rPr lang="en-US" dirty="0" err="1" smtClean="0"/>
                        <a:t>Stettner</a:t>
                      </a:r>
                      <a:r>
                        <a:rPr lang="en-US" dirty="0" smtClean="0"/>
                        <a:t>) 1911-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Rights determination reason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bib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Date of last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2011-04-11 20:32:41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 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Publication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1911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Publication 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gw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</a:t>
                      </a:r>
                      <a:endParaRPr lang="en-US" dirty="0"/>
                    </a:p>
                  </a:txBody>
                  <a:tcPr/>
                </a:tc>
              </a:tr>
              <a:tr h="343850">
                <a:tc>
                  <a:txBody>
                    <a:bodyPr/>
                    <a:lstStyle/>
                    <a:p>
                      <a:r>
                        <a:rPr lang="en-US" dirty="0" smtClean="0"/>
                        <a:t>Bibliographic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17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45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 of datasets</a:t>
            </a:r>
          </a:p>
          <a:p>
            <a:pPr lvl="1"/>
            <a:r>
              <a:rPr lang="en-US" dirty="0">
                <a:hlinkClick r:id="rId3"/>
              </a:rPr>
              <a:t>http://www.hathitrust.org/</a:t>
            </a:r>
            <a:r>
              <a:rPr lang="en-US" dirty="0" smtClean="0">
                <a:hlinkClick r:id="rId3"/>
              </a:rPr>
              <a:t>datasets</a:t>
            </a:r>
            <a:endParaRPr lang="en-US" dirty="0" smtClean="0"/>
          </a:p>
          <a:p>
            <a:r>
              <a:rPr lang="en-US" dirty="0" err="1" smtClean="0"/>
              <a:t>HathiTrust</a:t>
            </a:r>
            <a:r>
              <a:rPr lang="en-US" dirty="0" smtClean="0"/>
              <a:t> Research Center</a:t>
            </a:r>
          </a:p>
          <a:p>
            <a:pPr lvl="1"/>
            <a:r>
              <a:rPr lang="en-US" dirty="0" smtClean="0"/>
              <a:t>Developed collaboratively by Indiana University and University of </a:t>
            </a:r>
            <a:r>
              <a:rPr lang="en-US" dirty="0" smtClean="0"/>
              <a:t>Illinois; launched July 2011</a:t>
            </a:r>
            <a:endParaRPr lang="en-US" dirty="0" smtClean="0"/>
          </a:p>
          <a:p>
            <a:pPr lvl="1"/>
            <a:r>
              <a:rPr lang="en-US" dirty="0" smtClean="0"/>
              <a:t>Enables computational access to public domain and open access materials; working to support in-copyright materials as well</a:t>
            </a:r>
          </a:p>
        </p:txBody>
      </p:sp>
    </p:spTree>
    <p:extLst>
      <p:ext uri="{BB962C8B-B14F-4D97-AF65-F5344CB8AC3E}">
        <p14:creationId xmlns:p14="http://schemas.microsoft.com/office/powerpoint/2010/main" val="1835446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Non-Google-digitized Dataset (400,000+)</a:t>
            </a:r>
          </a:p>
          <a:p>
            <a:pPr lvl="1"/>
            <a:r>
              <a:rPr lang="en-US" dirty="0" smtClean="0"/>
              <a:t>PD, PDUS, Open Access</a:t>
            </a:r>
          </a:p>
          <a:p>
            <a:pPr lvl="1"/>
            <a:r>
              <a:rPr lang="en-US" dirty="0" smtClean="0"/>
              <a:t>Signed researcher statement</a:t>
            </a:r>
          </a:p>
          <a:p>
            <a:r>
              <a:rPr lang="en-US" dirty="0" smtClean="0"/>
              <a:t>Google-digitized (3.2 million+)</a:t>
            </a:r>
          </a:p>
          <a:p>
            <a:pPr lvl="1"/>
            <a:r>
              <a:rPr lang="en-US" dirty="0" smtClean="0"/>
              <a:t>PD, PDUS, Open Access</a:t>
            </a:r>
          </a:p>
          <a:p>
            <a:pPr lvl="1"/>
            <a:r>
              <a:rPr lang="en-US" dirty="0" smtClean="0"/>
              <a:t>Agreement between institution and Google</a:t>
            </a:r>
          </a:p>
          <a:p>
            <a:pPr lvl="1"/>
            <a:r>
              <a:rPr lang="en-US" dirty="0" smtClean="0"/>
              <a:t>Brief proposal</a:t>
            </a:r>
          </a:p>
          <a:p>
            <a:pPr lvl="2"/>
            <a:r>
              <a:rPr lang="en-US" dirty="0" smtClean="0"/>
              <a:t>Characterize texts</a:t>
            </a:r>
          </a:p>
          <a:p>
            <a:pPr lvl="2"/>
            <a:r>
              <a:rPr lang="en-US" dirty="0" smtClean="0"/>
              <a:t>Provide ids (custom sets possible)</a:t>
            </a:r>
          </a:p>
          <a:p>
            <a:pPr lvl="2"/>
            <a:r>
              <a:rPr lang="en-US" dirty="0" smtClean="0"/>
              <a:t>Research, results, use of results</a:t>
            </a:r>
          </a:p>
          <a:p>
            <a:pPr lvl="1"/>
            <a:r>
              <a:rPr lang="en-US" dirty="0" smtClean="0"/>
              <a:t>Signed researcher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29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5" name="Flowchart: Multidocument 486"/>
          <p:cNvSpPr/>
          <p:nvPr/>
        </p:nvSpPr>
        <p:spPr>
          <a:xfrm>
            <a:off x="3770883" y="2771634"/>
            <a:ext cx="1048485" cy="809148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292" y="1730262"/>
            <a:ext cx="1234215" cy="8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0901" y="79565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3301" y="81089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3" name="Flowchart: Document 298"/>
          <p:cNvSpPr/>
          <p:nvPr/>
        </p:nvSpPr>
        <p:spPr>
          <a:xfrm>
            <a:off x="889000" y="79662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4" name="Flowchart: Document 298"/>
          <p:cNvSpPr/>
          <p:nvPr/>
        </p:nvSpPr>
        <p:spPr>
          <a:xfrm>
            <a:off x="1041400" y="81186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5" name="Flowchart: Document 173"/>
          <p:cNvSpPr/>
          <p:nvPr/>
        </p:nvSpPr>
        <p:spPr>
          <a:xfrm>
            <a:off x="6234684" y="2771634"/>
            <a:ext cx="935957" cy="8091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 METS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Multidocument 486"/>
          <p:cNvSpPr/>
          <p:nvPr/>
        </p:nvSpPr>
        <p:spPr>
          <a:xfrm>
            <a:off x="5056609" y="2771634"/>
            <a:ext cx="1048485" cy="809148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Document 173"/>
          <p:cNvSpPr/>
          <p:nvPr/>
        </p:nvSpPr>
        <p:spPr>
          <a:xfrm>
            <a:off x="4077693" y="4001182"/>
            <a:ext cx="978916" cy="846287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2284" y="2662153"/>
            <a:ext cx="3845816" cy="1032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000" y="3477882"/>
            <a:ext cx="612200" cy="612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20900" y="1943100"/>
            <a:ext cx="604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../</a:t>
            </a:r>
            <a:r>
              <a:rPr lang="en-US" sz="2400" b="1" dirty="0" smtClean="0">
                <a:solidFill>
                  <a:srgbClr val="FF0000"/>
                </a:solidFill>
              </a:rPr>
              <a:t>uc1</a:t>
            </a:r>
            <a:r>
              <a:rPr lang="en-US" sz="2400" dirty="0" smtClean="0"/>
              <a:t>/pairtree_root/b3/54/34/86/b34543486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89000" y="2927317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b34543486.zip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00" y="4149136"/>
            <a:ext cx="306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b34543486.mets.xml</a:t>
            </a:r>
          </a:p>
        </p:txBody>
      </p:sp>
    </p:spTree>
    <p:extLst>
      <p:ext uri="{BB962C8B-B14F-4D97-AF65-F5344CB8AC3E}">
        <p14:creationId xmlns:p14="http://schemas.microsoft.com/office/powerpoint/2010/main" val="408762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structure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692" y="1703168"/>
            <a:ext cx="1234215" cy="8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507" y="1916006"/>
            <a:ext cx="6781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4040"/>
                </a:solidFill>
              </a:rPr>
              <a:t>id (list of ids in dataset)</a:t>
            </a:r>
          </a:p>
          <a:p>
            <a:r>
              <a:rPr lang="en-US" sz="2400" dirty="0" err="1" smtClean="0">
                <a:solidFill>
                  <a:srgbClr val="404040"/>
                </a:solidFill>
              </a:rPr>
              <a:t>meta.tar.gz</a:t>
            </a:r>
            <a:r>
              <a:rPr lang="en-US" sz="2400" dirty="0" smtClean="0">
                <a:solidFill>
                  <a:srgbClr val="404040"/>
                </a:solidFill>
              </a:rPr>
              <a:t> (bibliographic data)</a:t>
            </a:r>
          </a:p>
          <a:p>
            <a:r>
              <a:rPr lang="en-US" sz="2400" dirty="0" err="1">
                <a:solidFill>
                  <a:srgbClr val="404040"/>
                </a:solidFill>
              </a:rPr>
              <a:t>l</a:t>
            </a:r>
            <a:r>
              <a:rPr lang="en-US" sz="2400" dirty="0" err="1" smtClean="0">
                <a:solidFill>
                  <a:srgbClr val="404040"/>
                </a:solidFill>
              </a:rPr>
              <a:t>oc</a:t>
            </a:r>
            <a:endParaRPr lang="en-US" sz="2400" dirty="0" smtClean="0">
              <a:solidFill>
                <a:srgbClr val="404040"/>
              </a:solidFill>
            </a:endParaRPr>
          </a:p>
          <a:p>
            <a:r>
              <a:rPr lang="en-US" sz="2400" dirty="0" err="1">
                <a:solidFill>
                  <a:srgbClr val="404040"/>
                </a:solidFill>
              </a:rPr>
              <a:t>m</a:t>
            </a:r>
            <a:r>
              <a:rPr lang="en-US" sz="2400" dirty="0" err="1" smtClean="0">
                <a:solidFill>
                  <a:srgbClr val="404040"/>
                </a:solidFill>
              </a:rPr>
              <a:t>dp</a:t>
            </a:r>
            <a:endParaRPr lang="en-US" sz="2400" dirty="0" smtClean="0">
              <a:solidFill>
                <a:srgbClr val="404040"/>
              </a:solidFill>
            </a:endParaRPr>
          </a:p>
          <a:p>
            <a:r>
              <a:rPr lang="en-US" sz="2400" dirty="0" smtClean="0">
                <a:solidFill>
                  <a:srgbClr val="404040"/>
                </a:solidFill>
              </a:rPr>
              <a:t>uc1</a:t>
            </a:r>
          </a:p>
          <a:p>
            <a:endParaRPr lang="en-US" sz="2400" dirty="0"/>
          </a:p>
        </p:txBody>
      </p:sp>
      <p:sp>
        <p:nvSpPr>
          <p:cNvPr id="9" name="Flowchart: Document 173"/>
          <p:cNvSpPr/>
          <p:nvPr/>
        </p:nvSpPr>
        <p:spPr>
          <a:xfrm>
            <a:off x="4982645" y="5181443"/>
            <a:ext cx="978916" cy="846287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0907" y="4092815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b34543486.zip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952" y="5329397"/>
            <a:ext cx="306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b34543486.mets.xml</a:t>
            </a:r>
          </a:p>
        </p:txBody>
      </p:sp>
      <p:sp>
        <p:nvSpPr>
          <p:cNvPr id="14" name="Flowchart: Multidocument 486"/>
          <p:cNvSpPr/>
          <p:nvPr/>
        </p:nvSpPr>
        <p:spPr>
          <a:xfrm>
            <a:off x="4854652" y="3745332"/>
            <a:ext cx="1048485" cy="809148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5019" y="3653930"/>
            <a:ext cx="2442127" cy="1032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046" y="4380759"/>
            <a:ext cx="612200" cy="6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74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http://www.hathitrust.org/htrc</a:t>
            </a:r>
            <a:endParaRPr lang="en-US" dirty="0" smtClean="0"/>
          </a:p>
          <a:p>
            <a:r>
              <a:rPr lang="en-US" dirty="0"/>
              <a:t>Bring researchers to the data</a:t>
            </a:r>
          </a:p>
          <a:p>
            <a:r>
              <a:rPr lang="en-US" dirty="0"/>
              <a:t>Build services to meet demand</a:t>
            </a:r>
          </a:p>
          <a:p>
            <a:r>
              <a:rPr lang="en-US" dirty="0"/>
              <a:t>Develop</a:t>
            </a:r>
          </a:p>
          <a:p>
            <a:pPr lvl="1"/>
            <a:r>
              <a:rPr lang="en-US" dirty="0"/>
              <a:t>Tools that facilitate research by digital humanities and informatics communities</a:t>
            </a:r>
          </a:p>
          <a:p>
            <a:pPr lvl="1"/>
            <a:r>
              <a:rPr lang="en-US" dirty="0"/>
              <a:t>Secure cyber-infrastructure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083811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HTRC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Portal: sign up, browse </a:t>
            </a:r>
            <a:r>
              <a:rPr lang="en-US" dirty="0"/>
              <a:t>volume lists and algorithms, execute algorithms, view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://htrc2.pti.indiana.edu/HTRC-UI-Portal2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/>
              <a:t>Workset</a:t>
            </a:r>
            <a:r>
              <a:rPr lang="en-US" dirty="0"/>
              <a:t> Builder</a:t>
            </a:r>
          </a:p>
          <a:p>
            <a:pPr lvl="1"/>
            <a:r>
              <a:rPr lang="en-US" dirty="0">
                <a:hlinkClick r:id="rId4"/>
              </a:rPr>
              <a:t>https://htrc2.pti.indiana.edu/blacklight</a:t>
            </a:r>
            <a:endParaRPr lang="en-US" dirty="0"/>
          </a:p>
          <a:p>
            <a:r>
              <a:rPr lang="en-US" dirty="0" smtClean="0"/>
              <a:t>Sandbox: run own algorithms</a:t>
            </a:r>
          </a:p>
          <a:p>
            <a:r>
              <a:rPr lang="en-US" dirty="0" smtClean="0"/>
              <a:t>Getting Started with the HTRC [Google doc]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err="1">
                <a:hlinkClick r:id="rId5"/>
              </a:rPr>
              <a:t>bit.ly</a:t>
            </a:r>
            <a:r>
              <a:rPr lang="en-US" dirty="0">
                <a:hlinkClick r:id="rId5"/>
              </a:rPr>
              <a:t>/1hCnyzX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4418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HTRC Community Pages</a:t>
            </a:r>
          </a:p>
          <a:p>
            <a:pPr lvl="1"/>
            <a:r>
              <a:rPr lang="en-US" dirty="0">
                <a:hlinkClick r:id="rId3"/>
              </a:rPr>
              <a:t>http://wiki.htrc.illinois.edu/display/COM/HathiTrust+Research+Community+Pages</a:t>
            </a:r>
            <a:endParaRPr lang="en-US" dirty="0"/>
          </a:p>
          <a:p>
            <a:r>
              <a:rPr lang="en-US" dirty="0" smtClean="0"/>
              <a:t>Client code for accessing open-open content</a:t>
            </a:r>
          </a:p>
          <a:p>
            <a:pPr lvl="1"/>
            <a:r>
              <a:rPr lang="en-US" dirty="0">
                <a:hlinkClick r:id="rId4"/>
              </a:rPr>
              <a:t>http://wiki.htrc.illinois.edu/pages/viewpage.action?pageId=</a:t>
            </a:r>
            <a:r>
              <a:rPr lang="en-US" dirty="0" smtClean="0">
                <a:hlinkClick r:id="rId4"/>
              </a:rPr>
              <a:t>15040514</a:t>
            </a:r>
            <a:endParaRPr lang="en-US" dirty="0" smtClean="0"/>
          </a:p>
          <a:p>
            <a:r>
              <a:rPr lang="en-US" dirty="0" smtClean="0"/>
              <a:t>Programming client access to data in HTRC Sandbox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err="1">
                <a:hlinkClick r:id="rId5"/>
              </a:rPr>
              <a:t>wiki.htrc.illinois.edu</a:t>
            </a:r>
            <a:r>
              <a:rPr lang="en-US" dirty="0">
                <a:hlinkClick r:id="rId5"/>
              </a:rPr>
              <a:t>/display/COM/</a:t>
            </a:r>
            <a:r>
              <a:rPr lang="en-US" dirty="0" err="1">
                <a:hlinkClick r:id="rId5"/>
              </a:rPr>
              <a:t>Programming+client+access+to+data+in+HTRC+Sandbox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HTRC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htrc</a:t>
            </a:r>
            <a:r>
              <a:rPr lang="en-US" dirty="0"/>
              <a:t>-</a:t>
            </a:r>
            <a:r>
              <a:rPr lang="en-US" dirty="0" smtClean="0"/>
              <a:t>announce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list.indiana.edu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sympa</a:t>
            </a:r>
            <a:r>
              <a:rPr lang="en-US" dirty="0">
                <a:hlinkClick r:id="rId3"/>
              </a:rPr>
              <a:t>/subscribe/</a:t>
            </a:r>
            <a:r>
              <a:rPr lang="en-US" dirty="0" err="1">
                <a:hlinkClick r:id="rId3"/>
              </a:rPr>
              <a:t>htrc</a:t>
            </a:r>
            <a:r>
              <a:rPr lang="en-US" dirty="0">
                <a:hlinkClick r:id="rId3"/>
              </a:rPr>
              <a:t>-announce-l</a:t>
            </a:r>
            <a:endParaRPr lang="en-US" dirty="0" smtClean="0"/>
          </a:p>
          <a:p>
            <a:pPr lvl="1"/>
            <a:r>
              <a:rPr lang="en-US" dirty="0" smtClean="0"/>
              <a:t>General </a:t>
            </a:r>
            <a:r>
              <a:rPr lang="en-US" dirty="0"/>
              <a:t>announcements about HTRC workshops, updates, new tools, and larger community issues.</a:t>
            </a:r>
          </a:p>
          <a:p>
            <a:r>
              <a:rPr lang="en-US" dirty="0" err="1"/>
              <a:t>htrc-</a:t>
            </a:r>
            <a:r>
              <a:rPr lang="en-US" dirty="0" err="1" smtClean="0"/>
              <a:t>usergroup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list.indiana.edu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sympa</a:t>
            </a:r>
            <a:r>
              <a:rPr lang="en-US" dirty="0">
                <a:hlinkClick r:id="rId3"/>
              </a:rPr>
              <a:t>/subscribe/</a:t>
            </a:r>
            <a:r>
              <a:rPr lang="en-US" dirty="0" err="1">
                <a:hlinkClick r:id="rId3"/>
              </a:rPr>
              <a:t>htrc</a:t>
            </a:r>
            <a:r>
              <a:rPr lang="en-US" dirty="0">
                <a:hlinkClick r:id="rId3"/>
              </a:rPr>
              <a:t>-</a:t>
            </a:r>
            <a:r>
              <a:rPr lang="en-US" dirty="0" err="1">
                <a:hlinkClick r:id="rId3"/>
              </a:rPr>
              <a:t>usergroup</a:t>
            </a:r>
            <a:r>
              <a:rPr lang="en-US" dirty="0">
                <a:hlinkClick r:id="rId3"/>
              </a:rPr>
              <a:t>-l</a:t>
            </a:r>
            <a:endParaRPr lang="en-US" dirty="0"/>
          </a:p>
          <a:p>
            <a:pPr lvl="1"/>
            <a:r>
              <a:rPr lang="en-US" dirty="0" smtClean="0"/>
              <a:t>Submit </a:t>
            </a:r>
            <a:r>
              <a:rPr lang="en-US" dirty="0"/>
              <a:t>recommendations, development issues, technical discussion about HTRC.</a:t>
            </a:r>
          </a:p>
          <a:p>
            <a:r>
              <a:rPr lang="en-US" dirty="0" err="1"/>
              <a:t>htrc-</a:t>
            </a:r>
            <a:r>
              <a:rPr lang="en-US" dirty="0" err="1" smtClean="0"/>
              <a:t>uncamp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https://list.indiana.edu/sympa/subscribe/htrc-uncamp-</a:t>
            </a:r>
            <a:r>
              <a:rPr lang="en-US" dirty="0" smtClean="0">
                <a:hlinkClick r:id="rId4"/>
              </a:rPr>
              <a:t>l</a:t>
            </a:r>
            <a:endParaRPr lang="en-US" dirty="0" smtClean="0"/>
          </a:p>
          <a:p>
            <a:pPr lvl="1"/>
            <a:r>
              <a:rPr lang="en-US" dirty="0" smtClean="0"/>
              <a:t>Logistics </a:t>
            </a:r>
            <a:r>
              <a:rPr lang="en-US" dirty="0"/>
              <a:t>and Announcements specific to HTRC </a:t>
            </a:r>
            <a:r>
              <a:rPr lang="en-US" dirty="0" err="1"/>
              <a:t>UnCamp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2182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387"/>
            <a:ext cx="8229600" cy="466201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Burton</a:t>
            </a:r>
            <a:r>
              <a:rPr lang="en-US" dirty="0"/>
              <a:t>, Vernon. “The South as ‘Other,’ the Southerner as ‘Stranger.’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Explore </a:t>
            </a:r>
            <a:r>
              <a:rPr lang="en-US" dirty="0"/>
              <a:t>how attitudes expressed in print about slavery, southerners, and non-southerners have changed over both time and space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Ted </a:t>
            </a:r>
            <a:r>
              <a:rPr lang="en-US" dirty="0"/>
              <a:t>Underwood, Associate Professor of English at the University of Illinois, Urbana-Champaign. </a:t>
            </a:r>
          </a:p>
          <a:p>
            <a:pPr lvl="1"/>
            <a:r>
              <a:rPr lang="en-US" dirty="0"/>
              <a:t>Using public domain texts received from </a:t>
            </a:r>
            <a:r>
              <a:rPr lang="en-US" dirty="0" err="1"/>
              <a:t>HathiTrust</a:t>
            </a:r>
            <a:r>
              <a:rPr lang="en-US" dirty="0"/>
              <a:t> to explore changing relationships in literary genres from 1700-1899. </a:t>
            </a:r>
          </a:p>
          <a:p>
            <a:r>
              <a:rPr lang="en-US" dirty="0" smtClean="0"/>
              <a:t>Andrew </a:t>
            </a:r>
            <a:r>
              <a:rPr lang="en-US" dirty="0"/>
              <a:t>Piper, Associate professor of German literature at McGill </a:t>
            </a:r>
            <a:r>
              <a:rPr lang="en-US" dirty="0" smtClean="0"/>
              <a:t>University.</a:t>
            </a:r>
          </a:p>
          <a:p>
            <a:pPr lvl="1"/>
            <a:r>
              <a:rPr lang="en-US" dirty="0" smtClean="0"/>
              <a:t>Analyzing </a:t>
            </a:r>
            <a:r>
              <a:rPr lang="en-US" dirty="0"/>
              <a:t>linguistic patters in German texts from 1700-1900</a:t>
            </a:r>
          </a:p>
          <a:p>
            <a:r>
              <a:rPr lang="en-US" dirty="0" smtClean="0"/>
              <a:t>Amanda </a:t>
            </a:r>
            <a:r>
              <a:rPr lang="en-US" dirty="0"/>
              <a:t>Watson, librarian at New York </a:t>
            </a:r>
            <a:r>
              <a:rPr lang="en-US" dirty="0" smtClean="0"/>
              <a:t>University.</a:t>
            </a:r>
          </a:p>
          <a:p>
            <a:pPr lvl="1"/>
            <a:r>
              <a:rPr lang="en-US" dirty="0" smtClean="0"/>
              <a:t>Studying </a:t>
            </a:r>
            <a:r>
              <a:rPr lang="en-US" dirty="0"/>
              <a:t>How poetry anthologies in selected texts reflect the rise and fall of poets’ reputations over the course of the 19th century.</a:t>
            </a:r>
          </a:p>
          <a:p>
            <a:r>
              <a:rPr lang="en-US" dirty="0" smtClean="0"/>
              <a:t>Glenn </a:t>
            </a:r>
            <a:r>
              <a:rPr lang="en-US" dirty="0" err="1"/>
              <a:t>Worthey</a:t>
            </a:r>
            <a:r>
              <a:rPr lang="en-US" dirty="0"/>
              <a:t>, Digital Humanities Librarian at Stanford University </a:t>
            </a:r>
            <a:r>
              <a:rPr lang="en-US" dirty="0" smtClean="0"/>
              <a:t>Libraries.</a:t>
            </a:r>
          </a:p>
          <a:p>
            <a:pPr lvl="1"/>
            <a:r>
              <a:rPr lang="en-US" dirty="0" smtClean="0"/>
              <a:t>Performing </a:t>
            </a:r>
            <a:r>
              <a:rPr lang="en-US" dirty="0" err="1"/>
              <a:t>spatio</a:t>
            </a:r>
            <a:r>
              <a:rPr lang="en-US" dirty="0"/>
              <a:t>-temporal investigation into the history of Brazilian Portuguese, to be accomplished by text-mining methods (n-gram analysis, etc.)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Matthew </a:t>
            </a:r>
            <a:r>
              <a:rPr lang="en-US" dirty="0" err="1" smtClean="0"/>
              <a:t>Wilkens</a:t>
            </a:r>
            <a:r>
              <a:rPr lang="en-US" dirty="0" smtClean="0"/>
              <a:t>, Assistant professor of English, University of Notre Dame.</a:t>
            </a:r>
          </a:p>
          <a:p>
            <a:pPr lvl="1"/>
            <a:r>
              <a:rPr lang="en-US" dirty="0" smtClean="0"/>
              <a:t>American </a:t>
            </a:r>
            <a:r>
              <a:rPr lang="en-US" dirty="0"/>
              <a:t>Council of Learned </a:t>
            </a:r>
            <a:r>
              <a:rPr lang="en-US" dirty="0" smtClean="0"/>
              <a:t>Societies (ACLS) fellowship for project “Literary Geography at Scale.”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2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1239838" y="2138363"/>
            <a:ext cx="2743200" cy="27432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11438" y="2138363"/>
            <a:ext cx="4648200" cy="2743200"/>
            <a:chOff x="1371600" y="0"/>
            <a:chExt cx="46482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0"/>
              <a:ext cx="4648200" cy="2743200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371600" y="0"/>
              <a:ext cx="4648200" cy="822325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smtClean="0"/>
                <a:t>Universal Library</a:t>
              </a:r>
              <a:endParaRPr lang="en-US" sz="2800" dirty="0"/>
            </a:p>
          </p:txBody>
        </p:sp>
      </p:grpSp>
      <p:sp>
        <p:nvSpPr>
          <p:cNvPr id="11" name="Pie 10"/>
          <p:cNvSpPr/>
          <p:nvPr/>
        </p:nvSpPr>
        <p:spPr>
          <a:xfrm>
            <a:off x="1719263" y="2962275"/>
            <a:ext cx="1782762" cy="178276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611438" y="2962275"/>
            <a:ext cx="4648200" cy="1782763"/>
            <a:chOff x="1371600" y="822961"/>
            <a:chExt cx="4648200" cy="1783078"/>
          </a:xfrm>
        </p:grpSpPr>
        <p:sp>
          <p:nvSpPr>
            <p:cNvPr id="17" name="Rectangle 16"/>
            <p:cNvSpPr/>
            <p:nvPr/>
          </p:nvSpPr>
          <p:spPr>
            <a:xfrm>
              <a:off x="1371600" y="822961"/>
              <a:ext cx="4648200" cy="1783078"/>
            </a:xfrm>
            <a:prstGeom prst="rect">
              <a:avLst/>
            </a:prstGeom>
            <a:ln>
              <a:solidFill>
                <a:srgbClr val="D0511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371600" y="822961"/>
              <a:ext cx="4648200" cy="82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Common Goal</a:t>
              </a:r>
            </a:p>
          </p:txBody>
        </p:sp>
      </p:grpSp>
      <p:sp>
        <p:nvSpPr>
          <p:cNvPr id="13" name="Pie 12"/>
          <p:cNvSpPr/>
          <p:nvPr/>
        </p:nvSpPr>
        <p:spPr>
          <a:xfrm>
            <a:off x="2200275" y="3784600"/>
            <a:ext cx="822325" cy="822325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611438" y="3784600"/>
            <a:ext cx="4648200" cy="822325"/>
            <a:chOff x="1371600" y="1645920"/>
            <a:chExt cx="4648200" cy="822959"/>
          </a:xfrm>
        </p:grpSpPr>
        <p:sp>
          <p:nvSpPr>
            <p:cNvPr id="15" name="Rectangle 14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Single Entity, Many Partners</a:t>
              </a:r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HathiTrust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7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libraries or non-profit institutions with libraries</a:t>
            </a:r>
          </a:p>
          <a:p>
            <a:r>
              <a:rPr lang="en-US" dirty="0" smtClean="0"/>
              <a:t>Partnership agreement</a:t>
            </a:r>
          </a:p>
          <a:p>
            <a:r>
              <a:rPr lang="en-US" dirty="0" smtClean="0"/>
              <a:t>Print holdings information</a:t>
            </a:r>
          </a:p>
          <a:p>
            <a:r>
              <a:rPr lang="en-US" dirty="0" smtClean="0"/>
              <a:t>Shibboleth</a:t>
            </a:r>
          </a:p>
          <a:p>
            <a:pPr marL="0" lvl="1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://www.hathitrust.org/</a:t>
            </a:r>
            <a:r>
              <a:rPr lang="en-US" dirty="0" smtClean="0">
                <a:hlinkClick r:id="rId3"/>
              </a:rPr>
              <a:t>eligibility_agreements</a:t>
            </a:r>
          </a:p>
          <a:p>
            <a:pPr marL="0" lvl="1" indent="0">
              <a:buNone/>
            </a:pPr>
            <a:r>
              <a:rPr lang="en-US" dirty="0" smtClean="0">
                <a:hlinkClick r:id="rId4"/>
              </a:rPr>
              <a:t>http://www.hathitrust.org/partnership_checklist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027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1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All partners share </a:t>
            </a:r>
            <a:r>
              <a:rPr lang="en-US" sz="3100" dirty="0">
                <a:solidFill>
                  <a:srgbClr val="000000"/>
                </a:solidFill>
                <a:latin typeface="Calibri" charset="0"/>
                <a:cs typeface="Calibri" charset="0"/>
              </a:rPr>
              <a:t>in infrastructure costs for public domain volumes: </a:t>
            </a:r>
          </a:p>
          <a:p>
            <a:pPr marL="457200" lvl="1" indent="0">
              <a:buNone/>
            </a:pPr>
            <a:r>
              <a:rPr lang="en-US" sz="2700" dirty="0">
                <a:solidFill>
                  <a:srgbClr val="000000"/>
                </a:solidFill>
                <a:latin typeface="Calibri" charset="0"/>
                <a:cs typeface="Cambria" charset="0"/>
              </a:rPr>
              <a:t>					(PD*C*X)/N </a:t>
            </a:r>
            <a:endParaRPr lang="en-US" sz="2700" i="1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r>
              <a:rPr lang="en-US" sz="3100" dirty="0">
                <a:solidFill>
                  <a:srgbClr val="000000"/>
                </a:solidFill>
                <a:latin typeface="Calibri" charset="0"/>
                <a:cs typeface="Calibri" charset="0"/>
              </a:rPr>
              <a:t>Share in infrastructure costs for in copyright volumes based on holdings</a:t>
            </a:r>
          </a:p>
          <a:p>
            <a:pPr lvl="2">
              <a:lnSpc>
                <a:spcPct val="80000"/>
              </a:lnSpc>
            </a:pPr>
            <a:r>
              <a:rPr lang="en-US" sz="2700" dirty="0">
                <a:solidFill>
                  <a:srgbClr val="000000"/>
                </a:solidFill>
                <a:latin typeface="Calibri" charset="0"/>
                <a:cs typeface="Calibri" charset="0"/>
              </a:rPr>
              <a:t>For a given </a:t>
            </a:r>
            <a:r>
              <a:rPr lang="en-US" sz="27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in­copyright</a:t>
            </a:r>
            <a:r>
              <a:rPr lang="en-US" sz="2700" dirty="0">
                <a:solidFill>
                  <a:srgbClr val="000000"/>
                </a:solidFill>
                <a:latin typeface="Calibri" charset="0"/>
                <a:cs typeface="Calibri" charset="0"/>
              </a:rPr>
              <a:t> volume</a:t>
            </a:r>
            <a:r>
              <a:rPr lang="en-US" sz="2700" i="1" dirty="0">
                <a:solidFill>
                  <a:srgbClr val="000000"/>
                </a:solidFill>
                <a:latin typeface="Calibri" charset="0"/>
                <a:cs typeface="Calibri" charset="0"/>
              </a:rPr>
              <a:t>: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Calibri" charset="0"/>
                <a:cs typeface="Cambria" charset="0"/>
              </a:rPr>
              <a:t>				IC=(C*X)/H</a:t>
            </a:r>
          </a:p>
          <a:p>
            <a:r>
              <a:rPr lang="en-US" dirty="0" smtClean="0"/>
              <a:t>C =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~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$0.155 per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vol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per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year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X = 1.5</a:t>
            </a:r>
            <a:endParaRPr lang="en-US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580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Print Holdings Database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indent="-342900">
              <a:buFont typeface="Arial"/>
              <a:buChar char="•"/>
              <a:defRPr/>
            </a:pPr>
            <a:r>
              <a:rPr lang="en-US" sz="2600" dirty="0"/>
              <a:t>Volumes institutions own or </a:t>
            </a:r>
            <a:r>
              <a:rPr lang="en-US" sz="2600" u="sng" dirty="0"/>
              <a:t>have </a:t>
            </a:r>
            <a:r>
              <a:rPr lang="en-US" sz="2600" u="sng" dirty="0" smtClean="0"/>
              <a:t>owned</a:t>
            </a:r>
            <a:endParaRPr lang="en-US" sz="26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/>
              <a:t>Supports fee model</a:t>
            </a:r>
          </a:p>
          <a:p>
            <a:pPr>
              <a:defRPr/>
            </a:pPr>
            <a:r>
              <a:rPr lang="en-US" sz="2600" dirty="0"/>
              <a:t>Supports lawful </a:t>
            </a:r>
            <a:r>
              <a:rPr lang="en-US" sz="2600" dirty="0" smtClean="0"/>
              <a:t>uses</a:t>
            </a:r>
          </a:p>
          <a:p>
            <a:pPr>
              <a:defRPr/>
            </a:pPr>
            <a:r>
              <a:rPr lang="en-US" sz="2600" dirty="0" smtClean="0"/>
              <a:t>Supports </a:t>
            </a:r>
            <a:r>
              <a:rPr lang="en-US" sz="2600" dirty="0"/>
              <a:t>collection </a:t>
            </a:r>
            <a:r>
              <a:rPr lang="en-US" sz="2600" dirty="0" smtClean="0"/>
              <a:t>analysis</a:t>
            </a:r>
            <a:endParaRPr lang="en-US" sz="2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5790"/>
              </p:ext>
            </p:extLst>
          </p:nvPr>
        </p:nvGraphicFramePr>
        <p:xfrm>
          <a:off x="814732" y="3783169"/>
          <a:ext cx="7361592" cy="240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0796"/>
                <a:gridCol w="3680796"/>
              </a:tblGrid>
              <a:tr h="391644">
                <a:tc>
                  <a:txBody>
                    <a:bodyPr/>
                    <a:lstStyle/>
                    <a:p>
                      <a:r>
                        <a:rPr lang="en-US" dirty="0" smtClean="0"/>
                        <a:t>Monographs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OCLC number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Bib record ID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Enum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chron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for multi-part monographs, if available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Condition (e.g., brittle)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Holding Status (current holding, withdrawn, missing,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OCLC number [required]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/>
                        <a:t>Bib record ID [required]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ISSN, if available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98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918651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697159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5098472"/>
      </p:ext>
    </p:extLst>
  </p:cSld>
  <p:clrMapOvr>
    <a:masterClrMapping/>
  </p:clrMapOvr>
  <p:transition xmlns:p14="http://schemas.microsoft.com/office/powerpoint/2010/main"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3961531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5866675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404040"/>
                </a:solidFill>
                <a:latin typeface="Calibri" charset="0"/>
              </a:rPr>
              <a:t>HathiTrust overall benefits to libraries</a:t>
            </a:r>
          </a:p>
        </p:txBody>
      </p:sp>
      <p:sp>
        <p:nvSpPr>
          <p:cNvPr id="4403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Digital </a:t>
            </a:r>
            <a:r>
              <a:rPr lang="en-US" sz="2500" dirty="0" err="1">
                <a:latin typeface="Calibri" charset="0"/>
              </a:rPr>
              <a:t>Curation</a:t>
            </a:r>
            <a:endParaRPr lang="en-US" sz="2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Drive costs down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Reduce </a:t>
            </a:r>
            <a:r>
              <a:rPr lang="ja-JP" altLang="en-US" sz="2200" dirty="0">
                <a:latin typeface="Calibri" charset="0"/>
              </a:rPr>
              <a:t>“</a:t>
            </a:r>
            <a:r>
              <a:rPr lang="en-US" altLang="ja-JP" sz="2200" dirty="0">
                <a:latin typeface="Calibri" charset="0"/>
              </a:rPr>
              <a:t>bibliographic indeterminacy</a:t>
            </a:r>
            <a:r>
              <a:rPr lang="ja-JP" altLang="en-US" sz="2200" dirty="0">
                <a:latin typeface="Calibri" charset="0"/>
              </a:rPr>
              <a:t>”</a:t>
            </a:r>
            <a:endParaRPr lang="en-US" altLang="ja-JP" sz="22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Make meaningful decisions about formats and quality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Increase discoverability, use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Consolidate development talent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Improve strength of archiving</a:t>
            </a: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Print </a:t>
            </a:r>
            <a:r>
              <a:rPr lang="en-US" sz="2500" dirty="0" err="1">
                <a:latin typeface="Calibri" charset="0"/>
              </a:rPr>
              <a:t>Curation</a:t>
            </a:r>
            <a:endParaRPr lang="en-US" sz="2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Means to associate our print holdings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Coordinated record-keeping</a:t>
            </a: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Subsidiary benefits</a:t>
            </a:r>
            <a:endParaRPr lang="en-US" sz="26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Quantify problems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Collective attention to solving shared </a:t>
            </a:r>
            <a:r>
              <a:rPr lang="en-US" sz="2200" dirty="0" smtClean="0">
                <a:latin typeface="Calibri" charset="0"/>
              </a:rPr>
              <a:t>problems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Calibri" charset="0"/>
              </a:rPr>
              <a:t>Understanding relationship between collective and local</a:t>
            </a:r>
            <a:endParaRPr lang="en-US" sz="22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endParaRPr lang="en-US" sz="22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Resources: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http://www.hathitrust.org/resources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10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5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Copyright</a:t>
            </a:r>
          </a:p>
          <a:p>
            <a:pPr lvl="1">
              <a:defRPr/>
            </a:pPr>
            <a:r>
              <a:rPr lang="en-US" sz="2600" dirty="0" smtClean="0"/>
              <a:t>Collection </a:t>
            </a:r>
            <a:r>
              <a:rPr lang="en-US" sz="2600" dirty="0"/>
              <a:t>management, </a:t>
            </a:r>
            <a:r>
              <a:rPr lang="en-US" sz="2600" dirty="0" smtClean="0"/>
              <a:t>development</a:t>
            </a:r>
          </a:p>
          <a:p>
            <a:pPr lvl="1">
              <a:defRPr/>
            </a:pPr>
            <a:r>
              <a:rPr lang="en-US" sz="2600" dirty="0" smtClean="0"/>
              <a:t>Preservation</a:t>
            </a:r>
          </a:p>
          <a:p>
            <a:pPr lvl="1">
              <a:defRPr/>
            </a:pPr>
            <a:r>
              <a:rPr lang="en-US" sz="2600" dirty="0"/>
              <a:t>Discovery / </a:t>
            </a:r>
            <a:r>
              <a:rPr lang="en-US" sz="2600" dirty="0" smtClean="0"/>
              <a:t>Use</a:t>
            </a:r>
          </a:p>
          <a:p>
            <a:pPr lvl="1">
              <a:defRPr/>
            </a:pPr>
            <a:r>
              <a:rPr lang="en-US" sz="2600" dirty="0" smtClean="0"/>
              <a:t>Bibliographic Indeterminacy</a:t>
            </a:r>
          </a:p>
          <a:p>
            <a:pPr lvl="1">
              <a:defRPr/>
            </a:pPr>
            <a:r>
              <a:rPr lang="en-US" sz="2600" dirty="0" smtClean="0"/>
              <a:t>Efficient user services</a:t>
            </a:r>
          </a:p>
          <a:p>
            <a:pPr>
              <a:defRPr/>
            </a:pPr>
            <a:r>
              <a:rPr lang="en-US" sz="3000" dirty="0" smtClean="0"/>
              <a:t>Public </a:t>
            </a:r>
            <a:r>
              <a:rPr lang="en-US" sz="3000" dirty="0"/>
              <a:t>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8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2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Sources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364950"/>
              </p:ext>
            </p:extLst>
          </p:nvPr>
        </p:nvGraphicFramePr>
        <p:xfrm>
          <a:off x="815389" y="1480392"/>
          <a:ext cx="7043675" cy="504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960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34860</TotalTime>
  <Words>2564</Words>
  <Application>Microsoft Macintosh PowerPoint</Application>
  <PresentationFormat>On-screen Show (4:3)</PresentationFormat>
  <Paragraphs>617</Paragraphs>
  <Slides>69</Slides>
  <Notes>69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Office Theme</vt:lpstr>
      <vt:lpstr>Custom Design</vt:lpstr>
      <vt:lpstr>Worksheet</vt:lpstr>
      <vt:lpstr>Getting the Most Out of HathiTrust: An Overview of Resources, Tools, and Services</vt:lpstr>
      <vt:lpstr>Partnership</vt:lpstr>
      <vt:lpstr>Digital Repository</vt:lpstr>
      <vt:lpstr>The Name</vt:lpstr>
      <vt:lpstr>Mission </vt:lpstr>
      <vt:lpstr>HathiTrust</vt:lpstr>
      <vt:lpstr>Collections and Collaboration</vt:lpstr>
      <vt:lpstr>Collections</vt:lpstr>
      <vt:lpstr>Content Sources</vt:lpstr>
      <vt:lpstr>Dates</vt:lpstr>
      <vt:lpstr>Language Distribution (1)</vt:lpstr>
      <vt:lpstr>Language Distribution (2)</vt:lpstr>
      <vt:lpstr>Content Distribution</vt:lpstr>
      <vt:lpstr>Support Beyond Books and Journals</vt:lpstr>
      <vt:lpstr>PowerPoint Presentation</vt:lpstr>
      <vt:lpstr>PowerPoint Presentation</vt:lpstr>
      <vt:lpstr>HathiTrust contains materials in all disciplines…</vt:lpstr>
      <vt:lpstr>HathiTrust covers a wide range of formats, such as</vt:lpstr>
      <vt:lpstr>User Collections</vt:lpstr>
      <vt:lpstr>PowerPoint Presentation</vt:lpstr>
      <vt:lpstr>Services</vt:lpstr>
      <vt:lpstr>Preservation with Access</vt:lpstr>
      <vt:lpstr>Planning/Decision-making</vt:lpstr>
      <vt:lpstr>Preservation with Access (2)</vt:lpstr>
      <vt:lpstr>Preservation with Access (3)</vt:lpstr>
      <vt:lpstr>Lawful uses</vt:lpstr>
      <vt:lpstr>Copyright Review / Permissions</vt:lpstr>
      <vt:lpstr>Demo</vt:lpstr>
      <vt:lpstr>PowerPoint Presentation</vt:lpstr>
      <vt:lpstr>Research as Play</vt:lpstr>
      <vt:lpstr>Examples of uses</vt:lpstr>
      <vt:lpstr>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Collections</vt:lpstr>
      <vt:lpstr>APIs</vt:lpstr>
      <vt:lpstr>PowerPoint Presentation</vt:lpstr>
      <vt:lpstr>PowerPoint Presentation</vt:lpstr>
      <vt:lpstr>PowerPoint Presentation</vt:lpstr>
      <vt:lpstr>PowerPoint Presentation</vt:lpstr>
      <vt:lpstr>Data API Demonstration</vt:lpstr>
      <vt:lpstr>Bib API</vt:lpstr>
      <vt:lpstr>OAI</vt:lpstr>
      <vt:lpstr>Hathifiles</vt:lpstr>
      <vt:lpstr>PowerPoint Presentation</vt:lpstr>
      <vt:lpstr>PowerPoint Presentation</vt:lpstr>
      <vt:lpstr>Computational Access</vt:lpstr>
      <vt:lpstr>Datasets</vt:lpstr>
      <vt:lpstr>File System</vt:lpstr>
      <vt:lpstr>Dataset structure</vt:lpstr>
      <vt:lpstr>HTRC</vt:lpstr>
      <vt:lpstr>Using the HTRC</vt:lpstr>
      <vt:lpstr>HTRC Programming</vt:lpstr>
      <vt:lpstr>HTRC Lists</vt:lpstr>
      <vt:lpstr>Projects</vt:lpstr>
      <vt:lpstr>Partnership</vt:lpstr>
      <vt:lpstr>Requirements</vt:lpstr>
      <vt:lpstr>Fees</vt:lpstr>
      <vt:lpstr>Print Holdings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HathiTrust overall benefits to libraries</vt:lpstr>
      <vt:lpstr>How to find out more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HathiTrust: Putting Research in Context</dc:title>
  <dc:creator>jjyork</dc:creator>
  <cp:lastModifiedBy>Jeremy York</cp:lastModifiedBy>
  <cp:revision>590</cp:revision>
  <dcterms:created xsi:type="dcterms:W3CDTF">2012-03-08T23:05:54Z</dcterms:created>
  <dcterms:modified xsi:type="dcterms:W3CDTF">2014-04-15T13:55:29Z</dcterms:modified>
</cp:coreProperties>
</file>