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454" r:id="rId3"/>
    <p:sldId id="456" r:id="rId4"/>
    <p:sldId id="448" r:id="rId5"/>
    <p:sldId id="457" r:id="rId6"/>
    <p:sldId id="443" r:id="rId7"/>
    <p:sldId id="449" r:id="rId8"/>
    <p:sldId id="264" r:id="rId9"/>
    <p:sldId id="265" r:id="rId10"/>
    <p:sldId id="266" r:id="rId11"/>
    <p:sldId id="458" r:id="rId12"/>
    <p:sldId id="450" r:id="rId13"/>
    <p:sldId id="453" r:id="rId14"/>
    <p:sldId id="459" r:id="rId15"/>
    <p:sldId id="271" r:id="rId16"/>
    <p:sldId id="465" r:id="rId17"/>
    <p:sldId id="466" r:id="rId18"/>
    <p:sldId id="464" r:id="rId19"/>
    <p:sldId id="477" r:id="rId20"/>
    <p:sldId id="460" r:id="rId21"/>
    <p:sldId id="484" r:id="rId22"/>
    <p:sldId id="483" r:id="rId23"/>
    <p:sldId id="463" r:id="rId24"/>
    <p:sldId id="462" r:id="rId25"/>
    <p:sldId id="468" r:id="rId26"/>
    <p:sldId id="475" r:id="rId27"/>
    <p:sldId id="479" r:id="rId28"/>
    <p:sldId id="476" r:id="rId29"/>
    <p:sldId id="474" r:id="rId30"/>
    <p:sldId id="480" r:id="rId31"/>
    <p:sldId id="485" r:id="rId32"/>
    <p:sldId id="469" r:id="rId33"/>
    <p:sldId id="470" r:id="rId34"/>
    <p:sldId id="471" r:id="rId35"/>
    <p:sldId id="472" r:id="rId36"/>
    <p:sldId id="481" r:id="rId37"/>
    <p:sldId id="473" r:id="rId38"/>
    <p:sldId id="482" r:id="rId39"/>
    <p:sldId id="451"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87D1FA-2E7F-4FE2-8DB6-8FCAFD2CF7D2}">
          <p14:sldIdLst>
            <p14:sldId id="258"/>
            <p14:sldId id="454"/>
          </p14:sldIdLst>
        </p14:section>
        <p14:section name="What is HathiTrust?" id="{3596B518-F82D-4444-98CE-C6EA86318925}">
          <p14:sldIdLst>
            <p14:sldId id="456"/>
            <p14:sldId id="448"/>
            <p14:sldId id="457"/>
          </p14:sldIdLst>
        </p14:section>
        <p14:section name="What is in HathiTrust?" id="{C63F4308-597C-4A2D-BBEE-E084C6ED91D4}">
          <p14:sldIdLst>
            <p14:sldId id="443"/>
            <p14:sldId id="449"/>
            <p14:sldId id="264"/>
            <p14:sldId id="265"/>
            <p14:sldId id="266"/>
            <p14:sldId id="458"/>
            <p14:sldId id="450"/>
            <p14:sldId id="453"/>
            <p14:sldId id="459"/>
            <p14:sldId id="271"/>
            <p14:sldId id="465"/>
            <p14:sldId id="466"/>
            <p14:sldId id="464"/>
            <p14:sldId id="477"/>
            <p14:sldId id="460"/>
            <p14:sldId id="484"/>
            <p14:sldId id="483"/>
            <p14:sldId id="463"/>
            <p14:sldId id="462"/>
            <p14:sldId id="468"/>
            <p14:sldId id="475"/>
            <p14:sldId id="479"/>
            <p14:sldId id="476"/>
            <p14:sldId id="474"/>
            <p14:sldId id="480"/>
            <p14:sldId id="485"/>
            <p14:sldId id="469"/>
            <p14:sldId id="470"/>
            <p14:sldId id="471"/>
            <p14:sldId id="472"/>
            <p14:sldId id="481"/>
            <p14:sldId id="473"/>
            <p14:sldId id="482"/>
            <p14:sldId id="4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7" autoAdjust="0"/>
    <p:restoredTop sz="81307" autoAdjust="0"/>
  </p:normalViewPr>
  <p:slideViewPr>
    <p:cSldViewPr snapToGrid="0" snapToObjects="1">
      <p:cViewPr>
        <p:scale>
          <a:sx n="80" d="100"/>
          <a:sy n="80" d="100"/>
        </p:scale>
        <p:origin x="-1144"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314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356814701378"/>
          <c:y val="0.204663212435233"/>
          <c:w val="0.693721286370597"/>
          <c:h val="0.733160621761658"/>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19889">
              <a:noFill/>
            </a:ln>
            <a:effectLst>
              <a:outerShdw dist="35921" dir="2700000" algn="br">
                <a:srgbClr val="000000"/>
              </a:outerShdw>
            </a:effectLst>
          </c:spPr>
          <c:dPt>
            <c:idx val="0"/>
            <c:bubble3D val="0"/>
            <c:spPr>
              <a:gradFill rotWithShape="0">
                <a:gsLst>
                  <a:gs pos="0">
                    <a:srgbClr val="A2BFF8"/>
                  </a:gs>
                  <a:gs pos="100000">
                    <a:srgbClr val="3670B6"/>
                  </a:gs>
                </a:gsLst>
                <a:lin ang="5400000"/>
              </a:gradFill>
              <a:ln w="19889">
                <a:noFill/>
              </a:ln>
              <a:effectLst>
                <a:outerShdw dist="35921" dir="2700000" algn="br">
                  <a:srgbClr val="000000"/>
                </a:outerShdw>
              </a:effectLst>
            </c:spPr>
          </c:dPt>
          <c:dPt>
            <c:idx val="1"/>
            <c:bubble3D val="0"/>
            <c:spPr>
              <a:gradFill rotWithShape="0">
                <a:gsLst>
                  <a:gs pos="0">
                    <a:srgbClr val="FAA1A0"/>
                  </a:gs>
                  <a:gs pos="100000">
                    <a:srgbClr val="B93734"/>
                  </a:gs>
                </a:gsLst>
                <a:lin ang="5400000"/>
              </a:gradFill>
              <a:ln w="19889">
                <a:noFill/>
              </a:ln>
              <a:effectLst>
                <a:outerShdw dist="35921" dir="2700000" algn="br">
                  <a:srgbClr val="000000"/>
                </a:outerShdw>
              </a:effectLst>
            </c:spPr>
          </c:dPt>
          <c:dPt>
            <c:idx val="2"/>
            <c:bubble3D val="0"/>
            <c:spPr>
              <a:gradFill rotWithShape="0">
                <a:gsLst>
                  <a:gs pos="0">
                    <a:srgbClr val="D4F4A6"/>
                  </a:gs>
                  <a:gs pos="100000">
                    <a:srgbClr val="8DB241"/>
                  </a:gs>
                </a:gsLst>
                <a:lin ang="5400000"/>
              </a:gradFill>
              <a:ln w="19889">
                <a:noFill/>
              </a:ln>
              <a:effectLst>
                <a:outerShdw dist="35921" dir="2700000" algn="br">
                  <a:srgbClr val="000000"/>
                </a:outerShdw>
              </a:effectLst>
            </c:spPr>
          </c:dPt>
          <c:dPt>
            <c:idx val="3"/>
            <c:bubble3D val="0"/>
            <c:spPr>
              <a:gradFill rotWithShape="0">
                <a:gsLst>
                  <a:gs pos="0">
                    <a:srgbClr val="C5B3E2"/>
                  </a:gs>
                  <a:gs pos="100000">
                    <a:srgbClr val="704F97"/>
                  </a:gs>
                </a:gsLst>
                <a:lin ang="5400000"/>
              </a:gradFill>
              <a:ln w="19889">
                <a:noFill/>
              </a:ln>
              <a:effectLst>
                <a:outerShdw dist="35921" dir="2700000" algn="br">
                  <a:srgbClr val="000000"/>
                </a:outerShdw>
              </a:effectLst>
            </c:spPr>
          </c:dPt>
          <c:dPt>
            <c:idx val="4"/>
            <c:bubble3D val="0"/>
            <c:spPr>
              <a:gradFill rotWithShape="0">
                <a:gsLst>
                  <a:gs pos="0">
                    <a:srgbClr val="9DE2FF"/>
                  </a:gs>
                  <a:gs pos="100000">
                    <a:srgbClr val="31A1C0"/>
                  </a:gs>
                </a:gsLst>
                <a:lin ang="5400000"/>
              </a:gradFill>
              <a:ln w="19889">
                <a:noFill/>
              </a:ln>
              <a:effectLst>
                <a:outerShdw dist="35921" dir="2700000" algn="br">
                  <a:srgbClr val="000000"/>
                </a:outerShdw>
              </a:effectLst>
            </c:spPr>
          </c:dPt>
          <c:dPt>
            <c:idx val="5"/>
            <c:bubble3D val="0"/>
            <c:spPr>
              <a:gradFill rotWithShape="0">
                <a:gsLst>
                  <a:gs pos="0">
                    <a:srgbClr val="FFB885"/>
                  </a:gs>
                  <a:gs pos="100000">
                    <a:srgbClr val="F28225"/>
                  </a:gs>
                </a:gsLst>
                <a:lin ang="5400000"/>
              </a:gradFill>
              <a:ln w="19889">
                <a:noFill/>
              </a:ln>
              <a:effectLst>
                <a:outerShdw dist="35921" dir="2700000" algn="br">
                  <a:srgbClr val="000000"/>
                </a:outerShdw>
              </a:effectLst>
            </c:spPr>
          </c:dPt>
          <c:dPt>
            <c:idx val="6"/>
            <c:bubble3D val="0"/>
            <c:spPr>
              <a:gradFill rotWithShape="0">
                <a:gsLst>
                  <a:gs pos="0">
                    <a:srgbClr val="B6D1FF"/>
                  </a:gs>
                  <a:gs pos="100000">
                    <a:srgbClr val="8AA7D8"/>
                  </a:gs>
                </a:gsLst>
                <a:lin ang="5400000"/>
              </a:gradFill>
              <a:ln w="19889">
                <a:noFill/>
              </a:ln>
              <a:effectLst>
                <a:outerShdw dist="35921" dir="2700000" algn="br">
                  <a:srgbClr val="000000"/>
                </a:outerShdw>
              </a:effectLst>
            </c:spPr>
          </c:dPt>
          <c:dPt>
            <c:idx val="7"/>
            <c:bubble3D val="0"/>
            <c:spPr>
              <a:gradFill rotWithShape="0">
                <a:gsLst>
                  <a:gs pos="0">
                    <a:srgbClr val="FFB6B4"/>
                  </a:gs>
                  <a:gs pos="100000">
                    <a:srgbClr val="DA8A89"/>
                  </a:gs>
                </a:gsLst>
                <a:lin ang="5400000"/>
              </a:gradFill>
              <a:ln w="19889">
                <a:noFill/>
              </a:ln>
              <a:effectLst>
                <a:outerShdw dist="35921" dir="2700000" algn="br">
                  <a:srgbClr val="000000"/>
                </a:outerShdw>
              </a:effectLst>
            </c:spPr>
          </c:dPt>
          <c:dPt>
            <c:idx val="8"/>
            <c:bubble3D val="0"/>
            <c:spPr>
              <a:gradFill rotWithShape="0">
                <a:gsLst>
                  <a:gs pos="0">
                    <a:srgbClr val="E4FFBA"/>
                  </a:gs>
                  <a:gs pos="100000">
                    <a:srgbClr val="BBD68E"/>
                  </a:gs>
                </a:gsLst>
                <a:lin ang="5400000"/>
              </a:gradFill>
              <a:ln w="19889">
                <a:noFill/>
              </a:ln>
              <a:effectLst>
                <a:outerShdw dist="35921" dir="2700000" algn="br">
                  <a:srgbClr val="000000"/>
                </a:outerShdw>
              </a:effectLst>
            </c:spPr>
          </c:dPt>
          <c:dPt>
            <c:idx val="9"/>
            <c:bubble3D val="0"/>
            <c:spPr>
              <a:gradFill rotWithShape="0">
                <a:gsLst>
                  <a:gs pos="0">
                    <a:srgbClr val="D6C5F1"/>
                  </a:gs>
                  <a:gs pos="100000">
                    <a:srgbClr val="A896C2"/>
                  </a:gs>
                </a:gsLst>
                <a:lin ang="5400000"/>
              </a:gradFill>
              <a:ln w="19889">
                <a:noFill/>
              </a:ln>
              <a:effectLst>
                <a:outerShdw dist="35921" dir="2700000" algn="br">
                  <a:srgbClr val="000000"/>
                </a:outerShdw>
              </a:effectLst>
            </c:spPr>
          </c:dPt>
          <c:dPt>
            <c:idx val="10"/>
            <c:bubble3D val="0"/>
            <c:spPr>
              <a:gradFill rotWithShape="0">
                <a:gsLst>
                  <a:gs pos="0">
                    <a:srgbClr val="B2F1FF"/>
                  </a:gs>
                  <a:gs pos="100000">
                    <a:srgbClr val="87C8DF"/>
                  </a:gs>
                </a:gsLst>
                <a:lin ang="5400000"/>
              </a:gradFill>
              <a:ln w="19889">
                <a:noFill/>
              </a:ln>
              <a:effectLst>
                <a:outerShdw dist="35921" dir="2700000" algn="br">
                  <a:srgbClr val="000000"/>
                </a:outerShdw>
              </a:effectLst>
            </c:spPr>
          </c:dPt>
          <c:dLbls>
            <c:dLbl>
              <c:idx val="8"/>
              <c:layout>
                <c:manualLayout>
                  <c:x val="-0.0553902494215364"/>
                  <c:y val="-0.0785040818739354"/>
                </c:manualLayout>
              </c:layout>
              <c:showLegendKey val="0"/>
              <c:showVal val="0"/>
              <c:showCatName val="1"/>
              <c:showSerName val="0"/>
              <c:showPercent val="1"/>
              <c:showBubbleSize val="0"/>
            </c:dLbl>
            <c:spPr>
              <a:noFill/>
              <a:ln w="18059">
                <a:noFill/>
              </a:ln>
            </c:spPr>
            <c:txPr>
              <a:bodyPr/>
              <a:lstStyle/>
              <a:p>
                <a:pPr>
                  <a:defRPr sz="1600"/>
                </a:pPr>
                <a:endParaRPr lang="en-US"/>
              </a:p>
            </c:txPr>
            <c:showLegendKey val="0"/>
            <c:showVal val="0"/>
            <c:showCatName val="1"/>
            <c:showSerName val="0"/>
            <c:showPercent val="1"/>
            <c:showBubbleSize val="0"/>
            <c:showLeaderLines val="0"/>
          </c:dLbls>
          <c:cat>
            <c:strRef>
              <c:f>Sheet1!$A$2:$A$12</c:f>
              <c:strCache>
                <c:ptCount val="11"/>
                <c:pt idx="0">
                  <c:v>English</c:v>
                </c:pt>
                <c:pt idx="1">
                  <c:v>German</c:v>
                </c:pt>
                <c:pt idx="2">
                  <c:v>French</c:v>
                </c:pt>
                <c:pt idx="3">
                  <c:v>Spanish</c:v>
                </c:pt>
                <c:pt idx="4">
                  <c:v>Chinese</c:v>
                </c:pt>
                <c:pt idx="5">
                  <c:v>Russian</c:v>
                </c:pt>
                <c:pt idx="6">
                  <c:v>Japanese</c:v>
                </c:pt>
                <c:pt idx="7">
                  <c:v>Italian</c:v>
                </c:pt>
                <c:pt idx="8">
                  <c:v>Arabic</c:v>
                </c:pt>
                <c:pt idx="9">
                  <c:v>Latin</c:v>
                </c:pt>
                <c:pt idx="10">
                  <c:v>Remaining Languages</c:v>
                </c:pt>
              </c:strCache>
            </c:strRef>
          </c:cat>
          <c:val>
            <c:numRef>
              <c:f>Sheet1!$B$2:$B$12</c:f>
              <c:numCache>
                <c:formatCode>General</c:formatCode>
                <c:ptCount val="11"/>
                <c:pt idx="0">
                  <c:v>2.784903E6</c:v>
                </c:pt>
                <c:pt idx="1">
                  <c:v>529412.0</c:v>
                </c:pt>
                <c:pt idx="2">
                  <c:v>408041.0</c:v>
                </c:pt>
                <c:pt idx="3">
                  <c:v>265977.0</c:v>
                </c:pt>
                <c:pt idx="4">
                  <c:v>237892.0</c:v>
                </c:pt>
                <c:pt idx="5">
                  <c:v>225896.0</c:v>
                </c:pt>
                <c:pt idx="6">
                  <c:v>186563.0</c:v>
                </c:pt>
                <c:pt idx="7">
                  <c:v>144437.0</c:v>
                </c:pt>
                <c:pt idx="8">
                  <c:v>113835.0</c:v>
                </c:pt>
                <c:pt idx="9">
                  <c:v>72084.0</c:v>
                </c:pt>
                <c:pt idx="10">
                  <c:v>840432.0</c:v>
                </c:pt>
              </c:numCache>
            </c:numRef>
          </c:val>
        </c:ser>
        <c:dLbls>
          <c:showLegendKey val="0"/>
          <c:showVal val="0"/>
          <c:showCatName val="0"/>
          <c:showSerName val="0"/>
          <c:showPercent val="0"/>
          <c:showBubbleSize val="0"/>
          <c:showLeaderLines val="0"/>
        </c:dLbls>
      </c:pie3DChart>
      <c:spPr>
        <a:noFill/>
        <a:ln w="19889">
          <a:noFill/>
        </a:ln>
      </c:spPr>
    </c:plotArea>
    <c:plotVisOnly val="1"/>
    <c:dispBlanksAs val="zero"/>
    <c:showDLblsOverMax val="0"/>
  </c:chart>
  <c:spPr>
    <a:solidFill>
      <a:srgbClr val="FFFFFF"/>
    </a:solidFill>
    <a:ln>
      <a:noFill/>
    </a:ln>
  </c:spPr>
  <c:txPr>
    <a:bodyPr/>
    <a:lstStyle/>
    <a:p>
      <a:pPr>
        <a:defRPr sz="127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70510661306689"/>
          <c:y val="0.269672946800426"/>
          <c:w val="0.626575989827574"/>
          <c:h val="0.598194425908073"/>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25389">
              <a:noFill/>
            </a:ln>
            <a:effectLst>
              <a:outerShdw dist="35921" dir="2700000" algn="br">
                <a:srgbClr val="000000"/>
              </a:outerShdw>
            </a:effectLst>
          </c:spPr>
          <c:dPt>
            <c:idx val="0"/>
            <c:bubble3D val="0"/>
            <c:spPr>
              <a:gradFill rotWithShape="0">
                <a:gsLst>
                  <a:gs pos="0">
                    <a:srgbClr val="ABBEE2"/>
                  </a:gs>
                  <a:gs pos="100000">
                    <a:srgbClr val="2A5992"/>
                  </a:gs>
                </a:gsLst>
                <a:lin ang="5400000"/>
              </a:gradFill>
              <a:ln w="25389">
                <a:noFill/>
              </a:ln>
              <a:effectLst>
                <a:outerShdw dist="35921" dir="2700000" algn="br">
                  <a:srgbClr val="000000"/>
                </a:outerShdw>
              </a:effectLst>
            </c:spPr>
          </c:dPt>
          <c:dPt>
            <c:idx val="1"/>
            <c:bubble3D val="0"/>
            <c:spPr>
              <a:gradFill rotWithShape="0">
                <a:gsLst>
                  <a:gs pos="0">
                    <a:srgbClr val="E4ABAA"/>
                  </a:gs>
                  <a:gs pos="100000">
                    <a:srgbClr val="952B28"/>
                  </a:gs>
                </a:gsLst>
                <a:lin ang="5400000"/>
              </a:gradFill>
              <a:ln w="25389">
                <a:noFill/>
              </a:ln>
              <a:effectLst>
                <a:outerShdw dist="35921" dir="2700000" algn="br">
                  <a:srgbClr val="000000"/>
                </a:outerShdw>
              </a:effectLst>
            </c:spPr>
          </c:dPt>
          <c:dPt>
            <c:idx val="2"/>
            <c:bubble3D val="0"/>
            <c:spPr>
              <a:gradFill rotWithShape="0">
                <a:gsLst>
                  <a:gs pos="0">
                    <a:srgbClr val="CBE0AD"/>
                  </a:gs>
                  <a:gs pos="100000">
                    <a:srgbClr val="718F32"/>
                  </a:gs>
                </a:gsLst>
                <a:lin ang="5400000"/>
              </a:gradFill>
              <a:ln w="25389">
                <a:noFill/>
              </a:ln>
              <a:effectLst>
                <a:outerShdw dist="35921" dir="2700000" algn="br">
                  <a:srgbClr val="000000"/>
                </a:outerShdw>
              </a:effectLst>
            </c:spPr>
          </c:dPt>
          <c:dPt>
            <c:idx val="3"/>
            <c:bubble3D val="0"/>
            <c:spPr>
              <a:gradFill rotWithShape="0">
                <a:gsLst>
                  <a:gs pos="0">
                    <a:srgbClr val="C1B6D4"/>
                  </a:gs>
                  <a:gs pos="100000">
                    <a:srgbClr val="593E79"/>
                  </a:gs>
                </a:gsLst>
                <a:lin ang="5400000"/>
              </a:gradFill>
              <a:ln w="25389">
                <a:noFill/>
              </a:ln>
              <a:effectLst>
                <a:outerShdw dist="35921" dir="2700000" algn="br">
                  <a:srgbClr val="000000"/>
                </a:outerShdw>
              </a:effectLst>
            </c:spPr>
          </c:dPt>
          <c:dPt>
            <c:idx val="4"/>
            <c:bubble3D val="0"/>
            <c:spPr>
              <a:gradFill rotWithShape="0">
                <a:gsLst>
                  <a:gs pos="0">
                    <a:srgbClr val="A8D4E7"/>
                  </a:gs>
                  <a:gs pos="100000">
                    <a:srgbClr val="26829A"/>
                  </a:gs>
                </a:gsLst>
                <a:lin ang="5400000"/>
              </a:gradFill>
              <a:ln w="25389">
                <a:noFill/>
              </a:ln>
              <a:effectLst>
                <a:outerShdw dist="35921" dir="2700000" algn="br">
                  <a:srgbClr val="000000"/>
                </a:outerShdw>
              </a:effectLst>
            </c:spPr>
          </c:dPt>
          <c:dPt>
            <c:idx val="5"/>
            <c:bubble3D val="0"/>
            <c:spPr>
              <a:gradFill rotWithShape="0">
                <a:gsLst>
                  <a:gs pos="0">
                    <a:srgbClr val="FFB898"/>
                  </a:gs>
                  <a:gs pos="100000">
                    <a:srgbClr val="C4681C"/>
                  </a:gs>
                </a:gsLst>
                <a:lin ang="5400000"/>
              </a:gradFill>
              <a:ln w="25389">
                <a:noFill/>
              </a:ln>
              <a:effectLst>
                <a:outerShdw dist="35921" dir="2700000" algn="br">
                  <a:srgbClr val="000000"/>
                </a:outerShdw>
              </a:effectLst>
            </c:spPr>
          </c:dPt>
          <c:dPt>
            <c:idx val="6"/>
            <c:bubble3D val="0"/>
            <c:spPr>
              <a:gradFill rotWithShape="0">
                <a:gsLst>
                  <a:gs pos="0">
                    <a:srgbClr val="A5BFF0"/>
                  </a:gs>
                  <a:gs pos="100000">
                    <a:srgbClr val="3268A9"/>
                  </a:gs>
                </a:gsLst>
                <a:lin ang="5400000"/>
              </a:gradFill>
              <a:ln w="25389">
                <a:noFill/>
              </a:ln>
              <a:effectLst>
                <a:outerShdw dist="35921" dir="2700000" algn="br">
                  <a:srgbClr val="000000"/>
                </a:outerShdw>
              </a:effectLst>
            </c:spPr>
          </c:dPt>
          <c:dPt>
            <c:idx val="7"/>
            <c:bubble3D val="0"/>
            <c:spPr>
              <a:gradFill rotWithShape="0">
                <a:gsLst>
                  <a:gs pos="0">
                    <a:srgbClr val="F2A5A4"/>
                  </a:gs>
                  <a:gs pos="100000">
                    <a:srgbClr val="AD3330"/>
                  </a:gs>
                </a:gsLst>
                <a:lin ang="5400000"/>
              </a:gradFill>
              <a:ln w="25389">
                <a:noFill/>
              </a:ln>
              <a:effectLst>
                <a:outerShdw dist="35921" dir="2700000" algn="br">
                  <a:srgbClr val="000000"/>
                </a:outerShdw>
              </a:effectLst>
            </c:spPr>
          </c:dPt>
          <c:dPt>
            <c:idx val="8"/>
            <c:bubble3D val="0"/>
            <c:spPr>
              <a:gradFill rotWithShape="0">
                <a:gsLst>
                  <a:gs pos="0">
                    <a:srgbClr val="D1EDA8"/>
                  </a:gs>
                  <a:gs pos="100000">
                    <a:srgbClr val="83A63C"/>
                  </a:gs>
                </a:gsLst>
                <a:lin ang="5400000"/>
              </a:gradFill>
              <a:ln w="25389">
                <a:noFill/>
              </a:ln>
              <a:effectLst>
                <a:outerShdw dist="35921" dir="2700000" algn="br">
                  <a:srgbClr val="000000"/>
                </a:outerShdw>
              </a:effectLst>
            </c:spPr>
          </c:dPt>
          <c:dPt>
            <c:idx val="9"/>
            <c:bubble3D val="0"/>
            <c:spPr>
              <a:gradFill rotWithShape="0">
                <a:gsLst>
                  <a:gs pos="0">
                    <a:srgbClr val="C4B4DD"/>
                  </a:gs>
                  <a:gs pos="100000">
                    <a:srgbClr val="68498D"/>
                  </a:gs>
                </a:gsLst>
                <a:lin ang="5400000"/>
              </a:gradFill>
              <a:ln w="25389">
                <a:noFill/>
              </a:ln>
              <a:effectLst>
                <a:outerShdw dist="35921" dir="2700000" algn="br">
                  <a:srgbClr val="000000"/>
                </a:outerShdw>
              </a:effectLst>
            </c:spPr>
          </c:dPt>
          <c:dPt>
            <c:idx val="10"/>
            <c:bubble3D val="0"/>
            <c:spPr>
              <a:gradFill rotWithShape="0">
                <a:gsLst>
                  <a:gs pos="0">
                    <a:srgbClr val="A1DDF6"/>
                  </a:gs>
                  <a:gs pos="100000">
                    <a:srgbClr val="2D96B3"/>
                  </a:gs>
                </a:gsLst>
                <a:lin ang="5400000"/>
              </a:gradFill>
              <a:ln w="25389">
                <a:noFill/>
              </a:ln>
              <a:effectLst>
                <a:outerShdw dist="35921" dir="2700000" algn="br">
                  <a:srgbClr val="000000"/>
                </a:outerShdw>
              </a:effectLst>
            </c:spPr>
          </c:dPt>
          <c:dPt>
            <c:idx val="11"/>
            <c:bubble3D val="0"/>
            <c:spPr>
              <a:gradFill rotWithShape="0">
                <a:gsLst>
                  <a:gs pos="0">
                    <a:srgbClr val="FFB88C"/>
                  </a:gs>
                  <a:gs pos="100000">
                    <a:srgbClr val="E27922"/>
                  </a:gs>
                </a:gsLst>
                <a:lin ang="5400000"/>
              </a:gradFill>
              <a:ln w="25389">
                <a:noFill/>
              </a:ln>
              <a:effectLst>
                <a:outerShdw dist="35921" dir="2700000" algn="br">
                  <a:srgbClr val="000000"/>
                </a:outerShdw>
              </a:effectLst>
            </c:spPr>
          </c:dPt>
          <c:dPt>
            <c:idx val="12"/>
            <c:bubble3D val="0"/>
            <c:spPr>
              <a:gradFill rotWithShape="0">
                <a:gsLst>
                  <a:gs pos="0">
                    <a:srgbClr val="A0C0FC"/>
                  </a:gs>
                  <a:gs pos="100000">
                    <a:srgbClr val="3874BC"/>
                  </a:gs>
                </a:gsLst>
                <a:lin ang="5400000"/>
              </a:gradFill>
              <a:ln w="25389">
                <a:noFill/>
              </a:ln>
              <a:effectLst>
                <a:outerShdw dist="35921" dir="2700000" algn="br">
                  <a:srgbClr val="000000"/>
                </a:outerShdw>
              </a:effectLst>
            </c:spPr>
          </c:dPt>
          <c:dPt>
            <c:idx val="13"/>
            <c:bubble3D val="0"/>
            <c:spPr>
              <a:gradFill rotWithShape="0">
                <a:gsLst>
                  <a:gs pos="0">
                    <a:srgbClr val="FEA09E"/>
                  </a:gs>
                  <a:gs pos="100000">
                    <a:srgbClr val="C03936"/>
                  </a:gs>
                </a:gsLst>
                <a:lin ang="5400000"/>
              </a:gradFill>
              <a:ln w="25389">
                <a:noFill/>
              </a:ln>
              <a:effectLst>
                <a:outerShdw dist="35921" dir="2700000" algn="br">
                  <a:srgbClr val="000000"/>
                </a:outerShdw>
              </a:effectLst>
            </c:spPr>
          </c:dPt>
          <c:dPt>
            <c:idx val="14"/>
            <c:bubble3D val="0"/>
            <c:spPr>
              <a:gradFill rotWithShape="0">
                <a:gsLst>
                  <a:gs pos="0">
                    <a:srgbClr val="D6F9A4"/>
                  </a:gs>
                  <a:gs pos="100000">
                    <a:srgbClr val="92B943"/>
                  </a:gs>
                </a:gsLst>
                <a:lin ang="5400000"/>
              </a:gradFill>
              <a:ln w="25389">
                <a:noFill/>
              </a:ln>
              <a:effectLst>
                <a:outerShdw dist="35921" dir="2700000" algn="br">
                  <a:srgbClr val="000000"/>
                </a:outerShdw>
              </a:effectLst>
            </c:spPr>
          </c:dPt>
          <c:dPt>
            <c:idx val="15"/>
            <c:bubble3D val="0"/>
            <c:spPr>
              <a:gradFill rotWithShape="0">
                <a:gsLst>
                  <a:gs pos="0">
                    <a:srgbClr val="C6B2E5"/>
                  </a:gs>
                  <a:gs pos="100000">
                    <a:srgbClr val="74529D"/>
                  </a:gs>
                </a:gsLst>
                <a:lin ang="5400000"/>
              </a:gradFill>
              <a:ln w="25389">
                <a:noFill/>
              </a:ln>
              <a:effectLst>
                <a:outerShdw dist="35921" dir="2700000" algn="br">
                  <a:srgbClr val="000000"/>
                </a:outerShdw>
              </a:effectLst>
            </c:spPr>
          </c:dPt>
          <c:dPt>
            <c:idx val="16"/>
            <c:bubble3D val="0"/>
            <c:spPr>
              <a:gradFill rotWithShape="0">
                <a:gsLst>
                  <a:gs pos="0">
                    <a:srgbClr val="9BE5FF"/>
                  </a:gs>
                  <a:gs pos="100000">
                    <a:srgbClr val="33A7C6"/>
                  </a:gs>
                </a:gsLst>
                <a:lin ang="5400000"/>
              </a:gradFill>
              <a:ln w="25389">
                <a:noFill/>
              </a:ln>
              <a:effectLst>
                <a:outerShdw dist="35921" dir="2700000" algn="br">
                  <a:srgbClr val="000000"/>
                </a:outerShdw>
              </a:effectLst>
            </c:spPr>
          </c:dPt>
          <c:dPt>
            <c:idx val="17"/>
            <c:bubble3D val="0"/>
            <c:spPr>
              <a:gradFill rotWithShape="0">
                <a:gsLst>
                  <a:gs pos="0">
                    <a:srgbClr val="FFB882"/>
                  </a:gs>
                  <a:gs pos="100000">
                    <a:srgbClr val="FB8727"/>
                  </a:gs>
                </a:gsLst>
                <a:lin ang="5400000"/>
              </a:gradFill>
              <a:ln w="25389">
                <a:noFill/>
              </a:ln>
              <a:effectLst>
                <a:outerShdw dist="35921" dir="2700000" algn="br">
                  <a:srgbClr val="000000"/>
                </a:outerShdw>
              </a:effectLst>
            </c:spPr>
          </c:dPt>
          <c:dPt>
            <c:idx val="18"/>
            <c:bubble3D val="0"/>
          </c:dPt>
          <c:dPt>
            <c:idx val="19"/>
            <c:bubble3D val="0"/>
            <c:spPr>
              <a:gradFill rotWithShape="0">
                <a:gsLst>
                  <a:gs pos="0">
                    <a:srgbClr val="FF9A99"/>
                  </a:gs>
                  <a:gs pos="100000">
                    <a:srgbClr val="D1403C"/>
                  </a:gs>
                </a:gsLst>
                <a:lin ang="5400000"/>
              </a:gradFill>
              <a:ln w="25389">
                <a:noFill/>
              </a:ln>
              <a:effectLst>
                <a:outerShdw dist="35921" dir="2700000" algn="br">
                  <a:srgbClr val="000000"/>
                </a:outerShdw>
              </a:effectLst>
            </c:spPr>
          </c:dPt>
          <c:dPt>
            <c:idx val="20"/>
            <c:bubble3D val="0"/>
            <c:spPr>
              <a:gradFill rotWithShape="0">
                <a:gsLst>
                  <a:gs pos="0">
                    <a:srgbClr val="DCFFA0"/>
                  </a:gs>
                  <a:gs pos="100000">
                    <a:srgbClr val="A0CA4A"/>
                  </a:gs>
                </a:gsLst>
                <a:lin ang="5400000"/>
              </a:gradFill>
              <a:ln w="25389">
                <a:noFill/>
              </a:ln>
              <a:effectLst>
                <a:outerShdw dist="35921" dir="2700000" algn="br">
                  <a:srgbClr val="000000"/>
                </a:outerShdw>
              </a:effectLst>
            </c:spPr>
          </c:dPt>
          <c:dPt>
            <c:idx val="21"/>
            <c:bubble3D val="0"/>
            <c:spPr>
              <a:gradFill rotWithShape="0">
                <a:gsLst>
                  <a:gs pos="0">
                    <a:srgbClr val="C8B0ED"/>
                  </a:gs>
                  <a:gs pos="100000">
                    <a:srgbClr val="7F5BAB"/>
                  </a:gs>
                </a:gsLst>
                <a:lin ang="5400000"/>
              </a:gradFill>
              <a:ln w="25389">
                <a:noFill/>
              </a:ln>
              <a:effectLst>
                <a:outerShdw dist="35921" dir="2700000" algn="br">
                  <a:srgbClr val="000000"/>
                </a:outerShdw>
              </a:effectLst>
            </c:spPr>
          </c:dPt>
          <c:dPt>
            <c:idx val="22"/>
            <c:bubble3D val="0"/>
            <c:spPr>
              <a:gradFill rotWithShape="0">
                <a:gsLst>
                  <a:gs pos="0">
                    <a:srgbClr val="95EEFF"/>
                  </a:gs>
                  <a:gs pos="100000">
                    <a:srgbClr val="39B7D8"/>
                  </a:gs>
                </a:gsLst>
                <a:lin ang="5400000"/>
              </a:gradFill>
              <a:ln w="25389">
                <a:noFill/>
              </a:ln>
              <a:effectLst>
                <a:outerShdw dist="35921" dir="2700000" algn="br">
                  <a:srgbClr val="000000"/>
                </a:outerShdw>
              </a:effectLst>
            </c:spPr>
          </c:dPt>
          <c:dPt>
            <c:idx val="23"/>
            <c:bubble3D val="0"/>
            <c:spPr>
              <a:gradFill rotWithShape="0">
                <a:gsLst>
                  <a:gs pos="0">
                    <a:srgbClr val="FFB977"/>
                  </a:gs>
                  <a:gs pos="100000">
                    <a:srgbClr val="FF932B"/>
                  </a:gs>
                </a:gsLst>
                <a:lin ang="5400000"/>
              </a:gradFill>
              <a:ln w="25389">
                <a:noFill/>
              </a:ln>
              <a:effectLst>
                <a:outerShdw dist="35921" dir="2700000" algn="br">
                  <a:srgbClr val="000000"/>
                </a:outerShdw>
              </a:effectLst>
            </c:spPr>
          </c:dPt>
          <c:dPt>
            <c:idx val="24"/>
            <c:bubble3D val="0"/>
            <c:spPr>
              <a:gradFill rotWithShape="0">
                <a:gsLst>
                  <a:gs pos="0">
                    <a:srgbClr val="AFCDFF"/>
                  </a:gs>
                  <a:gs pos="100000">
                    <a:srgbClr val="7B9ED5"/>
                  </a:gs>
                </a:gsLst>
                <a:lin ang="5400000"/>
              </a:gradFill>
              <a:ln w="25389">
                <a:noFill/>
              </a:ln>
              <a:effectLst>
                <a:outerShdw dist="35921" dir="2700000" algn="br">
                  <a:srgbClr val="000000"/>
                </a:outerShdw>
              </a:effectLst>
            </c:spPr>
          </c:dPt>
          <c:dPt>
            <c:idx val="25"/>
            <c:bubble3D val="0"/>
            <c:spPr>
              <a:gradFill rotWithShape="0">
                <a:gsLst>
                  <a:gs pos="0">
                    <a:srgbClr val="FFAFAE"/>
                  </a:gs>
                  <a:gs pos="100000">
                    <a:srgbClr val="D77B79"/>
                  </a:gs>
                </a:gsLst>
                <a:lin ang="5400000"/>
              </a:gradFill>
              <a:ln w="25389">
                <a:noFill/>
              </a:ln>
              <a:effectLst>
                <a:outerShdw dist="35921" dir="2700000" algn="br">
                  <a:srgbClr val="000000"/>
                </a:outerShdw>
              </a:effectLst>
            </c:spPr>
          </c:dPt>
          <c:dPt>
            <c:idx val="26"/>
            <c:bubble3D val="0"/>
            <c:spPr>
              <a:gradFill rotWithShape="0">
                <a:gsLst>
                  <a:gs pos="0">
                    <a:srgbClr val="E2FFB3"/>
                  </a:gs>
                  <a:gs pos="100000">
                    <a:srgbClr val="B4D280"/>
                  </a:gs>
                </a:gsLst>
                <a:lin ang="5400000"/>
              </a:gradFill>
              <a:ln w="25389">
                <a:noFill/>
              </a:ln>
              <a:effectLst>
                <a:outerShdw dist="35921" dir="2700000" algn="br">
                  <a:srgbClr val="000000"/>
                </a:outerShdw>
              </a:effectLst>
            </c:spPr>
          </c:dPt>
          <c:dPt>
            <c:idx val="27"/>
            <c:bubble3D val="0"/>
            <c:spPr>
              <a:gradFill rotWithShape="0">
                <a:gsLst>
                  <a:gs pos="0">
                    <a:srgbClr val="D3C0F0"/>
                  </a:gs>
                  <a:gs pos="100000">
                    <a:srgbClr val="9F89BC"/>
                  </a:gs>
                </a:gsLst>
                <a:lin ang="5400000"/>
              </a:gradFill>
              <a:ln w="25389">
                <a:noFill/>
              </a:ln>
              <a:effectLst>
                <a:outerShdw dist="35921" dir="2700000" algn="br">
                  <a:srgbClr val="000000"/>
                </a:outerShdw>
              </a:effectLst>
            </c:spPr>
          </c:dPt>
          <c:dPt>
            <c:idx val="28"/>
            <c:bubble3D val="0"/>
            <c:spPr>
              <a:gradFill rotWithShape="0">
                <a:gsLst>
                  <a:gs pos="0">
                    <a:srgbClr val="ABF0FF"/>
                  </a:gs>
                  <a:gs pos="100000">
                    <a:srgbClr val="78C3DD"/>
                  </a:gs>
                </a:gsLst>
                <a:lin ang="5400000"/>
              </a:gradFill>
              <a:ln w="25389">
                <a:noFill/>
              </a:ln>
              <a:effectLst>
                <a:outerShdw dist="35921" dir="2700000" algn="br">
                  <a:srgbClr val="000000"/>
                </a:outerShdw>
              </a:effectLst>
            </c:spPr>
          </c:dPt>
          <c:dPt>
            <c:idx val="29"/>
            <c:bubble3D val="0"/>
            <c:spPr>
              <a:gradFill rotWithShape="0">
                <a:gsLst>
                  <a:gs pos="0">
                    <a:srgbClr val="FFC593"/>
                  </a:gs>
                  <a:gs pos="100000">
                    <a:srgbClr val="FFAA6F"/>
                  </a:gs>
                </a:gsLst>
                <a:lin ang="5400000"/>
              </a:gradFill>
              <a:ln w="25389">
                <a:noFill/>
              </a:ln>
              <a:effectLst>
                <a:outerShdw dist="35921" dir="2700000" algn="br">
                  <a:srgbClr val="000000"/>
                </a:outerShdw>
              </a:effectLst>
            </c:spPr>
          </c:dPt>
          <c:dPt>
            <c:idx val="30"/>
            <c:bubble3D val="0"/>
            <c:spPr>
              <a:gradFill rotWithShape="0">
                <a:gsLst>
                  <a:gs pos="0">
                    <a:srgbClr val="C3D9FF"/>
                  </a:gs>
                  <a:gs pos="100000">
                    <a:srgbClr val="A3B8DE"/>
                  </a:gs>
                </a:gsLst>
                <a:lin ang="5400000"/>
              </a:gradFill>
              <a:ln w="25389">
                <a:noFill/>
              </a:ln>
              <a:effectLst>
                <a:outerShdw dist="35921" dir="2700000" algn="br">
                  <a:srgbClr val="000000"/>
                </a:outerShdw>
              </a:effectLst>
            </c:spPr>
          </c:dPt>
          <c:dPt>
            <c:idx val="31"/>
            <c:bubble3D val="0"/>
            <c:spPr>
              <a:gradFill rotWithShape="0">
                <a:gsLst>
                  <a:gs pos="0">
                    <a:srgbClr val="FFC3C2"/>
                  </a:gs>
                  <a:gs pos="100000">
                    <a:srgbClr val="E0A3A2"/>
                  </a:gs>
                </a:gsLst>
                <a:lin ang="5400000"/>
              </a:gradFill>
              <a:ln w="25389">
                <a:noFill/>
              </a:ln>
              <a:effectLst>
                <a:outerShdw dist="35921" dir="2700000" algn="br">
                  <a:srgbClr val="000000"/>
                </a:outerShdw>
              </a:effectLst>
            </c:spPr>
          </c:dPt>
          <c:dPt>
            <c:idx val="32"/>
            <c:bubble3D val="0"/>
            <c:spPr>
              <a:gradFill rotWithShape="0">
                <a:gsLst>
                  <a:gs pos="0">
                    <a:srgbClr val="E8FFC6"/>
                  </a:gs>
                  <a:gs pos="100000">
                    <a:srgbClr val="C7DCA6"/>
                  </a:gs>
                </a:gsLst>
                <a:lin ang="5400000"/>
              </a:gradFill>
              <a:ln w="25389">
                <a:noFill/>
              </a:ln>
              <a:effectLst>
                <a:outerShdw dist="35921" dir="2700000" algn="br">
                  <a:srgbClr val="000000"/>
                </a:outerShdw>
              </a:effectLst>
            </c:spPr>
          </c:dPt>
          <c:dPt>
            <c:idx val="33"/>
            <c:bubble3D val="0"/>
            <c:spPr>
              <a:gradFill rotWithShape="0">
                <a:gsLst>
                  <a:gs pos="0">
                    <a:srgbClr val="DDD0F3"/>
                  </a:gs>
                  <a:gs pos="100000">
                    <a:srgbClr val="B9ACCD"/>
                  </a:gs>
                </a:gsLst>
                <a:lin ang="5400000"/>
              </a:gradFill>
              <a:ln w="25389">
                <a:noFill/>
              </a:ln>
              <a:effectLst>
                <a:outerShdw dist="35921" dir="2700000" algn="br">
                  <a:srgbClr val="000000"/>
                </a:outerShdw>
              </a:effectLst>
            </c:spPr>
          </c:dPt>
          <c:dPt>
            <c:idx val="34"/>
            <c:bubble3D val="0"/>
            <c:spPr>
              <a:gradFill rotWithShape="0">
                <a:gsLst>
                  <a:gs pos="0">
                    <a:srgbClr val="BFF3FF"/>
                  </a:gs>
                  <a:gs pos="100000">
                    <a:srgbClr val="A1D2E4"/>
                  </a:gs>
                </a:gsLst>
                <a:lin ang="5400000"/>
              </a:gradFill>
              <a:ln w="25389">
                <a:noFill/>
              </a:ln>
              <a:effectLst>
                <a:outerShdw dist="35921" dir="2700000" algn="br">
                  <a:srgbClr val="000000"/>
                </a:outerShdw>
              </a:effectLst>
            </c:spPr>
          </c:dPt>
          <c:dPt>
            <c:idx val="35"/>
            <c:bubble3D val="0"/>
            <c:spPr>
              <a:gradFill rotWithShape="0">
                <a:gsLst>
                  <a:gs pos="0">
                    <a:srgbClr val="FFD2AD"/>
                  </a:gs>
                  <a:gs pos="100000">
                    <a:srgbClr val="FFBF9B"/>
                  </a:gs>
                </a:gsLst>
                <a:lin ang="5400000"/>
              </a:gradFill>
              <a:ln w="25389">
                <a:noFill/>
              </a:ln>
              <a:effectLst>
                <a:outerShdw dist="35921" dir="2700000" algn="br">
                  <a:srgbClr val="000000"/>
                </a:outerShdw>
              </a:effectLst>
            </c:spPr>
          </c:dPt>
          <c:dPt>
            <c:idx val="36"/>
            <c:bubble3D val="0"/>
            <c:spPr>
              <a:gradFill rotWithShape="0">
                <a:gsLst>
                  <a:gs pos="0">
                    <a:srgbClr val="D4E3FF"/>
                  </a:gs>
                  <a:gs pos="100000">
                    <a:srgbClr val="C0CEE7"/>
                  </a:gs>
                </a:gsLst>
                <a:lin ang="5400000"/>
              </a:gradFill>
              <a:ln w="25389">
                <a:noFill/>
              </a:ln>
              <a:effectLst>
                <a:outerShdw dist="35921" dir="2700000" algn="br">
                  <a:srgbClr val="000000"/>
                </a:outerShdw>
              </a:effectLst>
            </c:spPr>
          </c:dPt>
          <c:dPt>
            <c:idx val="37"/>
            <c:bubble3D val="0"/>
            <c:spPr>
              <a:gradFill rotWithShape="0">
                <a:gsLst>
                  <a:gs pos="0">
                    <a:srgbClr val="FFD4D3"/>
                  </a:gs>
                  <a:gs pos="100000">
                    <a:srgbClr val="E8C1C0"/>
                  </a:gs>
                </a:gsLst>
                <a:lin ang="5400000"/>
              </a:gradFill>
              <a:ln w="25389">
                <a:noFill/>
              </a:ln>
              <a:effectLst>
                <a:outerShdw dist="35921" dir="2700000" algn="br">
                  <a:srgbClr val="000000"/>
                </a:outerShdw>
              </a:effectLst>
            </c:spPr>
          </c:dPt>
          <c:dPt>
            <c:idx val="38"/>
            <c:bubble3D val="0"/>
            <c:spPr>
              <a:gradFill rotWithShape="0">
                <a:gsLst>
                  <a:gs pos="0">
                    <a:srgbClr val="EEFFD6"/>
                  </a:gs>
                  <a:gs pos="100000">
                    <a:srgbClr val="D7E6C2"/>
                  </a:gs>
                </a:gsLst>
                <a:lin ang="5400000"/>
              </a:gradFill>
              <a:ln w="25389">
                <a:noFill/>
              </a:ln>
              <a:effectLst>
                <a:outerShdw dist="35921" dir="2700000" algn="br">
                  <a:srgbClr val="000000"/>
                </a:outerShdw>
              </a:effectLst>
            </c:spPr>
          </c:dPt>
          <c:dPt>
            <c:idx val="39"/>
            <c:bubble3D val="0"/>
            <c:spPr>
              <a:gradFill rotWithShape="0">
                <a:gsLst>
                  <a:gs pos="0">
                    <a:srgbClr val="E7DDF6"/>
                  </a:gs>
                  <a:gs pos="100000">
                    <a:srgbClr val="CEC6DB"/>
                  </a:gs>
                </a:gsLst>
                <a:lin ang="5400000"/>
              </a:gradFill>
              <a:ln w="25389">
                <a:noFill/>
              </a:ln>
              <a:effectLst>
                <a:outerShdw dist="35921" dir="2700000" algn="br">
                  <a:srgbClr val="000000"/>
                </a:outerShdw>
              </a:effectLst>
            </c:spPr>
          </c:dPt>
          <c:dLbls>
            <c:dLbl>
              <c:idx val="0"/>
              <c:layout>
                <c:manualLayout>
                  <c:x val="0.100572247694899"/>
                  <c:y val="-0.0476331635016211"/>
                </c:manualLayout>
              </c:layout>
              <c:showLegendKey val="0"/>
              <c:showVal val="0"/>
              <c:showCatName val="1"/>
              <c:showSerName val="0"/>
              <c:showPercent val="1"/>
              <c:showBubbleSize val="0"/>
            </c:dLbl>
            <c:dLbl>
              <c:idx val="1"/>
              <c:layout>
                <c:manualLayout>
                  <c:x val="0.070342055818097"/>
                  <c:y val="-0.00473830477072719"/>
                </c:manualLayout>
              </c:layout>
              <c:dLblPos val="bestFit"/>
              <c:showLegendKey val="0"/>
              <c:showVal val="0"/>
              <c:showCatName val="1"/>
              <c:showSerName val="0"/>
              <c:showPercent val="1"/>
              <c:showBubbleSize val="0"/>
            </c:dLbl>
            <c:dLbl>
              <c:idx val="8"/>
              <c:layout>
                <c:manualLayout>
                  <c:x val="0.001704118947661"/>
                  <c:y val="0.0280888517962556"/>
                </c:manualLayout>
              </c:layout>
              <c:dLblPos val="bestFit"/>
              <c:showLegendKey val="0"/>
              <c:showVal val="0"/>
              <c:showCatName val="1"/>
              <c:showSerName val="0"/>
              <c:showPercent val="1"/>
              <c:showBubbleSize val="0"/>
            </c:dLbl>
            <c:dLbl>
              <c:idx val="20"/>
              <c:layout>
                <c:manualLayout>
                  <c:x val="-0.0434143956165411"/>
                  <c:y val="-0.109112804749674"/>
                </c:manualLayout>
              </c:layout>
              <c:showLegendKey val="0"/>
              <c:showVal val="0"/>
              <c:showCatName val="1"/>
              <c:showSerName val="0"/>
              <c:showPercent val="1"/>
              <c:showBubbleSize val="0"/>
            </c:dLbl>
            <c:dLbl>
              <c:idx val="31"/>
              <c:layout>
                <c:manualLayout>
                  <c:x val="0.0359896442123807"/>
                  <c:y val="-0.196273527306413"/>
                </c:manualLayout>
              </c:layout>
              <c:showLegendKey val="0"/>
              <c:showVal val="0"/>
              <c:showCatName val="1"/>
              <c:showSerName val="0"/>
              <c:showPercent val="1"/>
              <c:showBubbleSize val="0"/>
            </c:dLbl>
            <c:dLbl>
              <c:idx val="32"/>
              <c:layout>
                <c:manualLayout>
                  <c:x val="0.074385635866125"/>
                  <c:y val="-0.174336393111289"/>
                </c:manualLayout>
              </c:layout>
              <c:showLegendKey val="0"/>
              <c:showVal val="0"/>
              <c:showCatName val="1"/>
              <c:showSerName val="0"/>
              <c:showPercent val="1"/>
              <c:showBubbleSize val="0"/>
            </c:dLbl>
            <c:dLbl>
              <c:idx val="35"/>
              <c:layout>
                <c:manualLayout>
                  <c:x val="0.120724364514487"/>
                  <c:y val="-0.163230636640993"/>
                </c:manualLayout>
              </c:layout>
              <c:dLblPos val="bestFit"/>
              <c:showLegendKey val="0"/>
              <c:showVal val="0"/>
              <c:showCatName val="1"/>
              <c:showSerName val="0"/>
              <c:showPercent val="1"/>
              <c:showBubbleSize val="0"/>
            </c:dLbl>
            <c:dLbl>
              <c:idx val="37"/>
              <c:layout>
                <c:manualLayout>
                  <c:x val="0.297176967061755"/>
                  <c:y val="-0.139639509727501"/>
                </c:manualLayout>
              </c:layout>
              <c:dLblPos val="bestFit"/>
              <c:showLegendKey val="0"/>
              <c:showVal val="0"/>
              <c:showCatName val="1"/>
              <c:showSerName val="0"/>
              <c:showPercent val="1"/>
              <c:showBubbleSize val="0"/>
            </c:dLbl>
            <c:dLbl>
              <c:idx val="38"/>
              <c:layout>
                <c:manualLayout>
                  <c:x val="0.126093908758466"/>
                  <c:y val="0.0106592479632146"/>
                </c:manualLayout>
              </c:layout>
              <c:dLblPos val="bestFit"/>
              <c:showLegendKey val="0"/>
              <c:showVal val="0"/>
              <c:showCatName val="1"/>
              <c:showSerName val="0"/>
              <c:showPercent val="1"/>
              <c:showBubbleSize val="0"/>
            </c:dLbl>
            <c:dLbl>
              <c:idx val="39"/>
              <c:layout>
                <c:manualLayout>
                  <c:x val="0.134234556009409"/>
                  <c:y val="0.0243791685703051"/>
                </c:manualLayout>
              </c:layout>
              <c:dLblPos val="bestFit"/>
              <c:showLegendKey val="0"/>
              <c:showVal val="0"/>
              <c:showCatName val="1"/>
              <c:showSerName val="0"/>
              <c:showPercent val="1"/>
              <c:showBubbleSize val="0"/>
            </c:dLbl>
            <c:spPr>
              <a:noFill/>
              <a:ln w="15156">
                <a:noFill/>
              </a:ln>
            </c:spPr>
            <c:txPr>
              <a:bodyPr/>
              <a:lstStyle/>
              <a:p>
                <a:pPr>
                  <a:defRPr sz="1399"/>
                </a:pPr>
                <a:endParaRPr lang="en-US"/>
              </a:p>
            </c:txPr>
            <c:showLegendKey val="0"/>
            <c:showVal val="0"/>
            <c:showCatName val="1"/>
            <c:showSerName val="0"/>
            <c:showPercent val="1"/>
            <c:showBubbleSize val="0"/>
            <c:showLeaderLines val="1"/>
          </c:dLbls>
          <c:cat>
            <c:strRef>
              <c:f>Sheet1!$A$2:$A$41</c:f>
              <c:strCache>
                <c:ptCount val="40"/>
                <c:pt idx="0">
                  <c:v>Undetermined</c:v>
                </c:pt>
                <c:pt idx="1">
                  <c:v>Polish</c:v>
                </c:pt>
                <c:pt idx="2">
                  <c:v>Portuguese</c:v>
                </c:pt>
                <c:pt idx="3">
                  <c:v>Dutch</c:v>
                </c:pt>
                <c:pt idx="4">
                  <c:v>Hebrew</c:v>
                </c:pt>
                <c:pt idx="5">
                  <c:v>Hindi</c:v>
                </c:pt>
                <c:pt idx="6">
                  <c:v>Indonesian</c:v>
                </c:pt>
                <c:pt idx="7">
                  <c:v>Korean</c:v>
                </c:pt>
                <c:pt idx="8">
                  <c:v>Swedish</c:v>
                </c:pt>
                <c:pt idx="9">
                  <c:v>Urdu</c:v>
                </c:pt>
                <c:pt idx="10">
                  <c:v>Turkish</c:v>
                </c:pt>
                <c:pt idx="11">
                  <c:v>Thai</c:v>
                </c:pt>
                <c:pt idx="12">
                  <c:v>Danish</c:v>
                </c:pt>
                <c:pt idx="13">
                  <c:v>Czech</c:v>
                </c:pt>
                <c:pt idx="14">
                  <c:v>Unknown</c:v>
                </c:pt>
                <c:pt idx="15">
                  <c:v>Croatian</c:v>
                </c:pt>
                <c:pt idx="16">
                  <c:v>Persian</c:v>
                </c:pt>
                <c:pt idx="17">
                  <c:v>Tamil</c:v>
                </c:pt>
                <c:pt idx="18">
                  <c:v>Bengali</c:v>
                </c:pt>
                <c:pt idx="19">
                  <c:v>Music</c:v>
                </c:pt>
                <c:pt idx="20">
                  <c:v>Hungarian</c:v>
                </c:pt>
                <c:pt idx="21">
                  <c:v>Norwegian</c:v>
                </c:pt>
                <c:pt idx="22">
                  <c:v>Sanskrit</c:v>
                </c:pt>
                <c:pt idx="23">
                  <c:v>Vietnamese</c:v>
                </c:pt>
                <c:pt idx="24">
                  <c:v>Ukrainian</c:v>
                </c:pt>
                <c:pt idx="25">
                  <c:v>Greek</c:v>
                </c:pt>
                <c:pt idx="26">
                  <c:v>Bulgarian</c:v>
                </c:pt>
                <c:pt idx="27">
                  <c:v>Serbian</c:v>
                </c:pt>
                <c:pt idx="28">
                  <c:v>Armenian</c:v>
                </c:pt>
                <c:pt idx="29">
                  <c:v>Romanian</c:v>
                </c:pt>
                <c:pt idx="30">
                  <c:v>Marathi</c:v>
                </c:pt>
                <c:pt idx="31">
                  <c:v>Ancient-Greek</c:v>
                </c:pt>
                <c:pt idx="32">
                  <c:v>Panjabi</c:v>
                </c:pt>
                <c:pt idx="33">
                  <c:v>Telugu</c:v>
                </c:pt>
                <c:pt idx="34">
                  <c:v>Malay</c:v>
                </c:pt>
                <c:pt idx="35">
                  <c:v>Catalan</c:v>
                </c:pt>
                <c:pt idx="36">
                  <c:v>Malayalam</c:v>
                </c:pt>
                <c:pt idx="37">
                  <c:v>Multiple</c:v>
                </c:pt>
                <c:pt idx="38">
                  <c:v>Finnish</c:v>
                </c:pt>
                <c:pt idx="39">
                  <c:v>Slovak</c:v>
                </c:pt>
              </c:strCache>
            </c:strRef>
          </c:cat>
          <c:val>
            <c:numRef>
              <c:f>Sheet1!$B$2:$B$41</c:f>
              <c:numCache>
                <c:formatCode>General</c:formatCode>
                <c:ptCount val="40"/>
                <c:pt idx="0">
                  <c:v>55010.0</c:v>
                </c:pt>
                <c:pt idx="1">
                  <c:v>53193.0</c:v>
                </c:pt>
                <c:pt idx="2">
                  <c:v>51781.0</c:v>
                </c:pt>
                <c:pt idx="3">
                  <c:v>40239.0</c:v>
                </c:pt>
                <c:pt idx="4">
                  <c:v>38087.0</c:v>
                </c:pt>
                <c:pt idx="5">
                  <c:v>37930.0</c:v>
                </c:pt>
                <c:pt idx="6">
                  <c:v>33695.0</c:v>
                </c:pt>
                <c:pt idx="7">
                  <c:v>29023.0</c:v>
                </c:pt>
                <c:pt idx="8">
                  <c:v>26780.0</c:v>
                </c:pt>
                <c:pt idx="9">
                  <c:v>24109.0</c:v>
                </c:pt>
                <c:pt idx="10">
                  <c:v>24016.0</c:v>
                </c:pt>
                <c:pt idx="11">
                  <c:v>23738.0</c:v>
                </c:pt>
                <c:pt idx="12">
                  <c:v>22181.0</c:v>
                </c:pt>
                <c:pt idx="13">
                  <c:v>22107.0</c:v>
                </c:pt>
                <c:pt idx="14">
                  <c:v>21624.0</c:v>
                </c:pt>
                <c:pt idx="15">
                  <c:v>18919.0</c:v>
                </c:pt>
                <c:pt idx="16">
                  <c:v>18177.0</c:v>
                </c:pt>
                <c:pt idx="17">
                  <c:v>16705.0</c:v>
                </c:pt>
                <c:pt idx="18">
                  <c:v>16017.0</c:v>
                </c:pt>
                <c:pt idx="19">
                  <c:v>15578.0</c:v>
                </c:pt>
                <c:pt idx="20">
                  <c:v>15489.0</c:v>
                </c:pt>
                <c:pt idx="21">
                  <c:v>14756.0</c:v>
                </c:pt>
                <c:pt idx="22">
                  <c:v>12626.0</c:v>
                </c:pt>
                <c:pt idx="23">
                  <c:v>11297.0</c:v>
                </c:pt>
                <c:pt idx="24">
                  <c:v>10810.0</c:v>
                </c:pt>
                <c:pt idx="25">
                  <c:v>10508.0</c:v>
                </c:pt>
                <c:pt idx="26">
                  <c:v>10356.0</c:v>
                </c:pt>
                <c:pt idx="27">
                  <c:v>9930.0</c:v>
                </c:pt>
                <c:pt idx="28">
                  <c:v>8825.0</c:v>
                </c:pt>
                <c:pt idx="29">
                  <c:v>8648.0</c:v>
                </c:pt>
                <c:pt idx="30">
                  <c:v>8567.0</c:v>
                </c:pt>
                <c:pt idx="31">
                  <c:v>8564.0</c:v>
                </c:pt>
                <c:pt idx="32">
                  <c:v>7129.0</c:v>
                </c:pt>
                <c:pt idx="33">
                  <c:v>6934.0</c:v>
                </c:pt>
                <c:pt idx="34">
                  <c:v>6096.0</c:v>
                </c:pt>
                <c:pt idx="35">
                  <c:v>5965.0</c:v>
                </c:pt>
                <c:pt idx="36">
                  <c:v>5503.0</c:v>
                </c:pt>
                <c:pt idx="37">
                  <c:v>5409.0</c:v>
                </c:pt>
                <c:pt idx="38">
                  <c:v>4863.0</c:v>
                </c:pt>
                <c:pt idx="39">
                  <c:v>4829.0</c:v>
                </c:pt>
              </c:numCache>
            </c:numRef>
          </c:val>
        </c:ser>
        <c:dLbls>
          <c:showLegendKey val="0"/>
          <c:showVal val="0"/>
          <c:showCatName val="0"/>
          <c:showSerName val="0"/>
          <c:showPercent val="0"/>
          <c:showBubbleSize val="0"/>
          <c:showLeaderLines val="1"/>
        </c:dLbls>
      </c:pie3DChart>
      <c:spPr>
        <a:noFill/>
        <a:ln w="25389">
          <a:noFill/>
        </a:ln>
      </c:spPr>
    </c:plotArea>
    <c:plotVisOnly val="1"/>
    <c:dispBlanksAs val="zero"/>
    <c:showDLblsOverMax val="0"/>
  </c:chart>
  <c:spPr>
    <a:solidFill>
      <a:srgbClr val="FFFFFF"/>
    </a:solidFill>
    <a:ln>
      <a:noFill/>
    </a:ln>
  </c:spPr>
  <c:txPr>
    <a:bodyPr/>
    <a:lstStyle/>
    <a:p>
      <a:pPr>
        <a:defRPr sz="1074"/>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r>
                      <a:rPr lang="en-US" dirty="0" smtClean="0"/>
                      <a:t>69%</a:t>
                    </a:r>
                    <a:endParaRPr lang="en-US" dirty="0"/>
                  </a:p>
                </c:rich>
              </c:tx>
              <c:dLblPos val="bestFit"/>
              <c:showLegendKey val="0"/>
              <c:showVal val="0"/>
              <c:showCatName val="1"/>
              <c:showSerName val="0"/>
              <c:showPercent val="1"/>
              <c:showBubbleSize val="0"/>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14%</a:t>
                    </a:r>
                  </a:p>
                </c:rich>
              </c:tx>
              <c:dLblPos val="bestFit"/>
              <c:showLegendKey val="0"/>
              <c:showVal val="0"/>
              <c:showCatName val="1"/>
              <c:showSerName val="0"/>
              <c:showPercent val="1"/>
              <c:showBubbleSize val="0"/>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Domain"</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600" b="0" i="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7.253946E6</c:v>
                </c:pt>
                <c:pt idx="1">
                  <c:v>1.687328E6</c:v>
                </c:pt>
                <c:pt idx="2">
                  <c:v>348112.0</c:v>
                </c:pt>
                <c:pt idx="3" formatCode="General">
                  <c:v>1.017765E6</c:v>
                </c:pt>
                <c:pt idx="4">
                  <c:v>6569.0</c:v>
                </c:pt>
                <c:pt idx="5">
                  <c:v>964.0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r>
                      <a:rPr lang="en-US" dirty="0" smtClean="0"/>
                      <a:t>69%</a:t>
                    </a:r>
                    <a:endParaRPr lang="en-US" dirty="0"/>
                  </a:p>
                </c:rich>
              </c:tx>
              <c:dLblPos val="bestFit"/>
              <c:showLegendKey val="0"/>
              <c:showVal val="0"/>
              <c:showCatName val="1"/>
              <c:showSerName val="0"/>
              <c:showPercent val="1"/>
              <c:showBubbleSize val="0"/>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19%</a:t>
                    </a:r>
                  </a:p>
                </c:rich>
              </c:tx>
              <c:dLblPos val="bestFit"/>
              <c:showLegendKey val="0"/>
              <c:showVal val="0"/>
              <c:showCatName val="1"/>
              <c:showSerName val="0"/>
              <c:showPercent val="1"/>
              <c:showBubbleSize val="0"/>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Domain"</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600" b="0" i="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7.335044E6</c:v>
                </c:pt>
                <c:pt idx="1">
                  <c:v>2.077709E6</c:v>
                </c:pt>
                <c:pt idx="2">
                  <c:v>430000.0</c:v>
                </c:pt>
                <c:pt idx="3" formatCode="#,##0">
                  <c:v>1.123303E6</c:v>
                </c:pt>
                <c:pt idx="4">
                  <c:v>6480.0</c:v>
                </c:pt>
                <c:pt idx="5">
                  <c:v>4268.0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r>
                      <a:rPr lang="en-US" dirty="0" smtClean="0"/>
                      <a:t>69%</a:t>
                    </a:r>
                    <a:endParaRPr lang="en-US" dirty="0"/>
                  </a:p>
                </c:rich>
              </c:tx>
              <c:dLblPos val="bestFit"/>
              <c:showLegendKey val="0"/>
              <c:showVal val="0"/>
              <c:showCatName val="1"/>
              <c:showSerName val="0"/>
              <c:showPercent val="1"/>
              <c:showBubbleSize val="0"/>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19%</a:t>
                    </a:r>
                  </a:p>
                </c:rich>
              </c:tx>
              <c:dLblPos val="bestFit"/>
              <c:showLegendKey val="0"/>
              <c:showVal val="0"/>
              <c:showCatName val="1"/>
              <c:showSerName val="0"/>
              <c:showPercent val="1"/>
              <c:showBubbleSize val="0"/>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Domain"</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600" b="0" i="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7.335044E6</c:v>
                </c:pt>
                <c:pt idx="1">
                  <c:v>2.077709E6</c:v>
                </c:pt>
                <c:pt idx="2">
                  <c:v>430000.0</c:v>
                </c:pt>
                <c:pt idx="3" formatCode="#,##0">
                  <c:v>1.123303E6</c:v>
                </c:pt>
                <c:pt idx="4">
                  <c:v>6480.0</c:v>
                </c:pt>
                <c:pt idx="5">
                  <c:v>4268.0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205EF7-F47D-4B5D-8B80-327BB8A8F7FA}" type="datetimeFigureOut">
              <a:rPr lang="en-US" smtClean="0"/>
              <a:t>11/9/12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9DEB32-79B2-40BE-9497-58292824AF42}" type="slidenum">
              <a:rPr lang="en-US" smtClean="0"/>
              <a:t>‹#›</a:t>
            </a:fld>
            <a:endParaRPr lang="en-US"/>
          </a:p>
        </p:txBody>
      </p:sp>
    </p:spTree>
    <p:extLst>
      <p:ext uri="{BB962C8B-B14F-4D97-AF65-F5344CB8AC3E}">
        <p14:creationId xmlns:p14="http://schemas.microsoft.com/office/powerpoint/2010/main" val="223808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1872CA-79CD-3248-A6D7-D28B693EA25B}" type="datetimeFigureOut">
              <a:rPr lang="en-US" smtClean="0"/>
              <a:t>11/9/12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AB311B-BDAF-BB42-8768-5A1974F75D17}" type="slidenum">
              <a:rPr lang="en-US" smtClean="0"/>
              <a:t>‹#›</a:t>
            </a:fld>
            <a:endParaRPr lang="en-US"/>
          </a:p>
        </p:txBody>
      </p:sp>
    </p:spTree>
    <p:extLst>
      <p:ext uri="{BB962C8B-B14F-4D97-AF65-F5344CB8AC3E}">
        <p14:creationId xmlns:p14="http://schemas.microsoft.com/office/powerpoint/2010/main" val="2416374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6C6DA01-42B8-7346-A9EA-4BF55496E376}" type="slidenum">
              <a:rPr lang="en-US"/>
              <a:pPr fontAlgn="base">
                <a:spcBef>
                  <a:spcPct val="0"/>
                </a:spcBef>
                <a:spcAft>
                  <a:spcPct val="0"/>
                </a:spcAft>
              </a:pPr>
              <a:t>1</a:t>
            </a:fld>
            <a:endParaRPr lang="en-US"/>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3FE15EE6-A4DB-9E40-9895-AA308D878DA2}" type="slidenum">
              <a:rPr lang="en-US" sz="1200"/>
              <a:pPr algn="r"/>
              <a:t>10</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11</a:t>
            </a:fld>
            <a:endParaRPr lang="en-US"/>
          </a:p>
        </p:txBody>
      </p:sp>
    </p:spTree>
    <p:extLst>
      <p:ext uri="{BB962C8B-B14F-4D97-AF65-F5344CB8AC3E}">
        <p14:creationId xmlns:p14="http://schemas.microsoft.com/office/powerpoint/2010/main" val="97775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12</a:t>
            </a:fld>
            <a:endParaRPr lang="en-US"/>
          </a:p>
        </p:txBody>
      </p:sp>
    </p:spTree>
    <p:extLst>
      <p:ext uri="{BB962C8B-B14F-4D97-AF65-F5344CB8AC3E}">
        <p14:creationId xmlns:p14="http://schemas.microsoft.com/office/powerpoint/2010/main" val="116119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456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8401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15</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116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077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18</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2829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a:t>
            </a:fld>
            <a:endParaRPr lang="en-US"/>
          </a:p>
        </p:txBody>
      </p:sp>
      <p:sp>
        <p:nvSpPr>
          <p:cNvPr id="5" name="Notes Placeholder 4"/>
          <p:cNvSpPr>
            <a:spLocks noGrp="1"/>
          </p:cNvSpPr>
          <p:nvPr>
            <p:ph type="body" sz="quarter" idx="11"/>
          </p:nvPr>
        </p:nvSpPr>
        <p:spPr>
          <a:xfrm>
            <a:off x="701040" y="4415790"/>
            <a:ext cx="5608320" cy="4183380"/>
          </a:xfrm>
        </p:spPr>
        <p:txBody>
          <a:bodyPr/>
          <a:lstStyle/>
          <a:p>
            <a:endParaRPr lang="en-US"/>
          </a:p>
        </p:txBody>
      </p:sp>
    </p:spTree>
    <p:extLst>
      <p:ext uri="{BB962C8B-B14F-4D97-AF65-F5344CB8AC3E}">
        <p14:creationId xmlns:p14="http://schemas.microsoft.com/office/powerpoint/2010/main" val="141815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2745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21</a:t>
            </a:fld>
            <a:endParaRPr lang="en-US"/>
          </a:p>
        </p:txBody>
      </p:sp>
    </p:spTree>
    <p:extLst>
      <p:ext uri="{BB962C8B-B14F-4D97-AF65-F5344CB8AC3E}">
        <p14:creationId xmlns:p14="http://schemas.microsoft.com/office/powerpoint/2010/main" val="188439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536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23</a:t>
            </a:fld>
            <a:endParaRPr lang="en-US"/>
          </a:p>
        </p:txBody>
      </p:sp>
    </p:spTree>
    <p:extLst>
      <p:ext uri="{BB962C8B-B14F-4D97-AF65-F5344CB8AC3E}">
        <p14:creationId xmlns:p14="http://schemas.microsoft.com/office/powerpoint/2010/main" val="106095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8067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25</a:t>
            </a:fld>
            <a:endParaRPr lang="en-US"/>
          </a:p>
        </p:txBody>
      </p:sp>
    </p:spTree>
    <p:extLst>
      <p:ext uri="{BB962C8B-B14F-4D97-AF65-F5344CB8AC3E}">
        <p14:creationId xmlns:p14="http://schemas.microsoft.com/office/powerpoint/2010/main" val="1365728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420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33442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33442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4570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3</a:t>
            </a:fld>
            <a:endParaRPr lang="en-US"/>
          </a:p>
        </p:txBody>
      </p:sp>
    </p:spTree>
    <p:extLst>
      <p:ext uri="{BB962C8B-B14F-4D97-AF65-F5344CB8AC3E}">
        <p14:creationId xmlns:p14="http://schemas.microsoft.com/office/powerpoint/2010/main" val="299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70626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17645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4488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09822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2041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7407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36</a:t>
            </a:fld>
            <a:endParaRPr lang="en-US"/>
          </a:p>
        </p:txBody>
      </p:sp>
    </p:spTree>
    <p:extLst>
      <p:ext uri="{BB962C8B-B14F-4D97-AF65-F5344CB8AC3E}">
        <p14:creationId xmlns:p14="http://schemas.microsoft.com/office/powerpoint/2010/main" val="104073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1404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0983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39</a:t>
            </a:fld>
            <a:endParaRPr lang="en-US"/>
          </a:p>
        </p:txBody>
      </p:sp>
    </p:spTree>
    <p:extLst>
      <p:ext uri="{BB962C8B-B14F-4D97-AF65-F5344CB8AC3E}">
        <p14:creationId xmlns:p14="http://schemas.microsoft.com/office/powerpoint/2010/main" val="231933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51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4978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6</a:t>
            </a:fld>
            <a:endParaRPr lang="en-US"/>
          </a:p>
        </p:txBody>
      </p:sp>
    </p:spTree>
    <p:extLst>
      <p:ext uri="{BB962C8B-B14F-4D97-AF65-F5344CB8AC3E}">
        <p14:creationId xmlns:p14="http://schemas.microsoft.com/office/powerpoint/2010/main" val="91165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7</a:t>
            </a:fld>
            <a:endParaRPr lang="en-US"/>
          </a:p>
        </p:txBody>
      </p:sp>
    </p:spTree>
    <p:extLst>
      <p:ext uri="{BB962C8B-B14F-4D97-AF65-F5344CB8AC3E}">
        <p14:creationId xmlns:p14="http://schemas.microsoft.com/office/powerpoint/2010/main" val="395966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42DE1B58-DDC0-204C-A973-6DC1053D99A5}" type="slidenum">
              <a:rPr lang="en-US" sz="1200"/>
              <a:pPr algn="r"/>
              <a:t>8</a:t>
            </a:fld>
            <a:endParaRPr lang="en-US" sz="1200"/>
          </a:p>
        </p:txBody>
      </p:sp>
      <p:sp>
        <p:nvSpPr>
          <p:cNvPr id="3" name="Notes Placeholder 2"/>
          <p:cNvSpPr>
            <a:spLocks noGrp="1"/>
          </p:cNvSpPr>
          <p:nvPr>
            <p:ph type="body"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BB5E4A1D-C563-414D-BDD4-2C631134ABDD}" type="slidenum">
              <a:rPr lang="en-US" sz="1200"/>
              <a:pPr algn="r"/>
              <a:t>9</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HathiTrust">
    <p:spTree>
      <p:nvGrpSpPr>
        <p:cNvPr id="1" name=""/>
        <p:cNvGrpSpPr/>
        <p:nvPr/>
      </p:nvGrpSpPr>
      <p:grpSpPr>
        <a:xfrm>
          <a:off x="0" y="0"/>
          <a:ext cx="0" cy="0"/>
          <a:chOff x="0" y="0"/>
          <a:chExt cx="0" cy="0"/>
        </a:xfrm>
      </p:grpSpPr>
      <p:sp>
        <p:nvSpPr>
          <p:cNvPr id="12" name="Rectangle 11"/>
          <p:cNvSpPr/>
          <p:nvPr userDrawn="1"/>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13" name="Picture 5"/>
          <p:cNvPicPr>
            <a:picLocks noChangeAspect="1" noChangeArrowheads="1"/>
          </p:cNvPicPr>
          <p:nvPr userDrawn="1"/>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14" name="Straight Connector 13"/>
          <p:cNvCxnSpPr>
            <a:cxnSpLocks noChangeShapeType="1"/>
          </p:cNvCxnSpPr>
          <p:nvPr userDrawn="1"/>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5" name="Title 1"/>
          <p:cNvSpPr>
            <a:spLocks noGrp="1"/>
          </p:cNvSpPr>
          <p:nvPr>
            <p:ph type="title"/>
          </p:nvPr>
        </p:nvSpPr>
        <p:spPr>
          <a:xfrm>
            <a:off x="457200" y="274638"/>
            <a:ext cx="8229600" cy="11430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457200" y="1600201"/>
            <a:ext cx="8229600" cy="48958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989849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HathiTrust">
    <p:spTree>
      <p:nvGrpSpPr>
        <p:cNvPr id="1" name=""/>
        <p:cNvGrpSpPr/>
        <p:nvPr/>
      </p:nvGrpSpPr>
      <p:grpSpPr>
        <a:xfrm>
          <a:off x="0" y="0"/>
          <a:ext cx="0" cy="0"/>
          <a:chOff x="0" y="0"/>
          <a:chExt cx="0" cy="0"/>
        </a:xfrm>
      </p:grpSpPr>
      <p:sp>
        <p:nvSpPr>
          <p:cNvPr id="21" name="Rectangle 20"/>
          <p:cNvSpPr/>
          <p:nvPr userDrawn="1"/>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22" name="Picture 5"/>
          <p:cNvPicPr>
            <a:picLocks noChangeAspect="1" noChangeArrowheads="1"/>
          </p:cNvPicPr>
          <p:nvPr userDrawn="1"/>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24" name="Straight Connector 23"/>
          <p:cNvCxnSpPr>
            <a:cxnSpLocks noChangeShapeType="1"/>
          </p:cNvCxnSpPr>
          <p:nvPr userDrawn="1"/>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25" name="Title 1"/>
          <p:cNvSpPr>
            <a:spLocks noGrp="1"/>
          </p:cNvSpPr>
          <p:nvPr>
            <p:ph type="title"/>
          </p:nvPr>
        </p:nvSpPr>
        <p:spPr>
          <a:xfrm>
            <a:off x="457200" y="274638"/>
            <a:ext cx="8229600" cy="11430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sp>
        <p:nvSpPr>
          <p:cNvPr id="26" name="Content Placeholder 2"/>
          <p:cNvSpPr>
            <a:spLocks noGrp="1"/>
          </p:cNvSpPr>
          <p:nvPr>
            <p:ph idx="1"/>
          </p:nvPr>
        </p:nvSpPr>
        <p:spPr>
          <a:xfrm>
            <a:off x="457200" y="1600201"/>
            <a:ext cx="8229600" cy="4895849"/>
          </a:xfrm>
        </p:spPr>
        <p:txBody>
          <a:bodyPr/>
          <a:lstStyle>
            <a:lvl1pPr>
              <a:defRPr>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238875"/>
            <a:ext cx="2133600" cy="365125"/>
          </a:xfrm>
        </p:spPr>
        <p:txBody>
          <a:bodyPr/>
          <a:lstStyle/>
          <a:p>
            <a:endParaRPr lang="en-US" dirty="0"/>
          </a:p>
        </p:txBody>
      </p:sp>
      <p:sp>
        <p:nvSpPr>
          <p:cNvPr id="3" name="Footer Placeholder 2"/>
          <p:cNvSpPr>
            <a:spLocks noGrp="1"/>
          </p:cNvSpPr>
          <p:nvPr>
            <p:ph type="ftr" sz="quarter" idx="11"/>
          </p:nvPr>
        </p:nvSpPr>
        <p:spPr>
          <a:xfrm>
            <a:off x="3124200" y="6249016"/>
            <a:ext cx="2895600" cy="365125"/>
          </a:xfrm>
        </p:spPr>
        <p:txBody>
          <a:bodyPr/>
          <a:lstStyle/>
          <a:p>
            <a:r>
              <a:rPr lang="en-US" smtClean="0"/>
              <a:t>What is HathiTrust?</a:t>
            </a:r>
            <a:endParaRPr lang="en-US"/>
          </a:p>
        </p:txBody>
      </p:sp>
      <p:sp>
        <p:nvSpPr>
          <p:cNvPr id="4" name="Slide Number Placeholder 3"/>
          <p:cNvSpPr>
            <a:spLocks noGrp="1"/>
          </p:cNvSpPr>
          <p:nvPr>
            <p:ph type="sldNum" sz="quarter" idx="12"/>
          </p:nvPr>
        </p:nvSpPr>
        <p:spPr>
          <a:xfrm>
            <a:off x="6438900" y="6231862"/>
            <a:ext cx="1773238" cy="365125"/>
          </a:xfrm>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235382681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6265863" y="1219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6" name="Rectangle 5"/>
          <p:cNvSpPr/>
          <p:nvPr userDrawn="1"/>
        </p:nvSpPr>
        <p:spPr>
          <a:xfrm>
            <a:off x="647700" y="1775064"/>
            <a:ext cx="7848600" cy="3802616"/>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sp>
        <p:nvSpPr>
          <p:cNvPr id="7" name="TextBox 8"/>
          <p:cNvSpPr txBox="1">
            <a:spLocks noChangeArrowheads="1"/>
          </p:cNvSpPr>
          <p:nvPr userDrawn="1"/>
        </p:nvSpPr>
        <p:spPr bwMode="auto">
          <a:xfrm>
            <a:off x="3535363" y="557213"/>
            <a:ext cx="292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pPr>
            <a:r>
              <a:rPr lang="en-US" sz="2800" dirty="0">
                <a:solidFill>
                  <a:srgbClr val="404040"/>
                </a:solidFill>
                <a:latin typeface="Hoefler Text" charset="0"/>
                <a:cs typeface="Hoefler Text" charset="0"/>
              </a:rPr>
              <a:t>HATHITRUST</a:t>
            </a:r>
          </a:p>
          <a:p>
            <a:pPr>
              <a:spcAft>
                <a:spcPts val="600"/>
              </a:spcAft>
            </a:pPr>
            <a:r>
              <a:rPr lang="en-US" sz="1600" b="1" dirty="0">
                <a:solidFill>
                  <a:srgbClr val="404040"/>
                </a:solidFill>
                <a:latin typeface="Hoefler Text" charset="0"/>
                <a:cs typeface="Hoefler Text" charset="0"/>
              </a:rPr>
              <a:t> </a:t>
            </a:r>
            <a:r>
              <a:rPr lang="en-US" sz="1600" dirty="0">
                <a:solidFill>
                  <a:srgbClr val="404040"/>
                </a:solidFill>
                <a:latin typeface="Hoefler Text" charset="0"/>
                <a:cs typeface="Hoefler Text" charset="0"/>
              </a:rPr>
              <a:t>A Shared Digital Repository</a:t>
            </a:r>
          </a:p>
        </p:txBody>
      </p:sp>
      <p:cxnSp>
        <p:nvCxnSpPr>
          <p:cNvPr id="9" name="Straight Connector 8"/>
          <p:cNvCxnSpPr>
            <a:cxnSpLocks noChangeShapeType="1"/>
          </p:cNvCxnSpPr>
          <p:nvPr userDrawn="1"/>
        </p:nvCxnSpPr>
        <p:spPr bwMode="auto">
          <a:xfrm>
            <a:off x="1638300" y="3976471"/>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0" name="Title 1"/>
          <p:cNvSpPr>
            <a:spLocks noGrp="1"/>
          </p:cNvSpPr>
          <p:nvPr>
            <p:ph type="ctrTitle"/>
          </p:nvPr>
        </p:nvSpPr>
        <p:spPr>
          <a:xfrm>
            <a:off x="647700" y="1689100"/>
            <a:ext cx="7848600" cy="1622426"/>
          </a:xfrm>
        </p:spPr>
        <p:txBody>
          <a:bodyPr/>
          <a:lstStyle>
            <a:lvl1pPr>
              <a:defRPr>
                <a:solidFill>
                  <a:schemeClr val="tx1"/>
                </a:solidFill>
              </a:defRPr>
            </a:lvl1pPr>
          </a:lstStyle>
          <a:p>
            <a:r>
              <a:rPr lang="en-US" dirty="0" smtClean="0"/>
              <a:t>Click to edit Master title style</a:t>
            </a:r>
            <a:endParaRPr lang="en-US" dirty="0"/>
          </a:p>
        </p:txBody>
      </p:sp>
      <p:pic>
        <p:nvPicPr>
          <p:cNvPr id="11" name="Picture 5"/>
          <p:cNvPicPr>
            <a:picLocks noChangeAspect="1" noChangeArrowheads="1"/>
          </p:cNvPicPr>
          <p:nvPr userDrawn="1"/>
        </p:nvPicPr>
        <p:blipFill>
          <a:blip r:embed="rId2"/>
          <a:srcRect/>
          <a:stretch>
            <a:fillRect/>
          </a:stretch>
        </p:blipFill>
        <p:spPr bwMode="auto">
          <a:xfrm>
            <a:off x="2503488" y="584200"/>
            <a:ext cx="949325" cy="927100"/>
          </a:xfrm>
          <a:prstGeom prst="rect">
            <a:avLst/>
          </a:prstGeom>
          <a:noFill/>
          <a:ln w="9525">
            <a:noFill/>
            <a:miter lim="800000"/>
            <a:headEnd/>
            <a:tailEnd/>
          </a:ln>
        </p:spPr>
      </p:pic>
    </p:spTree>
    <p:extLst>
      <p:ext uri="{BB962C8B-B14F-4D97-AF65-F5344CB8AC3E}">
        <p14:creationId xmlns:p14="http://schemas.microsoft.com/office/powerpoint/2010/main" val="293858750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7" name="Rectangle 6"/>
          <p:cNvSpPr/>
          <p:nvPr userDrawn="1"/>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30783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pic>
        <p:nvPicPr>
          <p:cNvPr id="12" name="Picture 4" descr="Home">
            <a:hlinkClick r:id="rId2" tooltip="Hom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739900" y="2009774"/>
            <a:ext cx="5634038" cy="1622426"/>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743370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What is HathiTrust?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684B-D32F-4341-BD8A-0A90EA616F0E}" type="slidenum">
              <a:rPr lang="en-US" smtClean="0"/>
              <a:t>‹#›</a:t>
            </a:fld>
            <a:endParaRPr lang="en-US"/>
          </a:p>
        </p:txBody>
      </p:sp>
    </p:spTree>
    <p:extLst>
      <p:ext uri="{BB962C8B-B14F-4D97-AF65-F5344CB8AC3E}">
        <p14:creationId xmlns:p14="http://schemas.microsoft.com/office/powerpoint/2010/main" val="322291724"/>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1" r:id="rId3"/>
    <p:sldLayoutId id="2147483662" r:id="rId4"/>
    <p:sldLayoutId id="2147483663" r:id="rId5"/>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hathitrust.org/access_u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hathitrust.org/permissions_agree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hathitrust.org/access_use" TargetMode="External"/><Relationship Id="rId4" Type="http://schemas.openxmlformats.org/officeDocument/2006/relationships/hyperlink" Target="http://www.hathitrust.org/help_digital_library"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hathitrust.org/help_digital_libra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hathitrust.org/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hathitrust.org/data_ap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mailto:hathitrust-datasets@umich.edu" TargetMode="External"/><Relationship Id="rId4" Type="http://schemas.openxmlformats.org/officeDocument/2006/relationships/hyperlink" Target="http://www.hathitrust.org/datasets"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hyperlink" Target="http://wiki.htrc.illinois.edu/display/OUT/HTRC+UnCamp2012+Agenda" TargetMode="External"/><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hathitrust.org/" TargetMode="External"/><Relationship Id="rId4" Type="http://schemas.openxmlformats.org/officeDocument/2006/relationships/hyperlink" Target="http://www.twitter.com/hathitrust" TargetMode="External"/><Relationship Id="rId5" Type="http://schemas.openxmlformats.org/officeDocument/2006/relationships/hyperlink" Target="http://www.facebook.com/hathitrust" TargetMode="External"/><Relationship Id="rId6" Type="http://schemas.openxmlformats.org/officeDocument/2006/relationships/hyperlink" Target="http://www.hathitrust.org/updates_rss" TargetMode="External"/><Relationship Id="rId7" Type="http://schemas.openxmlformats.org/officeDocument/2006/relationships/hyperlink" Target="https://groups.google.com/forum/?fromgroups" TargetMode="External"/><Relationship Id="rId8" Type="http://schemas.openxmlformats.org/officeDocument/2006/relationships/hyperlink" Target="http://www.pinterest.com/hathitrust/" TargetMode="External"/><Relationship Id="rId9" Type="http://schemas.openxmlformats.org/officeDocument/2006/relationships/hyperlink" Target="mailto:feedback@issues.hathitrust.org" TargetMode="External"/><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oleObject" Target="../embeddings/Microsoft_Excel_97_-_2004_Worksheet1.xls"/><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a:xfrm>
            <a:off x="1093095" y="2015957"/>
            <a:ext cx="6776238" cy="1693132"/>
          </a:xfrm>
        </p:spPr>
        <p:txBody>
          <a:bodyPr>
            <a:normAutofit/>
          </a:bodyPr>
          <a:lstStyle/>
          <a:p>
            <a:r>
              <a:rPr lang="en-US" dirty="0"/>
              <a:t>Using HathiTrust in Research and Education</a:t>
            </a:r>
            <a:endParaRPr lang="en-US" dirty="0">
              <a:latin typeface="Calibri" charset="0"/>
            </a:endParaRPr>
          </a:p>
        </p:txBody>
      </p:sp>
      <p:sp>
        <p:nvSpPr>
          <p:cNvPr id="4" name="Title 3"/>
          <p:cNvSpPr txBox="1">
            <a:spLocks/>
          </p:cNvSpPr>
          <p:nvPr/>
        </p:nvSpPr>
        <p:spPr>
          <a:xfrm>
            <a:off x="3610536" y="5469085"/>
            <a:ext cx="2988921" cy="1158480"/>
          </a:xfrm>
          <a:prstGeom prst="rect">
            <a:avLst/>
          </a:prstGeom>
        </p:spPr>
        <p:txBody>
          <a:bodyPr anchor="ctr">
            <a:noAutofit/>
          </a:bodyPr>
          <a:lstStyle/>
          <a:p>
            <a:pPr algn="ctr" fontAlgn="auto">
              <a:spcAft>
                <a:spcPts val="0"/>
              </a:spcAft>
              <a:defRPr/>
            </a:pPr>
            <a:endParaRPr lang="en-US" sz="3000" dirty="0">
              <a:latin typeface="+mj-lt"/>
              <a:ea typeface="+mj-ea"/>
              <a:cs typeface="+mj-cs"/>
            </a:endParaRPr>
          </a:p>
        </p:txBody>
      </p:sp>
      <p:sp>
        <p:nvSpPr>
          <p:cNvPr id="2" name="TextBox 1"/>
          <p:cNvSpPr txBox="1"/>
          <p:nvPr/>
        </p:nvSpPr>
        <p:spPr>
          <a:xfrm>
            <a:off x="1093095" y="4011501"/>
            <a:ext cx="7007118" cy="923330"/>
          </a:xfrm>
          <a:prstGeom prst="rect">
            <a:avLst/>
          </a:prstGeom>
          <a:noFill/>
        </p:spPr>
        <p:txBody>
          <a:bodyPr wrap="square" rtlCol="0">
            <a:spAutoFit/>
          </a:bodyPr>
          <a:lstStyle/>
          <a:p>
            <a:pPr algn="ctr"/>
            <a:r>
              <a:rPr lang="en-US" dirty="0" smtClean="0"/>
              <a:t>Open Access Week</a:t>
            </a:r>
          </a:p>
          <a:p>
            <a:pPr algn="ctr"/>
            <a:r>
              <a:rPr lang="en-US" dirty="0" smtClean="0"/>
              <a:t>University of Michigan</a:t>
            </a:r>
          </a:p>
          <a:p>
            <a:pPr algn="ctr"/>
            <a:r>
              <a:rPr lang="en-US" dirty="0" smtClean="0"/>
              <a:t>Angelina </a:t>
            </a:r>
            <a:r>
              <a:rPr lang="en-US" dirty="0" err="1" smtClean="0"/>
              <a:t>Zaytsev</a:t>
            </a:r>
            <a:r>
              <a:rPr lang="en-US" dirty="0" smtClean="0"/>
              <a:t>, Project Librarian, HathiTrust</a:t>
            </a:r>
          </a:p>
        </p:txBody>
      </p:sp>
    </p:spTree>
    <p:extLst>
      <p:ext uri="{BB962C8B-B14F-4D97-AF65-F5344CB8AC3E}">
        <p14:creationId xmlns:p14="http://schemas.microsoft.com/office/powerpoint/2010/main" val="3896037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7"/>
          <p:cNvGraphicFramePr>
            <a:graphicFrameLocks/>
          </p:cNvGraphicFramePr>
          <p:nvPr>
            <p:extLst>
              <p:ext uri="{D42A27DB-BD31-4B8C-83A1-F6EECF244321}">
                <p14:modId xmlns:p14="http://schemas.microsoft.com/office/powerpoint/2010/main" val="728280457"/>
              </p:ext>
            </p:extLst>
          </p:nvPr>
        </p:nvGraphicFramePr>
        <p:xfrm>
          <a:off x="719138" y="1636713"/>
          <a:ext cx="7464425"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itle 1"/>
          <p:cNvSpPr>
            <a:spLocks noGrp="1"/>
          </p:cNvSpPr>
          <p:nvPr>
            <p:ph type="title"/>
          </p:nvPr>
        </p:nvSpPr>
        <p:spPr>
          <a:xfrm>
            <a:off x="457200" y="274638"/>
            <a:ext cx="8229600" cy="1143000"/>
          </a:xfrm>
        </p:spPr>
        <p:txBody>
          <a:bodyPr>
            <a:normAutofit fontScale="90000"/>
          </a:bodyPr>
          <a:lstStyle/>
          <a:p>
            <a:r>
              <a:rPr lang="en-US" dirty="0" smtClean="0">
                <a:solidFill>
                  <a:srgbClr val="404040"/>
                </a:solidFill>
                <a:latin typeface="Calibri" charset="0"/>
              </a:rPr>
              <a:t>The Collection: Language Distribution</a:t>
            </a:r>
            <a:endParaRPr lang="en-US" dirty="0">
              <a:solidFill>
                <a:srgbClr val="404040"/>
              </a:solidFill>
              <a:latin typeface="Calibri" charset="0"/>
            </a:endParaRPr>
          </a:p>
        </p:txBody>
      </p:sp>
      <p:sp>
        <p:nvSpPr>
          <p:cNvPr id="7" name="Rectangle 6"/>
          <p:cNvSpPr/>
          <p:nvPr/>
        </p:nvSpPr>
        <p:spPr>
          <a:xfrm>
            <a:off x="6824284" y="1793209"/>
            <a:ext cx="1993900" cy="958850"/>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2000" dirty="0">
                <a:solidFill>
                  <a:srgbClr val="000000"/>
                </a:solidFill>
                <a:ea typeface="ＭＳ Ｐゴシック" pitchFamily="-107" charset="-128"/>
                <a:cs typeface="ＭＳ Ｐゴシック" pitchFamily="-107" charset="-128"/>
              </a:rPr>
              <a:t>The next 40 languages make up ~13% of total</a:t>
            </a:r>
          </a:p>
        </p:txBody>
      </p:sp>
      <p:sp>
        <p:nvSpPr>
          <p:cNvPr id="4" name="Date Placeholder 3"/>
          <p:cNvSpPr>
            <a:spLocks noGrp="1"/>
          </p:cNvSpPr>
          <p:nvPr>
            <p:ph type="dt" sz="half" idx="10"/>
          </p:nvPr>
        </p:nvSpPr>
        <p:spPr>
          <a:xfrm>
            <a:off x="457200" y="6211888"/>
            <a:ext cx="1917865" cy="365125"/>
          </a:xfrm>
        </p:spPr>
        <p:txBody>
          <a:bodyPr/>
          <a:lstStyle/>
          <a:p>
            <a:fld id="{ADD8A50C-390A-4951-BF1D-A226E8087B7A}"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What is in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10</a:t>
            </a:fld>
            <a:endParaRPr lang="en-US" dirty="0"/>
          </a:p>
        </p:txBody>
      </p:sp>
    </p:spTree>
    <p:extLst>
      <p:ext uri="{BB962C8B-B14F-4D97-AF65-F5344CB8AC3E}">
        <p14:creationId xmlns:p14="http://schemas.microsoft.com/office/powerpoint/2010/main" val="2475256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The Collection: Public Domain</a:t>
            </a:r>
            <a:endParaRPr lang="en-US" dirty="0"/>
          </a:p>
        </p:txBody>
      </p:sp>
      <p:graphicFrame>
        <p:nvGraphicFramePr>
          <p:cNvPr id="4" name="Chart 6"/>
          <p:cNvGraphicFramePr>
            <a:graphicFrameLocks noGrp="1"/>
          </p:cNvGraphicFramePr>
          <p:nvPr>
            <p:ph idx="4294967295"/>
            <p:extLst>
              <p:ext uri="{D42A27DB-BD31-4B8C-83A1-F6EECF244321}">
                <p14:modId xmlns:p14="http://schemas.microsoft.com/office/powerpoint/2010/main" val="2556180585"/>
              </p:ext>
            </p:extLst>
          </p:nvPr>
        </p:nvGraphicFramePr>
        <p:xfrm>
          <a:off x="457200" y="1600200"/>
          <a:ext cx="8229600" cy="4611688"/>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a:xfrm>
            <a:off x="457200" y="6211888"/>
            <a:ext cx="1917865" cy="365125"/>
          </a:xfrm>
        </p:spPr>
        <p:txBody>
          <a:bodyPr/>
          <a:lstStyle/>
          <a:p>
            <a:fld id="{28B8B39D-43E0-499C-85C6-4A633F32C0BA}" type="datetime1">
              <a:rPr lang="en-US" smtClean="0"/>
              <a:t>11/9/12</a:t>
            </a:fld>
            <a:endParaRPr lang="en-US" dirty="0"/>
          </a:p>
        </p:txBody>
      </p:sp>
      <p:sp>
        <p:nvSpPr>
          <p:cNvPr id="6" name="Footer Placeholder 5"/>
          <p:cNvSpPr>
            <a:spLocks noGrp="1"/>
          </p:cNvSpPr>
          <p:nvPr>
            <p:ph type="ftr" sz="quarter" idx="11"/>
          </p:nvPr>
        </p:nvSpPr>
        <p:spPr>
          <a:xfrm>
            <a:off x="2707574" y="6211887"/>
            <a:ext cx="4263242" cy="365125"/>
          </a:xfrm>
        </p:spPr>
        <p:txBody>
          <a:bodyPr/>
          <a:lstStyle/>
          <a:p>
            <a:r>
              <a:rPr lang="en-US" smtClean="0"/>
              <a:t>What is in HathiTrust?</a:t>
            </a:r>
            <a:endParaRPr lang="en-US" dirty="0"/>
          </a:p>
        </p:txBody>
      </p:sp>
      <p:sp>
        <p:nvSpPr>
          <p:cNvPr id="7" name="Slide Number Placeholder 6"/>
          <p:cNvSpPr>
            <a:spLocks noGrp="1"/>
          </p:cNvSpPr>
          <p:nvPr>
            <p:ph type="sldNum" sz="quarter" idx="12"/>
          </p:nvPr>
        </p:nvSpPr>
        <p:spPr>
          <a:xfrm>
            <a:off x="7481454" y="6211887"/>
            <a:ext cx="730683" cy="365125"/>
          </a:xfrm>
        </p:spPr>
        <p:txBody>
          <a:bodyPr/>
          <a:lstStyle/>
          <a:p>
            <a:fld id="{4CC8684B-D32F-4341-BD8A-0A90EA616F0E}" type="slidenum">
              <a:rPr lang="en-US" smtClean="0"/>
              <a:t>11</a:t>
            </a:fld>
            <a:endParaRPr lang="en-US" dirty="0"/>
          </a:p>
        </p:txBody>
      </p:sp>
    </p:spTree>
    <p:extLst>
      <p:ext uri="{BB962C8B-B14F-4D97-AF65-F5344CB8AC3E}">
        <p14:creationId xmlns:p14="http://schemas.microsoft.com/office/powerpoint/2010/main" val="2995245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900" y="2009774"/>
            <a:ext cx="5634038" cy="1622426"/>
          </a:xfrm>
        </p:spPr>
        <p:txBody>
          <a:bodyPr/>
          <a:lstStyle/>
          <a:p>
            <a:r>
              <a:rPr lang="en-US" dirty="0" smtClean="0"/>
              <a:t>Access &amp; Use</a:t>
            </a:r>
            <a:endParaRPr lang="en-US" dirty="0"/>
          </a:p>
        </p:txBody>
      </p:sp>
    </p:spTree>
    <p:extLst>
      <p:ext uri="{BB962C8B-B14F-4D97-AF65-F5344CB8AC3E}">
        <p14:creationId xmlns:p14="http://schemas.microsoft.com/office/powerpoint/2010/main" val="3498141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Who can access HathiTrust?</a:t>
            </a:r>
            <a:endParaRPr lang="en-US" dirty="0"/>
          </a:p>
        </p:txBody>
      </p:sp>
      <p:sp>
        <p:nvSpPr>
          <p:cNvPr id="3" name="Content Placeholder 2"/>
          <p:cNvSpPr>
            <a:spLocks noGrp="1"/>
          </p:cNvSpPr>
          <p:nvPr>
            <p:ph idx="4294967295"/>
          </p:nvPr>
        </p:nvSpPr>
        <p:spPr>
          <a:xfrm>
            <a:off x="457200" y="1600202"/>
            <a:ext cx="8229600" cy="4611686"/>
          </a:xfrm>
        </p:spPr>
        <p:txBody>
          <a:bodyPr>
            <a:normAutofit lnSpcReduction="10000"/>
          </a:bodyPr>
          <a:lstStyle/>
          <a:p>
            <a:r>
              <a:rPr lang="en-US" dirty="0" smtClean="0"/>
              <a:t>Anyone:</a:t>
            </a:r>
          </a:p>
          <a:p>
            <a:pPr lvl="1"/>
            <a:r>
              <a:rPr lang="en-US" dirty="0" smtClean="0"/>
              <a:t>Can </a:t>
            </a:r>
            <a:r>
              <a:rPr lang="en-US" i="1" dirty="0" smtClean="0"/>
              <a:t>view</a:t>
            </a:r>
            <a:r>
              <a:rPr lang="en-US" dirty="0" smtClean="0"/>
              <a:t> public domain content</a:t>
            </a:r>
          </a:p>
          <a:p>
            <a:pPr lvl="1"/>
            <a:r>
              <a:rPr lang="en-US" dirty="0" smtClean="0"/>
              <a:t>Can </a:t>
            </a:r>
            <a:r>
              <a:rPr lang="en-US" i="1" dirty="0" smtClean="0"/>
              <a:t>view</a:t>
            </a:r>
            <a:r>
              <a:rPr lang="en-US" dirty="0" smtClean="0"/>
              <a:t> open access content or content opened with a CC license</a:t>
            </a:r>
          </a:p>
          <a:p>
            <a:pPr lvl="1"/>
            <a:r>
              <a:rPr lang="en-US" dirty="0" smtClean="0"/>
              <a:t>Can </a:t>
            </a:r>
            <a:r>
              <a:rPr lang="en-US" i="1" dirty="0" smtClean="0"/>
              <a:t>search</a:t>
            </a:r>
            <a:r>
              <a:rPr lang="en-US" dirty="0" smtClean="0"/>
              <a:t> within in-copyright and open content</a:t>
            </a:r>
          </a:p>
          <a:p>
            <a:pPr lvl="1"/>
            <a:r>
              <a:rPr lang="en-US" dirty="0"/>
              <a:t>Can </a:t>
            </a:r>
            <a:r>
              <a:rPr lang="en-US" i="1" dirty="0"/>
              <a:t>download</a:t>
            </a:r>
            <a:r>
              <a:rPr lang="en-US" dirty="0"/>
              <a:t> full PDF versions of open access books &amp; public domain items with no third-party </a:t>
            </a:r>
            <a:r>
              <a:rPr lang="en-US" dirty="0" smtClean="0"/>
              <a:t>restrictions</a:t>
            </a:r>
          </a:p>
          <a:p>
            <a:pPr lvl="1"/>
            <a:r>
              <a:rPr lang="en-US" dirty="0" smtClean="0"/>
              <a:t>Can </a:t>
            </a:r>
            <a:r>
              <a:rPr lang="en-US" i="1" dirty="0" smtClean="0"/>
              <a:t>download</a:t>
            </a:r>
            <a:r>
              <a:rPr lang="en-US" dirty="0" smtClean="0"/>
              <a:t> public domain/open access books with third-party restrictions one page at a time</a:t>
            </a:r>
          </a:p>
        </p:txBody>
      </p:sp>
      <p:sp>
        <p:nvSpPr>
          <p:cNvPr id="4" name="Date Placeholder 3"/>
          <p:cNvSpPr>
            <a:spLocks noGrp="1"/>
          </p:cNvSpPr>
          <p:nvPr>
            <p:ph type="dt" sz="half" idx="10"/>
          </p:nvPr>
        </p:nvSpPr>
        <p:spPr>
          <a:xfrm>
            <a:off x="457200" y="6211888"/>
            <a:ext cx="1917865" cy="365125"/>
          </a:xfrm>
        </p:spPr>
        <p:txBody>
          <a:bodyPr/>
          <a:lstStyle/>
          <a:p>
            <a:fld id="{0C8341E9-D11A-4499-B8F8-04CEA1F3D904}"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13</a:t>
            </a:fld>
            <a:endParaRPr lang="en-US" dirty="0"/>
          </a:p>
        </p:txBody>
      </p:sp>
      <p:sp>
        <p:nvSpPr>
          <p:cNvPr id="7" name="Rounded Rectangular Callout 6"/>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dirty="0" smtClean="0">
                <a:solidFill>
                  <a:schemeClr val="tx1"/>
                </a:solidFill>
              </a:rPr>
              <a:t>Not a UM member but want to download a Google-digitized book? </a:t>
            </a:r>
            <a:br>
              <a:rPr lang="en-US" sz="2800" dirty="0" smtClean="0">
                <a:solidFill>
                  <a:schemeClr val="tx1"/>
                </a:solidFill>
              </a:rPr>
            </a:br>
            <a:r>
              <a:rPr lang="en-US" sz="2800" dirty="0" smtClean="0">
                <a:solidFill>
                  <a:schemeClr val="tx1"/>
                </a:solidFill>
              </a:rPr>
              <a:t>SEARCH IN GOOGLE BOOKS!</a:t>
            </a:r>
            <a:endParaRPr lang="en-US" sz="2800" dirty="0">
              <a:solidFill>
                <a:schemeClr val="tx1"/>
              </a:solidFill>
            </a:endParaRPr>
          </a:p>
        </p:txBody>
      </p:sp>
    </p:spTree>
    <p:extLst>
      <p:ext uri="{BB962C8B-B14F-4D97-AF65-F5344CB8AC3E}">
        <p14:creationId xmlns:p14="http://schemas.microsoft.com/office/powerpoint/2010/main" val="183732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Who can access HathiTrust</a:t>
            </a:r>
            <a:endParaRPr lang="en-US" dirty="0"/>
          </a:p>
        </p:txBody>
      </p:sp>
      <p:sp>
        <p:nvSpPr>
          <p:cNvPr id="3" name="Content Placeholder 2"/>
          <p:cNvSpPr>
            <a:spLocks noGrp="1"/>
          </p:cNvSpPr>
          <p:nvPr>
            <p:ph idx="4294967295"/>
          </p:nvPr>
        </p:nvSpPr>
        <p:spPr>
          <a:xfrm>
            <a:off x="457200" y="1600202"/>
            <a:ext cx="8229600" cy="4611686"/>
          </a:xfrm>
        </p:spPr>
        <p:txBody>
          <a:bodyPr>
            <a:normAutofit lnSpcReduction="10000"/>
          </a:bodyPr>
          <a:lstStyle/>
          <a:p>
            <a:r>
              <a:rPr lang="en-US" dirty="0"/>
              <a:t>Members:</a:t>
            </a:r>
          </a:p>
          <a:p>
            <a:pPr lvl="1"/>
            <a:r>
              <a:rPr lang="en-US" dirty="0"/>
              <a:t>Can </a:t>
            </a:r>
            <a:r>
              <a:rPr lang="en-US" i="1" dirty="0"/>
              <a:t>view</a:t>
            </a:r>
            <a:r>
              <a:rPr lang="en-US" dirty="0"/>
              <a:t> public domain content</a:t>
            </a:r>
          </a:p>
          <a:p>
            <a:pPr lvl="1"/>
            <a:r>
              <a:rPr lang="en-US" dirty="0"/>
              <a:t>Can </a:t>
            </a:r>
            <a:r>
              <a:rPr lang="en-US" i="1" dirty="0"/>
              <a:t>view</a:t>
            </a:r>
            <a:r>
              <a:rPr lang="en-US" dirty="0"/>
              <a:t> open access content or content opened with a CC license</a:t>
            </a:r>
          </a:p>
          <a:p>
            <a:pPr lvl="1"/>
            <a:r>
              <a:rPr lang="en-US" dirty="0"/>
              <a:t>Can </a:t>
            </a:r>
            <a:r>
              <a:rPr lang="en-US" i="1" dirty="0"/>
              <a:t>search</a:t>
            </a:r>
            <a:r>
              <a:rPr lang="en-US" dirty="0"/>
              <a:t> within in-copyright </a:t>
            </a:r>
            <a:r>
              <a:rPr lang="en-US" dirty="0" smtClean="0"/>
              <a:t>and open content</a:t>
            </a:r>
            <a:endParaRPr lang="en-US" dirty="0"/>
          </a:p>
          <a:p>
            <a:pPr lvl="1"/>
            <a:r>
              <a:rPr lang="en-US" dirty="0"/>
              <a:t>Can </a:t>
            </a:r>
            <a:r>
              <a:rPr lang="en-US" i="1" dirty="0"/>
              <a:t>download</a:t>
            </a:r>
            <a:r>
              <a:rPr lang="en-US" dirty="0"/>
              <a:t> full PDF versions of public domain/open access books with no third-party restrictions</a:t>
            </a:r>
          </a:p>
          <a:p>
            <a:pPr lvl="1"/>
            <a:r>
              <a:rPr lang="en-US" dirty="0" smtClean="0"/>
              <a:t>Can </a:t>
            </a:r>
            <a:r>
              <a:rPr lang="en-US" i="1" dirty="0"/>
              <a:t>download</a:t>
            </a:r>
            <a:r>
              <a:rPr lang="en-US" dirty="0"/>
              <a:t> full PDF versions of public domain books/open access books within limits of third-party restrictions</a:t>
            </a:r>
          </a:p>
        </p:txBody>
      </p:sp>
      <p:sp>
        <p:nvSpPr>
          <p:cNvPr id="4" name="Date Placeholder 3"/>
          <p:cNvSpPr>
            <a:spLocks noGrp="1"/>
          </p:cNvSpPr>
          <p:nvPr>
            <p:ph type="dt" sz="half" idx="10"/>
          </p:nvPr>
        </p:nvSpPr>
        <p:spPr>
          <a:xfrm>
            <a:off x="457200" y="6211888"/>
            <a:ext cx="1917865" cy="365125"/>
          </a:xfrm>
        </p:spPr>
        <p:txBody>
          <a:bodyPr/>
          <a:lstStyle/>
          <a:p>
            <a:fld id="{55A84E2C-8B71-4358-BAF2-FDEF08D0BB44}"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14</a:t>
            </a:fld>
            <a:endParaRPr lang="en-US" dirty="0"/>
          </a:p>
        </p:txBody>
      </p:sp>
    </p:spTree>
    <p:extLst>
      <p:ext uri="{BB962C8B-B14F-4D97-AF65-F5344CB8AC3E}">
        <p14:creationId xmlns:p14="http://schemas.microsoft.com/office/powerpoint/2010/main" val="1911124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143000"/>
          </a:xfrm>
        </p:spPr>
        <p:txBody>
          <a:bodyPr>
            <a:normAutofit/>
          </a:bodyPr>
          <a:lstStyle/>
          <a:p>
            <a:r>
              <a:rPr lang="en-US" dirty="0" smtClean="0">
                <a:solidFill>
                  <a:srgbClr val="404040"/>
                </a:solidFill>
                <a:latin typeface="Calibri" charset="0"/>
              </a:rPr>
              <a:t>What is open?</a:t>
            </a:r>
            <a:endParaRPr lang="en-US" dirty="0">
              <a:solidFill>
                <a:srgbClr val="404040"/>
              </a:solidFill>
              <a:latin typeface="Calibri" charset="0"/>
            </a:endParaRPr>
          </a:p>
        </p:txBody>
      </p:sp>
      <p:graphicFrame>
        <p:nvGraphicFramePr>
          <p:cNvPr id="2" name="Chart 6"/>
          <p:cNvGraphicFramePr>
            <a:graphicFrameLocks/>
          </p:cNvGraphicFramePr>
          <p:nvPr>
            <p:extLst>
              <p:ext uri="{D42A27DB-BD31-4B8C-83A1-F6EECF244321}">
                <p14:modId xmlns:p14="http://schemas.microsoft.com/office/powerpoint/2010/main" val="3153802786"/>
              </p:ext>
            </p:extLst>
          </p:nvPr>
        </p:nvGraphicFramePr>
        <p:xfrm>
          <a:off x="330589" y="1860870"/>
          <a:ext cx="8673917" cy="3796799"/>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a:xfrm>
            <a:off x="457200" y="6211888"/>
            <a:ext cx="1917865" cy="365125"/>
          </a:xfrm>
        </p:spPr>
        <p:txBody>
          <a:bodyPr/>
          <a:lstStyle/>
          <a:p>
            <a:fld id="{2F9D160F-F768-493A-9812-140F085EFA65}"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15</a:t>
            </a:fld>
            <a:endParaRPr lang="en-US" dirty="0"/>
          </a:p>
        </p:txBody>
      </p:sp>
    </p:spTree>
    <p:extLst>
      <p:ext uri="{BB962C8B-B14F-4D97-AF65-F5344CB8AC3E}">
        <p14:creationId xmlns:p14="http://schemas.microsoft.com/office/powerpoint/2010/main" val="3320456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46" y="152127"/>
            <a:ext cx="7525509" cy="6553746"/>
          </a:xfrm>
          <a:prstGeom prst="rect">
            <a:avLst/>
          </a:prstGeom>
        </p:spPr>
      </p:pic>
      <p:sp>
        <p:nvSpPr>
          <p:cNvPr id="7" name="Rounded Rectangle 6"/>
          <p:cNvSpPr/>
          <p:nvPr/>
        </p:nvSpPr>
        <p:spPr>
          <a:xfrm>
            <a:off x="809246" y="1903783"/>
            <a:ext cx="1790831" cy="382771"/>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577593" y="152127"/>
            <a:ext cx="636104" cy="251755"/>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dirty="0" smtClean="0">
                <a:solidFill>
                  <a:schemeClr val="tx1"/>
                </a:solidFill>
              </a:rPr>
              <a:t>Suspect that something should be opened? </a:t>
            </a:r>
            <a:br>
              <a:rPr lang="en-US" sz="2800" dirty="0" smtClean="0">
                <a:solidFill>
                  <a:schemeClr val="tx1"/>
                </a:solidFill>
              </a:rPr>
            </a:br>
            <a:r>
              <a:rPr lang="en-US" sz="2800" dirty="0" smtClean="0">
                <a:solidFill>
                  <a:schemeClr val="tx1"/>
                </a:solidFill>
              </a:rPr>
              <a:t>CONTACT US!</a:t>
            </a:r>
            <a:endParaRPr lang="en-US" sz="2800" dirty="0">
              <a:solidFill>
                <a:schemeClr val="tx1"/>
              </a:solidFill>
            </a:endParaRPr>
          </a:p>
        </p:txBody>
      </p:sp>
      <p:sp>
        <p:nvSpPr>
          <p:cNvPr id="11" name="Rounded Rectangle 10"/>
          <p:cNvSpPr/>
          <p:nvPr/>
        </p:nvSpPr>
        <p:spPr>
          <a:xfrm>
            <a:off x="5527481" y="6454118"/>
            <a:ext cx="636104" cy="251755"/>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25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7375" y="286584"/>
            <a:ext cx="3193224" cy="6186311"/>
          </a:xfrm>
          <a:prstGeom prst="rect">
            <a:avLst/>
          </a:prstGeom>
          <a:noFill/>
        </p:spPr>
        <p:txBody>
          <a:bodyPr wrap="square" rtlCol="0">
            <a:spAutoFit/>
          </a:bodyPr>
          <a:lstStyle/>
          <a:p>
            <a:r>
              <a:rPr lang="en-US" sz="1100" dirty="0"/>
              <a:t>* If reusing content, users should make appropriate efforts to determine the copyright status of the work in other countries and use the work accordingly.</a:t>
            </a:r>
          </a:p>
          <a:p>
            <a:r>
              <a:rPr lang="en-US" sz="1100" dirty="0"/>
              <a:t>†Content digitized by Google and other kinds of content with third-party restrictions may have limitations on the kinds of reuse is allowed. For example, Google requests that content that they have digitized not be re-hosted, redistributed or used commercially. </a:t>
            </a:r>
            <a:r>
              <a:rPr lang="en-US" sz="1100" dirty="0" smtClean="0"/>
              <a:t> </a:t>
            </a:r>
            <a:endParaRPr lang="en-US" sz="1100" dirty="0" smtClean="0"/>
          </a:p>
          <a:p>
            <a:endParaRPr lang="en-US" sz="1100" dirty="0" smtClean="0"/>
          </a:p>
          <a:p>
            <a:r>
              <a:rPr lang="en-US" sz="1100" dirty="0"/>
              <a:t>†Content digitized by Google and other kinds of content with third-party restrictions may have limitations on the kinds of reuse is allowed. For example, Google requests that content that they have digitized not be re-hosted, redistributed or used commercially.</a:t>
            </a:r>
          </a:p>
          <a:p>
            <a:endParaRPr lang="en-US" sz="1100" dirty="0" smtClean="0"/>
          </a:p>
          <a:p>
            <a:r>
              <a:rPr lang="en-US" sz="1100" dirty="0" smtClean="0"/>
              <a:t>††</a:t>
            </a:r>
            <a:r>
              <a:rPr lang="en-US" sz="1100" dirty="0"/>
              <a:t>General access is not available. However, works may be made available to affiliates of </a:t>
            </a:r>
            <a:r>
              <a:rPr lang="en-US" sz="1100" dirty="0" err="1"/>
              <a:t>HathiTrust</a:t>
            </a:r>
            <a:r>
              <a:rPr lang="en-US" sz="1100" dirty="0"/>
              <a:t> member institutions under strictly limited conditions in accordance with the statutory limitations to the rights provided by copyright law, including, but not limited to Section 107 provisions for fair use, Section 108 provisions for libraries and archives, and the rights provided to registered users with disabilities.</a:t>
            </a:r>
          </a:p>
          <a:p>
            <a:r>
              <a:rPr lang="en-US" sz="1100" dirty="0"/>
              <a:t> </a:t>
            </a:r>
          </a:p>
          <a:p>
            <a:r>
              <a:rPr lang="en-US" sz="1100" dirty="0"/>
              <a:t>†††Permission for subsequent use may be required from the rights holder. Uses may also be made in accordance with statutory limitations to the rights provided by copyright law, including, but not limited to Section 107 provisions for fair use, Section 108 provisions for libraries and archives, and the rights provided to registered users with disabilities.</a:t>
            </a:r>
          </a:p>
          <a:p>
            <a:r>
              <a:rPr lang="en-US" sz="1100" dirty="0"/>
              <a:t/>
            </a:r>
            <a:br>
              <a:rPr lang="en-US" sz="1100" dirty="0"/>
            </a:br>
            <a:endParaRPr lang="en-US" sz="1100" dirty="0"/>
          </a:p>
        </p:txBody>
      </p:sp>
      <p:pic>
        <p:nvPicPr>
          <p:cNvPr id="8" name="Picture 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5" y="206010"/>
            <a:ext cx="5159375" cy="5593179"/>
          </a:xfrm>
          <a:prstGeom prst="rect">
            <a:avLst/>
          </a:prstGeom>
        </p:spPr>
      </p:pic>
    </p:spTree>
    <p:extLst>
      <p:ext uri="{BB962C8B-B14F-4D97-AF65-F5344CB8AC3E}">
        <p14:creationId xmlns:p14="http://schemas.microsoft.com/office/powerpoint/2010/main" val="23288803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143000"/>
          </a:xfrm>
        </p:spPr>
        <p:txBody>
          <a:bodyPr>
            <a:normAutofit/>
          </a:bodyPr>
          <a:lstStyle/>
          <a:p>
            <a:r>
              <a:rPr lang="en-US" dirty="0" smtClean="0">
                <a:solidFill>
                  <a:srgbClr val="404040"/>
                </a:solidFill>
                <a:latin typeface="Calibri" charset="0"/>
              </a:rPr>
              <a:t>What is open?</a:t>
            </a:r>
            <a:endParaRPr lang="en-US" dirty="0">
              <a:solidFill>
                <a:srgbClr val="404040"/>
              </a:solidFill>
              <a:latin typeface="Calibri" charset="0"/>
            </a:endParaRPr>
          </a:p>
        </p:txBody>
      </p:sp>
      <p:graphicFrame>
        <p:nvGraphicFramePr>
          <p:cNvPr id="2" name="Chart 6"/>
          <p:cNvGraphicFramePr>
            <a:graphicFrameLocks/>
          </p:cNvGraphicFramePr>
          <p:nvPr>
            <p:extLst>
              <p:ext uri="{D42A27DB-BD31-4B8C-83A1-F6EECF244321}">
                <p14:modId xmlns:p14="http://schemas.microsoft.com/office/powerpoint/2010/main" val="1843531557"/>
              </p:ext>
            </p:extLst>
          </p:nvPr>
        </p:nvGraphicFramePr>
        <p:xfrm>
          <a:off x="330589" y="1860870"/>
          <a:ext cx="8673917" cy="3796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6"/>
          <p:cNvGraphicFramePr>
            <a:graphicFrameLocks/>
          </p:cNvGraphicFramePr>
          <p:nvPr>
            <p:extLst>
              <p:ext uri="{D42A27DB-BD31-4B8C-83A1-F6EECF244321}">
                <p14:modId xmlns:p14="http://schemas.microsoft.com/office/powerpoint/2010/main" val="151699520"/>
              </p:ext>
            </p:extLst>
          </p:nvPr>
        </p:nvGraphicFramePr>
        <p:xfrm>
          <a:off x="235042" y="1883305"/>
          <a:ext cx="8673917" cy="3796799"/>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a:xfrm>
            <a:off x="457200" y="6211888"/>
            <a:ext cx="1917865" cy="365125"/>
          </a:xfrm>
        </p:spPr>
        <p:txBody>
          <a:bodyPr/>
          <a:lstStyle/>
          <a:p>
            <a:fld id="{62D552C8-48F9-4B6A-848E-D8E8E2480184}"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18</a:t>
            </a:fld>
            <a:endParaRPr lang="en-US" dirty="0"/>
          </a:p>
        </p:txBody>
      </p:sp>
      <p:sp>
        <p:nvSpPr>
          <p:cNvPr id="8" name="Rounded Rectangular Callout 7"/>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dirty="0">
                <a:solidFill>
                  <a:schemeClr val="tx1"/>
                </a:solidFill>
              </a:rPr>
              <a:t>Travelling oversees but need access to HathiTrust? </a:t>
            </a:r>
            <a:r>
              <a:rPr lang="en-US" sz="2800" dirty="0" smtClean="0">
                <a:solidFill>
                  <a:schemeClr val="tx1"/>
                </a:solidFill>
              </a:rPr>
              <a:t/>
            </a:r>
            <a:br>
              <a:rPr lang="en-US" sz="2800" dirty="0" smtClean="0">
                <a:solidFill>
                  <a:schemeClr val="tx1"/>
                </a:solidFill>
              </a:rPr>
            </a:br>
            <a:r>
              <a:rPr lang="en-US" sz="2800" dirty="0" smtClean="0">
                <a:solidFill>
                  <a:schemeClr val="tx1"/>
                </a:solidFill>
              </a:rPr>
              <a:t>LOGIN </a:t>
            </a:r>
            <a:r>
              <a:rPr lang="en-US" sz="2800" dirty="0">
                <a:solidFill>
                  <a:schemeClr val="tx1"/>
                </a:solidFill>
              </a:rPr>
              <a:t>FIRST!</a:t>
            </a:r>
          </a:p>
        </p:txBody>
      </p:sp>
    </p:spTree>
    <p:extLst>
      <p:ext uri="{BB962C8B-B14F-4D97-AF65-F5344CB8AC3E}">
        <p14:creationId xmlns:p14="http://schemas.microsoft.com/office/powerpoint/2010/main" val="187958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Mobile version</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m.hathitrust.org</a:t>
            </a:r>
          </a:p>
          <a:p>
            <a:r>
              <a:rPr lang="en-US" dirty="0" smtClean="0"/>
              <a:t>Read on the go</a:t>
            </a:r>
          </a:p>
          <a:p>
            <a:r>
              <a:rPr lang="en-US" dirty="0" smtClean="0"/>
              <a:t>Download </a:t>
            </a:r>
            <a:r>
              <a:rPr lang="en-US" dirty="0" err="1" smtClean="0"/>
              <a:t>epubs</a:t>
            </a:r>
            <a:endParaRPr lang="en-US" dirty="0"/>
          </a:p>
        </p:txBody>
      </p:sp>
      <p:sp>
        <p:nvSpPr>
          <p:cNvPr id="4" name="Date Placeholder 3"/>
          <p:cNvSpPr>
            <a:spLocks noGrp="1"/>
          </p:cNvSpPr>
          <p:nvPr>
            <p:ph type="dt" sz="half" idx="10"/>
          </p:nvPr>
        </p:nvSpPr>
        <p:spPr>
          <a:xfrm>
            <a:off x="457200" y="6211888"/>
            <a:ext cx="1917865" cy="365125"/>
          </a:xfrm>
        </p:spPr>
        <p:txBody>
          <a:bodyPr/>
          <a:lstStyle/>
          <a:p>
            <a:fld id="{BA4CEA4B-2987-4940-99C8-93C807DA181B}"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19</a:t>
            </a:fld>
            <a:endParaRPr lang="en-US" dirty="0"/>
          </a:p>
        </p:txBody>
      </p:sp>
    </p:spTree>
    <p:extLst>
      <p:ext uri="{BB962C8B-B14F-4D97-AF65-F5344CB8AC3E}">
        <p14:creationId xmlns:p14="http://schemas.microsoft.com/office/powerpoint/2010/main" val="3385530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Outline</a:t>
            </a:r>
            <a:endParaRPr lang="en-US" dirty="0"/>
          </a:p>
        </p:txBody>
      </p:sp>
      <p:sp>
        <p:nvSpPr>
          <p:cNvPr id="3" name="Content Placeholder 2"/>
          <p:cNvSpPr>
            <a:spLocks noGrp="1"/>
          </p:cNvSpPr>
          <p:nvPr>
            <p:ph idx="4294967295"/>
          </p:nvPr>
        </p:nvSpPr>
        <p:spPr>
          <a:xfrm>
            <a:off x="457200" y="1600202"/>
            <a:ext cx="8229600" cy="4611686"/>
          </a:xfrm>
        </p:spPr>
        <p:txBody>
          <a:bodyPr>
            <a:normAutofit fontScale="92500" lnSpcReduction="10000"/>
          </a:bodyPr>
          <a:lstStyle/>
          <a:p>
            <a:r>
              <a:rPr lang="en-US" dirty="0" smtClean="0"/>
              <a:t>Introduction to HathiTrust:</a:t>
            </a:r>
          </a:p>
          <a:p>
            <a:pPr lvl="1"/>
            <a:r>
              <a:rPr lang="en-US" dirty="0" smtClean="0"/>
              <a:t>What is HathiTrust?</a:t>
            </a:r>
          </a:p>
          <a:p>
            <a:pPr lvl="1"/>
            <a:r>
              <a:rPr lang="en-US" dirty="0" smtClean="0"/>
              <a:t>What is </a:t>
            </a:r>
            <a:r>
              <a:rPr lang="en-US" i="1" dirty="0" smtClean="0"/>
              <a:t>in </a:t>
            </a:r>
            <a:r>
              <a:rPr lang="en-US" dirty="0" smtClean="0"/>
              <a:t>HathiTrust?</a:t>
            </a:r>
          </a:p>
          <a:p>
            <a:r>
              <a:rPr lang="en-US" dirty="0" smtClean="0"/>
              <a:t>Access &amp; Use</a:t>
            </a:r>
          </a:p>
          <a:p>
            <a:pPr lvl="1"/>
            <a:r>
              <a:rPr lang="en-US" dirty="0" smtClean="0"/>
              <a:t>Who can access?</a:t>
            </a:r>
          </a:p>
          <a:p>
            <a:pPr lvl="1"/>
            <a:r>
              <a:rPr lang="en-US" dirty="0" smtClean="0"/>
              <a:t>What is open?</a:t>
            </a:r>
          </a:p>
          <a:p>
            <a:r>
              <a:rPr lang="en-US" dirty="0" smtClean="0"/>
              <a:t>Using HathiTrust</a:t>
            </a:r>
          </a:p>
          <a:p>
            <a:pPr lvl="1"/>
            <a:r>
              <a:rPr lang="en-US" dirty="0" smtClean="0"/>
              <a:t>Searching &amp; using the interface</a:t>
            </a:r>
          </a:p>
          <a:p>
            <a:pPr lvl="1"/>
            <a:r>
              <a:rPr lang="en-US" dirty="0" smtClean="0"/>
              <a:t>Other tools: Collection Builder, embedding content</a:t>
            </a:r>
          </a:p>
          <a:p>
            <a:pPr lvl="1"/>
            <a:r>
              <a:rPr lang="en-US" dirty="0" smtClean="0"/>
              <a:t>Access to data</a:t>
            </a:r>
            <a:endParaRPr lang="en-US" dirty="0"/>
          </a:p>
        </p:txBody>
      </p:sp>
    </p:spTree>
    <p:extLst>
      <p:ext uri="{BB962C8B-B14F-4D97-AF65-F5344CB8AC3E}">
        <p14:creationId xmlns:p14="http://schemas.microsoft.com/office/powerpoint/2010/main" val="10969952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Lawful uses</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Access to users who have print disabilities</a:t>
            </a:r>
          </a:p>
          <a:p>
            <a:r>
              <a:rPr lang="en-US" dirty="0" smtClean="0"/>
              <a:t>Section 108 uses of materials</a:t>
            </a:r>
          </a:p>
          <a:p>
            <a:pPr marL="0" indent="0">
              <a:buNone/>
            </a:pPr>
            <a:endParaRPr lang="en-US" dirty="0" smtClean="0"/>
          </a:p>
          <a:p>
            <a:pPr lvl="2"/>
            <a:endParaRPr lang="en-US" dirty="0" smtClean="0"/>
          </a:p>
          <a:p>
            <a:pPr lvl="1"/>
            <a:endParaRPr lang="en-US" dirty="0"/>
          </a:p>
        </p:txBody>
      </p:sp>
      <p:sp>
        <p:nvSpPr>
          <p:cNvPr id="4" name="Date Placeholder 3"/>
          <p:cNvSpPr>
            <a:spLocks noGrp="1"/>
          </p:cNvSpPr>
          <p:nvPr>
            <p:ph type="dt" sz="half" idx="10"/>
          </p:nvPr>
        </p:nvSpPr>
        <p:spPr>
          <a:xfrm>
            <a:off x="457200" y="6211888"/>
            <a:ext cx="1917865" cy="365125"/>
          </a:xfrm>
        </p:spPr>
        <p:txBody>
          <a:bodyPr/>
          <a:lstStyle/>
          <a:p>
            <a:fld id="{0DF8506A-A6EF-4D06-9B2B-E2D6974E2F92}"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20</a:t>
            </a:fld>
            <a:endParaRPr lang="en-US" dirty="0"/>
          </a:p>
        </p:txBody>
      </p:sp>
    </p:spTree>
    <p:extLst>
      <p:ext uri="{BB962C8B-B14F-4D97-AF65-F5344CB8AC3E}">
        <p14:creationId xmlns:p14="http://schemas.microsoft.com/office/powerpoint/2010/main" val="2245295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211888"/>
            <a:ext cx="1917865" cy="365125"/>
          </a:xfrm>
        </p:spPr>
        <p:txBody>
          <a:bodyPr/>
          <a:lstStyle/>
          <a:p>
            <a:fld id="{185646F2-E68A-4FEF-B55F-238749394259}" type="datetime1">
              <a:rPr lang="en-US" smtClean="0"/>
              <a:t>11/9/12</a:t>
            </a:fld>
            <a:endParaRPr lang="en-US" dirty="0"/>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21</a:t>
            </a:fld>
            <a:endParaRPr lang="en-US" dirty="0"/>
          </a:p>
        </p:txBody>
      </p:sp>
      <p:sp>
        <p:nvSpPr>
          <p:cNvPr id="9" name="Title 1"/>
          <p:cNvSpPr>
            <a:spLocks noGrp="1"/>
          </p:cNvSpPr>
          <p:nvPr>
            <p:ph type="title"/>
          </p:nvPr>
        </p:nvSpPr>
        <p:spPr>
          <a:xfrm>
            <a:off x="457200" y="274638"/>
            <a:ext cx="8229600" cy="1143000"/>
          </a:xfrm>
        </p:spPr>
        <p:txBody>
          <a:bodyPr>
            <a:normAutofit/>
          </a:bodyPr>
          <a:lstStyle/>
          <a:p>
            <a:r>
              <a:rPr lang="en-US" dirty="0"/>
              <a:t>Lawful uses of in-copyright </a:t>
            </a:r>
            <a:r>
              <a:rPr lang="en-US" dirty="0" smtClean="0"/>
              <a:t>works</a:t>
            </a:r>
            <a:endParaRPr lang="en-US" dirty="0"/>
          </a:p>
        </p:txBody>
      </p:sp>
      <p:sp>
        <p:nvSpPr>
          <p:cNvPr id="10" name="Content Placeholder 2"/>
          <p:cNvSpPr>
            <a:spLocks noGrp="1"/>
          </p:cNvSpPr>
          <p:nvPr>
            <p:ph idx="4294967295"/>
          </p:nvPr>
        </p:nvSpPr>
        <p:spPr>
          <a:xfrm>
            <a:off x="457200" y="1600201"/>
            <a:ext cx="8229600" cy="4895849"/>
          </a:xfrm>
        </p:spPr>
        <p:txBody>
          <a:bodyPr>
            <a:normAutofit fontScale="85000" lnSpcReduction="10000"/>
          </a:bodyPr>
          <a:lstStyle/>
          <a:p>
            <a:r>
              <a:rPr lang="en-US" dirty="0" smtClean="0"/>
              <a:t>At </a:t>
            </a:r>
            <a:r>
              <a:rPr lang="en-US" dirty="0"/>
              <a:t>University of Michigan</a:t>
            </a:r>
          </a:p>
          <a:p>
            <a:pPr lvl="1"/>
            <a:r>
              <a:rPr lang="en-US" dirty="0"/>
              <a:t>Users registered with OSSD</a:t>
            </a:r>
          </a:p>
          <a:p>
            <a:pPr lvl="2"/>
            <a:r>
              <a:rPr lang="en-US" dirty="0"/>
              <a:t>All in-copyright works in </a:t>
            </a:r>
            <a:r>
              <a:rPr lang="en-US" dirty="0" err="1"/>
              <a:t>HathiTrust</a:t>
            </a:r>
            <a:r>
              <a:rPr lang="en-US" dirty="0"/>
              <a:t> owned by Michigan</a:t>
            </a:r>
          </a:p>
          <a:p>
            <a:pPr lvl="2"/>
            <a:r>
              <a:rPr lang="en-US" dirty="0"/>
              <a:t>Must be authenticated</a:t>
            </a:r>
          </a:p>
          <a:p>
            <a:pPr lvl="2"/>
            <a:r>
              <a:rPr lang="en-US" dirty="0"/>
              <a:t>Must be on U.S. soil</a:t>
            </a:r>
          </a:p>
          <a:p>
            <a:pPr lvl="2"/>
            <a:r>
              <a:rPr lang="en-US" dirty="0"/>
              <a:t>One simultaneous access per copy owned</a:t>
            </a:r>
          </a:p>
          <a:p>
            <a:pPr lvl="1"/>
            <a:r>
              <a:rPr lang="en-US" dirty="0"/>
              <a:t>Uses under Section 108</a:t>
            </a:r>
          </a:p>
          <a:p>
            <a:pPr lvl="2"/>
            <a:r>
              <a:rPr lang="en-US" dirty="0"/>
              <a:t>Must be out of print and brittle</a:t>
            </a:r>
          </a:p>
          <a:p>
            <a:pPr lvl="2"/>
            <a:r>
              <a:rPr lang="en-US" dirty="0"/>
              <a:t>Must be authenticated or accessing work from library premises</a:t>
            </a:r>
          </a:p>
          <a:p>
            <a:pPr lvl="2"/>
            <a:r>
              <a:rPr lang="en-US" dirty="0"/>
              <a:t>Must be on U.S. soil</a:t>
            </a:r>
          </a:p>
          <a:p>
            <a:pPr lvl="2"/>
            <a:r>
              <a:rPr lang="en-US" dirty="0"/>
              <a:t>One simultaneous access per copy owned</a:t>
            </a:r>
          </a:p>
          <a:p>
            <a:r>
              <a:rPr lang="en-US" dirty="0"/>
              <a:t>Access and Use Statements</a:t>
            </a:r>
          </a:p>
          <a:p>
            <a:pPr lvl="1"/>
            <a:r>
              <a:rPr lang="en-US" u="sng" dirty="0">
                <a:hlinkClick r:id="rId3"/>
              </a:rPr>
              <a:t>http://www.hathitrust.org/access_use</a:t>
            </a:r>
          </a:p>
          <a:p>
            <a:endParaRPr lang="en-US" dirty="0"/>
          </a:p>
        </p:txBody>
      </p:sp>
    </p:spTree>
    <p:extLst>
      <p:ext uri="{BB962C8B-B14F-4D97-AF65-F5344CB8AC3E}">
        <p14:creationId xmlns:p14="http://schemas.microsoft.com/office/powerpoint/2010/main" val="26563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Are you a rights holder?</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Make your work available to the public by completing our </a:t>
            </a:r>
            <a:r>
              <a:rPr lang="en-US" dirty="0"/>
              <a:t>permission agreement at </a:t>
            </a:r>
            <a:r>
              <a:rPr lang="en-US" sz="2800" dirty="0">
                <a:hlinkClick r:id="rId3"/>
              </a:rPr>
              <a:t>http://</a:t>
            </a:r>
            <a:r>
              <a:rPr lang="en-US" sz="2800" dirty="0" smtClean="0">
                <a:hlinkClick r:id="rId3"/>
              </a:rPr>
              <a:t>www.hathitrust.org/permissions_agreement</a:t>
            </a:r>
            <a:endParaRPr lang="en-US" sz="2800" dirty="0" smtClean="0"/>
          </a:p>
          <a:p>
            <a:r>
              <a:rPr lang="en-US" dirty="0" smtClean="0"/>
              <a:t>Option to apply a Creative Commons license</a:t>
            </a:r>
            <a:endParaRPr lang="en-US" dirty="0"/>
          </a:p>
        </p:txBody>
      </p:sp>
      <p:sp>
        <p:nvSpPr>
          <p:cNvPr id="4" name="Date Placeholder 3"/>
          <p:cNvSpPr>
            <a:spLocks noGrp="1"/>
          </p:cNvSpPr>
          <p:nvPr>
            <p:ph type="dt" sz="half" idx="10"/>
          </p:nvPr>
        </p:nvSpPr>
        <p:spPr>
          <a:xfrm>
            <a:off x="457200" y="6211888"/>
            <a:ext cx="1917865" cy="365125"/>
          </a:xfrm>
        </p:spPr>
        <p:txBody>
          <a:bodyPr/>
          <a:lstStyle/>
          <a:p>
            <a:fld id="{A98F8AE6-508D-4937-984E-9FFF35D23D7C}" type="datetime1">
              <a:rPr lang="en-US" smtClean="0"/>
              <a:t>11/9/12</a:t>
            </a:fld>
            <a:endParaRPr lang="en-US" dirty="0"/>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22</a:t>
            </a:fld>
            <a:endParaRPr lang="en-US" dirty="0"/>
          </a:p>
        </p:txBody>
      </p:sp>
    </p:spTree>
    <p:extLst>
      <p:ext uri="{BB962C8B-B14F-4D97-AF65-F5344CB8AC3E}">
        <p14:creationId xmlns:p14="http://schemas.microsoft.com/office/powerpoint/2010/main" val="33585348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For more information</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Access &amp; use policies </a:t>
            </a:r>
            <a:r>
              <a:rPr lang="en-US" sz="2800" dirty="0">
                <a:hlinkClick r:id="rId3"/>
              </a:rPr>
              <a:t>http://</a:t>
            </a:r>
            <a:r>
              <a:rPr lang="en-US" sz="2800" dirty="0" smtClean="0">
                <a:hlinkClick r:id="rId3"/>
              </a:rPr>
              <a:t>www.hathitrust.org/access_use</a:t>
            </a:r>
            <a:endParaRPr lang="en-US" sz="2800" dirty="0" smtClean="0"/>
          </a:p>
          <a:p>
            <a:r>
              <a:rPr lang="en-US" dirty="0" smtClean="0"/>
              <a:t>Help section on searching &amp; viewing books </a:t>
            </a:r>
            <a:r>
              <a:rPr lang="en-US" sz="2800" dirty="0" smtClean="0">
                <a:hlinkClick r:id="rId4"/>
              </a:rPr>
              <a:t>http</a:t>
            </a:r>
            <a:r>
              <a:rPr lang="en-US" sz="2800" dirty="0">
                <a:hlinkClick r:id="rId4"/>
              </a:rPr>
              <a:t>://www.hathitrust.org/help_digital_library</a:t>
            </a:r>
            <a:endParaRPr lang="en-US" sz="2800" dirty="0" smtClean="0"/>
          </a:p>
        </p:txBody>
      </p:sp>
      <p:sp>
        <p:nvSpPr>
          <p:cNvPr id="4" name="Date Placeholder 3"/>
          <p:cNvSpPr>
            <a:spLocks noGrp="1"/>
          </p:cNvSpPr>
          <p:nvPr>
            <p:ph type="dt" sz="half" idx="10"/>
          </p:nvPr>
        </p:nvSpPr>
        <p:spPr>
          <a:xfrm>
            <a:off x="457200" y="6211888"/>
            <a:ext cx="1917865" cy="365125"/>
          </a:xfrm>
        </p:spPr>
        <p:txBody>
          <a:bodyPr/>
          <a:lstStyle/>
          <a:p>
            <a:fld id="{2D97BEC0-6AF2-45FC-AAB5-D8F830F5E5C6}"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Access &amp; Use</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23</a:t>
            </a:fld>
            <a:endParaRPr lang="en-US" dirty="0"/>
          </a:p>
        </p:txBody>
      </p:sp>
    </p:spTree>
    <p:extLst>
      <p:ext uri="{BB962C8B-B14F-4D97-AF65-F5344CB8AC3E}">
        <p14:creationId xmlns:p14="http://schemas.microsoft.com/office/powerpoint/2010/main" val="21354822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900" y="2009774"/>
            <a:ext cx="5634038" cy="1622426"/>
          </a:xfrm>
        </p:spPr>
        <p:txBody>
          <a:bodyPr/>
          <a:lstStyle/>
          <a:p>
            <a:r>
              <a:rPr lang="en-US" dirty="0" smtClean="0"/>
              <a:t>Using HathiTrust</a:t>
            </a:r>
            <a:endParaRPr lang="en-US" dirty="0"/>
          </a:p>
        </p:txBody>
      </p:sp>
    </p:spTree>
    <p:extLst>
      <p:ext uri="{BB962C8B-B14F-4D97-AF65-F5344CB8AC3E}">
        <p14:creationId xmlns:p14="http://schemas.microsoft.com/office/powerpoint/2010/main" val="3725354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Searching</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Catalog Search</a:t>
            </a:r>
          </a:p>
          <a:p>
            <a:r>
              <a:rPr lang="en-US" dirty="0" smtClean="0"/>
              <a:t>Full text Search</a:t>
            </a:r>
          </a:p>
          <a:p>
            <a:r>
              <a:rPr lang="en-US" dirty="0" smtClean="0"/>
              <a:t>Search within a book</a:t>
            </a:r>
          </a:p>
          <a:p>
            <a:r>
              <a:rPr lang="en-US" dirty="0" smtClean="0"/>
              <a:t>Search within a collection</a:t>
            </a:r>
            <a:endParaRPr lang="en-US" dirty="0"/>
          </a:p>
        </p:txBody>
      </p:sp>
      <p:sp>
        <p:nvSpPr>
          <p:cNvPr id="4" name="Date Placeholder 3"/>
          <p:cNvSpPr>
            <a:spLocks noGrp="1"/>
          </p:cNvSpPr>
          <p:nvPr>
            <p:ph type="dt" sz="half" idx="10"/>
          </p:nvPr>
        </p:nvSpPr>
        <p:spPr>
          <a:xfrm>
            <a:off x="457200" y="6211888"/>
            <a:ext cx="1917865" cy="365125"/>
          </a:xfrm>
        </p:spPr>
        <p:txBody>
          <a:bodyPr/>
          <a:lstStyle/>
          <a:p>
            <a:fld id="{4F10FEEF-6355-4E58-B3CD-9A81A11F9A0E}"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25</a:t>
            </a:fld>
            <a:endParaRPr lang="en-US" dirty="0"/>
          </a:p>
        </p:txBody>
      </p:sp>
    </p:spTree>
    <p:extLst>
      <p:ext uri="{BB962C8B-B14F-4D97-AF65-F5344CB8AC3E}">
        <p14:creationId xmlns:p14="http://schemas.microsoft.com/office/powerpoint/2010/main" val="32665427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Catalog Search</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Search within records </a:t>
            </a:r>
          </a:p>
          <a:p>
            <a:r>
              <a:rPr lang="en-US" dirty="0" smtClean="0"/>
              <a:t>Phrase searching (use “”), wildcards (use *, ?), Boolean searching (use AND, OR)</a:t>
            </a:r>
          </a:p>
          <a:p>
            <a:r>
              <a:rPr lang="en-US" dirty="0" smtClean="0"/>
              <a:t>Advanced search: combine multiple fields</a:t>
            </a:r>
            <a:endParaRPr lang="en-US" dirty="0"/>
          </a:p>
        </p:txBody>
      </p:sp>
      <p:sp>
        <p:nvSpPr>
          <p:cNvPr id="4" name="Date Placeholder 3"/>
          <p:cNvSpPr>
            <a:spLocks noGrp="1"/>
          </p:cNvSpPr>
          <p:nvPr>
            <p:ph type="dt" sz="half" idx="10"/>
          </p:nvPr>
        </p:nvSpPr>
        <p:spPr>
          <a:xfrm>
            <a:off x="457200" y="6211888"/>
            <a:ext cx="1917865" cy="365125"/>
          </a:xfrm>
        </p:spPr>
        <p:txBody>
          <a:bodyPr/>
          <a:lstStyle/>
          <a:p>
            <a:fld id="{C68CB9A7-7171-4D86-A746-21BBE0B6E4C2}"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26</a:t>
            </a:fld>
            <a:endParaRPr lang="en-US" dirty="0"/>
          </a:p>
        </p:txBody>
      </p:sp>
      <p:sp>
        <p:nvSpPr>
          <p:cNvPr id="7" name="Rounded Rectangular Callout 6"/>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dirty="0" smtClean="0">
                <a:solidFill>
                  <a:schemeClr val="tx1"/>
                </a:solidFill>
              </a:rPr>
              <a:t>Are your search results not specific enough? </a:t>
            </a:r>
            <a:br>
              <a:rPr lang="en-US" sz="2800" dirty="0" smtClean="0">
                <a:solidFill>
                  <a:schemeClr val="tx1"/>
                </a:solidFill>
              </a:rPr>
            </a:br>
            <a:r>
              <a:rPr lang="en-US" sz="2800" dirty="0" smtClean="0">
                <a:solidFill>
                  <a:schemeClr val="tx1"/>
                </a:solidFill>
              </a:rPr>
              <a:t>USE FILTERS!</a:t>
            </a:r>
            <a:endParaRPr lang="en-US" sz="2800" dirty="0">
              <a:solidFill>
                <a:schemeClr val="tx1"/>
              </a:solidFill>
            </a:endParaRPr>
          </a:p>
        </p:txBody>
      </p:sp>
    </p:spTree>
    <p:extLst>
      <p:ext uri="{BB962C8B-B14F-4D97-AF65-F5344CB8AC3E}">
        <p14:creationId xmlns:p14="http://schemas.microsoft.com/office/powerpoint/2010/main" val="3029688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Full text search</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Search within books across the HathiTrust collection</a:t>
            </a:r>
          </a:p>
          <a:p>
            <a:r>
              <a:rPr lang="en-US" dirty="0" smtClean="0"/>
              <a:t>Phrase searching </a:t>
            </a:r>
            <a:r>
              <a:rPr lang="en-US" dirty="0"/>
              <a:t>(use </a:t>
            </a:r>
            <a:r>
              <a:rPr lang="en-US" dirty="0" smtClean="0"/>
              <a:t>“”), multiple term searching, Boolean searching (</a:t>
            </a:r>
            <a:r>
              <a:rPr lang="en-US" dirty="0"/>
              <a:t>use AND, </a:t>
            </a:r>
            <a:r>
              <a:rPr lang="en-US" dirty="0" smtClean="0"/>
              <a:t>OR, -)</a:t>
            </a:r>
          </a:p>
          <a:p>
            <a:pPr lvl="1"/>
            <a:r>
              <a:rPr lang="en-US" dirty="0" smtClean="0">
                <a:hlinkClick r:id="rId3"/>
              </a:rPr>
              <a:t>http</a:t>
            </a:r>
            <a:r>
              <a:rPr lang="en-US" dirty="0">
                <a:hlinkClick r:id="rId3"/>
              </a:rPr>
              <a:t>://</a:t>
            </a:r>
            <a:r>
              <a:rPr lang="en-US" dirty="0" smtClean="0">
                <a:hlinkClick r:id="rId3"/>
              </a:rPr>
              <a:t>www.hathitrust.org/help_digital_library#SearchTips</a:t>
            </a:r>
            <a:endParaRPr lang="en-US" dirty="0" smtClean="0"/>
          </a:p>
          <a:p>
            <a:r>
              <a:rPr lang="en-US" dirty="0" smtClean="0"/>
              <a:t>Advanced search</a:t>
            </a:r>
          </a:p>
        </p:txBody>
      </p:sp>
      <p:sp>
        <p:nvSpPr>
          <p:cNvPr id="4" name="Date Placeholder 3"/>
          <p:cNvSpPr>
            <a:spLocks noGrp="1"/>
          </p:cNvSpPr>
          <p:nvPr>
            <p:ph type="dt" sz="half" idx="10"/>
          </p:nvPr>
        </p:nvSpPr>
        <p:spPr>
          <a:xfrm>
            <a:off x="457200" y="6211888"/>
            <a:ext cx="1917865" cy="365125"/>
          </a:xfrm>
        </p:spPr>
        <p:txBody>
          <a:bodyPr/>
          <a:lstStyle/>
          <a:p>
            <a:fld id="{A1342199-0BD2-42A9-A2FF-3E7276C76293}"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27</a:t>
            </a:fld>
            <a:endParaRPr lang="en-US" dirty="0"/>
          </a:p>
        </p:txBody>
      </p:sp>
      <p:sp>
        <p:nvSpPr>
          <p:cNvPr id="7" name="Pentagon 6"/>
          <p:cNvSpPr/>
          <p:nvPr/>
        </p:nvSpPr>
        <p:spPr>
          <a:xfrm>
            <a:off x="1249221" y="5392935"/>
            <a:ext cx="1635519" cy="70944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Use Case</a:t>
            </a:r>
            <a:endParaRPr lang="en-US" sz="2400" dirty="0"/>
          </a:p>
        </p:txBody>
      </p:sp>
      <p:sp>
        <p:nvSpPr>
          <p:cNvPr id="10" name="Rectangle 9"/>
          <p:cNvSpPr/>
          <p:nvPr/>
        </p:nvSpPr>
        <p:spPr>
          <a:xfrm>
            <a:off x="2965615" y="5424494"/>
            <a:ext cx="5358578" cy="646330"/>
          </a:xfrm>
          <a:prstGeom prst="rect">
            <a:avLst/>
          </a:prstGeom>
          <a:no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tx1"/>
                </a:solidFill>
              </a:rPr>
              <a:t>Search </a:t>
            </a:r>
            <a:r>
              <a:rPr lang="en-US" dirty="0">
                <a:solidFill>
                  <a:schemeClr val="tx1"/>
                </a:solidFill>
              </a:rPr>
              <a:t>for an article title or </a:t>
            </a:r>
            <a:r>
              <a:rPr lang="en-US" dirty="0" smtClean="0">
                <a:solidFill>
                  <a:schemeClr val="tx1"/>
                </a:solidFill>
              </a:rPr>
              <a:t>author.</a:t>
            </a:r>
            <a:endParaRPr lang="en-US" dirty="0">
              <a:solidFill>
                <a:schemeClr val="tx1"/>
              </a:solidFill>
            </a:endParaRPr>
          </a:p>
        </p:txBody>
      </p:sp>
      <p:sp>
        <p:nvSpPr>
          <p:cNvPr id="12" name="Rounded Rectangular Callout 11"/>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dirty="0" smtClean="0">
                <a:solidFill>
                  <a:schemeClr val="tx1"/>
                </a:solidFill>
              </a:rPr>
              <a:t>Want to search within your search results?</a:t>
            </a:r>
            <a:br>
              <a:rPr lang="en-US" sz="2800" dirty="0" smtClean="0">
                <a:solidFill>
                  <a:schemeClr val="tx1"/>
                </a:solidFill>
              </a:rPr>
            </a:br>
            <a:r>
              <a:rPr lang="en-US" sz="2800" dirty="0" smtClean="0">
                <a:solidFill>
                  <a:schemeClr val="tx1"/>
                </a:solidFill>
              </a:rPr>
              <a:t>CREATE A COLLECTION!</a:t>
            </a:r>
            <a:endParaRPr lang="en-US" sz="2800" dirty="0">
              <a:solidFill>
                <a:schemeClr val="tx1"/>
              </a:solidFill>
            </a:endParaRPr>
          </a:p>
        </p:txBody>
      </p:sp>
    </p:spTree>
    <p:extLst>
      <p:ext uri="{BB962C8B-B14F-4D97-AF65-F5344CB8AC3E}">
        <p14:creationId xmlns:p14="http://schemas.microsoft.com/office/powerpoint/2010/main" val="2723306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Search within a book</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“Search in this text” </a:t>
            </a:r>
          </a:p>
          <a:p>
            <a:r>
              <a:rPr lang="en-US" dirty="0" smtClean="0"/>
              <a:t>Previous search terms are pre-populated</a:t>
            </a:r>
          </a:p>
          <a:p>
            <a:endParaRPr lang="en-US" dirty="0" smtClean="0"/>
          </a:p>
        </p:txBody>
      </p:sp>
      <p:sp>
        <p:nvSpPr>
          <p:cNvPr id="4" name="Date Placeholder 3"/>
          <p:cNvSpPr>
            <a:spLocks noGrp="1"/>
          </p:cNvSpPr>
          <p:nvPr>
            <p:ph type="dt" sz="half" idx="10"/>
          </p:nvPr>
        </p:nvSpPr>
        <p:spPr>
          <a:xfrm>
            <a:off x="457200" y="6211888"/>
            <a:ext cx="1917865" cy="365125"/>
          </a:xfrm>
        </p:spPr>
        <p:txBody>
          <a:bodyPr/>
          <a:lstStyle/>
          <a:p>
            <a:fld id="{0958FE68-0725-4CFF-AFFE-B692BDD13FA7}"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28</a:t>
            </a:fld>
            <a:endParaRPr lang="en-US" dirty="0"/>
          </a:p>
        </p:txBody>
      </p:sp>
      <p:sp>
        <p:nvSpPr>
          <p:cNvPr id="7" name="Pentagon 6"/>
          <p:cNvSpPr/>
          <p:nvPr/>
        </p:nvSpPr>
        <p:spPr>
          <a:xfrm>
            <a:off x="1249221" y="3600153"/>
            <a:ext cx="1635519" cy="70944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Use Case</a:t>
            </a:r>
            <a:endParaRPr lang="en-US" sz="2400" dirty="0"/>
          </a:p>
        </p:txBody>
      </p:sp>
      <p:sp>
        <p:nvSpPr>
          <p:cNvPr id="10" name="Rectangle 9"/>
          <p:cNvSpPr/>
          <p:nvPr/>
        </p:nvSpPr>
        <p:spPr>
          <a:xfrm>
            <a:off x="2965615" y="3631712"/>
            <a:ext cx="5358578" cy="646330"/>
          </a:xfrm>
          <a:prstGeom prst="rect">
            <a:avLst/>
          </a:prstGeom>
          <a:no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tx1"/>
                </a:solidFill>
              </a:rPr>
              <a:t>When you have the print version, search within a limited view book for specific terms – a better index.</a:t>
            </a:r>
            <a:endParaRPr lang="en-US" dirty="0">
              <a:solidFill>
                <a:schemeClr val="tx1"/>
              </a:solidFill>
            </a:endParaRPr>
          </a:p>
        </p:txBody>
      </p:sp>
      <p:sp>
        <p:nvSpPr>
          <p:cNvPr id="11" name="Pentagon 10"/>
          <p:cNvSpPr/>
          <p:nvPr/>
        </p:nvSpPr>
        <p:spPr>
          <a:xfrm>
            <a:off x="1249221" y="4547922"/>
            <a:ext cx="1635519" cy="70944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Use Case</a:t>
            </a:r>
            <a:endParaRPr lang="en-US" sz="2400" dirty="0"/>
          </a:p>
        </p:txBody>
      </p:sp>
      <p:sp>
        <p:nvSpPr>
          <p:cNvPr id="12" name="Rectangle 11"/>
          <p:cNvSpPr/>
          <p:nvPr/>
        </p:nvSpPr>
        <p:spPr>
          <a:xfrm>
            <a:off x="2965615" y="4579481"/>
            <a:ext cx="5358578" cy="646330"/>
          </a:xfrm>
          <a:prstGeom prst="rect">
            <a:avLst/>
          </a:prstGeom>
          <a:no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tx1"/>
                </a:solidFill>
              </a:rPr>
              <a:t>Determine how appropriate to your research a limited view book is prior to getting the print version.</a:t>
            </a:r>
            <a:endParaRPr lang="en-US" dirty="0">
              <a:solidFill>
                <a:schemeClr val="tx1"/>
              </a:solidFill>
            </a:endParaRPr>
          </a:p>
        </p:txBody>
      </p:sp>
    </p:spTree>
    <p:extLst>
      <p:ext uri="{BB962C8B-B14F-4D97-AF65-F5344CB8AC3E}">
        <p14:creationId xmlns:p14="http://schemas.microsoft.com/office/powerpoint/2010/main" val="40352442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err="1" smtClean="0"/>
              <a:t>PageTurner</a:t>
            </a:r>
            <a:endParaRPr lang="en-US" dirty="0"/>
          </a:p>
        </p:txBody>
      </p:sp>
      <p:sp>
        <p:nvSpPr>
          <p:cNvPr id="3" name="Content Placeholder 2"/>
          <p:cNvSpPr>
            <a:spLocks noGrp="1"/>
          </p:cNvSpPr>
          <p:nvPr>
            <p:ph idx="4294967295"/>
          </p:nvPr>
        </p:nvSpPr>
        <p:spPr>
          <a:xfrm>
            <a:off x="457200" y="1600202"/>
            <a:ext cx="8229600" cy="4611686"/>
          </a:xfrm>
        </p:spPr>
        <p:txBody>
          <a:bodyPr>
            <a:normAutofit fontScale="92500"/>
          </a:bodyPr>
          <a:lstStyle/>
          <a:p>
            <a:r>
              <a:rPr lang="en-US" dirty="0" smtClean="0"/>
              <a:t>Different views: scroll view, classic view, flip view, thumbnails, &amp; plain text; expand to full screen</a:t>
            </a:r>
          </a:p>
          <a:p>
            <a:r>
              <a:rPr lang="en-US" dirty="0" smtClean="0"/>
              <a:t>“Jump to section”</a:t>
            </a:r>
          </a:p>
          <a:p>
            <a:r>
              <a:rPr lang="en-US" dirty="0" smtClean="0"/>
              <a:t>“Search in this text” </a:t>
            </a:r>
          </a:p>
          <a:p>
            <a:r>
              <a:rPr lang="en-US" dirty="0" smtClean="0"/>
              <a:t>“About this book”</a:t>
            </a:r>
          </a:p>
          <a:p>
            <a:r>
              <a:rPr lang="en-US" dirty="0" smtClean="0"/>
              <a:t>“Get this book”</a:t>
            </a:r>
          </a:p>
          <a:p>
            <a:r>
              <a:rPr lang="en-US" dirty="0" smtClean="0"/>
              <a:t>“Add to collection”</a:t>
            </a:r>
          </a:p>
          <a:p>
            <a:r>
              <a:rPr lang="en-US" dirty="0" smtClean="0"/>
              <a:t>Permanent </a:t>
            </a:r>
            <a:r>
              <a:rPr lang="en-US" dirty="0" err="1" smtClean="0"/>
              <a:t>urls</a:t>
            </a:r>
            <a:endParaRPr lang="en-US" dirty="0" smtClean="0"/>
          </a:p>
          <a:p>
            <a:endParaRPr lang="en-US" dirty="0" smtClean="0"/>
          </a:p>
          <a:p>
            <a:endParaRPr lang="en-US" dirty="0"/>
          </a:p>
        </p:txBody>
      </p:sp>
      <p:sp>
        <p:nvSpPr>
          <p:cNvPr id="4" name="Date Placeholder 3"/>
          <p:cNvSpPr>
            <a:spLocks noGrp="1"/>
          </p:cNvSpPr>
          <p:nvPr>
            <p:ph type="dt" sz="half" idx="10"/>
          </p:nvPr>
        </p:nvSpPr>
        <p:spPr>
          <a:xfrm>
            <a:off x="457200" y="6211888"/>
            <a:ext cx="1917865" cy="365125"/>
          </a:xfrm>
        </p:spPr>
        <p:txBody>
          <a:bodyPr/>
          <a:lstStyle/>
          <a:p>
            <a:fld id="{1EEF7E05-DE0E-4F77-BE3D-2E61E1AC66DD}"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29</a:t>
            </a:fld>
            <a:endParaRPr lang="en-US" dirty="0"/>
          </a:p>
        </p:txBody>
      </p:sp>
    </p:spTree>
    <p:extLst>
      <p:ext uri="{BB962C8B-B14F-4D97-AF65-F5344CB8AC3E}">
        <p14:creationId xmlns:p14="http://schemas.microsoft.com/office/powerpoint/2010/main" val="25223311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900" y="2009774"/>
            <a:ext cx="5634038" cy="1622426"/>
          </a:xfrm>
        </p:spPr>
        <p:txBody>
          <a:bodyPr/>
          <a:lstStyle/>
          <a:p>
            <a:r>
              <a:rPr lang="en-US" dirty="0" smtClean="0"/>
              <a:t>What is HathiTrust?</a:t>
            </a:r>
            <a:endParaRPr lang="en-US" dirty="0"/>
          </a:p>
        </p:txBody>
      </p:sp>
    </p:spTree>
    <p:extLst>
      <p:ext uri="{BB962C8B-B14F-4D97-AF65-F5344CB8AC3E}">
        <p14:creationId xmlns:p14="http://schemas.microsoft.com/office/powerpoint/2010/main" val="14882541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69" y="200655"/>
            <a:ext cx="7414063" cy="6456691"/>
          </a:xfrm>
          <a:prstGeom prst="rect">
            <a:avLst/>
          </a:prstGeom>
        </p:spPr>
      </p:pic>
      <p:sp>
        <p:nvSpPr>
          <p:cNvPr id="3" name="Rounded Rectangle 2"/>
          <p:cNvSpPr/>
          <p:nvPr/>
        </p:nvSpPr>
        <p:spPr>
          <a:xfrm>
            <a:off x="2600324" y="1139588"/>
            <a:ext cx="5591175" cy="477071"/>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2677362" y="1616658"/>
            <a:ext cx="1477671" cy="343787"/>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144796" y="877823"/>
            <a:ext cx="3134236" cy="258963"/>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54023" y="1223467"/>
            <a:ext cx="1646301" cy="1058875"/>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954022" y="2282342"/>
            <a:ext cx="1646301" cy="857098"/>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54021" y="3139439"/>
            <a:ext cx="1646301" cy="1074115"/>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954020" y="4220868"/>
            <a:ext cx="1646301" cy="943663"/>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66389" y="1017485"/>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1</a:t>
            </a:r>
            <a:endParaRPr lang="en-US" dirty="0"/>
          </a:p>
        </p:txBody>
      </p:sp>
      <p:sp>
        <p:nvSpPr>
          <p:cNvPr id="13" name="Rectangle 12"/>
          <p:cNvSpPr/>
          <p:nvPr/>
        </p:nvSpPr>
        <p:spPr>
          <a:xfrm>
            <a:off x="4070908" y="1874095"/>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2</a:t>
            </a:r>
          </a:p>
        </p:txBody>
      </p:sp>
      <p:sp>
        <p:nvSpPr>
          <p:cNvPr id="14" name="Rectangle 13"/>
          <p:cNvSpPr/>
          <p:nvPr/>
        </p:nvSpPr>
        <p:spPr>
          <a:xfrm>
            <a:off x="5060671" y="791473"/>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3</a:t>
            </a:r>
          </a:p>
        </p:txBody>
      </p:sp>
      <p:sp>
        <p:nvSpPr>
          <p:cNvPr id="15" name="Rectangle 14"/>
          <p:cNvSpPr/>
          <p:nvPr/>
        </p:nvSpPr>
        <p:spPr>
          <a:xfrm>
            <a:off x="864969" y="1232383"/>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4</a:t>
            </a:r>
          </a:p>
        </p:txBody>
      </p:sp>
      <p:sp>
        <p:nvSpPr>
          <p:cNvPr id="16" name="Rectangle 15"/>
          <p:cNvSpPr/>
          <p:nvPr/>
        </p:nvSpPr>
        <p:spPr>
          <a:xfrm>
            <a:off x="864968" y="2296426"/>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5</a:t>
            </a:r>
          </a:p>
        </p:txBody>
      </p:sp>
      <p:sp>
        <p:nvSpPr>
          <p:cNvPr id="17" name="Rectangle 16"/>
          <p:cNvSpPr/>
          <p:nvPr/>
        </p:nvSpPr>
        <p:spPr>
          <a:xfrm>
            <a:off x="864964" y="3247024"/>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6</a:t>
            </a:r>
            <a:endParaRPr lang="en-US" dirty="0"/>
          </a:p>
        </p:txBody>
      </p:sp>
      <p:sp>
        <p:nvSpPr>
          <p:cNvPr id="18" name="Rectangle 17"/>
          <p:cNvSpPr/>
          <p:nvPr/>
        </p:nvSpPr>
        <p:spPr>
          <a:xfrm>
            <a:off x="864966" y="4230181"/>
            <a:ext cx="168249" cy="172699"/>
          </a:xfrm>
          <a:prstGeom prst="rect">
            <a:avLst/>
          </a:prstGeom>
          <a:ln w="1270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7</a:t>
            </a:r>
          </a:p>
        </p:txBody>
      </p:sp>
    </p:spTree>
    <p:extLst>
      <p:ext uri="{BB962C8B-B14F-4D97-AF65-F5344CB8AC3E}">
        <p14:creationId xmlns:p14="http://schemas.microsoft.com/office/powerpoint/2010/main" val="26760140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Citations</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In record view: see the MLA or APA citation, export the citation to Endnote (or other citation managers)</a:t>
            </a:r>
          </a:p>
          <a:p>
            <a:r>
              <a:rPr lang="en-US" dirty="0" smtClean="0"/>
              <a:t>Citation manager export (e.g., </a:t>
            </a:r>
            <a:r>
              <a:rPr lang="en-US" dirty="0" err="1" smtClean="0"/>
              <a:t>Zotero</a:t>
            </a:r>
            <a:r>
              <a:rPr lang="en-US" dirty="0" smtClean="0"/>
              <a:t>): export single record when in catalog or </a:t>
            </a:r>
            <a:r>
              <a:rPr lang="en-US" dirty="0" err="1" smtClean="0"/>
              <a:t>PageTurner</a:t>
            </a:r>
            <a:r>
              <a:rPr lang="en-US" dirty="0" smtClean="0"/>
              <a:t> view, export catalog search results </a:t>
            </a:r>
            <a:endParaRPr lang="en-US" dirty="0"/>
          </a:p>
        </p:txBody>
      </p:sp>
      <p:sp>
        <p:nvSpPr>
          <p:cNvPr id="4" name="Date Placeholder 3"/>
          <p:cNvSpPr>
            <a:spLocks noGrp="1"/>
          </p:cNvSpPr>
          <p:nvPr>
            <p:ph type="dt" sz="half" idx="10"/>
          </p:nvPr>
        </p:nvSpPr>
        <p:spPr>
          <a:xfrm>
            <a:off x="457200" y="6211888"/>
            <a:ext cx="1917865" cy="365125"/>
          </a:xfrm>
        </p:spPr>
        <p:txBody>
          <a:bodyPr/>
          <a:lstStyle/>
          <a:p>
            <a:fld id="{19DCF347-39F1-47A1-872F-CEB14E073A4B}" type="datetime1">
              <a:rPr lang="en-US" smtClean="0"/>
              <a:t>11/9/12</a:t>
            </a:fld>
            <a:endParaRPr lang="en-US" dirty="0"/>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31</a:t>
            </a:fld>
            <a:endParaRPr lang="en-US" dirty="0"/>
          </a:p>
        </p:txBody>
      </p:sp>
    </p:spTree>
    <p:extLst>
      <p:ext uri="{BB962C8B-B14F-4D97-AF65-F5344CB8AC3E}">
        <p14:creationId xmlns:p14="http://schemas.microsoft.com/office/powerpoint/2010/main" val="21736842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Collection Builder</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Create a collection from the </a:t>
            </a:r>
            <a:r>
              <a:rPr lang="en-US" dirty="0" err="1" smtClean="0"/>
              <a:t>PageTurner</a:t>
            </a:r>
            <a:r>
              <a:rPr lang="en-US" dirty="0" smtClean="0"/>
              <a:t>, from full text search results, from another user’s collection</a:t>
            </a:r>
          </a:p>
          <a:p>
            <a:r>
              <a:rPr lang="en-US" dirty="0"/>
              <a:t>Search </a:t>
            </a:r>
            <a:r>
              <a:rPr lang="en-US" dirty="0" smtClean="0"/>
              <a:t>within a collection</a:t>
            </a:r>
          </a:p>
          <a:p>
            <a:r>
              <a:rPr lang="en-US" dirty="0" smtClean="0"/>
              <a:t>Public or private</a:t>
            </a:r>
          </a:p>
          <a:p>
            <a:r>
              <a:rPr lang="en-US" dirty="0" smtClean="0"/>
              <a:t>Bulk editing</a:t>
            </a:r>
            <a:endParaRPr lang="en-US" dirty="0"/>
          </a:p>
        </p:txBody>
      </p:sp>
      <p:sp>
        <p:nvSpPr>
          <p:cNvPr id="4" name="Date Placeholder 3"/>
          <p:cNvSpPr>
            <a:spLocks noGrp="1"/>
          </p:cNvSpPr>
          <p:nvPr>
            <p:ph type="dt" sz="half" idx="10"/>
          </p:nvPr>
        </p:nvSpPr>
        <p:spPr>
          <a:xfrm>
            <a:off x="457200" y="6211888"/>
            <a:ext cx="1917865" cy="365125"/>
          </a:xfrm>
        </p:spPr>
        <p:txBody>
          <a:bodyPr/>
          <a:lstStyle/>
          <a:p>
            <a:fld id="{B54AD82B-210A-49AD-A790-4FD5264FCF4F}"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32</a:t>
            </a:fld>
            <a:endParaRPr lang="en-US" dirty="0"/>
          </a:p>
        </p:txBody>
      </p:sp>
      <p:sp>
        <p:nvSpPr>
          <p:cNvPr id="7" name="Pentagon 6"/>
          <p:cNvSpPr/>
          <p:nvPr/>
        </p:nvSpPr>
        <p:spPr>
          <a:xfrm>
            <a:off x="1249221" y="5068095"/>
            <a:ext cx="1635519" cy="70944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Use Case</a:t>
            </a:r>
            <a:endParaRPr lang="en-US" sz="2400" dirty="0"/>
          </a:p>
        </p:txBody>
      </p:sp>
      <p:sp>
        <p:nvSpPr>
          <p:cNvPr id="8" name="Rectangle 7"/>
          <p:cNvSpPr/>
          <p:nvPr/>
        </p:nvSpPr>
        <p:spPr>
          <a:xfrm>
            <a:off x="2965615" y="5099654"/>
            <a:ext cx="5358578" cy="646330"/>
          </a:xfrm>
          <a:prstGeom prst="rect">
            <a:avLst/>
          </a:prstGeom>
          <a:no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tx1"/>
                </a:solidFill>
              </a:rPr>
              <a:t>Create a collection from full text search results to do a more refined search within your results. </a:t>
            </a:r>
            <a:endParaRPr lang="en-US" dirty="0">
              <a:solidFill>
                <a:schemeClr val="tx1"/>
              </a:solidFill>
            </a:endParaRPr>
          </a:p>
        </p:txBody>
      </p:sp>
    </p:spTree>
    <p:extLst>
      <p:ext uri="{BB962C8B-B14F-4D97-AF65-F5344CB8AC3E}">
        <p14:creationId xmlns:p14="http://schemas.microsoft.com/office/powerpoint/2010/main" val="9127984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Embedding HathiTrust content</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Books can be embedded in your website by using an </a:t>
            </a:r>
            <a:r>
              <a:rPr lang="en-US" dirty="0" err="1" smtClean="0"/>
              <a:t>iframe</a:t>
            </a:r>
            <a:endParaRPr lang="en-US" dirty="0" smtClean="0"/>
          </a:p>
          <a:p>
            <a:r>
              <a:rPr lang="en-US" dirty="0" smtClean="0"/>
              <a:t>Similar to the mobile format</a:t>
            </a:r>
          </a:p>
          <a:p>
            <a:r>
              <a:rPr lang="en-US" dirty="0" smtClean="0"/>
              <a:t>Use this code &amp; modify it</a:t>
            </a:r>
          </a:p>
          <a:p>
            <a:endParaRPr lang="en-US" dirty="0"/>
          </a:p>
          <a:p>
            <a:endParaRPr lang="en-US" dirty="0" smtClean="0"/>
          </a:p>
          <a:p>
            <a:pPr marL="0" indent="0">
              <a:buNone/>
            </a:pPr>
            <a:endParaRPr lang="en-US" sz="2400" dirty="0" smtClean="0"/>
          </a:p>
          <a:p>
            <a:pPr marL="0" indent="0" algn="ctr">
              <a:buNone/>
            </a:pPr>
            <a:r>
              <a:rPr lang="en-US" sz="2400" dirty="0" smtClean="0"/>
              <a:t>See </a:t>
            </a:r>
            <a:r>
              <a:rPr lang="en-US" sz="2400" dirty="0" smtClean="0">
                <a:hlinkClick r:id="rId3"/>
              </a:rPr>
              <a:t>http</a:t>
            </a:r>
            <a:r>
              <a:rPr lang="en-US" sz="2400" dirty="0">
                <a:hlinkClick r:id="rId3"/>
              </a:rPr>
              <a:t>://</a:t>
            </a:r>
            <a:r>
              <a:rPr lang="en-US" sz="2400" dirty="0" smtClean="0">
                <a:hlinkClick r:id="rId3"/>
              </a:rPr>
              <a:t>www.hathitrust.org/embed</a:t>
            </a:r>
            <a:r>
              <a:rPr lang="en-US" sz="2400" dirty="0" smtClean="0"/>
              <a:t> for more information.</a:t>
            </a:r>
            <a:endParaRPr lang="en-US" sz="2400" dirty="0"/>
          </a:p>
        </p:txBody>
      </p:sp>
      <p:sp>
        <p:nvSpPr>
          <p:cNvPr id="4" name="Date Placeholder 3"/>
          <p:cNvSpPr>
            <a:spLocks noGrp="1"/>
          </p:cNvSpPr>
          <p:nvPr>
            <p:ph type="dt" sz="half" idx="10"/>
          </p:nvPr>
        </p:nvSpPr>
        <p:spPr>
          <a:xfrm>
            <a:off x="457200" y="6211888"/>
            <a:ext cx="1917865" cy="365125"/>
          </a:xfrm>
        </p:spPr>
        <p:txBody>
          <a:bodyPr/>
          <a:lstStyle/>
          <a:p>
            <a:fld id="{D5FC654F-AB11-49E4-95EC-F8F3814F4569}"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33</a:t>
            </a:fld>
            <a:endParaRPr lang="en-US" dirty="0"/>
          </a:p>
        </p:txBody>
      </p:sp>
      <p:sp>
        <p:nvSpPr>
          <p:cNvPr id="8" name="TextBox 7"/>
          <p:cNvSpPr txBox="1"/>
          <p:nvPr/>
        </p:nvSpPr>
        <p:spPr>
          <a:xfrm>
            <a:off x="1651378" y="3965432"/>
            <a:ext cx="5104264" cy="1200329"/>
          </a:xfrm>
          <a:prstGeom prst="rect">
            <a:avLst/>
          </a:prstGeom>
          <a:noFill/>
        </p:spPr>
        <p:txBody>
          <a:bodyPr wrap="square" rtlCol="0">
            <a:spAutoFit/>
          </a:bodyPr>
          <a:lstStyle/>
          <a:p>
            <a:r>
              <a:rPr lang="en-US" dirty="0"/>
              <a:t>&lt;</a:t>
            </a:r>
            <a:r>
              <a:rPr lang="en-US" dirty="0" err="1"/>
              <a:t>iframe</a:t>
            </a:r>
            <a:r>
              <a:rPr lang="en-US" dirty="0"/>
              <a:t> width="450" height="700“ </a:t>
            </a:r>
            <a:r>
              <a:rPr lang="en-US" dirty="0" err="1"/>
              <a:t>src</a:t>
            </a:r>
            <a:r>
              <a:rPr lang="en-US" dirty="0"/>
              <a:t>="http://hdl.handle.net/2027/wu.89004292751?urlappend=%3Bui=embed"&gt; &lt;/</a:t>
            </a:r>
            <a:r>
              <a:rPr lang="en-US" dirty="0" err="1"/>
              <a:t>iframe</a:t>
            </a:r>
            <a:r>
              <a:rPr lang="en-US" dirty="0"/>
              <a:t>&gt;</a:t>
            </a:r>
          </a:p>
          <a:p>
            <a:endParaRPr lang="en-US" dirty="0"/>
          </a:p>
        </p:txBody>
      </p:sp>
      <p:sp>
        <p:nvSpPr>
          <p:cNvPr id="9" name="Rounded Rectangular Callout 8"/>
          <p:cNvSpPr/>
          <p:nvPr/>
        </p:nvSpPr>
        <p:spPr>
          <a:xfrm>
            <a:off x="2228057" y="1828800"/>
            <a:ext cx="4687887" cy="32004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rPr>
              <a:t>TIP:</a:t>
            </a:r>
          </a:p>
          <a:p>
            <a:pPr algn="ctr"/>
            <a:r>
              <a:rPr lang="en-US" sz="2800" smtClean="0">
                <a:solidFill>
                  <a:schemeClr val="tx1"/>
                </a:solidFill>
              </a:rPr>
              <a:t>IT’S EASY!</a:t>
            </a:r>
            <a:endParaRPr lang="en-US" sz="2800" dirty="0">
              <a:solidFill>
                <a:schemeClr val="tx1"/>
              </a:solidFill>
            </a:endParaRPr>
          </a:p>
        </p:txBody>
      </p:sp>
    </p:spTree>
    <p:extLst>
      <p:ext uri="{BB962C8B-B14F-4D97-AF65-F5344CB8AC3E}">
        <p14:creationId xmlns:p14="http://schemas.microsoft.com/office/powerpoint/2010/main" val="288049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Data API</a:t>
            </a:r>
            <a:endParaRPr lang="en-US" dirty="0"/>
          </a:p>
        </p:txBody>
      </p:sp>
      <p:sp>
        <p:nvSpPr>
          <p:cNvPr id="3" name="Content Placeholder 2"/>
          <p:cNvSpPr>
            <a:spLocks noGrp="1"/>
          </p:cNvSpPr>
          <p:nvPr>
            <p:ph idx="4294967295"/>
          </p:nvPr>
        </p:nvSpPr>
        <p:spPr>
          <a:xfrm>
            <a:off x="457200" y="1600202"/>
            <a:ext cx="8229600" cy="4611686"/>
          </a:xfrm>
        </p:spPr>
        <p:txBody>
          <a:bodyPr>
            <a:normAutofit fontScale="92500"/>
          </a:bodyPr>
          <a:lstStyle/>
          <a:p>
            <a:r>
              <a:rPr lang="en-US" dirty="0" smtClean="0"/>
              <a:t>Request access key for programmatic use</a:t>
            </a:r>
          </a:p>
          <a:p>
            <a:r>
              <a:rPr lang="en-US" dirty="0" smtClean="0"/>
              <a:t>Web client interface for non-programmatic use</a:t>
            </a:r>
          </a:p>
          <a:p>
            <a:r>
              <a:rPr lang="en-US" dirty="0" smtClean="0"/>
              <a:t>Retrieve METS file, object or page metadata, page image in different formats, page OCR or coordinate OCR</a:t>
            </a:r>
          </a:p>
          <a:p>
            <a:pPr lvl="1"/>
            <a:r>
              <a:rPr lang="en-US" dirty="0" smtClean="0"/>
              <a:t>Same restrictions as covered in access &amp; use statements</a:t>
            </a:r>
          </a:p>
          <a:p>
            <a:endParaRPr lang="en-US" dirty="0"/>
          </a:p>
          <a:p>
            <a:pPr marL="0" indent="0" algn="ctr">
              <a:buNone/>
            </a:pPr>
            <a:r>
              <a:rPr lang="en-US" sz="2400" dirty="0" smtClean="0"/>
              <a:t>See </a:t>
            </a:r>
            <a:r>
              <a:rPr lang="en-US" sz="2400" dirty="0" smtClean="0">
                <a:hlinkClick r:id="rId3"/>
              </a:rPr>
              <a:t>http</a:t>
            </a:r>
            <a:r>
              <a:rPr lang="en-US" sz="2400" dirty="0">
                <a:hlinkClick r:id="rId3"/>
              </a:rPr>
              <a:t>://</a:t>
            </a:r>
            <a:r>
              <a:rPr lang="en-US" sz="2400" dirty="0" smtClean="0">
                <a:hlinkClick r:id="rId3"/>
              </a:rPr>
              <a:t>www.hathitrust.org/data_api</a:t>
            </a:r>
            <a:r>
              <a:rPr lang="en-US" sz="2400" dirty="0" smtClean="0"/>
              <a:t> for more information.</a:t>
            </a:r>
            <a:endParaRPr lang="en-US" sz="2400" dirty="0"/>
          </a:p>
        </p:txBody>
      </p:sp>
      <p:sp>
        <p:nvSpPr>
          <p:cNvPr id="4" name="Date Placeholder 3"/>
          <p:cNvSpPr>
            <a:spLocks noGrp="1"/>
          </p:cNvSpPr>
          <p:nvPr>
            <p:ph type="dt" sz="half" idx="10"/>
          </p:nvPr>
        </p:nvSpPr>
        <p:spPr>
          <a:xfrm>
            <a:off x="457200" y="6211888"/>
            <a:ext cx="1917865" cy="365125"/>
          </a:xfrm>
        </p:spPr>
        <p:txBody>
          <a:bodyPr/>
          <a:lstStyle/>
          <a:p>
            <a:fld id="{61FD855B-2580-495D-ACF9-32E6163B9415}"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34</a:t>
            </a:fld>
            <a:endParaRPr lang="en-US" dirty="0"/>
          </a:p>
        </p:txBody>
      </p:sp>
    </p:spTree>
    <p:extLst>
      <p:ext uri="{BB962C8B-B14F-4D97-AF65-F5344CB8AC3E}">
        <p14:creationId xmlns:p14="http://schemas.microsoft.com/office/powerpoint/2010/main" val="41243417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Datasets</a:t>
            </a:r>
            <a:endParaRPr lang="en-US" dirty="0"/>
          </a:p>
        </p:txBody>
      </p:sp>
      <p:sp>
        <p:nvSpPr>
          <p:cNvPr id="3" name="Content Placeholder 2"/>
          <p:cNvSpPr>
            <a:spLocks noGrp="1"/>
          </p:cNvSpPr>
          <p:nvPr>
            <p:ph idx="4294967295"/>
          </p:nvPr>
        </p:nvSpPr>
        <p:spPr>
          <a:xfrm>
            <a:off x="457200" y="1600202"/>
            <a:ext cx="8229600" cy="4611686"/>
          </a:xfrm>
        </p:spPr>
        <p:txBody>
          <a:bodyPr>
            <a:normAutofit/>
          </a:bodyPr>
          <a:lstStyle/>
          <a:p>
            <a:r>
              <a:rPr lang="en-US" dirty="0" smtClean="0"/>
              <a:t>Text  &amp; METS metadata of public domain &amp; open access volumes</a:t>
            </a:r>
          </a:p>
          <a:p>
            <a:pPr lvl="1"/>
            <a:r>
              <a:rPr lang="en-US" dirty="0" smtClean="0"/>
              <a:t>Bibliographic data is included</a:t>
            </a:r>
          </a:p>
          <a:p>
            <a:r>
              <a:rPr lang="en-US" dirty="0" smtClean="0"/>
              <a:t>Non-Google-digitized dataset: ≈300,000 </a:t>
            </a:r>
            <a:r>
              <a:rPr lang="en-US" dirty="0" err="1" smtClean="0"/>
              <a:t>vols</a:t>
            </a:r>
            <a:r>
              <a:rPr lang="en-US" dirty="0"/>
              <a:t> </a:t>
            </a:r>
            <a:r>
              <a:rPr lang="en-US" dirty="0" smtClean="0"/>
              <a:t>(200 GB), mostly English and prior to 1923</a:t>
            </a:r>
          </a:p>
          <a:p>
            <a:pPr lvl="1"/>
            <a:r>
              <a:rPr lang="en-US" dirty="0" smtClean="0"/>
              <a:t>No restrictions, available upon request</a:t>
            </a:r>
          </a:p>
          <a:p>
            <a:pPr lvl="1"/>
            <a:r>
              <a:rPr lang="en-US" dirty="0" smtClean="0"/>
              <a:t>User needs to sign statement</a:t>
            </a:r>
          </a:p>
        </p:txBody>
      </p:sp>
      <p:sp>
        <p:nvSpPr>
          <p:cNvPr id="4" name="Date Placeholder 3"/>
          <p:cNvSpPr>
            <a:spLocks noGrp="1"/>
          </p:cNvSpPr>
          <p:nvPr>
            <p:ph type="dt" sz="half" idx="10"/>
          </p:nvPr>
        </p:nvSpPr>
        <p:spPr>
          <a:xfrm>
            <a:off x="457200" y="6211888"/>
            <a:ext cx="1917865" cy="365125"/>
          </a:xfrm>
        </p:spPr>
        <p:txBody>
          <a:bodyPr/>
          <a:lstStyle/>
          <a:p>
            <a:fld id="{7C928B18-0F72-44ED-92DF-07CC28CB6C8D}"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35</a:t>
            </a:fld>
            <a:endParaRPr lang="en-US" dirty="0"/>
          </a:p>
        </p:txBody>
      </p:sp>
    </p:spTree>
    <p:extLst>
      <p:ext uri="{BB962C8B-B14F-4D97-AF65-F5344CB8AC3E}">
        <p14:creationId xmlns:p14="http://schemas.microsoft.com/office/powerpoint/2010/main" val="2991054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Datasets</a:t>
            </a:r>
            <a:endParaRPr lang="en-US" dirty="0"/>
          </a:p>
        </p:txBody>
      </p:sp>
      <p:sp>
        <p:nvSpPr>
          <p:cNvPr id="3" name="Content Placeholder 2"/>
          <p:cNvSpPr>
            <a:spLocks noGrp="1"/>
          </p:cNvSpPr>
          <p:nvPr>
            <p:ph idx="4294967295"/>
          </p:nvPr>
        </p:nvSpPr>
        <p:spPr>
          <a:xfrm>
            <a:off x="457200" y="1600202"/>
            <a:ext cx="8229600" cy="4611686"/>
          </a:xfrm>
        </p:spPr>
        <p:txBody>
          <a:bodyPr>
            <a:normAutofit fontScale="92500" lnSpcReduction="20000"/>
          </a:bodyPr>
          <a:lstStyle/>
          <a:p>
            <a:r>
              <a:rPr lang="en-US" dirty="0"/>
              <a:t>Google-digitized dataset: ≈ 2.5 million </a:t>
            </a:r>
            <a:r>
              <a:rPr lang="en-US" dirty="0" smtClean="0"/>
              <a:t>public domain &amp; open access </a:t>
            </a:r>
            <a:r>
              <a:rPr lang="en-US" dirty="0" err="1" smtClean="0"/>
              <a:t>vols</a:t>
            </a:r>
            <a:r>
              <a:rPr lang="en-US" dirty="0" smtClean="0"/>
              <a:t>, 2 TBs, </a:t>
            </a:r>
            <a:r>
              <a:rPr lang="en-US" dirty="0"/>
              <a:t>includes variety of languages, subjects and dates</a:t>
            </a:r>
          </a:p>
          <a:p>
            <a:pPr lvl="1"/>
            <a:r>
              <a:rPr lang="en-US" dirty="0"/>
              <a:t>For scholarly research purposes only, restrictions on reuse</a:t>
            </a:r>
          </a:p>
          <a:p>
            <a:pPr lvl="1"/>
            <a:r>
              <a:rPr lang="en-US" dirty="0" smtClean="0"/>
              <a:t>User’s institution must sign agreement with Google</a:t>
            </a:r>
          </a:p>
          <a:p>
            <a:pPr lvl="1"/>
            <a:r>
              <a:rPr lang="en-US" dirty="0" smtClean="0"/>
              <a:t>Must </a:t>
            </a:r>
            <a:r>
              <a:rPr lang="en-US" dirty="0"/>
              <a:t>submit brief proposal to </a:t>
            </a:r>
            <a:r>
              <a:rPr lang="en-US" dirty="0" smtClean="0"/>
              <a:t>HathiTrust &amp; sign statement</a:t>
            </a:r>
            <a:endParaRPr lang="en-US" dirty="0"/>
          </a:p>
          <a:p>
            <a:r>
              <a:rPr lang="en-US" dirty="0"/>
              <a:t>Can help create customized </a:t>
            </a:r>
            <a:r>
              <a:rPr lang="en-US" dirty="0" smtClean="0"/>
              <a:t>subset</a:t>
            </a:r>
            <a:endParaRPr lang="en-US" dirty="0"/>
          </a:p>
          <a:p>
            <a:pPr marL="0" indent="0">
              <a:buNone/>
            </a:pPr>
            <a:endParaRPr lang="en-US" dirty="0"/>
          </a:p>
          <a:p>
            <a:pPr marL="0" indent="0" algn="ctr">
              <a:buNone/>
            </a:pPr>
            <a:r>
              <a:rPr lang="en-US" sz="2400" dirty="0"/>
              <a:t>Contact </a:t>
            </a:r>
            <a:r>
              <a:rPr lang="en-US" sz="2400" dirty="0">
                <a:hlinkClick r:id="rId3"/>
              </a:rPr>
              <a:t>hathitrust-datasets@umich.edu</a:t>
            </a:r>
            <a:r>
              <a:rPr lang="en-US" sz="2400" dirty="0"/>
              <a:t> or visit </a:t>
            </a:r>
            <a:r>
              <a:rPr lang="en-US" sz="2400" dirty="0">
                <a:hlinkClick r:id="rId4"/>
              </a:rPr>
              <a:t>http://www.hathitrust.org/datasets</a:t>
            </a:r>
            <a:r>
              <a:rPr lang="en-US" sz="2400" dirty="0"/>
              <a:t> for more </a:t>
            </a:r>
            <a:r>
              <a:rPr lang="en-US" sz="2400" dirty="0" smtClean="0"/>
              <a:t>information</a:t>
            </a:r>
            <a:endParaRPr lang="en-US" sz="2400" dirty="0"/>
          </a:p>
        </p:txBody>
      </p:sp>
      <p:sp>
        <p:nvSpPr>
          <p:cNvPr id="4" name="Date Placeholder 3"/>
          <p:cNvSpPr>
            <a:spLocks noGrp="1"/>
          </p:cNvSpPr>
          <p:nvPr>
            <p:ph type="dt" sz="half" idx="10"/>
          </p:nvPr>
        </p:nvSpPr>
        <p:spPr>
          <a:xfrm>
            <a:off x="457200" y="6211888"/>
            <a:ext cx="1917865" cy="365125"/>
          </a:xfrm>
        </p:spPr>
        <p:txBody>
          <a:bodyPr/>
          <a:lstStyle/>
          <a:p>
            <a:fld id="{D7AC9EDD-B3AB-4779-AFF9-81E024CABBF0}" type="datetime1">
              <a:rPr lang="en-US" smtClean="0"/>
              <a:t>11/9/12</a:t>
            </a:fld>
            <a:endParaRPr lang="en-US" dirty="0"/>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36</a:t>
            </a:fld>
            <a:endParaRPr lang="en-US" dirty="0"/>
          </a:p>
        </p:txBody>
      </p:sp>
    </p:spTree>
    <p:extLst>
      <p:ext uri="{BB962C8B-B14F-4D97-AF65-F5344CB8AC3E}">
        <p14:creationId xmlns:p14="http://schemas.microsoft.com/office/powerpoint/2010/main" val="3358666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HathiTrust Research Center</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smtClean="0"/>
              <a:t>Working to create an environment that will allow scholars to perform research against HathiTrust data</a:t>
            </a:r>
          </a:p>
          <a:p>
            <a:r>
              <a:rPr lang="en-US" dirty="0" smtClean="0"/>
              <a:t>Currently working with public domain data </a:t>
            </a:r>
          </a:p>
          <a:p>
            <a:endParaRPr lang="en-US" dirty="0" smtClean="0"/>
          </a:p>
          <a:p>
            <a:endParaRPr lang="en-US" dirty="0"/>
          </a:p>
        </p:txBody>
      </p:sp>
      <p:sp>
        <p:nvSpPr>
          <p:cNvPr id="4" name="Date Placeholder 3"/>
          <p:cNvSpPr>
            <a:spLocks noGrp="1"/>
          </p:cNvSpPr>
          <p:nvPr>
            <p:ph type="dt" sz="half" idx="10"/>
          </p:nvPr>
        </p:nvSpPr>
        <p:spPr>
          <a:xfrm>
            <a:off x="457200" y="6211888"/>
            <a:ext cx="1917865" cy="365125"/>
          </a:xfrm>
        </p:spPr>
        <p:txBody>
          <a:bodyPr/>
          <a:lstStyle/>
          <a:p>
            <a:fld id="{27042376-BD3A-45DD-B626-9452D8612CF8}"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Using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37</a:t>
            </a:fld>
            <a:endParaRPr lang="en-US" dirty="0"/>
          </a:p>
        </p:txBody>
      </p:sp>
    </p:spTree>
    <p:extLst>
      <p:ext uri="{BB962C8B-B14F-4D97-AF65-F5344CB8AC3E}">
        <p14:creationId xmlns:p14="http://schemas.microsoft.com/office/powerpoint/2010/main" val="31188336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396" y="274638"/>
            <a:ext cx="8229600" cy="841643"/>
          </a:xfrm>
        </p:spPr>
        <p:txBody>
          <a:bodyPr>
            <a:noAutofit/>
          </a:bodyPr>
          <a:lstStyle/>
          <a:p>
            <a:r>
              <a:rPr lang="en-US" sz="2400" dirty="0" smtClean="0"/>
              <a:t>HTRC demonstration </a:t>
            </a:r>
            <a:r>
              <a:rPr lang="en-US" sz="2400" dirty="0"/>
              <a:t>of capabilities</a:t>
            </a:r>
            <a:br>
              <a:rPr lang="en-US" sz="2400" dirty="0"/>
            </a:br>
            <a:r>
              <a:rPr lang="en-US" sz="2000" dirty="0"/>
              <a:t>HTRC </a:t>
            </a:r>
            <a:r>
              <a:rPr lang="en-US" sz="2000" dirty="0" err="1"/>
              <a:t>unCamp</a:t>
            </a:r>
            <a:r>
              <a:rPr lang="en-US" sz="2000" dirty="0"/>
              <a:t>, Sept 10 &amp; 11, </a:t>
            </a:r>
            <a:r>
              <a:rPr lang="en-US" sz="2000" dirty="0" smtClean="0"/>
              <a:t>2012</a:t>
            </a:r>
            <a:endParaRPr lang="en-US" sz="2000" dirty="0"/>
          </a:p>
        </p:txBody>
      </p:sp>
      <p:sp>
        <p:nvSpPr>
          <p:cNvPr id="6" name="Slide Number Placeholder 5"/>
          <p:cNvSpPr>
            <a:spLocks noGrp="1"/>
          </p:cNvSpPr>
          <p:nvPr>
            <p:ph type="sldNum" sz="quarter" idx="4294967295"/>
          </p:nvPr>
        </p:nvSpPr>
        <p:spPr>
          <a:xfrm>
            <a:off x="7370763" y="6232525"/>
            <a:ext cx="1773237" cy="365125"/>
          </a:xfrm>
        </p:spPr>
        <p:txBody>
          <a:bodyPr/>
          <a:lstStyle/>
          <a:p>
            <a:fld id="{4CC8684B-D32F-4341-BD8A-0A90EA616F0E}" type="slidenum">
              <a:rPr lang="en-US" smtClean="0"/>
              <a:pPr/>
              <a:t>38</a:t>
            </a:fld>
            <a:endParaRPr lang="en-US" dirty="0"/>
          </a:p>
        </p:txBody>
      </p:sp>
      <p:sp>
        <p:nvSpPr>
          <p:cNvPr id="14" name="TextBox 13"/>
          <p:cNvSpPr txBox="1"/>
          <p:nvPr/>
        </p:nvSpPr>
        <p:spPr>
          <a:xfrm>
            <a:off x="6306044" y="1127177"/>
            <a:ext cx="2620533" cy="338554"/>
          </a:xfrm>
          <a:prstGeom prst="rect">
            <a:avLst/>
          </a:prstGeom>
          <a:noFill/>
        </p:spPr>
        <p:txBody>
          <a:bodyPr wrap="square" rtlCol="0">
            <a:spAutoFit/>
          </a:bodyPr>
          <a:lstStyle/>
          <a:p>
            <a:r>
              <a:rPr lang="en-US" sz="1600" dirty="0" smtClean="0"/>
              <a:t>Dunning </a:t>
            </a:r>
            <a:r>
              <a:rPr lang="en-US" sz="1600" dirty="0" err="1" smtClean="0"/>
              <a:t>Loglikelihood</a:t>
            </a:r>
            <a:endParaRPr lang="en-US" sz="1600" dirty="0"/>
          </a:p>
        </p:txBody>
      </p:sp>
      <p:pic>
        <p:nvPicPr>
          <p:cNvPr id="20" name="Picture 19"/>
          <p:cNvPicPr>
            <a:picLocks noChangeAspect="1"/>
          </p:cNvPicPr>
          <p:nvPr/>
        </p:nvPicPr>
        <p:blipFill>
          <a:blip r:embed="rId3"/>
          <a:stretch>
            <a:fillRect/>
          </a:stretch>
        </p:blipFill>
        <p:spPr>
          <a:xfrm>
            <a:off x="3875278" y="2851249"/>
            <a:ext cx="3877840" cy="3211337"/>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369" y="1127177"/>
            <a:ext cx="1923259" cy="19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793" y="1372474"/>
            <a:ext cx="2810784" cy="23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806870" y="5991880"/>
            <a:ext cx="3233382" cy="338554"/>
          </a:xfrm>
          <a:prstGeom prst="rect">
            <a:avLst/>
          </a:prstGeom>
          <a:noFill/>
        </p:spPr>
        <p:txBody>
          <a:bodyPr wrap="square" rtlCol="0">
            <a:spAutoFit/>
          </a:bodyPr>
          <a:lstStyle/>
          <a:p>
            <a:r>
              <a:rPr lang="en-US" sz="1600" dirty="0" smtClean="0"/>
              <a:t>Entity extraction for network analysis </a:t>
            </a:r>
            <a:endParaRPr lang="en-US" sz="1600" dirty="0"/>
          </a:p>
        </p:txBody>
      </p:sp>
      <p:pic>
        <p:nvPicPr>
          <p:cNvPr id="22" name="Picture 21"/>
          <p:cNvPicPr>
            <a:picLocks noChangeAspect="1"/>
          </p:cNvPicPr>
          <p:nvPr/>
        </p:nvPicPr>
        <p:blipFill rotWithShape="1">
          <a:blip r:embed="rId6"/>
          <a:srcRect t="17346" b="8538"/>
          <a:stretch/>
        </p:blipFill>
        <p:spPr>
          <a:xfrm>
            <a:off x="213747" y="3361239"/>
            <a:ext cx="4487026" cy="2076149"/>
          </a:xfrm>
          <a:prstGeom prst="rect">
            <a:avLst/>
          </a:prstGeom>
        </p:spPr>
      </p:pic>
      <p:sp>
        <p:nvSpPr>
          <p:cNvPr id="15" name="TextBox 14"/>
          <p:cNvSpPr txBox="1"/>
          <p:nvPr/>
        </p:nvSpPr>
        <p:spPr>
          <a:xfrm>
            <a:off x="1669083" y="2920012"/>
            <a:ext cx="2210937" cy="338554"/>
          </a:xfrm>
          <a:prstGeom prst="rect">
            <a:avLst/>
          </a:prstGeom>
          <a:noFill/>
        </p:spPr>
        <p:txBody>
          <a:bodyPr wrap="square" rtlCol="0">
            <a:spAutoFit/>
          </a:bodyPr>
          <a:lstStyle/>
          <a:p>
            <a:r>
              <a:rPr lang="en-US" sz="1600" dirty="0"/>
              <a:t>Tag </a:t>
            </a:r>
            <a:r>
              <a:rPr lang="en-US" sz="1600" dirty="0" smtClean="0"/>
              <a:t>Cloud </a:t>
            </a:r>
            <a:r>
              <a:rPr lang="en-US" sz="1600" dirty="0"/>
              <a:t>Analysis</a:t>
            </a:r>
          </a:p>
        </p:txBody>
      </p:sp>
      <p:sp>
        <p:nvSpPr>
          <p:cNvPr id="23" name="TextBox 22"/>
          <p:cNvSpPr txBox="1"/>
          <p:nvPr/>
        </p:nvSpPr>
        <p:spPr>
          <a:xfrm>
            <a:off x="563614" y="5268111"/>
            <a:ext cx="3316406" cy="338554"/>
          </a:xfrm>
          <a:prstGeom prst="rect">
            <a:avLst/>
          </a:prstGeom>
          <a:noFill/>
        </p:spPr>
        <p:txBody>
          <a:bodyPr wrap="square" rtlCol="0">
            <a:spAutoFit/>
          </a:bodyPr>
          <a:lstStyle/>
          <a:p>
            <a:r>
              <a:rPr lang="en-US" sz="1600" dirty="0" smtClean="0"/>
              <a:t>Data extraction to simile timeline</a:t>
            </a:r>
            <a:endParaRPr lang="en-US" sz="1600" dirty="0"/>
          </a:p>
        </p:txBody>
      </p:sp>
      <p:sp>
        <p:nvSpPr>
          <p:cNvPr id="16" name="TextBox 15"/>
          <p:cNvSpPr txBox="1"/>
          <p:nvPr/>
        </p:nvSpPr>
        <p:spPr>
          <a:xfrm>
            <a:off x="563614" y="5837991"/>
            <a:ext cx="3787292" cy="646331"/>
          </a:xfrm>
          <a:prstGeom prst="rect">
            <a:avLst/>
          </a:prstGeom>
          <a:noFill/>
        </p:spPr>
        <p:txBody>
          <a:bodyPr wrap="square" rtlCol="0">
            <a:spAutoFit/>
          </a:bodyPr>
          <a:lstStyle/>
          <a:p>
            <a:r>
              <a:rPr lang="en-US" sz="1200" dirty="0" smtClean="0"/>
              <a:t>To view more examples of capabilities, see </a:t>
            </a:r>
            <a:r>
              <a:rPr lang="en-US" sz="1200" dirty="0">
                <a:hlinkClick r:id="rId7"/>
              </a:rPr>
              <a:t>http://wiki.htrc.illinois.edu/display/OUT/HTRC+UnCamp2012+Agenda</a:t>
            </a:r>
            <a:endParaRPr lang="en-US" sz="1200" dirty="0"/>
          </a:p>
        </p:txBody>
      </p:sp>
    </p:spTree>
    <p:extLst>
      <p:ext uri="{BB962C8B-B14F-4D97-AF65-F5344CB8AC3E}">
        <p14:creationId xmlns:p14="http://schemas.microsoft.com/office/powerpoint/2010/main" val="27283886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a:bodyPr>
          <a:lstStyle/>
          <a:p>
            <a:pPr>
              <a:lnSpc>
                <a:spcPct val="90000"/>
              </a:lnSpc>
              <a:buFont typeface="Times" charset="0"/>
              <a:buChar char="•"/>
            </a:pPr>
            <a:r>
              <a:rPr lang="en-US" sz="2800" dirty="0" smtClean="0">
                <a:solidFill>
                  <a:srgbClr val="404040"/>
                </a:solidFill>
                <a:latin typeface="Calibri" charset="0"/>
                <a:ea typeface="ＭＳ Ｐゴシック" charset="0"/>
                <a:cs typeface="ＭＳ Ｐゴシック" charset="0"/>
              </a:rPr>
              <a:t>Website: </a:t>
            </a:r>
            <a:r>
              <a:rPr lang="en-US" sz="2800" dirty="0" smtClean="0">
                <a:solidFill>
                  <a:srgbClr val="404040"/>
                </a:solidFill>
                <a:latin typeface="Calibri" charset="0"/>
                <a:ea typeface="ＭＳ Ｐゴシック" charset="0"/>
                <a:cs typeface="ＭＳ Ｐゴシック" charset="0"/>
                <a:hlinkClick r:id="rId3"/>
              </a:rPr>
              <a:t>www.hathitrust.org</a:t>
            </a:r>
            <a:endParaRPr lang="en-US" sz="2800" dirty="0">
              <a:solidFill>
                <a:srgbClr val="404040"/>
              </a:solidFill>
              <a:latin typeface="Calibri" charset="0"/>
              <a:ea typeface="ＭＳ Ｐゴシック" charset="0"/>
              <a:cs typeface="ＭＳ Ｐゴシック" charset="0"/>
            </a:endParaRPr>
          </a:p>
          <a:p>
            <a:pPr>
              <a:lnSpc>
                <a:spcPct val="90000"/>
              </a:lnSpc>
              <a:buFont typeface="Times" charset="0"/>
              <a:buChar char="•"/>
            </a:pPr>
            <a:r>
              <a:rPr lang="en-US" sz="2800" dirty="0" smtClean="0">
                <a:solidFill>
                  <a:srgbClr val="404040"/>
                </a:solidFill>
                <a:latin typeface="Calibri" charset="0"/>
                <a:ea typeface="ＭＳ Ｐゴシック" charset="0"/>
                <a:cs typeface="ＭＳ Ｐゴシック" charset="0"/>
              </a:rPr>
              <a:t>Twitter: </a:t>
            </a:r>
            <a:r>
              <a:rPr lang="en-US" sz="2800" dirty="0" smtClean="0">
                <a:solidFill>
                  <a:srgbClr val="404040"/>
                </a:solidFill>
                <a:latin typeface="Calibri" charset="0"/>
                <a:ea typeface="ＭＳ Ｐゴシック" charset="0"/>
                <a:cs typeface="ＭＳ Ｐゴシック" charset="0"/>
                <a:hlinkClick r:id="rId4"/>
              </a:rPr>
              <a:t>@</a:t>
            </a:r>
            <a:r>
              <a:rPr lang="en-US" sz="2800" dirty="0" err="1" smtClean="0">
                <a:solidFill>
                  <a:srgbClr val="404040"/>
                </a:solidFill>
                <a:latin typeface="Calibri" charset="0"/>
                <a:ea typeface="ＭＳ Ｐゴシック" charset="0"/>
                <a:cs typeface="ＭＳ Ｐゴシック" charset="0"/>
                <a:hlinkClick r:id="rId4"/>
              </a:rPr>
              <a:t>hathitrust</a:t>
            </a:r>
            <a:endParaRPr lang="en-US" sz="2800" dirty="0" smtClean="0">
              <a:solidFill>
                <a:srgbClr val="404040"/>
              </a:solidFill>
              <a:latin typeface="Calibri" charset="0"/>
              <a:ea typeface="ＭＳ Ｐゴシック" charset="0"/>
              <a:cs typeface="ＭＳ Ｐゴシック" charset="0"/>
            </a:endParaRPr>
          </a:p>
          <a:p>
            <a:pPr>
              <a:lnSpc>
                <a:spcPct val="90000"/>
              </a:lnSpc>
              <a:buFont typeface="Times" charset="0"/>
              <a:buChar char="•"/>
            </a:pPr>
            <a:r>
              <a:rPr lang="en-US" sz="2800" dirty="0">
                <a:solidFill>
                  <a:srgbClr val="404040"/>
                </a:solidFill>
                <a:latin typeface="Calibri" charset="0"/>
                <a:ea typeface="ＭＳ Ｐゴシック" charset="0"/>
                <a:cs typeface="ＭＳ Ｐゴシック" charset="0"/>
              </a:rPr>
              <a:t>Facebook: </a:t>
            </a:r>
            <a:r>
              <a:rPr lang="en-US" sz="2800" dirty="0" smtClean="0">
                <a:solidFill>
                  <a:srgbClr val="404040"/>
                </a:solidFill>
                <a:latin typeface="Calibri" charset="0"/>
                <a:ea typeface="ＭＳ Ｐゴシック" charset="0"/>
                <a:cs typeface="ＭＳ Ｐゴシック" charset="0"/>
                <a:hlinkClick r:id="rId5"/>
              </a:rPr>
              <a:t>www.facebook.com/hathitrust</a:t>
            </a:r>
            <a:endParaRPr lang="en-US" sz="2800" dirty="0" smtClean="0">
              <a:solidFill>
                <a:srgbClr val="404040"/>
              </a:solidFill>
              <a:latin typeface="Calibri" charset="0"/>
              <a:ea typeface="ＭＳ Ｐゴシック" charset="0"/>
              <a:cs typeface="ＭＳ Ｐゴシック" charset="0"/>
            </a:endParaRPr>
          </a:p>
          <a:p>
            <a:pPr>
              <a:lnSpc>
                <a:spcPct val="90000"/>
              </a:lnSpc>
              <a:buFont typeface="Times" charset="0"/>
              <a:buChar char="•"/>
            </a:pPr>
            <a:r>
              <a:rPr lang="en-US" sz="2800" dirty="0" smtClean="0">
                <a:solidFill>
                  <a:srgbClr val="404040"/>
                </a:solidFill>
                <a:latin typeface="Calibri" charset="0"/>
                <a:ea typeface="ＭＳ Ｐゴシック" charset="0"/>
                <a:cs typeface="ＭＳ Ｐゴシック" charset="0"/>
              </a:rPr>
              <a:t>Monthly news &amp; updates </a:t>
            </a:r>
          </a:p>
          <a:p>
            <a:pPr lvl="1">
              <a:lnSpc>
                <a:spcPct val="90000"/>
              </a:lnSpc>
              <a:buFont typeface="Times" charset="0"/>
              <a:buChar char="•"/>
            </a:pPr>
            <a:r>
              <a:rPr lang="en-US" sz="2000" dirty="0">
                <a:solidFill>
                  <a:srgbClr val="404040"/>
                </a:solidFill>
                <a:latin typeface="Calibri" charset="0"/>
                <a:ea typeface="ＭＳ Ｐゴシック" charset="0"/>
                <a:cs typeface="ＭＳ Ｐゴシック" charset="0"/>
                <a:hlinkClick r:id="rId6"/>
              </a:rPr>
              <a:t>http://</a:t>
            </a:r>
            <a:r>
              <a:rPr lang="en-US" sz="2000" dirty="0" smtClean="0">
                <a:solidFill>
                  <a:srgbClr val="404040"/>
                </a:solidFill>
                <a:latin typeface="Calibri" charset="0"/>
                <a:ea typeface="ＭＳ Ｐゴシック" charset="0"/>
                <a:cs typeface="ＭＳ Ｐゴシック" charset="0"/>
                <a:hlinkClick r:id="rId6"/>
              </a:rPr>
              <a:t>www.hathitrust.org/updates_rss</a:t>
            </a:r>
            <a:endParaRPr lang="en-US" sz="2000" dirty="0" smtClean="0">
              <a:solidFill>
                <a:srgbClr val="404040"/>
              </a:solidFill>
              <a:latin typeface="Calibri" charset="0"/>
              <a:ea typeface="ＭＳ Ｐゴシック" charset="0"/>
              <a:cs typeface="ＭＳ Ｐゴシック" charset="0"/>
            </a:endParaRPr>
          </a:p>
          <a:p>
            <a:pPr lvl="1">
              <a:lnSpc>
                <a:spcPct val="90000"/>
              </a:lnSpc>
              <a:buFont typeface="Times" charset="0"/>
              <a:buChar char="•"/>
            </a:pPr>
            <a:r>
              <a:rPr lang="en-US" sz="2000" dirty="0">
                <a:solidFill>
                  <a:srgbClr val="404040"/>
                </a:solidFill>
                <a:latin typeface="Calibri" charset="0"/>
                <a:ea typeface="ＭＳ Ｐゴシック" charset="0"/>
                <a:cs typeface="ＭＳ Ｐゴシック" charset="0"/>
                <a:hlinkClick r:id="rId7"/>
              </a:rPr>
              <a:t>https://groups.google.com/forum/?fromgroups#!</a:t>
            </a:r>
            <a:r>
              <a:rPr lang="en-US" sz="2000" dirty="0" smtClean="0">
                <a:solidFill>
                  <a:srgbClr val="404040"/>
                </a:solidFill>
                <a:latin typeface="Calibri" charset="0"/>
                <a:ea typeface="ＭＳ Ｐゴシック" charset="0"/>
                <a:cs typeface="ＭＳ Ｐゴシック" charset="0"/>
                <a:hlinkClick r:id="rId7"/>
              </a:rPr>
              <a:t>forum/hathitrust-updates</a:t>
            </a:r>
            <a:r>
              <a:rPr lang="en-US" sz="2000" dirty="0" smtClean="0">
                <a:solidFill>
                  <a:srgbClr val="404040"/>
                </a:solidFill>
                <a:latin typeface="Calibri" charset="0"/>
                <a:ea typeface="ＭＳ Ｐゴシック" charset="0"/>
                <a:cs typeface="ＭＳ Ｐゴシック" charset="0"/>
              </a:rPr>
              <a:t> </a:t>
            </a:r>
          </a:p>
          <a:p>
            <a:pPr>
              <a:lnSpc>
                <a:spcPct val="90000"/>
              </a:lnSpc>
              <a:buFont typeface="Times" charset="0"/>
              <a:buChar char="•"/>
            </a:pPr>
            <a:r>
              <a:rPr lang="en-US" sz="2800" dirty="0" err="1" smtClean="0">
                <a:solidFill>
                  <a:srgbClr val="404040"/>
                </a:solidFill>
                <a:latin typeface="Calibri" charset="0"/>
                <a:ea typeface="ＭＳ Ｐゴシック" charset="0"/>
                <a:cs typeface="ＭＳ Ｐゴシック" charset="0"/>
              </a:rPr>
              <a:t>Pinterest</a:t>
            </a:r>
            <a:r>
              <a:rPr lang="en-US" sz="2800" dirty="0" smtClean="0">
                <a:solidFill>
                  <a:srgbClr val="404040"/>
                </a:solidFill>
                <a:latin typeface="Calibri" charset="0"/>
                <a:ea typeface="ＭＳ Ｐゴシック" charset="0"/>
                <a:cs typeface="ＭＳ Ｐゴシック" charset="0"/>
              </a:rPr>
              <a:t>: </a:t>
            </a:r>
            <a:r>
              <a:rPr lang="en-US" sz="2800" dirty="0" smtClean="0">
                <a:solidFill>
                  <a:srgbClr val="404040"/>
                </a:solidFill>
                <a:latin typeface="Calibri" charset="0"/>
                <a:ea typeface="ＭＳ Ｐゴシック" charset="0"/>
                <a:cs typeface="ＭＳ Ｐゴシック" charset="0"/>
                <a:hlinkClick r:id="rId8"/>
              </a:rPr>
              <a:t>pinterest.com/</a:t>
            </a:r>
            <a:r>
              <a:rPr lang="en-US" sz="2800" dirty="0" err="1" smtClean="0">
                <a:solidFill>
                  <a:srgbClr val="404040"/>
                </a:solidFill>
                <a:latin typeface="Calibri" charset="0"/>
                <a:ea typeface="ＭＳ Ｐゴシック" charset="0"/>
                <a:cs typeface="ＭＳ Ｐゴシック" charset="0"/>
                <a:hlinkClick r:id="rId8"/>
              </a:rPr>
              <a:t>hathitrust</a:t>
            </a:r>
            <a:endParaRPr lang="en-US" sz="2800" dirty="0">
              <a:solidFill>
                <a:srgbClr val="404040"/>
              </a:solidFill>
              <a:latin typeface="Calibri" charset="0"/>
              <a:ea typeface="ＭＳ Ｐゴシック" charset="0"/>
              <a:cs typeface="ＭＳ Ｐゴシック" charset="0"/>
            </a:endParaRPr>
          </a:p>
          <a:p>
            <a:pPr>
              <a:lnSpc>
                <a:spcPct val="90000"/>
              </a:lnSpc>
              <a:buFont typeface="Times" charset="0"/>
              <a:buChar char="•"/>
            </a:pPr>
            <a:r>
              <a:rPr lang="en-US" sz="2800" dirty="0" smtClean="0">
                <a:solidFill>
                  <a:srgbClr val="404040"/>
                </a:solidFill>
                <a:latin typeface="Calibri" charset="0"/>
                <a:ea typeface="ＭＳ Ｐゴシック" charset="0"/>
                <a:cs typeface="ＭＳ Ｐゴシック" charset="0"/>
              </a:rPr>
              <a:t>Email us: </a:t>
            </a:r>
            <a:r>
              <a:rPr lang="en-US" sz="2800" dirty="0" smtClean="0">
                <a:solidFill>
                  <a:srgbClr val="0000FF"/>
                </a:solidFill>
                <a:latin typeface="Calibri" charset="0"/>
                <a:ea typeface="ＭＳ Ｐゴシック" charset="0"/>
                <a:cs typeface="ＭＳ Ｐゴシック" charset="0"/>
                <a:hlinkClick r:id="rId9"/>
              </a:rPr>
              <a:t>feedback@issues.hathitrust.org</a:t>
            </a:r>
            <a:endParaRPr lang="en-US" sz="2800" dirty="0" smtClean="0">
              <a:solidFill>
                <a:srgbClr val="0000FF"/>
              </a:solidFill>
              <a:latin typeface="Calibri" charset="0"/>
              <a:ea typeface="ＭＳ Ｐゴシック" charset="0"/>
              <a:cs typeface="ＭＳ Ｐゴシック" charset="0"/>
            </a:endParaRPr>
          </a:p>
          <a:p>
            <a:pPr>
              <a:lnSpc>
                <a:spcPct val="90000"/>
              </a:lnSpc>
              <a:buFont typeface="Times" charset="0"/>
              <a:buChar char="•"/>
            </a:pPr>
            <a:endParaRPr lang="en-US" sz="2800" dirty="0" smtClean="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45944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What is HathiTrust?</a:t>
            </a:r>
            <a:endParaRPr lang="en-US" dirty="0"/>
          </a:p>
        </p:txBody>
      </p:sp>
      <p:sp>
        <p:nvSpPr>
          <p:cNvPr id="3" name="Content Placeholder 2"/>
          <p:cNvSpPr>
            <a:spLocks noGrp="1"/>
          </p:cNvSpPr>
          <p:nvPr>
            <p:ph idx="4294967295"/>
          </p:nvPr>
        </p:nvSpPr>
        <p:spPr>
          <a:xfrm>
            <a:off x="457200" y="1600202"/>
            <a:ext cx="8229600" cy="4611686"/>
          </a:xfrm>
        </p:spPr>
        <p:txBody>
          <a:bodyPr>
            <a:normAutofit/>
          </a:bodyPr>
          <a:lstStyle/>
          <a:p>
            <a:r>
              <a:rPr lang="en-US" dirty="0" smtClean="0"/>
              <a:t>Founded in 2008</a:t>
            </a:r>
          </a:p>
          <a:p>
            <a:r>
              <a:rPr lang="en-US" dirty="0" smtClean="0"/>
              <a:t>A partnership community</a:t>
            </a:r>
          </a:p>
          <a:p>
            <a:r>
              <a:rPr lang="en-US" dirty="0" smtClean="0"/>
              <a:t>A digital library, a digital repository</a:t>
            </a:r>
          </a:p>
          <a:p>
            <a:endParaRPr lang="en-US" dirty="0" smtClean="0"/>
          </a:p>
        </p:txBody>
      </p:sp>
      <p:sp>
        <p:nvSpPr>
          <p:cNvPr id="5" name="Date Placeholder 4"/>
          <p:cNvSpPr>
            <a:spLocks noGrp="1"/>
          </p:cNvSpPr>
          <p:nvPr>
            <p:ph type="dt" sz="half" idx="10"/>
          </p:nvPr>
        </p:nvSpPr>
        <p:spPr>
          <a:xfrm>
            <a:off x="457200" y="6211888"/>
            <a:ext cx="1917865" cy="365125"/>
          </a:xfrm>
        </p:spPr>
        <p:txBody>
          <a:bodyPr/>
          <a:lstStyle/>
          <a:p>
            <a:r>
              <a:rPr lang="en-US" smtClean="0"/>
              <a:t>10/23/2012</a:t>
            </a:r>
            <a:endParaRPr lang="en-US"/>
          </a:p>
        </p:txBody>
      </p:sp>
      <p:sp>
        <p:nvSpPr>
          <p:cNvPr id="6" name="Footer Placeholder 5"/>
          <p:cNvSpPr>
            <a:spLocks noGrp="1"/>
          </p:cNvSpPr>
          <p:nvPr>
            <p:ph type="ftr" sz="quarter" idx="11"/>
          </p:nvPr>
        </p:nvSpPr>
        <p:spPr>
          <a:xfrm>
            <a:off x="2707574" y="6211887"/>
            <a:ext cx="4263242" cy="365125"/>
          </a:xfrm>
        </p:spPr>
        <p:txBody>
          <a:bodyPr/>
          <a:lstStyle/>
          <a:p>
            <a:r>
              <a:rPr lang="en-US" smtClean="0"/>
              <a:t>What is HathiTrust?</a:t>
            </a:r>
            <a:endParaRPr lang="en-US" dirty="0"/>
          </a:p>
        </p:txBody>
      </p:sp>
      <p:sp>
        <p:nvSpPr>
          <p:cNvPr id="7" name="Slide Number Placeholder 6"/>
          <p:cNvSpPr>
            <a:spLocks noGrp="1"/>
          </p:cNvSpPr>
          <p:nvPr>
            <p:ph type="sldNum" sz="quarter" idx="12"/>
          </p:nvPr>
        </p:nvSpPr>
        <p:spPr>
          <a:xfrm>
            <a:off x="7481454" y="6211887"/>
            <a:ext cx="730683" cy="365125"/>
          </a:xfrm>
        </p:spPr>
        <p:txBody>
          <a:bodyPr/>
          <a:lstStyle/>
          <a:p>
            <a:fld id="{4CC8684B-D32F-4341-BD8A-0A90EA616F0E}" type="slidenum">
              <a:rPr lang="en-US" smtClean="0"/>
              <a:t>4</a:t>
            </a:fld>
            <a:endParaRPr lang="en-US" dirty="0"/>
          </a:p>
        </p:txBody>
      </p:sp>
    </p:spTree>
    <p:extLst>
      <p:ext uri="{BB962C8B-B14F-4D97-AF65-F5344CB8AC3E}">
        <p14:creationId xmlns:p14="http://schemas.microsoft.com/office/powerpoint/2010/main" val="2299830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What is HathiTrust?</a:t>
            </a:r>
            <a:endParaRPr lang="en-US" dirty="0"/>
          </a:p>
        </p:txBody>
      </p:sp>
      <p:sp>
        <p:nvSpPr>
          <p:cNvPr id="3" name="Content Placeholder 2"/>
          <p:cNvSpPr>
            <a:spLocks noGrp="1"/>
          </p:cNvSpPr>
          <p:nvPr>
            <p:ph idx="4294967295"/>
          </p:nvPr>
        </p:nvSpPr>
        <p:spPr>
          <a:xfrm>
            <a:off x="457200" y="1600202"/>
            <a:ext cx="8229600" cy="4611686"/>
          </a:xfrm>
        </p:spPr>
        <p:txBody>
          <a:bodyPr/>
          <a:lstStyle/>
          <a:p>
            <a:r>
              <a:rPr lang="en-US" dirty="0"/>
              <a:t>Mission: To contribute to the common good by collecting, organizing, preserving, communicating, and sharing the record of human </a:t>
            </a:r>
            <a:r>
              <a:rPr lang="en-US" dirty="0" smtClean="0"/>
              <a:t>knowledge</a:t>
            </a:r>
          </a:p>
          <a:p>
            <a:r>
              <a:rPr lang="en-US" dirty="0" smtClean="0"/>
              <a:t>The metaphor of the </a:t>
            </a:r>
            <a:br>
              <a:rPr lang="en-US" dirty="0" smtClean="0"/>
            </a:br>
            <a:r>
              <a:rPr lang="en-US" dirty="0" smtClean="0"/>
              <a:t>elephant</a:t>
            </a:r>
            <a:endParaRPr lang="en-US" dirty="0"/>
          </a:p>
          <a:p>
            <a:endParaRPr lang="en-US" dirty="0"/>
          </a:p>
        </p:txBody>
      </p:sp>
      <p:pic>
        <p:nvPicPr>
          <p:cNvPr id="4" name="Picture 6" descr="http://www.gasolinealleyantiques.com/images/Records%20Page/lg-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901" y="3480005"/>
            <a:ext cx="248602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a:xfrm>
            <a:off x="457200" y="6211888"/>
            <a:ext cx="1917865" cy="365125"/>
          </a:xfrm>
        </p:spPr>
        <p:txBody>
          <a:bodyPr/>
          <a:lstStyle/>
          <a:p>
            <a:r>
              <a:rPr lang="en-US" smtClean="0"/>
              <a:t>10/23/2012</a:t>
            </a:r>
            <a:endParaRPr lang="en-US"/>
          </a:p>
        </p:txBody>
      </p:sp>
      <p:sp>
        <p:nvSpPr>
          <p:cNvPr id="6" name="Footer Placeholder 5"/>
          <p:cNvSpPr>
            <a:spLocks noGrp="1"/>
          </p:cNvSpPr>
          <p:nvPr>
            <p:ph type="ftr" sz="quarter" idx="11"/>
          </p:nvPr>
        </p:nvSpPr>
        <p:spPr>
          <a:xfrm>
            <a:off x="2707574" y="6211887"/>
            <a:ext cx="4263242" cy="365125"/>
          </a:xfrm>
        </p:spPr>
        <p:txBody>
          <a:bodyPr/>
          <a:lstStyle/>
          <a:p>
            <a:r>
              <a:rPr lang="en-US" smtClean="0"/>
              <a:t>What is HathiTrust?</a:t>
            </a:r>
            <a:endParaRPr lang="en-US" dirty="0"/>
          </a:p>
        </p:txBody>
      </p:sp>
      <p:sp>
        <p:nvSpPr>
          <p:cNvPr id="7" name="Slide Number Placeholder 6"/>
          <p:cNvSpPr>
            <a:spLocks noGrp="1"/>
          </p:cNvSpPr>
          <p:nvPr>
            <p:ph type="sldNum" sz="quarter" idx="12"/>
          </p:nvPr>
        </p:nvSpPr>
        <p:spPr>
          <a:xfrm>
            <a:off x="7481454" y="6211887"/>
            <a:ext cx="730683" cy="365125"/>
          </a:xfrm>
        </p:spPr>
        <p:txBody>
          <a:bodyPr/>
          <a:lstStyle/>
          <a:p>
            <a:fld id="{4CC8684B-D32F-4341-BD8A-0A90EA616F0E}" type="slidenum">
              <a:rPr lang="en-US" smtClean="0"/>
              <a:t>5</a:t>
            </a:fld>
            <a:endParaRPr lang="en-US" dirty="0"/>
          </a:p>
        </p:txBody>
      </p:sp>
    </p:spTree>
    <p:extLst>
      <p:ext uri="{BB962C8B-B14F-4D97-AF65-F5344CB8AC3E}">
        <p14:creationId xmlns:p14="http://schemas.microsoft.com/office/powerpoint/2010/main" val="4482720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39900" y="2009774"/>
            <a:ext cx="5634038" cy="1622426"/>
          </a:xfrm>
        </p:spPr>
        <p:txBody>
          <a:bodyPr/>
          <a:lstStyle/>
          <a:p>
            <a:r>
              <a:rPr lang="en-US" dirty="0" smtClean="0"/>
              <a:t>What is in HathiTrust?</a:t>
            </a:r>
            <a:endParaRPr lang="en-US" dirty="0"/>
          </a:p>
        </p:txBody>
      </p:sp>
    </p:spTree>
    <p:extLst>
      <p:ext uri="{BB962C8B-B14F-4D97-AF65-F5344CB8AC3E}">
        <p14:creationId xmlns:p14="http://schemas.microsoft.com/office/powerpoint/2010/main" val="23265757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The Collection: Books and Journals</a:t>
            </a:r>
            <a:endParaRPr lang="en-US" dirty="0"/>
          </a:p>
        </p:txBody>
      </p:sp>
      <p:sp>
        <p:nvSpPr>
          <p:cNvPr id="3" name="Content Placeholder 2"/>
          <p:cNvSpPr>
            <a:spLocks noGrp="1"/>
          </p:cNvSpPr>
          <p:nvPr>
            <p:ph idx="4294967295"/>
          </p:nvPr>
        </p:nvSpPr>
        <p:spPr>
          <a:xfrm>
            <a:off x="457200" y="1600202"/>
            <a:ext cx="8229600" cy="4611686"/>
          </a:xfrm>
        </p:spPr>
        <p:txBody>
          <a:bodyPr>
            <a:normAutofit/>
          </a:bodyPr>
          <a:lstStyle/>
          <a:p>
            <a:r>
              <a:rPr lang="en-US" dirty="0"/>
              <a:t>Initial focus on digitized </a:t>
            </a:r>
            <a:r>
              <a:rPr lang="en-US" dirty="0" smtClean="0"/>
              <a:t>book </a:t>
            </a:r>
            <a:r>
              <a:rPr lang="en-US" dirty="0"/>
              <a:t>and journal content</a:t>
            </a:r>
          </a:p>
          <a:p>
            <a:pPr lvl="1"/>
            <a:r>
              <a:rPr lang="en-US" dirty="0"/>
              <a:t>10,547,953 total volumes</a:t>
            </a:r>
          </a:p>
          <a:p>
            <a:pPr lvl="1"/>
            <a:r>
              <a:rPr lang="en-US" dirty="0"/>
              <a:t>5,556,329 book titles</a:t>
            </a:r>
          </a:p>
          <a:p>
            <a:pPr lvl="1"/>
            <a:r>
              <a:rPr lang="en-US" dirty="0"/>
              <a:t>274,609 serial </a:t>
            </a:r>
            <a:r>
              <a:rPr lang="en-US" dirty="0" smtClean="0"/>
              <a:t>titles</a:t>
            </a:r>
            <a:endParaRPr lang="en-US" dirty="0"/>
          </a:p>
        </p:txBody>
      </p:sp>
      <p:sp>
        <p:nvSpPr>
          <p:cNvPr id="4" name="Date Placeholder 3"/>
          <p:cNvSpPr>
            <a:spLocks noGrp="1"/>
          </p:cNvSpPr>
          <p:nvPr>
            <p:ph type="dt" sz="half" idx="10"/>
          </p:nvPr>
        </p:nvSpPr>
        <p:spPr>
          <a:xfrm>
            <a:off x="457200" y="6211888"/>
            <a:ext cx="1917865" cy="365125"/>
          </a:xfrm>
        </p:spPr>
        <p:txBody>
          <a:bodyPr/>
          <a:lstStyle/>
          <a:p>
            <a:fld id="{1A0A180B-14D9-4E28-BC35-8E4D247E322C}" type="datetime1">
              <a:rPr lang="en-US" smtClean="0"/>
              <a:t>11/9/12</a:t>
            </a:fld>
            <a:endParaRPr lang="en-US"/>
          </a:p>
        </p:txBody>
      </p:sp>
      <p:sp>
        <p:nvSpPr>
          <p:cNvPr id="5" name="Footer Placeholder 4"/>
          <p:cNvSpPr>
            <a:spLocks noGrp="1"/>
          </p:cNvSpPr>
          <p:nvPr>
            <p:ph type="ftr" sz="quarter" idx="11"/>
          </p:nvPr>
        </p:nvSpPr>
        <p:spPr>
          <a:xfrm>
            <a:off x="2707574" y="6211887"/>
            <a:ext cx="4263242" cy="365125"/>
          </a:xfrm>
        </p:spPr>
        <p:txBody>
          <a:bodyPr/>
          <a:lstStyle/>
          <a:p>
            <a:r>
              <a:rPr lang="en-US" smtClean="0"/>
              <a:t>What is in HathiTrust?</a:t>
            </a:r>
            <a:endParaRPr lang="en-US" dirty="0"/>
          </a:p>
        </p:txBody>
      </p:sp>
      <p:sp>
        <p:nvSpPr>
          <p:cNvPr id="6" name="Slide Number Placeholder 5"/>
          <p:cNvSpPr>
            <a:spLocks noGrp="1"/>
          </p:cNvSpPr>
          <p:nvPr>
            <p:ph type="sldNum" sz="quarter" idx="12"/>
          </p:nvPr>
        </p:nvSpPr>
        <p:spPr>
          <a:xfrm>
            <a:off x="7481454" y="6211887"/>
            <a:ext cx="730683" cy="365125"/>
          </a:xfrm>
        </p:spPr>
        <p:txBody>
          <a:bodyPr/>
          <a:lstStyle/>
          <a:p>
            <a:fld id="{4CC8684B-D32F-4341-BD8A-0A90EA616F0E}" type="slidenum">
              <a:rPr lang="en-US" smtClean="0"/>
              <a:t>7</a:t>
            </a:fld>
            <a:endParaRPr lang="en-US" dirty="0"/>
          </a:p>
        </p:txBody>
      </p:sp>
    </p:spTree>
    <p:extLst>
      <p:ext uri="{BB962C8B-B14F-4D97-AF65-F5344CB8AC3E}">
        <p14:creationId xmlns:p14="http://schemas.microsoft.com/office/powerpoint/2010/main" val="2480916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274638"/>
            <a:ext cx="8229600" cy="1143000"/>
          </a:xfrm>
        </p:spPr>
        <p:txBody>
          <a:bodyPr/>
          <a:lstStyle/>
          <a:p>
            <a:r>
              <a:rPr lang="en-US" dirty="0" smtClean="0">
                <a:solidFill>
                  <a:srgbClr val="404040"/>
                </a:solidFill>
                <a:latin typeface="Calibri" charset="0"/>
              </a:rPr>
              <a:t>The Collection: Dates</a:t>
            </a:r>
            <a:endParaRPr lang="en-US" dirty="0">
              <a:solidFill>
                <a:srgbClr val="404040"/>
              </a:solidFill>
              <a:latin typeface="Calibri" charset="0"/>
            </a:endParaRPr>
          </a:p>
        </p:txBody>
      </p:sp>
      <p:graphicFrame>
        <p:nvGraphicFramePr>
          <p:cNvPr id="24578" name="Content Placeholder 3"/>
          <p:cNvGraphicFramePr>
            <a:graphicFrameLocks noGrp="1"/>
          </p:cNvGraphicFramePr>
          <p:nvPr>
            <p:ph idx="4294967295"/>
          </p:nvPr>
        </p:nvGraphicFramePr>
        <p:xfrm>
          <a:off x="695325" y="1600200"/>
          <a:ext cx="7753350" cy="4611688"/>
        </p:xfrm>
        <a:graphic>
          <a:graphicData uri="http://schemas.openxmlformats.org/presentationml/2006/ole">
            <mc:AlternateContent xmlns:mc="http://schemas.openxmlformats.org/markup-compatibility/2006">
              <mc:Choice xmlns:v="urn:schemas-microsoft-com:vml" Requires="v">
                <p:oleObj spid="_x0000_s1312" name="Worksheet" r:id="rId4" imgW="8228920" imgH="4894683" progId="Excel.Sheet.8">
                  <p:embed/>
                </p:oleObj>
              </mc:Choice>
              <mc:Fallback>
                <p:oleObj name="Worksheet" r:id="rId4" imgW="8228920" imgH="489468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600200"/>
                        <a:ext cx="7753350" cy="461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Chart 6"/>
          <p:cNvGraphicFramePr>
            <a:graphicFrameLocks/>
          </p:cNvGraphicFramePr>
          <p:nvPr>
            <p:extLst>
              <p:ext uri="{D42A27DB-BD31-4B8C-83A1-F6EECF244321}">
                <p14:modId xmlns:p14="http://schemas.microsoft.com/office/powerpoint/2010/main" val="2981106033"/>
              </p:ext>
            </p:extLst>
          </p:nvPr>
        </p:nvGraphicFramePr>
        <p:xfrm>
          <a:off x="457200" y="1749425"/>
          <a:ext cx="8229600" cy="4602163"/>
        </p:xfrm>
        <a:graphic>
          <a:graphicData uri="http://schemas.openxmlformats.org/presentationml/2006/ole">
            <mc:AlternateContent xmlns:mc="http://schemas.openxmlformats.org/markup-compatibility/2006">
              <mc:Choice xmlns:v="urn:schemas-microsoft-com:vml" Requires="v">
                <p:oleObj spid="_x0000_s1313" name="Worksheet" r:id="rId6" imgW="8229600" imgH="4597400" progId="Excel.Sheet.8">
                  <p:embed/>
                </p:oleObj>
              </mc:Choice>
              <mc:Fallback>
                <p:oleObj name="Worksheet" r:id="rId6" imgW="8229600" imgH="4597400" progId="Excel.Sheet.8">
                  <p:embed/>
                  <p:pic>
                    <p:nvPicPr>
                      <p:cNvPr id="0" name=""/>
                      <p:cNvPicPr>
                        <a:picLocks noChangeArrowheads="1"/>
                      </p:cNvPicPr>
                      <p:nvPr/>
                    </p:nvPicPr>
                    <p:blipFill>
                      <a:blip r:embed="rId7"/>
                      <a:srcRect/>
                      <a:stretch>
                        <a:fillRect/>
                      </a:stretch>
                    </p:blipFill>
                    <p:spPr bwMode="auto">
                      <a:xfrm>
                        <a:off x="457200" y="1749425"/>
                        <a:ext cx="8229600" cy="460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a:xfrm>
            <a:off x="457200" y="6211888"/>
            <a:ext cx="1917865" cy="365125"/>
          </a:xfrm>
        </p:spPr>
        <p:txBody>
          <a:bodyPr/>
          <a:lstStyle/>
          <a:p>
            <a:fld id="{E8D651A5-7654-4B07-97EC-CA865BEADB53}" type="datetime1">
              <a:rPr lang="en-US" smtClean="0"/>
              <a:t>11/9/12</a:t>
            </a:fld>
            <a:endParaRPr lang="en-US"/>
          </a:p>
        </p:txBody>
      </p:sp>
      <p:sp>
        <p:nvSpPr>
          <p:cNvPr id="3" name="Footer Placeholder 2"/>
          <p:cNvSpPr>
            <a:spLocks noGrp="1"/>
          </p:cNvSpPr>
          <p:nvPr>
            <p:ph type="ftr" sz="quarter" idx="11"/>
          </p:nvPr>
        </p:nvSpPr>
        <p:spPr>
          <a:xfrm>
            <a:off x="2707574" y="6211887"/>
            <a:ext cx="4263242" cy="365125"/>
          </a:xfrm>
        </p:spPr>
        <p:txBody>
          <a:bodyPr/>
          <a:lstStyle/>
          <a:p>
            <a:r>
              <a:rPr lang="en-US" smtClean="0"/>
              <a:t>What is in HathiTrust?</a:t>
            </a:r>
            <a:endParaRPr lang="en-US" dirty="0"/>
          </a:p>
        </p:txBody>
      </p:sp>
      <p:sp>
        <p:nvSpPr>
          <p:cNvPr id="4" name="Slide Number Placeholder 3"/>
          <p:cNvSpPr>
            <a:spLocks noGrp="1"/>
          </p:cNvSpPr>
          <p:nvPr>
            <p:ph type="sldNum" sz="quarter" idx="12"/>
          </p:nvPr>
        </p:nvSpPr>
        <p:spPr>
          <a:xfrm>
            <a:off x="7481454" y="6211887"/>
            <a:ext cx="730683" cy="365125"/>
          </a:xfrm>
        </p:spPr>
        <p:txBody>
          <a:bodyPr/>
          <a:lstStyle/>
          <a:p>
            <a:fld id="{4CC8684B-D32F-4341-BD8A-0A90EA616F0E}" type="slidenum">
              <a:rPr lang="en-US" smtClean="0"/>
              <a:t>8</a:t>
            </a:fld>
            <a:endParaRPr lang="en-US" dirty="0"/>
          </a:p>
        </p:txBody>
      </p:sp>
    </p:spTree>
    <p:extLst>
      <p:ext uri="{BB962C8B-B14F-4D97-AF65-F5344CB8AC3E}">
        <p14:creationId xmlns:p14="http://schemas.microsoft.com/office/powerpoint/2010/main" val="2357975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457200" y="274638"/>
            <a:ext cx="8229600" cy="1143000"/>
          </a:xfrm>
        </p:spPr>
        <p:txBody>
          <a:bodyPr>
            <a:normAutofit fontScale="90000"/>
          </a:bodyPr>
          <a:lstStyle/>
          <a:p>
            <a:r>
              <a:rPr lang="en-US" dirty="0" smtClean="0">
                <a:solidFill>
                  <a:srgbClr val="404040"/>
                </a:solidFill>
                <a:latin typeface="Calibri" charset="0"/>
              </a:rPr>
              <a:t>The Collection: Language Distribution</a:t>
            </a:r>
            <a:endParaRPr lang="en-US" dirty="0">
              <a:solidFill>
                <a:srgbClr val="404040"/>
              </a:solidFill>
              <a:latin typeface="Calibri" charset="0"/>
            </a:endParaRPr>
          </a:p>
        </p:txBody>
      </p:sp>
      <p:graphicFrame>
        <p:nvGraphicFramePr>
          <p:cNvPr id="2" name="Content Placeholder 5"/>
          <p:cNvGraphicFramePr>
            <a:graphicFrameLocks noGrp="1"/>
          </p:cNvGraphicFramePr>
          <p:nvPr>
            <p:ph idx="4294967295"/>
            <p:extLst>
              <p:ext uri="{D42A27DB-BD31-4B8C-83A1-F6EECF244321}">
                <p14:modId xmlns:p14="http://schemas.microsoft.com/office/powerpoint/2010/main" val="766923367"/>
              </p:ext>
            </p:extLst>
          </p:nvPr>
        </p:nvGraphicFramePr>
        <p:xfrm>
          <a:off x="457200" y="1600200"/>
          <a:ext cx="8229600" cy="46116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886325" y="1739900"/>
            <a:ext cx="3800475" cy="777875"/>
          </a:xfrm>
          <a:prstGeom prst="rect">
            <a:avLst/>
          </a:prstGeom>
          <a:noFill/>
          <a:ln w="25400" cap="flat" cmpd="sng" algn="ctr">
            <a:solidFill>
              <a:srgbClr val="FF66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a:solidFill>
                  <a:srgbClr val="000000"/>
                </a:solidFill>
                <a:ea typeface="ＭＳ Ｐゴシック" pitchFamily="-107" charset="-128"/>
                <a:cs typeface="ＭＳ Ｐゴシック" pitchFamily="-107" charset="-128"/>
              </a:rPr>
              <a:t>The top 10 languages make up ~86% of all content </a:t>
            </a:r>
          </a:p>
        </p:txBody>
      </p:sp>
      <p:sp>
        <p:nvSpPr>
          <p:cNvPr id="3" name="Date Placeholder 2"/>
          <p:cNvSpPr>
            <a:spLocks noGrp="1"/>
          </p:cNvSpPr>
          <p:nvPr>
            <p:ph type="dt" sz="half" idx="10"/>
          </p:nvPr>
        </p:nvSpPr>
        <p:spPr>
          <a:xfrm>
            <a:off x="457200" y="6211888"/>
            <a:ext cx="1917865" cy="365125"/>
          </a:xfrm>
        </p:spPr>
        <p:txBody>
          <a:bodyPr/>
          <a:lstStyle/>
          <a:p>
            <a:fld id="{6CAC7874-BC0C-4830-A116-03D6F1B0F2DE}" type="datetime1">
              <a:rPr lang="en-US" smtClean="0"/>
              <a:t>11/9/12</a:t>
            </a:fld>
            <a:endParaRPr lang="en-US"/>
          </a:p>
        </p:txBody>
      </p:sp>
      <p:sp>
        <p:nvSpPr>
          <p:cNvPr id="4" name="Footer Placeholder 3"/>
          <p:cNvSpPr>
            <a:spLocks noGrp="1"/>
          </p:cNvSpPr>
          <p:nvPr>
            <p:ph type="ftr" sz="quarter" idx="11"/>
          </p:nvPr>
        </p:nvSpPr>
        <p:spPr>
          <a:xfrm>
            <a:off x="2707574" y="6211887"/>
            <a:ext cx="4263242" cy="365125"/>
          </a:xfrm>
        </p:spPr>
        <p:txBody>
          <a:bodyPr/>
          <a:lstStyle/>
          <a:p>
            <a:r>
              <a:rPr lang="en-US" smtClean="0"/>
              <a:t>What is in HathiTrust?</a:t>
            </a:r>
            <a:endParaRPr lang="en-US" dirty="0"/>
          </a:p>
        </p:txBody>
      </p:sp>
      <p:sp>
        <p:nvSpPr>
          <p:cNvPr id="5" name="Slide Number Placeholder 4"/>
          <p:cNvSpPr>
            <a:spLocks noGrp="1"/>
          </p:cNvSpPr>
          <p:nvPr>
            <p:ph type="sldNum" sz="quarter" idx="12"/>
          </p:nvPr>
        </p:nvSpPr>
        <p:spPr>
          <a:xfrm>
            <a:off x="7481454" y="6211887"/>
            <a:ext cx="730683" cy="365125"/>
          </a:xfrm>
        </p:spPr>
        <p:txBody>
          <a:bodyPr/>
          <a:lstStyle/>
          <a:p>
            <a:fld id="{4CC8684B-D32F-4341-BD8A-0A90EA616F0E}" type="slidenum">
              <a:rPr lang="en-US" smtClean="0"/>
              <a:t>9</a:t>
            </a:fld>
            <a:endParaRPr lang="en-US" dirty="0"/>
          </a:p>
        </p:txBody>
      </p:sp>
    </p:spTree>
    <p:extLst>
      <p:ext uri="{BB962C8B-B14F-4D97-AF65-F5344CB8AC3E}">
        <p14:creationId xmlns:p14="http://schemas.microsoft.com/office/powerpoint/2010/main" val="4295838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13166</TotalTime>
  <Words>1765</Words>
  <Application>Microsoft Macintosh PowerPoint</Application>
  <PresentationFormat>On-screen Show (4:3)</PresentationFormat>
  <Paragraphs>369</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Worksheet</vt:lpstr>
      <vt:lpstr>Using HathiTrust in Research and Education</vt:lpstr>
      <vt:lpstr>Outline</vt:lpstr>
      <vt:lpstr>What is HathiTrust?</vt:lpstr>
      <vt:lpstr>What is HathiTrust?</vt:lpstr>
      <vt:lpstr>What is HathiTrust?</vt:lpstr>
      <vt:lpstr>What is in HathiTrust?</vt:lpstr>
      <vt:lpstr>The Collection: Books and Journals</vt:lpstr>
      <vt:lpstr>The Collection: Dates</vt:lpstr>
      <vt:lpstr>The Collection: Language Distribution</vt:lpstr>
      <vt:lpstr>The Collection: Language Distribution</vt:lpstr>
      <vt:lpstr>The Collection: Public Domain</vt:lpstr>
      <vt:lpstr>Access &amp; Use</vt:lpstr>
      <vt:lpstr>Who can access HathiTrust?</vt:lpstr>
      <vt:lpstr>Who can access HathiTrust</vt:lpstr>
      <vt:lpstr>What is open?</vt:lpstr>
      <vt:lpstr>PowerPoint Presentation</vt:lpstr>
      <vt:lpstr>PowerPoint Presentation</vt:lpstr>
      <vt:lpstr>What is open?</vt:lpstr>
      <vt:lpstr>Mobile version</vt:lpstr>
      <vt:lpstr>Lawful uses</vt:lpstr>
      <vt:lpstr>Lawful uses of in-copyright works</vt:lpstr>
      <vt:lpstr>Are you a rights holder?</vt:lpstr>
      <vt:lpstr>For more information</vt:lpstr>
      <vt:lpstr>Using HathiTrust</vt:lpstr>
      <vt:lpstr>Searching</vt:lpstr>
      <vt:lpstr>Catalog Search</vt:lpstr>
      <vt:lpstr>Full text search</vt:lpstr>
      <vt:lpstr>Search within a book</vt:lpstr>
      <vt:lpstr>PageTurner</vt:lpstr>
      <vt:lpstr>PowerPoint Presentation</vt:lpstr>
      <vt:lpstr>Citations</vt:lpstr>
      <vt:lpstr>Collection Builder</vt:lpstr>
      <vt:lpstr>Embedding HathiTrust content</vt:lpstr>
      <vt:lpstr>Data API</vt:lpstr>
      <vt:lpstr>Datasets</vt:lpstr>
      <vt:lpstr>Datasets</vt:lpstr>
      <vt:lpstr>HathiTrust Research Center</vt:lpstr>
      <vt:lpstr>HTRC demonstration of capabilities HTRC unCamp, Sept 10 &amp; 11, 2012</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HathiTrust and How Can It Be Used?</dc:title>
  <dc:creator>jjyork</dc:creator>
  <cp:lastModifiedBy>Library User</cp:lastModifiedBy>
  <cp:revision>166</cp:revision>
  <cp:lastPrinted>2012-10-23T17:39:57Z</cp:lastPrinted>
  <dcterms:created xsi:type="dcterms:W3CDTF">2012-03-08T23:05:54Z</dcterms:created>
  <dcterms:modified xsi:type="dcterms:W3CDTF">2012-11-09T19:50:49Z</dcterms:modified>
</cp:coreProperties>
</file>