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7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8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9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0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1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3" r:id="rId3"/>
    <p:sldMasterId id="2147483702" r:id="rId4"/>
    <p:sldMasterId id="2147483721" r:id="rId5"/>
    <p:sldMasterId id="2147483740" r:id="rId6"/>
    <p:sldMasterId id="2147483759" r:id="rId7"/>
    <p:sldMasterId id="2147483778" r:id="rId8"/>
    <p:sldMasterId id="2147483797" r:id="rId9"/>
    <p:sldMasterId id="2147483816" r:id="rId10"/>
    <p:sldMasterId id="2147483835" r:id="rId11"/>
    <p:sldMasterId id="2147483852" r:id="rId12"/>
  </p:sldMasterIdLst>
  <p:notesMasterIdLst>
    <p:notesMasterId r:id="rId43"/>
  </p:notesMasterIdLst>
  <p:handoutMasterIdLst>
    <p:handoutMasterId r:id="rId44"/>
  </p:handoutMasterIdLst>
  <p:sldIdLst>
    <p:sldId id="270" r:id="rId13"/>
    <p:sldId id="304" r:id="rId14"/>
    <p:sldId id="262" r:id="rId15"/>
    <p:sldId id="272" r:id="rId16"/>
    <p:sldId id="257" r:id="rId17"/>
    <p:sldId id="258" r:id="rId18"/>
    <p:sldId id="291" r:id="rId19"/>
    <p:sldId id="286" r:id="rId20"/>
    <p:sldId id="259" r:id="rId21"/>
    <p:sldId id="290" r:id="rId22"/>
    <p:sldId id="293" r:id="rId23"/>
    <p:sldId id="305" r:id="rId24"/>
    <p:sldId id="297" r:id="rId25"/>
    <p:sldId id="300" r:id="rId26"/>
    <p:sldId id="265" r:id="rId27"/>
    <p:sldId id="266" r:id="rId28"/>
    <p:sldId id="267" r:id="rId29"/>
    <p:sldId id="298" r:id="rId30"/>
    <p:sldId id="273" r:id="rId31"/>
    <p:sldId id="274" r:id="rId32"/>
    <p:sldId id="275" r:id="rId33"/>
    <p:sldId id="299" r:id="rId34"/>
    <p:sldId id="281" r:id="rId35"/>
    <p:sldId id="283" r:id="rId36"/>
    <p:sldId id="284" r:id="rId37"/>
    <p:sldId id="287" r:id="rId38"/>
    <p:sldId id="306" r:id="rId39"/>
    <p:sldId id="288" r:id="rId40"/>
    <p:sldId id="303" r:id="rId41"/>
    <p:sldId id="301" r:id="rId4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7" autoAdjust="0"/>
    <p:restoredTop sz="75805" autoAdjust="0"/>
  </p:normalViewPr>
  <p:slideViewPr>
    <p:cSldViewPr snapToGrid="0">
      <p:cViewPr>
        <p:scale>
          <a:sx n="66" d="100"/>
          <a:sy n="66" d="100"/>
        </p:scale>
        <p:origin x="-760" y="-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5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6408"/>
    </p:cViewPr>
  </p:sorterViewPr>
  <p:notesViewPr>
    <p:cSldViewPr snapToGrid="0" snapToObjects="1">
      <p:cViewPr varScale="1">
        <p:scale>
          <a:sx n="80" d="100"/>
          <a:sy n="80" d="100"/>
        </p:scale>
        <p:origin x="-2304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692694342929"/>
          <c:y val="0.303361722641813"/>
          <c:w val="0.682250377560784"/>
          <c:h val="0.665494536397236"/>
        </c:manualLayout>
      </c:layout>
      <c:pie3DChart>
        <c:varyColors val="1"/>
        <c:ser>
          <c:idx val="1"/>
          <c:order val="1"/>
          <c:dLbls>
            <c:dLbl>
              <c:idx val="0"/>
              <c:layout>
                <c:manualLayout>
                  <c:x val="0.096474101059476"/>
                  <c:y val="0.1938640928812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27898225752528"/>
                  <c:y val="-0.09275048208259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196939105884791"/>
                  <c:y val="-0.1606467355643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0145889452963117"/>
                  <c:y val="-0.1156471456692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0111628418980522"/>
                  <c:y val="0.0243918143044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0420369483008703"/>
                  <c:y val="0.04534920439632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0966911650435143"/>
                  <c:y val="0.051089033792650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75265748031496"/>
                  <c:y val="0.036835834973753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94991193535019"/>
                  <c:y val="0.02136729002624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247300947990054"/>
                  <c:y val="-0.006583210301837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244413463530874"/>
                  <c:y val="-0.044765830052493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204278258392043"/>
                  <c:y val="-0.07768536745406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0.32065167840862"/>
                  <c:y val="-0.1354226131889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0.331892094902611"/>
                  <c:y val="-0.17297572178477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0.278995504110882"/>
                  <c:y val="-0.19882432106700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0.255981369825112"/>
                  <c:y val="-0.2422892897316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0.180728490563863"/>
                  <c:y val="-0.2586513739354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0.0669969218708569"/>
                  <c:y val="-0.2214486582034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0.0838115769935786"/>
                  <c:y val="-0.2685256307247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0.0164423974821595"/>
                  <c:y val="-0.25370882211152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.0725747916210328"/>
                  <c:y val="-0.22776273501526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.157204076875259"/>
                  <c:y val="-0.20065801345144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UNC Chapel Hill, 0.14%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0.249296000828844"/>
                  <c:y val="-0.158189386482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.21930765644426"/>
                  <c:y val="-0.1251369750656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0.435308908128797"/>
                  <c:y val="-0.1876900208902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0.424341587235806"/>
                  <c:y val="-0.1402411417322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0.433387510360547"/>
                  <c:y val="-0.1011786417322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0.434209749274762"/>
                  <c:y val="-0.07253280839895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0.434210008288438"/>
                  <c:y val="-0.015241346784776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0.429275668255284"/>
                  <c:y val="0.01861281988188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0.4185848787816"/>
                  <c:y val="0.05507115321522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0.419407894736842"/>
                  <c:y val="0.093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Alberta</a:t>
                    </a:r>
                    <a:r>
                      <a:rPr lang="en-US" dirty="0"/>
                      <a:t>, </a:t>
                    </a:r>
                    <a:r>
                      <a:rPr lang="en-US" dirty="0" smtClean="0"/>
                      <a:t>&lt; 0.01%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0.422697238914215"/>
                  <c:y val="0.164062294947507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dirty="0"/>
                      <a:t>Delaware, </a:t>
                    </a:r>
                    <a:r>
                      <a:rPr lang="en-US" sz="900" b="0" i="0" baseline="0" dirty="0" smtClean="0">
                        <a:effectLst/>
                      </a:rPr>
                      <a:t>&lt; 0.01%</a:t>
                    </a:r>
                    <a:endParaRPr lang="en-US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0.430921052631579"/>
                  <c:y val="0.1901041666666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Utah State, </a:t>
                    </a:r>
                    <a:r>
                      <a:rPr lang="en-US" dirty="0" smtClean="0"/>
                      <a:t>&lt; 0.01%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Sheet1!$B$5:$B$38</c:f>
              <c:strCache>
                <c:ptCount val="34"/>
                <c:pt idx="0">
                  <c:v>Michigan</c:v>
                </c:pt>
                <c:pt idx="1">
                  <c:v>California</c:v>
                </c:pt>
                <c:pt idx="2">
                  <c:v>Harvard</c:v>
                </c:pt>
                <c:pt idx="3">
                  <c:v>Wisconsin</c:v>
                </c:pt>
                <c:pt idx="4">
                  <c:v>Indiana</c:v>
                </c:pt>
                <c:pt idx="5">
                  <c:v>Cornell</c:v>
                </c:pt>
                <c:pt idx="6">
                  <c:v>llinois (UC)</c:v>
                </c:pt>
                <c:pt idx="7">
                  <c:v>NYPL</c:v>
                </c:pt>
                <c:pt idx="8">
                  <c:v>Princeton</c:v>
                </c:pt>
                <c:pt idx="9">
                  <c:v>PSU</c:v>
                </c:pt>
                <c:pt idx="10">
                  <c:v>Mnnesota</c:v>
                </c:pt>
                <c:pt idx="11">
                  <c:v>Universidad Complutense</c:v>
                </c:pt>
                <c:pt idx="12">
                  <c:v>LoC</c:v>
                </c:pt>
                <c:pt idx="13">
                  <c:v>Keio</c:v>
                </c:pt>
                <c:pt idx="14">
                  <c:v>Columbia</c:v>
                </c:pt>
                <c:pt idx="15">
                  <c:v>Northwestern</c:v>
                </c:pt>
                <c:pt idx="16">
                  <c:v>Ohio State</c:v>
                </c:pt>
                <c:pt idx="17">
                  <c:v>Chicago</c:v>
                </c:pt>
                <c:pt idx="18">
                  <c:v>Virginia</c:v>
                </c:pt>
                <c:pt idx="19">
                  <c:v>Purdue</c:v>
                </c:pt>
                <c:pt idx="20">
                  <c:v>Yale</c:v>
                </c:pt>
                <c:pt idx="21">
                  <c:v>UNC Chapel Hill</c:v>
                </c:pt>
                <c:pt idx="22">
                  <c:v>Getty Research Institute</c:v>
                </c:pt>
                <c:pt idx="23">
                  <c:v>Massachusetts</c:v>
                </c:pt>
                <c:pt idx="24">
                  <c:v>Florida</c:v>
                </c:pt>
                <c:pt idx="25">
                  <c:v>Duke</c:v>
                </c:pt>
                <c:pt idx="26">
                  <c:v>Connecticutt</c:v>
                </c:pt>
                <c:pt idx="27">
                  <c:v>Boston College</c:v>
                </c:pt>
                <c:pt idx="28">
                  <c:v>NC State</c:v>
                </c:pt>
                <c:pt idx="29">
                  <c:v>Mgill</c:v>
                </c:pt>
                <c:pt idx="30">
                  <c:v>Texas A&amp;M</c:v>
                </c:pt>
                <c:pt idx="31">
                  <c:v>Alberta</c:v>
                </c:pt>
                <c:pt idx="32">
                  <c:v>Delaware</c:v>
                </c:pt>
                <c:pt idx="33">
                  <c:v>Utah State</c:v>
                </c:pt>
              </c:strCache>
            </c:strRef>
          </c:cat>
          <c:val>
            <c:numRef>
              <c:f>Sheet1!$D$5:$D$38</c:f>
              <c:numCache>
                <c:formatCode>0.00%</c:formatCode>
                <c:ptCount val="34"/>
                <c:pt idx="0">
                  <c:v>0.3754</c:v>
                </c:pt>
                <c:pt idx="1">
                  <c:v>0.2863</c:v>
                </c:pt>
                <c:pt idx="2">
                  <c:v>0.0615</c:v>
                </c:pt>
                <c:pt idx="3">
                  <c:v>0.0447</c:v>
                </c:pt>
                <c:pt idx="4">
                  <c:v>0.0419</c:v>
                </c:pt>
                <c:pt idx="5">
                  <c:v>0.0402</c:v>
                </c:pt>
                <c:pt idx="6">
                  <c:v>0.0245</c:v>
                </c:pt>
                <c:pt idx="7">
                  <c:v>0.0235</c:v>
                </c:pt>
                <c:pt idx="8">
                  <c:v>0.0202</c:v>
                </c:pt>
                <c:pt idx="9">
                  <c:v>0.0119</c:v>
                </c:pt>
                <c:pt idx="10">
                  <c:v>0.0111</c:v>
                </c:pt>
                <c:pt idx="11">
                  <c:v>0.0092</c:v>
                </c:pt>
                <c:pt idx="12">
                  <c:v>0.0087</c:v>
                </c:pt>
                <c:pt idx="13">
                  <c:v>0.0072</c:v>
                </c:pt>
                <c:pt idx="14">
                  <c:v>0.0052</c:v>
                </c:pt>
                <c:pt idx="15">
                  <c:v>0.0045</c:v>
                </c:pt>
                <c:pt idx="16">
                  <c:v>0.0042</c:v>
                </c:pt>
                <c:pt idx="17">
                  <c:v>0.0041</c:v>
                </c:pt>
                <c:pt idx="18">
                  <c:v>0.0041</c:v>
                </c:pt>
                <c:pt idx="19">
                  <c:v>0.0038</c:v>
                </c:pt>
                <c:pt idx="20">
                  <c:v>0.0019</c:v>
                </c:pt>
                <c:pt idx="21">
                  <c:v>0.0014</c:v>
                </c:pt>
                <c:pt idx="22">
                  <c:v>0.0013</c:v>
                </c:pt>
                <c:pt idx="23">
                  <c:v>0.0009</c:v>
                </c:pt>
                <c:pt idx="24">
                  <c:v>0.0008</c:v>
                </c:pt>
                <c:pt idx="25">
                  <c:v>0.0006</c:v>
                </c:pt>
                <c:pt idx="26">
                  <c:v>0.0004</c:v>
                </c:pt>
                <c:pt idx="27">
                  <c:v>0.0003</c:v>
                </c:pt>
                <c:pt idx="28">
                  <c:v>0.0003</c:v>
                </c:pt>
                <c:pt idx="29">
                  <c:v>0.0001</c:v>
                </c:pt>
                <c:pt idx="30">
                  <c:v>0.0001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</c:numCache>
            </c:numRef>
          </c:val>
        </c:ser>
        <c:ser>
          <c:idx val="0"/>
          <c:order val="0"/>
          <c:cat>
            <c:strRef>
              <c:f>Sheet1!$B$5:$B$38</c:f>
              <c:strCache>
                <c:ptCount val="34"/>
                <c:pt idx="0">
                  <c:v>Michigan</c:v>
                </c:pt>
                <c:pt idx="1">
                  <c:v>California</c:v>
                </c:pt>
                <c:pt idx="2">
                  <c:v>Harvard</c:v>
                </c:pt>
                <c:pt idx="3">
                  <c:v>Wisconsin</c:v>
                </c:pt>
                <c:pt idx="4">
                  <c:v>Indiana</c:v>
                </c:pt>
                <c:pt idx="5">
                  <c:v>Cornell</c:v>
                </c:pt>
                <c:pt idx="6">
                  <c:v>llinois (UC)</c:v>
                </c:pt>
                <c:pt idx="7">
                  <c:v>NYPL</c:v>
                </c:pt>
                <c:pt idx="8">
                  <c:v>Princeton</c:v>
                </c:pt>
                <c:pt idx="9">
                  <c:v>PSU</c:v>
                </c:pt>
                <c:pt idx="10">
                  <c:v>Mnnesota</c:v>
                </c:pt>
                <c:pt idx="11">
                  <c:v>Universidad Complutense</c:v>
                </c:pt>
                <c:pt idx="12">
                  <c:v>LoC</c:v>
                </c:pt>
                <c:pt idx="13">
                  <c:v>Keio</c:v>
                </c:pt>
                <c:pt idx="14">
                  <c:v>Columbia</c:v>
                </c:pt>
                <c:pt idx="15">
                  <c:v>Northwestern</c:v>
                </c:pt>
                <c:pt idx="16">
                  <c:v>Ohio State</c:v>
                </c:pt>
                <c:pt idx="17">
                  <c:v>Chicago</c:v>
                </c:pt>
                <c:pt idx="18">
                  <c:v>Virginia</c:v>
                </c:pt>
                <c:pt idx="19">
                  <c:v>Purdue</c:v>
                </c:pt>
                <c:pt idx="20">
                  <c:v>Yale</c:v>
                </c:pt>
                <c:pt idx="21">
                  <c:v>UNC Chapel Hill</c:v>
                </c:pt>
                <c:pt idx="22">
                  <c:v>Getty Research Institute</c:v>
                </c:pt>
                <c:pt idx="23">
                  <c:v>Massachusetts</c:v>
                </c:pt>
                <c:pt idx="24">
                  <c:v>Florida</c:v>
                </c:pt>
                <c:pt idx="25">
                  <c:v>Duke</c:v>
                </c:pt>
                <c:pt idx="26">
                  <c:v>Connecticutt</c:v>
                </c:pt>
                <c:pt idx="27">
                  <c:v>Boston College</c:v>
                </c:pt>
                <c:pt idx="28">
                  <c:v>NC State</c:v>
                </c:pt>
                <c:pt idx="29">
                  <c:v>Mgill</c:v>
                </c:pt>
                <c:pt idx="30">
                  <c:v>Texas A&amp;M</c:v>
                </c:pt>
                <c:pt idx="31">
                  <c:v>Alberta</c:v>
                </c:pt>
                <c:pt idx="32">
                  <c:v>Delaware</c:v>
                </c:pt>
                <c:pt idx="33">
                  <c:v>Utah State</c:v>
                </c:pt>
              </c:strCache>
            </c:strRef>
          </c:cat>
          <c:val>
            <c:numRef>
              <c:f>Sheet1!$C$5:$C$38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158259596427"/>
          <c:y val="0.290898157153304"/>
          <c:w val="0.617859466359069"/>
          <c:h val="0.597842794966306"/>
        </c:manualLayout>
      </c:layout>
      <c:pie3DChart>
        <c:varyColors val="1"/>
        <c:ser>
          <c:idx val="0"/>
          <c:order val="0"/>
          <c:dLbls>
            <c:dLbl>
              <c:idx val="13"/>
              <c:layout>
                <c:manualLayout>
                  <c:x val="0.360304742302939"/>
                  <c:y val="-0.03079527587535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1700-</a:t>
                    </a:r>
                    <a:r>
                      <a:rPr lang="en-US" dirty="0" smtClean="0"/>
                      <a:t>1799, 0.01%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.357225214590948"/>
                  <c:y val="-0.0846870086572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1600-</a:t>
                    </a:r>
                    <a:r>
                      <a:rPr lang="en-US" dirty="0" smtClean="0"/>
                      <a:t>1699, 0.01%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.360304742302939"/>
                  <c:y val="-0.1385787414391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1500</a:t>
                    </a:r>
                    <a:r>
                      <a:rPr lang="en-US" dirty="0"/>
                      <a:t>-</a:t>
                    </a:r>
                    <a:r>
                      <a:rPr lang="en-US" dirty="0" smtClean="0"/>
                      <a:t>1599,</a:t>
                    </a:r>
                    <a:r>
                      <a:rPr lang="en-US" baseline="0" dirty="0" smtClean="0"/>
                      <a:t> 0.07%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.375702380862893"/>
                  <c:y val="-0.1899042012313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en-US" dirty="0"/>
                      <a:t>-</a:t>
                    </a:r>
                    <a:r>
                      <a:rPr lang="en-US" dirty="0" smtClean="0"/>
                      <a:t>1500, 0.04%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'[HathiTrust Stats - 2%2F17%2F2014.xlsx]Dates'!$C$28:$C$44</c:f>
              <c:strCache>
                <c:ptCount val="17"/>
                <c:pt idx="0">
                  <c:v>2000-2009</c:v>
                </c:pt>
                <c:pt idx="1">
                  <c:v>1990-1999</c:v>
                </c:pt>
                <c:pt idx="2">
                  <c:v>1980-1989</c:v>
                </c:pt>
                <c:pt idx="3">
                  <c:v>1970-1979</c:v>
                </c:pt>
                <c:pt idx="4">
                  <c:v>1960-1969</c:v>
                </c:pt>
                <c:pt idx="5">
                  <c:v>1950-1959</c:v>
                </c:pt>
                <c:pt idx="6">
                  <c:v>1940-1949</c:v>
                </c:pt>
                <c:pt idx="7">
                  <c:v>1930-1939</c:v>
                </c:pt>
                <c:pt idx="8">
                  <c:v>1920-1929</c:v>
                </c:pt>
                <c:pt idx="9">
                  <c:v>1910-1919</c:v>
                </c:pt>
                <c:pt idx="10">
                  <c:v>1900-1909</c:v>
                </c:pt>
                <c:pt idx="11">
                  <c:v>1850-1899</c:v>
                </c:pt>
                <c:pt idx="12">
                  <c:v>1800-1849</c:v>
                </c:pt>
                <c:pt idx="13">
                  <c:v>1700-1799</c:v>
                </c:pt>
                <c:pt idx="14">
                  <c:v>1600-1699</c:v>
                </c:pt>
                <c:pt idx="15">
                  <c:v>1500-1599</c:v>
                </c:pt>
                <c:pt idx="16">
                  <c:v>0-1500</c:v>
                </c:pt>
              </c:strCache>
            </c:strRef>
          </c:cat>
          <c:val>
            <c:numRef>
              <c:f>'[HathiTrust Stats - 2%2F17%2F2014.xlsx]Dates'!$D$28:$D$44</c:f>
              <c:numCache>
                <c:formatCode>0%</c:formatCode>
                <c:ptCount val="17"/>
                <c:pt idx="0">
                  <c:v>0.1</c:v>
                </c:pt>
                <c:pt idx="1">
                  <c:v>0.14</c:v>
                </c:pt>
                <c:pt idx="2">
                  <c:v>0.14</c:v>
                </c:pt>
                <c:pt idx="3">
                  <c:v>0.13</c:v>
                </c:pt>
                <c:pt idx="4">
                  <c:v>0.11</c:v>
                </c:pt>
                <c:pt idx="5">
                  <c:v>0.06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  <c:pt idx="11">
                  <c:v>0.1</c:v>
                </c:pt>
                <c:pt idx="12">
                  <c:v>0.03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814701378"/>
          <c:y val="0.204663212435233"/>
          <c:w val="0.693721286370597"/>
          <c:h val="0.73316062176165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98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279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537120431711"/>
          <c:y val="0.235464203135853"/>
          <c:w val="0.689202910546355"/>
          <c:h val="0.665769261015442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'[HathiTrust Stats - 2%2F17%2F2014.xlsx]Languages'!$E$2:$E$12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'[HathiTrust Stats - 2%2F17%2F2014.xlsx]Languages'!$F$2:$F$12</c:f>
              <c:numCache>
                <c:formatCode>0%</c:formatCode>
                <c:ptCount val="11"/>
                <c:pt idx="0">
                  <c:v>0.492340857383113</c:v>
                </c:pt>
                <c:pt idx="1">
                  <c:v>0.0933308891292571</c:v>
                </c:pt>
                <c:pt idx="2">
                  <c:v>0.071922211053687</c:v>
                </c:pt>
                <c:pt idx="3">
                  <c:v>0.0451020199700725</c:v>
                </c:pt>
                <c:pt idx="4">
                  <c:v>0.0390634266116699</c:v>
                </c:pt>
                <c:pt idx="5">
                  <c:v>0.0373817991461315</c:v>
                </c:pt>
                <c:pt idx="6">
                  <c:v>0.0349725583764848</c:v>
                </c:pt>
                <c:pt idx="7">
                  <c:v>0.0254834094000409</c:v>
                </c:pt>
                <c:pt idx="8">
                  <c:v>0.0189808798586019</c:v>
                </c:pt>
                <c:pt idx="9">
                  <c:v>0.0135299927884146</c:v>
                </c:pt>
                <c:pt idx="10">
                  <c:v>0.127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526394840665"/>
          <c:y val="0.286712875686913"/>
          <c:w val="0.63875613878191"/>
          <c:h val="0.61524122589829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234978949518243"/>
                  <c:y val="0.004296086801880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'[HathiTrust Stats - 2%2F17%2F2014.xlsx]Languages'!$G$12:$G$52</c:f>
              <c:strCache>
                <c:ptCount val="41"/>
                <c:pt idx="0">
                  <c:v>Portuguese</c:v>
                </c:pt>
                <c:pt idx="1">
                  <c:v>Polish</c:v>
                </c:pt>
                <c:pt idx="2">
                  <c:v>Dutch</c:v>
                </c:pt>
                <c:pt idx="3">
                  <c:v>Hebrew</c:v>
                </c:pt>
                <c:pt idx="4">
                  <c:v>Hindi</c:v>
                </c:pt>
                <c:pt idx="5">
                  <c:v>Indonesian</c:v>
                </c:pt>
                <c:pt idx="6">
                  <c:v>Korean</c:v>
                </c:pt>
                <c:pt idx="7">
                  <c:v>Swedish</c:v>
                </c:pt>
                <c:pt idx="8">
                  <c:v>Thai</c:v>
                </c:pt>
                <c:pt idx="9">
                  <c:v>Urdu</c:v>
                </c:pt>
                <c:pt idx="10">
                  <c:v>Turkish</c:v>
                </c:pt>
                <c:pt idx="11">
                  <c:v>Danish</c:v>
                </c:pt>
                <c:pt idx="12">
                  <c:v>Czech</c:v>
                </c:pt>
                <c:pt idx="13">
                  <c:v>Croatian</c:v>
                </c:pt>
                <c:pt idx="14">
                  <c:v>Persian</c:v>
                </c:pt>
                <c:pt idx="15">
                  <c:v>Tamil</c:v>
                </c:pt>
                <c:pt idx="16">
                  <c:v>Hungarian</c:v>
                </c:pt>
                <c:pt idx="17">
                  <c:v>Bengali</c:v>
                </c:pt>
                <c:pt idx="18">
                  <c:v>Norwegian</c:v>
                </c:pt>
                <c:pt idx="19">
                  <c:v>Sanskrit</c:v>
                </c:pt>
                <c:pt idx="20">
                  <c:v>Greek,-Modern-(1453--)</c:v>
                </c:pt>
                <c:pt idx="21">
                  <c:v>Vietnamese</c:v>
                </c:pt>
                <c:pt idx="22">
                  <c:v>Ukrainian</c:v>
                </c:pt>
                <c:pt idx="23">
                  <c:v>Serbian</c:v>
                </c:pt>
                <c:pt idx="24">
                  <c:v>Bulgarian</c:v>
                </c:pt>
                <c:pt idx="25">
                  <c:v>Greek,-Ancient-(to-1453)</c:v>
                </c:pt>
                <c:pt idx="26">
                  <c:v>Armenian</c:v>
                </c:pt>
                <c:pt idx="27">
                  <c:v>Romanian</c:v>
                </c:pt>
                <c:pt idx="28">
                  <c:v>Marathi</c:v>
                </c:pt>
                <c:pt idx="29">
                  <c:v>Panjabi</c:v>
                </c:pt>
                <c:pt idx="30">
                  <c:v>Telugu</c:v>
                </c:pt>
                <c:pt idx="31">
                  <c:v>Catalan</c:v>
                </c:pt>
                <c:pt idx="32">
                  <c:v>Malay</c:v>
                </c:pt>
                <c:pt idx="33">
                  <c:v>Multiple-languages</c:v>
                </c:pt>
                <c:pt idx="34">
                  <c:v>Malayalam</c:v>
                </c:pt>
                <c:pt idx="35">
                  <c:v>Finnish</c:v>
                </c:pt>
                <c:pt idx="36">
                  <c:v>Slovak</c:v>
                </c:pt>
                <c:pt idx="37">
                  <c:v>Slovenian</c:v>
                </c:pt>
                <c:pt idx="38">
                  <c:v>Turkish,-Ottoman</c:v>
                </c:pt>
                <c:pt idx="39">
                  <c:v>Yiddish</c:v>
                </c:pt>
                <c:pt idx="40">
                  <c:v>Nepali</c:v>
                </c:pt>
              </c:strCache>
            </c:strRef>
          </c:cat>
          <c:val>
            <c:numRef>
              <c:f>'[HathiTrust Stats - 2%2F17%2F2014.xlsx]Languages'!$H$12:$H$52</c:f>
              <c:numCache>
                <c:formatCode>0%</c:formatCode>
                <c:ptCount val="41"/>
                <c:pt idx="0">
                  <c:v>0.0696698454837497</c:v>
                </c:pt>
                <c:pt idx="1">
                  <c:v>0.0679487923607448</c:v>
                </c:pt>
                <c:pt idx="2">
                  <c:v>0.054543756892414</c:v>
                </c:pt>
                <c:pt idx="3">
                  <c:v>0.0515785993857708</c:v>
                </c:pt>
                <c:pt idx="4">
                  <c:v>0.0483194496667668</c:v>
                </c:pt>
                <c:pt idx="5">
                  <c:v>0.0429897367697196</c:v>
                </c:pt>
                <c:pt idx="6">
                  <c:v>0.0379502307775778</c:v>
                </c:pt>
                <c:pt idx="7">
                  <c:v>0.036394469413454</c:v>
                </c:pt>
                <c:pt idx="8">
                  <c:v>0.0325448117314249</c:v>
                </c:pt>
                <c:pt idx="9">
                  <c:v>0.0322949814393758</c:v>
                </c:pt>
                <c:pt idx="10">
                  <c:v>0.031137939127209</c:v>
                </c:pt>
                <c:pt idx="11">
                  <c:v>0.0310798977462279</c:v>
                </c:pt>
                <c:pt idx="12">
                  <c:v>0.0293424416242502</c:v>
                </c:pt>
                <c:pt idx="13">
                  <c:v>0.0252114094213779</c:v>
                </c:pt>
                <c:pt idx="14">
                  <c:v>0.0235004504515872</c:v>
                </c:pt>
                <c:pt idx="15">
                  <c:v>0.0221099808463443</c:v>
                </c:pt>
                <c:pt idx="16">
                  <c:v>0.0206753493207897</c:v>
                </c:pt>
                <c:pt idx="17">
                  <c:v>0.0204961781012393</c:v>
                </c:pt>
                <c:pt idx="18">
                  <c:v>0.0199309055212495</c:v>
                </c:pt>
                <c:pt idx="19">
                  <c:v>0.0170591189318367</c:v>
                </c:pt>
                <c:pt idx="20">
                  <c:v>0.0151311356679427</c:v>
                </c:pt>
                <c:pt idx="21">
                  <c:v>0.0144472567876871</c:v>
                </c:pt>
                <c:pt idx="22">
                  <c:v>0.0141949029573345</c:v>
                </c:pt>
                <c:pt idx="23">
                  <c:v>0.0141355998072017</c:v>
                </c:pt>
                <c:pt idx="24">
                  <c:v>0.013712907141361</c:v>
                </c:pt>
                <c:pt idx="25">
                  <c:v>0.0123994054543757</c:v>
                </c:pt>
                <c:pt idx="26">
                  <c:v>0.0115022875874721</c:v>
                </c:pt>
                <c:pt idx="27">
                  <c:v>0.0111527775324338</c:v>
                </c:pt>
                <c:pt idx="28">
                  <c:v>0.0109937946193116</c:v>
                </c:pt>
                <c:pt idx="29">
                  <c:v>0.00914025573537168</c:v>
                </c:pt>
                <c:pt idx="30">
                  <c:v>0.00884121644640383</c:v>
                </c:pt>
                <c:pt idx="31">
                  <c:v>0.00809172557025657</c:v>
                </c:pt>
                <c:pt idx="32">
                  <c:v>0.00776492735994993</c:v>
                </c:pt>
                <c:pt idx="33">
                  <c:v>0.00726274323754823</c:v>
                </c:pt>
                <c:pt idx="34">
                  <c:v>0.00710502209357785</c:v>
                </c:pt>
                <c:pt idx="35">
                  <c:v>0.00645268744211634</c:v>
                </c:pt>
                <c:pt idx="36">
                  <c:v>0.00626216030020011</c:v>
                </c:pt>
                <c:pt idx="37">
                  <c:v>0.00561234918704213</c:v>
                </c:pt>
                <c:pt idx="38">
                  <c:v>0.00555430780606103</c:v>
                </c:pt>
                <c:pt idx="39">
                  <c:v>0.00550131350168698</c:v>
                </c:pt>
                <c:pt idx="40">
                  <c:v>0.00413734104863111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9662025005495"/>
          <c:y val="0.108518802406336"/>
          <c:w val="0.850113300317098"/>
          <c:h val="0.693061517995182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In </a:t>
                    </a:r>
                    <a:r>
                      <a:rPr lang="en-US" dirty="0" smtClean="0"/>
                      <a:t>Copyright or undetermined</a:t>
                    </a:r>
                    <a:r>
                      <a:rPr lang="en-US" dirty="0"/>
                      <a:t>
63%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Public </a:t>
                    </a:r>
                    <a:r>
                      <a:rPr lang="en-US" dirty="0" smtClean="0"/>
                      <a:t>Domain Worldwide</a:t>
                    </a:r>
                    <a:r>
                      <a:rPr lang="en-US" dirty="0"/>
                      <a:t>
21%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131362889983578"/>
                  <c:y val="-5.40800045650419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US Government </a:t>
                    </a:r>
                    <a:r>
                      <a:rPr lang="en-US" dirty="0"/>
                      <a:t>Documents
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0226244343891403"/>
                  <c:y val="0.04166636840849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241922345913657"/>
                  <c:y val="0.11578171091445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Open Access
0.06%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249597248619785"/>
                  <c:y val="0.10860822706896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Creative Commons
0.06%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“Public domain”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Office PowerPoint]Sheet1'!$A$2:$A$7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Government Documents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'[Chart in Microsoft Office PowerPoint]Sheet1'!$B$2:$B$7</c:f>
              <c:numCache>
                <c:formatCode>#,##0</c:formatCode>
                <c:ptCount val="6"/>
                <c:pt idx="0" formatCode="0">
                  <c:v>8.0E6</c:v>
                </c:pt>
                <c:pt idx="1">
                  <c:v>2.665594E6</c:v>
                </c:pt>
                <c:pt idx="2" formatCode="0">
                  <c:v>600000.0</c:v>
                </c:pt>
                <c:pt idx="3">
                  <c:v>1.470371E6</c:v>
                </c:pt>
                <c:pt idx="4">
                  <c:v>7776.0</c:v>
                </c:pt>
                <c:pt idx="5">
                  <c:v>7497.0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5.0"/>
        <c:secondPieSize val="75"/>
        <c:serLines/>
      </c:of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8AA6F1-A896-4D15-99BD-CA23C1903350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869433-4C46-4D83-86FA-EF726D14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3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204EDF-F378-4316-A30B-CB4C395FEA5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947B98-E94B-4DBF-95AA-5407F2C1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2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81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6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7701-3075-974F-9846-0FB471D2B377}" type="slidenum">
              <a:rPr lang="en-US" smtClean="0"/>
              <a:t>11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90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6463-25C1-664A-81D1-B42FE4C420B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92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7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47B98-E94B-4DBF-95AA-5407F2C1A8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51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45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B5E4A1D-C563-414D-BDD4-2C631134ABDD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76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17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77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7701-3075-974F-9846-0FB471D2B37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03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47B98-E94B-4DBF-95AA-5407F2C1A84B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48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86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22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10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95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00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51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EF6975-FD41-2240-A47B-D80B88F641E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9" name="Notes Placeholder 4"/>
          <p:cNvSpPr>
            <a:spLocks noGrp="1"/>
          </p:cNvSpPr>
          <p:nvPr/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defTabSz="465887" eaLnBrk="0" hangingPunct="0">
              <a:spcBef>
                <a:spcPct val="30000"/>
              </a:spcBef>
            </a:pP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6020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1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47B98-E94B-4DBF-95AA-5407F2C1A8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285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47B98-E94B-4DBF-95AA-5407F2C1A8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92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6463-25C1-664A-81D1-B42FE4C420B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8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792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47B98-E94B-4DBF-95AA-5407F2C1A8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9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DEBB2-26FA-C24C-9860-8C3C8EE845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3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10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2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3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12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1.jpe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1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1.jpe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jpe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1.jpe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1.jpe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1.jpe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1.jpe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3.jpeg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1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1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1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1.jpe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DE1E-48B1-445A-AEB4-F08084C653BF}" type="datetime1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7247-F472-402F-B5D8-59952766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5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7579-5CEF-4B14-871A-4C90DF07C4A8}" type="datetime1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7247-F472-402F-B5D8-59952766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18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923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52400" y="6613498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945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00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B7DA-66C6-45D6-B5CB-5BEB566AD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034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B022-013E-41A8-8A9D-15F6C83E6E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454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31A6-E4C2-4A2A-8729-771AD7F14F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796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FAF6-BF5A-4F26-A7BA-5F4DB55893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04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48AA-16D4-41D6-8924-9512172520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146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77EC-740A-43D3-AC3A-4DE16065C5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121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6F74-5A4C-4359-B1C8-62D7677FBD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9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F182-01B6-4576-884B-7FD44B24C9AF}" type="datetime1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7247-F472-402F-B5D8-59952766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52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8B56-6EEB-4697-B4F9-362C2A16FD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259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3995-0C34-464A-9A1A-442CEB802D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946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C991-044B-49C6-8B50-C3AD357C75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928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4BF3-7CE7-4748-84B8-237CE5B4F0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333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62000" y="1524000"/>
            <a:ext cx="10668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656131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416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354484" y="1219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600" y="1775064"/>
            <a:ext cx="104648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713817" y="557214"/>
            <a:ext cx="389466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 defTabSz="457200"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184401" y="3976471"/>
            <a:ext cx="7846484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63600" y="1689100"/>
            <a:ext cx="104648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7985" y="5842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44083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980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3618" y="1752600"/>
            <a:ext cx="8468783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1" y="4394200"/>
            <a:ext cx="1835149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867" y="2009774"/>
            <a:ext cx="7512051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987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642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52400" y="6613498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3618" y="1752600"/>
            <a:ext cx="8468783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1" y="4394200"/>
            <a:ext cx="1835149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867" y="2009774"/>
            <a:ext cx="7512051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1E366541-FCFD-4633-A1E3-730BD4569DEF}" type="datetime1">
              <a:rPr lang="en-US" smtClean="0"/>
              <a:t>12/11/14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0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443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CDC4-296E-4368-87E3-A2271CA73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058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0BD7-8E2E-4F7B-B08F-2187BEDB2A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916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B20F-44A4-46CB-9FA5-F395728198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941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A66-9805-4A7D-8E07-EAA7E0B925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00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6C46-9C45-48A5-BB44-7C247AF7AB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497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0B85-2E04-455B-BBF7-6F6E90BD0E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187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A790-C279-4307-B8AF-038288C2F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338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BC5C-AC84-4890-A1BE-69FAB3790D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222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369A-07B1-4848-A3E6-ABA1FEAEAC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37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62000" y="1524000"/>
            <a:ext cx="10668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41D3F4E6-8105-4CAC-9A8C-29081BA028DD}" type="datetime1">
              <a:rPr lang="en-US" smtClean="0"/>
              <a:t>12/11/14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4D8C-71E2-4D4E-9000-97EA83F26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047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843E-AA12-48F2-9B19-314BF5D71F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654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62000" y="1524000"/>
            <a:ext cx="10668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656131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820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354484" y="1219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600" y="1775064"/>
            <a:ext cx="104648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713817" y="557214"/>
            <a:ext cx="389466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 defTabSz="457200"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184401" y="3976471"/>
            <a:ext cx="7846484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63600" y="1689100"/>
            <a:ext cx="104648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7985" y="5842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6331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830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3618" y="1752600"/>
            <a:ext cx="8468783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1" y="4394200"/>
            <a:ext cx="1835149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867" y="2009774"/>
            <a:ext cx="7512051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079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74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52400" y="6613498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454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085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0513-DC6F-46B3-BD00-B7AEFCC0CE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354484" y="1219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863600" y="1775064"/>
            <a:ext cx="104648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713817" y="557214"/>
            <a:ext cx="389466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184401" y="3976471"/>
            <a:ext cx="7846484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63600" y="1689100"/>
            <a:ext cx="104648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7985" y="5842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01439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5650-6111-4B93-BDC3-1B4F903185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6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7F2A-E086-49E6-A3C1-C53B3ECBA4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8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841B-4151-4A1B-AA83-AED86C5814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6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5150-66FD-40B7-A151-6FE3ED9662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0675-7F66-417C-9B28-D1EA38DD1F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6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00B9-0533-4A03-9672-87E3106E03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3578-B6EB-44B7-AF4C-C40DABCC91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CA4A-C425-4B78-874D-821883E9FA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69E1-0B48-4D5E-BE96-6BB799A43D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7419-9850-472C-9D3F-6213A9E62D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309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62000" y="1524000"/>
            <a:ext cx="10668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D26CC624-0CB5-4B5C-B3D3-A38A0076FA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354484" y="1219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600" y="1752600"/>
            <a:ext cx="10464800" cy="46990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713817" y="557214"/>
            <a:ext cx="389466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 defTabSz="457200"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184401" y="3311525"/>
            <a:ext cx="7846484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7" name="Picture 10" descr="HathiTrustLogo_vertica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18" y="584201"/>
            <a:ext cx="117263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63600" y="1689100"/>
            <a:ext cx="104648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4A71CAA2-E8B4-445A-BCAF-EB43A16CD1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3618" y="1752600"/>
            <a:ext cx="8468783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1" y="4394200"/>
            <a:ext cx="1835149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867" y="2009774"/>
            <a:ext cx="7512051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89D953DE-6DCC-4A2A-B6BA-E474B76F86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6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270C82DD-A8B9-4473-8EE5-43AA3EE018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0869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A9CF6F41-EACC-48B4-82C3-3E3559FF6C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193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11E04452-BD95-40CC-90B2-37407D4381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544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100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8002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9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7508-1DCB-4ACD-8358-25D2AE0CB1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362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153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89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3565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6404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542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573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7939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010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62000" y="1524000"/>
            <a:ext cx="10668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656131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7801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354484" y="1219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600" y="1775064"/>
            <a:ext cx="104648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713817" y="557214"/>
            <a:ext cx="389466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 defTabSz="457200"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184401" y="3976471"/>
            <a:ext cx="7846484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63600" y="1689100"/>
            <a:ext cx="104648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7985" y="5842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803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E495-A0D9-469A-B00F-12F7CD9688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587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7112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3618" y="1752600"/>
            <a:ext cx="8468783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1" y="4394200"/>
            <a:ext cx="1835149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867" y="2009774"/>
            <a:ext cx="7512051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676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30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52400" y="6613498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668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1762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3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532C-4408-42E9-BDC2-73302B2344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479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6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9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62000" y="1524000"/>
            <a:ext cx="10668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3618" y="1752600"/>
            <a:ext cx="8468783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1" y="4394200"/>
            <a:ext cx="1835149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867" y="2009774"/>
            <a:ext cx="7512051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354484" y="1219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600" y="1752600"/>
            <a:ext cx="10464800" cy="46990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713817" y="557214"/>
            <a:ext cx="389466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 defTabSz="457200"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184401" y="3311525"/>
            <a:ext cx="7846484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7" name="Picture 10" descr="HathiTrustLogo_vertica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18" y="584201"/>
            <a:ext cx="117263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63600" y="1689100"/>
            <a:ext cx="104648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9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E372-712B-4AF5-A693-E162F517E7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7274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31982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4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5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4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9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29C7-A4A6-4BA3-AEA5-7EF13323AAC3}" type="datetime1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7247-F472-402F-B5D8-59952766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3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23F5-A3CC-46A1-8AE5-1166F88315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2633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62000" y="1524000"/>
            <a:ext cx="10668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844800" cy="2540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3618" y="1752600"/>
            <a:ext cx="8468783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1" y="4394200"/>
            <a:ext cx="1835149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867" y="2009774"/>
            <a:ext cx="7512051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354484" y="1219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600" y="1752600"/>
            <a:ext cx="10464800" cy="46990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713817" y="557214"/>
            <a:ext cx="389466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 defTabSz="457200"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184401" y="3311525"/>
            <a:ext cx="7846484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7" name="Picture 10" descr="HathiTrustLogo_vertica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18" y="584201"/>
            <a:ext cx="117263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63600" y="1689100"/>
            <a:ext cx="104648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7386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4198-00CE-4C33-A04E-BB1E841756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31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987F-7690-4F9C-980A-90AE812197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13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6C59-3D22-457A-82AB-4D7C684AC2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57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9568-5ACC-436A-B6BC-3168A733E3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19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AD68-46CC-4D1B-9E7B-56696A669A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76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354484" y="1219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600" y="1775064"/>
            <a:ext cx="104648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713817" y="557214"/>
            <a:ext cx="389466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 defTabSz="457200"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184401" y="3976471"/>
            <a:ext cx="7846484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63600" y="1689100"/>
            <a:ext cx="104648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7985" y="5842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659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64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3618" y="1752600"/>
            <a:ext cx="8468783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1" y="4394200"/>
            <a:ext cx="1835149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867" y="2009774"/>
            <a:ext cx="7512051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31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9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6EE1-66F2-4B5B-9AF7-E2AAB9C1E665}" type="datetime1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7247-F472-402F-B5D8-59952766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91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52400" y="6613498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59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CB1E-A63B-4593-A468-85EB48F9E2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74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0955-92C7-4727-BD55-B39E055F79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06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FFB1-7869-42AA-AD90-8D748AF8AE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18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F3C-2623-4434-BF6A-06B910097E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61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E795-DAB7-4632-9936-DDFAB9E67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19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4806-2FA2-41E7-934C-A241A8B483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25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EF85-FE25-4F6D-A2B8-B15DE61BE8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36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B943-471C-4275-B411-B9658E8097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1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3ADE-62EA-499D-8BE2-35B4D1449C41}" type="datetime1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7247-F472-402F-B5D8-59952766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037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2F4A-A757-4DE3-8C5B-777DF8525F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95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9201-8050-42A8-804C-AF0E7789F9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73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77A8-5DC7-4498-B30B-E927FEB019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4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62000" y="1524000"/>
            <a:ext cx="10668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656131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564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354484" y="1219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600" y="1775064"/>
            <a:ext cx="104648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713817" y="557214"/>
            <a:ext cx="389466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 defTabSz="457200"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184401" y="3976471"/>
            <a:ext cx="7846484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63600" y="1689100"/>
            <a:ext cx="104648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7985" y="5842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9088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503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3618" y="1752600"/>
            <a:ext cx="8468783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1" y="4394200"/>
            <a:ext cx="1835149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867" y="2009774"/>
            <a:ext cx="7512051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16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302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52400" y="6613498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56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4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1280-2B2A-424C-8F6D-75AF3BFBF663}" type="datetime1">
              <a:rPr lang="en-US" smtClean="0"/>
              <a:t>12/11/14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7247-F472-402F-B5D8-59952766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131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B0CEB-68E1-40B3-9F77-DB1A2764FC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35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AAA0-C3A6-4A3E-B5A9-6F02C4AA01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50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7BFC-F341-4E91-9736-8782BC20BF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603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EEA9-6B31-492B-A070-50121348CE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698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A2FF-EF72-4D08-B238-4BEA214540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51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4B59-9168-4F82-B5F3-5706A6827D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38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EEE5-54D3-4B98-A65E-D2EA96FCE8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720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D3CB-86FD-455F-8561-EC06236BDA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976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65FC-1543-41C6-8804-E5EB22A29D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719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CC48-0978-4559-949B-900A82D1E9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9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43FE-DB1F-4664-B06A-178E610E348C}" type="datetime1">
              <a:rPr lang="en-US" smtClean="0"/>
              <a:t>12/11/14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7247-F472-402F-B5D8-59952766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515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0C18-777F-407F-BEFC-A60669E489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33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62000" y="1524000"/>
            <a:ext cx="10668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656131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43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354484" y="1219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600" y="1775064"/>
            <a:ext cx="104648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713817" y="557214"/>
            <a:ext cx="389466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 defTabSz="457200"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184401" y="3976471"/>
            <a:ext cx="7846484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63600" y="1689100"/>
            <a:ext cx="104648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7985" y="5842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51562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809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3618" y="1752600"/>
            <a:ext cx="8468783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1" y="4394200"/>
            <a:ext cx="1835149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867" y="2009774"/>
            <a:ext cx="7512051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66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66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52400" y="6613498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64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023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C5FE-1308-4A77-80E5-B5A5B53FDE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452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C5D-3771-443E-A93D-6261DF0226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9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DFDF-35FE-4E7F-8BC0-371EF00C6721}" type="datetime1">
              <a:rPr lang="en-US" smtClean="0"/>
              <a:t>12/11/14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7247-F472-402F-B5D8-59952766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152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80D3-1D78-45DD-B9E3-CC9154854A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196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74B-5224-48E6-99E5-B9DE616453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73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140C-8430-414E-A0CB-866F2EDC2B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291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A11E-7896-457F-BEA0-7E65A35D24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388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9DA-E6F1-4327-A140-2153386C4C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488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D32-E837-430B-9C6C-A32ECE525E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36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9125-76C2-410C-81AE-4F948EB42F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722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2D75-CFEC-4832-A33D-267869689A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4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29E1-140C-4C90-8B89-C78AD24D80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73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62000" y="1524000"/>
            <a:ext cx="10668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656131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8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22AC-65F1-427E-A52D-337A1832F39B}" type="datetime1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7247-F472-402F-B5D8-59952766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280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354484" y="1219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600" y="1775064"/>
            <a:ext cx="104648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713817" y="557214"/>
            <a:ext cx="389466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 defTabSz="457200"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184401" y="3976471"/>
            <a:ext cx="7846484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63600" y="1689100"/>
            <a:ext cx="104648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7985" y="5842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24627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55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3618" y="1752600"/>
            <a:ext cx="8468783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1" y="4394200"/>
            <a:ext cx="1835149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867" y="2009774"/>
            <a:ext cx="7512051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002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601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52400" y="6613498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49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725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CD29-74AE-4D87-B056-6B027EEAF7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956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3A88-1E0B-40F3-9E9A-0F2B2A6BA9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835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702-26EE-4A49-B93E-BED7D4D19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530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58E3-73DA-4FE8-BAC6-E70A20938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C0D4-19FA-4B04-ADBB-53BB11E7DDDB}" type="datetime1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7247-F472-402F-B5D8-59952766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760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706C-A174-4D7C-A449-E5C0BCA675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212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F77C-9ACE-4660-8D1E-2B5130BAF6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64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34E-4811-4442-B91D-FCA29B7EF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946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8D60-780B-4496-B8A9-CB469A59C1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075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318A-B73E-4DF0-8B48-7C746627B9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648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D6AD-DFF4-40C8-A97F-96573BF5F3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425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6CF3-5A71-46E2-8920-5B16B08C98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663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62000" y="1524000"/>
            <a:ext cx="10668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656131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717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354484" y="1219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600" y="1775064"/>
            <a:ext cx="104648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713817" y="557214"/>
            <a:ext cx="389466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 defTabSz="457200"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184401" y="3976471"/>
            <a:ext cx="7846484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63600" y="1689100"/>
            <a:ext cx="104648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7985" y="584200"/>
            <a:ext cx="1265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187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96850"/>
            <a:ext cx="11717867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8" y="5930900"/>
            <a:ext cx="126576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52400" y="6596103"/>
            <a:ext cx="1833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 September, 2014  |  </a:t>
            </a:r>
            <a:fld id="{4070A008-E005-5B46-8DE9-7FA5072A9773}" type="slidenum">
              <a:rPr lang="en-US" sz="12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0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71.xml"/><Relationship Id="rId16" Type="http://schemas.openxmlformats.org/officeDocument/2006/relationships/slideLayout" Target="../slideLayouts/slideLayout172.xml"/><Relationship Id="rId17" Type="http://schemas.openxmlformats.org/officeDocument/2006/relationships/slideLayout" Target="../slideLayouts/slideLayout173.xml"/><Relationship Id="rId18" Type="http://schemas.openxmlformats.org/officeDocument/2006/relationships/slideLayout" Target="../slideLayouts/slideLayout174.xml"/><Relationship Id="rId19" Type="http://schemas.openxmlformats.org/officeDocument/2006/relationships/theme" Target="../theme/theme10.xml"/><Relationship Id="rId1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6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190.xml"/><Relationship Id="rId17" Type="http://schemas.openxmlformats.org/officeDocument/2006/relationships/theme" Target="../theme/theme11.xml"/><Relationship Id="rId1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4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205.xml"/><Relationship Id="rId16" Type="http://schemas.openxmlformats.org/officeDocument/2006/relationships/slideLayout" Target="../slideLayouts/slideLayout206.xml"/><Relationship Id="rId17" Type="http://schemas.openxmlformats.org/officeDocument/2006/relationships/theme" Target="../theme/theme12.xml"/><Relationship Id="rId1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67.xml"/><Relationship Id="rId19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5.xml"/><Relationship Id="rId19" Type="http://schemas.openxmlformats.org/officeDocument/2006/relationships/theme" Target="../theme/theme5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2.xml"/><Relationship Id="rId18" Type="http://schemas.openxmlformats.org/officeDocument/2006/relationships/theme" Target="../theme/theme6.xml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0.xml"/><Relationship Id="rId19" Type="http://schemas.openxmlformats.org/officeDocument/2006/relationships/theme" Target="../theme/theme7.xml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38.xml"/><Relationship Id="rId19" Type="http://schemas.openxmlformats.org/officeDocument/2006/relationships/theme" Target="../theme/theme8.xml"/><Relationship Id="rId1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56.xml"/><Relationship Id="rId19" Type="http://schemas.openxmlformats.org/officeDocument/2006/relationships/theme" Target="../theme/theme9.xml"/><Relationship Id="rId1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6A008-EEA0-4D39-AE3F-C676AC5BFFDF}" type="datetime1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B7247-F472-402F-B5D8-59952766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5229EA0-F317-5248-BBB4-5B8E16A94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4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0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6246388-FCA3-3A4D-838D-1DC3EC2D8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8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DCF07AE-B258-4A03-9483-2C6D19B64A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8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4CD8B45-4C42-46B0-B8F9-1926FEF736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6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779643-2724-4F36-BB8A-622FF1C083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5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B16EE1-0CC0-469D-8E6B-84967D5A40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B3C8E3D-6249-40F8-ABD8-99900CA6A9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8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6" r:id="rId15"/>
    <p:sldLayoutId id="2147483757" r:id="rId16"/>
    <p:sldLayoutId id="2147483758" r:id="rId17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000D6-7DE1-46D3-979B-BB1A347BB1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9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5DCBC70-2683-4BB3-A05B-CA26AD03B0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0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612612A-660D-4949-A598-0587298221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6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9.png"/><Relationship Id="rId6" Type="http://schemas.openxmlformats.org/officeDocument/2006/relationships/chart" Target="../charts/chart2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hathitrust.org/access_use%23ic-acces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hathitrust.org/htrc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2617095" y="2002454"/>
            <a:ext cx="6776238" cy="169313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HathiTrust:</a:t>
            </a:r>
            <a:br>
              <a:rPr lang="en-US" dirty="0" smtClean="0"/>
            </a:br>
            <a:r>
              <a:rPr lang="en-US" dirty="0" smtClean="0"/>
              <a:t>An Above Campus Solution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134537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7095" y="4222804"/>
            <a:ext cx="700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Sarah Michalak</a:t>
            </a:r>
          </a:p>
          <a:p>
            <a:pPr algn="ctr"/>
            <a:r>
              <a:rPr lang="en-US" dirty="0" smtClean="0"/>
              <a:t>RLUK Birmingham</a:t>
            </a:r>
          </a:p>
          <a:p>
            <a:pPr algn="ctr"/>
            <a:r>
              <a:rPr lang="en-US" dirty="0" smtClean="0"/>
              <a:t>November 14,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3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THITRUST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7891"/>
            <a:ext cx="9144000" cy="6084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0547" y="974124"/>
            <a:ext cx="283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HATHITRUST.ORG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90859" y="1217655"/>
            <a:ext cx="1078578" cy="17395"/>
          </a:xfrm>
          <a:prstGeom prst="straightConnector1">
            <a:avLst/>
          </a:prstGeom>
          <a:ln w="73025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45000" y="4960798"/>
            <a:ext cx="4458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12.5 million total volumes </a:t>
            </a:r>
          </a:p>
          <a:p>
            <a:r>
              <a:rPr lang="en-US" dirty="0"/>
              <a:t>6.4 million book titles</a:t>
            </a:r>
          </a:p>
          <a:p>
            <a:r>
              <a:rPr lang="en-US" dirty="0"/>
              <a:t>327,000 serial titles</a:t>
            </a:r>
          </a:p>
          <a:p>
            <a:r>
              <a:rPr lang="en-US" dirty="0"/>
              <a:t>575,889 government publications</a:t>
            </a:r>
          </a:p>
          <a:p>
            <a:r>
              <a:rPr lang="en-US" dirty="0"/>
              <a:t>4.6 million volumes in the public domain (~37%)</a:t>
            </a:r>
          </a:p>
          <a:p>
            <a:endParaRPr lang="en-US" dirty="0"/>
          </a:p>
        </p:txBody>
      </p:sp>
      <p:pic>
        <p:nvPicPr>
          <p:cNvPr id="9" name="Picture 8" descr="Screen Shot 2014-10-28 at 7.08.2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482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pla_public_printer_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144000" cy="53583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10100" y="3873500"/>
            <a:ext cx="4787900" cy="36933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9701" y="3873500"/>
            <a:ext cx="280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Link takes you to HathiTrust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372100" y="3987800"/>
            <a:ext cx="1117600" cy="508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0" y="5389685"/>
            <a:ext cx="9144000" cy="146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prstClr val="black"/>
                </a:solidFill>
              </a:rPr>
              <a:t>Records loaded into DPLA, local library catalogs, and commercial databases</a:t>
            </a:r>
          </a:p>
        </p:txBody>
      </p:sp>
    </p:spTree>
    <p:extLst>
      <p:ext uri="{BB962C8B-B14F-4D97-AF65-F5344CB8AC3E}">
        <p14:creationId xmlns:p14="http://schemas.microsoft.com/office/powerpoint/2010/main" val="340812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Collective Stewardship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Leverage </a:t>
            </a:r>
            <a:r>
              <a:rPr lang="en-US" dirty="0"/>
              <a:t>expertise across institutions</a:t>
            </a:r>
          </a:p>
          <a:p>
            <a:pPr>
              <a:defRPr/>
            </a:pPr>
            <a:r>
              <a:rPr lang="en-US" dirty="0" smtClean="0"/>
              <a:t>Distributed Functions and Services</a:t>
            </a:r>
            <a:endParaRPr lang="en-US" dirty="0"/>
          </a:p>
          <a:p>
            <a:pPr lvl="1"/>
            <a:r>
              <a:rPr lang="en-US" dirty="0" smtClean="0"/>
              <a:t>Preservation </a:t>
            </a:r>
            <a:r>
              <a:rPr lang="en-US" dirty="0"/>
              <a:t>repository and access services</a:t>
            </a:r>
          </a:p>
          <a:p>
            <a:pPr lvl="2"/>
            <a:r>
              <a:rPr lang="en-US" dirty="0"/>
              <a:t>University of Michigan</a:t>
            </a:r>
          </a:p>
          <a:p>
            <a:pPr lvl="2"/>
            <a:r>
              <a:rPr lang="en-US" dirty="0"/>
              <a:t>Mirror site:  Indiana University</a:t>
            </a:r>
          </a:p>
          <a:p>
            <a:pPr lvl="1"/>
            <a:r>
              <a:rPr lang="en-US" dirty="0"/>
              <a:t>Metadata management services </a:t>
            </a:r>
            <a:endParaRPr lang="en-US" dirty="0" smtClean="0"/>
          </a:p>
          <a:p>
            <a:pPr lvl="2"/>
            <a:r>
              <a:rPr lang="en-US" dirty="0" smtClean="0"/>
              <a:t>California </a:t>
            </a:r>
            <a:r>
              <a:rPr lang="en-US" dirty="0"/>
              <a:t>Digital Library	</a:t>
            </a:r>
          </a:p>
          <a:p>
            <a:pPr lvl="1"/>
            <a:r>
              <a:rPr lang="en-US" dirty="0"/>
              <a:t>HathiTrust Research Center</a:t>
            </a:r>
          </a:p>
          <a:p>
            <a:pPr lvl="2"/>
            <a:r>
              <a:rPr lang="en-US" dirty="0"/>
              <a:t>Indiana University and University of </a:t>
            </a:r>
            <a:r>
              <a:rPr lang="en-US" dirty="0" smtClean="0"/>
              <a:t>Illinois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November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8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Collection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8DC2-4B63-404C-9DD1-FFCAD334520F}" type="datetime1">
              <a:rPr lang="en-US" smtClean="0"/>
              <a:t>12/11/14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771650" y="1555750"/>
          <a:ext cx="86741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67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93762"/>
          </a:xfrm>
        </p:spPr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Dates</a:t>
            </a: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028701"/>
          <a:ext cx="82296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Worksheet" r:id="rId4" imgW="8228920" imgH="4894683" progId="Excel.Sheet.8">
                  <p:embed/>
                </p:oleObj>
              </mc:Choice>
              <mc:Fallback>
                <p:oleObj name="Worksheet" r:id="rId4" imgW="8228920" imgH="489468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28701"/>
                        <a:ext cx="8229600" cy="4894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839960" y="1382121"/>
          <a:ext cx="8248018" cy="494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FA6C-7FD3-45D1-8317-7BE59BD1138A}" type="datetime1">
              <a:rPr lang="en-US" smtClean="0"/>
              <a:t>12/11/14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2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356296" y="1739901"/>
          <a:ext cx="7212208" cy="433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0326" y="1739901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~87% of all content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981200" y="1739900"/>
          <a:ext cx="7587304" cy="455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76CD-AAD8-4804-8850-AE0992AEB257}" type="datetime1">
              <a:rPr lang="en-US" smtClean="0"/>
              <a:t>12/11/14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9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Language Distribution (2)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842104" y="1860816"/>
          <a:ext cx="7741153" cy="464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8801753" y="1417639"/>
            <a:ext cx="1540430" cy="1594183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next 40 languages make up ~12% of total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8232-B482-49C9-B984-0C44DE638133}" type="datetime1">
              <a:rPr lang="en-US" smtClean="0"/>
              <a:t>12/11/14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Distribution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981200" y="1905000"/>
          <a:ext cx="7734300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D90A-6DCD-B344-B221-DE0E26D0505C}" type="datetime1">
              <a:rPr lang="en-US" smtClean="0"/>
              <a:t>12/11/14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388-FCA3-3A4D-838D-1DC3EC2D82D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7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7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DFDF-35FE-4E7F-8BC0-371EF00C67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" b="18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1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with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Preservation</a:t>
            </a:r>
          </a:p>
          <a:p>
            <a:pPr lvl="1"/>
            <a:r>
              <a:rPr lang="en-US" dirty="0"/>
              <a:t>TRAC-</a:t>
            </a:r>
            <a:r>
              <a:rPr lang="en-US" dirty="0" smtClean="0"/>
              <a:t>certified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Long-term commitments to preserve digital </a:t>
            </a:r>
            <a:r>
              <a:rPr lang="en-US" dirty="0">
                <a:latin typeface="Calibri" charset="0"/>
                <a:ea typeface="ＭＳ Ｐゴシック" charset="0"/>
              </a:rPr>
              <a:t>content facilitate </a:t>
            </a:r>
            <a:r>
              <a:rPr lang="en-US" dirty="0" smtClean="0">
                <a:latin typeface="Calibri" charset="0"/>
                <a:ea typeface="ＭＳ Ｐゴシック" charset="0"/>
              </a:rPr>
              <a:t>planning, decision-making</a:t>
            </a:r>
          </a:p>
          <a:p>
            <a:r>
              <a:rPr lang="en-US" dirty="0" smtClean="0"/>
              <a:t>Discovery</a:t>
            </a:r>
            <a:endParaRPr lang="en-US" dirty="0"/>
          </a:p>
          <a:p>
            <a:pPr lvl="1"/>
            <a:r>
              <a:rPr lang="en-US" dirty="0"/>
              <a:t>Bibliographic and full-text search of all materials</a:t>
            </a:r>
          </a:p>
          <a:p>
            <a:pPr lvl="1"/>
            <a:r>
              <a:rPr lang="en-US" dirty="0" smtClean="0"/>
              <a:t>Mechanisms </a:t>
            </a:r>
            <a:r>
              <a:rPr lang="en-US" dirty="0"/>
              <a:t>for local loading of records</a:t>
            </a:r>
          </a:p>
          <a:p>
            <a:r>
              <a:rPr lang="en-US" dirty="0"/>
              <a:t>Access and </a:t>
            </a:r>
            <a:r>
              <a:rPr lang="en-US" dirty="0" smtClean="0"/>
              <a:t>Use </a:t>
            </a:r>
            <a:endParaRPr lang="en-US" dirty="0"/>
          </a:p>
          <a:p>
            <a:pPr lvl="1"/>
            <a:r>
              <a:rPr lang="en-US" dirty="0"/>
              <a:t>Full text </a:t>
            </a:r>
            <a:r>
              <a:rPr lang="en-US" dirty="0" smtClean="0"/>
              <a:t>search (all users)</a:t>
            </a:r>
          </a:p>
          <a:p>
            <a:pPr lvl="1"/>
            <a:r>
              <a:rPr lang="en-US" dirty="0" smtClean="0"/>
              <a:t>Public </a:t>
            </a:r>
            <a:r>
              <a:rPr lang="en-US" dirty="0"/>
              <a:t>domain and open access </a:t>
            </a:r>
            <a:r>
              <a:rPr lang="en-US" dirty="0" smtClean="0"/>
              <a:t>works (all users)</a:t>
            </a:r>
            <a:endParaRPr lang="en-US" dirty="0"/>
          </a:p>
          <a:p>
            <a:pPr lvl="1"/>
            <a:r>
              <a:rPr lang="en-US" dirty="0" smtClean="0"/>
              <a:t>Collections </a:t>
            </a:r>
            <a:r>
              <a:rPr lang="en-US" dirty="0"/>
              <a:t>and </a:t>
            </a:r>
            <a:r>
              <a:rPr lang="en-US" dirty="0" smtClean="0"/>
              <a:t>APIs (all users)</a:t>
            </a:r>
            <a:endParaRPr lang="en-US" dirty="0"/>
          </a:p>
          <a:p>
            <a:pPr lvl="1"/>
            <a:r>
              <a:rPr lang="en-US" dirty="0" smtClean="0"/>
              <a:t>Lawful </a:t>
            </a:r>
            <a:r>
              <a:rPr lang="en-US" dirty="0"/>
              <a:t>uses of in-copyright </a:t>
            </a:r>
            <a:r>
              <a:rPr lang="en-US" dirty="0" smtClean="0"/>
              <a:t>works (members)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Access: Lawful uses of </a:t>
            </a:r>
            <a:br>
              <a:rPr lang="en-US" dirty="0" smtClean="0"/>
            </a:br>
            <a:r>
              <a:rPr lang="en-US" dirty="0" smtClean="0"/>
              <a:t>in-copyright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Sensitive to multiple legal regimes</a:t>
            </a:r>
          </a:p>
          <a:p>
            <a:pPr lvl="1"/>
            <a:r>
              <a:rPr lang="en-US" dirty="0" smtClean="0"/>
              <a:t>Full-text search (everyone everywhere)</a:t>
            </a:r>
          </a:p>
          <a:p>
            <a:pPr lvl="1"/>
            <a:r>
              <a:rPr lang="en-US" dirty="0" smtClean="0"/>
              <a:t>Access to users who have print disabilities (through member proxy in US, and where law permits)**</a:t>
            </a:r>
          </a:p>
          <a:p>
            <a:pPr lvl="1"/>
            <a:r>
              <a:rPr lang="en-US" dirty="0" smtClean="0"/>
              <a:t>Access works that are damaged or missing and also out of print and unavailable (members in US only)</a:t>
            </a:r>
          </a:p>
          <a:p>
            <a:pPr lvl="1"/>
            <a:endParaRPr lang="en-US" dirty="0" smtClean="0"/>
          </a:p>
          <a:p>
            <a:pPr marL="400050" lvl="2" indent="0">
              <a:buNone/>
            </a:pPr>
            <a:r>
              <a:rPr lang="en-US" sz="2800" dirty="0"/>
              <a:t>**Terms and conditions at </a:t>
            </a:r>
            <a:r>
              <a:rPr lang="en-US" sz="2800" dirty="0">
                <a:hlinkClick r:id="rId3"/>
              </a:rPr>
              <a:t>http://www.hathitrust.org/access_use#ic-access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330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Collective Action:  Copyright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Copyright Review Management System </a:t>
            </a:r>
          </a:p>
          <a:p>
            <a:pPr lvl="1"/>
            <a:r>
              <a:rPr lang="en-US" dirty="0" smtClean="0"/>
              <a:t>Systematic manual review of copyright registrations to determine status of portions of the HathiTrust Collection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RMS US: Published in </a:t>
            </a:r>
            <a:r>
              <a:rPr lang="en-US" dirty="0"/>
              <a:t>US, 1923-</a:t>
            </a:r>
            <a:r>
              <a:rPr lang="en-US" dirty="0" smtClean="0"/>
              <a:t>1963</a:t>
            </a:r>
          </a:p>
          <a:p>
            <a:pPr lvl="2"/>
            <a:r>
              <a:rPr lang="en-US" dirty="0" smtClean="0"/>
              <a:t>316,396 reviewed / 166,753 PD (~53%)</a:t>
            </a:r>
            <a:endParaRPr lang="en-US" dirty="0"/>
          </a:p>
          <a:p>
            <a:pPr lvl="1"/>
            <a:r>
              <a:rPr lang="en-US" dirty="0" smtClean="0"/>
              <a:t>CRMS</a:t>
            </a:r>
            <a:r>
              <a:rPr lang="en-US" dirty="0"/>
              <a:t>-</a:t>
            </a:r>
            <a:r>
              <a:rPr lang="en-US" dirty="0" smtClean="0"/>
              <a:t>World: Published in UK (1874-1944), </a:t>
            </a:r>
            <a:r>
              <a:rPr lang="en-US" dirty="0"/>
              <a:t>Canada, </a:t>
            </a:r>
            <a:r>
              <a:rPr lang="en-US" dirty="0" smtClean="0"/>
              <a:t>Australia (1894-1964)</a:t>
            </a:r>
          </a:p>
          <a:p>
            <a:pPr lvl="2"/>
            <a:r>
              <a:rPr lang="en-US" dirty="0" smtClean="0"/>
              <a:t>145,804 reviewed / 75,775 PD-world 9 (~52%)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524000" y="6604000"/>
            <a:ext cx="2133600" cy="25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21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604000"/>
            <a:ext cx="2133600" cy="254000"/>
          </a:xfrm>
          <a:prstGeom prst="rect">
            <a:avLst/>
          </a:prstGeom>
        </p:spPr>
        <p:txBody>
          <a:bodyPr/>
          <a:lstStyle/>
          <a:p>
            <a:fld id="{4070A008-E005-5B46-8DE9-7FA5072A977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HathiTrust Research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http://www.hathitrust.org/htrc</a:t>
            </a:r>
            <a:endParaRPr lang="en-US" dirty="0"/>
          </a:p>
          <a:p>
            <a:endParaRPr lang="en-US" dirty="0" smtClean="0">
              <a:latin typeface="Calibri" charset="0"/>
              <a:cs typeface="맑은 고딕" charset="0"/>
            </a:endParaRPr>
          </a:p>
          <a:p>
            <a:r>
              <a:rPr lang="en-US" dirty="0" smtClean="0">
                <a:latin typeface="Calibri" charset="0"/>
                <a:cs typeface="맑은 고딕" charset="0"/>
              </a:rPr>
              <a:t>Operated by the University of Illinois, Urbana-Champaign and Indiana University, with additional financial support from HathiTrust.</a:t>
            </a:r>
          </a:p>
          <a:p>
            <a:r>
              <a:rPr lang="en-US" dirty="0" smtClean="0">
                <a:latin typeface="Calibri" charset="0"/>
                <a:cs typeface="맑은 고딕" charset="0"/>
              </a:rPr>
              <a:t>Co-led by Beth Plale (Indiana) and Stephen Downie (Illinois).</a:t>
            </a:r>
          </a:p>
          <a:p>
            <a:r>
              <a:rPr lang="en-US" dirty="0" smtClean="0">
                <a:latin typeface="Calibri" charset="0"/>
                <a:cs typeface="맑은 고딕" charset="0"/>
              </a:rPr>
              <a:t>Goal</a:t>
            </a:r>
            <a:r>
              <a:rPr lang="en-US" dirty="0">
                <a:latin typeface="Calibri" charset="0"/>
                <a:cs typeface="맑은 고딕" charset="0"/>
              </a:rPr>
              <a:t>:  enable researchers world-wide to carry out computational investigation of HT </a:t>
            </a:r>
            <a:r>
              <a:rPr lang="en-US" dirty="0" smtClean="0">
                <a:latin typeface="Calibri" charset="0"/>
                <a:cs typeface="맑은 고딕" charset="0"/>
              </a:rPr>
              <a:t>repository.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8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the HTRC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맑은 고딕" charset="0"/>
              </a:rPr>
              <a:t>Focus on developing services to researchers</a:t>
            </a:r>
          </a:p>
          <a:p>
            <a:r>
              <a:rPr lang="en-US" dirty="0">
                <a:latin typeface="Calibri" charset="0"/>
                <a:cs typeface="맑은 고딕" charset="0"/>
              </a:rPr>
              <a:t>Develop model for access: the ‘</a:t>
            </a:r>
            <a:r>
              <a:rPr lang="en-US" dirty="0" err="1">
                <a:latin typeface="Calibri" charset="0"/>
                <a:cs typeface="맑은 고딕" charset="0"/>
              </a:rPr>
              <a:t>workset</a:t>
            </a:r>
            <a:r>
              <a:rPr lang="en-US" dirty="0">
                <a:latin typeface="Calibri" charset="0"/>
                <a:cs typeface="맑은 고딕" charset="0"/>
              </a:rPr>
              <a:t>’</a:t>
            </a:r>
          </a:p>
          <a:p>
            <a:r>
              <a:rPr lang="en-US" dirty="0">
                <a:latin typeface="Calibri" charset="0"/>
                <a:cs typeface="맑은 고딕" charset="0"/>
              </a:rPr>
              <a:t>Develop tools that facilitate research by digital humanities and informatics communities</a:t>
            </a:r>
          </a:p>
          <a:p>
            <a:r>
              <a:rPr lang="en-US" dirty="0">
                <a:latin typeface="Calibri" charset="0"/>
                <a:cs typeface="맑은 고딕" charset="0"/>
              </a:rPr>
              <a:t>Develop secure </a:t>
            </a:r>
            <a:r>
              <a:rPr lang="en-US" dirty="0" err="1">
                <a:latin typeface="Calibri" charset="0"/>
                <a:cs typeface="맑은 고딕" charset="0"/>
              </a:rPr>
              <a:t>cyberinfrastructure</a:t>
            </a:r>
            <a:r>
              <a:rPr lang="en-US" dirty="0">
                <a:latin typeface="Calibri" charset="0"/>
                <a:cs typeface="맑은 고딕" charset="0"/>
              </a:rPr>
              <a:t> that allows computational investigation of entire copyrighted and public domain HathiTrust repository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2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Projects Supported by HTRC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Muñoz</a:t>
            </a:r>
            <a:r>
              <a:rPr lang="en-US" dirty="0"/>
              <a:t>, Trevor, University of Maryland. “Distributed Metadata Correction and Annotation.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Correction, annotation and enhancement of HT records and export as linked data	</a:t>
            </a:r>
            <a:endParaRPr lang="en-US" dirty="0"/>
          </a:p>
          <a:p>
            <a:endParaRPr lang="en-US" dirty="0"/>
          </a:p>
          <a:p>
            <a:r>
              <a:rPr lang="en-US" dirty="0"/>
              <a:t>Page, Kevin, Oxford University. “</a:t>
            </a:r>
            <a:r>
              <a:rPr lang="en-US" dirty="0" err="1"/>
              <a:t>ElEPHãT</a:t>
            </a:r>
            <a:r>
              <a:rPr lang="en-US" dirty="0"/>
              <a:t>: Early English Print in HathiTrust, a Linked Semantic </a:t>
            </a:r>
            <a:r>
              <a:rPr lang="en-US" dirty="0" err="1"/>
              <a:t>Workset</a:t>
            </a:r>
            <a:r>
              <a:rPr lang="en-US" dirty="0"/>
              <a:t> Prototype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Development of secondary </a:t>
            </a:r>
            <a:r>
              <a:rPr lang="en-US" dirty="0" err="1" smtClean="0"/>
              <a:t>worksets</a:t>
            </a:r>
            <a:r>
              <a:rPr lang="en-US" dirty="0" smtClean="0"/>
              <a:t> based on both HT </a:t>
            </a:r>
            <a:r>
              <a:rPr lang="en-US" dirty="0"/>
              <a:t>and </a:t>
            </a:r>
            <a:r>
              <a:rPr lang="en-US" dirty="0" smtClean="0"/>
              <a:t>the Early </a:t>
            </a:r>
            <a:r>
              <a:rPr lang="en-US" dirty="0"/>
              <a:t>English Books Online Text Creation Partnership (EEBO-TCP</a:t>
            </a:r>
            <a:r>
              <a:rPr lang="en-US" dirty="0" smtClean="0"/>
              <a:t>).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Burton, Vernon. “The South as ‘Other,’ the Southerner as ‘Stranger.’”</a:t>
            </a:r>
          </a:p>
          <a:p>
            <a:pPr lvl="1"/>
            <a:r>
              <a:rPr lang="en-US" dirty="0" smtClean="0"/>
              <a:t>Explore how attitudes expressed in print about slavery, southerners, and non-southerners have changed over both time and space.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Ted </a:t>
            </a:r>
            <a:r>
              <a:rPr lang="en-US" dirty="0"/>
              <a:t>Underwood, Associate Professor of English at the University of Illinois, Urbana-Champaign. </a:t>
            </a:r>
          </a:p>
          <a:p>
            <a:pPr lvl="1"/>
            <a:r>
              <a:rPr lang="en-US" dirty="0"/>
              <a:t>Using public domain texts received from HathiTrust to explore changing relationships in literary genres from 1700-1899.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7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404040"/>
                </a:solidFill>
                <a:latin typeface="Calibri" charset="0"/>
              </a:rPr>
              <a:t>HathiTrust overall benefits to libraries</a:t>
            </a:r>
          </a:p>
        </p:txBody>
      </p:sp>
      <p:sp>
        <p:nvSpPr>
          <p:cNvPr id="44034" name="Content Placeholder 4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500" dirty="0">
                <a:latin typeface="Calibri" charset="0"/>
              </a:rPr>
              <a:t>Digital </a:t>
            </a:r>
            <a:r>
              <a:rPr lang="en-US" sz="2500" dirty="0" err="1">
                <a:latin typeface="Calibri" charset="0"/>
              </a:rPr>
              <a:t>Curation</a:t>
            </a:r>
            <a:endParaRPr lang="en-US" sz="25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Drive costs down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Reduce </a:t>
            </a:r>
            <a:r>
              <a:rPr lang="ja-JP" altLang="en-US" sz="2200" dirty="0">
                <a:latin typeface="Calibri" charset="0"/>
              </a:rPr>
              <a:t>“</a:t>
            </a:r>
            <a:r>
              <a:rPr lang="en-US" altLang="ja-JP" sz="2200" dirty="0">
                <a:latin typeface="Calibri" charset="0"/>
              </a:rPr>
              <a:t>bibliographic indeterminacy</a:t>
            </a:r>
            <a:r>
              <a:rPr lang="ja-JP" altLang="en-US" sz="2200" dirty="0">
                <a:latin typeface="Calibri" charset="0"/>
              </a:rPr>
              <a:t>”</a:t>
            </a:r>
            <a:endParaRPr lang="en-US" altLang="ja-JP" sz="22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Make meaningful decisions about formats and quality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Increase discoverability, use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Consolidate development talent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Improve strength of archiving</a:t>
            </a:r>
          </a:p>
          <a:p>
            <a:pPr>
              <a:lnSpc>
                <a:spcPct val="80000"/>
              </a:lnSpc>
            </a:pPr>
            <a:r>
              <a:rPr lang="en-US" sz="2500" dirty="0">
                <a:latin typeface="Calibri" charset="0"/>
              </a:rPr>
              <a:t>Print </a:t>
            </a:r>
            <a:r>
              <a:rPr lang="en-US" sz="2500" dirty="0" err="1">
                <a:latin typeface="Calibri" charset="0"/>
              </a:rPr>
              <a:t>Curation</a:t>
            </a:r>
            <a:endParaRPr lang="en-US" sz="25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Means to associate our print holdings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Coordinated record-keeping</a:t>
            </a:r>
          </a:p>
          <a:p>
            <a:pPr>
              <a:lnSpc>
                <a:spcPct val="80000"/>
              </a:lnSpc>
            </a:pPr>
            <a:r>
              <a:rPr lang="en-US" sz="2500" dirty="0">
                <a:latin typeface="Calibri" charset="0"/>
              </a:rPr>
              <a:t>Subsidiary benefits</a:t>
            </a:r>
            <a:endParaRPr lang="en-US" sz="26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Quantify problems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Collective attention to solving shared problems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Understanding relationship between collective and local</a:t>
            </a:r>
          </a:p>
          <a:p>
            <a:pPr lvl="1">
              <a:lnSpc>
                <a:spcPct val="80000"/>
              </a:lnSpc>
            </a:pPr>
            <a:endParaRPr lang="en-US" sz="2200" dirty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US" sz="25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DFDF-35FE-4E7F-8BC0-371EF00C67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8078" r="3266" b="10139"/>
          <a:stretch/>
        </p:blipFill>
        <p:spPr>
          <a:xfrm>
            <a:off x="-1" y="-1"/>
            <a:ext cx="12192001" cy="706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01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UNC-Chapel Hill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Preservation solution for UNC digitized books and journals.</a:t>
            </a:r>
          </a:p>
          <a:p>
            <a:r>
              <a:rPr lang="en-US" dirty="0" smtClean="0"/>
              <a:t>Online access to hundred’s of thousands of titles we do not have in our collection.</a:t>
            </a:r>
          </a:p>
          <a:p>
            <a:r>
              <a:rPr lang="en-US" dirty="0"/>
              <a:t>L</a:t>
            </a:r>
            <a:r>
              <a:rPr lang="en-US" dirty="0" smtClean="0"/>
              <a:t>ive links to </a:t>
            </a:r>
            <a:r>
              <a:rPr lang="en-US" dirty="0" err="1" smtClean="0"/>
              <a:t>Hathi</a:t>
            </a:r>
            <a:r>
              <a:rPr lang="en-US" dirty="0" smtClean="0"/>
              <a:t> materials in our catalog is a convenience for users and enriches our collections.</a:t>
            </a:r>
          </a:p>
          <a:p>
            <a:r>
              <a:rPr lang="en-US" dirty="0" err="1" smtClean="0"/>
              <a:t>Hathi</a:t>
            </a:r>
            <a:r>
              <a:rPr lang="en-US" dirty="0" smtClean="0"/>
              <a:t>-led “community developments” provide tools and expertise we might not have otherwise.</a:t>
            </a:r>
          </a:p>
          <a:p>
            <a:r>
              <a:rPr lang="en-US" dirty="0" smtClean="0"/>
              <a:t>Digital humanities scholars and other researchers have the benefit of computational research over the large-scale corpus.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8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92" y="217715"/>
            <a:ext cx="10058400" cy="62585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155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Discussion - HathiTrust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ission and partnership</a:t>
            </a:r>
          </a:p>
          <a:p>
            <a:r>
              <a:rPr lang="en-US" dirty="0" smtClean="0"/>
              <a:t>Collections</a:t>
            </a:r>
          </a:p>
          <a:p>
            <a:r>
              <a:rPr lang="en-US" dirty="0" smtClean="0"/>
              <a:t>Services</a:t>
            </a:r>
          </a:p>
          <a:p>
            <a:r>
              <a:rPr lang="en-US" dirty="0" smtClean="0"/>
              <a:t>HathiTrust Research Center</a:t>
            </a:r>
          </a:p>
          <a:p>
            <a:r>
              <a:rPr lang="en-US" dirty="0" smtClean="0"/>
              <a:t>Benefits for Libraries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05D8-7C11-4A28-B29A-31CAB41851DF}" type="datetime1">
              <a:rPr lang="en-US" smtClean="0"/>
              <a:t>12/11/14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HathiTrust Digital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Large Scale Digital Preservation and Access </a:t>
            </a:r>
          </a:p>
          <a:p>
            <a:pPr marL="0" indent="0" algn="ctr">
              <a:buNone/>
            </a:pPr>
            <a:r>
              <a:rPr lang="en-US" sz="4000" dirty="0"/>
              <a:t>F</a:t>
            </a:r>
            <a:r>
              <a:rPr lang="en-US" sz="4000" dirty="0" smtClean="0"/>
              <a:t>or the Public Good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456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 Light" panose="020F0302020204030204" pitchFamily="34" charset="0"/>
              </a:rPr>
              <a:t>The Name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The meaning behind the name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alibri Light" panose="020F0302020204030204" pitchFamily="34" charset="0"/>
              </a:rPr>
              <a:t>Hathi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 (hah-tee)--Hindi for elephant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Never forgets</a:t>
            </a:r>
            <a:endParaRPr lang="en-US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Full of wisdom</a:t>
            </a:r>
            <a:endParaRPr lang="en-US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Secure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Trustworthy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Big, strong</a:t>
            </a:r>
          </a:p>
          <a:p>
            <a:pPr lvl="1"/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2291" name="Picture 6" descr="http://www.gasolinealleyantiques.com/images/Records%20Page/lg-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667000"/>
            <a:ext cx="248602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68FB-9B44-49D6-BAE9-B6F25E67B185}" type="datetime1">
              <a:rPr lang="en-US" smtClean="0"/>
              <a:t>12/11/14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Mission and Partnership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5A80-53A4-4D61-A369-2C7ED6FC2E21}" type="datetime1">
              <a:rPr lang="en-US" smtClean="0"/>
              <a:t>12/11/14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Mission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3000" dirty="0">
                <a:solidFill>
                  <a:schemeClr val="tx1"/>
                </a:solidFill>
              </a:rPr>
              <a:t>To contribute to the common good by collecting, organizing, preserving, communicating, and sharing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the record of human knowledge.</a:t>
            </a:r>
          </a:p>
          <a:p>
            <a:pPr>
              <a:buFont typeface="Arial"/>
              <a:buChar char="•"/>
              <a:defRPr/>
            </a:pPr>
            <a:endParaRPr lang="en-US" sz="30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sz="3000" dirty="0">
                <a:solidFill>
                  <a:schemeClr val="tx1"/>
                </a:solidFill>
              </a:rPr>
              <a:t>Efforts include, but are not limited to</a:t>
            </a:r>
          </a:p>
          <a:p>
            <a:pPr>
              <a:buFont typeface="Arial"/>
              <a:buChar char="•"/>
              <a:defRPr/>
            </a:pPr>
            <a:endParaRPr lang="en-US" sz="3000" dirty="0">
              <a:solidFill>
                <a:schemeClr val="tx1"/>
              </a:solidFill>
            </a:endParaRPr>
          </a:p>
          <a:p>
            <a:pPr marL="800100" lvl="2" indent="0">
              <a:buNone/>
              <a:defRPr/>
            </a:pPr>
            <a:r>
              <a:rPr lang="en-US" sz="3100" dirty="0"/>
              <a:t>…building comprehensive collections co-owned and managed by partners.</a:t>
            </a:r>
          </a:p>
          <a:p>
            <a:pPr marL="800100" lvl="2" indent="0">
              <a:buNone/>
              <a:defRPr/>
            </a:pPr>
            <a:endParaRPr lang="en-US" sz="3100" dirty="0"/>
          </a:p>
          <a:p>
            <a:pPr marL="800100" lvl="2" indent="0">
              <a:buNone/>
              <a:defRPr/>
            </a:pPr>
            <a:r>
              <a:rPr lang="en-US" sz="3100" dirty="0"/>
              <a:t>…enabling access by users with print disabilities.</a:t>
            </a:r>
          </a:p>
          <a:p>
            <a:pPr marL="800100" lvl="2" indent="0">
              <a:buNone/>
              <a:defRPr/>
            </a:pPr>
            <a:endParaRPr lang="en-US" sz="3100" dirty="0"/>
          </a:p>
          <a:p>
            <a:pPr marL="800100" lvl="2" indent="0">
              <a:buNone/>
              <a:defRPr/>
            </a:pPr>
            <a:r>
              <a:rPr lang="en-US" sz="3100" dirty="0"/>
              <a:t>…supporting computational research with the collections.</a:t>
            </a:r>
          </a:p>
          <a:p>
            <a:pPr marL="800100" lvl="2" indent="0">
              <a:buNone/>
              <a:defRPr/>
            </a:pPr>
            <a:endParaRPr lang="en-US" sz="3100" dirty="0"/>
          </a:p>
          <a:p>
            <a:pPr marL="800100" lvl="2" indent="0">
              <a:buNone/>
              <a:defRPr/>
            </a:pPr>
            <a:r>
              <a:rPr lang="en-US" sz="3100" dirty="0"/>
              <a:t>…stimulating shared collection storage strategies among libraries.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4E9B-B5A2-4CF9-A349-CD661723DA52}" type="datetime1">
              <a:rPr lang="en-US" smtClean="0"/>
              <a:t>12/11/14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 idx="4294967295"/>
          </p:nvPr>
        </p:nvSpPr>
        <p:spPr>
          <a:xfrm>
            <a:off x="2171700" y="180488"/>
            <a:ext cx="7734300" cy="63055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charset="0"/>
              </a:rPr>
              <a:t>HathiTrust Members</a:t>
            </a:r>
          </a:p>
        </p:txBody>
      </p:sp>
      <p:sp>
        <p:nvSpPr>
          <p:cNvPr id="9219" name="Rectangle 12"/>
          <p:cNvSpPr>
            <a:spLocks noGrp="1"/>
          </p:cNvSpPr>
          <p:nvPr>
            <p:ph idx="4294967295"/>
          </p:nvPr>
        </p:nvSpPr>
        <p:spPr>
          <a:xfrm>
            <a:off x="2051536" y="864613"/>
            <a:ext cx="2293938" cy="600754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Allegheny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Arizona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Baylor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Boston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Brandeis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Brown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California Digital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Carnegie Mellon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Colby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Emory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Florida State University**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Getty Research Institute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Indiana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Iowa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Johns Hopkins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Kansas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Massachusetts Institute of Technology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McGill University`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Montana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Mount Holyoke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New York Public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New York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North Carolina Central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Northwestern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4825998" y="864613"/>
            <a:ext cx="2592235" cy="614709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The Ohio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The Pennsylvania State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Rutgers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Stanford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Syracuse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Temple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Texas A&amp;M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Texas Tech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Tufts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University of Alabama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University of Alberta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British Columbia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Santa Cruz</a:t>
            </a:r>
            <a:endParaRPr lang="en-US" sz="1200" b="1" dirty="0">
              <a:latin typeface="Calibri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Connecticut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Delaware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Houston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7665686" y="864613"/>
            <a:ext cx="2495550" cy="594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 at 	Chicago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Iowa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**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Kansas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**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Maine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Maryland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**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Massachusetts, 	Amherst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Minnesota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**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**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	Lincoln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**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New Mexico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North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	Carolina at Chapel Hill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**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Oklahoma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pPr defTabSz="457200"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Queensland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Tennessee, 	Knoxville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**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Texas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Utah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Vermont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**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Washington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**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**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**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Vanderbilt University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Virginia Tech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Wake Forest University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pPr defTabSz="457200">
              <a:lnSpc>
                <a:spcPct val="8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3,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1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How Are </a:t>
            </a:r>
            <a:r>
              <a:rPr lang="en-US" dirty="0">
                <a:latin typeface="Calibri Light" panose="020F0302020204030204" pitchFamily="34" charset="0"/>
              </a:rPr>
              <a:t>C</a:t>
            </a:r>
            <a:r>
              <a:rPr lang="en-US" dirty="0" smtClean="0">
                <a:latin typeface="Calibri Light" panose="020F0302020204030204" pitchFamily="34" charset="0"/>
              </a:rPr>
              <a:t>osts </a:t>
            </a:r>
            <a:r>
              <a:rPr lang="en-US" dirty="0">
                <a:latin typeface="Calibri Light" panose="020F0302020204030204" pitchFamily="34" charset="0"/>
              </a:rPr>
              <a:t>S</a:t>
            </a:r>
            <a:r>
              <a:rPr lang="en-US" dirty="0" smtClean="0">
                <a:latin typeface="Calibri Light" panose="020F0302020204030204" pitchFamily="34" charset="0"/>
              </a:rPr>
              <a:t>hared?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100" dirty="0">
                <a:solidFill>
                  <a:srgbClr val="000000"/>
                </a:solidFill>
                <a:latin typeface="Calibri Light" panose="020F0302020204030204" pitchFamily="34" charset="0"/>
                <a:cs typeface="Calibri" charset="0"/>
              </a:rPr>
              <a:t>Public domain volumes: All partners share in infrastructure costs for each item.</a:t>
            </a:r>
          </a:p>
          <a:p>
            <a:r>
              <a:rPr lang="en-US" sz="3100" dirty="0">
                <a:solidFill>
                  <a:srgbClr val="000000"/>
                </a:solidFill>
                <a:latin typeface="Calibri Light" panose="020F0302020204030204" pitchFamily="34" charset="0"/>
                <a:cs typeface="Calibri" charset="0"/>
              </a:rPr>
              <a:t>In copyright volumes:  Partners share costs based on their holdings. </a:t>
            </a:r>
          </a:p>
          <a:p>
            <a:r>
              <a:rPr lang="en-US" sz="3100" dirty="0">
                <a:solidFill>
                  <a:srgbClr val="000000"/>
                </a:solidFill>
                <a:latin typeface="Calibri Light" panose="020F0302020204030204" pitchFamily="34" charset="0"/>
                <a:cs typeface="Calibri" charset="0"/>
              </a:rPr>
              <a:t>Infrastructure cost per volume: 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" charset="0"/>
              </a:rPr>
              <a:t>~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" charset="0"/>
              </a:rPr>
              <a:t>$</a:t>
            </a:r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" charset="0"/>
              </a:rPr>
              <a:t>0.168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" charset="0"/>
              </a:rPr>
              <a:t>per </a:t>
            </a:r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" charset="0"/>
              </a:rPr>
              <a:t>volume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" charset="0"/>
              </a:rPr>
              <a:t>per </a:t>
            </a:r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" charset="0"/>
              </a:rPr>
              <a:t>year.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All partners pay an additional amount above costs to fund new programs and investigations.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7D39-F965-4696-8146-2E03A06D03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Collections and Access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6C2E-162A-4D41-AC16-188D67E87D7D}" type="datetime1">
              <a:rPr lang="en-US" smtClean="0"/>
              <a:t>12/11/14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HahtiTrust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HahtiTrust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1201</Words>
  <Application>Microsoft Macintosh PowerPoint</Application>
  <PresentationFormat>Custom</PresentationFormat>
  <Paragraphs>344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HahtiTrustTheme</vt:lpstr>
      <vt:lpstr>1_HahtiTrustTheme</vt:lpstr>
      <vt:lpstr>Worksheet</vt:lpstr>
      <vt:lpstr>HathiTrust: An Above Campus Solution</vt:lpstr>
      <vt:lpstr>PowerPoint Presentation</vt:lpstr>
      <vt:lpstr>Today’s Discussion - HathiTrust </vt:lpstr>
      <vt:lpstr>The Name</vt:lpstr>
      <vt:lpstr>The Mission and Partnership</vt:lpstr>
      <vt:lpstr>Mission</vt:lpstr>
      <vt:lpstr>HathiTrust Members</vt:lpstr>
      <vt:lpstr>How Are Costs Shared?</vt:lpstr>
      <vt:lpstr>Collections and Access</vt:lpstr>
      <vt:lpstr>PowerPoint Presentation</vt:lpstr>
      <vt:lpstr>PowerPoint Presentation</vt:lpstr>
      <vt:lpstr>PowerPoint Presentation</vt:lpstr>
      <vt:lpstr>Collective Stewardship</vt:lpstr>
      <vt:lpstr>Collection Sources</vt:lpstr>
      <vt:lpstr>Dates</vt:lpstr>
      <vt:lpstr>Language Distribution (1)</vt:lpstr>
      <vt:lpstr>Language Distribution (2)</vt:lpstr>
      <vt:lpstr>Copyright Distribution</vt:lpstr>
      <vt:lpstr>Services</vt:lpstr>
      <vt:lpstr>Preservation with Access</vt:lpstr>
      <vt:lpstr>Access: Lawful uses of  in-copyright works</vt:lpstr>
      <vt:lpstr>Collective Action:  Copyright Review</vt:lpstr>
      <vt:lpstr>HathiTrust Research Center</vt:lpstr>
      <vt:lpstr>Aims of the HTRC</vt:lpstr>
      <vt:lpstr>Example Projects Supported by HTRC</vt:lpstr>
      <vt:lpstr>HathiTrust overall benefits to libraries</vt:lpstr>
      <vt:lpstr>PowerPoint Presentation</vt:lpstr>
      <vt:lpstr>Benefits for UNC-Chapel Hill</vt:lpstr>
      <vt:lpstr>PowerPoint Presentation</vt:lpstr>
      <vt:lpstr>The HathiTrust Digital Library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Michalak, Sarah C</dc:creator>
  <cp:lastModifiedBy>Jeremy York</cp:lastModifiedBy>
  <cp:revision>57</cp:revision>
  <cp:lastPrinted>2014-11-07T13:58:45Z</cp:lastPrinted>
  <dcterms:created xsi:type="dcterms:W3CDTF">2014-10-31T12:45:00Z</dcterms:created>
  <dcterms:modified xsi:type="dcterms:W3CDTF">2014-12-11T21:25:34Z</dcterms:modified>
</cp:coreProperties>
</file>