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7"/>
  </p:notesMasterIdLst>
  <p:sldIdLst>
    <p:sldId id="258" r:id="rId3"/>
    <p:sldId id="923" r:id="rId4"/>
    <p:sldId id="913" r:id="rId5"/>
    <p:sldId id="914" r:id="rId6"/>
    <p:sldId id="677" r:id="rId7"/>
    <p:sldId id="921" r:id="rId8"/>
    <p:sldId id="922" r:id="rId9"/>
    <p:sldId id="927" r:id="rId10"/>
    <p:sldId id="917" r:id="rId11"/>
    <p:sldId id="944" r:id="rId12"/>
    <p:sldId id="930" r:id="rId13"/>
    <p:sldId id="931" r:id="rId14"/>
    <p:sldId id="832" r:id="rId15"/>
    <p:sldId id="924" r:id="rId16"/>
    <p:sldId id="925" r:id="rId17"/>
    <p:sldId id="928" r:id="rId18"/>
    <p:sldId id="932" r:id="rId19"/>
    <p:sldId id="929" r:id="rId20"/>
    <p:sldId id="971" r:id="rId21"/>
    <p:sldId id="835" r:id="rId22"/>
    <p:sldId id="960" r:id="rId23"/>
    <p:sldId id="961" r:id="rId24"/>
    <p:sldId id="963" r:id="rId25"/>
    <p:sldId id="982" r:id="rId26"/>
    <p:sldId id="962" r:id="rId27"/>
    <p:sldId id="972" r:id="rId28"/>
    <p:sldId id="973" r:id="rId29"/>
    <p:sldId id="974" r:id="rId30"/>
    <p:sldId id="952" r:id="rId31"/>
    <p:sldId id="975" r:id="rId32"/>
    <p:sldId id="965" r:id="rId33"/>
    <p:sldId id="966" r:id="rId34"/>
    <p:sldId id="976" r:id="rId35"/>
    <p:sldId id="977" r:id="rId36"/>
    <p:sldId id="978" r:id="rId37"/>
    <p:sldId id="984" r:id="rId38"/>
    <p:sldId id="979" r:id="rId39"/>
    <p:sldId id="939" r:id="rId40"/>
    <p:sldId id="940" r:id="rId41"/>
    <p:sldId id="980" r:id="rId42"/>
    <p:sldId id="981" r:id="rId43"/>
    <p:sldId id="867" r:id="rId44"/>
    <p:sldId id="947" r:id="rId45"/>
    <p:sldId id="955" r:id="rId46"/>
    <p:sldId id="941" r:id="rId47"/>
    <p:sldId id="942" r:id="rId48"/>
    <p:sldId id="956" r:id="rId49"/>
    <p:sldId id="826" r:id="rId50"/>
    <p:sldId id="895" r:id="rId51"/>
    <p:sldId id="900" r:id="rId52"/>
    <p:sldId id="958" r:id="rId53"/>
    <p:sldId id="983" r:id="rId54"/>
    <p:sldId id="957" r:id="rId55"/>
    <p:sldId id="75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72881" autoAdjust="0"/>
  </p:normalViewPr>
  <p:slideViewPr>
    <p:cSldViewPr snapToGrid="0" snapToObjects="1">
      <p:cViewPr>
        <p:scale>
          <a:sx n="73" d="100"/>
          <a:sy n="73" d="100"/>
        </p:scale>
        <p:origin x="-104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3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Sheet1!$A$2:$A$12</c:f>
              <c:strCache>
                <c:ptCount val="11"/>
                <c:pt idx="0">
                  <c:v>Library of Congress</c:v>
                </c:pt>
                <c:pt idx="1">
                  <c:v>Boston Public Library</c:v>
                </c:pt>
                <c:pt idx="2">
                  <c:v>Harvard University</c:v>
                </c:pt>
                <c:pt idx="3">
                  <c:v>New York Public Library</c:v>
                </c:pt>
                <c:pt idx="4">
                  <c:v>HathiTrust</c:v>
                </c:pt>
                <c:pt idx="5">
                  <c:v>U. of Illinois - Urbana-Champaign</c:v>
                </c:pt>
                <c:pt idx="6">
                  <c:v>Yale University</c:v>
                </c:pt>
                <c:pt idx="7">
                  <c:v>U. of California - Berkeley</c:v>
                </c:pt>
                <c:pt idx="8">
                  <c:v>Columbia University</c:v>
                </c:pt>
                <c:pt idx="9">
                  <c:v>University of Michigan</c:v>
                </c:pt>
                <c:pt idx="10">
                  <c:v>University of Texas - Austin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3.4528818E7</c:v>
                </c:pt>
                <c:pt idx="1">
                  <c:v>1.9090261E7</c:v>
                </c:pt>
                <c:pt idx="2">
                  <c:v>1.6832952E7</c:v>
                </c:pt>
                <c:pt idx="3">
                  <c:v>1.6342365E7</c:v>
                </c:pt>
                <c:pt idx="4">
                  <c:v>1.3282177E7</c:v>
                </c:pt>
                <c:pt idx="5">
                  <c:v>1.3158748E7</c:v>
                </c:pt>
                <c:pt idx="6">
                  <c:v>1.2787962E7</c:v>
                </c:pt>
                <c:pt idx="7">
                  <c:v>1.1545418E7</c:v>
                </c:pt>
                <c:pt idx="8">
                  <c:v>1.1189036E7</c:v>
                </c:pt>
                <c:pt idx="9">
                  <c:v>1.0778736E7</c:v>
                </c:pt>
                <c:pt idx="10">
                  <c:v>9.990941E6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311672"/>
        <c:axId val="1776314648"/>
      </c:barChart>
      <c:catAx>
        <c:axId val="1776311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314648"/>
        <c:crosses val="autoZero"/>
        <c:auto val="1"/>
        <c:lblAlgn val="ctr"/>
        <c:lblOffset val="100"/>
        <c:noMultiLvlLbl val="0"/>
      </c:catAx>
      <c:valAx>
        <c:axId val="1776314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76311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0.94</c:v>
                </c:pt>
                <c:pt idx="1">
                  <c:v>0.81</c:v>
                </c:pt>
                <c:pt idx="2">
                  <c:v>0.6</c:v>
                </c:pt>
                <c:pt idx="3">
                  <c:v>0.46</c:v>
                </c:pt>
                <c:pt idx="4">
                  <c:v>0.45</c:v>
                </c:pt>
                <c:pt idx="5" formatCode="0.00%">
                  <c:v>0.43</c:v>
                </c:pt>
                <c:pt idx="6" formatCode="0.00%">
                  <c:v>0.42516</c:v>
                </c:pt>
                <c:pt idx="7" formatCode="0.00%">
                  <c:v>0.36252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California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1">
                  <c:v>0.13</c:v>
                </c:pt>
                <c:pt idx="2">
                  <c:v>0.26</c:v>
                </c:pt>
                <c:pt idx="3">
                  <c:v>0.32</c:v>
                </c:pt>
                <c:pt idx="4">
                  <c:v>0.32</c:v>
                </c:pt>
                <c:pt idx="5" formatCode="0.00%">
                  <c:v>0.32</c:v>
                </c:pt>
                <c:pt idx="6" formatCode="0.00%">
                  <c:v>0.31465</c:v>
                </c:pt>
                <c:pt idx="7" formatCode="0.00%">
                  <c:v>0.27789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Harvard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0.02</c:v>
                </c:pt>
                <c:pt idx="5" formatCode="0.00%">
                  <c:v>0.02</c:v>
                </c:pt>
                <c:pt idx="6" formatCode="0.00%">
                  <c:v>0.02163</c:v>
                </c:pt>
                <c:pt idx="7" formatCode="0.00%">
                  <c:v>0.06447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Wisconsin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 formatCode="0.00%">
                  <c:v>0.05</c:v>
                </c:pt>
                <c:pt idx="6" formatCode="0.00%">
                  <c:v>0.05064</c:v>
                </c:pt>
                <c:pt idx="7" formatCode="0.00%">
                  <c:v>0.04314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Indiana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1">
                  <c:v>0.0</c:v>
                </c:pt>
                <c:pt idx="2">
                  <c:v>0.03</c:v>
                </c:pt>
                <c:pt idx="3">
                  <c:v>0.02</c:v>
                </c:pt>
                <c:pt idx="4">
                  <c:v>0.02</c:v>
                </c:pt>
                <c:pt idx="5" formatCode="0.00%">
                  <c:v>0.02</c:v>
                </c:pt>
                <c:pt idx="6" formatCode="0.00%">
                  <c:v>0.01782</c:v>
                </c:pt>
                <c:pt idx="7" formatCode="0.00%">
                  <c:v>0.04068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Cornell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3" formatCode="0%">
                  <c:v>0.04</c:v>
                </c:pt>
                <c:pt idx="4" formatCode="0%">
                  <c:v>0.04</c:v>
                </c:pt>
                <c:pt idx="5" formatCode="0.00%">
                  <c:v>0.04</c:v>
                </c:pt>
                <c:pt idx="6" formatCode="0.00%">
                  <c:v>0.04019</c:v>
                </c:pt>
                <c:pt idx="7" formatCode="0.00%">
                  <c:v>0.03924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Penn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2" formatCode="0%">
                  <c:v>0.0</c:v>
                </c:pt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0.00632</c:v>
                </c:pt>
                <c:pt idx="7" formatCode="0.00%">
                  <c:v>0.02982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Illinois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  <c:pt idx="2" formatCode="0%">
                  <c:v>0.0</c:v>
                </c:pt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0.01</c:v>
                </c:pt>
                <c:pt idx="6" formatCode="0.00%">
                  <c:v>0.01053</c:v>
                </c:pt>
                <c:pt idx="7" formatCode="0.00%">
                  <c:v>0.02447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NYPL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Sheet1!$B$10:$I$10</c:f>
              <c:numCache>
                <c:formatCode>General</c:formatCode>
                <c:ptCount val="8"/>
                <c:pt idx="2" formatCode="0%">
                  <c:v>0.03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.00%">
                  <c:v>0.02</c:v>
                </c:pt>
                <c:pt idx="6" formatCode="0.00%">
                  <c:v>0.02627</c:v>
                </c:pt>
                <c:pt idx="7" formatCode="0.00%">
                  <c:v>0.02268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Princeton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Sheet1!$B$11:$I$11</c:f>
              <c:numCache>
                <c:formatCode>General</c:formatCode>
                <c:ptCount val="8"/>
                <c:pt idx="3" formatCode="0%">
                  <c:v>0.03</c:v>
                </c:pt>
                <c:pt idx="4" formatCode="0%">
                  <c:v>0.02</c:v>
                </c:pt>
                <c:pt idx="5" formatCode="0.00%">
                  <c:v>0.02</c:v>
                </c:pt>
                <c:pt idx="6" formatCode="0.00%">
                  <c:v>0.02293</c:v>
                </c:pt>
                <c:pt idx="7" formatCode="0.00%">
                  <c:v>0.01945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Minnesota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Sheet1!$B$12:$I$12</c:f>
              <c:numCache>
                <c:formatCode>General</c:formatCode>
                <c:ptCount val="8"/>
                <c:pt idx="2" formatCode="0%">
                  <c:v>0.01</c:v>
                </c:pt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0.01081</c:v>
                </c:pt>
                <c:pt idx="7" formatCode="0.00%">
                  <c:v>0.01113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Madrid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Sheet1!$B$13:$I$13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0.0102</c:v>
                </c:pt>
                <c:pt idx="7" formatCode="0.00%">
                  <c:v>0.00902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LoC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Sheet1!$B$14:$I$14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0.00817</c:v>
                </c:pt>
                <c:pt idx="7" formatCode="0.00%">
                  <c:v>0.00838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Keio University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Sheet1!$B$15:$I$15</c:f>
              <c:numCache>
                <c:formatCode>General</c:formatCode>
                <c:ptCount val="8"/>
                <c:pt idx="6" formatCode="0.00%">
                  <c:v>0.0073</c:v>
                </c:pt>
                <c:pt idx="7" formatCode="0.00%">
                  <c:v>0.00693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University of Alberta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Sheet1!$B$16:$I$16</c:f>
              <c:numCache>
                <c:formatCode>General</c:formatCode>
                <c:ptCount val="8"/>
                <c:pt idx="7" formatCode="0.00%">
                  <c:v>0.0059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Columbia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Sheet1!$B$17:$I$17</c:f>
              <c:numCache>
                <c:formatCode>General</c:formatCode>
                <c:ptCount val="8"/>
                <c:pt idx="2" formatCode="0%">
                  <c:v>0.01</c:v>
                </c:pt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0.01</c:v>
                </c:pt>
                <c:pt idx="6" formatCode="0.00%">
                  <c:v>0.00592</c:v>
                </c:pt>
                <c:pt idx="7" formatCode="0.00%">
                  <c:v>0.00565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Ohio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Sheet1!$B$18:$I$18</c:f>
              <c:numCache>
                <c:formatCode>General</c:formatCode>
                <c:ptCount val="8"/>
                <c:pt idx="6" formatCode="0%">
                  <c:v>0.0</c:v>
                </c:pt>
                <c:pt idx="7" formatCode="0.00%">
                  <c:v>0.0047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Northwestern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Sheet1!$B$19:$I$19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0.00342</c:v>
                </c:pt>
                <c:pt idx="7" formatCode="0.00%">
                  <c:v>0.00436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Chicago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Sheet1!$B$20:$I$20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0.00355</c:v>
                </c:pt>
                <c:pt idx="7" formatCode="0.00%">
                  <c:v>0.004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Virginia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Sheet1!$B$21:$I$21</c:f>
              <c:numCache>
                <c:formatCode>General</c:formatCode>
                <c:ptCount val="8"/>
                <c:pt idx="3" formatCode="0%">
                  <c:v>0.01</c:v>
                </c:pt>
                <c:pt idx="4" formatCode="0%">
                  <c:v>0.01</c:v>
                </c:pt>
                <c:pt idx="5" formatCode="0.00%">
                  <c:v>0.0</c:v>
                </c:pt>
                <c:pt idx="6" formatCode="0.00%">
                  <c:v>0.00463</c:v>
                </c:pt>
                <c:pt idx="7" formatCode="0.00%">
                  <c:v>0.00394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Purdue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Sheet1!$B$22:$I$22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0.00407</c:v>
                </c:pt>
                <c:pt idx="7" formatCode="0.00%">
                  <c:v>0.00365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Yale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Sheet1!$B$23:$I$23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0.00216</c:v>
                </c:pt>
                <c:pt idx="7" formatCode="0.00%">
                  <c:v>0.00182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Getty Research Institute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Sheet1!$B$24:$I$24</c:f>
              <c:numCache>
                <c:formatCode>General</c:formatCode>
                <c:ptCount val="8"/>
                <c:pt idx="7" formatCode="0.00%">
                  <c:v>0.0015</c:v>
                </c:pt>
              </c:numCache>
            </c:numRef>
          </c:val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UNC-Chapel Hill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Sheet1!$B$25:$I$25</c:f>
              <c:numCache>
                <c:formatCode>General</c:formatCode>
                <c:ptCount val="8"/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0.00155</c:v>
                </c:pt>
                <c:pt idx="7" formatCode="0.00%">
                  <c:v>0.00131</c:v>
                </c:pt>
              </c:numCache>
            </c:numRef>
          </c:val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UMass Amherst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Sheet1!$B$26:$I$26</c:f>
              <c:numCache>
                <c:formatCode>General</c:formatCode>
                <c:ptCount val="8"/>
                <c:pt idx="7" formatCode="0.00%">
                  <c:v>0.00089</c:v>
                </c:pt>
              </c:numCache>
            </c:numRef>
          </c:val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Florida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Sheet1!$B$27:$I$27</c:f>
              <c:numCache>
                <c:formatCode>General</c:formatCode>
                <c:ptCount val="8"/>
                <c:pt idx="5" formatCode="0.00%">
                  <c:v>0.0</c:v>
                </c:pt>
                <c:pt idx="6" formatCode="0.00%">
                  <c:v>0.00089</c:v>
                </c:pt>
                <c:pt idx="7" formatCode="0.00%">
                  <c:v>0.00076</c:v>
                </c:pt>
              </c:numCache>
            </c:numRef>
          </c:val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Duke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Sheet1!$B$28:$I$28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0.00053</c:v>
                </c:pt>
                <c:pt idx="7" formatCode="0.00%">
                  <c:v>0.00063</c:v>
                </c:pt>
              </c:numCache>
            </c:numRef>
          </c:val>
        </c:ser>
        <c:ser>
          <c:idx val="27"/>
          <c:order val="27"/>
          <c:tx>
            <c:strRef>
              <c:f>Sheet1!$A$29</c:f>
              <c:strCache>
                <c:ptCount val="1"/>
                <c:pt idx="0">
                  <c:v>UConn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Sheet1!$B$29:$I$29</c:f>
              <c:numCache>
                <c:formatCode>General</c:formatCode>
                <c:ptCount val="8"/>
                <c:pt idx="7" formatCode="0.00%">
                  <c:v>0.00036</c:v>
                </c:pt>
              </c:numCache>
            </c:numRef>
          </c:val>
        </c:ser>
        <c:ser>
          <c:idx val="28"/>
          <c:order val="28"/>
          <c:tx>
            <c:strRef>
              <c:f>Sheet1!$A$30</c:f>
              <c:strCache>
                <c:ptCount val="1"/>
                <c:pt idx="0">
                  <c:v>NCSU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Sheet1!$B$30:$I$30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0.00029</c:v>
                </c:pt>
                <c:pt idx="7" formatCode="0.00%">
                  <c:v>0.00025</c:v>
                </c:pt>
              </c:numCache>
            </c:numRef>
          </c:val>
        </c:ser>
        <c:ser>
          <c:idx val="29"/>
          <c:order val="29"/>
          <c:tx>
            <c:strRef>
              <c:f>Sheet1!$A$31</c:f>
              <c:strCache>
                <c:ptCount val="1"/>
                <c:pt idx="0">
                  <c:v>Boston College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Sheet1!$B$31:$I$31</c:f>
              <c:numCache>
                <c:formatCode>General</c:formatCode>
                <c:ptCount val="8"/>
                <c:pt idx="5" formatCode="0.00%">
                  <c:v>0.0</c:v>
                </c:pt>
                <c:pt idx="6" formatCode="0.00%">
                  <c:v>0.00024</c:v>
                </c:pt>
                <c:pt idx="7" formatCode="0.00%">
                  <c:v>0.00025</c:v>
                </c:pt>
              </c:numCache>
            </c:numRef>
          </c:val>
        </c:ser>
        <c:ser>
          <c:idx val="30"/>
          <c:order val="30"/>
          <c:tx>
            <c:strRef>
              <c:f>Sheet1!$A$32</c:f>
              <c:strCache>
                <c:ptCount val="1"/>
                <c:pt idx="0">
                  <c:v>Texas A&amp;M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Sheet1!$B$32:$I$32</c:f>
              <c:numCache>
                <c:formatCode>General</c:formatCode>
                <c:ptCount val="8"/>
                <c:pt idx="6" formatCode="0.00%">
                  <c:v>0.00011</c:v>
                </c:pt>
                <c:pt idx="7" formatCode="0.00%">
                  <c:v>0.00019</c:v>
                </c:pt>
              </c:numCache>
            </c:numRef>
          </c:val>
        </c:ser>
        <c:ser>
          <c:idx val="31"/>
          <c:order val="31"/>
          <c:tx>
            <c:strRef>
              <c:f>Sheet1!$A$33</c:f>
              <c:strCache>
                <c:ptCount val="1"/>
                <c:pt idx="0">
                  <c:v>McGill University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Sheet1!$B$33:$I$33</c:f>
              <c:numCache>
                <c:formatCode>General</c:formatCode>
                <c:ptCount val="8"/>
                <c:pt idx="7" formatCode="0.00%">
                  <c:v>7E-5</c:v>
                </c:pt>
              </c:numCache>
            </c:numRef>
          </c:val>
        </c:ser>
        <c:ser>
          <c:idx val="32"/>
          <c:order val="32"/>
          <c:tx>
            <c:strRef>
              <c:f>Sheet1!$A$34</c:f>
              <c:strCache>
                <c:ptCount val="1"/>
                <c:pt idx="0">
                  <c:v>Clark Art Institute Library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Sheet1!$B$34:$I$34</c:f>
              <c:numCache>
                <c:formatCode>General</c:formatCode>
                <c:ptCount val="8"/>
                <c:pt idx="7" formatCode="0.00%">
                  <c:v>3.0E-5</c:v>
                </c:pt>
              </c:numCache>
            </c:numRef>
          </c:val>
        </c:ser>
        <c:ser>
          <c:idx val="33"/>
          <c:order val="33"/>
          <c:tx>
            <c:strRef>
              <c:f>Sheet1!$A$35</c:f>
              <c:strCache>
                <c:ptCount val="1"/>
                <c:pt idx="0">
                  <c:v>Utah State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Sheet1!$B$35:$I$35</c:f>
              <c:numCache>
                <c:formatCode>General</c:formatCode>
                <c:ptCount val="8"/>
                <c:pt idx="3" formatCode="0%">
                  <c:v>0.0</c:v>
                </c:pt>
                <c:pt idx="4" formatCode="0%">
                  <c:v>0.0</c:v>
                </c:pt>
                <c:pt idx="5" formatCode="0.00%">
                  <c:v>0.0</c:v>
                </c:pt>
                <c:pt idx="6" formatCode="0.00%">
                  <c:v>1.0E-5</c:v>
                </c:pt>
                <c:pt idx="7" formatCode="0.00%">
                  <c:v>1.0E-5</c:v>
                </c:pt>
              </c:numCache>
            </c:numRef>
          </c:val>
        </c:ser>
        <c:ser>
          <c:idx val="34"/>
          <c:order val="34"/>
          <c:tx>
            <c:strRef>
              <c:f>Sheet1!$A$36</c:f>
              <c:strCache>
                <c:ptCount val="1"/>
                <c:pt idx="0">
                  <c:v>Knowledge Unlatched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Sheet1!$B$36:$I$36</c:f>
              <c:numCache>
                <c:formatCode>General</c:formatCode>
                <c:ptCount val="8"/>
                <c:pt idx="7" formatCode="0%">
                  <c:v>0.0</c:v>
                </c:pt>
              </c:numCache>
            </c:numRef>
          </c:val>
        </c:ser>
        <c:ser>
          <c:idx val="35"/>
          <c:order val="35"/>
          <c:tx>
            <c:strRef>
              <c:f>Sheet1!$A$37</c:f>
              <c:strCache>
                <c:ptCount val="1"/>
                <c:pt idx="0">
                  <c:v>Delaware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10/1/08</c:v>
                </c:pt>
                <c:pt idx="1">
                  <c:v>10/1/09</c:v>
                </c:pt>
                <c:pt idx="2">
                  <c:v>10/1/10</c:v>
                </c:pt>
                <c:pt idx="3">
                  <c:v>10/1/11</c:v>
                </c:pt>
                <c:pt idx="4">
                  <c:v>7/1/12</c:v>
                </c:pt>
                <c:pt idx="5">
                  <c:v>1/1/13</c:v>
                </c:pt>
                <c:pt idx="6">
                  <c:v>1/1/14</c:v>
                </c:pt>
                <c:pt idx="7">
                  <c:v>1/1/15</c:v>
                </c:pt>
              </c:strCache>
            </c:strRef>
          </c:cat>
          <c:val>
            <c:numRef>
              <c:f>Sheet1!$B$37:$I$37</c:f>
              <c:numCache>
                <c:formatCode>General</c:formatCode>
                <c:ptCount val="8"/>
                <c:pt idx="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457112"/>
        <c:axId val="1776506440"/>
      </c:areaChart>
      <c:catAx>
        <c:axId val="1776457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76506440"/>
        <c:crosses val="autoZero"/>
        <c:auto val="1"/>
        <c:lblAlgn val="ctr"/>
        <c:lblOffset val="100"/>
        <c:noMultiLvlLbl val="0"/>
      </c:catAx>
      <c:valAx>
        <c:axId val="1776506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76457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002135463608"/>
          <c:y val="0.374302911503912"/>
          <c:w val="0.554903313297927"/>
          <c:h val="0.5382529798059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0858092136298286"/>
                  <c:y val="-0.01276772097015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0.176926078915556"/>
                  <c:y val="-0.1585363817687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1700</a:t>
                    </a:r>
                    <a:r>
                      <a:rPr lang="en-US" dirty="0"/>
                      <a:t>-1799
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0.0101779764020486"/>
                  <c:y val="-0.07871480185530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1600-1699
</a:t>
                    </a:r>
                    <a:r>
                      <a:rPr lang="en-US" dirty="0" smtClean="0"/>
                      <a:t>0.01%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093795690433742"/>
                  <c:y val="-0.159643159826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319596231380342"/>
                  <c:y val="-0.1410754111626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0-1500
</a:t>
                    </a:r>
                    <a:r>
                      <a:rPr lang="en-US" dirty="0" smtClean="0"/>
                      <a:t>0.04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Sheet1!$A$2:$A$18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0.0947</c:v>
                </c:pt>
                <c:pt idx="1">
                  <c:v>0.1316</c:v>
                </c:pt>
                <c:pt idx="2">
                  <c:v>0.1363</c:v>
                </c:pt>
                <c:pt idx="3">
                  <c:v>0.12</c:v>
                </c:pt>
                <c:pt idx="4">
                  <c:v>0.1026</c:v>
                </c:pt>
                <c:pt idx="5">
                  <c:v>0.0521</c:v>
                </c:pt>
                <c:pt idx="6">
                  <c:v>0.0346</c:v>
                </c:pt>
                <c:pt idx="7">
                  <c:v>0.0355</c:v>
                </c:pt>
                <c:pt idx="8">
                  <c:v>0.0382</c:v>
                </c:pt>
                <c:pt idx="9">
                  <c:v>0.048</c:v>
                </c:pt>
                <c:pt idx="10">
                  <c:v>0.0548</c:v>
                </c:pt>
                <c:pt idx="11">
                  <c:v>0.1197</c:v>
                </c:pt>
                <c:pt idx="12">
                  <c:v>0.0313</c:v>
                </c:pt>
                <c:pt idx="13">
                  <c:v>0.0001</c:v>
                </c:pt>
                <c:pt idx="14">
                  <c:v>0.0001</c:v>
                </c:pt>
                <c:pt idx="15">
                  <c:v>0.0</c:v>
                </c:pt>
                <c:pt idx="16">
                  <c:v>0.0004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2777777777778"/>
          <c:y val="0.257052401523739"/>
          <c:w val="0.674382716049383"/>
          <c:h val="0.6519133551885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3.674331E6</c:v>
                </c:pt>
                <c:pt idx="1">
                  <c:v>682960.0</c:v>
                </c:pt>
                <c:pt idx="2">
                  <c:v>540196.0</c:v>
                </c:pt>
                <c:pt idx="3">
                  <c:v>320485.0</c:v>
                </c:pt>
                <c:pt idx="4">
                  <c:v>259835.0</c:v>
                </c:pt>
                <c:pt idx="5">
                  <c:v>254285.0</c:v>
                </c:pt>
                <c:pt idx="6">
                  <c:v>227205.0</c:v>
                </c:pt>
                <c:pt idx="7">
                  <c:v>193033.0</c:v>
                </c:pt>
                <c:pt idx="8">
                  <c:v>124495.0</c:v>
                </c:pt>
                <c:pt idx="9">
                  <c:v>99804.0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506172839506"/>
          <c:y val="0.287730016238243"/>
          <c:w val="0.599030815592495"/>
          <c:h val="0.6811415790924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5"/>
              <c:layout>
                <c:manualLayout>
                  <c:x val="-0.177403944298629"/>
                  <c:y val="-0.2101014124207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8"/>
              <c:layout>
                <c:manualLayout>
                  <c:x val="-0.0398225308641975"/>
                  <c:y val="-0.07780998192346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0"/>
              <c:layout>
                <c:manualLayout>
                  <c:x val="-0.169769429862934"/>
                  <c:y val="-0.250310569155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Sheet1!$A$2:$A$42</c:f>
              <c:strCache>
                <c:ptCount val="41"/>
                <c:pt idx="0">
                  <c:v>Portuguese</c:v>
                </c:pt>
                <c:pt idx="1">
                  <c:v>Undetermined</c:v>
                </c:pt>
                <c:pt idx="2">
                  <c:v>Polish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Swedish</c:v>
                </c:pt>
                <c:pt idx="7">
                  <c:v>Indonesian-for-Bill-Only!</c:v>
                </c:pt>
                <c:pt idx="8">
                  <c:v>Korean</c:v>
                </c:pt>
                <c:pt idx="9">
                  <c:v>Danish</c:v>
                </c:pt>
                <c:pt idx="10">
                  <c:v>Czech</c:v>
                </c:pt>
                <c:pt idx="11">
                  <c:v>Turkish</c:v>
                </c:pt>
                <c:pt idx="12">
                  <c:v>Thai</c:v>
                </c:pt>
                <c:pt idx="13">
                  <c:v>Urdu</c:v>
                </c:pt>
                <c:pt idx="14">
                  <c:v>Croatian</c:v>
                </c:pt>
                <c:pt idx="15">
                  <c:v>Hungarian</c:v>
                </c:pt>
                <c:pt idx="16">
                  <c:v>Persian</c:v>
                </c:pt>
                <c:pt idx="17">
                  <c:v>Norwegian</c:v>
                </c:pt>
                <c:pt idx="18">
                  <c:v>Tamil</c:v>
                </c:pt>
                <c:pt idx="19">
                  <c:v>No-linguistic-content</c:v>
                </c:pt>
                <c:pt idx="20">
                  <c:v>Bengali</c:v>
                </c:pt>
                <c:pt idx="21">
                  <c:v>Ukrainian</c:v>
                </c:pt>
                <c:pt idx="22">
                  <c:v>Sanskrit</c:v>
                </c:pt>
                <c:pt idx="23">
                  <c:v>Greek,-Modern-(1453--)</c:v>
                </c:pt>
                <c:pt idx="24">
                  <c:v>Serbian</c:v>
                </c:pt>
                <c:pt idx="25">
                  <c:v>Romanian</c:v>
                </c:pt>
                <c:pt idx="26">
                  <c:v>Bulgarian</c:v>
                </c:pt>
                <c:pt idx="27">
                  <c:v>Greek,-Ancient-(to-1453)</c:v>
                </c:pt>
                <c:pt idx="28">
                  <c:v>Vietnamese</c:v>
                </c:pt>
                <c:pt idx="29">
                  <c:v>Armenian</c:v>
                </c:pt>
                <c:pt idx="30">
                  <c:v>Marathi</c:v>
                </c:pt>
                <c:pt idx="31">
                  <c:v>Catalan</c:v>
                </c:pt>
                <c:pt idx="32">
                  <c:v>Panjabi</c:v>
                </c:pt>
                <c:pt idx="33">
                  <c:v>Finnish</c:v>
                </c:pt>
                <c:pt idx="34">
                  <c:v>Telugu</c:v>
                </c:pt>
                <c:pt idx="35">
                  <c:v>Multiple-languages</c:v>
                </c:pt>
                <c:pt idx="36">
                  <c:v>Malay</c:v>
                </c:pt>
                <c:pt idx="37">
                  <c:v>Slovak</c:v>
                </c:pt>
                <c:pt idx="38">
                  <c:v>Slovenian</c:v>
                </c:pt>
                <c:pt idx="39">
                  <c:v>Malayalam</c:v>
                </c:pt>
                <c:pt idx="40">
                  <c:v>Yiddish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64469.0</c:v>
                </c:pt>
                <c:pt idx="1">
                  <c:v>61908.0</c:v>
                </c:pt>
                <c:pt idx="2">
                  <c:v>61310.0</c:v>
                </c:pt>
                <c:pt idx="3">
                  <c:v>52891.0</c:v>
                </c:pt>
                <c:pt idx="4">
                  <c:v>47786.0</c:v>
                </c:pt>
                <c:pt idx="5">
                  <c:v>38928.0</c:v>
                </c:pt>
                <c:pt idx="6">
                  <c:v>35042.0</c:v>
                </c:pt>
                <c:pt idx="7">
                  <c:v>34762.0</c:v>
                </c:pt>
                <c:pt idx="8">
                  <c:v>31005.0</c:v>
                </c:pt>
                <c:pt idx="9">
                  <c:v>29084.0</c:v>
                </c:pt>
                <c:pt idx="10">
                  <c:v>29044.0</c:v>
                </c:pt>
                <c:pt idx="11">
                  <c:v>26649.0</c:v>
                </c:pt>
                <c:pt idx="12">
                  <c:v>26224.0</c:v>
                </c:pt>
                <c:pt idx="13">
                  <c:v>25893.0</c:v>
                </c:pt>
                <c:pt idx="14">
                  <c:v>21970.0</c:v>
                </c:pt>
                <c:pt idx="15">
                  <c:v>21394.0</c:v>
                </c:pt>
                <c:pt idx="16">
                  <c:v>19731.0</c:v>
                </c:pt>
                <c:pt idx="17">
                  <c:v>18436.0</c:v>
                </c:pt>
                <c:pt idx="18">
                  <c:v>17589.0</c:v>
                </c:pt>
                <c:pt idx="19">
                  <c:v>17461.0</c:v>
                </c:pt>
                <c:pt idx="20">
                  <c:v>16348.0</c:v>
                </c:pt>
                <c:pt idx="21">
                  <c:v>14996.0</c:v>
                </c:pt>
                <c:pt idx="22">
                  <c:v>14631.0</c:v>
                </c:pt>
                <c:pt idx="23">
                  <c:v>14466.0</c:v>
                </c:pt>
                <c:pt idx="24">
                  <c:v>12656.0</c:v>
                </c:pt>
                <c:pt idx="25">
                  <c:v>12213.0</c:v>
                </c:pt>
                <c:pt idx="26">
                  <c:v>12118.0</c:v>
                </c:pt>
                <c:pt idx="27">
                  <c:v>12003.0</c:v>
                </c:pt>
                <c:pt idx="28">
                  <c:v>11653.0</c:v>
                </c:pt>
                <c:pt idx="29">
                  <c:v>9599.0</c:v>
                </c:pt>
                <c:pt idx="30">
                  <c:v>8744.0</c:v>
                </c:pt>
                <c:pt idx="31">
                  <c:v>7827.0</c:v>
                </c:pt>
                <c:pt idx="32">
                  <c:v>7262.0</c:v>
                </c:pt>
                <c:pt idx="33">
                  <c:v>7261.0</c:v>
                </c:pt>
                <c:pt idx="34">
                  <c:v>7034.0</c:v>
                </c:pt>
                <c:pt idx="35">
                  <c:v>6584.0</c:v>
                </c:pt>
                <c:pt idx="36">
                  <c:v>6251.0</c:v>
                </c:pt>
                <c:pt idx="37">
                  <c:v>6128.0</c:v>
                </c:pt>
                <c:pt idx="38">
                  <c:v>5782.0</c:v>
                </c:pt>
                <c:pt idx="39">
                  <c:v>5657.0</c:v>
                </c:pt>
                <c:pt idx="40">
                  <c:v>5241.0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Books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Elsevier</c:v>
                </c:pt>
                <c:pt idx="1">
                  <c:v>Amazon</c:v>
                </c:pt>
                <c:pt idx="2">
                  <c:v>HathiTrust</c:v>
                </c:pt>
                <c:pt idx="3">
                  <c:v>HathiTrust*</c:v>
                </c:pt>
                <c:pt idx="4">
                  <c:v>EBL</c:v>
                </c:pt>
                <c:pt idx="5">
                  <c:v>YBP</c:v>
                </c:pt>
                <c:pt idx="6">
                  <c:v>EBSCO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32326.0</c:v>
                </c:pt>
                <c:pt idx="1">
                  <c:v>700000.0</c:v>
                </c:pt>
                <c:pt idx="2">
                  <c:v>6.741834E6</c:v>
                </c:pt>
                <c:pt idx="3" formatCode="#,##0">
                  <c:v>2.227518E6</c:v>
                </c:pt>
                <c:pt idx="4">
                  <c:v>500000.0</c:v>
                </c:pt>
                <c:pt idx="5">
                  <c:v>730000.0</c:v>
                </c:pt>
                <c:pt idx="6">
                  <c:v>130000.0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Journals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Elsevier</c:v>
                </c:pt>
                <c:pt idx="1">
                  <c:v>Amazon</c:v>
                </c:pt>
                <c:pt idx="2">
                  <c:v>HathiTrust</c:v>
                </c:pt>
                <c:pt idx="3">
                  <c:v>HathiTrust*</c:v>
                </c:pt>
                <c:pt idx="4">
                  <c:v>EBL</c:v>
                </c:pt>
                <c:pt idx="5">
                  <c:v>YBP</c:v>
                </c:pt>
                <c:pt idx="6">
                  <c:v>EBSCO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3070.0</c:v>
                </c:pt>
                <c:pt idx="1">
                  <c:v>0.0</c:v>
                </c:pt>
                <c:pt idx="2">
                  <c:v>352484.0</c:v>
                </c:pt>
                <c:pt idx="3">
                  <c:v>119459.0</c:v>
                </c:pt>
                <c:pt idx="6">
                  <c:v>13831.0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1110264"/>
        <c:axId val="-2071098248"/>
      </c:barChart>
      <c:catAx>
        <c:axId val="-2071110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1098248"/>
        <c:crosses val="autoZero"/>
        <c:auto val="1"/>
        <c:lblAlgn val="ctr"/>
        <c:lblOffset val="100"/>
        <c:noMultiLvlLbl val="0"/>
      </c:catAx>
      <c:valAx>
        <c:axId val="-2071098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1110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14746044225"/>
          <c:y val="0.135719362718855"/>
          <c:w val="0.7496848184614"/>
          <c:h val="0.723331312728656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Limited</a:t>
                    </a:r>
                    <a:r>
                      <a:rPr lang="en-US" baseline="0" smtClean="0"/>
                      <a:t> View</a:t>
                    </a:r>
                    <a:r>
                      <a:rPr lang="en-US"/>
                      <a:t>
63%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US Fed GovDocs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Open Access</a:t>
                    </a:r>
                    <a:r>
                      <a:rPr lang="en-US"/>
                      <a:t>
</a:t>
                    </a:r>
                    <a:r>
                      <a:rPr lang="en-US" smtClean="0"/>
                      <a:t>0.06%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Creative Commons</a:t>
                    </a:r>
                    <a:r>
                      <a:rPr lang="en-US"/>
                      <a:t>
</a:t>
                    </a:r>
                    <a:r>
                      <a:rPr lang="en-US" smtClean="0"/>
                      <a:t>0.08%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Full</a:t>
                    </a:r>
                    <a:r>
                      <a:rPr lang="en-US" baseline="0" smtClean="0"/>
                      <a:t> View</a:t>
                    </a:r>
                    <a:r>
                      <a:rPr lang="en-US"/>
                      <a:t>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8.182666E6</c:v>
                </c:pt>
                <c:pt idx="1">
                  <c:v>2.415846E6</c:v>
                </c:pt>
                <c:pt idx="2">
                  <c:v>608218.0</c:v>
                </c:pt>
                <c:pt idx="3">
                  <c:v>1.851048E6</c:v>
                </c:pt>
                <c:pt idx="4">
                  <c:v>7723.0</c:v>
                </c:pt>
                <c:pt idx="5">
                  <c:v>11088.0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.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6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8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4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0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9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8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9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0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7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8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32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2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4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0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95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9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9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8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1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68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99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45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9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62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8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04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6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32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19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410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8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hathitrust.org/visualizations_callnumber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hathitrust.org/access_use%23ic-acces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hathitrust.org/access_use%23ic-acces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abel.hathitrust.org/cgi/mb?colltype=featured" TargetMode="External"/><Relationship Id="rId4" Type="http://schemas.openxmlformats.org/officeDocument/2006/relationships/hyperlink" Target="https://babel.hathitrust.org/cgi/mb?colltype=al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bib_api" TargetMode="External"/><Relationship Id="rId4" Type="http://schemas.openxmlformats.org/officeDocument/2006/relationships/hyperlink" Target="http://www.hathitrust.org/data" TargetMode="External"/><Relationship Id="rId5" Type="http://schemas.openxmlformats.org/officeDocument/2006/relationships/hyperlink" Target="http://www.hathitrust.org/hathifiles" TargetMode="External"/><Relationship Id="rId6" Type="http://schemas.openxmlformats.org/officeDocument/2006/relationships/hyperlink" Target="http://www.hathitrust.org/data_api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www.hathitrust.org/dataset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htrc" TargetMode="External"/><Relationship Id="rId4" Type="http://schemas.openxmlformats.org/officeDocument/2006/relationships/hyperlink" Target="http://www.hathitrust.org/htrc/acs-rfp" TargetMode="External"/><Relationship Id="rId5" Type="http://schemas.openxmlformats.org/officeDocument/2006/relationships/hyperlink" Target="http://www.hathitrust.org/htrc_acs_awards_spring2015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trc2.pti.indiana.edu/HTRC-UI-Portal2/" TargetMode="External"/><Relationship Id="rId4" Type="http://schemas.openxmlformats.org/officeDocument/2006/relationships/hyperlink" Target="https://htrc2.pti.indiana.edu/blacklight" TargetMode="External"/><Relationship Id="rId5" Type="http://schemas.openxmlformats.org/officeDocument/2006/relationships/hyperlink" Target="http://bit.ly/1hCnyzX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htrc_uncamp2015" TargetMode="External"/><Relationship Id="rId4" Type="http://schemas.openxmlformats.org/officeDocument/2006/relationships/hyperlink" Target="http://www.hathitrust.org/htrc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resources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facebook.com/hathitrust" TargetMode="External"/><Relationship Id="rId7" Type="http://schemas.openxmlformats.org/officeDocument/2006/relationships/hyperlink" Target="http://www.hathitrust.org/updates" TargetMode="External"/><Relationship Id="rId8" Type="http://schemas.openxmlformats.org/officeDocument/2006/relationships/hyperlink" Target="http://www.hathitrust.org/updates_rss" TargetMode="External"/><Relationship Id="rId9" Type="http://schemas.openxmlformats.org/officeDocument/2006/relationships/hyperlink" Target="mailto:feedback@issues.hathitrust.org" TargetMode="External"/><Relationship Id="rId10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www.ala.org/tools/libfactsheets/alalibraryfactsheet22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Preservation with a Purpose: End User Access Services in </a:t>
            </a:r>
            <a:r>
              <a:rPr lang="en-US" dirty="0" err="1" smtClean="0"/>
              <a:t>HathiTrust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Rutgers University</a:t>
            </a:r>
            <a:endParaRPr lang="en-US" dirty="0" smtClean="0"/>
          </a:p>
          <a:p>
            <a:pPr algn="ctr"/>
            <a:r>
              <a:rPr lang="en-US" dirty="0" smtClean="0"/>
              <a:t>February 24,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19% overlap in 2009 (</a:t>
            </a:r>
            <a:r>
              <a:rPr lang="en-US" dirty="0" smtClean="0"/>
              <a:t>2.93</a:t>
            </a:r>
            <a:r>
              <a:rPr lang="en-US" dirty="0" smtClean="0"/>
              <a:t> million volumes)</a:t>
            </a:r>
          </a:p>
          <a:p>
            <a:r>
              <a:rPr lang="en-US" dirty="0" smtClean="0"/>
              <a:t>31% overlap in 2010 (</a:t>
            </a:r>
            <a:r>
              <a:rPr lang="en-US" dirty="0" smtClean="0">
                <a:solidFill>
                  <a:srgbClr val="000000"/>
                </a:solidFill>
              </a:rPr>
              <a:t>6.15 million volumes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than 50% median overlap with ARL </a:t>
            </a:r>
            <a:r>
              <a:rPr lang="en-US" dirty="0" smtClean="0"/>
              <a:t>institutions</a:t>
            </a:r>
            <a:endParaRPr lang="en-US" dirty="0"/>
          </a:p>
          <a:p>
            <a:pPr lvl="1"/>
            <a:r>
              <a:rPr lang="en-US" dirty="0" smtClean="0"/>
              <a:t>higher </a:t>
            </a:r>
            <a:r>
              <a:rPr lang="en-US" dirty="0" smtClean="0"/>
              <a:t>for small liberal arts </a:t>
            </a:r>
            <a:r>
              <a:rPr lang="en-US" dirty="0" smtClean="0"/>
              <a:t>colleges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61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contains materials in all disciplines…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HathiTrust by call </a:t>
            </a:r>
            <a:r>
              <a:rPr lang="en-US" dirty="0" smtClean="0"/>
              <a:t>number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http://www.hathitrust.org/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visualizations_callnumbers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and includes a wide range of primary source materials, such as: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Correspondence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Memoirs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HathiTrust</a:t>
            </a:r>
            <a:r>
              <a:rPr lang="en-US" sz="4000" dirty="0" smtClean="0"/>
              <a:t> covers a wide range of formats, such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 </a:t>
            </a:r>
          </a:p>
          <a:p>
            <a:r>
              <a:rPr lang="en-US" dirty="0" smtClean="0"/>
              <a:t>Encyclopedias </a:t>
            </a:r>
          </a:p>
          <a:p>
            <a:r>
              <a:rPr lang="en-US" dirty="0" smtClean="0"/>
              <a:t>Archival materials </a:t>
            </a:r>
          </a:p>
          <a:p>
            <a:r>
              <a:rPr lang="en-US" dirty="0" smtClean="0"/>
              <a:t>Directories</a:t>
            </a:r>
          </a:p>
          <a:p>
            <a:r>
              <a:rPr lang="en-US" dirty="0" smtClean="0"/>
              <a:t>Periodicals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Musical scores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Visual Materials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67377827"/>
              </p:ext>
            </p:extLst>
          </p:nvPr>
        </p:nvGraphicFramePr>
        <p:xfrm>
          <a:off x="156568" y="1396999"/>
          <a:ext cx="8530232" cy="50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4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Distribution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74036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050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Distribution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773554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</p:spTree>
    <p:extLst>
      <p:ext uri="{BB962C8B-B14F-4D97-AF65-F5344CB8AC3E}">
        <p14:creationId xmlns:p14="http://schemas.microsoft.com/office/powerpoint/2010/main" val="309763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and other e-databases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39208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26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determination / Permissions</a:t>
            </a:r>
          </a:p>
          <a:p>
            <a:r>
              <a:rPr lang="en-US" dirty="0" smtClean="0"/>
              <a:t>Third-party agreements</a:t>
            </a:r>
          </a:p>
          <a:p>
            <a:r>
              <a:rPr lang="en-US" dirty="0" smtClean="0"/>
              <a:t>Overlap with print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8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106" y="730592"/>
            <a:ext cx="2522483" cy="67840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6953" y="730592"/>
            <a:ext cx="2522483" cy="67840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Limited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510" y="2348331"/>
            <a:ext cx="1374319" cy="62622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 Worldwide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5376" y="1930849"/>
            <a:ext cx="1374319" cy="62622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PD U.S.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0381" y="2348331"/>
            <a:ext cx="1374319" cy="62622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04669" y="3879097"/>
            <a:ext cx="1374319" cy="114807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</a:p>
          <a:p>
            <a:pPr algn="ctr"/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53221" y="3879097"/>
            <a:ext cx="1374319" cy="114807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36866" y="3879097"/>
            <a:ext cx="1374319" cy="114807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 Access Only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3317" y="2348331"/>
            <a:ext cx="2026322" cy="62622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Copyright / Undetermined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5498" y="5322886"/>
            <a:ext cx="165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Download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4049" y="5322886"/>
            <a:ext cx="27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Page-at-a-time Download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1551" y="5322886"/>
            <a:ext cx="27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Download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35376" y="2870182"/>
            <a:ext cx="1374319" cy="62622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0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9989148"/>
              </p:ext>
            </p:extLst>
          </p:nvPr>
        </p:nvGraphicFramePr>
        <p:xfrm>
          <a:off x="173965" y="1396999"/>
          <a:ext cx="8715612" cy="48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10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_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_Catalog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" y="0"/>
            <a:ext cx="858496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772" y="3392036"/>
            <a:ext cx="2244140" cy="38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61772" y="4149108"/>
            <a:ext cx="2244140" cy="38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PageTurnerFullView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22" y="0"/>
            <a:ext cx="6978316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59135" y="1322435"/>
            <a:ext cx="2447193" cy="1379613"/>
            <a:chOff x="6659135" y="1456766"/>
            <a:chExt cx="2447193" cy="1379613"/>
          </a:xfrm>
        </p:grpSpPr>
        <p:grpSp>
          <p:nvGrpSpPr>
            <p:cNvPr id="14" name="Group 13"/>
            <p:cNvGrpSpPr/>
            <p:nvPr/>
          </p:nvGrpSpPr>
          <p:grpSpPr>
            <a:xfrm>
              <a:off x="6659135" y="1456766"/>
              <a:ext cx="2447193" cy="1379613"/>
              <a:chOff x="6285815" y="1271793"/>
              <a:chExt cx="2447193" cy="137961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285815" y="1271793"/>
                <a:ext cx="55362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dirty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327737" y="192109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329739" y="236517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0457" y="1345693"/>
                <a:ext cx="2022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</a:t>
                </a:r>
              </a:p>
              <a:p>
                <a:r>
                  <a:rPr lang="en-US" sz="1400" dirty="0" smtClean="0"/>
                  <a:t>No Restrictions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93061" y="1851518"/>
                <a:ext cx="20399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 </a:t>
                </a:r>
              </a:p>
              <a:p>
                <a:r>
                  <a:rPr lang="en-US" sz="1400" dirty="0" smtClean="0"/>
                  <a:t>Restrictions 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91059" y="2343629"/>
                <a:ext cx="1685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Limited View</a:t>
                </a:r>
                <a:endParaRPr lang="en-US" sz="1400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6703059" y="1690828"/>
              <a:ext cx="328530" cy="278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1426507" y="1704715"/>
            <a:ext cx="1148165" cy="197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PageTurnerAccesi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07" y="0"/>
            <a:ext cx="315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PageTurner_PD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0"/>
            <a:ext cx="8001958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59135" y="1396335"/>
            <a:ext cx="2447193" cy="1305713"/>
            <a:chOff x="6659135" y="1530666"/>
            <a:chExt cx="2447193" cy="1305713"/>
          </a:xfrm>
        </p:grpSpPr>
        <p:grpSp>
          <p:nvGrpSpPr>
            <p:cNvPr id="4" name="Group 3"/>
            <p:cNvGrpSpPr/>
            <p:nvPr/>
          </p:nvGrpSpPr>
          <p:grpSpPr>
            <a:xfrm>
              <a:off x="6659135" y="1530666"/>
              <a:ext cx="2447193" cy="1305713"/>
              <a:chOff x="6285815" y="1345693"/>
              <a:chExt cx="2447193" cy="13057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85815" y="1693286"/>
                <a:ext cx="55362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400" dirty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27737" y="192109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29739" y="236517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0457" y="1345693"/>
                <a:ext cx="2022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</a:t>
                </a:r>
              </a:p>
              <a:p>
                <a:r>
                  <a:rPr lang="en-US" sz="1400" dirty="0" smtClean="0"/>
                  <a:t>No Restrictions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93061" y="1851518"/>
                <a:ext cx="20399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 </a:t>
                </a:r>
              </a:p>
              <a:p>
                <a:r>
                  <a:rPr lang="en-US" sz="1400" dirty="0" smtClean="0"/>
                  <a:t>Restrictions 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91059" y="2343629"/>
                <a:ext cx="1685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Limited View</a:t>
                </a:r>
                <a:endParaRPr lang="en-US" sz="1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03059" y="1690828"/>
              <a:ext cx="328530" cy="278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81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PageTurnerLimited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64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01057" y="2857519"/>
            <a:ext cx="2405271" cy="1305713"/>
            <a:chOff x="6701057" y="1530666"/>
            <a:chExt cx="2405271" cy="1305713"/>
          </a:xfrm>
        </p:grpSpPr>
        <p:grpSp>
          <p:nvGrpSpPr>
            <p:cNvPr id="4" name="Group 3"/>
            <p:cNvGrpSpPr/>
            <p:nvPr/>
          </p:nvGrpSpPr>
          <p:grpSpPr>
            <a:xfrm>
              <a:off x="6701057" y="1530666"/>
              <a:ext cx="2405271" cy="1305713"/>
              <a:chOff x="6327737" y="1345693"/>
              <a:chExt cx="2405271" cy="13057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327737" y="192109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29739" y="236517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0457" y="1345693"/>
                <a:ext cx="2022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</a:t>
                </a:r>
              </a:p>
              <a:p>
                <a:r>
                  <a:rPr lang="en-US" sz="1400" dirty="0" smtClean="0"/>
                  <a:t>No Restrictions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93061" y="1851518"/>
                <a:ext cx="20399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 </a:t>
                </a:r>
              </a:p>
              <a:p>
                <a:r>
                  <a:rPr lang="en-US" sz="1400" dirty="0" smtClean="0"/>
                  <a:t>Restrictions 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91059" y="2343629"/>
                <a:ext cx="1685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Limited View</a:t>
                </a:r>
                <a:endParaRPr lang="en-US" sz="1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03059" y="1690828"/>
              <a:ext cx="328530" cy="278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87089" y="3659060"/>
            <a:ext cx="5536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4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_PageTurnerLimitedViewSearch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PageTurnerFullViewSearch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6" y="0"/>
            <a:ext cx="4693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0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_PageTurnerActivistW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7" y="0"/>
            <a:ext cx="7487322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8729" y="2484853"/>
            <a:ext cx="2405271" cy="1305713"/>
            <a:chOff x="6701057" y="1530666"/>
            <a:chExt cx="2405271" cy="1305713"/>
          </a:xfrm>
        </p:grpSpPr>
        <p:grpSp>
          <p:nvGrpSpPr>
            <p:cNvPr id="4" name="Group 3"/>
            <p:cNvGrpSpPr/>
            <p:nvPr/>
          </p:nvGrpSpPr>
          <p:grpSpPr>
            <a:xfrm>
              <a:off x="6701057" y="1530666"/>
              <a:ext cx="2405271" cy="1305713"/>
              <a:chOff x="6327737" y="1345693"/>
              <a:chExt cx="2405271" cy="13057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327737" y="192109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29739" y="2365179"/>
                <a:ext cx="328530" cy="27832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0457" y="1345693"/>
                <a:ext cx="2022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</a:t>
                </a:r>
              </a:p>
              <a:p>
                <a:r>
                  <a:rPr lang="en-US" sz="1400" dirty="0" smtClean="0"/>
                  <a:t>No Restrictions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93061" y="1851518"/>
                <a:ext cx="20399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Full View (PD/PDUS, OA) </a:t>
                </a:r>
              </a:p>
              <a:p>
                <a:r>
                  <a:rPr lang="en-US" sz="1400" dirty="0" smtClean="0"/>
                  <a:t>Restrictions 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91059" y="2343629"/>
                <a:ext cx="1685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Limited View</a:t>
                </a:r>
                <a:endParaRPr lang="en-US" sz="1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03059" y="1690828"/>
              <a:ext cx="328530" cy="278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10794" y="2427310"/>
            <a:ext cx="5536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4200" y="2714595"/>
            <a:ext cx="887218" cy="417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647700" y="180488"/>
            <a:ext cx="7734300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HathiTrust Members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American University of Beirut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Baylor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Boston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California 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Case Western Reserve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Emory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Georgetown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Georgia Tech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Massachusetts Institute of 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Montana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Mount Holyoke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York Public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 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 Carolina 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Northeastern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Oklahoma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Penn State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Rutgers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Stanford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State University System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Florida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A&amp;M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Texas Tech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Universidad Complutense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2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Houston</a:t>
            </a: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	Chicago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Maryland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Minnesota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New Mexico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at Chapel Hill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Washington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_Catalog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" y="0"/>
            <a:ext cx="8584969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35501" y="1548160"/>
            <a:ext cx="2157157" cy="417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9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FullText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3" y="0"/>
            <a:ext cx="792633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00709" y="1426394"/>
            <a:ext cx="2157157" cy="417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FullTextAdvanced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tgers-Hplot-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6" y="283539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-Hplot-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3" y="40008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u-Hplot-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3" y="34790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6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Access works that are damaged or missing and also out of print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Subject to terms and conditions at </a:t>
            </a:r>
            <a:r>
              <a:rPr lang="en-US" dirty="0">
                <a:hlinkClick r:id="rId3"/>
              </a:rPr>
              <a:t>http://www.hathitrust.org/access_use#ic-</a:t>
            </a:r>
            <a:r>
              <a:rPr lang="en-US" dirty="0" smtClean="0">
                <a:hlinkClick r:id="rId3"/>
              </a:rPr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2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21775"/>
              </p:ext>
            </p:extLst>
          </p:nvPr>
        </p:nvGraphicFramePr>
        <p:xfrm>
          <a:off x="254002" y="285750"/>
          <a:ext cx="8620122" cy="5061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1446"/>
                <a:gridCol w="1231446"/>
                <a:gridCol w="1231446"/>
                <a:gridCol w="1231446"/>
                <a:gridCol w="1231446"/>
                <a:gridCol w="1231446"/>
                <a:gridCol w="1231446"/>
              </a:tblGrid>
              <a:tr h="688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Type of work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64883" marB="64883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Searchable (bibliographic and full-text)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Viewable*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Full-PDF download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Print on </a:t>
                      </a:r>
                      <a:r>
                        <a:rPr lang="en-US" sz="1300" dirty="0" smtClean="0">
                          <a:effectLst/>
                        </a:rPr>
                        <a:t>Demand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Print </a:t>
                      </a:r>
                      <a:r>
                        <a:rPr lang="en-US" sz="1300" dirty="0" smtClean="0">
                          <a:effectLst/>
                        </a:rPr>
                        <a:t>disabilities*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Preservation uses (Section 108</a:t>
                      </a:r>
                      <a:r>
                        <a:rPr lang="en-US" sz="1300" dirty="0" smtClean="0">
                          <a:effectLst/>
                        </a:rPr>
                        <a:t>)*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832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Public</a:t>
                      </a:r>
                      <a:r>
                        <a:rPr lang="en-US" sz="1300" baseline="0" dirty="0" smtClean="0">
                          <a:effectLst/>
                        </a:rPr>
                        <a:t> domain worldwide 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Partners-only </a:t>
                      </a:r>
                      <a:r>
                        <a:rPr lang="en-US" sz="1300" dirty="0" smtClean="0">
                          <a:effectLst/>
                        </a:rPr>
                        <a:t>if 3</a:t>
                      </a:r>
                      <a:r>
                        <a:rPr lang="en-US" sz="1300" baseline="30000" dirty="0" smtClean="0">
                          <a:effectLst/>
                        </a:rPr>
                        <a:t>rd</a:t>
                      </a:r>
                      <a:r>
                        <a:rPr lang="en-US" sz="1300" dirty="0" smtClean="0">
                          <a:effectLst/>
                        </a:rPr>
                        <a:t>-party restrictions, </a:t>
                      </a:r>
                      <a:r>
                        <a:rPr lang="en-US" sz="1300" baseline="0" dirty="0" smtClean="0">
                          <a:effectLst/>
                        </a:rPr>
                        <a:t>if not, worldwide.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249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Public domain (US)</a:t>
                      </a:r>
                      <a:r>
                        <a:rPr lang="en-US" sz="1300" baseline="0" dirty="0" smtClean="0">
                          <a:effectLst/>
                        </a:rPr>
                        <a:t> – Non-US works </a:t>
                      </a:r>
                      <a:r>
                        <a:rPr lang="en-US" sz="1300" dirty="0" smtClean="0">
                          <a:effectLst/>
                        </a:rPr>
                        <a:t>published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between 1873 </a:t>
                      </a:r>
                      <a:r>
                        <a:rPr lang="en-US" sz="1300" dirty="0">
                          <a:effectLst/>
                        </a:rPr>
                        <a:t>and 1923.</a:t>
                      </a:r>
                      <a:br>
                        <a:rPr lang="en-US" sz="1300" dirty="0">
                          <a:effectLst/>
                        </a:rPr>
                      </a:b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When accessed from with the United </a:t>
                      </a:r>
                      <a:r>
                        <a:rPr lang="en-US" sz="1300" dirty="0" smtClean="0">
                          <a:effectLst/>
                        </a:rPr>
                        <a:t>States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Partners</a:t>
                      </a:r>
                      <a:r>
                        <a:rPr lang="en-US" sz="1300" baseline="0" dirty="0" smtClean="0">
                          <a:effectLst/>
                        </a:rPr>
                        <a:t> in the US i</a:t>
                      </a:r>
                      <a:r>
                        <a:rPr lang="en-US" sz="1300" dirty="0" smtClean="0">
                          <a:effectLst/>
                        </a:rPr>
                        <a:t>f</a:t>
                      </a:r>
                      <a:r>
                        <a:rPr lang="en-US" sz="1300" baseline="0" dirty="0" smtClean="0">
                          <a:effectLst/>
                        </a:rPr>
                        <a:t> 3</a:t>
                      </a:r>
                      <a:r>
                        <a:rPr lang="en-US" sz="1300" baseline="30000" dirty="0" smtClean="0">
                          <a:effectLst/>
                        </a:rPr>
                        <a:t>rd</a:t>
                      </a:r>
                      <a:r>
                        <a:rPr lang="en-US" sz="1300" baseline="0" dirty="0" smtClean="0">
                          <a:effectLst/>
                        </a:rPr>
                        <a:t> party restrictions,</a:t>
                      </a:r>
                      <a:r>
                        <a:rPr lang="en-US" sz="1300" dirty="0" smtClean="0">
                          <a:effectLst/>
                        </a:rPr>
                        <a:t> if not, anyone in the US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Available within the United States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US;</a:t>
                      </a:r>
                      <a:r>
                        <a:rPr lang="en-US" sz="1300" baseline="0" dirty="0" smtClean="0">
                          <a:effectLst/>
                        </a:rPr>
                        <a:t> partners </a:t>
                      </a:r>
                      <a:r>
                        <a:rPr lang="en-US" sz="1300" dirty="0" smtClean="0">
                          <a:effectLst/>
                        </a:rPr>
                        <a:t>worldwide where 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249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Works that rights holders have opened access to in </a:t>
                      </a:r>
                      <a:r>
                        <a:rPr lang="en-US" sz="1300" dirty="0" err="1">
                          <a:effectLst/>
                        </a:rPr>
                        <a:t>HathiTrust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If third-party restrictions, </a:t>
                      </a:r>
                      <a:r>
                        <a:rPr lang="en-US" sz="1300" dirty="0" smtClean="0">
                          <a:effectLst/>
                        </a:rPr>
                        <a:t>full-PDF only available if opened with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CC </a:t>
                      </a:r>
                      <a:r>
                        <a:rPr lang="en-US" sz="1300" dirty="0">
                          <a:effectLst/>
                        </a:rPr>
                        <a:t>license)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 with permission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Worldwide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N/A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  <a:tr h="10410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Works that are in-copyright </a:t>
                      </a:r>
                      <a:r>
                        <a:rPr lang="en-US" sz="1300" dirty="0" smtClean="0">
                          <a:effectLst/>
                        </a:rPr>
                        <a:t>or of undetermined</a:t>
                      </a:r>
                      <a:r>
                        <a:rPr lang="en-US" sz="1300" baseline="0" dirty="0" smtClean="0">
                          <a:effectLst/>
                        </a:rPr>
                        <a:t> status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Worldwide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Not available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Not available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Not available</a:t>
                      </a:r>
                      <a:endParaRPr lang="en-US" sz="13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US;</a:t>
                      </a:r>
                      <a:r>
                        <a:rPr lang="en-US" sz="1300" baseline="0" dirty="0" smtClean="0">
                          <a:effectLst/>
                        </a:rPr>
                        <a:t> partners </a:t>
                      </a:r>
                      <a:r>
                        <a:rPr lang="en-US" sz="1300" dirty="0" smtClean="0">
                          <a:effectLst/>
                        </a:rPr>
                        <a:t>worldwide </a:t>
                      </a: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smtClean="0">
                          <a:effectLst/>
                        </a:rPr>
                        <a:t>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Partners in the </a:t>
                      </a:r>
                      <a:r>
                        <a:rPr lang="en-US" sz="1300" dirty="0" smtClean="0">
                          <a:effectLst/>
                        </a:rPr>
                        <a:t>US</a:t>
                      </a:r>
                      <a:r>
                        <a:rPr lang="en-US" sz="1300" baseline="0" dirty="0" smtClean="0">
                          <a:effectLst/>
                        </a:rPr>
                        <a:t>; partner </a:t>
                      </a:r>
                      <a:r>
                        <a:rPr lang="en-US" sz="1300" dirty="0" smtClean="0">
                          <a:effectLst/>
                        </a:rPr>
                        <a:t>worldwide </a:t>
                      </a: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smtClean="0">
                          <a:effectLst/>
                        </a:rPr>
                        <a:t>laws permit</a:t>
                      </a:r>
                      <a:endParaRPr lang="en-US" sz="13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4883" marR="64883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001" y="5616038"/>
            <a:ext cx="74612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* Note: Access to in-copyright works is subject to conditions listed in </a:t>
            </a:r>
            <a:r>
              <a:rPr lang="en-US" sz="1350" dirty="0" err="1" smtClean="0"/>
              <a:t>HathiTrust’s</a:t>
            </a:r>
            <a:r>
              <a:rPr lang="en-US" sz="1350" dirty="0" smtClean="0"/>
              <a:t> policies on  </a:t>
            </a:r>
            <a:r>
              <a:rPr lang="en-US" sz="1350" dirty="0" smtClean="0">
                <a:hlinkClick r:id="rId3"/>
              </a:rPr>
              <a:t>Access and Use</a:t>
            </a:r>
            <a:r>
              <a:rPr lang="en-US" sz="1350" dirty="0" smtClean="0"/>
              <a:t>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363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703" y="1008767"/>
            <a:ext cx="8229600" cy="3479155"/>
          </a:xfrm>
        </p:spPr>
        <p:txBody>
          <a:bodyPr>
            <a:normAutofit/>
          </a:bodyPr>
          <a:lstStyle/>
          <a:p>
            <a:r>
              <a:rPr lang="en-US" dirty="0" smtClean="0"/>
              <a:t>Best way to ensure you are </a:t>
            </a:r>
            <a:br>
              <a:rPr lang="en-US" dirty="0" smtClean="0"/>
            </a:br>
            <a:r>
              <a:rPr lang="en-US" dirty="0" smtClean="0"/>
              <a:t>getting full access: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LOGIN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89619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_Home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38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75849" y="434876"/>
            <a:ext cx="1287337" cy="817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Preserve and expand access to library collections</a:t>
            </a:r>
          </a:p>
          <a:p>
            <a:pPr>
              <a:defRPr/>
            </a:pPr>
            <a:r>
              <a:rPr lang="en-US" sz="3000" dirty="0" smtClean="0"/>
              <a:t>Leverage collection action</a:t>
            </a:r>
          </a:p>
          <a:p>
            <a:pPr lvl="1">
              <a:defRPr/>
            </a:pPr>
            <a:r>
              <a:rPr lang="en-US" sz="2600" dirty="0" smtClean="0"/>
              <a:t>Shared Print Monographs Archive</a:t>
            </a:r>
          </a:p>
          <a:p>
            <a:pPr lvl="1">
              <a:defRPr/>
            </a:pPr>
            <a:r>
              <a:rPr lang="en-US" sz="2600" dirty="0" smtClean="0"/>
              <a:t>US Federal Government Documents</a:t>
            </a:r>
          </a:p>
          <a:p>
            <a:pPr lvl="1">
              <a:defRPr/>
            </a:pPr>
            <a:r>
              <a:rPr lang="en-US" sz="2600" dirty="0" smtClean="0"/>
              <a:t>Rights and Access</a:t>
            </a:r>
          </a:p>
          <a:p>
            <a:pPr lvl="1">
              <a:defRPr/>
            </a:pPr>
            <a:r>
              <a:rPr lang="en-US" sz="2600" dirty="0" smtClean="0"/>
              <a:t>Discovery and Use</a:t>
            </a:r>
          </a:p>
        </p:txBody>
      </p:sp>
    </p:spTree>
    <p:extLst>
      <p:ext uri="{BB962C8B-B14F-4D97-AF65-F5344CB8AC3E}">
        <p14:creationId xmlns:p14="http://schemas.microsoft.com/office/powerpoint/2010/main" val="15951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RutgersLo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tgersLo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5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Featured Collections:</a:t>
            </a:r>
          </a:p>
          <a:p>
            <a:pPr lvl="1"/>
            <a:r>
              <a:rPr lang="en-US" dirty="0">
                <a:hlinkClick r:id="rId3"/>
              </a:rPr>
              <a:t>https://babel.hathitrust.org/cgi/mb?colltype=</a:t>
            </a:r>
            <a:r>
              <a:rPr lang="en-US" dirty="0" smtClean="0">
                <a:hlinkClick r:id="rId3"/>
              </a:rPr>
              <a:t>featured</a:t>
            </a:r>
            <a:endParaRPr lang="en-US" dirty="0" smtClean="0"/>
          </a:p>
          <a:p>
            <a:r>
              <a:rPr lang="en-US" dirty="0" smtClean="0"/>
              <a:t>All Collections with at least 250 items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babel.hathitrust.org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cgi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mb?colltype</a:t>
            </a:r>
            <a:r>
              <a:rPr lang="en-US" dirty="0">
                <a:hlinkClick r:id="rId4"/>
              </a:rPr>
              <a:t>=all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6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_CollectionsFeatu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36" y="0"/>
            <a:ext cx="33912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835" y="883113"/>
            <a:ext cx="325584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Adventure Novels: G. A. </a:t>
            </a:r>
            <a:r>
              <a:rPr lang="en-US" sz="1600" dirty="0" err="1" smtClean="0"/>
              <a:t>Henty</a:t>
            </a:r>
            <a:endParaRPr lang="en-US" sz="1600" dirty="0" smtClean="0"/>
          </a:p>
          <a:p>
            <a:r>
              <a:rPr lang="en-US" sz="1600" dirty="0" smtClean="0"/>
              <a:t>Ancestry and Genealogy</a:t>
            </a:r>
          </a:p>
          <a:p>
            <a:r>
              <a:rPr lang="en-US" sz="1600" dirty="0" smtClean="0"/>
              <a:t>Ann Arbor History</a:t>
            </a:r>
          </a:p>
          <a:p>
            <a:r>
              <a:rPr lang="en-US" sz="1600" dirty="0" smtClean="0"/>
              <a:t>English Short Title Catalog</a:t>
            </a:r>
          </a:p>
          <a:p>
            <a:r>
              <a:rPr lang="en-US" sz="1600" dirty="0" smtClean="0"/>
              <a:t>Incunabula (Universidad </a:t>
            </a:r>
            <a:r>
              <a:rPr lang="en-US" sz="1600" dirty="0" err="1" smtClean="0"/>
              <a:t>Complutense</a:t>
            </a:r>
            <a:r>
              <a:rPr lang="en-US" sz="1600" dirty="0" smtClean="0"/>
              <a:t> de Madrid)</a:t>
            </a:r>
          </a:p>
          <a:p>
            <a:r>
              <a:rPr lang="en-US" sz="1600" dirty="0" smtClean="0"/>
              <a:t>Islamic Manuscripts</a:t>
            </a:r>
          </a:p>
          <a:p>
            <a:r>
              <a:rPr lang="en-US" sz="1600" dirty="0" smtClean="0"/>
              <a:t>Kean University NJ History Project</a:t>
            </a:r>
          </a:p>
          <a:p>
            <a:r>
              <a:rPr lang="en-US" sz="1600" dirty="0" smtClean="0"/>
              <a:t>Library Science Journals</a:t>
            </a:r>
          </a:p>
          <a:p>
            <a:r>
              <a:rPr lang="en-US" sz="1600" dirty="0" smtClean="0"/>
              <a:t>Manuscripts (</a:t>
            </a:r>
            <a:r>
              <a:rPr lang="en-US" sz="1600" dirty="0"/>
              <a:t>Universidad </a:t>
            </a:r>
            <a:r>
              <a:rPr lang="en-US" sz="1600" dirty="0" err="1"/>
              <a:t>Complutense</a:t>
            </a:r>
            <a:r>
              <a:rPr lang="en-US" sz="1600" dirty="0"/>
              <a:t> de Madrid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Patent Indexes</a:t>
            </a:r>
          </a:p>
          <a:p>
            <a:r>
              <a:rPr lang="en-US" sz="1600" dirty="0" smtClean="0"/>
              <a:t>Records of the American Colonies</a:t>
            </a:r>
          </a:p>
          <a:p>
            <a:r>
              <a:rPr lang="en-US" sz="1600" dirty="0" smtClean="0"/>
              <a:t>UCSF University Publications</a:t>
            </a:r>
          </a:p>
          <a:p>
            <a:r>
              <a:rPr lang="en-US" sz="1600" dirty="0" smtClean="0"/>
              <a:t>UM Press</a:t>
            </a:r>
          </a:p>
          <a:p>
            <a:r>
              <a:rPr lang="en-US" sz="1600" dirty="0" err="1" smtClean="0"/>
              <a:t>UMich</a:t>
            </a:r>
            <a:r>
              <a:rPr lang="en-US" sz="1600" dirty="0" smtClean="0"/>
              <a:t> Hatcher Reference</a:t>
            </a:r>
          </a:p>
          <a:p>
            <a:r>
              <a:rPr lang="en-US" sz="1600" dirty="0" smtClean="0"/>
              <a:t>University of California, San Francisco</a:t>
            </a:r>
          </a:p>
          <a:p>
            <a:r>
              <a:rPr lang="en-US" sz="1600" dirty="0" smtClean="0"/>
              <a:t>University Press of Florida</a:t>
            </a:r>
          </a:p>
          <a:p>
            <a:r>
              <a:rPr lang="en-US" sz="1600" dirty="0" smtClean="0"/>
              <a:t>Utah State University 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89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Oxford English Dictionary research</a:t>
            </a:r>
          </a:p>
          <a:p>
            <a:pPr marL="857250" lvl="2" indent="0">
              <a:buNone/>
            </a:pPr>
            <a:r>
              <a:rPr lang="en-US" dirty="0"/>
              <a:t>@</a:t>
            </a:r>
            <a:r>
              <a:rPr lang="en-US" dirty="0" err="1"/>
              <a:t>bgzimmer</a:t>
            </a:r>
            <a:r>
              <a:rPr lang="en-US" dirty="0"/>
              <a:t> Ben Zimmer 7/4/</a:t>
            </a:r>
            <a:r>
              <a:rPr lang="en-US" dirty="0" smtClean="0"/>
              <a:t>11</a:t>
            </a:r>
          </a:p>
          <a:p>
            <a:pPr marL="857250" lvl="2" indent="0">
              <a:buNone/>
            </a:pPr>
            <a:r>
              <a:rPr lang="en-US" dirty="0" smtClean="0"/>
              <a:t>@</a:t>
            </a:r>
            <a:r>
              <a:rPr lang="en-US" dirty="0" err="1"/>
              <a:t>armavirumque</a:t>
            </a:r>
            <a:r>
              <a:rPr lang="en-US" dirty="0"/>
              <a:t> Problem is "cut the mustard" (OED 1891) predates "muster." Earliest I've seen for "muster" is 1912.http://</a:t>
            </a:r>
            <a:r>
              <a:rPr lang="en-US" dirty="0" err="1"/>
              <a:t>bit.ly</a:t>
            </a:r>
            <a:r>
              <a:rPr lang="en-US" dirty="0"/>
              <a:t>/kOy3aD</a:t>
            </a:r>
            <a:endParaRPr lang="en-US" dirty="0" smtClean="0"/>
          </a:p>
          <a:p>
            <a:r>
              <a:rPr lang="en-US" dirty="0" smtClean="0"/>
              <a:t>Thesis research</a:t>
            </a:r>
          </a:p>
          <a:p>
            <a:r>
              <a:rPr lang="en-US" dirty="0" smtClean="0"/>
              <a:t>Islamic Manuscripts </a:t>
            </a:r>
          </a:p>
          <a:p>
            <a:r>
              <a:rPr lang="fi-FI" dirty="0" err="1" smtClean="0"/>
              <a:t>Local</a:t>
            </a:r>
            <a:r>
              <a:rPr lang="fi-FI" dirty="0" err="1" smtClean="0"/>
              <a:t>/Family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33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Bibliographic </a:t>
            </a:r>
            <a:r>
              <a:rPr lang="en-US" dirty="0"/>
              <a:t>API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and rights information</a:t>
            </a:r>
          </a:p>
          <a:p>
            <a:pPr lvl="1"/>
            <a:r>
              <a:rPr lang="en-US" dirty="0"/>
              <a:t>MARC </a:t>
            </a:r>
            <a:r>
              <a:rPr lang="en-US" dirty="0" smtClean="0"/>
              <a:t>records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bib_api</a:t>
            </a:r>
            <a:endParaRPr lang="en-US" dirty="0"/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>
                <a:hlinkClick r:id="rId4"/>
              </a:rPr>
              <a:t>http://www.hathitrust.org/data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dirty="0" err="1"/>
              <a:t>Hathifiles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hlinkClick r:id="rId5"/>
              </a:rPr>
              <a:t>http://www.hathitrust.org/hathifiles</a:t>
            </a:r>
            <a:endParaRPr lang="en-US" dirty="0" smtClean="0"/>
          </a:p>
          <a:p>
            <a:r>
              <a:rPr lang="en-US" dirty="0"/>
              <a:t>Data API</a:t>
            </a:r>
          </a:p>
          <a:p>
            <a:pPr lvl="1"/>
            <a:r>
              <a:rPr lang="en-US" dirty="0"/>
              <a:t>Volume and rights information</a:t>
            </a:r>
          </a:p>
          <a:p>
            <a:pPr lvl="1"/>
            <a:r>
              <a:rPr lang="en-US" dirty="0"/>
              <a:t>Page images</a:t>
            </a:r>
          </a:p>
          <a:p>
            <a:pPr lvl="1"/>
            <a:r>
              <a:rPr lang="en-US" dirty="0"/>
              <a:t>OCR</a:t>
            </a:r>
          </a:p>
          <a:p>
            <a:pPr lvl="1"/>
            <a:r>
              <a:rPr lang="en-US" dirty="0">
                <a:hlinkClick r:id="rId6"/>
              </a:rPr>
              <a:t>http://www.hathitrust.org/</a:t>
            </a:r>
            <a:r>
              <a:rPr lang="en-US" dirty="0" smtClean="0">
                <a:hlinkClick r:id="rId6"/>
              </a:rPr>
              <a:t>data_api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2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1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75621" y="4383553"/>
            <a:ext cx="1757038" cy="556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</a:t>
            </a:r>
            <a:r>
              <a:rPr lang="en-US" dirty="0"/>
              <a:t>domain and open access </a:t>
            </a:r>
            <a:r>
              <a:rPr lang="en-US" dirty="0" smtClean="0"/>
              <a:t>works </a:t>
            </a:r>
            <a:r>
              <a:rPr lang="en-US" dirty="0">
                <a:solidFill>
                  <a:srgbClr val="00C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r>
              <a:rPr lang="en-US" dirty="0"/>
              <a:t>Full download of materials where possible</a:t>
            </a:r>
            <a:r>
              <a:rPr lang="en-US" dirty="0" smtClean="0"/>
              <a:t>* </a:t>
            </a:r>
            <a:r>
              <a:rPr lang="en-US" dirty="0">
                <a:solidFill>
                  <a:srgbClr val="00C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r>
              <a:rPr lang="en-US" dirty="0"/>
              <a:t>Print on </a:t>
            </a:r>
            <a:r>
              <a:rPr lang="en-US" dirty="0" smtClean="0"/>
              <a:t>demand </a:t>
            </a:r>
            <a:r>
              <a:rPr lang="en-US" dirty="0">
                <a:solidFill>
                  <a:srgbClr val="00C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r>
              <a:rPr lang="en-US" dirty="0" smtClean="0"/>
              <a:t>Lawful </a:t>
            </a:r>
            <a:r>
              <a:rPr lang="en-US" dirty="0"/>
              <a:t>uses of in-copyright works</a:t>
            </a:r>
            <a:r>
              <a:rPr lang="en-US" dirty="0" smtClean="0"/>
              <a:t>* </a:t>
            </a:r>
            <a:r>
              <a:rPr lang="en-US" dirty="0">
                <a:solidFill>
                  <a:srgbClr val="00C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CB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dirty="0"/>
              <a:t>Collections and </a:t>
            </a:r>
            <a:r>
              <a:rPr lang="en-US" dirty="0" smtClean="0"/>
              <a:t>APIs </a:t>
            </a:r>
            <a:r>
              <a:rPr lang="en-US" dirty="0" smtClean="0">
                <a:solidFill>
                  <a:srgbClr val="00CB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ym typeface="Zapf Dingbats"/>
            </a:endParaRPr>
          </a:p>
          <a:p>
            <a:r>
              <a:rPr lang="en-US" dirty="0" smtClean="0"/>
              <a:t>Computational Access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Distribution of datasets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datasets</a:t>
            </a:r>
            <a:endParaRPr lang="en-US" dirty="0" smtClean="0"/>
          </a:p>
          <a:p>
            <a:r>
              <a:rPr lang="en-US" dirty="0"/>
              <a:t>Non-Google-digitized Dataset (540,000+)</a:t>
            </a:r>
          </a:p>
          <a:p>
            <a:pPr lvl="1"/>
            <a:r>
              <a:rPr lang="en-US" dirty="0"/>
              <a:t>PD, PDUS, Open Access</a:t>
            </a:r>
          </a:p>
          <a:p>
            <a:pPr lvl="1"/>
            <a:r>
              <a:rPr lang="en-US" dirty="0"/>
              <a:t>Signed researcher statement</a:t>
            </a:r>
          </a:p>
          <a:p>
            <a:r>
              <a:rPr lang="en-US" dirty="0"/>
              <a:t>Google-digitized (4.4 million+)</a:t>
            </a:r>
          </a:p>
          <a:p>
            <a:pPr lvl="1"/>
            <a:r>
              <a:rPr lang="en-US" dirty="0"/>
              <a:t>PD, PDUS, Open Access</a:t>
            </a:r>
          </a:p>
          <a:p>
            <a:pPr lvl="1"/>
            <a:r>
              <a:rPr lang="en-US" dirty="0"/>
              <a:t>Agreement between institution and Google</a:t>
            </a:r>
          </a:p>
          <a:p>
            <a:pPr lvl="1"/>
            <a:r>
              <a:rPr lang="en-US" dirty="0"/>
              <a:t>Brief proposal</a:t>
            </a:r>
          </a:p>
          <a:p>
            <a:pPr lvl="2"/>
            <a:r>
              <a:rPr lang="en-US" dirty="0"/>
              <a:t>Characterize texts</a:t>
            </a:r>
          </a:p>
          <a:p>
            <a:pPr lvl="2"/>
            <a:r>
              <a:rPr lang="en-US" dirty="0"/>
              <a:t>Provide ids (custom sets possible)</a:t>
            </a:r>
          </a:p>
          <a:p>
            <a:pPr lvl="2"/>
            <a:r>
              <a:rPr lang="en-US" dirty="0"/>
              <a:t>Research, results, use of results</a:t>
            </a:r>
          </a:p>
          <a:p>
            <a:pPr lvl="1"/>
            <a:r>
              <a:rPr lang="en-US" dirty="0"/>
              <a:t>Signed researcher </a:t>
            </a: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htrc</a:t>
            </a:r>
            <a:endParaRPr lang="en-US" dirty="0" smtClean="0"/>
          </a:p>
          <a:p>
            <a:r>
              <a:rPr lang="en-US" dirty="0" err="1"/>
              <a:t>HathiTrust</a:t>
            </a:r>
            <a:r>
              <a:rPr lang="en-US" dirty="0"/>
              <a:t> Research Center</a:t>
            </a:r>
          </a:p>
          <a:p>
            <a:pPr lvl="1"/>
            <a:r>
              <a:rPr lang="en-US" dirty="0"/>
              <a:t>Developed collaboratively by Indiana University and University of Illinois; launched July 2011</a:t>
            </a:r>
          </a:p>
          <a:p>
            <a:pPr lvl="1"/>
            <a:r>
              <a:rPr lang="en-US" dirty="0"/>
              <a:t>Enables computational access to public domain and open access materials; working to support in-copyright materials as </a:t>
            </a:r>
            <a:r>
              <a:rPr lang="en-US" dirty="0" smtClean="0"/>
              <a:t>well</a:t>
            </a:r>
          </a:p>
          <a:p>
            <a:pPr lvl="1"/>
            <a:r>
              <a:rPr lang="en-US" dirty="0"/>
              <a:t>Secure Environment – bring researchers to the data</a:t>
            </a:r>
          </a:p>
          <a:p>
            <a:pPr lvl="1"/>
            <a:r>
              <a:rPr lang="en-US" dirty="0"/>
              <a:t>Build services and tools that facilitate research by digital humanities and informatics communities</a:t>
            </a:r>
          </a:p>
          <a:p>
            <a:pPr lvl="1"/>
            <a:r>
              <a:rPr lang="en-US" dirty="0"/>
              <a:t>Advanced Collaborative </a:t>
            </a:r>
            <a:r>
              <a:rPr lang="en-US" dirty="0" smtClean="0"/>
              <a:t>Support</a:t>
            </a:r>
          </a:p>
          <a:p>
            <a:pPr lvl="2"/>
            <a:r>
              <a:rPr lang="en-US" dirty="0"/>
              <a:t>RFP: </a:t>
            </a:r>
            <a:r>
              <a:rPr lang="en-US" dirty="0">
                <a:hlinkClick r:id="rId4"/>
              </a:rPr>
              <a:t>http://www.hathitrust.org/htrc/acs-</a:t>
            </a:r>
            <a:r>
              <a:rPr lang="en-US" dirty="0" smtClean="0">
                <a:hlinkClick r:id="rId4"/>
              </a:rPr>
              <a:t>rfp</a:t>
            </a:r>
            <a:endParaRPr lang="en-US" dirty="0" smtClean="0"/>
          </a:p>
          <a:p>
            <a:pPr lvl="2"/>
            <a:r>
              <a:rPr lang="en-US" dirty="0"/>
              <a:t>Awards: </a:t>
            </a:r>
            <a:r>
              <a:rPr lang="en-US" dirty="0">
                <a:hlinkClick r:id="rId5"/>
              </a:rPr>
              <a:t>http://www.hathitrust.org/</a:t>
            </a:r>
            <a:r>
              <a:rPr lang="en-US" dirty="0" smtClean="0">
                <a:hlinkClick r:id="rId5"/>
              </a:rPr>
              <a:t>htrc_acs_awards_spring2015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13.2 </a:t>
            </a:r>
            <a:r>
              <a:rPr lang="en-US" dirty="0" smtClean="0"/>
              <a:t>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6.7</a:t>
            </a:r>
            <a:r>
              <a:rPr lang="en-US" dirty="0" smtClean="0"/>
              <a:t> </a:t>
            </a:r>
            <a:r>
              <a:rPr lang="en-US" dirty="0" smtClean="0"/>
              <a:t>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350</a:t>
            </a:r>
            <a:r>
              <a:rPr lang="en-US" dirty="0" smtClean="0"/>
              <a:t>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4.9</a:t>
            </a:r>
            <a:r>
              <a:rPr lang="en-US" dirty="0" smtClean="0"/>
              <a:t> </a:t>
            </a:r>
            <a:r>
              <a:rPr lang="en-US" dirty="0" smtClean="0"/>
              <a:t>million volumes in the public domain (~</a:t>
            </a:r>
            <a:r>
              <a:rPr lang="en-US" dirty="0" smtClean="0"/>
              <a:t>37%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12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HTRC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Portal</a:t>
            </a:r>
            <a:r>
              <a:rPr lang="en-US" dirty="0" smtClean="0"/>
              <a:t>: sign up, browse </a:t>
            </a:r>
            <a:r>
              <a:rPr lang="en-US" dirty="0"/>
              <a:t>volume lists and algorithms, execute algorithms, view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://htrc2.pti.indiana.edu/HTRC-UI-Portal2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/>
              <a:t>Workset</a:t>
            </a:r>
            <a:r>
              <a:rPr lang="en-US" dirty="0"/>
              <a:t> Builder</a:t>
            </a:r>
          </a:p>
          <a:p>
            <a:pPr lvl="1"/>
            <a:r>
              <a:rPr lang="en-US" dirty="0">
                <a:hlinkClick r:id="rId4"/>
              </a:rPr>
              <a:t>https://htrc2.pti.indiana.edu/blacklight</a:t>
            </a:r>
            <a:endParaRPr lang="en-US" dirty="0"/>
          </a:p>
          <a:p>
            <a:r>
              <a:rPr lang="en-US" dirty="0" smtClean="0"/>
              <a:t>Sandbox: run own algorithms</a:t>
            </a:r>
          </a:p>
          <a:p>
            <a:r>
              <a:rPr lang="en-US" dirty="0" smtClean="0"/>
              <a:t>Getting Started with the HTRC [Google doc]</a:t>
            </a:r>
          </a:p>
          <a:p>
            <a:pPr lvl="1"/>
            <a:r>
              <a:rPr lang="en-US" dirty="0">
                <a:hlinkClick r:id="rId5"/>
              </a:rPr>
              <a:t>http://bit.ly/</a:t>
            </a:r>
            <a:r>
              <a:rPr lang="en-US" dirty="0" smtClean="0">
                <a:hlinkClick r:id="rId5"/>
              </a:rPr>
              <a:t>1hCnyzX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4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HTRC </a:t>
            </a:r>
            <a:r>
              <a:rPr lang="en-US" dirty="0" err="1" smtClean="0"/>
              <a:t>UnCamp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 Arbor, Michigan</a:t>
            </a:r>
          </a:p>
          <a:p>
            <a:r>
              <a:rPr lang="en-US" dirty="0" smtClean="0"/>
              <a:t>March 30-31, 2015</a:t>
            </a:r>
          </a:p>
          <a:p>
            <a:r>
              <a:rPr lang="en-US" dirty="0" smtClean="0"/>
              <a:t>Keynotes, demos, “</a:t>
            </a:r>
            <a:r>
              <a:rPr lang="en-US" dirty="0" err="1" smtClean="0"/>
              <a:t>unconference</a:t>
            </a:r>
            <a:r>
              <a:rPr lang="en-US" dirty="0" smtClean="0"/>
              <a:t>” sessions</a:t>
            </a:r>
          </a:p>
          <a:p>
            <a:r>
              <a:rPr lang="en-US" dirty="0" smtClean="0"/>
              <a:t>Registration, Agenda, Logistics: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://www.hathitrust.org/</a:t>
            </a:r>
            <a:r>
              <a:rPr lang="en-US" dirty="0" smtClean="0">
                <a:hlinkClick r:id="rId3"/>
              </a:rPr>
              <a:t>htrc_uncamp2015</a:t>
            </a:r>
            <a:endParaRPr lang="en-US" dirty="0" smtClean="0"/>
          </a:p>
          <a:p>
            <a:r>
              <a:rPr lang="en-US" dirty="0"/>
              <a:t>Email </a:t>
            </a:r>
            <a:r>
              <a:rPr lang="en-US" dirty="0" smtClean="0"/>
              <a:t>lists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://www.hathitrust.org/</a:t>
            </a:r>
            <a:r>
              <a:rPr lang="en-US" dirty="0" smtClean="0">
                <a:hlinkClick r:id="rId4"/>
              </a:rPr>
              <a:t>htrc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4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Detecting Literary Plagiarisms: The Case of Oliver </a:t>
            </a:r>
            <a:r>
              <a:rPr lang="en-US" dirty="0" smtClean="0"/>
              <a:t>Goldsmith.</a:t>
            </a:r>
          </a:p>
          <a:p>
            <a:pPr lvl="1"/>
            <a:r>
              <a:rPr lang="en-US" dirty="0" smtClean="0"/>
              <a:t>Douglas </a:t>
            </a:r>
            <a:r>
              <a:rPr lang="en-US" dirty="0" err="1" smtClean="0"/>
              <a:t>Duhaime</a:t>
            </a:r>
            <a:r>
              <a:rPr lang="en-US" dirty="0" smtClean="0"/>
              <a:t>. University of Notre Dame.</a:t>
            </a:r>
          </a:p>
          <a:p>
            <a:r>
              <a:rPr lang="en-US" dirty="0" err="1" smtClean="0"/>
              <a:t>Taxonomizing</a:t>
            </a:r>
            <a:r>
              <a:rPr lang="en-US" dirty="0" smtClean="0"/>
              <a:t> the Texts: Towards Cultural-Scale Models of Full Text. Colin Allen, </a:t>
            </a:r>
            <a:r>
              <a:rPr lang="en-US" dirty="0" err="1" smtClean="0"/>
              <a:t>Jaimie</a:t>
            </a:r>
            <a:r>
              <a:rPr lang="en-US" dirty="0" smtClean="0"/>
              <a:t> Murdock. Indiana University Bloomington.</a:t>
            </a:r>
          </a:p>
          <a:p>
            <a:pPr lvl="1"/>
            <a:r>
              <a:rPr lang="en-US" dirty="0" smtClean="0"/>
              <a:t>Allen and Murdock will carry out a cultural-scale investigation and topic modeling on HT public-domain full text through random sampling to select collections</a:t>
            </a:r>
          </a:p>
          <a:p>
            <a:pPr lvl="1"/>
            <a:r>
              <a:rPr lang="en-US" dirty="0" smtClean="0"/>
              <a:t>Topic modeling to select collections </a:t>
            </a:r>
            <a:r>
              <a:rPr lang="en-US" dirty="0"/>
              <a:t>according to the Library of Congress Subject Headings (LCSH).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Trace of </a:t>
            </a:r>
            <a:r>
              <a:rPr lang="en-US" dirty="0" smtClean="0"/>
              <a:t>Theory.</a:t>
            </a:r>
          </a:p>
          <a:p>
            <a:pPr lvl="1"/>
            <a:r>
              <a:rPr lang="en-US" dirty="0" smtClean="0"/>
              <a:t>Geoffrey </a:t>
            </a:r>
            <a:r>
              <a:rPr lang="en-US" dirty="0"/>
              <a:t>Rockwell, Laura </a:t>
            </a:r>
            <a:r>
              <a:rPr lang="en-US" dirty="0" err="1"/>
              <a:t>Mandell</a:t>
            </a:r>
            <a:r>
              <a:rPr lang="en-US" dirty="0"/>
              <a:t>, Stefan Sinclair, Matthew </a:t>
            </a:r>
            <a:r>
              <a:rPr lang="en-US" dirty="0" err="1"/>
              <a:t>Wilkens</a:t>
            </a:r>
            <a:r>
              <a:rPr lang="en-US" dirty="0"/>
              <a:t>, Susan Brown. University of Alberta, Texas A&amp;M University, University of Notre Dame. </a:t>
            </a:r>
            <a:endParaRPr lang="en-US" dirty="0" smtClean="0"/>
          </a:p>
          <a:p>
            <a:pPr lvl="2"/>
            <a:r>
              <a:rPr lang="en-US" dirty="0" smtClean="0"/>
              <a:t>Topic modeling; tools and methods to track the concept of “theory”.</a:t>
            </a:r>
          </a:p>
          <a:p>
            <a:r>
              <a:rPr lang="en-US" dirty="0" smtClean="0"/>
              <a:t>Dr</a:t>
            </a:r>
            <a:r>
              <a:rPr lang="en-US" dirty="0"/>
              <a:t>. Michelle </a:t>
            </a:r>
            <a:r>
              <a:rPr lang="en-US" dirty="0" err="1"/>
              <a:t>Alexopolous</a:t>
            </a:r>
            <a:r>
              <a:rPr lang="en-US" dirty="0"/>
              <a:t>,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Toronto</a:t>
            </a:r>
            <a:endParaRPr lang="en-US" dirty="0"/>
          </a:p>
          <a:p>
            <a:pPr lvl="1"/>
            <a:r>
              <a:rPr lang="en-US" dirty="0" smtClean="0"/>
              <a:t>Tracking </a:t>
            </a:r>
            <a:r>
              <a:rPr lang="en-US" dirty="0"/>
              <a:t>technology diffusion through time using the HT corpus. </a:t>
            </a:r>
          </a:p>
        </p:txBody>
      </p:sp>
    </p:spTree>
    <p:extLst>
      <p:ext uri="{BB962C8B-B14F-4D97-AF65-F5344CB8AC3E}">
        <p14:creationId xmlns:p14="http://schemas.microsoft.com/office/powerpoint/2010/main" val="393783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87"/>
            <a:ext cx="8229600" cy="46620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Burton</a:t>
            </a:r>
            <a:r>
              <a:rPr lang="en-US" dirty="0"/>
              <a:t>, Vernon. “The South as ‘Other,’ the Southerner as ‘Stranger.’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how attitudes expressed in print about slavery, southerners, and non-southerners have changed over both time and 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Ted </a:t>
            </a:r>
            <a:r>
              <a:rPr lang="en-US" dirty="0"/>
              <a:t>Underwood, Associate Professor of English at the University of Illinois, Urbana-Champaign. </a:t>
            </a:r>
          </a:p>
          <a:p>
            <a:pPr lvl="1"/>
            <a:r>
              <a:rPr lang="en-US" dirty="0"/>
              <a:t>Using public domain texts received from </a:t>
            </a:r>
            <a:r>
              <a:rPr lang="en-US" dirty="0" err="1"/>
              <a:t>HathiTrust</a:t>
            </a:r>
            <a:r>
              <a:rPr lang="en-US" dirty="0"/>
              <a:t> to explore changing relationships in literary genres from 1700-1899. </a:t>
            </a:r>
          </a:p>
          <a:p>
            <a:r>
              <a:rPr lang="en-US" dirty="0" smtClean="0"/>
              <a:t>Andrew </a:t>
            </a:r>
            <a:r>
              <a:rPr lang="en-US" dirty="0"/>
              <a:t>Piper, Associate professor of German literature at McGill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linguistic patters in German texts from 1700-1900</a:t>
            </a:r>
          </a:p>
          <a:p>
            <a:r>
              <a:rPr lang="en-US" dirty="0" smtClean="0"/>
              <a:t>Amanda </a:t>
            </a:r>
            <a:r>
              <a:rPr lang="en-US" dirty="0"/>
              <a:t>Watson, librarian at New York </a:t>
            </a:r>
            <a:r>
              <a:rPr lang="en-US" dirty="0" smtClean="0"/>
              <a:t>University.</a:t>
            </a:r>
          </a:p>
          <a:p>
            <a:pPr lvl="1"/>
            <a:r>
              <a:rPr lang="en-US" dirty="0" smtClean="0"/>
              <a:t>Studying </a:t>
            </a:r>
            <a:r>
              <a:rPr lang="en-US" dirty="0"/>
              <a:t>How poetry anthologies in selected texts reflect the rise and fall of poets’ reputations over the course of the 19th century.</a:t>
            </a:r>
          </a:p>
          <a:p>
            <a:r>
              <a:rPr lang="en-US" dirty="0" smtClean="0"/>
              <a:t>Glenn </a:t>
            </a:r>
            <a:r>
              <a:rPr lang="en-US" dirty="0" err="1"/>
              <a:t>Worthey</a:t>
            </a:r>
            <a:r>
              <a:rPr lang="en-US" dirty="0"/>
              <a:t>, Digital Humanities Librarian at Stanford University </a:t>
            </a:r>
            <a:r>
              <a:rPr lang="en-US" dirty="0" smtClean="0"/>
              <a:t>Libraries.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 err="1"/>
              <a:t>spatio</a:t>
            </a:r>
            <a:r>
              <a:rPr lang="en-US" dirty="0"/>
              <a:t>-temporal investigation into the history of Brazilian Portuguese, to be accomplished by text-mining methods (n-gram analysis, etc.)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Wilkens</a:t>
            </a:r>
            <a:r>
              <a:rPr lang="en-US" dirty="0" smtClean="0"/>
              <a:t>, Assistant professor of English, University of Notre Dame.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/>
              <a:t>Council of Learned </a:t>
            </a:r>
            <a:r>
              <a:rPr lang="en-US" dirty="0" smtClean="0"/>
              <a:t>Societies (ACLS) fellowship for project “Literary Geography at Scale.”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2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Resources: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http://www.hathitrust.org/resources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10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6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HathiTrust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704" y="253560"/>
            <a:ext cx="8229600" cy="1143000"/>
          </a:xfrm>
        </p:spPr>
        <p:txBody>
          <a:bodyPr/>
          <a:lstStyle/>
          <a:p>
            <a:r>
              <a:rPr lang="en-US" dirty="0" smtClean="0"/>
              <a:t>Libraries in US by # Volumes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5657580"/>
              </p:ext>
            </p:extLst>
          </p:nvPr>
        </p:nvGraphicFramePr>
        <p:xfrm>
          <a:off x="469704" y="1261083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839" y="6150132"/>
            <a:ext cx="904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ALA </a:t>
            </a:r>
            <a:r>
              <a:rPr lang="en-US" sz="1200" dirty="0" smtClean="0"/>
              <a:t>- Nation’s </a:t>
            </a:r>
            <a:r>
              <a:rPr lang="en-US" sz="1200" dirty="0"/>
              <a:t>Largest Libraries: </a:t>
            </a:r>
            <a:r>
              <a:rPr lang="en-US" sz="1200" dirty="0">
                <a:hlinkClick r:id="rId4"/>
              </a:rPr>
              <a:t>http://www.ala.org/tools/libfactsheets/</a:t>
            </a:r>
            <a:r>
              <a:rPr lang="en-US" sz="1200" dirty="0" smtClean="0">
                <a:hlinkClick r:id="rId4"/>
              </a:rPr>
              <a:t>alalibraryfactsheet22</a:t>
            </a:r>
            <a:r>
              <a:rPr lang="en-US" sz="1200" dirty="0" smtClean="0"/>
              <a:t>; Data from 2010-</a:t>
            </a:r>
            <a:r>
              <a:rPr lang="en-US" sz="1200" dirty="0"/>
              <a:t>2011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8166904"/>
              </p:ext>
            </p:extLst>
          </p:nvPr>
        </p:nvGraphicFramePr>
        <p:xfrm>
          <a:off x="190123" y="504457"/>
          <a:ext cx="5719620" cy="599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20198"/>
              </p:ext>
            </p:extLst>
          </p:nvPr>
        </p:nvGraphicFramePr>
        <p:xfrm>
          <a:off x="5909743" y="713198"/>
          <a:ext cx="2679414" cy="4800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91"/>
                <a:gridCol w="952123"/>
              </a:tblGrid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1. Michigan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4,712,752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2. California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3,612,596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3. Harvard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838,115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4. Wisconsin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561,094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5. Indiana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529,601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6. Cornell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510,286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7. Penn State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388,713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8. Illinois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329,136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9. NYPL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294,883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10. Princeton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252,837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11. Minnesota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193,124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12. Madrid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117,291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13. Library of Congress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108,892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14. Keio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90,112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44531</TotalTime>
  <Words>1895</Words>
  <Application>Microsoft Macintosh PowerPoint</Application>
  <PresentationFormat>On-screen Show (4:3)</PresentationFormat>
  <Paragraphs>478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Custom Design</vt:lpstr>
      <vt:lpstr>Preservation with a Purpose: End User Access Services in HathiTrust</vt:lpstr>
      <vt:lpstr>About</vt:lpstr>
      <vt:lpstr>HathiTrust Members</vt:lpstr>
      <vt:lpstr>Partnership</vt:lpstr>
      <vt:lpstr>Digital Repository</vt:lpstr>
      <vt:lpstr>The Name</vt:lpstr>
      <vt:lpstr>What is in HathiTrust?</vt:lpstr>
      <vt:lpstr>Libraries in US by # Volumes</vt:lpstr>
      <vt:lpstr>PowerPoint Presentation</vt:lpstr>
      <vt:lpstr>Collection Overlap</vt:lpstr>
      <vt:lpstr>HathiTrust contains materials in all disciplines…</vt:lpstr>
      <vt:lpstr>HathiTrust covers a wide range of formats, such as</vt:lpstr>
      <vt:lpstr>Dates</vt:lpstr>
      <vt:lpstr>Language Distribution (1)</vt:lpstr>
      <vt:lpstr>Language Distribution (2)</vt:lpstr>
      <vt:lpstr>HathiTrust and other e-databases</vt:lpstr>
      <vt:lpstr>Access and Services</vt:lpstr>
      <vt:lpstr>Determinants of Access</vt:lpstr>
      <vt:lpstr>PowerPoint Presentation</vt:lpstr>
      <vt:lpstr>Content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Lawful uses</vt:lpstr>
      <vt:lpstr>PowerPoint Presentation</vt:lpstr>
      <vt:lpstr>Best way to ensure you are  getting full access:  LOGIN</vt:lpstr>
      <vt:lpstr>PowerPoint Presentation</vt:lpstr>
      <vt:lpstr>PowerPoint Presentation</vt:lpstr>
      <vt:lpstr>PowerPoint Presentation</vt:lpstr>
      <vt:lpstr>User Collections</vt:lpstr>
      <vt:lpstr>PowerPoint Presentation</vt:lpstr>
      <vt:lpstr>Examples of uses</vt:lpstr>
      <vt:lpstr>APIs</vt:lpstr>
      <vt:lpstr>PowerPoint Presentation</vt:lpstr>
      <vt:lpstr>Services</vt:lpstr>
      <vt:lpstr>Computational Access</vt:lpstr>
      <vt:lpstr>HTRC</vt:lpstr>
      <vt:lpstr>Using the HTRC</vt:lpstr>
      <vt:lpstr>HTRC UnCamp</vt:lpstr>
      <vt:lpstr>Projects (1)</vt:lpstr>
      <vt:lpstr>Projects (2)</vt:lpstr>
      <vt:lpstr>How to find out more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Jeremy York</cp:lastModifiedBy>
  <cp:revision>679</cp:revision>
  <dcterms:created xsi:type="dcterms:W3CDTF">2012-03-08T23:05:54Z</dcterms:created>
  <dcterms:modified xsi:type="dcterms:W3CDTF">2015-02-24T13:04:19Z</dcterms:modified>
</cp:coreProperties>
</file>