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83"/>
  </p:notesMasterIdLst>
  <p:sldIdLst>
    <p:sldId id="258" r:id="rId3"/>
    <p:sldId id="864" r:id="rId4"/>
    <p:sldId id="865" r:id="rId5"/>
    <p:sldId id="623" r:id="rId6"/>
    <p:sldId id="626" r:id="rId7"/>
    <p:sldId id="882" r:id="rId8"/>
    <p:sldId id="884" r:id="rId9"/>
    <p:sldId id="466" r:id="rId10"/>
    <p:sldId id="467" r:id="rId11"/>
    <p:sldId id="627" r:id="rId12"/>
    <p:sldId id="468" r:id="rId13"/>
    <p:sldId id="590" r:id="rId14"/>
    <p:sldId id="625" r:id="rId15"/>
    <p:sldId id="717" r:id="rId16"/>
    <p:sldId id="714" r:id="rId17"/>
    <p:sldId id="716" r:id="rId18"/>
    <p:sldId id="715" r:id="rId19"/>
    <p:sldId id="458" r:id="rId20"/>
    <p:sldId id="459" r:id="rId21"/>
    <p:sldId id="455" r:id="rId22"/>
    <p:sldId id="456" r:id="rId23"/>
    <p:sldId id="718" r:id="rId24"/>
    <p:sldId id="719" r:id="rId25"/>
    <p:sldId id="721" r:id="rId26"/>
    <p:sldId id="723" r:id="rId27"/>
    <p:sldId id="628" r:id="rId28"/>
    <p:sldId id="726" r:id="rId29"/>
    <p:sldId id="563" r:id="rId30"/>
    <p:sldId id="601" r:id="rId31"/>
    <p:sldId id="505" r:id="rId32"/>
    <p:sldId id="506" r:id="rId33"/>
    <p:sldId id="507" r:id="rId34"/>
    <p:sldId id="893" r:id="rId35"/>
    <p:sldId id="568" r:id="rId36"/>
    <p:sldId id="885" r:id="rId37"/>
    <p:sldId id="886" r:id="rId38"/>
    <p:sldId id="887" r:id="rId39"/>
    <p:sldId id="666" r:id="rId40"/>
    <p:sldId id="667" r:id="rId41"/>
    <p:sldId id="724" r:id="rId42"/>
    <p:sldId id="669" r:id="rId43"/>
    <p:sldId id="670" r:id="rId44"/>
    <p:sldId id="890" r:id="rId45"/>
    <p:sldId id="877" r:id="rId46"/>
    <p:sldId id="632" r:id="rId47"/>
    <p:sldId id="867" r:id="rId48"/>
    <p:sldId id="868" r:id="rId49"/>
    <p:sldId id="869" r:id="rId50"/>
    <p:sldId id="673" r:id="rId51"/>
    <p:sldId id="727" r:id="rId52"/>
    <p:sldId id="633" r:id="rId53"/>
    <p:sldId id="634" r:id="rId54"/>
    <p:sldId id="635" r:id="rId55"/>
    <p:sldId id="636" r:id="rId56"/>
    <p:sldId id="637" r:id="rId57"/>
    <p:sldId id="866" r:id="rId58"/>
    <p:sldId id="638" r:id="rId59"/>
    <p:sldId id="639" r:id="rId60"/>
    <p:sldId id="640" r:id="rId61"/>
    <p:sldId id="641" r:id="rId62"/>
    <p:sldId id="642" r:id="rId63"/>
    <p:sldId id="643" r:id="rId64"/>
    <p:sldId id="644" r:id="rId65"/>
    <p:sldId id="645" r:id="rId66"/>
    <p:sldId id="646" r:id="rId67"/>
    <p:sldId id="647" r:id="rId68"/>
    <p:sldId id="648" r:id="rId69"/>
    <p:sldId id="649" r:id="rId70"/>
    <p:sldId id="650" r:id="rId71"/>
    <p:sldId id="651" r:id="rId72"/>
    <p:sldId id="652" r:id="rId73"/>
    <p:sldId id="653" r:id="rId74"/>
    <p:sldId id="654" r:id="rId75"/>
    <p:sldId id="655" r:id="rId76"/>
    <p:sldId id="656" r:id="rId77"/>
    <p:sldId id="659" r:id="rId78"/>
    <p:sldId id="660" r:id="rId79"/>
    <p:sldId id="661" r:id="rId80"/>
    <p:sldId id="662" r:id="rId81"/>
    <p:sldId id="663" r:id="rId82"/>
    <p:sldId id="664" r:id="rId83"/>
    <p:sldId id="800" r:id="rId84"/>
    <p:sldId id="849" r:id="rId85"/>
    <p:sldId id="862" r:id="rId86"/>
    <p:sldId id="870" r:id="rId87"/>
    <p:sldId id="873" r:id="rId88"/>
    <p:sldId id="874" r:id="rId89"/>
    <p:sldId id="875" r:id="rId90"/>
    <p:sldId id="876" r:id="rId91"/>
    <p:sldId id="889" r:id="rId92"/>
    <p:sldId id="878" r:id="rId93"/>
    <p:sldId id="630" r:id="rId94"/>
    <p:sldId id="879" r:id="rId95"/>
    <p:sldId id="880" r:id="rId96"/>
    <p:sldId id="731" r:id="rId97"/>
    <p:sldId id="803" r:id="rId98"/>
    <p:sldId id="883" r:id="rId99"/>
    <p:sldId id="804" r:id="rId100"/>
    <p:sldId id="805" r:id="rId101"/>
    <p:sldId id="806" r:id="rId102"/>
    <p:sldId id="818" r:id="rId103"/>
    <p:sldId id="729" r:id="rId104"/>
    <p:sldId id="819" r:id="rId105"/>
    <p:sldId id="820" r:id="rId106"/>
    <p:sldId id="822" r:id="rId107"/>
    <p:sldId id="827" r:id="rId108"/>
    <p:sldId id="826" r:id="rId109"/>
    <p:sldId id="733" r:id="rId110"/>
    <p:sldId id="828" r:id="rId111"/>
    <p:sldId id="829" r:id="rId112"/>
    <p:sldId id="852" r:id="rId113"/>
    <p:sldId id="831" r:id="rId114"/>
    <p:sldId id="823" r:id="rId115"/>
    <p:sldId id="834" r:id="rId116"/>
    <p:sldId id="832" r:id="rId117"/>
    <p:sldId id="833" r:id="rId118"/>
    <p:sldId id="835" r:id="rId119"/>
    <p:sldId id="824" r:id="rId120"/>
    <p:sldId id="836" r:id="rId121"/>
    <p:sldId id="837" r:id="rId122"/>
    <p:sldId id="850" r:id="rId123"/>
    <p:sldId id="838" r:id="rId124"/>
    <p:sldId id="840" r:id="rId125"/>
    <p:sldId id="841" r:id="rId126"/>
    <p:sldId id="842" r:id="rId127"/>
    <p:sldId id="851" r:id="rId128"/>
    <p:sldId id="825" r:id="rId129"/>
    <p:sldId id="848" r:id="rId130"/>
    <p:sldId id="807" r:id="rId131"/>
    <p:sldId id="808" r:id="rId132"/>
    <p:sldId id="809" r:id="rId133"/>
    <p:sldId id="811" r:id="rId134"/>
    <p:sldId id="812" r:id="rId135"/>
    <p:sldId id="813" r:id="rId136"/>
    <p:sldId id="814" r:id="rId137"/>
    <p:sldId id="815" r:id="rId138"/>
    <p:sldId id="816" r:id="rId139"/>
    <p:sldId id="817" r:id="rId140"/>
    <p:sldId id="853" r:id="rId141"/>
    <p:sldId id="854" r:id="rId142"/>
    <p:sldId id="859" r:id="rId143"/>
    <p:sldId id="749" r:id="rId144"/>
    <p:sldId id="860" r:id="rId145"/>
    <p:sldId id="861" r:id="rId146"/>
    <p:sldId id="857" r:id="rId147"/>
    <p:sldId id="891" r:id="rId148"/>
    <p:sldId id="892" r:id="rId149"/>
    <p:sldId id="676" r:id="rId150"/>
    <p:sldId id="881" r:id="rId151"/>
    <p:sldId id="677" r:id="rId152"/>
    <p:sldId id="678" r:id="rId153"/>
    <p:sldId id="679" r:id="rId154"/>
    <p:sldId id="680" r:id="rId155"/>
    <p:sldId id="681" r:id="rId156"/>
    <p:sldId id="682" r:id="rId157"/>
    <p:sldId id="683" r:id="rId158"/>
    <p:sldId id="684" r:id="rId159"/>
    <p:sldId id="685" r:id="rId160"/>
    <p:sldId id="686" r:id="rId161"/>
    <p:sldId id="687" r:id="rId162"/>
    <p:sldId id="688" r:id="rId163"/>
    <p:sldId id="689" r:id="rId164"/>
    <p:sldId id="690" r:id="rId165"/>
    <p:sldId id="846" r:id="rId166"/>
    <p:sldId id="844" r:id="rId167"/>
    <p:sldId id="693" r:id="rId168"/>
    <p:sldId id="694" r:id="rId169"/>
    <p:sldId id="695" r:id="rId170"/>
    <p:sldId id="696" r:id="rId171"/>
    <p:sldId id="697" r:id="rId172"/>
    <p:sldId id="698" r:id="rId173"/>
    <p:sldId id="699" r:id="rId174"/>
    <p:sldId id="700" r:id="rId175"/>
    <p:sldId id="701" r:id="rId176"/>
    <p:sldId id="702" r:id="rId177"/>
    <p:sldId id="703" r:id="rId178"/>
    <p:sldId id="704" r:id="rId179"/>
    <p:sldId id="705" r:id="rId180"/>
    <p:sldId id="706" r:id="rId181"/>
    <p:sldId id="707" r:id="rId1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403B"/>
    <a:srgbClr val="694B8E"/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59" autoAdjust="0"/>
    <p:restoredTop sz="86942" autoAdjust="0"/>
  </p:normalViewPr>
  <p:slideViewPr>
    <p:cSldViewPr snapToGrid="0" snapToObjects="1">
      <p:cViewPr>
        <p:scale>
          <a:sx n="80" d="100"/>
          <a:sy n="80" d="100"/>
        </p:scale>
        <p:origin x="-8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35728"/>
    </p:cViewPr>
  </p:sorterViewPr>
  <p:notesViewPr>
    <p:cSldViewPr snapToGrid="0" snapToObjects="1">
      <p:cViewPr varScale="1">
        <p:scale>
          <a:sx n="85" d="100"/>
          <a:sy n="85" d="100"/>
        </p:scale>
        <p:origin x="-223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180" Type="http://schemas.openxmlformats.org/officeDocument/2006/relationships/slide" Target="slides/slide178.xml"/><Relationship Id="rId181" Type="http://schemas.openxmlformats.org/officeDocument/2006/relationships/slide" Target="slides/slide179.xml"/><Relationship Id="rId182" Type="http://schemas.openxmlformats.org/officeDocument/2006/relationships/slide" Target="slides/slide180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83" Type="http://schemas.openxmlformats.org/officeDocument/2006/relationships/notesMaster" Target="notesMasters/notesMaster1.xml"/><Relationship Id="rId184" Type="http://schemas.openxmlformats.org/officeDocument/2006/relationships/printerSettings" Target="printerSettings/printerSettings1.bin"/><Relationship Id="rId185" Type="http://schemas.openxmlformats.org/officeDocument/2006/relationships/presProps" Target="presProps.xml"/><Relationship Id="rId186" Type="http://schemas.openxmlformats.org/officeDocument/2006/relationships/viewProps" Target="viewProps.xml"/><Relationship Id="rId187" Type="http://schemas.openxmlformats.org/officeDocument/2006/relationships/theme" Target="theme/theme1.xml"/><Relationship Id="rId188" Type="http://schemas.openxmlformats.org/officeDocument/2006/relationships/tableStyles" Target="tableStyles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<Relationship Id="rId162" Type="http://schemas.openxmlformats.org/officeDocument/2006/relationships/slide" Target="slides/slide16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63" Type="http://schemas.openxmlformats.org/officeDocument/2006/relationships/slide" Target="slides/slide161.xml"/><Relationship Id="rId164" Type="http://schemas.openxmlformats.org/officeDocument/2006/relationships/slide" Target="slides/slide162.xml"/><Relationship Id="rId165" Type="http://schemas.openxmlformats.org/officeDocument/2006/relationships/slide" Target="slides/slide163.xml"/><Relationship Id="rId166" Type="http://schemas.openxmlformats.org/officeDocument/2006/relationships/slide" Target="slides/slide164.xml"/><Relationship Id="rId167" Type="http://schemas.openxmlformats.org/officeDocument/2006/relationships/slide" Target="slides/slide165.xml"/><Relationship Id="rId168" Type="http://schemas.openxmlformats.org/officeDocument/2006/relationships/slide" Target="slides/slide166.xml"/><Relationship Id="rId169" Type="http://schemas.openxmlformats.org/officeDocument/2006/relationships/slide" Target="slides/slide16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70" Type="http://schemas.openxmlformats.org/officeDocument/2006/relationships/slide" Target="slides/slide168.xml"/><Relationship Id="rId171" Type="http://schemas.openxmlformats.org/officeDocument/2006/relationships/slide" Target="slides/slide169.xml"/><Relationship Id="rId172" Type="http://schemas.openxmlformats.org/officeDocument/2006/relationships/slide" Target="slides/slide170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173" Type="http://schemas.openxmlformats.org/officeDocument/2006/relationships/slide" Target="slides/slide171.xml"/><Relationship Id="rId174" Type="http://schemas.openxmlformats.org/officeDocument/2006/relationships/slide" Target="slides/slide172.xml"/><Relationship Id="rId175" Type="http://schemas.openxmlformats.org/officeDocument/2006/relationships/slide" Target="slides/slide173.xml"/><Relationship Id="rId176" Type="http://schemas.openxmlformats.org/officeDocument/2006/relationships/slide" Target="slides/slide174.xml"/><Relationship Id="rId177" Type="http://schemas.openxmlformats.org/officeDocument/2006/relationships/slide" Target="slides/slide175.xml"/><Relationship Id="rId178" Type="http://schemas.openxmlformats.org/officeDocument/2006/relationships/slide" Target="slides/slide176.xml"/><Relationship Id="rId179" Type="http://schemas.openxmlformats.org/officeDocument/2006/relationships/slide" Target="slides/slide17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9356814701378"/>
          <c:y val="0.204663212435233"/>
          <c:w val="0.693721286370597"/>
          <c:h val="0.73316062176165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19889">
              <a:noFill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gradFill rotWithShape="0">
                <a:gsLst>
                  <a:gs pos="0">
                    <a:srgbClr val="A2BFF8"/>
                  </a:gs>
                  <a:gs pos="100000">
                    <a:srgbClr val="3670B6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FAA1A0"/>
                  </a:gs>
                  <a:gs pos="100000">
                    <a:srgbClr val="B93734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D4F4A6"/>
                  </a:gs>
                  <a:gs pos="100000">
                    <a:srgbClr val="8DB241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gradFill rotWithShape="0">
                <a:gsLst>
                  <a:gs pos="0">
                    <a:srgbClr val="C5B3E2"/>
                  </a:gs>
                  <a:gs pos="100000">
                    <a:srgbClr val="704F97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4"/>
            <c:bubble3D val="0"/>
            <c:spPr>
              <a:gradFill rotWithShape="0">
                <a:gsLst>
                  <a:gs pos="0">
                    <a:srgbClr val="9DE2FF"/>
                  </a:gs>
                  <a:gs pos="100000">
                    <a:srgbClr val="31A1C0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5"/>
            <c:bubble3D val="0"/>
            <c:spPr>
              <a:gradFill rotWithShape="0">
                <a:gsLst>
                  <a:gs pos="0">
                    <a:srgbClr val="FFB885"/>
                  </a:gs>
                  <a:gs pos="100000">
                    <a:srgbClr val="F28225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6"/>
            <c:bubble3D val="0"/>
            <c:spPr>
              <a:gradFill rotWithShape="0">
                <a:gsLst>
                  <a:gs pos="0">
                    <a:srgbClr val="B6D1FF"/>
                  </a:gs>
                  <a:gs pos="100000">
                    <a:srgbClr val="8AA7D8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7"/>
            <c:bubble3D val="0"/>
            <c:spPr>
              <a:gradFill rotWithShape="0">
                <a:gsLst>
                  <a:gs pos="0">
                    <a:srgbClr val="FFB6B4"/>
                  </a:gs>
                  <a:gs pos="100000">
                    <a:srgbClr val="DA8A89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8"/>
            <c:bubble3D val="0"/>
            <c:spPr>
              <a:gradFill rotWithShape="0">
                <a:gsLst>
                  <a:gs pos="0">
                    <a:srgbClr val="E4FFBA"/>
                  </a:gs>
                  <a:gs pos="100000">
                    <a:srgbClr val="BBD68E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9"/>
            <c:bubble3D val="0"/>
            <c:spPr>
              <a:gradFill rotWithShape="0">
                <a:gsLst>
                  <a:gs pos="0">
                    <a:srgbClr val="D6C5F1"/>
                  </a:gs>
                  <a:gs pos="100000">
                    <a:srgbClr val="A896C2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0"/>
            <c:bubble3D val="0"/>
            <c:spPr>
              <a:gradFill rotWithShape="0">
                <a:gsLst>
                  <a:gs pos="0">
                    <a:srgbClr val="B2F1FF"/>
                  </a:gs>
                  <a:gs pos="100000">
                    <a:srgbClr val="87C8DF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Lbls>
            <c:dLbl>
              <c:idx val="8"/>
              <c:layout>
                <c:manualLayout>
                  <c:x val="-0.0553902494215364"/>
                  <c:y val="-0.078504081873935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 w="18059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Sheet1!$A$2:$A$12</c:f>
              <c:strCache>
                <c:ptCount val="11"/>
                <c:pt idx="0">
                  <c:v>English</c:v>
                </c:pt>
                <c:pt idx="1">
                  <c:v>German</c:v>
                </c:pt>
                <c:pt idx="2">
                  <c:v>French</c:v>
                </c:pt>
                <c:pt idx="3">
                  <c:v>Spanish</c:v>
                </c:pt>
                <c:pt idx="4">
                  <c:v>Chinese</c:v>
                </c:pt>
                <c:pt idx="5">
                  <c:v>Russian</c:v>
                </c:pt>
                <c:pt idx="6">
                  <c:v>Japanese</c:v>
                </c:pt>
                <c:pt idx="7">
                  <c:v>Italian</c:v>
                </c:pt>
                <c:pt idx="8">
                  <c:v>Arabic</c:v>
                </c:pt>
                <c:pt idx="9">
                  <c:v>Latin</c:v>
                </c:pt>
                <c:pt idx="10">
                  <c:v>Remaining Languages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2.784903E6</c:v>
                </c:pt>
                <c:pt idx="1">
                  <c:v>529412.0</c:v>
                </c:pt>
                <c:pt idx="2">
                  <c:v>408041.0</c:v>
                </c:pt>
                <c:pt idx="3">
                  <c:v>265977.0</c:v>
                </c:pt>
                <c:pt idx="4">
                  <c:v>237892.0</c:v>
                </c:pt>
                <c:pt idx="5">
                  <c:v>225896.0</c:v>
                </c:pt>
                <c:pt idx="6">
                  <c:v>186563.0</c:v>
                </c:pt>
                <c:pt idx="7">
                  <c:v>144437.0</c:v>
                </c:pt>
                <c:pt idx="8">
                  <c:v>113835.0</c:v>
                </c:pt>
                <c:pt idx="9">
                  <c:v>72084.0</c:v>
                </c:pt>
                <c:pt idx="10">
                  <c:v>840432.0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9889">
          <a:noFill/>
        </a:ln>
      </c:spPr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279"/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Picture 1" descr="SENYLRC-Languages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7212208" cy="433906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872CA-79CD-3248-A6D7-D28B693EA25B}" type="datetimeFigureOut">
              <a:rPr lang="en-US" smtClean="0"/>
              <a:t>2/21/13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B311B-BDAF-BB42-8768-5A1974F75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7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C6DA01-42B8-7346-A9EA-4BF55496E3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4124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100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4777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101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7732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1BC5A4-A405-DF4E-8224-930EFAA0CE1A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103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104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105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106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517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107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5170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109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9BF36D-CFCF-AE4B-A55C-E252B27A32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110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112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113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114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7226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5050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118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119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120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121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126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3102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127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9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5000B9-7AD8-0E4B-87A6-8F0129A504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4208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131</a:t>
            </a:fld>
            <a:endParaRPr lang="en-US" dirty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268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133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2901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1839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135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4171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136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8071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1740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083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139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5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712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5557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5401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7425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7425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7425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9532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7607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443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6988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95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2716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150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9102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56A2E7-4302-ED4A-8046-AC04EE85C068}" type="slidenum">
              <a:rPr lang="en-US" sz="1200">
                <a:latin typeface="Calibri" charset="0"/>
              </a:rPr>
              <a:pPr eaLnBrk="1" hangingPunct="1"/>
              <a:t>151</a:t>
            </a:fld>
            <a:endParaRPr lang="en-US" sz="1200">
              <a:latin typeface="Calibri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152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8271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D212DA-7848-0F45-A3B7-AB5424DAA379}" type="slidenum">
              <a:rPr lang="en-US" sz="1200">
                <a:latin typeface="Calibri" charset="0"/>
              </a:rPr>
              <a:pPr eaLnBrk="1" hangingPunct="1"/>
              <a:t>153</a:t>
            </a:fld>
            <a:endParaRPr lang="en-US" sz="1200">
              <a:latin typeface="Calibri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154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9127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155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90349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156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157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158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159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32484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160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161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9569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162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93592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163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345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92DF7C6-B14A-0145-A320-3D940D2B8FFA}" type="slidenum">
              <a:rPr lang="en-US" sz="1200">
                <a:latin typeface="Calibri" charset="0"/>
              </a:rPr>
              <a:pPr algn="r" eaLnBrk="1" hangingPunct="1"/>
              <a:t>164</a:t>
            </a:fld>
            <a:endParaRPr lang="en-US" sz="1200">
              <a:latin typeface="Calibri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B487142-A3B2-3042-8AF1-A1884CA598F3}" type="slidenum">
              <a:rPr lang="en-US" sz="1200">
                <a:latin typeface="Calibri" charset="0"/>
              </a:rPr>
              <a:pPr algn="r" eaLnBrk="1" hangingPunct="1"/>
              <a:t>165</a:t>
            </a:fld>
            <a:endParaRPr lang="en-US" sz="1200">
              <a:latin typeface="Calibri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166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3768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32484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175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1590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176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9128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177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9128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178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78664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7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1073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8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96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16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71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41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18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76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4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3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04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76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6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95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42DE1B58-DDC0-204C-A973-6DC1053D99A5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BB5E4A1D-C563-414D-BDD4-2C631134ABDD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3FE15EE6-A4DB-9E40-9895-AA308D878DA2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A23698B5-29A8-7342-B73F-0113DC883AF3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72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3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45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04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63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EF55EC-1562-554C-A8DB-1D9E49C1A4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  <p:sp>
        <p:nvSpPr>
          <p:cNvPr id="57347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760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2874BA-CFA2-F648-BAC0-8360AB4FDB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  <p:sp>
        <p:nvSpPr>
          <p:cNvPr id="151555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/>
          </a:p>
        </p:txBody>
      </p:sp>
      <p:sp>
        <p:nvSpPr>
          <p:cNvPr id="151556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46BE6-C85C-1744-B2EA-BCD0721B5BAC}" type="slidenum">
              <a:rPr lang="en-US" smtClean="0"/>
              <a:t>41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87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F9D03-2E4D-D34E-B5EE-E79C2F35546D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068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043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4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612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62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703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356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7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45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77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852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B9D02-B82A-C845-AF3C-EA15BF30A7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57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61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52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52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724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65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165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264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733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89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863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179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877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16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630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6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552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52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181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474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653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86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3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82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4775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83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952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880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8618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02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0882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437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54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DDEBB2-26FA-C24C-9860-8C3C8EE845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7607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44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5043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9503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9503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2051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3932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3932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3961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2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hathitrust.org/" TargetMode="External"/><Relationship Id="rId3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9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4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7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71500" y="1524000"/>
            <a:ext cx="8001000" cy="1588"/>
          </a:xfrm>
          <a:prstGeom prst="line">
            <a:avLst/>
          </a:prstGeom>
          <a:noFill/>
          <a:ln w="12700">
            <a:solidFill>
              <a:srgbClr val="D57007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958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9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6265863" y="121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700" y="1775064"/>
            <a:ext cx="7848600" cy="3802616"/>
          </a:xfrm>
          <a:prstGeom prst="rect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535363" y="557213"/>
            <a:ext cx="29210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HATHITRUST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 </a:t>
            </a:r>
            <a:r>
              <a:rPr lang="en-US" sz="1600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A Shared Digital Repository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1638300" y="3976471"/>
            <a:ext cx="5884863" cy="1588"/>
          </a:xfrm>
          <a:prstGeom prst="line">
            <a:avLst/>
          </a:prstGeom>
          <a:noFill/>
          <a:ln w="12700">
            <a:solidFill>
              <a:srgbClr val="D57007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47700" y="1689100"/>
            <a:ext cx="7848600" cy="1622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03488" y="5842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858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387625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07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2713" y="1752600"/>
            <a:ext cx="6351587" cy="2171700"/>
          </a:xfrm>
          <a:prstGeom prst="rect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4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4394200"/>
            <a:ext cx="1376362" cy="12969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900" y="2009774"/>
            <a:ext cx="5634038" cy="162242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98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86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140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1033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19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5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7049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863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0435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541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4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287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82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78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45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45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52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23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70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20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7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41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4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2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0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9EA0-F317-5248-BBB4-5B8E16A94E35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56973-D6AF-DC47-B322-5133D32CC071}" type="datetimeFigureOut">
              <a:rPr lang="en-US" smtClean="0"/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6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creativecommons.org/licenses/by/3.0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5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5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5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ingest" TargetMode="External"/><Relationship Id="rId4" Type="http://schemas.openxmlformats.org/officeDocument/2006/relationships/hyperlink" Target="http://www.hathitrust.org/ingest_checklist" TargetMode="External"/><Relationship Id="rId5" Type="http://schemas.openxmlformats.org/officeDocument/2006/relationships/hyperlink" Target="http://www.hathitrust.org/ingest_tools" TargetMode="External"/><Relationship Id="rId6" Type="http://schemas.openxmlformats.org/officeDocument/2006/relationships/hyperlink" Target="http://www.hathitrust.org/deposit_guidelines" TargetMode="External"/><Relationship Id="rId7" Type="http://schemas.openxmlformats.org/officeDocument/2006/relationships/hyperlink" Target="http://www.hathitrust.org/digital_object_specifications" TargetMode="Externa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56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5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53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3.xml"/><Relationship Id="rId3" Type="http://schemas.openxmlformats.org/officeDocument/2006/relationships/hyperlink" Target="http://www.hathitrust.org/documents/example-source-google-mets.xml" TargetMode="Externa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58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59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60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53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r.org/pubs/ruminations/01wilkin/wilkin.html" TargetMode="External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62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63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64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64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65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66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67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6.xml"/><Relationship Id="rId3" Type="http://schemas.openxmlformats.org/officeDocument/2006/relationships/hyperlink" Target="http://www.hathitrust.org/cost" TargetMode="Externa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68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69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71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72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73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74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75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5.xml"/><Relationship Id="rId3" Type="http://schemas.openxmlformats.org/officeDocument/2006/relationships/hyperlink" Target="http://orweblog.oclc.org/archives/002058.html" TargetMode="Externa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about" TargetMode="External"/><Relationship Id="rId4" Type="http://schemas.openxmlformats.org/officeDocument/2006/relationships/hyperlink" Target="http://twitter.com/hathitrust" TargetMode="External"/><Relationship Id="rId5" Type="http://schemas.openxmlformats.org/officeDocument/2006/relationships/hyperlink" Target="http://www.facebook.com/hathitrust" TargetMode="External"/><Relationship Id="rId6" Type="http://schemas.openxmlformats.org/officeDocument/2006/relationships/hyperlink" Target="http:www.hathitrust.org/updates" TargetMode="External"/><Relationship Id="rId7" Type="http://schemas.openxmlformats.org/officeDocument/2006/relationships/hyperlink" Target="http://www.hathitrust.org/updates_rss" TargetMode="External"/><Relationship Id="rId8" Type="http://schemas.openxmlformats.org/officeDocument/2006/relationships/hyperlink" Target="mailto:feedback@issues.hathitrust.org" TargetMode="External"/><Relationship Id="rId9" Type="http://schemas.openxmlformats.org/officeDocument/2006/relationships/hyperlink" Target="http://www.hathitrust.org/blog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oclc.org/globallibrarystats/default.ht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data_api" TargetMode="External"/><Relationship Id="rId4" Type="http://schemas.openxmlformats.org/officeDocument/2006/relationships/hyperlink" Target="http://www.hathitrust.org/bib_api" TargetMode="External"/><Relationship Id="rId5" Type="http://schemas.openxmlformats.org/officeDocument/2006/relationships/hyperlink" Target="http://www.hathitrust.org/data" TargetMode="External"/><Relationship Id="rId6" Type="http://schemas.openxmlformats.org/officeDocument/2006/relationships/hyperlink" Target="http://www.hathitrust.org/hathifile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eligibility_agreements" TargetMode="External"/><Relationship Id="rId4" Type="http://schemas.openxmlformats.org/officeDocument/2006/relationships/hyperlink" Target="http://www.hathitrust.org/partnership_checklist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://www.hathitrust.org/htrc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://www.hathitrust.org/accessibility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out-of-print-brittle" TargetMode="External"/><Relationship Id="rId4" Type="http://schemas.openxmlformats.org/officeDocument/2006/relationships/hyperlink" Target="http://www.hathitrust.org/access_use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://www.hathitrust.org/access_use%23ic-access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Relationship Id="rId3" Type="http://schemas.openxmlformats.org/officeDocument/2006/relationships/hyperlink" Target="http://www.hathitrust.org/shibboleth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4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ctrTitle"/>
          </p:nvPr>
        </p:nvSpPr>
        <p:spPr>
          <a:xfrm>
            <a:off x="1093095" y="2002454"/>
            <a:ext cx="6776238" cy="16931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Putting it All Together: </a:t>
            </a:r>
            <a:r>
              <a:rPr lang="en-US" dirty="0" err="1" smtClean="0"/>
              <a:t>HathiTrust</a:t>
            </a:r>
            <a:r>
              <a:rPr lang="en-US" dirty="0" smtClean="0"/>
              <a:t> Vision, Practice, and Implementation</a:t>
            </a:r>
            <a:endParaRPr lang="en-US" dirty="0">
              <a:latin typeface="Calibri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610536" y="5469085"/>
            <a:ext cx="2988921" cy="11584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3095" y="4195095"/>
            <a:ext cx="7007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SENYLRC: Technologies and Trends Series</a:t>
            </a:r>
          </a:p>
          <a:p>
            <a:pPr algn="ctr"/>
            <a:r>
              <a:rPr lang="en-US" dirty="0" smtClean="0"/>
              <a:t>February 20, 2013</a:t>
            </a:r>
          </a:p>
          <a:p>
            <a:pPr algn="ctr"/>
            <a:r>
              <a:rPr lang="en-US" dirty="0" smtClean="0"/>
              <a:t>Jeremy York</a:t>
            </a:r>
          </a:p>
          <a:p>
            <a:pPr algn="ctr"/>
            <a:r>
              <a:rPr lang="en-US" dirty="0" smtClean="0"/>
              <a:t>Project Librarian, </a:t>
            </a:r>
            <a:r>
              <a:rPr lang="en-US" dirty="0" err="1" smtClean="0"/>
              <a:t>HathiTrust</a:t>
            </a:r>
            <a:endParaRPr lang="en-US" dirty="0" smtClean="0"/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9" y="6207204"/>
            <a:ext cx="1016000" cy="19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8846" y="6058984"/>
            <a:ext cx="728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Unless otherwise noted, these slides and their contents are licensed under a </a:t>
            </a:r>
            <a:r>
              <a:rPr lang="en-US" sz="1400" dirty="0" smtClean="0">
                <a:hlinkClick r:id="rId4"/>
              </a:rPr>
              <a:t>Creative Commons Attribution Unported License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603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410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Repository centralized...open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Formats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Software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Organizational 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7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Overarching ideas</a:t>
            </a:r>
            <a:endParaRPr lang="en-US" dirty="0"/>
          </a:p>
        </p:txBody>
      </p:sp>
      <p:pic>
        <p:nvPicPr>
          <p:cNvPr id="3" name="Picture 2" descr="SENYLRC-OverarchingIde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225550"/>
            <a:ext cx="7473198" cy="535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7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Repository Philosophy/Design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5850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OAIS</a:t>
            </a:r>
            <a:r>
              <a:rPr lang="en-US" dirty="0"/>
              <a:t>/TRAC</a:t>
            </a:r>
          </a:p>
          <a:p>
            <a:pPr>
              <a:lnSpc>
                <a:spcPct val="120000"/>
              </a:lnSpc>
            </a:pPr>
            <a:r>
              <a:rPr lang="en-US" dirty="0"/>
              <a:t>Consistency</a:t>
            </a:r>
          </a:p>
          <a:p>
            <a:pPr>
              <a:lnSpc>
                <a:spcPct val="120000"/>
              </a:lnSpc>
            </a:pPr>
            <a:r>
              <a:rPr lang="en-US" dirty="0"/>
              <a:t>Standardization</a:t>
            </a:r>
          </a:p>
          <a:p>
            <a:pPr>
              <a:lnSpc>
                <a:spcPct val="120000"/>
              </a:lnSpc>
            </a:pPr>
            <a:r>
              <a:rPr lang="en-US" dirty="0"/>
              <a:t>Simplicity (in design, not function)</a:t>
            </a:r>
          </a:p>
          <a:p>
            <a:pPr>
              <a:lnSpc>
                <a:spcPct val="120000"/>
              </a:lnSpc>
            </a:pPr>
            <a:r>
              <a:rPr lang="en-US" dirty="0"/>
              <a:t>Practicality</a:t>
            </a:r>
          </a:p>
          <a:p>
            <a:pPr>
              <a:lnSpc>
                <a:spcPct val="120000"/>
              </a:lnSpc>
            </a:pPr>
            <a:r>
              <a:rPr lang="en-US" dirty="0"/>
              <a:t>Sustainability</a:t>
            </a:r>
          </a:p>
          <a:p>
            <a:pPr>
              <a:defRPr/>
            </a:pPr>
            <a:endParaRPr lang="en-US" dirty="0" smtClean="0">
              <a:ea typeface="+mn-ea"/>
            </a:endParaRPr>
          </a:p>
        </p:txBody>
      </p:sp>
      <p:pic>
        <p:nvPicPr>
          <p:cNvPr id="4" name="Picture 3" descr="SENYLRC-RepoPhilosDe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85" y="1258888"/>
            <a:ext cx="3968232" cy="28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13" y="4634602"/>
            <a:ext cx="1794890" cy="180563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54433" y="5193675"/>
            <a:ext cx="11659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TDR</a:t>
            </a:r>
          </a:p>
        </p:txBody>
      </p:sp>
    </p:spTree>
    <p:extLst>
      <p:ext uri="{BB962C8B-B14F-4D97-AF65-F5344CB8AC3E}">
        <p14:creationId xmlns:p14="http://schemas.microsoft.com/office/powerpoint/2010/main" val="290106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937685" y="1249446"/>
            <a:ext cx="1659715" cy="1493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2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61608" y="1877126"/>
            <a:ext cx="2676075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129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Selection of content for digitization and preservation</a:t>
            </a:r>
          </a:p>
          <a:p>
            <a:r>
              <a:rPr lang="en-US" dirty="0" smtClean="0"/>
              <a:t>Types of materials</a:t>
            </a:r>
            <a:endParaRPr lang="en-US" dirty="0"/>
          </a:p>
          <a:p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Largely </a:t>
            </a:r>
            <a:r>
              <a:rPr lang="en-US" dirty="0"/>
              <a:t>uniform in technical characteristics</a:t>
            </a:r>
          </a:p>
          <a:p>
            <a:pPr lvl="1"/>
            <a:r>
              <a:rPr lang="en-US" dirty="0"/>
              <a:t>3 formats</a:t>
            </a:r>
          </a:p>
          <a:p>
            <a:pPr lvl="2"/>
            <a:r>
              <a:rPr lang="en-US" dirty="0"/>
              <a:t>ITU G4 TIFF</a:t>
            </a:r>
          </a:p>
          <a:p>
            <a:pPr lvl="2"/>
            <a:r>
              <a:rPr lang="en-US" dirty="0"/>
              <a:t>JPEG2000</a:t>
            </a:r>
          </a:p>
          <a:p>
            <a:pPr lvl="2"/>
            <a:r>
              <a:rPr lang="en-US" dirty="0"/>
              <a:t>Unicode (with and without coordinates)</a:t>
            </a:r>
          </a:p>
        </p:txBody>
      </p:sp>
    </p:spTree>
    <p:extLst>
      <p:ext uri="{BB962C8B-B14F-4D97-AF65-F5344CB8AC3E}">
        <p14:creationId xmlns:p14="http://schemas.microsoft.com/office/powerpoint/2010/main" val="210915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and numbers of formats important to degree that satisfy community concerns</a:t>
            </a:r>
          </a:p>
          <a:p>
            <a:pPr lvl="1"/>
            <a:r>
              <a:rPr lang="en-US" dirty="0"/>
              <a:t>Open formats, meet community standards</a:t>
            </a:r>
          </a:p>
          <a:p>
            <a:pPr lvl="1"/>
            <a:r>
              <a:rPr lang="en-US" dirty="0"/>
              <a:t>Widely supported on a number of platforms</a:t>
            </a:r>
          </a:p>
          <a:p>
            <a:pPr lvl="1"/>
            <a:r>
              <a:rPr lang="en-US" dirty="0"/>
              <a:t>Confidence in preservation and migration</a:t>
            </a:r>
          </a:p>
        </p:txBody>
      </p:sp>
      <p:pic>
        <p:nvPicPr>
          <p:cNvPr id="5" name="Picture 4" descr="SENYLRC-Cont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50" y="3810000"/>
            <a:ext cx="2980745" cy="227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5" name="Flowchart: Multidocument 486"/>
          <p:cNvSpPr/>
          <p:nvPr/>
        </p:nvSpPr>
        <p:spPr>
          <a:xfrm>
            <a:off x="2283584" y="2328233"/>
            <a:ext cx="1320800" cy="1019302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images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193" y="2059988"/>
            <a:ext cx="1234215" cy="8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Flowchart: Document 173"/>
          <p:cNvSpPr/>
          <p:nvPr/>
        </p:nvSpPr>
        <p:spPr>
          <a:xfrm>
            <a:off x="5876668" y="2347537"/>
            <a:ext cx="1156716" cy="99999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 METS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Flowchart: Multidocument 486"/>
          <p:cNvSpPr/>
          <p:nvPr/>
        </p:nvSpPr>
        <p:spPr>
          <a:xfrm>
            <a:off x="4048884" y="2328233"/>
            <a:ext cx="1320800" cy="1019302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text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Flowchart: Document 173"/>
          <p:cNvSpPr/>
          <p:nvPr/>
        </p:nvSpPr>
        <p:spPr>
          <a:xfrm>
            <a:off x="4024884" y="4135013"/>
            <a:ext cx="1156716" cy="99999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HT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METS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6884" y="2104452"/>
            <a:ext cx="5295900" cy="142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267" y="3249366"/>
            <a:ext cx="843033" cy="8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79280" y="3520397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Zip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61608" y="1877126"/>
            <a:ext cx="2676075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2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Mission	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000" dirty="0" smtClean="0">
                <a:ea typeface="+mn-ea"/>
                <a:cs typeface="+mn-cs"/>
              </a:rPr>
              <a:t>To contribute to the common good by collecting, organizing, preserving, communicating, and sharing</a:t>
            </a:r>
            <a:r>
              <a:rPr lang="en-US" sz="3000" b="1" dirty="0" smtClean="0">
                <a:ea typeface="+mn-ea"/>
                <a:cs typeface="+mn-cs"/>
              </a:rPr>
              <a:t> </a:t>
            </a:r>
            <a:r>
              <a:rPr lang="en-US" sz="3000" dirty="0" smtClean="0">
                <a:ea typeface="+mn-ea"/>
                <a:cs typeface="+mn-cs"/>
              </a:rPr>
              <a:t>the record of human knowledge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52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61608" y="1877126"/>
            <a:ext cx="2676075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44219" y="1290698"/>
            <a:ext cx="5006111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Rigorous validation to ensure conformance with specifications: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Resolution, image metadata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Barcode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Fixity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Consistency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Well</a:t>
            </a:r>
            <a:r>
              <a:rPr lang="en-US" sz="2800" dirty="0">
                <a:solidFill>
                  <a:srgbClr val="000000"/>
                </a:solidFill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</a:rPr>
              <a:t>formedness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Prepare </a:t>
            </a:r>
            <a:r>
              <a:rPr lang="en-US" sz="2800" dirty="0">
                <a:solidFill>
                  <a:srgbClr val="000000"/>
                </a:solidFill>
              </a:rPr>
              <a:t>archival package</a:t>
            </a:r>
          </a:p>
        </p:txBody>
      </p:sp>
    </p:spTree>
    <p:extLst>
      <p:ext uri="{BB962C8B-B14F-4D97-AF65-F5344CB8AC3E}">
        <p14:creationId xmlns:p14="http://schemas.microsoft.com/office/powerpoint/2010/main" val="26180456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61608" y="1877126"/>
            <a:ext cx="2676075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36185" y="540188"/>
            <a:ext cx="56759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More about ingest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New Digitization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Existing </a:t>
            </a:r>
            <a:r>
              <a:rPr lang="en-US" sz="2000" dirty="0" smtClean="0">
                <a:solidFill>
                  <a:srgbClr val="000000"/>
                </a:solidFill>
              </a:rPr>
              <a:t>Digitization</a:t>
            </a:r>
            <a:endParaRPr lang="en-US" sz="2000" dirty="0" smtClean="0">
              <a:solidFill>
                <a:srgbClr val="000000"/>
              </a:solidFill>
              <a:hlinkClick r:id="rId3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hlinkClick r:id="rId3"/>
              </a:rPr>
              <a:t>http://www.hathitrust.org/ingest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Ingest checklist: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Deposit Forms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Bibliographic metadata specifications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hlinkClick r:id="rId4"/>
              </a:rPr>
              <a:t>http://www.hathitrust.org/ingest_checklist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Ingest tools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Tools for validating, remediating, packaging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Detailed content specifications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hlinkClick r:id="rId5"/>
              </a:rPr>
              <a:t>http://www.hathitrust.org/ingest_tools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Deposit Guidelines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Policies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hlinkClick r:id="rId6"/>
              </a:rPr>
              <a:t>http://www.hathitrust.org/deposit_guidelines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Example METS files and </a:t>
            </a:r>
            <a:r>
              <a:rPr lang="en-US" sz="2000" dirty="0">
                <a:solidFill>
                  <a:srgbClr val="000000"/>
                </a:solidFill>
              </a:rPr>
              <a:t>METS </a:t>
            </a:r>
            <a:r>
              <a:rPr lang="en-US" sz="2000" dirty="0" smtClean="0">
                <a:solidFill>
                  <a:srgbClr val="000000"/>
                </a:solidFill>
              </a:rPr>
              <a:t>profile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hlinkClick r:id="rId7"/>
              </a:rPr>
              <a:t>http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://www.hathitrust.org/</a:t>
            </a:r>
            <a:r>
              <a:rPr lang="en-US" sz="2000" dirty="0" smtClean="0">
                <a:solidFill>
                  <a:srgbClr val="000000"/>
                </a:solidFill>
                <a:hlinkClick r:id="rId7"/>
              </a:rPr>
              <a:t>digital_object_specifications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423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949044" y="665236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1" name="Can 30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27946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  <a:ln w="76200" cmpd="sng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949044" y="665236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87269" y="3464467"/>
            <a:ext cx="825870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Bibliographic Data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Inventory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Loading and updating records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Duplicate detection and collation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Source of information for </a:t>
            </a:r>
            <a:r>
              <a:rPr lang="en-US" sz="2800" dirty="0" err="1" smtClean="0"/>
              <a:t>VuFind</a:t>
            </a:r>
            <a:r>
              <a:rPr lang="en-US" sz="2800" dirty="0" smtClean="0"/>
              <a:t> catalog, APIs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Rights determination (automated and support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 for manual review)</a:t>
            </a:r>
          </a:p>
        </p:txBody>
      </p:sp>
    </p:spTree>
    <p:extLst>
      <p:ext uri="{BB962C8B-B14F-4D97-AF65-F5344CB8AC3E}">
        <p14:creationId xmlns:p14="http://schemas.microsoft.com/office/powerpoint/2010/main" val="19962211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  <a:ln w="3175" cmpd="sng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  <a:ln w="76200" cmpd="sng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949044" y="665236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913096"/>
              </p:ext>
            </p:extLst>
          </p:nvPr>
        </p:nvGraphicFramePr>
        <p:xfrm>
          <a:off x="235912" y="4149892"/>
          <a:ext cx="8710873" cy="1219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64839"/>
                <a:gridCol w="1693155"/>
                <a:gridCol w="577212"/>
                <a:gridCol w="820231"/>
                <a:gridCol w="834444"/>
                <a:gridCol w="981260"/>
                <a:gridCol w="1827838"/>
                <a:gridCol w="7118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attr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Inu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30000000078026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Jhovater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2009-10-15 23:30:23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NULL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5540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87805"/>
              </p:ext>
            </p:extLst>
          </p:nvPr>
        </p:nvGraphicFramePr>
        <p:xfrm>
          <a:off x="555625" y="659613"/>
          <a:ext cx="8112125" cy="5896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509"/>
                <a:gridCol w="1077392"/>
                <a:gridCol w="1288645"/>
                <a:gridCol w="5154579"/>
              </a:tblGrid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type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dscr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07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pd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public domain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ic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in-copyright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opb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out-of-print and brittle (implies in-copyright)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orph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copyright-orphaned (implies in-copyright)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und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undetermined copyright status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umall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access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available to UM affiliates and walk-in patrons (all campuses)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world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access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available to everyone in the world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nobody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access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available to nobody; blocked for all users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pdus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public domain only when viewed in the US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cc-by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Creative Commons </a:t>
                      </a:r>
                      <a:r>
                        <a:rPr lang="en-US" sz="140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Attribution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cc-by-nd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Creative Commons Attribution-</a:t>
                      </a:r>
                      <a:r>
                        <a:rPr lang="en-US" sz="1400" dirty="0" err="1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NoDerivatives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cc-by-nc-nd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Creative Commons Attribution-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NonCommercial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400" dirty="0" err="1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NoDerivatives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cc-by-nc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Creative Commons Attribution-</a:t>
                      </a:r>
                      <a:r>
                        <a:rPr lang="en-US" sz="1400" dirty="0" err="1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NonCommercial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cc-by-nc-sa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Creative Commons Attribution-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NonCommercial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400" dirty="0" err="1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ShareAlike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cc-by-sa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Creative Commons Attribution-</a:t>
                      </a:r>
                      <a:r>
                        <a:rPr lang="en-US" sz="1400" dirty="0" err="1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ShareAlike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38154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orphcand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orphan candidate - in 90-day holding period (implies in-copyright)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cc-zero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Creative Commons Zero license (implies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pd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18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und-world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copyright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Undetermined</a:t>
                      </a:r>
                      <a:r>
                        <a:rPr lang="en-US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copyright status and permitted as world-viewable by the depositor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</a:tr>
              <a:tr h="27475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19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Ic</a:t>
                      </a: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-us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copyright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In copyright in the</a:t>
                      </a:r>
                      <a:r>
                        <a:rPr lang="en-US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US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38150" y="-120172"/>
            <a:ext cx="8229600" cy="782638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Rights Attributes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2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77788"/>
            <a:ext cx="8229600" cy="6191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Rights Determination Reason Codes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67992"/>
              </p:ext>
            </p:extLst>
          </p:nvPr>
        </p:nvGraphicFramePr>
        <p:xfrm>
          <a:off x="457200" y="843999"/>
          <a:ext cx="8229600" cy="5695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49"/>
                <a:gridCol w="587375"/>
                <a:gridCol w="7051676"/>
              </a:tblGrid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dscr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0678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bib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bibliographically-derived by automatic processes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ncn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 printed copyright notice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contractual agreement with copyright holder on file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ddd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due diligence documentation on file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man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manual access control override; see note for details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pvt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private personal information visible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ren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copyright renewal research was conducted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502467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nfi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needs further investigation (copyright research partially complete; an ambiguous, unclear, or other time-consuming situation was encountered)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425820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cdpp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title page or verso contain copyright date and/or place of publication information not in bib record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350032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cip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condition review and in-print status research was conducted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unp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unpublished work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/>
                </a:tc>
              </a:tr>
              <a:tr h="244283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gfv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Google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viewability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set at VIEW_FULL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502467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crms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derived from multiple reviews in the Copyright Review Management System (CRMS) via an internal resolution policy; consult CRMS records for details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425820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add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author death date research was conducted or notification was received from authoritative source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</a:tr>
              <a:tr h="350032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exp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expiration of copyright term for non-US work with corporate author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400" dirty="0" smtClean="0">
                        <a:solidFill>
                          <a:srgbClr val="333333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25400" marR="25400" marT="25400" marB="25400" anchor="ctr"/>
                </a:tc>
              </a:tr>
              <a:tr h="350032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16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Del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Deleted from repository; see note for details</a:t>
                      </a:r>
                    </a:p>
                  </a:txBody>
                  <a:tcPr marL="25400" marR="25400" marT="25400" marB="25400" anchor="ctr"/>
                </a:tc>
              </a:tr>
              <a:tr h="350032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17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Gatt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Non-US</a:t>
                      </a:r>
                      <a:r>
                        <a:rPr lang="en-US" sz="1400" baseline="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public domain work restored to in-copyright in the US by GATT</a:t>
                      </a:r>
                      <a:endParaRPr lang="en-US" sz="1400" dirty="0" smtClean="0">
                        <a:solidFill>
                          <a:srgbClr val="333333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5400" marR="25400" marT="25400" marB="254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39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  <a:ln w="3175" cmpd="sng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  <a:ln w="76200" cmpd="sng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949044" y="665236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3477" y="3536218"/>
            <a:ext cx="81197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Single-part </a:t>
            </a:r>
            <a:r>
              <a:rPr lang="en-US" sz="2600" dirty="0" smtClean="0"/>
              <a:t>monographs</a:t>
            </a:r>
          </a:p>
          <a:p>
            <a:pPr lvl="1"/>
            <a:r>
              <a:rPr lang="en-US" sz="2600" dirty="0" smtClean="0"/>
              <a:t>OCLC #; Local system ID; Timestamp; Holding Status; Condition</a:t>
            </a:r>
          </a:p>
          <a:p>
            <a:r>
              <a:rPr lang="en-US" sz="2600" dirty="0" smtClean="0"/>
              <a:t>Multi</a:t>
            </a:r>
            <a:r>
              <a:rPr lang="en-US" sz="2600" dirty="0"/>
              <a:t>-part monographs</a:t>
            </a:r>
          </a:p>
          <a:p>
            <a:pPr lvl="1"/>
            <a:r>
              <a:rPr lang="en-US" sz="2600" dirty="0"/>
              <a:t>Include enumeration and chronology</a:t>
            </a:r>
          </a:p>
          <a:p>
            <a:r>
              <a:rPr lang="en-US" sz="2600" dirty="0"/>
              <a:t>Serials</a:t>
            </a:r>
          </a:p>
          <a:p>
            <a:pPr lvl="1"/>
            <a:r>
              <a:rPr lang="en-US" sz="2600" dirty="0"/>
              <a:t>OCLC #; Local system ID; Timestamp; ISSN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668226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937683" y="3639795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1" name="Can 30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63591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937683" y="3639795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1" name="Can 30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651682" y="623667"/>
            <a:ext cx="817966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Reliability – ensure integrity</a:t>
            </a:r>
          </a:p>
          <a:p>
            <a:r>
              <a:rPr lang="en-US" sz="2600" dirty="0"/>
              <a:t>Redundancy – in single and multiple sites</a:t>
            </a:r>
          </a:p>
          <a:p>
            <a:r>
              <a:rPr lang="en-US" sz="2600" dirty="0"/>
              <a:t>Scalability – including ease of management</a:t>
            </a:r>
          </a:p>
          <a:p>
            <a:r>
              <a:rPr lang="en-US" sz="2600" dirty="0"/>
              <a:t>Accessibility – for repository processes and services</a:t>
            </a:r>
          </a:p>
          <a:p>
            <a:r>
              <a:rPr lang="en-US" sz="2600" dirty="0"/>
              <a:t>Platform-independence – for data/object management</a:t>
            </a:r>
          </a:p>
        </p:txBody>
      </p:sp>
      <p:pic>
        <p:nvPicPr>
          <p:cNvPr id="3" name="Picture 2" descr="SENYLRC-Stor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89" y="2886852"/>
            <a:ext cx="3968232" cy="28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05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e 8"/>
          <p:cNvSpPr/>
          <p:nvPr/>
        </p:nvSpPr>
        <p:spPr>
          <a:xfrm>
            <a:off x="1239838" y="2138363"/>
            <a:ext cx="2743200" cy="274320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D06C1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611438" y="2138363"/>
            <a:ext cx="4648200" cy="2743200"/>
            <a:chOff x="1371600" y="0"/>
            <a:chExt cx="4648200" cy="2743200"/>
          </a:xfrm>
        </p:grpSpPr>
        <p:sp>
          <p:nvSpPr>
            <p:cNvPr id="19" name="Rectangle 18"/>
            <p:cNvSpPr/>
            <p:nvPr/>
          </p:nvSpPr>
          <p:spPr>
            <a:xfrm>
              <a:off x="1371600" y="0"/>
              <a:ext cx="4648200" cy="2743200"/>
            </a:xfrm>
            <a:prstGeom prst="rect">
              <a:avLst/>
            </a:prstGeom>
            <a:ln>
              <a:solidFill>
                <a:srgbClr val="E25B1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1371600" y="0"/>
              <a:ext cx="4648200" cy="822325"/>
            </a:xfrm>
            <a:prstGeom prst="rect">
              <a:avLst/>
            </a:prstGeom>
            <a:ln>
              <a:solidFill>
                <a:srgbClr val="E25B1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dirty="0" smtClean="0"/>
                <a:t>Universal Library</a:t>
              </a:r>
              <a:endParaRPr lang="en-US" sz="2800" dirty="0"/>
            </a:p>
          </p:txBody>
        </p:sp>
      </p:grpSp>
      <p:sp>
        <p:nvSpPr>
          <p:cNvPr id="11" name="Pie 10"/>
          <p:cNvSpPr/>
          <p:nvPr/>
        </p:nvSpPr>
        <p:spPr>
          <a:xfrm>
            <a:off x="1719263" y="2962275"/>
            <a:ext cx="1782762" cy="1782763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D06C1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611438" y="2962275"/>
            <a:ext cx="4648200" cy="1782763"/>
            <a:chOff x="1371600" y="822961"/>
            <a:chExt cx="4648200" cy="1783078"/>
          </a:xfrm>
        </p:grpSpPr>
        <p:sp>
          <p:nvSpPr>
            <p:cNvPr id="17" name="Rectangle 16"/>
            <p:cNvSpPr/>
            <p:nvPr/>
          </p:nvSpPr>
          <p:spPr>
            <a:xfrm>
              <a:off x="1371600" y="822961"/>
              <a:ext cx="4648200" cy="1783078"/>
            </a:xfrm>
            <a:prstGeom prst="rect">
              <a:avLst/>
            </a:prstGeom>
            <a:ln>
              <a:solidFill>
                <a:srgbClr val="D05117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1371600" y="822961"/>
              <a:ext cx="4648200" cy="8224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dirty="0"/>
                <a:t>Common Goal</a:t>
              </a:r>
            </a:p>
          </p:txBody>
        </p:sp>
      </p:grpSp>
      <p:sp>
        <p:nvSpPr>
          <p:cNvPr id="13" name="Pie 12"/>
          <p:cNvSpPr/>
          <p:nvPr/>
        </p:nvSpPr>
        <p:spPr>
          <a:xfrm>
            <a:off x="2200275" y="3784600"/>
            <a:ext cx="822325" cy="822325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D06C1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11438" y="3784600"/>
            <a:ext cx="4648200" cy="822325"/>
            <a:chOff x="1371600" y="1645920"/>
            <a:chExt cx="4648200" cy="822959"/>
          </a:xfrm>
        </p:grpSpPr>
        <p:sp>
          <p:nvSpPr>
            <p:cNvPr id="15" name="Rectangle 14"/>
            <p:cNvSpPr/>
            <p:nvPr/>
          </p:nvSpPr>
          <p:spPr>
            <a:xfrm>
              <a:off x="1371600" y="1645920"/>
              <a:ext cx="4648200" cy="822959"/>
            </a:xfrm>
            <a:prstGeom prst="rect">
              <a:avLst/>
            </a:prstGeom>
            <a:ln>
              <a:solidFill>
                <a:srgbClr val="E25B1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1371600" y="1645920"/>
              <a:ext cx="4648200" cy="822959"/>
            </a:xfrm>
            <a:prstGeom prst="rect">
              <a:avLst/>
            </a:prstGeom>
            <a:ln>
              <a:solidFill>
                <a:srgbClr val="E25B1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dirty="0"/>
                <a:t>Single Entity, Many Partners</a:t>
              </a:r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HathiTrust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6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937683" y="3639795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1" name="Can 30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632442" y="392739"/>
            <a:ext cx="81796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Isilon</a:t>
            </a:r>
            <a:r>
              <a:rPr lang="en-US" sz="2400" dirty="0" smtClean="0"/>
              <a:t> storage</a:t>
            </a:r>
          </a:p>
          <a:p>
            <a:r>
              <a:rPr lang="en-US" sz="2400" dirty="0" smtClean="0"/>
              <a:t>Disk</a:t>
            </a:r>
            <a:r>
              <a:rPr lang="en-US" sz="2400" dirty="0"/>
              <a:t>-</a:t>
            </a:r>
            <a:r>
              <a:rPr lang="en-US" sz="2400" dirty="0" smtClean="0"/>
              <a:t>based</a:t>
            </a:r>
          </a:p>
          <a:p>
            <a:r>
              <a:rPr lang="en-US" sz="2400" dirty="0" smtClean="0"/>
              <a:t>Load</a:t>
            </a:r>
            <a:r>
              <a:rPr lang="en-US" sz="2400" dirty="0"/>
              <a:t>-balancing and fail-over </a:t>
            </a:r>
          </a:p>
          <a:p>
            <a:r>
              <a:rPr lang="en-US" sz="2400" dirty="0"/>
              <a:t>Internal redundancy (N+3)</a:t>
            </a:r>
          </a:p>
          <a:p>
            <a:r>
              <a:rPr lang="en-US" sz="2400" dirty="0"/>
              <a:t>Efficient, reliable replication (daily)</a:t>
            </a:r>
          </a:p>
          <a:p>
            <a:r>
              <a:rPr lang="en-US" sz="2400" dirty="0"/>
              <a:t>Continual checks on data integrity</a:t>
            </a:r>
          </a:p>
          <a:p>
            <a:r>
              <a:rPr lang="en-US" sz="2400" dirty="0"/>
              <a:t>Detection and repair of corrupt disk sectors</a:t>
            </a:r>
          </a:p>
          <a:p>
            <a:r>
              <a:rPr lang="en-US" sz="2400" dirty="0"/>
              <a:t>Scalable (single file system up to 5 petabytes)</a:t>
            </a:r>
          </a:p>
        </p:txBody>
      </p:sp>
      <p:pic>
        <p:nvPicPr>
          <p:cNvPr id="9" name="Picture 8" descr="SENYLRC-Stor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89" y="2886852"/>
            <a:ext cx="3968232" cy="28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212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937683" y="3639795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1" name="Can 30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632442" y="392739"/>
            <a:ext cx="8179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Object integrity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Continual checks on data integrity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and repair of corrupt disk </a:t>
            </a:r>
            <a:r>
              <a:rPr lang="en-US" sz="2400" dirty="0" smtClean="0"/>
              <a:t>sectors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Fixity checks on ingest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Periodic checks on fixity of all </a:t>
            </a:r>
            <a:r>
              <a:rPr lang="en-US" sz="2400" dirty="0" smtClean="0"/>
              <a:t>objects</a:t>
            </a:r>
            <a:endParaRPr lang="en-US" sz="2400" dirty="0"/>
          </a:p>
        </p:txBody>
      </p:sp>
      <p:pic>
        <p:nvPicPr>
          <p:cNvPr id="3" name="Picture 2" descr="SENYLRC-Storag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02" y="2896144"/>
            <a:ext cx="3968232" cy="28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216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&amp; Management</a:t>
            </a:r>
            <a:endParaRPr lang="en-US" dirty="0"/>
          </a:p>
        </p:txBody>
      </p:sp>
      <p:sp>
        <p:nvSpPr>
          <p:cNvPr id="5" name="Flowchart: Multidocument 486"/>
          <p:cNvSpPr/>
          <p:nvPr/>
        </p:nvSpPr>
        <p:spPr>
          <a:xfrm>
            <a:off x="3770883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images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292" y="1730262"/>
            <a:ext cx="1234215" cy="8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50901" y="79565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301" y="81089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3" name="Flowchart: Document 298"/>
          <p:cNvSpPr/>
          <p:nvPr/>
        </p:nvSpPr>
        <p:spPr>
          <a:xfrm>
            <a:off x="889000" y="79662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4" name="Flowchart: Document 298"/>
          <p:cNvSpPr/>
          <p:nvPr/>
        </p:nvSpPr>
        <p:spPr>
          <a:xfrm>
            <a:off x="1041400" y="81186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5" name="Flowchart: Document 173"/>
          <p:cNvSpPr/>
          <p:nvPr/>
        </p:nvSpPr>
        <p:spPr>
          <a:xfrm>
            <a:off x="6234684" y="2771634"/>
            <a:ext cx="935957" cy="8091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Source 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lowchart: Multidocument 486"/>
          <p:cNvSpPr/>
          <p:nvPr/>
        </p:nvSpPr>
        <p:spPr>
          <a:xfrm>
            <a:off x="5056609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Document 173"/>
          <p:cNvSpPr/>
          <p:nvPr/>
        </p:nvSpPr>
        <p:spPr>
          <a:xfrm>
            <a:off x="4077693" y="4001182"/>
            <a:ext cx="978916" cy="846287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2284" y="2662153"/>
            <a:ext cx="3845816" cy="1032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00" y="3477882"/>
            <a:ext cx="612200" cy="612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20900" y="1943100"/>
            <a:ext cx="60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../</a:t>
            </a:r>
            <a:r>
              <a:rPr lang="en-US" sz="2400" dirty="0" smtClean="0">
                <a:solidFill>
                  <a:srgbClr val="000000"/>
                </a:solidFill>
              </a:rPr>
              <a:t>uc1</a:t>
            </a:r>
            <a:r>
              <a:rPr lang="en-US" sz="2400" dirty="0" smtClean="0"/>
              <a:t>/pairtree_root/b3/54/34/86/b34543486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89000" y="2927317"/>
            <a:ext cx="218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b34543486.zip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00" y="4149136"/>
            <a:ext cx="306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b34543486.mets.xml</a:t>
            </a:r>
          </a:p>
        </p:txBody>
      </p:sp>
    </p:spTree>
    <p:extLst>
      <p:ext uri="{BB962C8B-B14F-4D97-AF65-F5344CB8AC3E}">
        <p14:creationId xmlns:p14="http://schemas.microsoft.com/office/powerpoint/2010/main" val="413487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&amp; Management</a:t>
            </a:r>
            <a:endParaRPr lang="en-US" dirty="0"/>
          </a:p>
        </p:txBody>
      </p:sp>
      <p:sp>
        <p:nvSpPr>
          <p:cNvPr id="5" name="Flowchart: Multidocument 486"/>
          <p:cNvSpPr/>
          <p:nvPr/>
        </p:nvSpPr>
        <p:spPr>
          <a:xfrm>
            <a:off x="3770883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images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292" y="1730262"/>
            <a:ext cx="1234215" cy="8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50901" y="79565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301" y="81089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3" name="Flowchart: Document 298"/>
          <p:cNvSpPr/>
          <p:nvPr/>
        </p:nvSpPr>
        <p:spPr>
          <a:xfrm>
            <a:off x="889000" y="79662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4" name="Flowchart: Document 298"/>
          <p:cNvSpPr/>
          <p:nvPr/>
        </p:nvSpPr>
        <p:spPr>
          <a:xfrm>
            <a:off x="1041400" y="81186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5" name="Flowchart: Document 173"/>
          <p:cNvSpPr/>
          <p:nvPr/>
        </p:nvSpPr>
        <p:spPr>
          <a:xfrm>
            <a:off x="6234684" y="2771634"/>
            <a:ext cx="935957" cy="8091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Source 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lowchart: Multidocument 486"/>
          <p:cNvSpPr/>
          <p:nvPr/>
        </p:nvSpPr>
        <p:spPr>
          <a:xfrm>
            <a:off x="5056609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Document 173"/>
          <p:cNvSpPr/>
          <p:nvPr/>
        </p:nvSpPr>
        <p:spPr>
          <a:xfrm>
            <a:off x="4077693" y="4001182"/>
            <a:ext cx="978916" cy="846287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2284" y="2662153"/>
            <a:ext cx="3845816" cy="1032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00" y="3477882"/>
            <a:ext cx="612200" cy="612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20900" y="1943100"/>
            <a:ext cx="60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../</a:t>
            </a:r>
            <a:r>
              <a:rPr lang="en-US" sz="2400" dirty="0" smtClean="0">
                <a:solidFill>
                  <a:srgbClr val="000000"/>
                </a:solidFill>
              </a:rPr>
              <a:t>uc1</a:t>
            </a:r>
            <a:r>
              <a:rPr lang="en-US" sz="2400" dirty="0" smtClean="0"/>
              <a:t>/pairtree_root/b3/54/34/86/b34543486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89000" y="2927317"/>
            <a:ext cx="218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b34543486.zip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00" y="4149136"/>
            <a:ext cx="306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b34543486.mets.xml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43530" y="1846880"/>
            <a:ext cx="629869" cy="719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6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&amp; Management</a:t>
            </a:r>
            <a:endParaRPr lang="en-US" dirty="0"/>
          </a:p>
        </p:txBody>
      </p:sp>
      <p:sp>
        <p:nvSpPr>
          <p:cNvPr id="5" name="Flowchart: Multidocument 486"/>
          <p:cNvSpPr/>
          <p:nvPr/>
        </p:nvSpPr>
        <p:spPr>
          <a:xfrm>
            <a:off x="3770883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images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292" y="1730262"/>
            <a:ext cx="1234215" cy="8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50901" y="79565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301" y="81089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3" name="Flowchart: Document 298"/>
          <p:cNvSpPr/>
          <p:nvPr/>
        </p:nvSpPr>
        <p:spPr>
          <a:xfrm>
            <a:off x="889000" y="79662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4" name="Flowchart: Document 298"/>
          <p:cNvSpPr/>
          <p:nvPr/>
        </p:nvSpPr>
        <p:spPr>
          <a:xfrm>
            <a:off x="1041400" y="81186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5" name="Flowchart: Document 173"/>
          <p:cNvSpPr/>
          <p:nvPr/>
        </p:nvSpPr>
        <p:spPr>
          <a:xfrm>
            <a:off x="6234684" y="2771634"/>
            <a:ext cx="935957" cy="8091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Source 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lowchart: Multidocument 486"/>
          <p:cNvSpPr/>
          <p:nvPr/>
        </p:nvSpPr>
        <p:spPr>
          <a:xfrm>
            <a:off x="5056609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Document 173"/>
          <p:cNvSpPr/>
          <p:nvPr/>
        </p:nvSpPr>
        <p:spPr>
          <a:xfrm>
            <a:off x="4077693" y="4001182"/>
            <a:ext cx="978916" cy="846287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2284" y="2662153"/>
            <a:ext cx="3845816" cy="1032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00" y="3477882"/>
            <a:ext cx="612200" cy="612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20900" y="1943100"/>
            <a:ext cx="60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../</a:t>
            </a:r>
            <a:r>
              <a:rPr lang="en-US" sz="2400" dirty="0" smtClean="0">
                <a:solidFill>
                  <a:srgbClr val="000000"/>
                </a:solidFill>
              </a:rPr>
              <a:t>uc1</a:t>
            </a:r>
            <a:r>
              <a:rPr lang="en-US" sz="2400" dirty="0" smtClean="0"/>
              <a:t>/pairtree_root/b3/54/34/86/b34543486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89000" y="2927317"/>
            <a:ext cx="218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b34543486.zip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00" y="4149136"/>
            <a:ext cx="306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b34543486.mets.xml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22495" y="1859402"/>
            <a:ext cx="1443031" cy="597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&amp; Management</a:t>
            </a:r>
            <a:endParaRPr lang="en-US" dirty="0"/>
          </a:p>
        </p:txBody>
      </p:sp>
      <p:sp>
        <p:nvSpPr>
          <p:cNvPr id="5" name="Flowchart: Multidocument 486"/>
          <p:cNvSpPr/>
          <p:nvPr/>
        </p:nvSpPr>
        <p:spPr>
          <a:xfrm>
            <a:off x="3770883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images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292" y="1730262"/>
            <a:ext cx="1234215" cy="8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50901" y="79565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301" y="81089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3" name="Flowchart: Document 298"/>
          <p:cNvSpPr/>
          <p:nvPr/>
        </p:nvSpPr>
        <p:spPr>
          <a:xfrm>
            <a:off x="889000" y="79662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4" name="Flowchart: Document 298"/>
          <p:cNvSpPr/>
          <p:nvPr/>
        </p:nvSpPr>
        <p:spPr>
          <a:xfrm>
            <a:off x="1041400" y="81186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5" name="Flowchart: Document 173"/>
          <p:cNvSpPr/>
          <p:nvPr/>
        </p:nvSpPr>
        <p:spPr>
          <a:xfrm>
            <a:off x="6234684" y="2771634"/>
            <a:ext cx="935957" cy="8091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Source 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lowchart: Multidocument 486"/>
          <p:cNvSpPr/>
          <p:nvPr/>
        </p:nvSpPr>
        <p:spPr>
          <a:xfrm>
            <a:off x="5056609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Document 173"/>
          <p:cNvSpPr/>
          <p:nvPr/>
        </p:nvSpPr>
        <p:spPr>
          <a:xfrm>
            <a:off x="4077693" y="4001182"/>
            <a:ext cx="978916" cy="846287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2284" y="2662153"/>
            <a:ext cx="3845816" cy="1032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00" y="3477882"/>
            <a:ext cx="612200" cy="612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20900" y="1943100"/>
            <a:ext cx="60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../</a:t>
            </a:r>
            <a:r>
              <a:rPr lang="en-US" sz="2400" dirty="0" smtClean="0">
                <a:solidFill>
                  <a:srgbClr val="000000"/>
                </a:solidFill>
              </a:rPr>
              <a:t>uc1</a:t>
            </a:r>
            <a:r>
              <a:rPr lang="en-US" sz="2400" dirty="0" smtClean="0"/>
              <a:t>/pairtree_root/b3/54/34/86/b34543486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89000" y="2927317"/>
            <a:ext cx="218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b34543486.zip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00" y="4149136"/>
            <a:ext cx="306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b34543486.mets.xml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1400" y="5154712"/>
            <a:ext cx="2767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Example ids:</a:t>
            </a:r>
          </a:p>
          <a:p>
            <a:endParaRPr lang="en-US" sz="1000" dirty="0" smtClean="0"/>
          </a:p>
          <a:p>
            <a:r>
              <a:rPr lang="en-US" sz="2000" dirty="0" smtClean="0"/>
              <a:t>wu.89094366434</a:t>
            </a:r>
          </a:p>
          <a:p>
            <a:r>
              <a:rPr lang="en-US" sz="2000" dirty="0" smtClean="0"/>
              <a:t>mdp.39015037375253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314418" y="5616377"/>
            <a:ext cx="3073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uc2.ark:/1390/t26973133</a:t>
            </a:r>
          </a:p>
          <a:p>
            <a:r>
              <a:rPr lang="en-US" sz="2000" dirty="0" smtClean="0"/>
              <a:t>miua.aaj0523.1950.001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6522495" y="1859402"/>
            <a:ext cx="1443031" cy="597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19368" y="1857330"/>
            <a:ext cx="1703127" cy="597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2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&amp;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</a:p>
          <a:p>
            <a:pPr lvl="1"/>
            <a:r>
              <a:rPr lang="en-US" dirty="0" smtClean="0"/>
              <a:t>Ability to locate objects definitively and reliably over time among other objects (Task Force on Archiving of Digital Information, 1996)</a:t>
            </a:r>
          </a:p>
          <a:p>
            <a:pPr lvl="1"/>
            <a:r>
              <a:rPr lang="en-US" dirty="0" smtClean="0"/>
              <a:t>Identification of objects</a:t>
            </a:r>
          </a:p>
          <a:p>
            <a:pPr lvl="1"/>
            <a:r>
              <a:rPr lang="en-US" dirty="0" smtClean="0"/>
              <a:t>Structure of the repository</a:t>
            </a:r>
          </a:p>
          <a:p>
            <a:pPr lvl="1"/>
            <a:r>
              <a:rPr lang="en-US" dirty="0" smtClean="0"/>
              <a:t>Embedding of identifiers</a:t>
            </a:r>
          </a:p>
          <a:p>
            <a:pPr lvl="1"/>
            <a:r>
              <a:rPr lang="en-US" dirty="0" smtClean="0"/>
              <a:t>Permanent URLs</a:t>
            </a:r>
          </a:p>
          <a:p>
            <a:pPr lvl="1"/>
            <a:r>
              <a:rPr lang="en-US" dirty="0" smtClean="0"/>
              <a:t>Version dates</a:t>
            </a:r>
            <a:endParaRPr lang="en-US" dirty="0"/>
          </a:p>
        </p:txBody>
      </p:sp>
      <p:pic>
        <p:nvPicPr>
          <p:cNvPr id="6" name="Picture 5" descr="SENYLRC-Cont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50" y="3810000"/>
            <a:ext cx="2980745" cy="227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1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974566" y="603816"/>
            <a:ext cx="3018509" cy="56633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2" name="Can 31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409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&amp; Management</a:t>
            </a:r>
            <a:endParaRPr lang="en-US" dirty="0"/>
          </a:p>
        </p:txBody>
      </p:sp>
      <p:sp>
        <p:nvSpPr>
          <p:cNvPr id="5" name="Flowchart: Multidocument 486"/>
          <p:cNvSpPr/>
          <p:nvPr/>
        </p:nvSpPr>
        <p:spPr>
          <a:xfrm>
            <a:off x="3770883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images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292" y="1730262"/>
            <a:ext cx="1234215" cy="8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50901" y="79565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301" y="8108950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/>
              <a:t>bib</a:t>
            </a:r>
          </a:p>
          <a:p>
            <a:pPr algn="ctr"/>
            <a:r>
              <a:rPr lang="en-US" sz="700" b="1" dirty="0" smtClean="0"/>
              <a:t>data</a:t>
            </a:r>
          </a:p>
        </p:txBody>
      </p:sp>
      <p:sp>
        <p:nvSpPr>
          <p:cNvPr id="13" name="Flowchart: Document 298"/>
          <p:cNvSpPr/>
          <p:nvPr/>
        </p:nvSpPr>
        <p:spPr>
          <a:xfrm>
            <a:off x="889000" y="79662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4" name="Flowchart: Document 298"/>
          <p:cNvSpPr/>
          <p:nvPr/>
        </p:nvSpPr>
        <p:spPr>
          <a:xfrm>
            <a:off x="1041400" y="8118602"/>
            <a:ext cx="298450" cy="3332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5" name="Flowchart: Document 173"/>
          <p:cNvSpPr/>
          <p:nvPr/>
        </p:nvSpPr>
        <p:spPr>
          <a:xfrm>
            <a:off x="6234684" y="2771634"/>
            <a:ext cx="935957" cy="809148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Source 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lowchart: Multidocument 486"/>
          <p:cNvSpPr/>
          <p:nvPr/>
        </p:nvSpPr>
        <p:spPr>
          <a:xfrm>
            <a:off x="5056609" y="2771634"/>
            <a:ext cx="1048485" cy="809148"/>
          </a:xfrm>
          <a:prstGeom prst="flowChartMultidocumen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Document 173"/>
          <p:cNvSpPr/>
          <p:nvPr/>
        </p:nvSpPr>
        <p:spPr>
          <a:xfrm>
            <a:off x="4077693" y="4001182"/>
            <a:ext cx="978916" cy="846287"/>
          </a:xfrm>
          <a:prstGeom prst="flowChartDocumen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2284" y="2662153"/>
            <a:ext cx="3845816" cy="1032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00" y="3477882"/>
            <a:ext cx="612200" cy="612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20900" y="1943100"/>
            <a:ext cx="60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../</a:t>
            </a:r>
            <a:r>
              <a:rPr lang="en-US" sz="2400" dirty="0" smtClean="0">
                <a:solidFill>
                  <a:srgbClr val="000000"/>
                </a:solidFill>
              </a:rPr>
              <a:t>uc1</a:t>
            </a:r>
            <a:r>
              <a:rPr lang="en-US" sz="2400" dirty="0" smtClean="0"/>
              <a:t>/pairtree_root/b3/54/34/86/b34543486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89000" y="2927317"/>
            <a:ext cx="218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b34543486.zip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00" y="4149136"/>
            <a:ext cx="306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b34543486.mets.xml</a:t>
            </a:r>
          </a:p>
        </p:txBody>
      </p:sp>
      <p:sp>
        <p:nvSpPr>
          <p:cNvPr id="23" name="Oval 22"/>
          <p:cNvSpPr/>
          <p:nvPr/>
        </p:nvSpPr>
        <p:spPr>
          <a:xfrm>
            <a:off x="3655444" y="3630857"/>
            <a:ext cx="1789592" cy="1504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28086" y="2437116"/>
            <a:ext cx="1791888" cy="15063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1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Metadata Encoding and Transmission Standard</a:t>
            </a:r>
          </a:p>
          <a:p>
            <a:r>
              <a:rPr lang="en-US" dirty="0" smtClean="0"/>
              <a:t>Administrative (including preservation), Technical, and Structural metadata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2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Collections and Collaboration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sz="3000" dirty="0"/>
              <a:t>Comprehensive </a:t>
            </a:r>
            <a:r>
              <a:rPr lang="en-US" sz="3000" dirty="0" smtClean="0"/>
              <a:t>collection</a:t>
            </a:r>
          </a:p>
          <a:p>
            <a:pPr lvl="1">
              <a:buFont typeface="Lucida Grande"/>
              <a:buChar char="-"/>
              <a:defRPr/>
            </a:pPr>
            <a:r>
              <a:rPr lang="en-US" sz="2600" dirty="0" smtClean="0"/>
              <a:t>Preservation…with Access</a:t>
            </a:r>
          </a:p>
          <a:p>
            <a:pPr lvl="1">
              <a:buFont typeface="Lucida Grande"/>
              <a:buChar char="-"/>
              <a:defRPr/>
            </a:pPr>
            <a:r>
              <a:rPr lang="en-US" sz="2600" dirty="0" smtClean="0"/>
              <a:t>Repository centralized, yet open</a:t>
            </a:r>
          </a:p>
          <a:p>
            <a:pPr>
              <a:defRPr/>
            </a:pPr>
            <a:r>
              <a:rPr lang="en-US" sz="3000" dirty="0" smtClean="0"/>
              <a:t>Shared </a:t>
            </a:r>
            <a:r>
              <a:rPr lang="en-US" sz="3000" dirty="0"/>
              <a:t>strategies</a:t>
            </a:r>
          </a:p>
          <a:p>
            <a:pPr lvl="1">
              <a:defRPr/>
            </a:pPr>
            <a:r>
              <a:rPr lang="en-US" sz="2600" dirty="0" smtClean="0"/>
              <a:t>Copyright</a:t>
            </a:r>
          </a:p>
          <a:p>
            <a:pPr lvl="1">
              <a:defRPr/>
            </a:pPr>
            <a:r>
              <a:rPr lang="en-US" sz="2600" dirty="0"/>
              <a:t>Collection management, </a:t>
            </a:r>
            <a:r>
              <a:rPr lang="en-US" sz="2600" dirty="0" smtClean="0"/>
              <a:t>development</a:t>
            </a:r>
          </a:p>
          <a:p>
            <a:pPr lvl="1">
              <a:defRPr/>
            </a:pPr>
            <a:r>
              <a:rPr lang="en-US" sz="2600" dirty="0" smtClean="0"/>
              <a:t>Preservation</a:t>
            </a:r>
          </a:p>
          <a:p>
            <a:pPr lvl="1">
              <a:defRPr/>
            </a:pPr>
            <a:r>
              <a:rPr lang="en-US" sz="2600" dirty="0"/>
              <a:t>Discovery / </a:t>
            </a:r>
            <a:r>
              <a:rPr lang="en-US" sz="2600" dirty="0" smtClean="0"/>
              <a:t>Use</a:t>
            </a:r>
          </a:p>
          <a:p>
            <a:pPr lvl="1">
              <a:defRPr/>
            </a:pPr>
            <a:r>
              <a:rPr lang="en-US" sz="2600" dirty="0" smtClean="0"/>
              <a:t>Bibliographic Indeterminacy</a:t>
            </a:r>
          </a:p>
          <a:p>
            <a:pPr lvl="1">
              <a:defRPr/>
            </a:pPr>
            <a:r>
              <a:rPr lang="en-US" sz="2600" dirty="0" smtClean="0"/>
              <a:t>Efficient </a:t>
            </a:r>
            <a:r>
              <a:rPr lang="en-US" sz="2600" dirty="0"/>
              <a:t>user services</a:t>
            </a:r>
          </a:p>
          <a:p>
            <a:pPr>
              <a:defRPr/>
            </a:pPr>
            <a:r>
              <a:rPr lang="en-US" sz="3000" dirty="0"/>
              <a:t>Public Good</a:t>
            </a:r>
          </a:p>
          <a:p>
            <a:pPr>
              <a:buNone/>
            </a:pP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>
                <a:solidFill>
                  <a:srgbClr val="404040"/>
                </a:solidFill>
                <a:latin typeface="Calibri" pitchFamily="28" charset="0"/>
              </a:rPr>
              <a:t>C</a:t>
            </a:r>
            <a:r>
              <a:rPr lang="en-GB" dirty="0" smtClean="0">
                <a:solidFill>
                  <a:srgbClr val="000000"/>
                </a:solidFill>
                <a:latin typeface="Calibri" pitchFamily="28" charset="0"/>
              </a:rPr>
              <a:t>an </a:t>
            </a:r>
            <a:r>
              <a:rPr lang="en-GB" dirty="0">
                <a:solidFill>
                  <a:srgbClr val="000000"/>
                </a:solidFill>
                <a:latin typeface="Calibri" pitchFamily="28" charset="0"/>
              </a:rPr>
              <a:t>serve as Archival Information </a:t>
            </a:r>
            <a:r>
              <a:rPr lang="en-GB" dirty="0" smtClean="0">
                <a:solidFill>
                  <a:srgbClr val="000000"/>
                </a:solidFill>
                <a:latin typeface="Calibri" pitchFamily="28" charset="0"/>
              </a:rPr>
              <a:t>Package </a:t>
            </a:r>
            <a:r>
              <a:rPr lang="en-GB" dirty="0">
                <a:solidFill>
                  <a:srgbClr val="000000"/>
                </a:solidFill>
                <a:latin typeface="Calibri" pitchFamily="28" charset="0"/>
              </a:rPr>
              <a:t>and a </a:t>
            </a:r>
            <a:r>
              <a:rPr lang="en-GB" dirty="0" smtClean="0">
                <a:solidFill>
                  <a:srgbClr val="000000"/>
                </a:solidFill>
                <a:latin typeface="Calibri" pitchFamily="28" charset="0"/>
              </a:rPr>
              <a:t>Dissemination Information Package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>
                <a:solidFill>
                  <a:srgbClr val="000000"/>
                </a:solidFill>
                <a:latin typeface="Calibri" pitchFamily="28" charset="0"/>
              </a:rPr>
              <a:t>Designed </a:t>
            </a:r>
            <a:r>
              <a:rPr lang="en-GB" dirty="0">
                <a:solidFill>
                  <a:srgbClr val="000000"/>
                </a:solidFill>
                <a:latin typeface="Calibri" pitchFamily="28" charset="0"/>
              </a:rPr>
              <a:t>to record the relationship between pieces of complex digital </a:t>
            </a:r>
            <a:r>
              <a:rPr lang="en-GB" dirty="0" smtClean="0">
                <a:solidFill>
                  <a:srgbClr val="000000"/>
                </a:solidFill>
                <a:latin typeface="Calibri" pitchFamily="28" charset="0"/>
              </a:rPr>
              <a:t>objects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>
                <a:solidFill>
                  <a:srgbClr val="000000"/>
                </a:solidFill>
                <a:latin typeface="Calibri" pitchFamily="28" charset="0"/>
              </a:rPr>
              <a:t>Can </a:t>
            </a:r>
            <a:r>
              <a:rPr lang="en-GB" dirty="0">
                <a:solidFill>
                  <a:srgbClr val="000000"/>
                </a:solidFill>
                <a:latin typeface="Calibri" pitchFamily="28" charset="0"/>
              </a:rPr>
              <a:t>be created automatically as texts are loaded or </a:t>
            </a:r>
            <a:r>
              <a:rPr lang="en-GB" dirty="0" smtClean="0">
                <a:solidFill>
                  <a:srgbClr val="000000"/>
                </a:solidFill>
                <a:latin typeface="Calibri" pitchFamily="28" charset="0"/>
              </a:rPr>
              <a:t>reloaded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>
                <a:solidFill>
                  <a:srgbClr val="000000"/>
                </a:solidFill>
                <a:latin typeface="Calibri" pitchFamily="28" charset="0"/>
              </a:rPr>
              <a:t>Preservation </a:t>
            </a:r>
            <a:r>
              <a:rPr lang="en-GB" dirty="0">
                <a:solidFill>
                  <a:srgbClr val="000000"/>
                </a:solidFill>
                <a:latin typeface="Calibri" pitchFamily="28" charset="0"/>
              </a:rPr>
              <a:t>actions (PREMIS) </a:t>
            </a:r>
          </a:p>
          <a:p>
            <a:pPr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1400" dirty="0">
              <a:solidFill>
                <a:srgbClr val="404040"/>
              </a:solidFill>
              <a:latin typeface="Calibri" pitchFamily="28" charset="0"/>
            </a:endParaRPr>
          </a:p>
          <a:p>
            <a:pPr lvl="1"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1000" dirty="0">
              <a:solidFill>
                <a:srgbClr val="404040"/>
              </a:solidFill>
              <a:latin typeface="Calibri" pitchFamily="2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8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Details and specifications at repository level</a:t>
            </a:r>
          </a:p>
          <a:p>
            <a:pPr lvl="1"/>
            <a:r>
              <a:rPr lang="en-US" dirty="0" smtClean="0"/>
              <a:t>Object specifications / Validation criteria</a:t>
            </a:r>
          </a:p>
          <a:p>
            <a:pPr lvl="1"/>
            <a:r>
              <a:rPr lang="en-US" dirty="0" smtClean="0"/>
              <a:t>Page-tagging</a:t>
            </a:r>
          </a:p>
          <a:p>
            <a:r>
              <a:rPr lang="en-US" dirty="0" smtClean="0"/>
              <a:t>Variations at object level</a:t>
            </a:r>
          </a:p>
          <a:p>
            <a:pPr lvl="1"/>
            <a:r>
              <a:rPr lang="en-US" dirty="0" smtClean="0"/>
              <a:t>Files missing</a:t>
            </a:r>
          </a:p>
          <a:p>
            <a:pPr lvl="1"/>
            <a:r>
              <a:rPr lang="en-US" dirty="0" smtClean="0"/>
              <a:t>Non-valid files</a:t>
            </a:r>
          </a:p>
          <a:p>
            <a:pPr lvl="1"/>
            <a:r>
              <a:rPr lang="en-US" dirty="0" smtClean="0"/>
              <a:t>Incorrect file checksums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6500" y="5644634"/>
            <a:ext cx="668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http://www.hathitrust.org/digital_object_specifications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9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METS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Record of objects prior to ingest into </a:t>
            </a:r>
            <a:r>
              <a:rPr lang="en-US" dirty="0" err="1" smtClean="0"/>
              <a:t>HathiTrust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Information valuable for preservation or archaeology, but subjective (descriptive, e.g., bibliographic data, page-tags), idiosyncratic, or use not clear.</a:t>
            </a:r>
          </a:p>
          <a:p>
            <a:pPr>
              <a:lnSpc>
                <a:spcPct val="110000"/>
              </a:lnSpc>
            </a:pPr>
            <a:r>
              <a:rPr lang="en-US" dirty="0"/>
              <a:t>“Parking lot” for information we are getting that may be useful in the future.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1094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METS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there?</a:t>
            </a:r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 smtClean="0">
                <a:latin typeface="Calibri" pitchFamily="28" charset="0"/>
              </a:rPr>
              <a:t>dmdSec</a:t>
            </a:r>
            <a:r>
              <a:rPr lang="en-GB" dirty="0" smtClean="0">
                <a:latin typeface="Calibri" pitchFamily="28" charset="0"/>
              </a:rPr>
              <a:t>(s)</a:t>
            </a:r>
            <a:endParaRPr lang="en-GB" dirty="0">
              <a:latin typeface="Calibri" pitchFamily="28" charset="0"/>
            </a:endParaRPr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>
                <a:latin typeface="Calibri" pitchFamily="28" charset="0"/>
              </a:rPr>
              <a:t>amdSec</a:t>
            </a:r>
            <a:r>
              <a:rPr lang="en-GB" dirty="0">
                <a:latin typeface="Calibri" pitchFamily="28" charset="0"/>
              </a:rPr>
              <a:t> 	</a:t>
            </a:r>
            <a:endParaRPr lang="en-GB" dirty="0" smtClean="0">
              <a:latin typeface="Calibri" pitchFamily="28" charset="0"/>
            </a:endParaRPr>
          </a:p>
          <a:p>
            <a:pPr marL="1139825" lvl="2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>
                <a:latin typeface="Calibri" pitchFamily="28" charset="0"/>
              </a:rPr>
              <a:t>Technical and preservation metadata</a:t>
            </a:r>
            <a:endParaRPr lang="en-GB" dirty="0">
              <a:latin typeface="Calibri" pitchFamily="28" charset="0"/>
            </a:endParaRPr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 smtClean="0">
                <a:latin typeface="Calibri" pitchFamily="28" charset="0"/>
              </a:rPr>
              <a:t>fileSec</a:t>
            </a:r>
            <a:r>
              <a:rPr lang="en-GB" dirty="0" smtClean="0">
                <a:latin typeface="Calibri" pitchFamily="28" charset="0"/>
              </a:rPr>
              <a:t> (images, </a:t>
            </a:r>
            <a:r>
              <a:rPr lang="en-GB" dirty="0" err="1" smtClean="0">
                <a:latin typeface="Calibri" pitchFamily="28" charset="0"/>
              </a:rPr>
              <a:t>coordOCR</a:t>
            </a:r>
            <a:r>
              <a:rPr lang="en-GB" dirty="0" smtClean="0">
                <a:latin typeface="Calibri" pitchFamily="28" charset="0"/>
              </a:rPr>
              <a:t>, OCR, …)</a:t>
            </a:r>
          </a:p>
          <a:p>
            <a:pPr marL="1139825" lvl="2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/>
              <a:t>Mime Type, checksums, file </a:t>
            </a:r>
            <a:r>
              <a:rPr lang="en-US" dirty="0" smtClean="0"/>
              <a:t>size</a:t>
            </a:r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>
                <a:latin typeface="Calibri" pitchFamily="28" charset="0"/>
              </a:rPr>
              <a:t>Physical </a:t>
            </a:r>
            <a:r>
              <a:rPr lang="en-GB" dirty="0" err="1">
                <a:latin typeface="Calibri" pitchFamily="28" charset="0"/>
              </a:rPr>
              <a:t>structMap</a:t>
            </a:r>
            <a:r>
              <a:rPr lang="en-GB" dirty="0">
                <a:latin typeface="Calibri" pitchFamily="28" charset="0"/>
              </a:rPr>
              <a:t> tying together files with metadata (pg. numbers and features)</a:t>
            </a:r>
            <a:r>
              <a:rPr lang="en-US" dirty="0"/>
              <a:t> </a:t>
            </a:r>
            <a:endParaRPr lang="en-US" dirty="0" smtClean="0"/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 smtClean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59975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HathiTrust</a:t>
            </a:r>
            <a:r>
              <a:rPr lang="en-US" dirty="0" smtClean="0"/>
              <a:t> METS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Active record Regularized information generally applicable across the repository</a:t>
            </a:r>
          </a:p>
          <a:p>
            <a:pPr lvl="1"/>
            <a:r>
              <a:rPr lang="en-US" sz="2400" dirty="0"/>
              <a:t>Not specific to a particular source</a:t>
            </a:r>
          </a:p>
          <a:p>
            <a:pPr lvl="1"/>
            <a:r>
              <a:rPr lang="en-US" sz="2400" dirty="0"/>
              <a:t>Current or near-term use</a:t>
            </a:r>
          </a:p>
          <a:p>
            <a:r>
              <a:rPr lang="en-US" sz="2800" dirty="0"/>
              <a:t>Information fundamentally valuable for understanding or using the preserved object in preservation activities after deposit, or in the access and display environments, including the APIs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66525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HathiTrust</a:t>
            </a:r>
            <a:r>
              <a:rPr lang="en-US" dirty="0" smtClean="0"/>
              <a:t> METS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there?</a:t>
            </a:r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 smtClean="0">
                <a:latin typeface="Calibri" pitchFamily="28" charset="0"/>
              </a:rPr>
              <a:t>mdRef</a:t>
            </a:r>
            <a:endParaRPr lang="en-GB" dirty="0">
              <a:latin typeface="Calibri" pitchFamily="28" charset="0"/>
            </a:endParaRPr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 smtClean="0">
                <a:latin typeface="Calibri" pitchFamily="28" charset="0"/>
              </a:rPr>
              <a:t>amdSec</a:t>
            </a:r>
            <a:endParaRPr lang="en-GB" dirty="0" smtClean="0">
              <a:latin typeface="Calibri" pitchFamily="28" charset="0"/>
            </a:endParaRPr>
          </a:p>
          <a:p>
            <a:pPr marL="1139825" lvl="2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>
                <a:latin typeface="Calibri" pitchFamily="28" charset="0"/>
              </a:rPr>
              <a:t>Technical and preservation metadata</a:t>
            </a:r>
            <a:endParaRPr lang="en-GB" dirty="0">
              <a:latin typeface="Calibri" pitchFamily="28" charset="0"/>
            </a:endParaRPr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 smtClean="0">
                <a:latin typeface="Calibri" pitchFamily="28" charset="0"/>
              </a:rPr>
              <a:t>fileSec</a:t>
            </a:r>
            <a:r>
              <a:rPr lang="en-GB" dirty="0" smtClean="0">
                <a:latin typeface="Calibri" pitchFamily="28" charset="0"/>
              </a:rPr>
              <a:t> </a:t>
            </a:r>
            <a:r>
              <a:rPr lang="en-GB" dirty="0">
                <a:latin typeface="Calibri" pitchFamily="28" charset="0"/>
              </a:rPr>
              <a:t>with 4</a:t>
            </a:r>
            <a:r>
              <a:rPr lang="en-GB" dirty="0" smtClean="0">
                <a:latin typeface="Calibri" pitchFamily="28" charset="0"/>
              </a:rPr>
              <a:t> </a:t>
            </a:r>
            <a:r>
              <a:rPr lang="en-GB" dirty="0" err="1">
                <a:latin typeface="Calibri" pitchFamily="28" charset="0"/>
              </a:rPr>
              <a:t>fileGrps</a:t>
            </a:r>
            <a:r>
              <a:rPr lang="en-GB" dirty="0">
                <a:latin typeface="Calibri" pitchFamily="28" charset="0"/>
              </a:rPr>
              <a:t> (zip, images, OCR, </a:t>
            </a:r>
            <a:r>
              <a:rPr lang="en-GB" dirty="0" err="1" smtClean="0">
                <a:latin typeface="Calibri" pitchFamily="28" charset="0"/>
              </a:rPr>
              <a:t>coordOCR</a:t>
            </a:r>
            <a:r>
              <a:rPr lang="en-GB" dirty="0" smtClean="0">
                <a:latin typeface="Calibri" pitchFamily="28" charset="0"/>
              </a:rPr>
              <a:t>)</a:t>
            </a:r>
          </a:p>
          <a:p>
            <a:pPr marL="1139825" lvl="2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/>
              <a:t>Mime Type, checksums, file </a:t>
            </a:r>
            <a:r>
              <a:rPr lang="en-US" dirty="0" smtClean="0"/>
              <a:t>size</a:t>
            </a:r>
          </a:p>
          <a:p>
            <a:pPr marL="739775" lvl="1" indent="-282575">
              <a:spcBef>
                <a:spcPts val="1200"/>
              </a:spcBef>
              <a:spcAft>
                <a:spcPts val="300"/>
              </a:spcAft>
              <a:buFont typeface="Arial" pitchFamily="2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>
                <a:latin typeface="Calibri" pitchFamily="28" charset="0"/>
              </a:rPr>
              <a:t>Physical </a:t>
            </a:r>
            <a:r>
              <a:rPr lang="en-GB" dirty="0" err="1">
                <a:latin typeface="Calibri" pitchFamily="28" charset="0"/>
              </a:rPr>
              <a:t>structMap</a:t>
            </a:r>
            <a:r>
              <a:rPr lang="en-GB" dirty="0">
                <a:latin typeface="Calibri" pitchFamily="28" charset="0"/>
              </a:rPr>
              <a:t> tying together files with metadata (pg. numbers and features</a:t>
            </a:r>
            <a:r>
              <a:rPr lang="en-GB" dirty="0" smtClean="0">
                <a:latin typeface="Calibri" pitchFamily="28" charset="0"/>
              </a:rPr>
              <a:t>)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73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Feature Mapping (Google)</a:t>
            </a:r>
            <a:endParaRPr lang="en-US" dirty="0"/>
          </a:p>
        </p:txBody>
      </p:sp>
      <p:pic>
        <p:nvPicPr>
          <p:cNvPr id="4" name="Content Placeholder 3" descr="Screen shot 2011-11-05 at 8.47.59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" b="944"/>
          <a:stretch>
            <a:fillRect/>
          </a:stretch>
        </p:blipFill>
        <p:spPr>
          <a:xfrm>
            <a:off x="649604" y="1677178"/>
            <a:ext cx="7855456" cy="4673268"/>
          </a:xfrm>
        </p:spPr>
      </p:pic>
    </p:spTree>
    <p:extLst>
      <p:ext uri="{BB962C8B-B14F-4D97-AF65-F5344CB8AC3E}">
        <p14:creationId xmlns:p14="http://schemas.microsoft.com/office/powerpoint/2010/main" val="419836507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Pagetag</a:t>
            </a:r>
            <a:r>
              <a:rPr lang="en-US" dirty="0" smtClean="0"/>
              <a:t> Mapping (IA)</a:t>
            </a:r>
            <a:endParaRPr lang="en-US" dirty="0"/>
          </a:p>
        </p:txBody>
      </p:sp>
      <p:pic>
        <p:nvPicPr>
          <p:cNvPr id="3" name="Picture 2" descr="Screen shot 2011-11-05 at 8.49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0" y="1754153"/>
            <a:ext cx="8461060" cy="44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17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Pagetag</a:t>
            </a:r>
            <a:r>
              <a:rPr lang="en-US" dirty="0" smtClean="0"/>
              <a:t> Mapping (DLPS)</a:t>
            </a:r>
            <a:endParaRPr lang="en-US" dirty="0"/>
          </a:p>
        </p:txBody>
      </p:sp>
      <p:pic>
        <p:nvPicPr>
          <p:cNvPr id="6" name="Picture 5" descr="Screen shot 2011-11-05 at 8.53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0" y="1796078"/>
            <a:ext cx="8584427" cy="40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8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8606" y="365632"/>
            <a:ext cx="8523497" cy="6100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Object Entity</a:t>
            </a:r>
          </a:p>
          <a:p>
            <a:pPr marL="0" indent="0">
              <a:buNone/>
            </a:pPr>
            <a:r>
              <a:rPr lang="en-US" sz="700" dirty="0" smtClean="0"/>
              <a:t>&lt;</a:t>
            </a:r>
            <a:r>
              <a:rPr lang="en-US" sz="700" dirty="0" err="1"/>
              <a:t>PREMIS:object</a:t>
            </a:r>
            <a:r>
              <a:rPr lang="en-US" sz="700" dirty="0"/>
              <a:t> </a:t>
            </a:r>
            <a:r>
              <a:rPr lang="en-US" sz="700" dirty="0" err="1"/>
              <a:t>xsi:type</a:t>
            </a:r>
            <a:r>
              <a:rPr lang="en-US" sz="700" dirty="0"/>
              <a:t>="</a:t>
            </a:r>
            <a:r>
              <a:rPr lang="en-US" sz="700" dirty="0" err="1" smtClean="0"/>
              <a:t>PREMIS:representation</a:t>
            </a:r>
            <a:r>
              <a:rPr lang="en-US" sz="700" dirty="0" smtClean="0"/>
              <a:t>”&gt;</a:t>
            </a:r>
          </a:p>
          <a:p>
            <a:pPr marL="0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&lt;</a:t>
            </a:r>
            <a:r>
              <a:rPr lang="en-US" sz="700" dirty="0" err="1"/>
              <a:t>PREMIS:objectIdentifier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PREMIS:objectIdentifierType</a:t>
            </a:r>
            <a:r>
              <a:rPr lang="en-US" sz="700" dirty="0"/>
              <a:t>&gt;identifier&lt;/</a:t>
            </a:r>
            <a:r>
              <a:rPr lang="en-US" sz="700" dirty="0" err="1"/>
              <a:t>PREMIS:objectIdentifierType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PREMIS:objectIdentifierValue</a:t>
            </a:r>
            <a:r>
              <a:rPr lang="en-US" sz="700" dirty="0"/>
              <a:t>&gt;dul1.ark:/13960/t13n2vj0t&lt;/</a:t>
            </a:r>
            <a:r>
              <a:rPr lang="en-US" sz="700" dirty="0" err="1"/>
              <a:t>PREMIS:objectIdentifierValue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&lt;</a:t>
            </a:r>
            <a:r>
              <a:rPr lang="en-US" sz="700" dirty="0"/>
              <a:t>/</a:t>
            </a:r>
            <a:r>
              <a:rPr lang="en-US" sz="700" dirty="0" err="1"/>
              <a:t>PREMIS:objectIdentifier</a:t>
            </a:r>
            <a:r>
              <a:rPr lang="en-US" sz="700" dirty="0"/>
              <a:t>&gt;</a:t>
            </a:r>
          </a:p>
          <a:p>
            <a:pPr marL="0" indent="0">
              <a:buNone/>
            </a:pPr>
            <a:r>
              <a:rPr lang="en-US" sz="700" dirty="0" smtClean="0"/>
              <a:t>	&lt;</a:t>
            </a:r>
            <a:r>
              <a:rPr lang="en-US" sz="700" dirty="0" err="1"/>
              <a:t>PREMIS:significantProperties</a:t>
            </a:r>
            <a:r>
              <a:rPr lang="en-US" sz="700" dirty="0" smtClean="0"/>
              <a:t>&gt;</a:t>
            </a:r>
          </a:p>
          <a:p>
            <a:pPr marL="0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PREMIS:significantPropertiesType</a:t>
            </a:r>
            <a:r>
              <a:rPr lang="en-US" sz="700" dirty="0"/>
              <a:t>&gt;file count&lt;/</a:t>
            </a:r>
            <a:r>
              <a:rPr lang="en-US" sz="700" dirty="0" err="1"/>
              <a:t>PREMIS:significantPropertiesType</a:t>
            </a:r>
            <a:r>
              <a:rPr lang="en-US" sz="700" dirty="0"/>
              <a:t>&gt; </a:t>
            </a:r>
            <a:endParaRPr lang="en-US" sz="700" dirty="0" smtClean="0"/>
          </a:p>
          <a:p>
            <a:pPr marL="800100" lvl="2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&lt;</a:t>
            </a:r>
            <a:r>
              <a:rPr lang="en-US" sz="700" dirty="0" err="1"/>
              <a:t>PREMIS:significantPropertiesValue</a:t>
            </a:r>
            <a:r>
              <a:rPr lang="en-US" sz="700" dirty="0"/>
              <a:t>&gt;960&lt;/</a:t>
            </a:r>
            <a:r>
              <a:rPr lang="en-US" sz="700" dirty="0" err="1"/>
              <a:t>PREMIS:significantPropertiesValue</a:t>
            </a:r>
            <a:r>
              <a:rPr lang="en-US" sz="700" dirty="0" smtClean="0"/>
              <a:t>&gt;</a:t>
            </a:r>
          </a:p>
          <a:p>
            <a:pPr marL="800100" lvl="2" indent="0">
              <a:buNone/>
            </a:pPr>
            <a:r>
              <a:rPr lang="en-US" sz="700" dirty="0" smtClean="0"/>
              <a:t>&lt;</a:t>
            </a:r>
            <a:r>
              <a:rPr lang="en-US" sz="700" dirty="0"/>
              <a:t>/</a:t>
            </a:r>
            <a:r>
              <a:rPr lang="en-US" sz="700" dirty="0" err="1"/>
              <a:t>PREMIS:significantProperties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PREMIS:significantProperties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PREMIS:significantPropertiesType</a:t>
            </a:r>
            <a:r>
              <a:rPr lang="en-US" sz="700" dirty="0"/>
              <a:t>&gt;page count&lt;/</a:t>
            </a:r>
            <a:r>
              <a:rPr lang="en-US" sz="700" dirty="0" err="1"/>
              <a:t>PREMIS:significantPropertiesType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PREMIS:significantPropertiesValue</a:t>
            </a:r>
            <a:r>
              <a:rPr lang="en-US" sz="700" dirty="0"/>
              <a:t>&gt;320&lt;/</a:t>
            </a:r>
            <a:r>
              <a:rPr lang="en-US" sz="700" dirty="0" err="1"/>
              <a:t>PREMIS:significantPropertiesValue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PREMIS:significantProperties</a:t>
            </a:r>
            <a:r>
              <a:rPr lang="en-US" sz="700" dirty="0"/>
              <a:t>&gt;</a:t>
            </a:r>
          </a:p>
          <a:p>
            <a:pPr marL="0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PREMIS:object</a:t>
            </a:r>
            <a:r>
              <a:rPr lang="en-US" sz="700" dirty="0" smtClean="0"/>
              <a:t>&gt;</a:t>
            </a: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1200" dirty="0"/>
              <a:t>Event </a:t>
            </a:r>
            <a:r>
              <a:rPr lang="en-US" sz="1200" dirty="0" smtClean="0"/>
              <a:t>Entity</a:t>
            </a:r>
            <a:endParaRPr lang="en-US" sz="1200" dirty="0"/>
          </a:p>
          <a:p>
            <a:pPr marL="0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PREMIS:event</a:t>
            </a:r>
            <a:r>
              <a:rPr lang="en-US" sz="700" dirty="0" smtClean="0"/>
              <a:t>&gt;</a:t>
            </a:r>
          </a:p>
          <a:p>
            <a:pPr marL="0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&lt;</a:t>
            </a:r>
            <a:r>
              <a:rPr lang="en-US" sz="700" dirty="0" err="1"/>
              <a:t>PREMIS:eventIdentifier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PREMIS:eventIdentifierType</a:t>
            </a:r>
            <a:r>
              <a:rPr lang="en-US" sz="700" dirty="0"/>
              <a:t>&gt;UUID&lt;/</a:t>
            </a:r>
            <a:r>
              <a:rPr lang="en-US" sz="700" dirty="0" err="1"/>
              <a:t>PREMIS:eventIdentifierType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PREMIS:eventIdentifierValue</a:t>
            </a:r>
            <a:r>
              <a:rPr lang="en-US" sz="700" dirty="0"/>
              <a:t>&gt;9af6a994-f6fe-3a61-ac0e-be793d347edb&lt;/</a:t>
            </a:r>
            <a:r>
              <a:rPr lang="en-US" sz="700" dirty="0" err="1"/>
              <a:t>PREMIS:eventIdentifierValue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PREMIS:eventIdentifier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PREMIS:eventType</a:t>
            </a:r>
            <a:r>
              <a:rPr lang="en-US" sz="700" dirty="0"/>
              <a:t>&gt;package inspection&lt;/</a:t>
            </a:r>
            <a:r>
              <a:rPr lang="en-US" sz="700" dirty="0" err="1"/>
              <a:t>PREMIS:eventType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 &lt;</a:t>
            </a:r>
            <a:r>
              <a:rPr lang="en-US" sz="700" dirty="0" err="1"/>
              <a:t>PREMIS:eventDateTime</a:t>
            </a:r>
            <a:r>
              <a:rPr lang="en-US" sz="700" dirty="0"/>
              <a:t>&gt;2011-10-25T20:37:51Z&lt;/</a:t>
            </a:r>
            <a:r>
              <a:rPr lang="en-US" sz="700" dirty="0" err="1"/>
              <a:t>PREMIS:eventDateTime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PREMIS:eventDetail</a:t>
            </a:r>
            <a:r>
              <a:rPr lang="en-US" sz="700" dirty="0"/>
              <a:t>&gt;Inspection of download package for missing files&lt;/</a:t>
            </a:r>
            <a:r>
              <a:rPr lang="en-US" sz="700" dirty="0" err="1"/>
              <a:t>PREMIS:eventDetail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PREMIS:eventOutcomeInformation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PREMIS:eventOutcome</a:t>
            </a:r>
            <a:r>
              <a:rPr lang="en-US" sz="700" dirty="0"/>
              <a:t>&gt;warning&lt;/</a:t>
            </a:r>
            <a:r>
              <a:rPr lang="en-US" sz="700" dirty="0" err="1"/>
              <a:t>PREMIS:eventOutcome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PREMIS:eventOutcomeDetail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	&lt;</a:t>
            </a:r>
            <a:r>
              <a:rPr lang="en-US" sz="700" dirty="0" err="1"/>
              <a:t>PREMIS:eventOutcomeDetailNote</a:t>
            </a:r>
            <a:r>
              <a:rPr lang="en-US" sz="700" dirty="0"/>
              <a:t>&gt;</a:t>
            </a:r>
            <a:r>
              <a:rPr lang="en-US" sz="700" dirty="0" smtClean="0"/>
              <a:t>files missing</a:t>
            </a:r>
            <a:r>
              <a:rPr lang="en-US" sz="700" dirty="0"/>
              <a:t>&lt;/</a:t>
            </a:r>
            <a:r>
              <a:rPr lang="en-US" sz="700" dirty="0" err="1"/>
              <a:t>PREMIS:eventOutcomeDetailNote</a:t>
            </a:r>
            <a:r>
              <a:rPr lang="en-US" sz="700" dirty="0"/>
              <a:t>&gt;</a:t>
            </a:r>
          </a:p>
          <a:p>
            <a:pPr marL="800100" lvl="2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PREMIS:eventOutcomeDetailExtension</a:t>
            </a:r>
            <a:r>
              <a:rPr lang="en-US" sz="700" dirty="0"/>
              <a:t>&gt;</a:t>
            </a:r>
          </a:p>
          <a:p>
            <a:pPr marL="800100" lvl="2" indent="0">
              <a:buNone/>
            </a:pPr>
            <a:r>
              <a:rPr lang="en-US" sz="700" dirty="0" smtClean="0"/>
              <a:t>			&lt;</a:t>
            </a:r>
            <a:r>
              <a:rPr lang="en-US" sz="700" dirty="0" err="1"/>
              <a:t>HT:fileList</a:t>
            </a:r>
            <a:r>
              <a:rPr lang="en-US" sz="700" dirty="0"/>
              <a:t> status="missing"&gt;</a:t>
            </a:r>
          </a:p>
          <a:p>
            <a:pPr marL="2171700" lvl="5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HT:file</a:t>
            </a:r>
            <a:r>
              <a:rPr lang="en-US" sz="700" dirty="0"/>
              <a:t>&gt;islandoradventur00whit_scanfactors.xml&lt;/</a:t>
            </a:r>
            <a:r>
              <a:rPr lang="en-US" sz="700" dirty="0" err="1"/>
              <a:t>HT:file</a:t>
            </a:r>
            <a:r>
              <a:rPr lang="en-US" sz="700" dirty="0"/>
              <a:t>&gt; </a:t>
            </a:r>
            <a:r>
              <a:rPr lang="en-US" sz="700" dirty="0" smtClean="0"/>
              <a:t>&lt;</a:t>
            </a:r>
            <a:r>
              <a:rPr lang="en-US" sz="700" dirty="0"/>
              <a:t>/</a:t>
            </a:r>
            <a:r>
              <a:rPr lang="en-US" sz="700" dirty="0" err="1"/>
              <a:t>HT:fileList</a:t>
            </a:r>
            <a:r>
              <a:rPr lang="en-US" sz="700" dirty="0"/>
              <a:t>&gt;</a:t>
            </a:r>
          </a:p>
          <a:p>
            <a:pPr marL="800100" lvl="2" indent="0">
              <a:buNone/>
            </a:pPr>
            <a:r>
              <a:rPr lang="en-US" sz="700" dirty="0" smtClean="0"/>
              <a:t>		&lt;</a:t>
            </a:r>
            <a:r>
              <a:rPr lang="en-US" sz="700" dirty="0"/>
              <a:t>/</a:t>
            </a:r>
            <a:r>
              <a:rPr lang="en-US" sz="700" dirty="0" err="1"/>
              <a:t>PREMIS:eventOutcomeDetailExtension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  </a:t>
            </a:r>
            <a:r>
              <a:rPr lang="en-US" sz="700" dirty="0"/>
              <a:t>&lt;/</a:t>
            </a:r>
            <a:r>
              <a:rPr lang="en-US" sz="700" dirty="0" err="1"/>
              <a:t>PREMIS:eventOutcomeDetail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PREMIS:eventOutcomeInformation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PREMIS:linkingAgentIdentifier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PREMIS:linkingAgentIdentifierType</a:t>
            </a:r>
            <a:r>
              <a:rPr lang="en-US" sz="700" dirty="0"/>
              <a:t>&gt;MARC21 Code&lt;/</a:t>
            </a:r>
            <a:r>
              <a:rPr lang="en-US" sz="700" dirty="0" err="1"/>
              <a:t>PREMIS:linkingAgentIdentifierType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PREMIS:linkingAgentIdentifierValue</a:t>
            </a:r>
            <a:r>
              <a:rPr lang="en-US" sz="700" dirty="0"/>
              <a:t>&gt;</a:t>
            </a:r>
            <a:r>
              <a:rPr lang="en-US" sz="700" dirty="0" err="1"/>
              <a:t>MiU</a:t>
            </a:r>
            <a:r>
              <a:rPr lang="en-US" sz="700" dirty="0"/>
              <a:t>&lt;/</a:t>
            </a:r>
            <a:r>
              <a:rPr lang="en-US" sz="700" dirty="0" err="1"/>
              <a:t>PREMIS:linkingAgentIdentifierValue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 </a:t>
            </a:r>
            <a:r>
              <a:rPr lang="en-US" sz="700" dirty="0"/>
              <a:t>&lt;</a:t>
            </a:r>
            <a:r>
              <a:rPr lang="en-US" sz="700" dirty="0" err="1"/>
              <a:t>PREMIS:linkingAgentRole</a:t>
            </a:r>
            <a:r>
              <a:rPr lang="en-US" sz="700" dirty="0"/>
              <a:t>&gt;Executor&lt;/</a:t>
            </a:r>
            <a:r>
              <a:rPr lang="en-US" sz="700" dirty="0" err="1"/>
              <a:t>PREMIS:linkingAgentRole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PREMIS:linkingAgentIdentifier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PREMIS:linkingAgentIdentifier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PREMIS:linkingAgentIdentifierType</a:t>
            </a:r>
            <a:r>
              <a:rPr lang="en-US" sz="700" dirty="0"/>
              <a:t>&gt;tool&lt;/</a:t>
            </a:r>
            <a:r>
              <a:rPr lang="en-US" sz="700" dirty="0" err="1"/>
              <a:t>PREMIS:linkingAgentIdentifierType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 </a:t>
            </a:r>
            <a:r>
              <a:rPr lang="en-US" sz="700" dirty="0"/>
              <a:t>&lt;</a:t>
            </a:r>
            <a:r>
              <a:rPr lang="en-US" sz="700" dirty="0" err="1"/>
              <a:t>PREMIS:linkingAgentIdentifierValue</a:t>
            </a:r>
            <a:r>
              <a:rPr lang="en-US" sz="700" dirty="0"/>
              <a:t>&gt;</a:t>
            </a:r>
            <a:r>
              <a:rPr lang="en-US" sz="700" dirty="0" err="1"/>
              <a:t>feedd.pl</a:t>
            </a:r>
            <a:r>
              <a:rPr lang="en-US" sz="700" dirty="0"/>
              <a:t> 0.9.17&lt;/</a:t>
            </a:r>
            <a:r>
              <a:rPr lang="en-US" sz="700" dirty="0" err="1"/>
              <a:t>PREMIS:linkingAgentIdentifierValue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 </a:t>
            </a:r>
            <a:r>
              <a:rPr lang="en-US" sz="700" dirty="0"/>
              <a:t>&lt;</a:t>
            </a:r>
            <a:r>
              <a:rPr lang="en-US" sz="700" dirty="0" err="1"/>
              <a:t>PREMIS:linkingAgentRole</a:t>
            </a:r>
            <a:r>
              <a:rPr lang="en-US" sz="700" dirty="0"/>
              <a:t>&gt;software&lt;/</a:t>
            </a:r>
            <a:r>
              <a:rPr lang="en-US" sz="700" dirty="0" err="1"/>
              <a:t>PREMIS:linkingAgentRole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PREMIS:linkingAgentIdentifier</a:t>
            </a:r>
            <a:r>
              <a:rPr lang="en-US" sz="700" dirty="0"/>
              <a:t>&gt;</a:t>
            </a:r>
          </a:p>
          <a:p>
            <a:pPr marL="0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PREMIS:event</a:t>
            </a:r>
            <a:r>
              <a:rPr lang="en-US" sz="700" dirty="0"/>
              <a:t>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6375" y="825500"/>
            <a:ext cx="306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PREMIS Metadata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970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Scope and Nature of the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9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020069"/>
              </p:ext>
            </p:extLst>
          </p:nvPr>
        </p:nvGraphicFramePr>
        <p:xfrm>
          <a:off x="619125" y="365125"/>
          <a:ext cx="7969250" cy="605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625475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capture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Initial capture (digitization) of item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file rename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File renaming to </a:t>
                      </a:r>
                      <a:r>
                        <a:rPr lang="en-US" sz="1200" dirty="0" err="1">
                          <a:effectLst/>
                        </a:rPr>
                        <a:t>HathiTrust</a:t>
                      </a:r>
                      <a:r>
                        <a:rPr lang="en-US" sz="1200" dirty="0">
                          <a:effectLst/>
                        </a:rPr>
                        <a:t> conventions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image modification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Replace boilerplate images with blank images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image compression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Conversion of raw scans to compressed TIFF and JPEG2000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image header modification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Modification of image headers to meet HathiTrust conventions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ingestion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Ingestion of object package into the repository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message digest calculation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Calculation of page-level MD5 checksums (refers to checksum calculations performed prior to content submission to </a:t>
                      </a:r>
                      <a:r>
                        <a:rPr lang="en-US" sz="1200" dirty="0" err="1">
                          <a:effectLst/>
                        </a:rPr>
                        <a:t>HathiTrust</a:t>
                      </a:r>
                      <a:r>
                        <a:rPr lang="en-US" sz="1200" dirty="0">
                          <a:effectLst/>
                        </a:rPr>
                        <a:t>  when these checksums are available)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validation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Validation of technical characteristics of image and OCR files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ocr split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Detail is package type specific, e.g.: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a) Extraction of plain-text OCR from ALTO XML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b) Split OCR into one plain text OCR file per page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c) Splitting of IA XML OCR into one plain text OCR file and one XML file (with coordinates) per page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package inspection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Inspection of download package for missing files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page feature mapping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Mapping of original page feature tags to </a:t>
                      </a:r>
                      <a:r>
                        <a:rPr lang="en-US" sz="1200" dirty="0" err="1">
                          <a:effectLst/>
                        </a:rPr>
                        <a:t>HathiTrust</a:t>
                      </a:r>
                      <a:r>
                        <a:rPr lang="en-US" sz="1200" dirty="0">
                          <a:effectLst/>
                        </a:rPr>
                        <a:t> tags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fixity check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Validation of MD5 checksums of content files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zip archive creation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Compression of content files and source METS into zip archive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zip file message digest calculation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Calculation of md5 checksum for zip archive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source mets creation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Creation of source METS file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83936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8606" y="365632"/>
            <a:ext cx="8523497" cy="6100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Object Entity</a:t>
            </a:r>
          </a:p>
          <a:p>
            <a:pPr marL="0" indent="0">
              <a:buNone/>
            </a:pPr>
            <a:r>
              <a:rPr lang="en-US" sz="700" dirty="0" smtClean="0"/>
              <a:t>&lt;</a:t>
            </a:r>
            <a:r>
              <a:rPr lang="en-US" sz="700" dirty="0" err="1"/>
              <a:t>PREMIS:object</a:t>
            </a:r>
            <a:r>
              <a:rPr lang="en-US" sz="700" dirty="0"/>
              <a:t> </a:t>
            </a:r>
            <a:r>
              <a:rPr lang="en-US" sz="700" dirty="0" err="1"/>
              <a:t>xsi:type</a:t>
            </a:r>
            <a:r>
              <a:rPr lang="en-US" sz="700" dirty="0"/>
              <a:t>="</a:t>
            </a:r>
            <a:r>
              <a:rPr lang="en-US" sz="700" dirty="0" err="1" smtClean="0"/>
              <a:t>PREMIS:representation</a:t>
            </a:r>
            <a:r>
              <a:rPr lang="en-US" sz="700" dirty="0" smtClean="0"/>
              <a:t>”&gt;</a:t>
            </a:r>
          </a:p>
          <a:p>
            <a:pPr marL="0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&lt;</a:t>
            </a:r>
            <a:r>
              <a:rPr lang="en-US" sz="700" dirty="0" err="1"/>
              <a:t>PREMIS:objectIdentifier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PREMIS:objectIdentifierType</a:t>
            </a:r>
            <a:r>
              <a:rPr lang="en-US" sz="700" dirty="0"/>
              <a:t>&gt;identifier&lt;/</a:t>
            </a:r>
            <a:r>
              <a:rPr lang="en-US" sz="700" dirty="0" err="1"/>
              <a:t>PREMIS:objectIdentifierType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PREMIS:objectIdentifierValue</a:t>
            </a:r>
            <a:r>
              <a:rPr lang="en-US" sz="700" dirty="0"/>
              <a:t>&gt;dul1.ark:/13960/t13n2vj0t&lt;/</a:t>
            </a:r>
            <a:r>
              <a:rPr lang="en-US" sz="700" dirty="0" err="1"/>
              <a:t>PREMIS:objectIdentifierValue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&lt;</a:t>
            </a:r>
            <a:r>
              <a:rPr lang="en-US" sz="700" dirty="0"/>
              <a:t>/</a:t>
            </a:r>
            <a:r>
              <a:rPr lang="en-US" sz="700" dirty="0" err="1"/>
              <a:t>PREMIS:objectIdentifier</a:t>
            </a:r>
            <a:r>
              <a:rPr lang="en-US" sz="700" dirty="0"/>
              <a:t>&gt;</a:t>
            </a:r>
          </a:p>
          <a:p>
            <a:pPr marL="0" indent="0">
              <a:buNone/>
            </a:pPr>
            <a:r>
              <a:rPr lang="en-US" sz="700" dirty="0" smtClean="0"/>
              <a:t>	&lt;</a:t>
            </a:r>
            <a:r>
              <a:rPr lang="en-US" sz="700" dirty="0" err="1"/>
              <a:t>PREMIS:significantProperties</a:t>
            </a:r>
            <a:r>
              <a:rPr lang="en-US" sz="700" dirty="0" smtClean="0"/>
              <a:t>&gt;</a:t>
            </a:r>
          </a:p>
          <a:p>
            <a:pPr marL="0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PREMIS:significantPropertiesType</a:t>
            </a:r>
            <a:r>
              <a:rPr lang="en-US" sz="700" dirty="0"/>
              <a:t>&gt;file count&lt;/</a:t>
            </a:r>
            <a:r>
              <a:rPr lang="en-US" sz="700" dirty="0" err="1"/>
              <a:t>PREMIS:significantPropertiesType</a:t>
            </a:r>
            <a:r>
              <a:rPr lang="en-US" sz="700" dirty="0"/>
              <a:t>&gt; </a:t>
            </a:r>
            <a:endParaRPr lang="en-US" sz="700" dirty="0" smtClean="0"/>
          </a:p>
          <a:p>
            <a:pPr marL="800100" lvl="2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&lt;</a:t>
            </a:r>
            <a:r>
              <a:rPr lang="en-US" sz="700" dirty="0" err="1"/>
              <a:t>PREMIS:significantPropertiesValue</a:t>
            </a:r>
            <a:r>
              <a:rPr lang="en-US" sz="700" dirty="0"/>
              <a:t>&gt;960&lt;/</a:t>
            </a:r>
            <a:r>
              <a:rPr lang="en-US" sz="700" dirty="0" err="1"/>
              <a:t>PREMIS:significantPropertiesValue</a:t>
            </a:r>
            <a:r>
              <a:rPr lang="en-US" sz="700" dirty="0" smtClean="0"/>
              <a:t>&gt;</a:t>
            </a:r>
          </a:p>
          <a:p>
            <a:pPr marL="800100" lvl="2" indent="0">
              <a:buNone/>
            </a:pPr>
            <a:r>
              <a:rPr lang="en-US" sz="700" dirty="0" smtClean="0"/>
              <a:t>&lt;</a:t>
            </a:r>
            <a:r>
              <a:rPr lang="en-US" sz="700" dirty="0"/>
              <a:t>/</a:t>
            </a:r>
            <a:r>
              <a:rPr lang="en-US" sz="700" dirty="0" err="1"/>
              <a:t>PREMIS:significantProperties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PREMIS:significantProperties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PREMIS:significantPropertiesType</a:t>
            </a:r>
            <a:r>
              <a:rPr lang="en-US" sz="700" dirty="0"/>
              <a:t>&gt;page count&lt;/</a:t>
            </a:r>
            <a:r>
              <a:rPr lang="en-US" sz="700" dirty="0" err="1"/>
              <a:t>PREMIS:significantPropertiesType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PREMIS:significantPropertiesValue</a:t>
            </a:r>
            <a:r>
              <a:rPr lang="en-US" sz="700" dirty="0"/>
              <a:t>&gt;320&lt;/</a:t>
            </a:r>
            <a:r>
              <a:rPr lang="en-US" sz="700" dirty="0" err="1"/>
              <a:t>PREMIS:significantPropertiesValue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PREMIS:significantProperties</a:t>
            </a:r>
            <a:r>
              <a:rPr lang="en-US" sz="700" dirty="0"/>
              <a:t>&gt;</a:t>
            </a:r>
          </a:p>
          <a:p>
            <a:pPr marL="0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PREMIS:object</a:t>
            </a:r>
            <a:r>
              <a:rPr lang="en-US" sz="700" dirty="0" smtClean="0"/>
              <a:t>&gt;</a:t>
            </a: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1200" dirty="0"/>
              <a:t>Event </a:t>
            </a:r>
            <a:r>
              <a:rPr lang="en-US" sz="1200" dirty="0" smtClean="0"/>
              <a:t>Entity</a:t>
            </a:r>
            <a:endParaRPr lang="en-US" sz="1200" dirty="0"/>
          </a:p>
          <a:p>
            <a:pPr marL="0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PREMIS:event</a:t>
            </a:r>
            <a:r>
              <a:rPr lang="en-US" sz="700" dirty="0" smtClean="0"/>
              <a:t>&gt;</a:t>
            </a:r>
          </a:p>
          <a:p>
            <a:pPr marL="0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&lt;</a:t>
            </a:r>
            <a:r>
              <a:rPr lang="en-US" sz="700" dirty="0" err="1"/>
              <a:t>PREMIS:eventIdentifier</a:t>
            </a:r>
            <a:r>
              <a:rPr lang="en-US" sz="700" dirty="0" smtClean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	</a:t>
            </a:r>
            <a:r>
              <a:rPr lang="en-US" sz="700" dirty="0" smtClean="0"/>
              <a:t>	&lt;</a:t>
            </a:r>
            <a:r>
              <a:rPr lang="en-US" sz="700" dirty="0" err="1"/>
              <a:t>PREMIS:eventIdentifierType</a:t>
            </a:r>
            <a:r>
              <a:rPr lang="en-US" sz="700" dirty="0"/>
              <a:t>&gt;UUID&lt;/</a:t>
            </a:r>
            <a:r>
              <a:rPr lang="en-US" sz="700" dirty="0" err="1"/>
              <a:t>PREMIS:eventIdentifierType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PREMIS:eventIdentifierValue</a:t>
            </a:r>
            <a:r>
              <a:rPr lang="en-US" sz="700" dirty="0"/>
              <a:t>&gt;9af6a994-f6fe-3a61-ac0e-be793d347edb&lt;/</a:t>
            </a:r>
            <a:r>
              <a:rPr lang="en-US" sz="700" dirty="0" err="1"/>
              <a:t>PREMIS:eventIdentifierValue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PREMIS:eventIdentifier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PREMIS:eventType</a:t>
            </a:r>
            <a:r>
              <a:rPr lang="en-US" sz="700" dirty="0"/>
              <a:t>&gt;package inspection&lt;/</a:t>
            </a:r>
            <a:r>
              <a:rPr lang="en-US" sz="700" dirty="0" err="1"/>
              <a:t>PREMIS:eventType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 &lt;</a:t>
            </a:r>
            <a:r>
              <a:rPr lang="en-US" sz="700" dirty="0" err="1"/>
              <a:t>PREMIS:eventDateTime</a:t>
            </a:r>
            <a:r>
              <a:rPr lang="en-US" sz="700" dirty="0"/>
              <a:t>&gt;2011-10-25T20:37:51Z&lt;/</a:t>
            </a:r>
            <a:r>
              <a:rPr lang="en-US" sz="700" dirty="0" err="1"/>
              <a:t>PREMIS:eventDateTime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PREMIS:eventDetail</a:t>
            </a:r>
            <a:r>
              <a:rPr lang="en-US" sz="700" dirty="0"/>
              <a:t>&gt;Inspection of download package for missing files&lt;/</a:t>
            </a:r>
            <a:r>
              <a:rPr lang="en-US" sz="700" dirty="0" err="1"/>
              <a:t>PREMIS:eventDetail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PREMIS:eventOutcomeInformation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PREMIS:eventOutcome</a:t>
            </a:r>
            <a:r>
              <a:rPr lang="en-US" sz="700" dirty="0"/>
              <a:t>&gt;warning&lt;/</a:t>
            </a:r>
            <a:r>
              <a:rPr lang="en-US" sz="700" dirty="0" err="1"/>
              <a:t>PREMIS:eventOutcome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PREMIS:eventOutcomeDetail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	&lt;</a:t>
            </a:r>
            <a:r>
              <a:rPr lang="en-US" sz="700" dirty="0" err="1"/>
              <a:t>PREMIS:eventOutcomeDetailNote</a:t>
            </a:r>
            <a:r>
              <a:rPr lang="en-US" sz="700" dirty="0"/>
              <a:t>&gt;</a:t>
            </a:r>
            <a:r>
              <a:rPr lang="en-US" sz="700" dirty="0" smtClean="0"/>
              <a:t>files missing</a:t>
            </a:r>
            <a:r>
              <a:rPr lang="en-US" sz="700" dirty="0"/>
              <a:t>&lt;/</a:t>
            </a:r>
            <a:r>
              <a:rPr lang="en-US" sz="700" dirty="0" err="1"/>
              <a:t>PREMIS:eventOutcomeDetailNote</a:t>
            </a:r>
            <a:r>
              <a:rPr lang="en-US" sz="700" dirty="0"/>
              <a:t>&gt;</a:t>
            </a:r>
          </a:p>
          <a:p>
            <a:pPr marL="800100" lvl="2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PREMIS:eventOutcomeDetailExtension</a:t>
            </a:r>
            <a:r>
              <a:rPr lang="en-US" sz="700" dirty="0"/>
              <a:t>&gt;</a:t>
            </a:r>
          </a:p>
          <a:p>
            <a:pPr marL="800100" lvl="2" indent="0">
              <a:buNone/>
            </a:pPr>
            <a:r>
              <a:rPr lang="en-US" sz="700" dirty="0" smtClean="0"/>
              <a:t>			&lt;</a:t>
            </a:r>
            <a:r>
              <a:rPr lang="en-US" sz="700" dirty="0" err="1"/>
              <a:t>HT:fileList</a:t>
            </a:r>
            <a:r>
              <a:rPr lang="en-US" sz="700" dirty="0"/>
              <a:t> status="missing"&gt;</a:t>
            </a:r>
          </a:p>
          <a:p>
            <a:pPr marL="2171700" lvl="5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HT:file</a:t>
            </a:r>
            <a:r>
              <a:rPr lang="en-US" sz="700" dirty="0"/>
              <a:t>&gt;islandoradventur00whit_scanfactors.xml&lt;/</a:t>
            </a:r>
            <a:r>
              <a:rPr lang="en-US" sz="700" dirty="0" err="1"/>
              <a:t>HT:file</a:t>
            </a:r>
            <a:r>
              <a:rPr lang="en-US" sz="700" dirty="0"/>
              <a:t>&gt; </a:t>
            </a:r>
            <a:r>
              <a:rPr lang="en-US" sz="700" dirty="0" smtClean="0"/>
              <a:t>&lt;</a:t>
            </a:r>
            <a:r>
              <a:rPr lang="en-US" sz="700" dirty="0"/>
              <a:t>/</a:t>
            </a:r>
            <a:r>
              <a:rPr lang="en-US" sz="700" dirty="0" err="1"/>
              <a:t>HT:fileList</a:t>
            </a:r>
            <a:r>
              <a:rPr lang="en-US" sz="700" dirty="0"/>
              <a:t>&gt;</a:t>
            </a:r>
          </a:p>
          <a:p>
            <a:pPr marL="800100" lvl="2" indent="0">
              <a:buNone/>
            </a:pPr>
            <a:r>
              <a:rPr lang="en-US" sz="700" dirty="0" smtClean="0"/>
              <a:t>		&lt;</a:t>
            </a:r>
            <a:r>
              <a:rPr lang="en-US" sz="700" dirty="0"/>
              <a:t>/</a:t>
            </a:r>
            <a:r>
              <a:rPr lang="en-US" sz="700" dirty="0" err="1"/>
              <a:t>PREMIS:eventOutcomeDetailExtension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  </a:t>
            </a:r>
            <a:r>
              <a:rPr lang="en-US" sz="700" dirty="0"/>
              <a:t>&lt;/</a:t>
            </a:r>
            <a:r>
              <a:rPr lang="en-US" sz="700" dirty="0" err="1"/>
              <a:t>PREMIS:eventOutcomeDetail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PREMIS:eventOutcomeInformation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PREMIS:linkingAgentIdentifier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PREMIS:linkingAgentIdentifierType</a:t>
            </a:r>
            <a:r>
              <a:rPr lang="en-US" sz="700" dirty="0"/>
              <a:t>&gt;MARC21 Code&lt;/</a:t>
            </a:r>
            <a:r>
              <a:rPr lang="en-US" sz="700" dirty="0" err="1"/>
              <a:t>PREMIS:linkingAgentIdentifierType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PREMIS:linkingAgentIdentifierValue</a:t>
            </a:r>
            <a:r>
              <a:rPr lang="en-US" sz="700" dirty="0"/>
              <a:t>&gt;</a:t>
            </a:r>
            <a:r>
              <a:rPr lang="en-US" sz="700" dirty="0" err="1"/>
              <a:t>MiU</a:t>
            </a:r>
            <a:r>
              <a:rPr lang="en-US" sz="700" dirty="0"/>
              <a:t>&lt;/</a:t>
            </a:r>
            <a:r>
              <a:rPr lang="en-US" sz="700" dirty="0" err="1"/>
              <a:t>PREMIS:linkingAgentIdentifierValue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 </a:t>
            </a:r>
            <a:r>
              <a:rPr lang="en-US" sz="700" dirty="0"/>
              <a:t>&lt;</a:t>
            </a:r>
            <a:r>
              <a:rPr lang="en-US" sz="700" dirty="0" err="1"/>
              <a:t>PREMIS:linkingAgentRole</a:t>
            </a:r>
            <a:r>
              <a:rPr lang="en-US" sz="700" dirty="0"/>
              <a:t>&gt;Executor&lt;/</a:t>
            </a:r>
            <a:r>
              <a:rPr lang="en-US" sz="700" dirty="0" err="1"/>
              <a:t>PREMIS:linkingAgentRole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PREMIS:linkingAgentIdentifier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</a:t>
            </a:r>
            <a:r>
              <a:rPr lang="en-US" sz="700" dirty="0" err="1"/>
              <a:t>PREMIS:linkingAgentIdentifier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 smtClean="0"/>
              <a:t>		&lt;</a:t>
            </a:r>
            <a:r>
              <a:rPr lang="en-US" sz="700" dirty="0" err="1"/>
              <a:t>PREMIS:linkingAgentIdentifierType</a:t>
            </a:r>
            <a:r>
              <a:rPr lang="en-US" sz="700" dirty="0"/>
              <a:t>&gt;tool&lt;/</a:t>
            </a:r>
            <a:r>
              <a:rPr lang="en-US" sz="700" dirty="0" err="1"/>
              <a:t>PREMIS:linkingAgentIdentifierType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 </a:t>
            </a:r>
            <a:r>
              <a:rPr lang="en-US" sz="700" dirty="0"/>
              <a:t>&lt;</a:t>
            </a:r>
            <a:r>
              <a:rPr lang="en-US" sz="700" dirty="0" err="1"/>
              <a:t>PREMIS:linkingAgentIdentifierValue</a:t>
            </a:r>
            <a:r>
              <a:rPr lang="en-US" sz="700" dirty="0"/>
              <a:t>&gt;</a:t>
            </a:r>
            <a:r>
              <a:rPr lang="en-US" sz="700" dirty="0" err="1"/>
              <a:t>feedd.pl</a:t>
            </a:r>
            <a:r>
              <a:rPr lang="en-US" sz="700" dirty="0"/>
              <a:t> 0.9.17&lt;/</a:t>
            </a:r>
            <a:r>
              <a:rPr lang="en-US" sz="700" dirty="0" err="1"/>
              <a:t>PREMIS:linkingAgentIdentifierValue</a:t>
            </a:r>
            <a:r>
              <a:rPr lang="en-US" sz="700" dirty="0"/>
              <a:t>&gt; </a:t>
            </a:r>
          </a:p>
          <a:p>
            <a:pPr marL="400050" lvl="1" indent="0">
              <a:buNone/>
            </a:pPr>
            <a:r>
              <a:rPr lang="en-US" sz="700" dirty="0" smtClean="0"/>
              <a:t>		 </a:t>
            </a:r>
            <a:r>
              <a:rPr lang="en-US" sz="700" dirty="0"/>
              <a:t>&lt;</a:t>
            </a:r>
            <a:r>
              <a:rPr lang="en-US" sz="700" dirty="0" err="1"/>
              <a:t>PREMIS:linkingAgentRole</a:t>
            </a:r>
            <a:r>
              <a:rPr lang="en-US" sz="700" dirty="0"/>
              <a:t>&gt;software&lt;/</a:t>
            </a:r>
            <a:r>
              <a:rPr lang="en-US" sz="700" dirty="0" err="1"/>
              <a:t>PREMIS:linkingAgentRole</a:t>
            </a:r>
            <a:r>
              <a:rPr lang="en-US" sz="700" dirty="0"/>
              <a:t>&gt;</a:t>
            </a:r>
          </a:p>
          <a:p>
            <a:pPr marL="400050" lvl="1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PREMIS:linkingAgentIdentifier</a:t>
            </a:r>
            <a:r>
              <a:rPr lang="en-US" sz="700" dirty="0"/>
              <a:t>&gt;</a:t>
            </a:r>
          </a:p>
          <a:p>
            <a:pPr marL="0" indent="0">
              <a:buNone/>
            </a:pPr>
            <a:r>
              <a:rPr lang="en-US" sz="700" dirty="0"/>
              <a:t>&lt;/</a:t>
            </a:r>
            <a:r>
              <a:rPr lang="en-US" sz="700" dirty="0" err="1"/>
              <a:t>PREMIS:event</a:t>
            </a:r>
            <a:r>
              <a:rPr lang="en-US" sz="700" dirty="0"/>
              <a:t>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6375" y="825500"/>
            <a:ext cx="306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PREMIS Metadata</a:t>
            </a:r>
            <a:endParaRPr lang="en-US" sz="2800" dirty="0"/>
          </a:p>
        </p:txBody>
      </p:sp>
      <p:pic>
        <p:nvPicPr>
          <p:cNvPr id="5" name="Picture 4" descr="SENYLRC-Cont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50" y="3810000"/>
            <a:ext cx="2980745" cy="227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5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Strategies</a:t>
            </a:r>
          </a:p>
          <a:p>
            <a:pPr lvl="1"/>
            <a:r>
              <a:rPr lang="en-US" dirty="0" smtClean="0">
                <a:sym typeface="Wingdings"/>
              </a:rPr>
              <a:t>Original source</a:t>
            </a:r>
          </a:p>
          <a:p>
            <a:pPr lvl="1"/>
            <a:r>
              <a:rPr lang="en-US" dirty="0" smtClean="0">
                <a:sym typeface="Wingdings"/>
              </a:rPr>
              <a:t>Agent of digitization</a:t>
            </a:r>
          </a:p>
          <a:p>
            <a:pPr lvl="1"/>
            <a:r>
              <a:rPr lang="en-US" dirty="0" smtClean="0">
                <a:sym typeface="Wingdings"/>
              </a:rPr>
              <a:t>Administrative metadata (provenance and preservation)</a:t>
            </a:r>
          </a:p>
          <a:p>
            <a:pPr lvl="1"/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45491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Chain </a:t>
            </a:r>
            <a:r>
              <a:rPr lang="en-US" dirty="0">
                <a:sym typeface="Wingdings"/>
              </a:rPr>
              <a:t>of custody</a:t>
            </a:r>
          </a:p>
          <a:p>
            <a:pPr lvl="1"/>
            <a:r>
              <a:rPr lang="en-US" dirty="0" smtClean="0">
                <a:sym typeface="Wingdings"/>
              </a:rPr>
              <a:t>Authenticity</a:t>
            </a:r>
          </a:p>
          <a:p>
            <a:pPr lvl="1"/>
            <a:r>
              <a:rPr lang="en-US" dirty="0" smtClean="0">
                <a:sym typeface="Wingdings"/>
              </a:rPr>
              <a:t>Document use by custodians</a:t>
            </a:r>
          </a:p>
        </p:txBody>
      </p:sp>
    </p:spTree>
    <p:extLst>
      <p:ext uri="{BB962C8B-B14F-4D97-AF65-F5344CB8AC3E}">
        <p14:creationId xmlns:p14="http://schemas.microsoft.com/office/powerpoint/2010/main" val="394357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Chain </a:t>
            </a:r>
            <a:r>
              <a:rPr lang="en-US" dirty="0">
                <a:sym typeface="Wingdings"/>
              </a:rPr>
              <a:t>of custody</a:t>
            </a:r>
          </a:p>
          <a:p>
            <a:pPr lvl="1"/>
            <a:r>
              <a:rPr lang="en-US" dirty="0" smtClean="0">
                <a:sym typeface="Wingdings"/>
              </a:rPr>
              <a:t>Authenticity</a:t>
            </a:r>
          </a:p>
          <a:p>
            <a:pPr lvl="1"/>
            <a:r>
              <a:rPr lang="en-US" dirty="0" smtClean="0">
                <a:sym typeface="Wingdings"/>
              </a:rPr>
              <a:t>Document use by custodians</a:t>
            </a:r>
          </a:p>
          <a:p>
            <a:r>
              <a:rPr lang="en-US" dirty="0" smtClean="0">
                <a:sym typeface="Wingdings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323560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 integrity</a:t>
            </a:r>
          </a:p>
          <a:p>
            <a:pPr lvl="1"/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Fixity</a:t>
            </a:r>
          </a:p>
          <a:p>
            <a:pPr lvl="1"/>
            <a:r>
              <a:rPr lang="en-US" dirty="0" smtClean="0"/>
              <a:t>Reference</a:t>
            </a:r>
          </a:p>
          <a:p>
            <a:pPr lvl="1"/>
            <a:r>
              <a:rPr lang="en-US" dirty="0" smtClean="0"/>
              <a:t>Provenance</a:t>
            </a:r>
          </a:p>
          <a:p>
            <a:pPr lvl="1"/>
            <a:r>
              <a:rPr lang="en-US" dirty="0" smtClean="0"/>
              <a:t>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2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Introduction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Vision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Mission and Goals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Comprehensive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Building the digital archive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Practice </a:t>
            </a:r>
          </a:p>
          <a:p>
            <a:pPr lvl="1"/>
            <a:r>
              <a:rPr lang="en-US" dirty="0"/>
              <a:t>Repository and Content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  <a:p>
            <a:pPr lvl="1"/>
            <a:r>
              <a:rPr lang="en-US" dirty="0"/>
              <a:t>Preservation for Access </a:t>
            </a:r>
            <a:r>
              <a:rPr lang="en-US" dirty="0" smtClean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Implementation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Community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Scale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Access and Preservation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Openness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4256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130452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720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47723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Which of these do you see as the greatest challenge for your library?</a:t>
            </a:r>
          </a:p>
          <a:p>
            <a:r>
              <a:rPr lang="en-US" dirty="0" smtClean="0"/>
              <a:t>Providing access to materials that are not currently accessible (increasing knowledge about collections that are held)</a:t>
            </a:r>
          </a:p>
          <a:p>
            <a:r>
              <a:rPr lang="en-US" dirty="0" smtClean="0"/>
              <a:t>Increasing discovery and use of materials that are already accessible</a:t>
            </a:r>
          </a:p>
          <a:p>
            <a:r>
              <a:rPr lang="en-US" dirty="0" smtClean="0"/>
              <a:t>Reconfiguring library space to better meet user needs</a:t>
            </a:r>
          </a:p>
          <a:p>
            <a:r>
              <a:rPr lang="en-US" dirty="0" smtClean="0"/>
              <a:t>Offering existing services with fewer resources</a:t>
            </a:r>
          </a:p>
          <a:p>
            <a:r>
              <a:rPr lang="en-US" dirty="0" smtClean="0"/>
              <a:t>Expanding services to better meet user needs</a:t>
            </a:r>
          </a:p>
          <a:p>
            <a:r>
              <a:rPr lang="en-US" dirty="0" smtClean="0"/>
              <a:t>Other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34125" y="619125"/>
            <a:ext cx="1981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Poll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111243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1. Comprehensive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8692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Seeing collective problems as collective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9302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1768475" y="374650"/>
            <a:ext cx="6100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Breakdown of HathiTrust book corpus by publication date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38" y="6289675"/>
            <a:ext cx="79819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6"/>
                </a:solidFill>
                <a:latin typeface="+mn-lt"/>
                <a:ea typeface="+mn-ea"/>
                <a:cs typeface="+mn-cs"/>
                <a:hlinkClick r:id="rId3"/>
              </a:rPr>
              <a:t>Bibliographic Indeterminacy and the Scale of Problems and Opportunities of "Rights" in Digital Collection Building </a:t>
            </a:r>
            <a:r>
              <a:rPr lang="en-US" sz="12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– 2/2011</a:t>
            </a:r>
          </a:p>
        </p:txBody>
      </p:sp>
      <p:pic>
        <p:nvPicPr>
          <p:cNvPr id="2" name="Picture 1" descr="Dates-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75" y="801797"/>
            <a:ext cx="5675251" cy="54878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3200" y="1917700"/>
            <a:ext cx="37465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200" y="3308350"/>
            <a:ext cx="374650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200" y="4216400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3200" y="5264150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8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-non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83" y="830286"/>
            <a:ext cx="5214895" cy="54864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68475" y="363538"/>
            <a:ext cx="6100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Breakdown of </a:t>
            </a:r>
            <a:r>
              <a:rPr lang="en-US" sz="1800" dirty="0" err="1">
                <a:latin typeface="Calibri" charset="0"/>
              </a:rPr>
              <a:t>HathiTrust</a:t>
            </a:r>
            <a:r>
              <a:rPr lang="en-US" sz="1800" dirty="0">
                <a:latin typeface="Calibri" charset="0"/>
              </a:rPr>
              <a:t> book corpus by publication date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5875" y="1844674"/>
            <a:ext cx="374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5875" y="3101974"/>
            <a:ext cx="374650" cy="22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5875" y="4006850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875" y="4937125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8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5"/>
          <p:cNvSpPr txBox="1">
            <a:spLocks noChangeArrowheads="1"/>
          </p:cNvSpPr>
          <p:nvPr/>
        </p:nvSpPr>
        <p:spPr bwMode="auto">
          <a:xfrm>
            <a:off x="1768475" y="374650"/>
            <a:ext cx="6100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Copyright status of books published pre-1923 and US works published 1923-1963</a:t>
            </a:r>
          </a:p>
        </p:txBody>
      </p:sp>
      <p:pic>
        <p:nvPicPr>
          <p:cNvPr id="2" name="Picture 1" descr="1923-63-P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53" y="1025859"/>
            <a:ext cx="4653644" cy="55282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4725" y="1895473"/>
            <a:ext cx="374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4725" y="3040060"/>
            <a:ext cx="374650" cy="22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4725" y="3816348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-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5" y="962244"/>
            <a:ext cx="4709116" cy="5594131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68475" y="363538"/>
            <a:ext cx="6100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Copyright status of books published pre-1923 and US works published 1923-1963</a:t>
            </a:r>
          </a:p>
        </p:txBody>
      </p:sp>
      <p:sp>
        <p:nvSpPr>
          <p:cNvPr id="4" name="Rectangle 3"/>
          <p:cNvSpPr/>
          <p:nvPr/>
        </p:nvSpPr>
        <p:spPr>
          <a:xfrm>
            <a:off x="6054725" y="1895473"/>
            <a:ext cx="374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4725" y="3040060"/>
            <a:ext cx="374650" cy="22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4725" y="3816348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4725" y="4651374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-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5" y="962244"/>
            <a:ext cx="4709116" cy="5594131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68475" y="363538"/>
            <a:ext cx="6100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Copyright status of books published pre-1923 and US works published 1923-1963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875" y="2127250"/>
            <a:ext cx="1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 Print  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4725" y="1895473"/>
            <a:ext cx="374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4725" y="3040060"/>
            <a:ext cx="374650" cy="22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4725" y="3816348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4725" y="4651374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8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1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  <a:p>
            <a:r>
              <a:rPr lang="en-US" dirty="0" smtClean="0"/>
              <a:t>Relationships</a:t>
            </a:r>
          </a:p>
          <a:p>
            <a:pPr lvl="1"/>
            <a:r>
              <a:rPr lang="en-US" dirty="0" smtClean="0"/>
              <a:t>Bibliographic records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1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  <a:p>
            <a:r>
              <a:rPr lang="en-US" dirty="0" smtClean="0"/>
              <a:t>Relationships</a:t>
            </a:r>
          </a:p>
          <a:p>
            <a:pPr lvl="1"/>
            <a:r>
              <a:rPr lang="en-US" dirty="0" smtClean="0"/>
              <a:t>Bibliographic records</a:t>
            </a:r>
          </a:p>
          <a:p>
            <a:pPr lvl="1"/>
            <a:r>
              <a:rPr lang="en-US" dirty="0" smtClean="0"/>
              <a:t>Bib records and objects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30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  <a:p>
            <a:r>
              <a:rPr lang="en-US" dirty="0" smtClean="0"/>
              <a:t>Relationships</a:t>
            </a:r>
          </a:p>
          <a:p>
            <a:pPr lvl="1"/>
            <a:r>
              <a:rPr lang="en-US" dirty="0" smtClean="0"/>
              <a:t>Bibliographic records</a:t>
            </a:r>
          </a:p>
          <a:p>
            <a:pPr lvl="1"/>
            <a:r>
              <a:rPr lang="en-US" dirty="0" smtClean="0"/>
              <a:t>Bib records and objects</a:t>
            </a:r>
          </a:p>
          <a:p>
            <a:pPr lvl="1"/>
            <a:r>
              <a:rPr lang="en-US" dirty="0" smtClean="0"/>
              <a:t>Digital objects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17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12888593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4578699"/>
          </a:xfrm>
        </p:spPr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  <a:p>
            <a:r>
              <a:rPr lang="en-US" dirty="0" smtClean="0"/>
              <a:t>Relationships</a:t>
            </a:r>
          </a:p>
          <a:p>
            <a:pPr lvl="1"/>
            <a:r>
              <a:rPr lang="en-US" dirty="0" smtClean="0"/>
              <a:t>Bibliographic records</a:t>
            </a:r>
          </a:p>
          <a:p>
            <a:pPr lvl="1"/>
            <a:r>
              <a:rPr lang="en-US" dirty="0" smtClean="0"/>
              <a:t>Bib records and objects</a:t>
            </a:r>
          </a:p>
          <a:p>
            <a:pPr lvl="1"/>
            <a:r>
              <a:rPr lang="en-US" dirty="0" smtClean="0"/>
              <a:t>Digital objects</a:t>
            </a:r>
          </a:p>
          <a:p>
            <a:pPr lvl="1"/>
            <a:r>
              <a:rPr lang="en-US" dirty="0" smtClean="0"/>
              <a:t>Digital and print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4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Understanding the relationship between the collective and 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4795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model: Price per GB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19042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763959"/>
              </p:ext>
            </p:extLst>
          </p:nvPr>
        </p:nvGraphicFramePr>
        <p:xfrm>
          <a:off x="234461" y="4620846"/>
          <a:ext cx="8675076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154"/>
                <a:gridCol w="1387231"/>
                <a:gridCol w="1445846"/>
                <a:gridCol w="1426308"/>
                <a:gridCol w="1504462"/>
                <a:gridCol w="1309075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2012 (Oct)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Volumes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2,477,871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5,221,092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7,836,698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9,966,572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10,531,566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Pub</a:t>
                      </a:r>
                      <a:r>
                        <a:rPr lang="en-US" baseline="0" dirty="0" smtClean="0"/>
                        <a:t>lic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372,085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758,947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1,959,223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2,712,626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3,218,132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 descr="SENYLRC-ContentGrow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8989"/>
            <a:ext cx="8680126" cy="40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9547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4"/>
          <p:cNvSpPr>
            <a:spLocks noGrp="1"/>
          </p:cNvSpPr>
          <p:nvPr>
            <p:ph type="title" idx="4294967295"/>
          </p:nvPr>
        </p:nvSpPr>
        <p:spPr>
          <a:xfrm>
            <a:off x="434975" y="147638"/>
            <a:ext cx="8023225" cy="995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A global change in the library environment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16200000">
            <a:off x="8058944" y="3752056"/>
            <a:ext cx="977900" cy="484188"/>
          </a:xfrm>
          <a:prstGeom prst="stripedRightArrow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914400" fontAlgn="auto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1800" b="1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05525" y="2295525"/>
            <a:ext cx="239871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1"/>
                </a:solidFill>
                <a:latin typeface="Calibri" charset="0"/>
              </a:rPr>
              <a:t>June 2010</a:t>
            </a:r>
          </a:p>
          <a:p>
            <a:pPr eaLnBrk="1" hangingPunct="1"/>
            <a:r>
              <a:rPr lang="en-US" sz="1600" dirty="0">
                <a:solidFill>
                  <a:schemeClr val="accent1"/>
                </a:solidFill>
                <a:latin typeface="Calibri" charset="0"/>
              </a:rPr>
              <a:t>Median duplication: 31%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216650" y="5143500"/>
            <a:ext cx="239871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7030A0"/>
                </a:solidFill>
                <a:latin typeface="Calibri" charset="0"/>
              </a:rPr>
              <a:t>June 2009</a:t>
            </a:r>
          </a:p>
          <a:p>
            <a:pPr eaLnBrk="1" hangingPunct="1"/>
            <a:r>
              <a:rPr lang="en-US" sz="1600" dirty="0">
                <a:solidFill>
                  <a:srgbClr val="7030A0"/>
                </a:solidFill>
                <a:latin typeface="Calibri" charset="0"/>
              </a:rPr>
              <a:t>Median duplication: 19%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295400" y="1398588"/>
            <a:ext cx="7010400" cy="9017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 fontAlgn="auto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Academic print book collection </a:t>
            </a:r>
            <a:r>
              <a:rPr lang="en-US" sz="2000" b="1" i="1" u="sng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already </a:t>
            </a:r>
            <a:r>
              <a:rPr lang="en-US" sz="2000" b="1" i="1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substantially duplicated in mass digitized book corpus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020" y="6307639"/>
            <a:ext cx="3941389" cy="3318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Courtesy of Constance </a:t>
            </a:r>
            <a:r>
              <a:rPr lang="en-US" sz="1200" dirty="0" err="1" smtClean="0"/>
              <a:t>Malpas</a:t>
            </a:r>
            <a:r>
              <a:rPr lang="en-US" sz="1200" dirty="0" smtClean="0"/>
              <a:t>, OCLC Research</a:t>
            </a:r>
            <a:endParaRPr lang="en-US" sz="1200" dirty="0"/>
          </a:p>
        </p:txBody>
      </p:sp>
      <p:pic>
        <p:nvPicPr>
          <p:cNvPr id="2" name="Picture 1" descr="SENYLRC-GlobalCh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1276350"/>
            <a:ext cx="8460684" cy="52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799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NYLRC-SharedReposito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5" y="1417638"/>
            <a:ext cx="7698735" cy="5034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Digitized Books in Shared Repositories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647825" y="1131888"/>
            <a:ext cx="5715000" cy="9017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>
              <a:lnSpc>
                <a:spcPct val="120000"/>
              </a:lnSpc>
              <a:spcBef>
                <a:spcPct val="50000"/>
              </a:spcBef>
            </a:pPr>
            <a:r>
              <a:rPr lang="en-US" sz="2000" i="1" dirty="0">
                <a:latin typeface="Calibri" charset="0"/>
              </a:rPr>
              <a:t>~75% of mass digitized corpus is </a:t>
            </a:r>
            <a:r>
              <a:rPr lang="ja-JP" altLang="en-US" sz="2000" i="1" dirty="0">
                <a:latin typeface="Calibri" charset="0"/>
              </a:rPr>
              <a:t>‘</a:t>
            </a:r>
            <a:r>
              <a:rPr lang="en-US" sz="2000" i="1" dirty="0">
                <a:latin typeface="Calibri" charset="0"/>
              </a:rPr>
              <a:t>backed up</a:t>
            </a:r>
            <a:r>
              <a:rPr lang="ja-JP" altLang="en-US" sz="2000" i="1" dirty="0">
                <a:latin typeface="Calibri" charset="0"/>
              </a:rPr>
              <a:t>’</a:t>
            </a:r>
            <a:r>
              <a:rPr lang="en-US" sz="2000" i="1" dirty="0">
                <a:latin typeface="Calibri" charset="0"/>
              </a:rPr>
              <a:t> in one or more shared </a:t>
            </a:r>
            <a:r>
              <a:rPr lang="en-US" sz="2000" i="1" dirty="0" smtClean="0">
                <a:latin typeface="Calibri" charset="0"/>
              </a:rPr>
              <a:t>print </a:t>
            </a:r>
            <a:r>
              <a:rPr lang="en-US" sz="2000" i="1" dirty="0">
                <a:latin typeface="Calibri" charset="0"/>
              </a:rPr>
              <a:t>repositories</a:t>
            </a:r>
            <a:endParaRPr lang="en-US" sz="2000" b="1" i="1" dirty="0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102405" name="TextBox 4"/>
          <p:cNvSpPr txBox="1">
            <a:spLocks noChangeArrowheads="1"/>
          </p:cNvSpPr>
          <p:nvPr/>
        </p:nvSpPr>
        <p:spPr bwMode="auto">
          <a:xfrm>
            <a:off x="7404100" y="1234281"/>
            <a:ext cx="1358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~3.5M titles</a:t>
            </a:r>
          </a:p>
        </p:txBody>
      </p:sp>
      <p:sp>
        <p:nvSpPr>
          <p:cNvPr id="102406" name="TextBox 5"/>
          <p:cNvSpPr txBox="1">
            <a:spLocks noChangeArrowheads="1"/>
          </p:cNvSpPr>
          <p:nvPr/>
        </p:nvSpPr>
        <p:spPr bwMode="auto">
          <a:xfrm>
            <a:off x="7537450" y="2514600"/>
            <a:ext cx="825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~2.5M</a:t>
            </a:r>
          </a:p>
        </p:txBody>
      </p:sp>
      <p:sp>
        <p:nvSpPr>
          <p:cNvPr id="102407" name="Right Brace 6"/>
          <p:cNvSpPr>
            <a:spLocks/>
          </p:cNvSpPr>
          <p:nvPr/>
        </p:nvSpPr>
        <p:spPr bwMode="auto">
          <a:xfrm>
            <a:off x="8001000" y="2971800"/>
            <a:ext cx="454025" cy="549275"/>
          </a:xfrm>
          <a:prstGeom prst="rightBrace">
            <a:avLst>
              <a:gd name="adj1" fmla="val 8284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lnSpc>
                <a:spcPct val="120000"/>
              </a:lnSpc>
              <a:spcBef>
                <a:spcPct val="50000"/>
              </a:spcBef>
            </a:pPr>
            <a:endParaRPr lang="en-US" sz="18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020" y="5466264"/>
            <a:ext cx="1202855" cy="10742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Courtesy of Constance </a:t>
            </a:r>
            <a:r>
              <a:rPr lang="en-US" sz="1200" dirty="0" err="1" smtClean="0"/>
              <a:t>Malpas</a:t>
            </a:r>
            <a:r>
              <a:rPr lang="en-US" sz="1200" dirty="0" smtClean="0"/>
              <a:t>, OCLC Research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1325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Collection Overlap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More than 50% median overlap with ARL institutions; higher for small liberal arts colleges</a:t>
            </a:r>
          </a:p>
          <a:p>
            <a:r>
              <a:rPr lang="en-US" dirty="0" smtClean="0"/>
              <a:t>New Pricing model based on Print holdings</a:t>
            </a:r>
          </a:p>
          <a:p>
            <a:pPr lvl="1"/>
            <a:r>
              <a:rPr lang="en-US" dirty="0" smtClean="0">
                <a:hlinkClick r:id="rId3"/>
              </a:rPr>
              <a:t>http://www.hathitrust.org/cost</a:t>
            </a:r>
            <a:endParaRPr lang="en-US" dirty="0" smtClean="0"/>
          </a:p>
          <a:p>
            <a:pPr lvl="1"/>
            <a:r>
              <a:rPr lang="en-US" dirty="0" smtClean="0"/>
              <a:t>Requires print holdings database</a:t>
            </a:r>
          </a:p>
          <a:p>
            <a:pPr lvl="1"/>
            <a:r>
              <a:rPr lang="en-US" dirty="0" smtClean="0"/>
              <a:t>Also support expansion of legal uses, efforts in de-duplication</a:t>
            </a:r>
          </a:p>
          <a:p>
            <a:pPr lvl="1"/>
            <a:r>
              <a:rPr lang="en-US" dirty="0"/>
              <a:t>Facilitate individual and collaborative collection development and management </a:t>
            </a:r>
            <a:r>
              <a:rPr lang="en-US" dirty="0" smtClean="0"/>
              <a:t>operations</a:t>
            </a:r>
          </a:p>
          <a:p>
            <a:r>
              <a:rPr lang="en-US" dirty="0" smtClean="0"/>
              <a:t>Print monographs archiving</a:t>
            </a:r>
          </a:p>
        </p:txBody>
      </p:sp>
    </p:spTree>
    <p:extLst>
      <p:ext uri="{BB962C8B-B14F-4D97-AF65-F5344CB8AC3E}">
        <p14:creationId xmlns:p14="http://schemas.microsoft.com/office/powerpoint/2010/main" val="264979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10720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50828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300374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Selection</a:t>
            </a:r>
          </a:p>
          <a:p>
            <a:r>
              <a:rPr lang="en-US" dirty="0" smtClean="0"/>
              <a:t>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7810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6561508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63805698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870774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8516617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2069289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Sourcing and Scaling</a:t>
            </a: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http://orweblog.oclc.org/archives/002058.</a:t>
            </a:r>
            <a:r>
              <a:rPr lang="en-US" sz="2000" dirty="0" smtClean="0">
                <a:hlinkClick r:id="rId3"/>
              </a:rPr>
              <a:t>html</a:t>
            </a: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784350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</a:t>
            </a:r>
          </a:p>
          <a:p>
            <a:pPr lvl="1"/>
            <a:r>
              <a:rPr lang="en-US" dirty="0" smtClean="0"/>
              <a:t>Institution-scale</a:t>
            </a:r>
          </a:p>
          <a:p>
            <a:pPr lvl="1"/>
            <a:r>
              <a:rPr lang="en-US" dirty="0" smtClean="0"/>
              <a:t>Group-scale</a:t>
            </a:r>
          </a:p>
          <a:p>
            <a:pPr lvl="1"/>
            <a:r>
              <a:rPr lang="en-US" dirty="0" smtClean="0"/>
              <a:t>Web-scale</a:t>
            </a:r>
          </a:p>
        </p:txBody>
      </p:sp>
    </p:spTree>
    <p:extLst>
      <p:ext uri="{BB962C8B-B14F-4D97-AF65-F5344CB8AC3E}">
        <p14:creationId xmlns:p14="http://schemas.microsoft.com/office/powerpoint/2010/main" val="112820723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Sourcing</a:t>
            </a:r>
          </a:p>
          <a:p>
            <a:pPr lvl="1"/>
            <a:r>
              <a:rPr lang="en-US" dirty="0" smtClean="0"/>
              <a:t>Institutional</a:t>
            </a:r>
          </a:p>
          <a:p>
            <a:pPr lvl="1"/>
            <a:r>
              <a:rPr lang="en-US" dirty="0" smtClean="0"/>
              <a:t>Collaborative</a:t>
            </a:r>
          </a:p>
          <a:p>
            <a:pPr lvl="1"/>
            <a:r>
              <a:rPr lang="en-US" dirty="0" smtClean="0"/>
              <a:t>Third-party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2257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 new kind of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6291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1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93291" y="2227935"/>
            <a:ext cx="7366335" cy="387625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is the published record?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06" y="262692"/>
            <a:ext cx="2413000" cy="336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327" y="252796"/>
            <a:ext cx="4195976" cy="3913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738" y="315585"/>
            <a:ext cx="2540000" cy="471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06" y="2898101"/>
            <a:ext cx="2540000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406" y="3063201"/>
            <a:ext cx="2540000" cy="3568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6406" y="2911583"/>
            <a:ext cx="5981405" cy="3720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4096" y="1300741"/>
            <a:ext cx="5362439" cy="3762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5456" y="2445393"/>
            <a:ext cx="2647899" cy="4026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664" y="2305693"/>
            <a:ext cx="3165277" cy="41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out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About: 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http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://www.hathitrust.org/about</a:t>
            </a:r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Twitter: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4"/>
              </a:rPr>
              <a:t>http://twitter.com/hathitrust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Facebook: </a:t>
            </a:r>
            <a:r>
              <a:rPr lang="en-US" altLang="ja-JP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5"/>
              </a:rPr>
              <a:t>http://www.facebook.com/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5"/>
              </a:rPr>
              <a:t>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Monthly newsletter: </a:t>
            </a: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6"/>
              </a:rPr>
              <a:t>http:www.hathitrust.org/updates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RSS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7"/>
              </a:rPr>
              <a:t>http://www.hathitrust.org/updates_rss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Contact us: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8"/>
              </a:rPr>
              <a:t>feedback@issues.hathitrust.org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Blogs: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9"/>
              </a:rPr>
              <a:t>http://www.hathitrust.org/blogs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Large-scale Search</a:t>
            </a: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Perspectives from </a:t>
            </a:r>
            <a:r>
              <a:rPr lang="en-US" altLang="ja-JP" dirty="0" err="1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dirty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0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Collective Collection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Currently published literature</a:t>
            </a:r>
          </a:p>
          <a:p>
            <a:pPr lvl="1"/>
            <a:r>
              <a:rPr lang="en-US" dirty="0" smtClean="0"/>
              <a:t>print and digital</a:t>
            </a:r>
          </a:p>
          <a:p>
            <a:r>
              <a:rPr lang="en-US" dirty="0" smtClean="0"/>
              <a:t>Published literature </a:t>
            </a:r>
            <a:r>
              <a:rPr lang="en-US" dirty="0"/>
              <a:t>a</a:t>
            </a:r>
            <a:r>
              <a:rPr lang="en-US" dirty="0" smtClean="0"/>
              <a:t>lready owned by libraries</a:t>
            </a:r>
          </a:p>
          <a:p>
            <a:pPr lvl="1"/>
            <a:r>
              <a:rPr lang="en-US" dirty="0" smtClean="0"/>
              <a:t>print</a:t>
            </a:r>
          </a:p>
          <a:p>
            <a:r>
              <a:rPr lang="en-US" dirty="0" smtClean="0"/>
              <a:t>Special Collections</a:t>
            </a:r>
          </a:p>
          <a:p>
            <a:pPr lvl="1"/>
            <a:r>
              <a:rPr lang="en-US" dirty="0" smtClean="0"/>
              <a:t>rare, unique, often unpublished, various types</a:t>
            </a:r>
          </a:p>
          <a:p>
            <a:r>
              <a:rPr lang="en-US" dirty="0" smtClean="0"/>
              <a:t>New genres of scholarly communication</a:t>
            </a:r>
          </a:p>
          <a:p>
            <a:pPr lvl="1"/>
            <a:r>
              <a:rPr lang="en-US" dirty="0" smtClean="0"/>
              <a:t>databases, data, collaborative authorship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05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 work in</a:t>
            </a:r>
          </a:p>
          <a:p>
            <a:r>
              <a:rPr lang="en-US" dirty="0" smtClean="0"/>
              <a:t>A public library</a:t>
            </a:r>
          </a:p>
          <a:p>
            <a:r>
              <a:rPr lang="en-US" dirty="0" smtClean="0"/>
              <a:t>An academic library</a:t>
            </a:r>
          </a:p>
          <a:p>
            <a:r>
              <a:rPr lang="en-US" dirty="0" smtClean="0"/>
              <a:t>A special or corporate library</a:t>
            </a:r>
          </a:p>
          <a:p>
            <a:r>
              <a:rPr lang="en-US" dirty="0" smtClean="0"/>
              <a:t>A school library</a:t>
            </a:r>
          </a:p>
          <a:p>
            <a:r>
              <a:rPr lang="en-US" dirty="0" smtClean="0"/>
              <a:t>Other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34125" y="619125"/>
            <a:ext cx="1981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Poll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95485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8292" y="6256598"/>
            <a:ext cx="2135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As of February 2013</a:t>
            </a:r>
            <a:endParaRPr lang="en-US" sz="1600" dirty="0"/>
          </a:p>
        </p:txBody>
      </p:sp>
      <p:pic>
        <p:nvPicPr>
          <p:cNvPr id="4" name="Picture 3" descr="SENYLRC-WorldCatSta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" y="334474"/>
            <a:ext cx="7143562" cy="59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9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862794"/>
              </p:ext>
            </p:extLst>
          </p:nvPr>
        </p:nvGraphicFramePr>
        <p:xfrm>
          <a:off x="1363314" y="1394540"/>
          <a:ext cx="6387028" cy="3444071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67465"/>
                <a:gridCol w="1720818"/>
                <a:gridCol w="2698745"/>
              </a:tblGrid>
              <a:tr h="4672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Libraries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Volumes</a:t>
                      </a:r>
                      <a:endParaRPr lang="en-US" dirty="0"/>
                    </a:p>
                  </a:txBody>
                  <a:tcPr anchor="ctr"/>
                </a:tc>
              </a:tr>
              <a:tr h="640505">
                <a:tc>
                  <a:txBody>
                    <a:bodyPr/>
                    <a:lstStyle/>
                    <a:p>
                      <a:r>
                        <a:rPr lang="en-US" dirty="0" smtClean="0"/>
                        <a:t>Academic 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3,689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1,076,027,407</a:t>
                      </a:r>
                      <a:endParaRPr lang="en-US" dirty="0"/>
                    </a:p>
                  </a:txBody>
                  <a:tcPr/>
                </a:tc>
              </a:tr>
              <a:tr h="467261"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 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75,150,000</a:t>
                      </a:r>
                      <a:endParaRPr lang="en-US" dirty="0"/>
                    </a:p>
                  </a:txBody>
                  <a:tcPr/>
                </a:tc>
              </a:tr>
              <a:tr h="467261">
                <a:tc>
                  <a:txBody>
                    <a:bodyPr/>
                    <a:lstStyle/>
                    <a:p>
                      <a:r>
                        <a:rPr lang="en-US" dirty="0" smtClean="0"/>
                        <a:t>Public</a:t>
                      </a:r>
                      <a:r>
                        <a:rPr lang="en-US" baseline="0" dirty="0" smtClean="0"/>
                        <a:t> 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9,225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815,909,000</a:t>
                      </a:r>
                      <a:endParaRPr lang="en-US" dirty="0"/>
                    </a:p>
                  </a:txBody>
                  <a:tcPr/>
                </a:tc>
              </a:tr>
              <a:tr h="467261">
                <a:tc>
                  <a:txBody>
                    <a:bodyPr/>
                    <a:lstStyle/>
                    <a:p>
                      <a:r>
                        <a:rPr lang="en-US" dirty="0" smtClean="0"/>
                        <a:t>School 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81,920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399,918,034</a:t>
                      </a:r>
                      <a:endParaRPr lang="en-US" dirty="0"/>
                    </a:p>
                  </a:txBody>
                  <a:tcPr/>
                </a:tc>
              </a:tr>
              <a:tr h="467261">
                <a:tc>
                  <a:txBody>
                    <a:bodyPr/>
                    <a:lstStyle/>
                    <a:p>
                      <a:r>
                        <a:rPr lang="en-US" dirty="0" smtClean="0"/>
                        <a:t>Special</a:t>
                      </a:r>
                      <a:r>
                        <a:rPr lang="en-US" baseline="0" dirty="0" smtClean="0"/>
                        <a:t> 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8,819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229,161,950</a:t>
                      </a:r>
                      <a:endParaRPr lang="en-US" dirty="0"/>
                    </a:p>
                  </a:txBody>
                  <a:tcPr/>
                </a:tc>
              </a:tr>
              <a:tr h="467261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103,657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2,596,166,391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89907" y="594408"/>
            <a:ext cx="216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United States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35684" y="5865650"/>
            <a:ext cx="607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http://www.oclc.org/globallibrarystats/</a:t>
            </a:r>
            <a:r>
              <a:rPr lang="en-US" dirty="0" smtClean="0">
                <a:hlinkClick r:id="rId3"/>
              </a:rPr>
              <a:t>default.htm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773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2. Building the digital archive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46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4247721"/>
          </a:xfrm>
        </p:spPr>
        <p:txBody>
          <a:bodyPr>
            <a:normAutofit/>
          </a:bodyPr>
          <a:lstStyle/>
          <a:p>
            <a:r>
              <a:rPr lang="en-US" dirty="0"/>
              <a:t>Shared infrastructure</a:t>
            </a:r>
          </a:p>
          <a:p>
            <a:pPr lvl="1"/>
            <a:r>
              <a:rPr lang="en-US" dirty="0"/>
              <a:t>Centralized</a:t>
            </a:r>
          </a:p>
          <a:p>
            <a:pPr lvl="2"/>
            <a:r>
              <a:rPr lang="en-US" dirty="0"/>
              <a:t>Administration: Ingest, validation, content integrity</a:t>
            </a:r>
          </a:p>
          <a:p>
            <a:pPr lvl="2"/>
            <a:r>
              <a:rPr lang="en-US" dirty="0"/>
              <a:t>Functionality: full-text search, viewing print on demand</a:t>
            </a:r>
          </a:p>
          <a:p>
            <a:pPr lvl="1"/>
            <a:r>
              <a:rPr lang="en-US" dirty="0"/>
              <a:t>Geographically distributed</a:t>
            </a:r>
          </a:p>
          <a:p>
            <a:pPr lvl="2"/>
            <a:r>
              <a:rPr lang="en-US" dirty="0"/>
              <a:t>In terms of backup, disaster recovery, digitization, content </a:t>
            </a:r>
            <a:r>
              <a:rPr lang="en-US" dirty="0" smtClean="0"/>
              <a:t>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39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Vision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Mission and Goals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Comprehensive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Building the digital archive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Practice </a:t>
            </a:r>
          </a:p>
          <a:p>
            <a:r>
              <a:rPr lang="en-US" dirty="0" smtClean="0"/>
              <a:t>Implementation</a:t>
            </a:r>
          </a:p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89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669904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Practice:</a:t>
            </a:r>
            <a:br>
              <a:rPr lang="en-US" dirty="0" smtClean="0"/>
            </a:br>
            <a:r>
              <a:rPr lang="en-US" dirty="0" smtClean="0"/>
              <a:t>Repository and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56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Repository and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Direct </a:t>
            </a:r>
            <a:r>
              <a:rPr lang="en-US" dirty="0"/>
              <a:t>ingest of non-Google-digitized content</a:t>
            </a:r>
          </a:p>
          <a:p>
            <a:pPr lvl="1"/>
            <a:r>
              <a:rPr lang="en-US" dirty="0"/>
              <a:t>Support beyond books and journals</a:t>
            </a:r>
          </a:p>
          <a:p>
            <a:pPr lvl="1"/>
            <a:r>
              <a:rPr lang="en-US" dirty="0"/>
              <a:t>Compliance with TRAC</a:t>
            </a:r>
          </a:p>
          <a:p>
            <a:pPr lvl="2"/>
            <a:r>
              <a:rPr lang="en-US" dirty="0"/>
              <a:t>Organizational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4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YLRC-ContentOver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577850"/>
            <a:ext cx="8730946" cy="52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5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94900" y="2601885"/>
            <a:ext cx="7366335" cy="21705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Direct Ingest of non-Google-digitized content</a:t>
            </a:r>
          </a:p>
        </p:txBody>
      </p:sp>
    </p:spTree>
    <p:extLst>
      <p:ext uri="{BB962C8B-B14F-4D97-AF65-F5344CB8AC3E}">
        <p14:creationId xmlns:p14="http://schemas.microsoft.com/office/powerpoint/2010/main" val="339328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4137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 work primarily in </a:t>
            </a:r>
          </a:p>
          <a:p>
            <a:r>
              <a:rPr lang="en-US" dirty="0" smtClean="0"/>
              <a:t>Public services</a:t>
            </a:r>
          </a:p>
          <a:p>
            <a:r>
              <a:rPr lang="en-US" dirty="0" smtClean="0"/>
              <a:t>Technical services</a:t>
            </a:r>
          </a:p>
          <a:p>
            <a:r>
              <a:rPr lang="en-US" dirty="0" smtClean="0"/>
              <a:t>Collections</a:t>
            </a:r>
          </a:p>
          <a:p>
            <a:r>
              <a:rPr lang="en-US" dirty="0" smtClean="0"/>
              <a:t>Administration</a:t>
            </a:r>
          </a:p>
          <a:p>
            <a:r>
              <a:rPr lang="en-US" dirty="0" smtClean="0"/>
              <a:t>Information Technology</a:t>
            </a:r>
          </a:p>
          <a:p>
            <a:r>
              <a:rPr lang="en-US" dirty="0" smtClean="0"/>
              <a:t>Other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34125" y="619125"/>
            <a:ext cx="1981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Poll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3379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04040"/>
                </a:solidFill>
                <a:latin typeface="Calibri" charset="0"/>
              </a:rPr>
              <a:t>Dates</a:t>
            </a:r>
          </a:p>
        </p:txBody>
      </p:sp>
      <p:pic>
        <p:nvPicPr>
          <p:cNvPr id="2" name="Picture 1" descr="SENYLRC-D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7350"/>
            <a:ext cx="8229052" cy="46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7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48405"/>
              </p:ext>
            </p:extLst>
          </p:nvPr>
        </p:nvGraphicFramePr>
        <p:xfrm>
          <a:off x="832296" y="1739900"/>
          <a:ext cx="7212208" cy="4339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04040"/>
                </a:solidFill>
                <a:latin typeface="Calibri" charset="0"/>
              </a:rPr>
              <a:t>Language Distribution (1)</a:t>
            </a:r>
          </a:p>
        </p:txBody>
      </p:sp>
      <p:sp>
        <p:nvSpPr>
          <p:cNvPr id="6" name="Rectangle 5"/>
          <p:cNvSpPr/>
          <p:nvPr/>
        </p:nvSpPr>
        <p:spPr>
          <a:xfrm>
            <a:off x="4886325" y="1739900"/>
            <a:ext cx="3800475" cy="777875"/>
          </a:xfrm>
          <a:prstGeom prst="rect">
            <a:avLst/>
          </a:prstGeom>
          <a:noFill/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The top 10 languages make up ~86% of all content </a:t>
            </a:r>
          </a:p>
        </p:txBody>
      </p:sp>
    </p:spTree>
    <p:extLst>
      <p:ext uri="{BB962C8B-B14F-4D97-AF65-F5344CB8AC3E}">
        <p14:creationId xmlns:p14="http://schemas.microsoft.com/office/powerpoint/2010/main" val="339706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NYLRC-Language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713834"/>
            <a:ext cx="7473198" cy="4754563"/>
          </a:xfrm>
          <a:prstGeom prst="rect">
            <a:avLst/>
          </a:prstGeom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04040"/>
                </a:solidFill>
                <a:latin typeface="Calibri" charset="0"/>
              </a:rPr>
              <a:t>Language Distribution (2)</a:t>
            </a:r>
          </a:p>
        </p:txBody>
      </p:sp>
      <p:sp>
        <p:nvSpPr>
          <p:cNvPr id="7" name="Rectangle 6"/>
          <p:cNvSpPr/>
          <p:nvPr/>
        </p:nvSpPr>
        <p:spPr>
          <a:xfrm>
            <a:off x="6824284" y="1793209"/>
            <a:ext cx="1993900" cy="958850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The next 40 languages make up ~13% of total</a:t>
            </a:r>
          </a:p>
        </p:txBody>
      </p:sp>
    </p:spTree>
    <p:extLst>
      <p:ext uri="{BB962C8B-B14F-4D97-AF65-F5344CB8AC3E}">
        <p14:creationId xmlns:p14="http://schemas.microsoft.com/office/powerpoint/2010/main" val="371160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Calibri" charset="0"/>
              </a:rPr>
              <a:t>Copyright Distribution</a:t>
            </a:r>
            <a:endParaRPr lang="en-US" dirty="0">
              <a:solidFill>
                <a:srgbClr val="404040"/>
              </a:solidFill>
              <a:latin typeface="Calibri" charset="0"/>
            </a:endParaRPr>
          </a:p>
        </p:txBody>
      </p:sp>
      <p:pic>
        <p:nvPicPr>
          <p:cNvPr id="3" name="Picture 2" descr="SENYLRC-CopyrightDistribu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0050"/>
            <a:ext cx="8680126" cy="459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1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09 at 6.12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4" y="1694092"/>
            <a:ext cx="8092877" cy="42628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Beyond Books and </a:t>
            </a:r>
            <a:r>
              <a:rPr lang="en-US" dirty="0" smtClean="0"/>
              <a:t>Journals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78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lib.umich.edu</a:t>
            </a:r>
            <a:r>
              <a:rPr lang="en-US" dirty="0" smtClean="0"/>
              <a:t>/</a:t>
            </a:r>
            <a:r>
              <a:rPr lang="en-US" dirty="0" err="1"/>
              <a:t>m</a:t>
            </a:r>
            <a:r>
              <a:rPr lang="en-US" dirty="0" err="1" smtClean="0"/>
              <a:t>pach</a:t>
            </a:r>
            <a:endParaRPr lang="en-US" dirty="0" smtClean="0"/>
          </a:p>
          <a:p>
            <a:r>
              <a:rPr lang="en-US" dirty="0" smtClean="0"/>
              <a:t>Package of tools to enable publication of open access, born-digital journal content, directly into </a:t>
            </a:r>
            <a:r>
              <a:rPr lang="en-US" dirty="0" err="1" smtClean="0"/>
              <a:t>HathiTrust</a:t>
            </a:r>
            <a:endParaRPr lang="en-US" dirty="0" smtClean="0"/>
          </a:p>
          <a:p>
            <a:pPr lvl="1"/>
            <a:r>
              <a:rPr lang="en-US" dirty="0" smtClean="0"/>
              <a:t>Including accompanying data and media files</a:t>
            </a:r>
          </a:p>
          <a:p>
            <a:r>
              <a:rPr lang="en-US" dirty="0" smtClean="0"/>
              <a:t>Allows integration with popular journal publishing tools such as Open Journal Systems (OJS)</a:t>
            </a:r>
          </a:p>
          <a:p>
            <a:endParaRPr lang="en-US" dirty="0"/>
          </a:p>
        </p:txBody>
      </p:sp>
      <p:pic>
        <p:nvPicPr>
          <p:cNvPr id="2" name="Picture 1" descr="MCLS-mP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342900"/>
            <a:ext cx="1792105" cy="10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80332" y="3610681"/>
            <a:ext cx="2142079" cy="151465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Source / Archive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89618" y="3763676"/>
            <a:ext cx="1820767" cy="11933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Editorial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6892904" y="3763676"/>
            <a:ext cx="1820767" cy="119336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Market</a:t>
            </a:r>
            <a:endParaRPr lang="en-US" sz="2200" dirty="0"/>
          </a:p>
        </p:txBody>
      </p:sp>
      <p:sp>
        <p:nvSpPr>
          <p:cNvPr id="10" name="Curved Down Arrow 9"/>
          <p:cNvSpPr/>
          <p:nvPr/>
        </p:nvSpPr>
        <p:spPr>
          <a:xfrm>
            <a:off x="1224044" y="581381"/>
            <a:ext cx="6579244" cy="2509118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2478691" y="4161463"/>
            <a:ext cx="948636" cy="382488"/>
          </a:xfrm>
          <a:prstGeom prst="leftArrow">
            <a:avLst/>
          </a:prstGeom>
          <a:solidFill>
            <a:srgbClr val="558E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5798916" y="4161463"/>
            <a:ext cx="948636" cy="382488"/>
          </a:xfrm>
          <a:prstGeom prst="leftArrow">
            <a:avLst/>
          </a:prstGeom>
          <a:solidFill>
            <a:srgbClr val="558E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57932" y="3059901"/>
            <a:ext cx="23409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Higher Education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162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Repository and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Direct ingest </a:t>
            </a:r>
            <a:r>
              <a:rPr lang="en-US" dirty="0"/>
              <a:t>of non-Google-digitized </a:t>
            </a:r>
            <a:r>
              <a:rPr lang="en-US" dirty="0" smtClean="0"/>
              <a:t>content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  <a:p>
            <a:pPr lvl="1"/>
            <a:r>
              <a:rPr lang="en-US" dirty="0"/>
              <a:t>Support beyond books and </a:t>
            </a:r>
            <a:r>
              <a:rPr lang="en-US" dirty="0" smtClean="0"/>
              <a:t>journals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  <a:p>
            <a:pPr lvl="1"/>
            <a:r>
              <a:rPr lang="en-US" dirty="0"/>
              <a:t>Compliance with </a:t>
            </a:r>
            <a:r>
              <a:rPr lang="en-US" dirty="0" smtClean="0"/>
              <a:t>TRAC </a:t>
            </a:r>
            <a:endParaRPr lang="en-US" dirty="0"/>
          </a:p>
          <a:p>
            <a:pPr lvl="2"/>
            <a:r>
              <a:rPr lang="en-US" dirty="0"/>
              <a:t>Organizational </a:t>
            </a:r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6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94900" y="2601885"/>
            <a:ext cx="7366335" cy="21705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Compliance with TRAC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4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11"/>
          <p:cNvSpPr/>
          <p:nvPr/>
        </p:nvSpPr>
        <p:spPr>
          <a:xfrm rot="16200000">
            <a:off x="6331855" y="1389589"/>
            <a:ext cx="470113" cy="30654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379125" y="6009644"/>
            <a:ext cx="8485076" cy="691068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HathiTrust</a:t>
            </a:r>
          </a:p>
        </p:txBody>
      </p:sp>
      <p:sp>
        <p:nvSpPr>
          <p:cNvPr id="9" name="Left Arrow 8"/>
          <p:cNvSpPr/>
          <p:nvPr/>
        </p:nvSpPr>
        <p:spPr>
          <a:xfrm rot="16200000">
            <a:off x="2250652" y="1389591"/>
            <a:ext cx="470113" cy="306537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Left Arrow 10"/>
          <p:cNvSpPr/>
          <p:nvPr/>
        </p:nvSpPr>
        <p:spPr>
          <a:xfrm rot="1314328">
            <a:off x="4401045" y="561727"/>
            <a:ext cx="440812" cy="209166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0"/>
          <p:cNvSpPr/>
          <p:nvPr/>
        </p:nvSpPr>
        <p:spPr>
          <a:xfrm>
            <a:off x="4959741" y="417062"/>
            <a:ext cx="3426958" cy="4929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12446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dirty="0" smtClean="0"/>
              <a:t>Strategic Advisory Board</a:t>
            </a:r>
            <a:endParaRPr lang="en-US" dirty="0"/>
          </a:p>
        </p:txBody>
      </p:sp>
      <p:sp>
        <p:nvSpPr>
          <p:cNvPr id="16391" name="TextBox 19"/>
          <p:cNvSpPr txBox="1">
            <a:spLocks noChangeArrowheads="1"/>
          </p:cNvSpPr>
          <p:nvPr/>
        </p:nvSpPr>
        <p:spPr bwMode="auto">
          <a:xfrm>
            <a:off x="649614" y="712457"/>
            <a:ext cx="37700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Budget/Finances Decision-making</a:t>
            </a:r>
            <a:endParaRPr lang="en-US" sz="2000" dirty="0"/>
          </a:p>
        </p:txBody>
      </p:sp>
      <p:sp>
        <p:nvSpPr>
          <p:cNvPr id="16392" name="TextBox 20"/>
          <p:cNvSpPr txBox="1">
            <a:spLocks noChangeArrowheads="1"/>
          </p:cNvSpPr>
          <p:nvPr/>
        </p:nvSpPr>
        <p:spPr bwMode="auto">
          <a:xfrm>
            <a:off x="4998167" y="879813"/>
            <a:ext cx="39039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/>
              <a:t>Guidance on Policy, </a:t>
            </a:r>
            <a:r>
              <a:rPr lang="en-US" sz="2000" dirty="0" smtClean="0"/>
              <a:t>Planning</a:t>
            </a:r>
            <a:endParaRPr lang="en-US" sz="2000" dirty="0"/>
          </a:p>
        </p:txBody>
      </p:sp>
      <p:sp>
        <p:nvSpPr>
          <p:cNvPr id="21" name="Rounded Rectangle 20"/>
          <p:cNvSpPr/>
          <p:nvPr/>
        </p:nvSpPr>
        <p:spPr>
          <a:xfrm>
            <a:off x="1437261" y="4048497"/>
            <a:ext cx="6296869" cy="1421839"/>
          </a:xfrm>
          <a:prstGeom prst="round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endParaRPr lang="en-US" sz="600" dirty="0" smtClean="0">
              <a:solidFill>
                <a:schemeClr val="bg1"/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Driven </a:t>
            </a:r>
            <a:r>
              <a:rPr lang="en-US" dirty="0">
                <a:solidFill>
                  <a:schemeClr val="bg1"/>
                </a:solidFill>
              </a:rPr>
              <a:t>by needs of </a:t>
            </a:r>
            <a:r>
              <a:rPr lang="en-US" dirty="0" smtClean="0">
                <a:solidFill>
                  <a:schemeClr val="bg1"/>
                </a:solidFill>
              </a:rPr>
              <a:t>institutions</a:t>
            </a:r>
          </a:p>
          <a:p>
            <a:pPr marL="285750" indent="-28575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Leverage </a:t>
            </a:r>
            <a:r>
              <a:rPr lang="en-US" dirty="0">
                <a:solidFill>
                  <a:schemeClr val="bg1"/>
                </a:solidFill>
              </a:rPr>
              <a:t>across the </a:t>
            </a:r>
            <a:r>
              <a:rPr lang="en-US" dirty="0" smtClean="0">
                <a:solidFill>
                  <a:schemeClr val="bg1"/>
                </a:solidFill>
              </a:rPr>
              <a:t>partnership</a:t>
            </a:r>
          </a:p>
          <a:p>
            <a:pPr marL="285750" indent="-28575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Projects</a:t>
            </a:r>
            <a:r>
              <a:rPr lang="en-US" dirty="0">
                <a:solidFill>
                  <a:schemeClr val="bg1"/>
                </a:solidFill>
              </a:rPr>
              <a:t>, G</a:t>
            </a:r>
            <a:r>
              <a:rPr lang="en-US" dirty="0" smtClean="0">
                <a:solidFill>
                  <a:schemeClr val="bg1"/>
                </a:solidFill>
              </a:rPr>
              <a:t>rant Work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Ingest Specifications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PageTurner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Bibliographic Data Management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ounded Rectangle 10"/>
          <p:cNvSpPr/>
          <p:nvPr/>
        </p:nvSpPr>
        <p:spPr>
          <a:xfrm>
            <a:off x="851765" y="249707"/>
            <a:ext cx="3426958" cy="4746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12446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dirty="0" smtClean="0"/>
              <a:t>Executive Committee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08818" y="1307804"/>
            <a:ext cx="29950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Collective Work: Working Groups and Committees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19796" y="2263169"/>
            <a:ext cx="2331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Communications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User Support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User Experience</a:t>
            </a:r>
            <a:endParaRPr lang="en-US" dirty="0"/>
          </a:p>
        </p:txBody>
      </p:sp>
      <p:sp>
        <p:nvSpPr>
          <p:cNvPr id="26" name="Rounded Rectangle 10"/>
          <p:cNvSpPr/>
          <p:nvPr/>
        </p:nvSpPr>
        <p:spPr>
          <a:xfrm>
            <a:off x="1453800" y="2046569"/>
            <a:ext cx="2924139" cy="14410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r>
              <a:rPr lang="en-US" dirty="0"/>
              <a:t>	</a:t>
            </a:r>
            <a:r>
              <a:rPr lang="en-US" dirty="0" smtClean="0"/>
              <a:t>Operational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Communications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User Support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User </a:t>
            </a:r>
            <a:r>
              <a:rPr lang="en-US" dirty="0" smtClean="0"/>
              <a:t>Experience</a:t>
            </a:r>
          </a:p>
        </p:txBody>
      </p:sp>
      <p:sp>
        <p:nvSpPr>
          <p:cNvPr id="27" name="Rounded Rectangle 10"/>
          <p:cNvSpPr/>
          <p:nvPr/>
        </p:nvSpPr>
        <p:spPr>
          <a:xfrm>
            <a:off x="4884427" y="2045359"/>
            <a:ext cx="2849703" cy="14181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lvl="1"/>
            <a:r>
              <a:rPr lang="en-US" dirty="0"/>
              <a:t>Strategic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Collections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Discovery Interface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Full-text 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0272" y="3648387"/>
            <a:ext cx="195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Distributed </a:t>
            </a:r>
            <a:r>
              <a:rPr lang="en-US" sz="2000" dirty="0" smtClean="0">
                <a:solidFill>
                  <a:srgbClr val="404040"/>
                </a:solidFill>
              </a:rPr>
              <a:t>work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29" name="Left Arrow 28"/>
          <p:cNvSpPr/>
          <p:nvPr/>
        </p:nvSpPr>
        <p:spPr>
          <a:xfrm rot="8110184">
            <a:off x="943986" y="5591482"/>
            <a:ext cx="470113" cy="306537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Left Arrow 29"/>
          <p:cNvSpPr/>
          <p:nvPr/>
        </p:nvSpPr>
        <p:spPr>
          <a:xfrm rot="2496410">
            <a:off x="7835562" y="5572525"/>
            <a:ext cx="470113" cy="306537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8173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Vision</a:t>
            </a:r>
          </a:p>
          <a:p>
            <a:r>
              <a:rPr lang="en-US" dirty="0" smtClean="0"/>
              <a:t>Practice</a:t>
            </a:r>
          </a:p>
          <a:p>
            <a:r>
              <a:rPr lang="en-US" dirty="0" smtClean="0"/>
              <a:t>Implementation</a:t>
            </a:r>
          </a:p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23750" y="260350"/>
            <a:ext cx="3608650" cy="31686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" name="Picture 1" descr="SENYLRC-FuncFram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5387"/>
            <a:ext cx="8741082" cy="3163613"/>
          </a:xfrm>
          <a:prstGeom prst="rect">
            <a:avLst/>
          </a:prstGeom>
        </p:spPr>
      </p:pic>
      <p:pic>
        <p:nvPicPr>
          <p:cNvPr id="3" name="Picture 2" descr="SENYLRC-FuncFram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458322"/>
            <a:ext cx="8741082" cy="338305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900" y="5149850"/>
            <a:ext cx="266700" cy="1905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710" name="TextBox 11"/>
          <p:cNvSpPr txBox="1">
            <a:spLocks noChangeArrowheads="1"/>
          </p:cNvSpPr>
          <p:nvPr/>
        </p:nvSpPr>
        <p:spPr bwMode="auto">
          <a:xfrm>
            <a:off x="736600" y="5073650"/>
            <a:ext cx="10795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100"/>
              <a:t>Financial contributions </a:t>
            </a:r>
            <a:r>
              <a:rPr lang="en-US" sz="1100">
                <a:solidFill>
                  <a:srgbClr val="000000"/>
                </a:solidFill>
              </a:rPr>
              <a:t>of partners</a:t>
            </a:r>
          </a:p>
        </p:txBody>
      </p:sp>
      <p:sp>
        <p:nvSpPr>
          <p:cNvPr id="72711" name="TextBox 16"/>
          <p:cNvSpPr txBox="1">
            <a:spLocks noChangeArrowheads="1"/>
          </p:cNvSpPr>
          <p:nvPr/>
        </p:nvSpPr>
        <p:spPr bwMode="auto">
          <a:xfrm>
            <a:off x="3781425" y="5149850"/>
            <a:ext cx="2901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HathiTrust Functional Framework</a:t>
            </a:r>
          </a:p>
        </p:txBody>
      </p:sp>
    </p:spTree>
    <p:extLst>
      <p:ext uri="{BB962C8B-B14F-4D97-AF65-F5344CB8AC3E}">
        <p14:creationId xmlns:p14="http://schemas.microsoft.com/office/powerpoint/2010/main" val="134227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Constitutional Convention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October 2011</a:t>
            </a:r>
          </a:p>
          <a:p>
            <a:r>
              <a:rPr lang="en-US" dirty="0" smtClean="0"/>
              <a:t>52 partners</a:t>
            </a:r>
          </a:p>
          <a:p>
            <a:r>
              <a:rPr lang="en-US" dirty="0" smtClean="0"/>
              <a:t>3-year review overseen by SAB</a:t>
            </a:r>
          </a:p>
          <a:p>
            <a:r>
              <a:rPr lang="en-US" dirty="0" smtClean="0"/>
              <a:t>Ballot Proposals</a:t>
            </a:r>
          </a:p>
          <a:p>
            <a:pPr lvl="1"/>
            <a:r>
              <a:rPr lang="en-US" dirty="0" smtClean="0"/>
              <a:t>Print monograph storage</a:t>
            </a:r>
          </a:p>
          <a:p>
            <a:pPr lvl="1"/>
            <a:r>
              <a:rPr lang="en-US" dirty="0" smtClean="0"/>
              <a:t>Approval Process for development initiatives</a:t>
            </a:r>
          </a:p>
          <a:p>
            <a:pPr lvl="1"/>
            <a:r>
              <a:rPr lang="en-US" dirty="0" smtClean="0"/>
              <a:t>U.S</a:t>
            </a:r>
            <a:r>
              <a:rPr lang="en-US" dirty="0"/>
              <a:t>. Government Documents</a:t>
            </a:r>
          </a:p>
          <a:p>
            <a:pPr lvl="1"/>
            <a:r>
              <a:rPr lang="en-US" dirty="0" smtClean="0"/>
              <a:t>Fee-for-service </a:t>
            </a:r>
            <a:r>
              <a:rPr lang="en-US" dirty="0"/>
              <a:t>content </a:t>
            </a:r>
            <a:r>
              <a:rPr lang="en-US" dirty="0" smtClean="0"/>
              <a:t>deposit</a:t>
            </a:r>
          </a:p>
          <a:p>
            <a:pPr lvl="1"/>
            <a:r>
              <a:rPr lang="en-US" dirty="0"/>
              <a:t>Governance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0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2386730" y="3787364"/>
            <a:ext cx="1708081" cy="153692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HathiTrust</a:t>
            </a:r>
          </a:p>
        </p:txBody>
      </p:sp>
      <p:sp>
        <p:nvSpPr>
          <p:cNvPr id="9" name="Left Arrow 8"/>
          <p:cNvSpPr/>
          <p:nvPr/>
        </p:nvSpPr>
        <p:spPr>
          <a:xfrm rot="12900000">
            <a:off x="1381772" y="3575038"/>
            <a:ext cx="1250719" cy="39898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8180" y="2745447"/>
            <a:ext cx="1476845" cy="1063527"/>
            <a:chOff x="4664" y="439903"/>
            <a:chExt cx="1827847" cy="1462278"/>
          </a:xfrm>
        </p:grpSpPr>
        <p:sp>
          <p:nvSpPr>
            <p:cNvPr id="15" name="Rounded Rectangle 14"/>
            <p:cNvSpPr/>
            <p:nvPr/>
          </p:nvSpPr>
          <p:spPr>
            <a:xfrm>
              <a:off x="4664" y="439903"/>
              <a:ext cx="1827847" cy="1462278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7"/>
            <p:cNvSpPr/>
            <p:nvPr/>
          </p:nvSpPr>
          <p:spPr>
            <a:xfrm>
              <a:off x="47355" y="482237"/>
              <a:ext cx="1742463" cy="1377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dirty="0"/>
                <a:t>Executive Committee</a:t>
              </a:r>
            </a:p>
          </p:txBody>
        </p:sp>
      </p:grpSp>
      <p:sp>
        <p:nvSpPr>
          <p:cNvPr id="11" name="Left Arrow 10"/>
          <p:cNvSpPr/>
          <p:nvPr/>
        </p:nvSpPr>
        <p:spPr>
          <a:xfrm rot="19500000">
            <a:off x="1850426" y="2228925"/>
            <a:ext cx="1250719" cy="39898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0"/>
          <p:cNvSpPr/>
          <p:nvPr/>
        </p:nvSpPr>
        <p:spPr>
          <a:xfrm>
            <a:off x="2386730" y="1352285"/>
            <a:ext cx="1409135" cy="1001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12446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dirty="0"/>
              <a:t>Strategic Advisory Board</a:t>
            </a:r>
          </a:p>
        </p:txBody>
      </p:sp>
      <p:sp>
        <p:nvSpPr>
          <p:cNvPr id="87048" name="TextBox 19"/>
          <p:cNvSpPr txBox="1">
            <a:spLocks noChangeArrowheads="1"/>
          </p:cNvSpPr>
          <p:nvPr/>
        </p:nvSpPr>
        <p:spPr bwMode="auto">
          <a:xfrm>
            <a:off x="492277" y="4004067"/>
            <a:ext cx="1848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Budget/Finances</a:t>
            </a:r>
          </a:p>
          <a:p>
            <a:r>
              <a:rPr lang="en-US" dirty="0">
                <a:latin typeface="Calibri" charset="0"/>
              </a:rPr>
              <a:t>Decision-</a:t>
            </a:r>
            <a:r>
              <a:rPr lang="en-US" dirty="0" smtClean="0">
                <a:latin typeface="Calibri" charset="0"/>
              </a:rPr>
              <a:t>making</a:t>
            </a:r>
            <a:endParaRPr lang="en-US" dirty="0">
              <a:latin typeface="Calibri" charset="0"/>
            </a:endParaRPr>
          </a:p>
        </p:txBody>
      </p:sp>
      <p:sp>
        <p:nvSpPr>
          <p:cNvPr id="87049" name="TextBox 20"/>
          <p:cNvSpPr txBox="1">
            <a:spLocks noChangeArrowheads="1"/>
          </p:cNvSpPr>
          <p:nvPr/>
        </p:nvSpPr>
        <p:spPr bwMode="auto">
          <a:xfrm>
            <a:off x="2416084" y="2553121"/>
            <a:ext cx="16940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Guidance on Policy, </a:t>
            </a:r>
            <a:r>
              <a:rPr lang="en-US" dirty="0" smtClean="0">
                <a:latin typeface="Calibri" charset="0"/>
              </a:rPr>
              <a:t>Planning</a:t>
            </a:r>
            <a:endParaRPr lang="en-US" dirty="0">
              <a:latin typeface="Calibri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79024" y="1789184"/>
            <a:ext cx="3366887" cy="302950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77602" y="2553121"/>
            <a:ext cx="260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12-member Board of Governors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Executive Committee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Chief Executive Officer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10112" y="2944334"/>
            <a:ext cx="786069" cy="10327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Practice: Repository and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Direct </a:t>
            </a:r>
            <a:r>
              <a:rPr lang="en-US" dirty="0"/>
              <a:t>ingest of non-Google-digitized </a:t>
            </a:r>
            <a:r>
              <a:rPr lang="en-US" dirty="0" smtClean="0"/>
              <a:t>content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  <a:p>
            <a:pPr lvl="1"/>
            <a:r>
              <a:rPr lang="en-US" dirty="0"/>
              <a:t>Support beyond books and </a:t>
            </a:r>
            <a:r>
              <a:rPr lang="en-US" dirty="0" smtClean="0"/>
              <a:t>journals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  <a:p>
            <a:pPr lvl="1"/>
            <a:r>
              <a:rPr lang="en-US" dirty="0"/>
              <a:t>Compliance with </a:t>
            </a:r>
            <a:r>
              <a:rPr lang="en-US" dirty="0" smtClean="0"/>
              <a:t>TRAC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  <a:p>
            <a:pPr lvl="2"/>
            <a:r>
              <a:rPr lang="en-US" dirty="0"/>
              <a:t>Organizational </a:t>
            </a:r>
            <a:r>
              <a:rPr lang="en-US" dirty="0" smtClean="0"/>
              <a:t>model </a:t>
            </a:r>
            <a:r>
              <a:rPr lang="en-US" dirty="0" smtClean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2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632095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Practice:</a:t>
            </a:r>
            <a:br>
              <a:rPr lang="en-US" dirty="0" smtClean="0"/>
            </a:br>
            <a:r>
              <a:rPr lang="en-US" dirty="0" smtClean="0"/>
              <a:t>Preservation for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22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 often do you use </a:t>
            </a:r>
            <a:r>
              <a:rPr lang="en-US" dirty="0" err="1" smtClean="0"/>
              <a:t>HathiTrust</a:t>
            </a:r>
            <a:r>
              <a:rPr lang="en-US" dirty="0" smtClean="0"/>
              <a:t>?</a:t>
            </a:r>
          </a:p>
          <a:p>
            <a:r>
              <a:rPr lang="en-US" dirty="0" smtClean="0"/>
              <a:t>Have never used it</a:t>
            </a:r>
          </a:p>
          <a:p>
            <a:r>
              <a:rPr lang="en-US" dirty="0" smtClean="0"/>
              <a:t>Have used in the past; infrequent</a:t>
            </a:r>
          </a:p>
          <a:p>
            <a:r>
              <a:rPr lang="en-US" dirty="0" smtClean="0"/>
              <a:t>Monthly </a:t>
            </a:r>
          </a:p>
          <a:p>
            <a:r>
              <a:rPr lang="en-US" dirty="0" smtClean="0"/>
              <a:t>Weekly</a:t>
            </a:r>
          </a:p>
          <a:p>
            <a:r>
              <a:rPr lang="en-US" dirty="0" smtClean="0"/>
              <a:t>Daily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34125" y="619125"/>
            <a:ext cx="1981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Poll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345390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What do you use </a:t>
            </a:r>
            <a:r>
              <a:rPr lang="en-US" dirty="0" err="1" smtClean="0"/>
              <a:t>HathiTrust</a:t>
            </a:r>
            <a:r>
              <a:rPr lang="en-US" dirty="0" smtClean="0"/>
              <a:t> for?</a:t>
            </a:r>
          </a:p>
          <a:p>
            <a:r>
              <a:rPr lang="en-US" dirty="0" smtClean="0"/>
              <a:t>Personal research</a:t>
            </a:r>
          </a:p>
          <a:p>
            <a:r>
              <a:rPr lang="en-US" dirty="0" smtClean="0"/>
              <a:t>Assisting users (e.g., reference)</a:t>
            </a:r>
          </a:p>
          <a:p>
            <a:r>
              <a:rPr lang="en-US" dirty="0" smtClean="0"/>
              <a:t>Collection management-related activities</a:t>
            </a:r>
          </a:p>
          <a:p>
            <a:r>
              <a:rPr lang="en-US" dirty="0" smtClean="0"/>
              <a:t>Link to materials in </a:t>
            </a:r>
            <a:r>
              <a:rPr lang="en-US" dirty="0" err="1" smtClean="0"/>
              <a:t>HathiTrust</a:t>
            </a:r>
            <a:r>
              <a:rPr lang="en-US" dirty="0" smtClean="0"/>
              <a:t> from local catalog</a:t>
            </a:r>
          </a:p>
          <a:p>
            <a:r>
              <a:rPr lang="en-US" dirty="0" smtClean="0"/>
              <a:t>Other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34125" y="619125"/>
            <a:ext cx="1981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Poll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14859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Is </a:t>
            </a:r>
            <a:r>
              <a:rPr lang="en-US" dirty="0" err="1" smtClean="0"/>
              <a:t>HathiTrust</a:t>
            </a:r>
            <a:r>
              <a:rPr lang="en-US" dirty="0" smtClean="0"/>
              <a:t> one of the resources you direct your users to?</a:t>
            </a:r>
          </a:p>
          <a:p>
            <a:r>
              <a:rPr lang="en-US" dirty="0" smtClean="0"/>
              <a:t>Yes, have in the past</a:t>
            </a:r>
          </a:p>
          <a:p>
            <a:r>
              <a:rPr lang="en-US" dirty="0" smtClean="0"/>
              <a:t>Yes, all the time</a:t>
            </a:r>
          </a:p>
          <a:p>
            <a:r>
              <a:rPr lang="en-US" dirty="0" smtClean="0"/>
              <a:t>No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34125" y="619125"/>
            <a:ext cx="1981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Poll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983469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We engage in preservation</a:t>
            </a:r>
          </a:p>
          <a:p>
            <a:pPr marL="0" indent="0" algn="ctr">
              <a:buNone/>
            </a:pPr>
            <a:r>
              <a:rPr lang="en-US" dirty="0" smtClean="0"/>
              <a:t>for purposes of access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9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5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0164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 smtClean="0"/>
              <a:t>PageTurner</a:t>
            </a:r>
            <a:r>
              <a:rPr lang="en-US" dirty="0" smtClean="0"/>
              <a:t> mechanism</a:t>
            </a:r>
            <a:r>
              <a:rPr lang="en-US" dirty="0"/>
              <a:t>; access mechanisms for </a:t>
            </a:r>
            <a:r>
              <a:rPr lang="en-US" dirty="0" smtClean="0"/>
              <a:t>users who have </a:t>
            </a:r>
            <a:r>
              <a:rPr lang="en-US" dirty="0"/>
              <a:t>disabilities</a:t>
            </a:r>
          </a:p>
          <a:p>
            <a:r>
              <a:rPr lang="en-US" dirty="0"/>
              <a:t>Public discovery interface</a:t>
            </a:r>
          </a:p>
          <a:p>
            <a:pPr lvl="1"/>
            <a:r>
              <a:rPr lang="en-US" dirty="0"/>
              <a:t>Full-text search</a:t>
            </a:r>
          </a:p>
          <a:p>
            <a:r>
              <a:rPr lang="en-US" dirty="0"/>
              <a:t>Virtual collections</a:t>
            </a:r>
          </a:p>
          <a:p>
            <a:r>
              <a:rPr lang="en-US" dirty="0"/>
              <a:t>Branding</a:t>
            </a:r>
          </a:p>
          <a:p>
            <a:r>
              <a:rPr lang="en-US" dirty="0"/>
              <a:t>APIs</a:t>
            </a:r>
          </a:p>
          <a:p>
            <a:pPr lvl="1"/>
            <a:r>
              <a:rPr lang="en-US" dirty="0"/>
              <a:t>To allow integration with local systems</a:t>
            </a:r>
          </a:p>
          <a:p>
            <a:pPr lvl="1"/>
            <a:r>
              <a:rPr lang="en-US" dirty="0"/>
              <a:t>To make it possible to develop other access mechanisms and discovery </a:t>
            </a:r>
            <a:r>
              <a:rPr lang="en-US" dirty="0" smtClean="0"/>
              <a:t>tools</a:t>
            </a:r>
          </a:p>
          <a:p>
            <a:r>
              <a:rPr lang="en-US" dirty="0" smtClean="0"/>
              <a:t>Data Mining</a:t>
            </a:r>
          </a:p>
        </p:txBody>
      </p:sp>
    </p:spTree>
    <p:extLst>
      <p:ext uri="{BB962C8B-B14F-4D97-AF65-F5344CB8AC3E}">
        <p14:creationId xmlns:p14="http://schemas.microsoft.com/office/powerpoint/2010/main" val="18541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18" name="Rounded Rectangle 17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9" name="Rounded Rectangle 18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0" name="Rounded Rectangle 19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30" name="Rounded Rectangle 29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2" name="Picture 1" descr="SENYLRC-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2" y="197017"/>
            <a:ext cx="7286829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2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CatalogSearch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8" y="192372"/>
            <a:ext cx="6049912" cy="6408019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185788" y="1113168"/>
            <a:ext cx="645909" cy="193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78608" y="1209681"/>
            <a:ext cx="1018082" cy="370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133606" y="749240"/>
            <a:ext cx="882791" cy="228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TextBox 43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Catalog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48" name="Rounded Rectangle 47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49" name="Rounded Rectangle 48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50" name="Rounded Rectangle 49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060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CLS-MobileCata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0" y="200775"/>
            <a:ext cx="7280480" cy="49432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Catalog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18" name="Rounded Rectangle 17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9" name="Rounded Rectangle 18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0" name="Rounded Rectangle 19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1" name="Rounded Rectangle 20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525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Record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05598"/>
            <a:ext cx="7212073" cy="51378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Catalog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24" name="Rounded Rectangle 2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sp>
        <p:nvSpPr>
          <p:cNvPr id="28" name="Oval 27"/>
          <p:cNvSpPr/>
          <p:nvPr/>
        </p:nvSpPr>
        <p:spPr>
          <a:xfrm>
            <a:off x="292100" y="1258266"/>
            <a:ext cx="637680" cy="23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Oval 28"/>
          <p:cNvSpPr/>
          <p:nvPr/>
        </p:nvSpPr>
        <p:spPr>
          <a:xfrm>
            <a:off x="5689600" y="1287001"/>
            <a:ext cx="1712973" cy="23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Oval 29"/>
          <p:cNvSpPr/>
          <p:nvPr/>
        </p:nvSpPr>
        <p:spPr>
          <a:xfrm>
            <a:off x="2548731" y="2771599"/>
            <a:ext cx="637680" cy="23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005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77" y="206445"/>
            <a:ext cx="7280070" cy="4251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Full-text Search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311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RLYC-AdvancedFull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84150"/>
            <a:ext cx="7150698" cy="5213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Full-text Search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043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PageTur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8" y="195741"/>
            <a:ext cx="6791029" cy="62992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151882" y="702796"/>
            <a:ext cx="1959359" cy="439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647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3" name="Picture 2" descr="MCLS-BuyA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94563"/>
            <a:ext cx="7226299" cy="613430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8901" y="1656241"/>
            <a:ext cx="749300" cy="216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3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CLS-PageTur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8" y="195741"/>
            <a:ext cx="6791029" cy="62992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898258" y="494891"/>
            <a:ext cx="1959359" cy="439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401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/>
          </p:cNvSpPr>
          <p:nvPr>
            <p:ph type="title" idx="4294967295"/>
          </p:nvPr>
        </p:nvSpPr>
        <p:spPr>
          <a:xfrm>
            <a:off x="0" y="1668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Partnership</a:t>
            </a:r>
            <a:endParaRPr lang="en-US" dirty="0">
              <a:latin typeface="Calibri" charset="0"/>
            </a:endParaRPr>
          </a:p>
        </p:txBody>
      </p:sp>
      <p:sp>
        <p:nvSpPr>
          <p:cNvPr id="9219" name="Rectangle 12"/>
          <p:cNvSpPr>
            <a:spLocks noGrp="1"/>
          </p:cNvSpPr>
          <p:nvPr>
            <p:ph idx="4294967295"/>
          </p:nvPr>
        </p:nvSpPr>
        <p:spPr>
          <a:xfrm>
            <a:off x="527536" y="1156342"/>
            <a:ext cx="2293938" cy="554074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Arizona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Baylor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Boston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Boston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Brandeis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California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Digital 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Carnegie Mellon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Columbia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Cornell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Dartmouth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Duke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Emory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Florida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Getty Research Institute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Harvard University 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Indiana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Iowa State 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Johns Hopkins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Kansas State 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Lafayette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Library of Congress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Massachusetts Institute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Technology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McGill University`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Michigan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New York Public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New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York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North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Carolina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Central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University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0"/>
              </a:spcBef>
            </a:pPr>
            <a:endParaRPr lang="en-US" sz="1300" dirty="0">
              <a:solidFill>
                <a:srgbClr val="000000"/>
              </a:solidFill>
              <a:latin typeface="Monaco" charset="0"/>
            </a:endParaRPr>
          </a:p>
        </p:txBody>
      </p:sp>
      <p:sp>
        <p:nvSpPr>
          <p:cNvPr id="9220" name="Rectangle 13"/>
          <p:cNvSpPr>
            <a:spLocks noGrp="1"/>
          </p:cNvSpPr>
          <p:nvPr>
            <p:ph type="body" sz="half" idx="4294967295"/>
          </p:nvPr>
        </p:nvSpPr>
        <p:spPr>
          <a:xfrm>
            <a:off x="3301997" y="1159688"/>
            <a:ext cx="2592235" cy="554074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North Carolina State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Northwestern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The Ohio State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The Pennsylvania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State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Princeton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Purdue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Stanford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Syracuse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Texas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A&amp;M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Universidad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Complutense</a:t>
            </a: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de Madrid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Arizona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Calgary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 of California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Berkeley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Davis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Irvine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Los Angeles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Merced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Riverside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 Diego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 Francisco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Santa Barbara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Santa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Cruz</a:t>
            </a:r>
            <a:endParaRPr lang="en-US" sz="1400" dirty="0" smtClean="0">
              <a:latin typeface="Calibri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Chicago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Connecticut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Delaware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Florida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3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21" name="Rectangle 13"/>
          <p:cNvSpPr txBox="1">
            <a:spLocks/>
          </p:cNvSpPr>
          <p:nvPr/>
        </p:nvSpPr>
        <p:spPr bwMode="auto">
          <a:xfrm>
            <a:off x="6141686" y="1156342"/>
            <a:ext cx="2495550" cy="518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Illinois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of Illinois at Chicago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Iowa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Kansas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Maryland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Miami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Michigan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Minnesota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Missouri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Nebraska-Lincoln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North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Carolina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at Chapel Hill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Notre Dame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Pennsylvania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Pittsburgh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Utah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Vermont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Virginia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Washington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Wisconsin-	Madison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Utah State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Vanderbilt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Virginia Tech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Wake Forest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Washington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Yale University Library</a:t>
            </a:r>
            <a:endParaRPr lang="en-US" sz="1400" dirty="0" smtClean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6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95565"/>
            <a:ext cx="7226300" cy="5194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Full-text Search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825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77" y="206445"/>
            <a:ext cx="7280070" cy="4251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Full-text Search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152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Full-text Search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PageTurner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10" name="Picture 9" descr="MCLS-Search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198898"/>
            <a:ext cx="7261444" cy="403020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235" y="545895"/>
            <a:ext cx="1959359" cy="419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Full-text Search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PageTurner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2" name="Picture 1" descr="MCLS-LimitedSearchInBook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203200"/>
            <a:ext cx="7243639" cy="39497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232401" y="533195"/>
            <a:ext cx="2201738" cy="439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0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Content Placeholder 3" descr="SSD_top.png"/>
          <p:cNvPicPr>
            <a:picLocks noGrp="1" noChangeAspect="1"/>
          </p:cNvPicPr>
          <p:nvPr/>
        </p:nvPicPr>
        <p:blipFill>
          <a:blip r:embed="rId3"/>
          <a:srcRect t="5421"/>
          <a:stretch>
            <a:fillRect/>
          </a:stretch>
        </p:blipFill>
        <p:spPr bwMode="auto">
          <a:xfrm>
            <a:off x="176213" y="165100"/>
            <a:ext cx="1271587" cy="65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1000" sy="101000" algn="ctr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4" name="Content Placeholder 3" descr="SSD_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676400" y="744538"/>
            <a:ext cx="4343400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1000" sy="101000" algn="ctr">
              <a:schemeClr val="tx1">
                <a:lumMod val="50000"/>
                <a:lumOff val="50000"/>
              </a:schemeClr>
            </a:outerShdw>
          </a:effectLst>
        </p:spPr>
      </p:pic>
      <p:sp>
        <p:nvSpPr>
          <p:cNvPr id="5" name="Left Arrow Callout 4"/>
          <p:cNvSpPr/>
          <p:nvPr/>
        </p:nvSpPr>
        <p:spPr>
          <a:xfrm>
            <a:off x="5105400" y="2438400"/>
            <a:ext cx="381000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04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Descriptive headings added (hidden from GUI with CSS)</a:t>
            </a:r>
          </a:p>
        </p:txBody>
      </p:sp>
      <p:sp>
        <p:nvSpPr>
          <p:cNvPr id="6" name="Left Arrow Callout 5"/>
          <p:cNvSpPr/>
          <p:nvPr/>
        </p:nvSpPr>
        <p:spPr>
          <a:xfrm>
            <a:off x="5486400" y="1219200"/>
            <a:ext cx="342900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85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Info about SSD service &amp; link to accessibility page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7400" y="5410200"/>
            <a:ext cx="3048000" cy="6858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1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Images used for style are in css so no need to use alt tags</a:t>
            </a:r>
          </a:p>
        </p:txBody>
      </p:sp>
      <p:sp>
        <p:nvSpPr>
          <p:cNvPr id="8" name="Left Arrow Callout 7"/>
          <p:cNvSpPr/>
          <p:nvPr/>
        </p:nvSpPr>
        <p:spPr>
          <a:xfrm>
            <a:off x="4267200" y="685800"/>
            <a:ext cx="2895600" cy="3810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154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Skip navigation link</a:t>
            </a:r>
          </a:p>
        </p:txBody>
      </p:sp>
      <p:sp>
        <p:nvSpPr>
          <p:cNvPr id="9" name="Rectangle 8"/>
          <p:cNvSpPr/>
          <p:nvPr/>
        </p:nvSpPr>
        <p:spPr>
          <a:xfrm>
            <a:off x="5867400" y="4419600"/>
            <a:ext cx="3048000" cy="6858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1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Access keys for navigating pages with keyboard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67400" y="3429000"/>
            <a:ext cx="3048000" cy="6858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1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Added labels &amp; descriptive titles to forms &amp; ToC table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200" y="4724400"/>
            <a:ext cx="838200" cy="1219200"/>
          </a:xfrm>
          <a:prstGeom prst="roundRect">
            <a:avLst/>
          </a:prstGeom>
          <a:noFill/>
          <a:ln w="412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864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1" y="193698"/>
            <a:ext cx="7307648" cy="39846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13" name="Rounded Rectangle 1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898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Collections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3" name="Picture 2" descr="MCLS-FeaturedColl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00913"/>
            <a:ext cx="4597399" cy="63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8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77" y="206445"/>
            <a:ext cx="7280070" cy="42512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8129" y="1402970"/>
            <a:ext cx="3107871" cy="278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54616" y="1921727"/>
            <a:ext cx="227033" cy="2650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Full-text Search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7" name="Rounded Rectangle 1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8" name="Rounded Rectangle 1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Collections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239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1" y="202294"/>
            <a:ext cx="7359840" cy="4077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Collections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37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Data API</a:t>
            </a:r>
          </a:p>
          <a:p>
            <a:pPr lvl="1"/>
            <a:r>
              <a:rPr lang="en-US" dirty="0" smtClean="0"/>
              <a:t>Volume and rights information</a:t>
            </a:r>
          </a:p>
          <a:p>
            <a:pPr lvl="1"/>
            <a:r>
              <a:rPr lang="en-US" dirty="0" smtClean="0"/>
              <a:t>Page images</a:t>
            </a:r>
          </a:p>
          <a:p>
            <a:pPr lvl="1"/>
            <a:r>
              <a:rPr lang="en-US" dirty="0" smtClean="0"/>
              <a:t>OCR</a:t>
            </a:r>
          </a:p>
          <a:p>
            <a:pPr lvl="1"/>
            <a:r>
              <a:rPr lang="en-US" dirty="0">
                <a:hlinkClick r:id="rId3"/>
              </a:rPr>
              <a:t>http://www.hathitrust.org/</a:t>
            </a:r>
            <a:r>
              <a:rPr lang="en-US" dirty="0" smtClean="0">
                <a:hlinkClick r:id="rId3"/>
              </a:rPr>
              <a:t>data_api</a:t>
            </a:r>
            <a:endParaRPr lang="en-US" dirty="0" smtClean="0"/>
          </a:p>
          <a:p>
            <a:r>
              <a:rPr lang="en-US" dirty="0"/>
              <a:t>Bibliographic API</a:t>
            </a:r>
          </a:p>
          <a:p>
            <a:pPr lvl="1"/>
            <a:r>
              <a:rPr lang="en-US" dirty="0" smtClean="0"/>
              <a:t>Volume </a:t>
            </a:r>
            <a:r>
              <a:rPr lang="en-US" dirty="0"/>
              <a:t>and rights information</a:t>
            </a:r>
          </a:p>
          <a:p>
            <a:pPr lvl="1"/>
            <a:r>
              <a:rPr lang="en-US" dirty="0"/>
              <a:t>MARC </a:t>
            </a:r>
            <a:r>
              <a:rPr lang="en-US" dirty="0" smtClean="0"/>
              <a:t>records</a:t>
            </a:r>
          </a:p>
          <a:p>
            <a:pPr lvl="1"/>
            <a:r>
              <a:rPr lang="en-US" dirty="0">
                <a:hlinkClick r:id="rId4"/>
              </a:rPr>
              <a:t>http://www.hathitrust.org/</a:t>
            </a:r>
            <a:r>
              <a:rPr lang="en-US" dirty="0" smtClean="0">
                <a:hlinkClick r:id="rId4"/>
              </a:rPr>
              <a:t>bib_api</a:t>
            </a:r>
            <a:endParaRPr lang="en-US" dirty="0"/>
          </a:p>
          <a:p>
            <a:r>
              <a:rPr lang="en-US" dirty="0" smtClean="0"/>
              <a:t>OAI</a:t>
            </a:r>
          </a:p>
          <a:p>
            <a:pPr lvl="1"/>
            <a:r>
              <a:rPr lang="en-US" dirty="0" smtClean="0">
                <a:hlinkClick r:id="rId5"/>
              </a:rPr>
              <a:t>http://www.hathitrust.org/data</a:t>
            </a:r>
            <a:endParaRPr lang="en-US" dirty="0" smtClean="0"/>
          </a:p>
          <a:p>
            <a:r>
              <a:rPr lang="en-US" dirty="0"/>
              <a:t>“</a:t>
            </a:r>
            <a:r>
              <a:rPr lang="en-US" dirty="0" err="1"/>
              <a:t>Hathifiles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>
                <a:hlinkClick r:id="rId6"/>
              </a:rPr>
              <a:t>http://www.hathitrust.org/hathifiles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2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Member agreement</a:t>
            </a:r>
          </a:p>
          <a:p>
            <a:pPr lvl="1"/>
            <a:r>
              <a:rPr lang="en-US" dirty="0" smtClean="0"/>
              <a:t>Information about print holdings</a:t>
            </a:r>
          </a:p>
          <a:p>
            <a:pPr lvl="1"/>
            <a:r>
              <a:rPr lang="en-US" dirty="0">
                <a:hlinkClick r:id="rId3"/>
              </a:rPr>
              <a:t>http://www.hathitrust.org/eligibility_agreements</a:t>
            </a:r>
            <a:endParaRPr lang="en-US" dirty="0"/>
          </a:p>
          <a:p>
            <a:r>
              <a:rPr lang="en-US" dirty="0" smtClean="0"/>
              <a:t>Authentication via Shibboleth</a:t>
            </a:r>
          </a:p>
          <a:p>
            <a:r>
              <a:rPr lang="en-US" dirty="0" smtClean="0"/>
              <a:t>Checklist</a:t>
            </a:r>
          </a:p>
          <a:p>
            <a:pPr lvl="1"/>
            <a:r>
              <a:rPr lang="en-US" dirty="0" smtClean="0">
                <a:hlinkClick r:id="rId4"/>
              </a:rPr>
              <a:t>http://www.hathitrust.org/partnership_checklist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3632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Hathi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03200"/>
            <a:ext cx="6972639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0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CLS-Hathi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87" y="224835"/>
            <a:ext cx="5994913" cy="63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763"/>
            <a:ext cx="91440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03400" y="2197100"/>
            <a:ext cx="1714500" cy="44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9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04838"/>
            <a:ext cx="9139237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0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/>
              <a:t>Google-digitized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~2.8 million texts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Requires proposal to </a:t>
            </a:r>
            <a:r>
              <a:rPr lang="en-US" dirty="0" err="1"/>
              <a:t>HathiTrust</a:t>
            </a:r>
            <a:endParaRPr lang="en-US" dirty="0"/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Agreement with Google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Statement on use/management</a:t>
            </a:r>
          </a:p>
          <a:p>
            <a:pPr marL="457200" indent="-457200"/>
            <a:r>
              <a:rPr lang="en-US" dirty="0"/>
              <a:t>Non-Google-digitized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 smtClean="0"/>
              <a:t>&gt; 350,000 </a:t>
            </a:r>
            <a:r>
              <a:rPr lang="en-US" dirty="0"/>
              <a:t>texts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Freely available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Statement on </a:t>
            </a:r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5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to perform research on </a:t>
            </a:r>
            <a:r>
              <a:rPr lang="en-US" dirty="0" err="1" smtClean="0"/>
              <a:t>HathiTrust</a:t>
            </a:r>
            <a:r>
              <a:rPr lang="en-US" dirty="0" smtClean="0"/>
              <a:t> corpus</a:t>
            </a:r>
          </a:p>
          <a:p>
            <a:pPr lvl="1"/>
            <a:r>
              <a:rPr lang="en-US" dirty="0">
                <a:hlinkClick r:id="rId3"/>
              </a:rPr>
              <a:t>http://www.hathitrust.org/</a:t>
            </a:r>
            <a:r>
              <a:rPr lang="en-US" dirty="0" smtClean="0">
                <a:hlinkClick r:id="rId3"/>
              </a:rPr>
              <a:t>htrc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558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Determinations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Automated</a:t>
            </a:r>
          </a:p>
          <a:p>
            <a:r>
              <a:rPr lang="en-US" dirty="0" smtClean="0"/>
              <a:t>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1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Rights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Conducted on all works at time of ingest and when records are modified</a:t>
            </a:r>
          </a:p>
          <a:p>
            <a:pPr lvl="1"/>
            <a:r>
              <a:rPr lang="en-US" dirty="0" smtClean="0"/>
              <a:t>Public domain worldwide</a:t>
            </a:r>
          </a:p>
          <a:p>
            <a:pPr lvl="2"/>
            <a:r>
              <a:rPr lang="en-US" dirty="0" smtClean="0"/>
              <a:t>US </a:t>
            </a:r>
            <a:r>
              <a:rPr lang="en-US" dirty="0"/>
              <a:t>works published before 1923, US federal government publications, non-US works published prior to </a:t>
            </a:r>
            <a:r>
              <a:rPr lang="en-US" dirty="0" smtClean="0"/>
              <a:t>1873</a:t>
            </a:r>
          </a:p>
          <a:p>
            <a:pPr lvl="1"/>
            <a:r>
              <a:rPr lang="en-US" dirty="0" smtClean="0"/>
              <a:t>Public domain in the United States</a:t>
            </a:r>
          </a:p>
          <a:p>
            <a:pPr lvl="2"/>
            <a:r>
              <a:rPr lang="en-US" dirty="0" smtClean="0"/>
              <a:t>Non-US works published prior to 1923</a:t>
            </a:r>
          </a:p>
        </p:txBody>
      </p:sp>
    </p:spTree>
    <p:extLst>
      <p:ext uri="{BB962C8B-B14F-4D97-AF65-F5344CB8AC3E}">
        <p14:creationId xmlns:p14="http://schemas.microsoft.com/office/powerpoint/2010/main" val="203465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Rights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IMLS-funded CRMS project</a:t>
            </a:r>
          </a:p>
          <a:p>
            <a:pPr lvl="1"/>
            <a:r>
              <a:rPr lang="en-US" dirty="0" smtClean="0"/>
              <a:t>CRMS-US</a:t>
            </a:r>
          </a:p>
          <a:p>
            <a:pPr lvl="2"/>
            <a:r>
              <a:rPr lang="en-US" dirty="0" smtClean="0"/>
              <a:t>2008: US-published works 1923-1963</a:t>
            </a:r>
          </a:p>
          <a:p>
            <a:pPr lvl="2"/>
            <a:r>
              <a:rPr lang="en-US" dirty="0" smtClean="0"/>
              <a:t>Staff at 4 partner institutions</a:t>
            </a:r>
          </a:p>
          <a:p>
            <a:pPr lvl="1"/>
            <a:r>
              <a:rPr lang="en-US" dirty="0" smtClean="0"/>
              <a:t>CRMS-World</a:t>
            </a:r>
          </a:p>
          <a:p>
            <a:pPr lvl="2"/>
            <a:r>
              <a:rPr lang="en-US" dirty="0" smtClean="0"/>
              <a:t>2011: Expanded to non-US works</a:t>
            </a:r>
          </a:p>
          <a:p>
            <a:pPr lvl="2"/>
            <a:r>
              <a:rPr lang="en-US" dirty="0" smtClean="0"/>
              <a:t>Staff at 16 partner institutions</a:t>
            </a:r>
            <a:endParaRPr lang="en-US" dirty="0"/>
          </a:p>
          <a:p>
            <a:pPr lvl="1"/>
            <a:r>
              <a:rPr lang="en-US" dirty="0" smtClean="0"/>
              <a:t>Double review with additional expert review for conflicts</a:t>
            </a:r>
          </a:p>
          <a:p>
            <a:pPr lvl="1"/>
            <a:r>
              <a:rPr lang="en-US" dirty="0" smtClean="0"/>
              <a:t>Compliance with copyright formalities</a:t>
            </a:r>
          </a:p>
          <a:p>
            <a:pPr lvl="1"/>
            <a:r>
              <a:rPr lang="en-US" dirty="0" smtClean="0"/>
              <a:t>As </a:t>
            </a:r>
            <a:r>
              <a:rPr lang="en-US" dirty="0"/>
              <a:t>of </a:t>
            </a:r>
            <a:r>
              <a:rPr lang="en-US" dirty="0" smtClean="0"/>
              <a:t>February 2013</a:t>
            </a:r>
            <a:r>
              <a:rPr lang="en-US" dirty="0"/>
              <a:t> </a:t>
            </a:r>
            <a:r>
              <a:rPr lang="en-US" dirty="0" smtClean="0"/>
              <a:t>248,669 </a:t>
            </a:r>
            <a:r>
              <a:rPr lang="en-US" dirty="0"/>
              <a:t>reviewed, </a:t>
            </a:r>
            <a:r>
              <a:rPr lang="en-US" dirty="0" smtClean="0"/>
              <a:t>135,777 opened</a:t>
            </a:r>
          </a:p>
          <a:p>
            <a:r>
              <a:rPr lang="en-US" dirty="0" smtClean="0"/>
              <a:t>Rights Holder Permissions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96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System of Precedence</a:t>
            </a:r>
          </a:p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Rights Database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6075" y="4161340"/>
            <a:ext cx="3508375" cy="736918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Bibliographic </a:t>
            </a:r>
            <a:r>
              <a:rPr lang="en-US" dirty="0" smtClean="0">
                <a:solidFill>
                  <a:schemeClr val="tx1"/>
                </a:solidFill>
              </a:rPr>
              <a:t>(automatic)</a:t>
            </a:r>
          </a:p>
        </p:txBody>
      </p:sp>
      <p:sp>
        <p:nvSpPr>
          <p:cNvPr id="6" name="Up Arrow 5"/>
          <p:cNvSpPr/>
          <p:nvPr/>
        </p:nvSpPr>
        <p:spPr>
          <a:xfrm>
            <a:off x="4368800" y="3351212"/>
            <a:ext cx="406400" cy="59721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62250" y="2413000"/>
            <a:ext cx="3632200" cy="7077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0000"/>
                </a:solidFill>
              </a:rPr>
              <a:t>Manual</a:t>
            </a:r>
          </a:p>
        </p:txBody>
      </p:sp>
    </p:spTree>
    <p:extLst>
      <p:ext uri="{BB962C8B-B14F-4D97-AF65-F5344CB8AC3E}">
        <p14:creationId xmlns:p14="http://schemas.microsoft.com/office/powerpoint/2010/main" val="129709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Repository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Launched 2008</a:t>
            </a:r>
          </a:p>
          <a:p>
            <a:r>
              <a:rPr lang="en-US" dirty="0" smtClean="0"/>
              <a:t>Initial focus on digitized book and journal content</a:t>
            </a:r>
          </a:p>
          <a:p>
            <a:pPr lvl="1"/>
            <a:r>
              <a:rPr lang="en-US" dirty="0" smtClean="0"/>
              <a:t>10.6 million </a:t>
            </a:r>
            <a:r>
              <a:rPr lang="en-US" dirty="0"/>
              <a:t>total volumes </a:t>
            </a:r>
          </a:p>
          <a:p>
            <a:pPr lvl="1"/>
            <a:r>
              <a:rPr lang="en-US" dirty="0" smtClean="0"/>
              <a:t>5.58 million </a:t>
            </a:r>
            <a:r>
              <a:rPr lang="en-US" dirty="0"/>
              <a:t>book titles</a:t>
            </a:r>
          </a:p>
          <a:p>
            <a:pPr lvl="1"/>
            <a:r>
              <a:rPr lang="en-US" dirty="0" smtClean="0"/>
              <a:t>276,000 </a:t>
            </a:r>
            <a:r>
              <a:rPr lang="en-US" dirty="0"/>
              <a:t>serial titles</a:t>
            </a:r>
          </a:p>
          <a:p>
            <a:pPr lvl="1"/>
            <a:r>
              <a:rPr lang="en-US" dirty="0" smtClean="0"/>
              <a:t>3.2 million public domain (~31%)</a:t>
            </a:r>
          </a:p>
        </p:txBody>
      </p:sp>
    </p:spTree>
    <p:extLst>
      <p:ext uri="{BB962C8B-B14F-4D97-AF65-F5344CB8AC3E}">
        <p14:creationId xmlns:p14="http://schemas.microsoft.com/office/powerpoint/2010/main" val="288369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Lawful </a:t>
            </a:r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104242"/>
          </a:xfrm>
        </p:spPr>
        <p:txBody>
          <a:bodyPr>
            <a:normAutofit/>
          </a:bodyPr>
          <a:lstStyle/>
          <a:p>
            <a:r>
              <a:rPr lang="en-US" dirty="0" smtClean="0"/>
              <a:t>Users who have print disabilities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in-copyright works in </a:t>
            </a:r>
            <a:r>
              <a:rPr lang="en-US" dirty="0" err="1"/>
              <a:t>HathiTrust</a:t>
            </a:r>
            <a:r>
              <a:rPr lang="en-US" dirty="0"/>
              <a:t> </a:t>
            </a:r>
            <a:r>
              <a:rPr lang="en-US" dirty="0" smtClean="0"/>
              <a:t>currently owned (or owned previously) by the partner institution</a:t>
            </a:r>
          </a:p>
          <a:p>
            <a:pPr lvl="1"/>
            <a:r>
              <a:rPr lang="en-US" dirty="0"/>
              <a:t>Must be </a:t>
            </a:r>
            <a:r>
              <a:rPr lang="en-US" dirty="0" smtClean="0"/>
              <a:t>authenticated</a:t>
            </a:r>
          </a:p>
          <a:p>
            <a:pPr lvl="1"/>
            <a:r>
              <a:rPr lang="en-US" dirty="0" smtClean="0"/>
              <a:t>Must </a:t>
            </a:r>
            <a:r>
              <a:rPr lang="en-US" dirty="0"/>
              <a:t>be on U.S. soil</a:t>
            </a:r>
          </a:p>
          <a:p>
            <a:pPr lvl="1"/>
            <a:r>
              <a:rPr lang="en-US" dirty="0"/>
              <a:t>One simultaneous access per copy </a:t>
            </a:r>
            <a:r>
              <a:rPr lang="en-US" dirty="0" smtClean="0"/>
              <a:t>owned</a:t>
            </a:r>
          </a:p>
          <a:p>
            <a:pPr lvl="1"/>
            <a:r>
              <a:rPr lang="en-US" dirty="0" smtClean="0">
                <a:hlinkClick r:id="rId3"/>
              </a:rPr>
              <a:t>http://www.hathitrust.org/accessibility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7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Lawful uses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Out of print and brittle, missing</a:t>
            </a:r>
          </a:p>
          <a:p>
            <a:pPr lvl="1"/>
            <a:r>
              <a:rPr lang="en-US" dirty="0" smtClean="0"/>
              <a:t>Works must be currently </a:t>
            </a:r>
            <a:r>
              <a:rPr lang="en-US" dirty="0"/>
              <a:t>owned (or owned previously) by the partner institution</a:t>
            </a:r>
          </a:p>
          <a:p>
            <a:pPr lvl="1"/>
            <a:r>
              <a:rPr lang="en-US" dirty="0" smtClean="0"/>
              <a:t>Must </a:t>
            </a:r>
            <a:r>
              <a:rPr lang="en-US" dirty="0"/>
              <a:t>be authenticated or accessing work from library premises</a:t>
            </a:r>
          </a:p>
          <a:p>
            <a:pPr lvl="1"/>
            <a:r>
              <a:rPr lang="en-US" dirty="0"/>
              <a:t>Must be on U.S. soil</a:t>
            </a:r>
          </a:p>
          <a:p>
            <a:pPr lvl="1"/>
            <a:r>
              <a:rPr lang="en-US" dirty="0"/>
              <a:t>One simultaneous access per copy </a:t>
            </a:r>
            <a:r>
              <a:rPr lang="en-US" dirty="0" smtClean="0"/>
              <a:t>owned</a:t>
            </a:r>
          </a:p>
          <a:p>
            <a:pPr lvl="1"/>
            <a:r>
              <a:rPr lang="en-US" dirty="0">
                <a:hlinkClick r:id="rId3"/>
              </a:rPr>
              <a:t>http://www.hathitrust.org/out-of-print-brittle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Access and use statements</a:t>
            </a:r>
          </a:p>
          <a:p>
            <a:pPr lvl="1"/>
            <a:r>
              <a:rPr lang="en-US" u="sng" dirty="0">
                <a:hlinkClick r:id="rId4"/>
              </a:rPr>
              <a:t>http://www.hathitrust.org/access_use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9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Vendor Agreements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Largest impact for </a:t>
            </a:r>
            <a:r>
              <a:rPr lang="en-US" dirty="0" err="1" smtClean="0"/>
              <a:t>HathiTrust</a:t>
            </a:r>
            <a:r>
              <a:rPr lang="en-US" dirty="0" smtClean="0"/>
              <a:t> is agreement with Google</a:t>
            </a:r>
          </a:p>
          <a:p>
            <a:pPr lvl="1"/>
            <a:r>
              <a:rPr lang="en-US" dirty="0" smtClean="0"/>
              <a:t>Receive digital copy from Google</a:t>
            </a:r>
          </a:p>
          <a:p>
            <a:pPr lvl="1"/>
            <a:r>
              <a:rPr lang="en-US" dirty="0" smtClean="0"/>
              <a:t>Share digital copy with partner libraries</a:t>
            </a:r>
          </a:p>
          <a:p>
            <a:pPr lvl="1"/>
            <a:r>
              <a:rPr lang="en-US" dirty="0" smtClean="0"/>
              <a:t>Prevent download for commercial purposes, redistribution of files, automated or systematic download</a:t>
            </a:r>
          </a:p>
        </p:txBody>
      </p:sp>
    </p:spTree>
    <p:extLst>
      <p:ext uri="{BB962C8B-B14F-4D97-AF65-F5344CB8AC3E}">
        <p14:creationId xmlns:p14="http://schemas.microsoft.com/office/powerpoint/2010/main" val="59898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230952"/>
              </p:ext>
            </p:extLst>
          </p:nvPr>
        </p:nvGraphicFramePr>
        <p:xfrm>
          <a:off x="254002" y="285750"/>
          <a:ext cx="8620122" cy="50610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31446"/>
                <a:gridCol w="1231446"/>
                <a:gridCol w="1231446"/>
                <a:gridCol w="1231446"/>
                <a:gridCol w="1231446"/>
                <a:gridCol w="1231446"/>
                <a:gridCol w="1231446"/>
              </a:tblGrid>
              <a:tr h="688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Type of work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64883" marB="64883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Searchable (bibliographic and full-text)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Viewable*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Full-PDF download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Print on </a:t>
                      </a:r>
                      <a:r>
                        <a:rPr lang="en-US" sz="1300" dirty="0" smtClean="0">
                          <a:effectLst/>
                        </a:rPr>
                        <a:t>Demand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Print </a:t>
                      </a:r>
                      <a:r>
                        <a:rPr lang="en-US" sz="1300" dirty="0" smtClean="0">
                          <a:effectLst/>
                        </a:rPr>
                        <a:t>disabilities*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Preservation uses (Section 108</a:t>
                      </a:r>
                      <a:r>
                        <a:rPr lang="en-US" sz="1300" dirty="0" smtClean="0">
                          <a:effectLst/>
                        </a:rPr>
                        <a:t>)*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</a:tr>
              <a:tr h="8328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Public</a:t>
                      </a:r>
                      <a:r>
                        <a:rPr lang="en-US" sz="1300" baseline="0" dirty="0" smtClean="0">
                          <a:effectLst/>
                        </a:rPr>
                        <a:t> domain worldwide 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Worldwide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Worldwide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Partners only if scanned by Google, </a:t>
                      </a:r>
                      <a:r>
                        <a:rPr lang="en-US" sz="1300" baseline="0" dirty="0" smtClean="0">
                          <a:effectLst/>
                        </a:rPr>
                        <a:t>if not, worldwide.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Worldwide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Partners worldwide 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N/A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</a:tr>
              <a:tr h="1249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Public domain (US)</a:t>
                      </a:r>
                      <a:r>
                        <a:rPr lang="en-US" sz="1300" baseline="0" dirty="0" smtClean="0">
                          <a:effectLst/>
                        </a:rPr>
                        <a:t> – Non-US works </a:t>
                      </a:r>
                      <a:r>
                        <a:rPr lang="en-US" sz="1300" dirty="0" smtClean="0">
                          <a:effectLst/>
                        </a:rPr>
                        <a:t>published</a:t>
                      </a:r>
                      <a:r>
                        <a:rPr lang="en-US" sz="1300" baseline="0" dirty="0" smtClean="0">
                          <a:effectLst/>
                        </a:rPr>
                        <a:t> </a:t>
                      </a:r>
                      <a:r>
                        <a:rPr lang="en-US" sz="1300" dirty="0" smtClean="0">
                          <a:effectLst/>
                        </a:rPr>
                        <a:t>between 1872 </a:t>
                      </a:r>
                      <a:r>
                        <a:rPr lang="en-US" sz="1300" dirty="0">
                          <a:effectLst/>
                        </a:rPr>
                        <a:t>and 1923.</a:t>
                      </a:r>
                      <a:br>
                        <a:rPr lang="en-US" sz="1300" dirty="0">
                          <a:effectLst/>
                        </a:rPr>
                      </a:b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Worldwide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When accessed from with the United </a:t>
                      </a:r>
                      <a:r>
                        <a:rPr lang="en-US" sz="1300" dirty="0" smtClean="0">
                          <a:effectLst/>
                        </a:rPr>
                        <a:t>States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Partners</a:t>
                      </a:r>
                      <a:r>
                        <a:rPr lang="en-US" sz="1300" baseline="0" dirty="0" smtClean="0">
                          <a:effectLst/>
                        </a:rPr>
                        <a:t> in the US i</a:t>
                      </a:r>
                      <a:r>
                        <a:rPr lang="en-US" sz="1300" dirty="0" smtClean="0">
                          <a:effectLst/>
                        </a:rPr>
                        <a:t>f</a:t>
                      </a:r>
                      <a:r>
                        <a:rPr lang="en-US" sz="1300" baseline="0" dirty="0" smtClean="0">
                          <a:effectLst/>
                        </a:rPr>
                        <a:t> scanned by Google,</a:t>
                      </a:r>
                      <a:r>
                        <a:rPr lang="en-US" sz="1300" dirty="0" smtClean="0">
                          <a:effectLst/>
                        </a:rPr>
                        <a:t> if not, anyone US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Available within the United States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Partners in the </a:t>
                      </a:r>
                      <a:r>
                        <a:rPr lang="en-US" sz="1300" dirty="0" smtClean="0">
                          <a:effectLst/>
                        </a:rPr>
                        <a:t>US;</a:t>
                      </a:r>
                      <a:r>
                        <a:rPr lang="en-US" sz="1300" baseline="0" dirty="0" smtClean="0">
                          <a:effectLst/>
                        </a:rPr>
                        <a:t> partners </a:t>
                      </a:r>
                      <a:r>
                        <a:rPr lang="en-US" sz="1300" dirty="0" smtClean="0">
                          <a:effectLst/>
                        </a:rPr>
                        <a:t>worldwide </a:t>
                      </a:r>
                      <a:r>
                        <a:rPr lang="en-US" sz="1300" dirty="0">
                          <a:effectLst/>
                        </a:rPr>
                        <a:t>where similar laws </a:t>
                      </a:r>
                      <a:r>
                        <a:rPr lang="en-US" sz="1300" dirty="0" smtClean="0">
                          <a:effectLst/>
                        </a:rPr>
                        <a:t>in effect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N/A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</a:tr>
              <a:tr h="1249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Works that rights holders have opened access to in </a:t>
                      </a:r>
                      <a:r>
                        <a:rPr lang="en-US" sz="1300" dirty="0" err="1">
                          <a:effectLst/>
                        </a:rPr>
                        <a:t>HathiTrust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Worldwide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Worldwide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Worldwide (if digitized by Google, </a:t>
                      </a:r>
                      <a:r>
                        <a:rPr lang="en-US" sz="1300" dirty="0" smtClean="0">
                          <a:effectLst/>
                        </a:rPr>
                        <a:t>full-PDF only available if opened with</a:t>
                      </a:r>
                      <a:r>
                        <a:rPr lang="en-US" sz="1300" baseline="0" dirty="0" smtClean="0">
                          <a:effectLst/>
                        </a:rPr>
                        <a:t> </a:t>
                      </a:r>
                      <a:r>
                        <a:rPr lang="en-US" sz="1300" dirty="0" smtClean="0">
                          <a:effectLst/>
                        </a:rPr>
                        <a:t>CC </a:t>
                      </a:r>
                      <a:r>
                        <a:rPr lang="en-US" sz="1300" dirty="0">
                          <a:effectLst/>
                        </a:rPr>
                        <a:t>license)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Worldwide with permission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Partners worldwide 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N/A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</a:tr>
              <a:tr h="10410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Works that are in-copyright </a:t>
                      </a:r>
                      <a:r>
                        <a:rPr lang="en-US" sz="1300" dirty="0" smtClean="0">
                          <a:effectLst/>
                        </a:rPr>
                        <a:t>or of undetermined</a:t>
                      </a:r>
                      <a:r>
                        <a:rPr lang="en-US" sz="1300" baseline="0" dirty="0" smtClean="0">
                          <a:effectLst/>
                        </a:rPr>
                        <a:t> status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Worldwide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Not available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Not available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Not available</a:t>
                      </a:r>
                      <a:endParaRPr lang="en-US" sz="13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Partners in the </a:t>
                      </a:r>
                      <a:r>
                        <a:rPr lang="en-US" sz="1300" dirty="0" smtClean="0">
                          <a:effectLst/>
                        </a:rPr>
                        <a:t>US;</a:t>
                      </a:r>
                      <a:r>
                        <a:rPr lang="en-US" sz="1300" baseline="0" dirty="0" smtClean="0">
                          <a:effectLst/>
                        </a:rPr>
                        <a:t> partners </a:t>
                      </a:r>
                      <a:r>
                        <a:rPr lang="en-US" sz="1300" dirty="0" smtClean="0">
                          <a:effectLst/>
                        </a:rPr>
                        <a:t>worldwide </a:t>
                      </a:r>
                      <a:r>
                        <a:rPr lang="en-US" sz="1300" dirty="0">
                          <a:effectLst/>
                        </a:rPr>
                        <a:t>where similar laws </a:t>
                      </a:r>
                      <a:r>
                        <a:rPr lang="en-US" sz="1300" dirty="0" smtClean="0">
                          <a:effectLst/>
                        </a:rPr>
                        <a:t>in effect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Partners in the </a:t>
                      </a:r>
                      <a:r>
                        <a:rPr lang="en-US" sz="1300" dirty="0" smtClean="0">
                          <a:effectLst/>
                        </a:rPr>
                        <a:t>US</a:t>
                      </a:r>
                      <a:r>
                        <a:rPr lang="en-US" sz="1300" baseline="0" dirty="0" smtClean="0">
                          <a:effectLst/>
                        </a:rPr>
                        <a:t>; partner </a:t>
                      </a:r>
                      <a:r>
                        <a:rPr lang="en-US" sz="1300" dirty="0" smtClean="0">
                          <a:effectLst/>
                        </a:rPr>
                        <a:t>worldwide </a:t>
                      </a:r>
                      <a:r>
                        <a:rPr lang="en-US" sz="1300" dirty="0">
                          <a:effectLst/>
                        </a:rPr>
                        <a:t>where similar laws </a:t>
                      </a:r>
                      <a:r>
                        <a:rPr lang="en-US" sz="1300" dirty="0" smtClean="0">
                          <a:effectLst/>
                        </a:rPr>
                        <a:t>in effect</a:t>
                      </a:r>
                      <a:endParaRPr lang="en-US" sz="1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4883" marR="64883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5001" y="5616038"/>
            <a:ext cx="74612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* Note: Access to in-copyright works is subject to conditions on Lawful uses slides. See also </a:t>
            </a:r>
            <a:r>
              <a:rPr lang="en-US" sz="1350" dirty="0" err="1" smtClean="0"/>
              <a:t>HathiTrust’s</a:t>
            </a:r>
            <a:r>
              <a:rPr lang="en-US" sz="1350" dirty="0" smtClean="0"/>
              <a:t> policies on </a:t>
            </a:r>
            <a:r>
              <a:rPr lang="en-US" sz="1350" dirty="0" smtClean="0">
                <a:hlinkClick r:id="rId3"/>
              </a:rPr>
              <a:t>Access and Use</a:t>
            </a:r>
            <a:r>
              <a:rPr lang="en-US" sz="1350" dirty="0" smtClean="0"/>
              <a:t>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6068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Shibboleth</a:t>
            </a:r>
          </a:p>
          <a:p>
            <a:pPr lvl="1"/>
            <a:r>
              <a:rPr lang="en-US" dirty="0" smtClean="0"/>
              <a:t>Login with organization</a:t>
            </a:r>
          </a:p>
          <a:p>
            <a:pPr lvl="1"/>
            <a:r>
              <a:rPr lang="en-US" dirty="0" smtClean="0"/>
              <a:t>Attributes released to Service Provider</a:t>
            </a:r>
          </a:p>
          <a:p>
            <a:pPr lvl="1"/>
            <a:r>
              <a:rPr lang="en-US" dirty="0" smtClean="0"/>
              <a:t>Authorize access</a:t>
            </a:r>
          </a:p>
          <a:p>
            <a:pPr lvl="1"/>
            <a:r>
              <a:rPr lang="en-US" dirty="0" smtClean="0">
                <a:hlinkClick r:id="rId3"/>
              </a:rPr>
              <a:t>http://www.hathitrust.org/shibboleth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740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NYLRC-PageTurnerLo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2" y="196501"/>
            <a:ext cx="5610676" cy="45561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492625" y="148876"/>
            <a:ext cx="66675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1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NYLRC-PageTurnerLo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2" y="196501"/>
            <a:ext cx="5610676" cy="45561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492625" y="148876"/>
            <a:ext cx="66675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ENYLRC-FullTextSearchLog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2" y="714374"/>
            <a:ext cx="5647361" cy="419347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9375" y="666052"/>
            <a:ext cx="66675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8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NYLRC-PageTurnerLo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2" y="196501"/>
            <a:ext cx="5610676" cy="45561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492625" y="148876"/>
            <a:ext cx="66675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ENYLRC-FullTextSearchLog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2" y="714374"/>
            <a:ext cx="5647361" cy="419347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9375" y="666052"/>
            <a:ext cx="66675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ENYLRC-CollectionsLog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5" y="1111250"/>
            <a:ext cx="5610676" cy="45561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842591" y="1053751"/>
            <a:ext cx="66675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9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NYLRC-Lo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660400"/>
            <a:ext cx="6999446" cy="51974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75340" y="1625250"/>
            <a:ext cx="2761659" cy="438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NYLRC-Lo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660400"/>
            <a:ext cx="6999446" cy="51974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75715" y="1625249"/>
            <a:ext cx="2761659" cy="438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3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04040"/>
                </a:solidFill>
                <a:latin typeface="Calibri" charset="0"/>
              </a:rPr>
              <a:t>The Name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</a:rPr>
              <a:t>The meaning behind the name</a:t>
            </a:r>
          </a:p>
          <a:p>
            <a:pPr lvl="1"/>
            <a:r>
              <a:rPr lang="en-US" dirty="0" err="1">
                <a:solidFill>
                  <a:srgbClr val="000000"/>
                </a:solidFill>
                <a:latin typeface="Calibri" charset="0"/>
              </a:rPr>
              <a:t>Hathi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(hah-tee)--Hindi for elephant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charset="0"/>
              </a:rPr>
              <a:t>Big, strong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charset="0"/>
              </a:rPr>
              <a:t>Never forgets, wise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charset="0"/>
              </a:rPr>
              <a:t>Secure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charset="0"/>
              </a:rPr>
              <a:t>Trustworthy</a:t>
            </a:r>
          </a:p>
          <a:p>
            <a:pPr lvl="1"/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2291" name="Picture 6" descr="http://www.gasolinealleyantiques.com/images/Records%20Page/lg-7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2486025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1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Introduction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Vision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Mission and Goals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Comprehensive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Building the digital archive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Practice </a:t>
            </a:r>
          </a:p>
          <a:p>
            <a:pPr lvl="1"/>
            <a:r>
              <a:rPr lang="en-US" dirty="0"/>
              <a:t>Repository and Content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  <a:p>
            <a:pPr lvl="1"/>
            <a:r>
              <a:rPr lang="en-US" dirty="0"/>
              <a:t>Preservation for Access </a:t>
            </a:r>
            <a:r>
              <a:rPr lang="en-US" dirty="0" smtClean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Implementation</a:t>
            </a:r>
          </a:p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8711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0931340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9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41373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Does your institution or organization host its own repository?</a:t>
            </a:r>
          </a:p>
          <a:p>
            <a:r>
              <a:rPr lang="en-US" dirty="0" smtClean="0"/>
              <a:t>Host website and associated resources</a:t>
            </a:r>
          </a:p>
          <a:p>
            <a:r>
              <a:rPr lang="en-US" dirty="0" smtClean="0"/>
              <a:t>Host digitized content (images, maps, etc.)</a:t>
            </a:r>
          </a:p>
          <a:p>
            <a:r>
              <a:rPr lang="en-US" dirty="0" smtClean="0"/>
              <a:t>Host digitized or born-digital published works</a:t>
            </a:r>
          </a:p>
          <a:p>
            <a:r>
              <a:rPr lang="en-US" dirty="0" smtClean="0"/>
              <a:t>Other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34125" y="619125"/>
            <a:ext cx="1981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Poll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1763216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41373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How many of these activities does your repository engage in?</a:t>
            </a:r>
          </a:p>
          <a:p>
            <a:r>
              <a:rPr lang="en-US" dirty="0" smtClean="0"/>
              <a:t>Redundancy (e.g., backup)</a:t>
            </a:r>
          </a:p>
          <a:p>
            <a:r>
              <a:rPr lang="en-US" dirty="0" smtClean="0"/>
              <a:t>Fixity and error-checking</a:t>
            </a:r>
          </a:p>
          <a:p>
            <a:r>
              <a:rPr lang="en-US" dirty="0" smtClean="0"/>
              <a:t>Format validation</a:t>
            </a:r>
          </a:p>
          <a:p>
            <a:r>
              <a:rPr lang="en-US" dirty="0" smtClean="0"/>
              <a:t>Format migration</a:t>
            </a:r>
          </a:p>
          <a:p>
            <a:r>
              <a:rPr lang="en-US" dirty="0" smtClean="0"/>
              <a:t>Tracking provenance and actions performed on digital items</a:t>
            </a:r>
          </a:p>
          <a:p>
            <a:endParaRPr lang="en-US" dirty="0"/>
          </a:p>
          <a:p>
            <a:r>
              <a:rPr lang="en-US" dirty="0" smtClean="0"/>
              <a:t>Less than 3</a:t>
            </a:r>
          </a:p>
          <a:p>
            <a:r>
              <a:rPr lang="en-US" dirty="0" smtClean="0"/>
              <a:t>More than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34125" y="619125"/>
            <a:ext cx="1981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Poll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6634043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Overarching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Community</a:t>
            </a:r>
            <a:endParaRPr lang="en-US" dirty="0"/>
          </a:p>
          <a:p>
            <a:r>
              <a:rPr lang="en-US" dirty="0" smtClean="0"/>
              <a:t>Scale</a:t>
            </a:r>
          </a:p>
          <a:p>
            <a:r>
              <a:rPr lang="en-US" dirty="0" smtClean="0"/>
              <a:t>Access and Preservation</a:t>
            </a:r>
          </a:p>
          <a:p>
            <a:r>
              <a:rPr lang="en-US" dirty="0" smtClean="0"/>
              <a:t>Openness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903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Community</a:t>
            </a:r>
            <a:endParaRPr lang="en-US" dirty="0"/>
          </a:p>
        </p:txBody>
      </p:sp>
      <p:pic>
        <p:nvPicPr>
          <p:cNvPr id="3" name="Picture 2" descr="SENYLRC-OAISEx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228015"/>
            <a:ext cx="7784073" cy="97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NYLRC-OAISExplainArr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02" y="2752725"/>
            <a:ext cx="1523898" cy="1694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Community</a:t>
            </a:r>
            <a:endParaRPr lang="en-US" dirty="0"/>
          </a:p>
        </p:txBody>
      </p:sp>
      <p:pic>
        <p:nvPicPr>
          <p:cNvPr id="3" name="Picture 2" descr="SENYLRC-OAISEx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228015"/>
            <a:ext cx="7784073" cy="97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4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</a:p>
          <a:p>
            <a:pPr lvl="1"/>
            <a:r>
              <a:rPr lang="en-US" dirty="0" smtClean="0"/>
              <a:t>To contribute to the common good by collecting, organizing, preserving, communicating, and sharing the record of human knowledge</a:t>
            </a:r>
          </a:p>
          <a:p>
            <a:r>
              <a:rPr lang="en-US" dirty="0" smtClean="0"/>
              <a:t>Strategy</a:t>
            </a:r>
          </a:p>
          <a:p>
            <a:pPr lvl="1"/>
            <a:r>
              <a:rPr lang="en-US" dirty="0" smtClean="0"/>
              <a:t>“Co-owned and managed”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and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“Light” archive benefits</a:t>
            </a:r>
          </a:p>
          <a:p>
            <a:pPr lvl="1"/>
            <a:r>
              <a:rPr lang="en-US" dirty="0" smtClean="0"/>
              <a:t>Access to materials</a:t>
            </a:r>
          </a:p>
          <a:p>
            <a:pPr lvl="1"/>
            <a:r>
              <a:rPr lang="en-US" dirty="0" smtClean="0"/>
              <a:t>Checks on integrity</a:t>
            </a:r>
          </a:p>
          <a:p>
            <a:pPr lvl="1"/>
            <a:r>
              <a:rPr lang="en-US" dirty="0" smtClean="0"/>
              <a:t>Best chance for content to be used and valued, preserved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31494</TotalTime>
  <Words>4549</Words>
  <Application>Microsoft Macintosh PowerPoint</Application>
  <PresentationFormat>On-screen Show (4:3)</PresentationFormat>
  <Paragraphs>1611</Paragraphs>
  <Slides>180</Slides>
  <Notes>180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180</vt:i4>
      </vt:variant>
    </vt:vector>
  </HeadingPairs>
  <TitlesOfParts>
    <vt:vector size="182" baseType="lpstr">
      <vt:lpstr>Office Theme</vt:lpstr>
      <vt:lpstr>Custom Design</vt:lpstr>
      <vt:lpstr>Putting it All Together: HathiTrust Vision, Practice, and Implementation</vt:lpstr>
      <vt:lpstr>PowerPoint Presentation</vt:lpstr>
      <vt:lpstr>PowerPoint Presentation</vt:lpstr>
      <vt:lpstr>Outline</vt:lpstr>
      <vt:lpstr>Introduction</vt:lpstr>
      <vt:lpstr>Partnership</vt:lpstr>
      <vt:lpstr>Partnership</vt:lpstr>
      <vt:lpstr>Digital Repository</vt:lpstr>
      <vt:lpstr>The Name</vt:lpstr>
      <vt:lpstr>Vision</vt:lpstr>
      <vt:lpstr>Mission </vt:lpstr>
      <vt:lpstr>HathiTrust</vt:lpstr>
      <vt:lpstr>Collections and Collaboration</vt:lpstr>
      <vt:lpstr>Scope and Nature of the Work</vt:lpstr>
      <vt:lpstr>PowerPoint Presentation</vt:lpstr>
      <vt:lpstr>PowerPoint Presentation</vt:lpstr>
      <vt:lpstr>PowerPoint Presentation</vt:lpstr>
      <vt:lpstr>PowerPoint Presentation</vt:lpstr>
      <vt:lpstr>The Collective Collection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Practice: Repository and Content</vt:lpstr>
      <vt:lpstr>Repository and Content</vt:lpstr>
      <vt:lpstr>PowerPoint Presentation</vt:lpstr>
      <vt:lpstr>PowerPoint Presentation</vt:lpstr>
      <vt:lpstr>Dates</vt:lpstr>
      <vt:lpstr>Language Distribution (1)</vt:lpstr>
      <vt:lpstr>Language Distribution (2)</vt:lpstr>
      <vt:lpstr>Copyright Distribution</vt:lpstr>
      <vt:lpstr>Support Beyond Books and Journals</vt:lpstr>
      <vt:lpstr>PowerPoint Presentation</vt:lpstr>
      <vt:lpstr>PowerPoint Presentation</vt:lpstr>
      <vt:lpstr>Repository and Content</vt:lpstr>
      <vt:lpstr>PowerPoint Presentation</vt:lpstr>
      <vt:lpstr>PowerPoint Presentation</vt:lpstr>
      <vt:lpstr>PowerPoint Presentation</vt:lpstr>
      <vt:lpstr>Constitutional Convention</vt:lpstr>
      <vt:lpstr>PowerPoint Presentation</vt:lpstr>
      <vt:lpstr>Practice: Repository and Content</vt:lpstr>
      <vt:lpstr>PowerPoint Presentation</vt:lpstr>
      <vt:lpstr>Practice: Preservation for Access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APIs</vt:lpstr>
      <vt:lpstr>PowerPoint Presentation</vt:lpstr>
      <vt:lpstr>PowerPoint Presentation</vt:lpstr>
      <vt:lpstr>PowerPoint Presentation</vt:lpstr>
      <vt:lpstr>PowerPoint Presentation</vt:lpstr>
      <vt:lpstr>Datasets</vt:lpstr>
      <vt:lpstr>Research Center</vt:lpstr>
      <vt:lpstr>Access Determinations</vt:lpstr>
      <vt:lpstr>Automatic Rights Determination</vt:lpstr>
      <vt:lpstr>Manual Rights Determination</vt:lpstr>
      <vt:lpstr>Rights Database</vt:lpstr>
      <vt:lpstr>Lawful uses</vt:lpstr>
      <vt:lpstr>Lawful uses (2)</vt:lpstr>
      <vt:lpstr>Vendor Agreements</vt:lpstr>
      <vt:lpstr>PowerPoint Presentation</vt:lpstr>
      <vt:lpstr>Authentication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Implementation</vt:lpstr>
      <vt:lpstr>PowerPoint Presentation</vt:lpstr>
      <vt:lpstr>PowerPoint Presentation</vt:lpstr>
      <vt:lpstr>Overarching ideas</vt:lpstr>
      <vt:lpstr>Community</vt:lpstr>
      <vt:lpstr>Community</vt:lpstr>
      <vt:lpstr>Scale</vt:lpstr>
      <vt:lpstr>Preservation and Access</vt:lpstr>
      <vt:lpstr>Openness</vt:lpstr>
      <vt:lpstr>Overarching ideas</vt:lpstr>
      <vt:lpstr>Repository Philosophy/Design</vt:lpstr>
      <vt:lpstr>PowerPoint Presentation</vt:lpstr>
      <vt:lpstr>PowerPoint Presentation</vt:lpstr>
      <vt:lpstr>PowerPoint Presentation</vt:lpstr>
      <vt:lpstr>Content</vt:lpstr>
      <vt:lpstr>Content</vt:lpstr>
      <vt:lpstr>Content 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Rights Attributes</vt:lpstr>
      <vt:lpstr>Rights Determination Reason Codes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 &amp; Management</vt:lpstr>
      <vt:lpstr>Architecture &amp; Management</vt:lpstr>
      <vt:lpstr>Architecture &amp; Management</vt:lpstr>
      <vt:lpstr>Architecture &amp; Management</vt:lpstr>
      <vt:lpstr>Architecture &amp; Management</vt:lpstr>
      <vt:lpstr>PowerPoint Presentation</vt:lpstr>
      <vt:lpstr>Architecture &amp; Management</vt:lpstr>
      <vt:lpstr>What is METS?</vt:lpstr>
      <vt:lpstr>Why METS</vt:lpstr>
      <vt:lpstr>Metadata Framework</vt:lpstr>
      <vt:lpstr>Source METS (1)</vt:lpstr>
      <vt:lpstr>Source METS (2)</vt:lpstr>
      <vt:lpstr>HathiTrust METS (1)</vt:lpstr>
      <vt:lpstr>HathiTrust METS (2)</vt:lpstr>
      <vt:lpstr>Page Feature Mapping (Google)</vt:lpstr>
      <vt:lpstr>Pagetag Mapping (IA)</vt:lpstr>
      <vt:lpstr>Pagetag Mapping (DLPS)</vt:lpstr>
      <vt:lpstr>PowerPoint Presentation</vt:lpstr>
      <vt:lpstr>PowerPoint Presentation</vt:lpstr>
      <vt:lpstr>PowerPoint Presentation</vt:lpstr>
      <vt:lpstr>Provenance</vt:lpstr>
      <vt:lpstr>Provenance</vt:lpstr>
      <vt:lpstr>Provenance</vt:lpstr>
      <vt:lpstr>Preservation Strategies</vt:lpstr>
      <vt:lpstr>Outline</vt:lpstr>
      <vt:lpstr>PowerPoint Presentation</vt:lpstr>
      <vt:lpstr>How HathiTrust Can Change the Way We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</vt:lpstr>
      <vt:lpstr>Relationships</vt:lpstr>
      <vt:lpstr>Relationships</vt:lpstr>
      <vt:lpstr>Relationships</vt:lpstr>
      <vt:lpstr>Relationships</vt:lpstr>
      <vt:lpstr>PowerPoint Presentation</vt:lpstr>
      <vt:lpstr>PowerPoint Presentation</vt:lpstr>
      <vt:lpstr>PowerPoint Presentation</vt:lpstr>
      <vt:lpstr> A global change in the library environment</vt:lpstr>
      <vt:lpstr>Digitized Books in Shared Repositories</vt:lpstr>
      <vt:lpstr>Collection Overlap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How to find out more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HathiTrust and How Can It Be Used? </dc:title>
  <dc:creator>jjyork</dc:creator>
  <cp:lastModifiedBy>Library User</cp:lastModifiedBy>
  <cp:revision>563</cp:revision>
  <dcterms:created xsi:type="dcterms:W3CDTF">2012-03-08T23:05:54Z</dcterms:created>
  <dcterms:modified xsi:type="dcterms:W3CDTF">2013-02-21T10:34:09Z</dcterms:modified>
</cp:coreProperties>
</file>