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notesSlides/notesSlide12.xml" ContentType="application/vnd.openxmlformats-officedocument.presentationml.notesSlide+xml"/>
  <Override PartName="/ppt/charts/chart2.xml" ContentType="application/vnd.openxmlformats-officedocument.drawingml.chart+xml"/>
  <Override PartName="/ppt/notesSlides/notesSlide13.xml" ContentType="application/vnd.openxmlformats-officedocument.presentationml.notesSlide+xml"/>
  <Override PartName="/ppt/charts/chart3.xml" ContentType="application/vnd.openxmlformats-officedocument.drawingml.chart+xml"/>
  <Override PartName="/ppt/notesSlides/notesSlide14.xml" ContentType="application/vnd.openxmlformats-officedocument.presentationml.notesSlide+xml"/>
  <Override PartName="/ppt/charts/chart4.xml" ContentType="application/vnd.openxmlformats-officedocument.drawingml.chart+xml"/>
  <Override PartName="/ppt/notesSlides/notesSlide15.xml" ContentType="application/vnd.openxmlformats-officedocument.presentationml.notesSlide+xml"/>
  <Override PartName="/ppt/charts/chart5.xml" ContentType="application/vnd.openxmlformats-officedocument.drawingml.chart+xml"/>
  <Override PartName="/ppt/notesSlides/notesSlide16.xml" ContentType="application/vnd.openxmlformats-officedocument.presentationml.notesSlide+xml"/>
  <Override PartName="/ppt/charts/chart6.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64" r:id="rId2"/>
  </p:sldMasterIdLst>
  <p:notesMasterIdLst>
    <p:notesMasterId r:id="rId73"/>
  </p:notesMasterIdLst>
  <p:handoutMasterIdLst>
    <p:handoutMasterId r:id="rId74"/>
  </p:handoutMasterIdLst>
  <p:sldIdLst>
    <p:sldId id="894" r:id="rId3"/>
    <p:sldId id="623" r:id="rId4"/>
    <p:sldId id="626" r:id="rId5"/>
    <p:sldId id="1058" r:id="rId6"/>
    <p:sldId id="466" r:id="rId7"/>
    <p:sldId id="467" r:id="rId8"/>
    <p:sldId id="468" r:id="rId9"/>
    <p:sldId id="590" r:id="rId10"/>
    <p:sldId id="625" r:id="rId11"/>
    <p:sldId id="1033" r:id="rId12"/>
    <p:sldId id="1046" r:id="rId13"/>
    <p:sldId id="1047" r:id="rId14"/>
    <p:sldId id="1048" r:id="rId15"/>
    <p:sldId id="1049" r:id="rId16"/>
    <p:sldId id="1051" r:id="rId17"/>
    <p:sldId id="1059" r:id="rId18"/>
    <p:sldId id="898" r:id="rId19"/>
    <p:sldId id="899" r:id="rId20"/>
    <p:sldId id="900" r:id="rId21"/>
    <p:sldId id="901" r:id="rId22"/>
    <p:sldId id="950" r:id="rId23"/>
    <p:sldId id="902" r:id="rId24"/>
    <p:sldId id="903" r:id="rId25"/>
    <p:sldId id="904" r:id="rId26"/>
    <p:sldId id="905" r:id="rId27"/>
    <p:sldId id="961" r:id="rId28"/>
    <p:sldId id="962" r:id="rId29"/>
    <p:sldId id="906" r:id="rId30"/>
    <p:sldId id="907" r:id="rId31"/>
    <p:sldId id="1018" r:id="rId32"/>
    <p:sldId id="909" r:id="rId33"/>
    <p:sldId id="910" r:id="rId34"/>
    <p:sldId id="912" r:id="rId35"/>
    <p:sldId id="914" r:id="rId36"/>
    <p:sldId id="915" r:id="rId37"/>
    <p:sldId id="916" r:id="rId38"/>
    <p:sldId id="917" r:id="rId39"/>
    <p:sldId id="918" r:id="rId40"/>
    <p:sldId id="919" r:id="rId41"/>
    <p:sldId id="920" r:id="rId42"/>
    <p:sldId id="1020" r:id="rId43"/>
    <p:sldId id="1021" r:id="rId44"/>
    <p:sldId id="1022" r:id="rId45"/>
    <p:sldId id="1023" r:id="rId46"/>
    <p:sldId id="921" r:id="rId47"/>
    <p:sldId id="922" r:id="rId48"/>
    <p:sldId id="923" r:id="rId49"/>
    <p:sldId id="924" r:id="rId50"/>
    <p:sldId id="925" r:id="rId51"/>
    <p:sldId id="926" r:id="rId52"/>
    <p:sldId id="927" r:id="rId53"/>
    <p:sldId id="928" r:id="rId54"/>
    <p:sldId id="929" r:id="rId55"/>
    <p:sldId id="930" r:id="rId56"/>
    <p:sldId id="932" r:id="rId57"/>
    <p:sldId id="933" r:id="rId58"/>
    <p:sldId id="934" r:id="rId59"/>
    <p:sldId id="935" r:id="rId60"/>
    <p:sldId id="1039" r:id="rId61"/>
    <p:sldId id="1031" r:id="rId62"/>
    <p:sldId id="944" r:id="rId63"/>
    <p:sldId id="946" r:id="rId64"/>
    <p:sldId id="1024" r:id="rId65"/>
    <p:sldId id="1025" r:id="rId66"/>
    <p:sldId id="1052" r:id="rId67"/>
    <p:sldId id="1053" r:id="rId68"/>
    <p:sldId id="1054" r:id="rId69"/>
    <p:sldId id="1055" r:id="rId70"/>
    <p:sldId id="1036" r:id="rId71"/>
    <p:sldId id="1035" r:id="rId7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clrMru>
    <a:srgbClr val="D2403B"/>
    <a:srgbClr val="694B8E"/>
    <a:srgbClr val="D5D5D5"/>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680" autoAdjust="0"/>
    <p:restoredTop sz="77106" autoAdjust="0"/>
  </p:normalViewPr>
  <p:slideViewPr>
    <p:cSldViewPr snapToGrid="0" snapToObjects="1">
      <p:cViewPr>
        <p:scale>
          <a:sx n="50" d="100"/>
          <a:sy n="50" d="100"/>
        </p:scale>
        <p:origin x="-1560" y="-344"/>
      </p:cViewPr>
      <p:guideLst>
        <p:guide orient="horz" pos="2160"/>
        <p:guide pos="2880"/>
      </p:guideLst>
    </p:cSldViewPr>
  </p:slideViewPr>
  <p:outlineViewPr>
    <p:cViewPr>
      <p:scale>
        <a:sx n="33" d="100"/>
        <a:sy n="33" d="100"/>
      </p:scale>
      <p:origin x="0" y="776"/>
    </p:cViewPr>
  </p:outlineViewPr>
  <p:notesTextViewPr>
    <p:cViewPr>
      <p:scale>
        <a:sx n="100" d="100"/>
        <a:sy n="100" d="100"/>
      </p:scale>
      <p:origin x="0" y="0"/>
    </p:cViewPr>
  </p:notesTextViewPr>
  <p:sorterViewPr>
    <p:cViewPr>
      <p:scale>
        <a:sx n="128" d="100"/>
        <a:sy n="128" d="100"/>
      </p:scale>
      <p:origin x="0" y="35728"/>
    </p:cViewPr>
  </p:sorterViewPr>
  <p:notesViewPr>
    <p:cSldViewPr snapToGrid="0" snapToObjects="1">
      <p:cViewPr varScale="1">
        <p:scale>
          <a:sx n="80" d="100"/>
          <a:sy n="80" d="100"/>
        </p:scale>
        <p:origin x="-222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73" Type="http://schemas.openxmlformats.org/officeDocument/2006/relationships/notesMaster" Target="notesMasters/notesMaster1.xml"/><Relationship Id="rId74" Type="http://schemas.openxmlformats.org/officeDocument/2006/relationships/handoutMaster" Target="handoutMasters/handoutMaster1.xml"/><Relationship Id="rId75" Type="http://schemas.openxmlformats.org/officeDocument/2006/relationships/printerSettings" Target="printerSettings/printerSettings1.bin"/><Relationship Id="rId76" Type="http://schemas.openxmlformats.org/officeDocument/2006/relationships/presProps" Target="presProps.xml"/><Relationship Id="rId77" Type="http://schemas.openxmlformats.org/officeDocument/2006/relationships/viewProps" Target="viewProps.xml"/><Relationship Id="rId78" Type="http://schemas.openxmlformats.org/officeDocument/2006/relationships/theme" Target="theme/theme1.xml"/><Relationship Id="rId79" Type="http://schemas.openxmlformats.org/officeDocument/2006/relationships/tableStyles" Target="tableStyles.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areaChart>
        <c:grouping val="percentStacked"/>
        <c:varyColors val="0"/>
        <c:ser>
          <c:idx val="0"/>
          <c:order val="0"/>
          <c:tx>
            <c:strRef>
              <c:f>Sheet1!$A$2</c:f>
              <c:strCache>
                <c:ptCount val="1"/>
                <c:pt idx="0">
                  <c:v>Michigan</c:v>
                </c:pt>
              </c:strCache>
            </c:strRef>
          </c:tx>
          <c:cat>
            <c:strRef>
              <c:f>Sheet1!$B$1:$I$1</c:f>
              <c:strCache>
                <c:ptCount val="8"/>
                <c:pt idx="0">
                  <c:v>10/1/08</c:v>
                </c:pt>
                <c:pt idx="1">
                  <c:v>10/1/09</c:v>
                </c:pt>
                <c:pt idx="2">
                  <c:v>10/1/10</c:v>
                </c:pt>
                <c:pt idx="3">
                  <c:v>10/1/11</c:v>
                </c:pt>
                <c:pt idx="4">
                  <c:v>7/1/12</c:v>
                </c:pt>
                <c:pt idx="5">
                  <c:v>1/1/13</c:v>
                </c:pt>
                <c:pt idx="6">
                  <c:v>1/1/14</c:v>
                </c:pt>
                <c:pt idx="7">
                  <c:v>1/1/15</c:v>
                </c:pt>
              </c:strCache>
            </c:strRef>
          </c:cat>
          <c:val>
            <c:numRef>
              <c:f>Sheet1!$B$2:$I$2</c:f>
              <c:numCache>
                <c:formatCode>0%</c:formatCode>
                <c:ptCount val="8"/>
                <c:pt idx="0">
                  <c:v>0.94</c:v>
                </c:pt>
                <c:pt idx="1">
                  <c:v>0.81</c:v>
                </c:pt>
                <c:pt idx="2">
                  <c:v>0.6</c:v>
                </c:pt>
                <c:pt idx="3">
                  <c:v>0.46</c:v>
                </c:pt>
                <c:pt idx="4">
                  <c:v>0.45</c:v>
                </c:pt>
                <c:pt idx="5" formatCode="0.00%">
                  <c:v>0.43</c:v>
                </c:pt>
                <c:pt idx="6" formatCode="0.00%">
                  <c:v>0.42516</c:v>
                </c:pt>
                <c:pt idx="7" formatCode="0.00%">
                  <c:v>0.36252</c:v>
                </c:pt>
              </c:numCache>
            </c:numRef>
          </c:val>
        </c:ser>
        <c:ser>
          <c:idx val="1"/>
          <c:order val="1"/>
          <c:tx>
            <c:strRef>
              <c:f>Sheet1!$A$3</c:f>
              <c:strCache>
                <c:ptCount val="1"/>
                <c:pt idx="0">
                  <c:v>California</c:v>
                </c:pt>
              </c:strCache>
            </c:strRef>
          </c:tx>
          <c:cat>
            <c:strRef>
              <c:f>Sheet1!$B$1:$I$1</c:f>
              <c:strCache>
                <c:ptCount val="8"/>
                <c:pt idx="0">
                  <c:v>10/1/08</c:v>
                </c:pt>
                <c:pt idx="1">
                  <c:v>10/1/09</c:v>
                </c:pt>
                <c:pt idx="2">
                  <c:v>10/1/10</c:v>
                </c:pt>
                <c:pt idx="3">
                  <c:v>10/1/11</c:v>
                </c:pt>
                <c:pt idx="4">
                  <c:v>7/1/12</c:v>
                </c:pt>
                <c:pt idx="5">
                  <c:v>1/1/13</c:v>
                </c:pt>
                <c:pt idx="6">
                  <c:v>1/1/14</c:v>
                </c:pt>
                <c:pt idx="7">
                  <c:v>1/1/15</c:v>
                </c:pt>
              </c:strCache>
            </c:strRef>
          </c:cat>
          <c:val>
            <c:numRef>
              <c:f>Sheet1!$B$3:$I$3</c:f>
              <c:numCache>
                <c:formatCode>0%</c:formatCode>
                <c:ptCount val="8"/>
                <c:pt idx="1">
                  <c:v>0.13</c:v>
                </c:pt>
                <c:pt idx="2">
                  <c:v>0.26</c:v>
                </c:pt>
                <c:pt idx="3">
                  <c:v>0.32</c:v>
                </c:pt>
                <c:pt idx="4">
                  <c:v>0.32</c:v>
                </c:pt>
                <c:pt idx="5" formatCode="0.00%">
                  <c:v>0.32</c:v>
                </c:pt>
                <c:pt idx="6" formatCode="0.00%">
                  <c:v>0.31465</c:v>
                </c:pt>
                <c:pt idx="7" formatCode="0.00%">
                  <c:v>0.27789</c:v>
                </c:pt>
              </c:numCache>
            </c:numRef>
          </c:val>
        </c:ser>
        <c:ser>
          <c:idx val="2"/>
          <c:order val="2"/>
          <c:tx>
            <c:strRef>
              <c:f>Sheet1!$A$4</c:f>
              <c:strCache>
                <c:ptCount val="1"/>
                <c:pt idx="0">
                  <c:v>Harvard</c:v>
                </c:pt>
              </c:strCache>
            </c:strRef>
          </c:tx>
          <c:cat>
            <c:strRef>
              <c:f>Sheet1!$B$1:$I$1</c:f>
              <c:strCache>
                <c:ptCount val="8"/>
                <c:pt idx="0">
                  <c:v>10/1/08</c:v>
                </c:pt>
                <c:pt idx="1">
                  <c:v>10/1/09</c:v>
                </c:pt>
                <c:pt idx="2">
                  <c:v>10/1/10</c:v>
                </c:pt>
                <c:pt idx="3">
                  <c:v>10/1/11</c:v>
                </c:pt>
                <c:pt idx="4">
                  <c:v>7/1/12</c:v>
                </c:pt>
                <c:pt idx="5">
                  <c:v>1/1/13</c:v>
                </c:pt>
                <c:pt idx="6">
                  <c:v>1/1/14</c:v>
                </c:pt>
                <c:pt idx="7">
                  <c:v>1/1/15</c:v>
                </c:pt>
              </c:strCache>
            </c:strRef>
          </c:cat>
          <c:val>
            <c:numRef>
              <c:f>Sheet1!$B$4:$I$4</c:f>
              <c:numCache>
                <c:formatCode>General</c:formatCode>
                <c:ptCount val="8"/>
                <c:pt idx="3" formatCode="0%">
                  <c:v>0.01</c:v>
                </c:pt>
                <c:pt idx="4" formatCode="0%">
                  <c:v>0.02</c:v>
                </c:pt>
                <c:pt idx="5" formatCode="0.00%">
                  <c:v>0.02</c:v>
                </c:pt>
                <c:pt idx="6" formatCode="0.00%">
                  <c:v>0.02163</c:v>
                </c:pt>
                <c:pt idx="7" formatCode="0.00%">
                  <c:v>0.06447</c:v>
                </c:pt>
              </c:numCache>
            </c:numRef>
          </c:val>
        </c:ser>
        <c:ser>
          <c:idx val="3"/>
          <c:order val="3"/>
          <c:tx>
            <c:strRef>
              <c:f>Sheet1!$A$5</c:f>
              <c:strCache>
                <c:ptCount val="1"/>
                <c:pt idx="0">
                  <c:v>Wisconsin</c:v>
                </c:pt>
              </c:strCache>
            </c:strRef>
          </c:tx>
          <c:cat>
            <c:strRef>
              <c:f>Sheet1!$B$1:$I$1</c:f>
              <c:strCache>
                <c:ptCount val="8"/>
                <c:pt idx="0">
                  <c:v>10/1/08</c:v>
                </c:pt>
                <c:pt idx="1">
                  <c:v>10/1/09</c:v>
                </c:pt>
                <c:pt idx="2">
                  <c:v>10/1/10</c:v>
                </c:pt>
                <c:pt idx="3">
                  <c:v>10/1/11</c:v>
                </c:pt>
                <c:pt idx="4">
                  <c:v>7/1/12</c:v>
                </c:pt>
                <c:pt idx="5">
                  <c:v>1/1/13</c:v>
                </c:pt>
                <c:pt idx="6">
                  <c:v>1/1/14</c:v>
                </c:pt>
                <c:pt idx="7">
                  <c:v>1/1/15</c:v>
                </c:pt>
              </c:strCache>
            </c:strRef>
          </c:cat>
          <c:val>
            <c:numRef>
              <c:f>Sheet1!$B$5:$I$5</c:f>
              <c:numCache>
                <c:formatCode>0%</c:formatCode>
                <c:ptCount val="8"/>
                <c:pt idx="0">
                  <c:v>0.06</c:v>
                </c:pt>
                <c:pt idx="1">
                  <c:v>0.06</c:v>
                </c:pt>
                <c:pt idx="2">
                  <c:v>0.06</c:v>
                </c:pt>
                <c:pt idx="3">
                  <c:v>0.05</c:v>
                </c:pt>
                <c:pt idx="4">
                  <c:v>0.05</c:v>
                </c:pt>
                <c:pt idx="5" formatCode="0.00%">
                  <c:v>0.05</c:v>
                </c:pt>
                <c:pt idx="6" formatCode="0.00%">
                  <c:v>0.05064</c:v>
                </c:pt>
                <c:pt idx="7" formatCode="0.00%">
                  <c:v>0.04314</c:v>
                </c:pt>
              </c:numCache>
            </c:numRef>
          </c:val>
        </c:ser>
        <c:ser>
          <c:idx val="4"/>
          <c:order val="4"/>
          <c:tx>
            <c:strRef>
              <c:f>Sheet1!$A$6</c:f>
              <c:strCache>
                <c:ptCount val="1"/>
                <c:pt idx="0">
                  <c:v>Indiana</c:v>
                </c:pt>
              </c:strCache>
            </c:strRef>
          </c:tx>
          <c:cat>
            <c:strRef>
              <c:f>Sheet1!$B$1:$I$1</c:f>
              <c:strCache>
                <c:ptCount val="8"/>
                <c:pt idx="0">
                  <c:v>10/1/08</c:v>
                </c:pt>
                <c:pt idx="1">
                  <c:v>10/1/09</c:v>
                </c:pt>
                <c:pt idx="2">
                  <c:v>10/1/10</c:v>
                </c:pt>
                <c:pt idx="3">
                  <c:v>10/1/11</c:v>
                </c:pt>
                <c:pt idx="4">
                  <c:v>7/1/12</c:v>
                </c:pt>
                <c:pt idx="5">
                  <c:v>1/1/13</c:v>
                </c:pt>
                <c:pt idx="6">
                  <c:v>1/1/14</c:v>
                </c:pt>
                <c:pt idx="7">
                  <c:v>1/1/15</c:v>
                </c:pt>
              </c:strCache>
            </c:strRef>
          </c:cat>
          <c:val>
            <c:numRef>
              <c:f>Sheet1!$B$6:$I$6</c:f>
              <c:numCache>
                <c:formatCode>0%</c:formatCode>
                <c:ptCount val="8"/>
                <c:pt idx="1">
                  <c:v>0.0</c:v>
                </c:pt>
                <c:pt idx="2">
                  <c:v>0.03</c:v>
                </c:pt>
                <c:pt idx="3">
                  <c:v>0.02</c:v>
                </c:pt>
                <c:pt idx="4">
                  <c:v>0.02</c:v>
                </c:pt>
                <c:pt idx="5" formatCode="0.00%">
                  <c:v>0.02</c:v>
                </c:pt>
                <c:pt idx="6" formatCode="0.00%">
                  <c:v>0.01782</c:v>
                </c:pt>
                <c:pt idx="7" formatCode="0.00%">
                  <c:v>0.04068</c:v>
                </c:pt>
              </c:numCache>
            </c:numRef>
          </c:val>
        </c:ser>
        <c:ser>
          <c:idx val="5"/>
          <c:order val="5"/>
          <c:tx>
            <c:strRef>
              <c:f>Sheet1!$A$7</c:f>
              <c:strCache>
                <c:ptCount val="1"/>
                <c:pt idx="0">
                  <c:v>Cornell</c:v>
                </c:pt>
              </c:strCache>
            </c:strRef>
          </c:tx>
          <c:cat>
            <c:strRef>
              <c:f>Sheet1!$B$1:$I$1</c:f>
              <c:strCache>
                <c:ptCount val="8"/>
                <c:pt idx="0">
                  <c:v>10/1/08</c:v>
                </c:pt>
                <c:pt idx="1">
                  <c:v>10/1/09</c:v>
                </c:pt>
                <c:pt idx="2">
                  <c:v>10/1/10</c:v>
                </c:pt>
                <c:pt idx="3">
                  <c:v>10/1/11</c:v>
                </c:pt>
                <c:pt idx="4">
                  <c:v>7/1/12</c:v>
                </c:pt>
                <c:pt idx="5">
                  <c:v>1/1/13</c:v>
                </c:pt>
                <c:pt idx="6">
                  <c:v>1/1/14</c:v>
                </c:pt>
                <c:pt idx="7">
                  <c:v>1/1/15</c:v>
                </c:pt>
              </c:strCache>
            </c:strRef>
          </c:cat>
          <c:val>
            <c:numRef>
              <c:f>Sheet1!$B$7:$I$7</c:f>
              <c:numCache>
                <c:formatCode>General</c:formatCode>
                <c:ptCount val="8"/>
                <c:pt idx="3" formatCode="0%">
                  <c:v>0.04</c:v>
                </c:pt>
                <c:pt idx="4" formatCode="0%">
                  <c:v>0.04</c:v>
                </c:pt>
                <c:pt idx="5" formatCode="0.00%">
                  <c:v>0.04</c:v>
                </c:pt>
                <c:pt idx="6" formatCode="0.00%">
                  <c:v>0.04019</c:v>
                </c:pt>
                <c:pt idx="7" formatCode="0.00%">
                  <c:v>0.03924</c:v>
                </c:pt>
              </c:numCache>
            </c:numRef>
          </c:val>
        </c:ser>
        <c:ser>
          <c:idx val="6"/>
          <c:order val="6"/>
          <c:tx>
            <c:strRef>
              <c:f>Sheet1!$A$8</c:f>
              <c:strCache>
                <c:ptCount val="1"/>
                <c:pt idx="0">
                  <c:v>Penn State</c:v>
                </c:pt>
              </c:strCache>
            </c:strRef>
          </c:tx>
          <c:cat>
            <c:strRef>
              <c:f>Sheet1!$B$1:$I$1</c:f>
              <c:strCache>
                <c:ptCount val="8"/>
                <c:pt idx="0">
                  <c:v>10/1/08</c:v>
                </c:pt>
                <c:pt idx="1">
                  <c:v>10/1/09</c:v>
                </c:pt>
                <c:pt idx="2">
                  <c:v>10/1/10</c:v>
                </c:pt>
                <c:pt idx="3">
                  <c:v>10/1/11</c:v>
                </c:pt>
                <c:pt idx="4">
                  <c:v>7/1/12</c:v>
                </c:pt>
                <c:pt idx="5">
                  <c:v>1/1/13</c:v>
                </c:pt>
                <c:pt idx="6">
                  <c:v>1/1/14</c:v>
                </c:pt>
                <c:pt idx="7">
                  <c:v>1/1/15</c:v>
                </c:pt>
              </c:strCache>
            </c:strRef>
          </c:cat>
          <c:val>
            <c:numRef>
              <c:f>Sheet1!$B$8:$I$8</c:f>
              <c:numCache>
                <c:formatCode>General</c:formatCode>
                <c:ptCount val="8"/>
                <c:pt idx="2" formatCode="0%">
                  <c:v>0.0</c:v>
                </c:pt>
                <c:pt idx="3" formatCode="0%">
                  <c:v>0.0</c:v>
                </c:pt>
                <c:pt idx="4" formatCode="0%">
                  <c:v>0.0</c:v>
                </c:pt>
                <c:pt idx="5" formatCode="0.00%">
                  <c:v>0.0</c:v>
                </c:pt>
                <c:pt idx="6" formatCode="0.00%">
                  <c:v>0.00632</c:v>
                </c:pt>
                <c:pt idx="7" formatCode="0.00%">
                  <c:v>0.02982</c:v>
                </c:pt>
              </c:numCache>
            </c:numRef>
          </c:val>
        </c:ser>
        <c:ser>
          <c:idx val="7"/>
          <c:order val="7"/>
          <c:tx>
            <c:strRef>
              <c:f>Sheet1!$A$9</c:f>
              <c:strCache>
                <c:ptCount val="1"/>
                <c:pt idx="0">
                  <c:v>Illinois</c:v>
                </c:pt>
              </c:strCache>
            </c:strRef>
          </c:tx>
          <c:cat>
            <c:strRef>
              <c:f>Sheet1!$B$1:$I$1</c:f>
              <c:strCache>
                <c:ptCount val="8"/>
                <c:pt idx="0">
                  <c:v>10/1/08</c:v>
                </c:pt>
                <c:pt idx="1">
                  <c:v>10/1/09</c:v>
                </c:pt>
                <c:pt idx="2">
                  <c:v>10/1/10</c:v>
                </c:pt>
                <c:pt idx="3">
                  <c:v>10/1/11</c:v>
                </c:pt>
                <c:pt idx="4">
                  <c:v>7/1/12</c:v>
                </c:pt>
                <c:pt idx="5">
                  <c:v>1/1/13</c:v>
                </c:pt>
                <c:pt idx="6">
                  <c:v>1/1/14</c:v>
                </c:pt>
                <c:pt idx="7">
                  <c:v>1/1/15</c:v>
                </c:pt>
              </c:strCache>
            </c:strRef>
          </c:cat>
          <c:val>
            <c:numRef>
              <c:f>Sheet1!$B$9:$I$9</c:f>
              <c:numCache>
                <c:formatCode>General</c:formatCode>
                <c:ptCount val="8"/>
                <c:pt idx="2" formatCode="0%">
                  <c:v>0.0</c:v>
                </c:pt>
                <c:pt idx="3" formatCode="0%">
                  <c:v>0.0</c:v>
                </c:pt>
                <c:pt idx="4" formatCode="0%">
                  <c:v>0.0</c:v>
                </c:pt>
                <c:pt idx="5" formatCode="0.00%">
                  <c:v>0.01</c:v>
                </c:pt>
                <c:pt idx="6" formatCode="0.00%">
                  <c:v>0.01053</c:v>
                </c:pt>
                <c:pt idx="7" formatCode="0.00%">
                  <c:v>0.02447</c:v>
                </c:pt>
              </c:numCache>
            </c:numRef>
          </c:val>
        </c:ser>
        <c:ser>
          <c:idx val="8"/>
          <c:order val="8"/>
          <c:tx>
            <c:strRef>
              <c:f>Sheet1!$A$10</c:f>
              <c:strCache>
                <c:ptCount val="1"/>
                <c:pt idx="0">
                  <c:v>NYPL</c:v>
                </c:pt>
              </c:strCache>
            </c:strRef>
          </c:tx>
          <c:cat>
            <c:strRef>
              <c:f>Sheet1!$B$1:$I$1</c:f>
              <c:strCache>
                <c:ptCount val="8"/>
                <c:pt idx="0">
                  <c:v>10/1/08</c:v>
                </c:pt>
                <c:pt idx="1">
                  <c:v>10/1/09</c:v>
                </c:pt>
                <c:pt idx="2">
                  <c:v>10/1/10</c:v>
                </c:pt>
                <c:pt idx="3">
                  <c:v>10/1/11</c:v>
                </c:pt>
                <c:pt idx="4">
                  <c:v>7/1/12</c:v>
                </c:pt>
                <c:pt idx="5">
                  <c:v>1/1/13</c:v>
                </c:pt>
                <c:pt idx="6">
                  <c:v>1/1/14</c:v>
                </c:pt>
                <c:pt idx="7">
                  <c:v>1/1/15</c:v>
                </c:pt>
              </c:strCache>
            </c:strRef>
          </c:cat>
          <c:val>
            <c:numRef>
              <c:f>Sheet1!$B$10:$I$10</c:f>
              <c:numCache>
                <c:formatCode>General</c:formatCode>
                <c:ptCount val="8"/>
                <c:pt idx="2" formatCode="0%">
                  <c:v>0.03</c:v>
                </c:pt>
                <c:pt idx="3" formatCode="0%">
                  <c:v>0.03</c:v>
                </c:pt>
                <c:pt idx="4" formatCode="0%">
                  <c:v>0.03</c:v>
                </c:pt>
                <c:pt idx="5" formatCode="0.00%">
                  <c:v>0.02</c:v>
                </c:pt>
                <c:pt idx="6" formatCode="0.00%">
                  <c:v>0.02627</c:v>
                </c:pt>
                <c:pt idx="7" formatCode="0.00%">
                  <c:v>0.02268</c:v>
                </c:pt>
              </c:numCache>
            </c:numRef>
          </c:val>
        </c:ser>
        <c:ser>
          <c:idx val="9"/>
          <c:order val="9"/>
          <c:tx>
            <c:strRef>
              <c:f>Sheet1!$A$11</c:f>
              <c:strCache>
                <c:ptCount val="1"/>
                <c:pt idx="0">
                  <c:v>Princeton</c:v>
                </c:pt>
              </c:strCache>
            </c:strRef>
          </c:tx>
          <c:cat>
            <c:strRef>
              <c:f>Sheet1!$B$1:$I$1</c:f>
              <c:strCache>
                <c:ptCount val="8"/>
                <c:pt idx="0">
                  <c:v>10/1/08</c:v>
                </c:pt>
                <c:pt idx="1">
                  <c:v>10/1/09</c:v>
                </c:pt>
                <c:pt idx="2">
                  <c:v>10/1/10</c:v>
                </c:pt>
                <c:pt idx="3">
                  <c:v>10/1/11</c:v>
                </c:pt>
                <c:pt idx="4">
                  <c:v>7/1/12</c:v>
                </c:pt>
                <c:pt idx="5">
                  <c:v>1/1/13</c:v>
                </c:pt>
                <c:pt idx="6">
                  <c:v>1/1/14</c:v>
                </c:pt>
                <c:pt idx="7">
                  <c:v>1/1/15</c:v>
                </c:pt>
              </c:strCache>
            </c:strRef>
          </c:cat>
          <c:val>
            <c:numRef>
              <c:f>Sheet1!$B$11:$I$11</c:f>
              <c:numCache>
                <c:formatCode>General</c:formatCode>
                <c:ptCount val="8"/>
                <c:pt idx="3" formatCode="0%">
                  <c:v>0.03</c:v>
                </c:pt>
                <c:pt idx="4" formatCode="0%">
                  <c:v>0.02</c:v>
                </c:pt>
                <c:pt idx="5" formatCode="0.00%">
                  <c:v>0.02</c:v>
                </c:pt>
                <c:pt idx="6" formatCode="0.00%">
                  <c:v>0.02293</c:v>
                </c:pt>
                <c:pt idx="7" formatCode="0.00%">
                  <c:v>0.01945</c:v>
                </c:pt>
              </c:numCache>
            </c:numRef>
          </c:val>
        </c:ser>
        <c:ser>
          <c:idx val="10"/>
          <c:order val="10"/>
          <c:tx>
            <c:strRef>
              <c:f>Sheet1!$A$12</c:f>
              <c:strCache>
                <c:ptCount val="1"/>
                <c:pt idx="0">
                  <c:v>Minnesota</c:v>
                </c:pt>
              </c:strCache>
            </c:strRef>
          </c:tx>
          <c:cat>
            <c:strRef>
              <c:f>Sheet1!$B$1:$I$1</c:f>
              <c:strCache>
                <c:ptCount val="8"/>
                <c:pt idx="0">
                  <c:v>10/1/08</c:v>
                </c:pt>
                <c:pt idx="1">
                  <c:v>10/1/09</c:v>
                </c:pt>
                <c:pt idx="2">
                  <c:v>10/1/10</c:v>
                </c:pt>
                <c:pt idx="3">
                  <c:v>10/1/11</c:v>
                </c:pt>
                <c:pt idx="4">
                  <c:v>7/1/12</c:v>
                </c:pt>
                <c:pt idx="5">
                  <c:v>1/1/13</c:v>
                </c:pt>
                <c:pt idx="6">
                  <c:v>1/1/14</c:v>
                </c:pt>
                <c:pt idx="7">
                  <c:v>1/1/15</c:v>
                </c:pt>
              </c:strCache>
            </c:strRef>
          </c:cat>
          <c:val>
            <c:numRef>
              <c:f>Sheet1!$B$12:$I$12</c:f>
              <c:numCache>
                <c:formatCode>General</c:formatCode>
                <c:ptCount val="8"/>
                <c:pt idx="2" formatCode="0%">
                  <c:v>0.01</c:v>
                </c:pt>
                <c:pt idx="3" formatCode="0%">
                  <c:v>0.01</c:v>
                </c:pt>
                <c:pt idx="4" formatCode="0%">
                  <c:v>0.01</c:v>
                </c:pt>
                <c:pt idx="5" formatCode="0.00%">
                  <c:v>0.01</c:v>
                </c:pt>
                <c:pt idx="6" formatCode="0.00%">
                  <c:v>0.01081</c:v>
                </c:pt>
                <c:pt idx="7" formatCode="0.00%">
                  <c:v>0.01113</c:v>
                </c:pt>
              </c:numCache>
            </c:numRef>
          </c:val>
        </c:ser>
        <c:ser>
          <c:idx val="11"/>
          <c:order val="11"/>
          <c:tx>
            <c:strRef>
              <c:f>Sheet1!$A$13</c:f>
              <c:strCache>
                <c:ptCount val="1"/>
                <c:pt idx="0">
                  <c:v>Madrid</c:v>
                </c:pt>
              </c:strCache>
            </c:strRef>
          </c:tx>
          <c:cat>
            <c:strRef>
              <c:f>Sheet1!$B$1:$I$1</c:f>
              <c:strCache>
                <c:ptCount val="8"/>
                <c:pt idx="0">
                  <c:v>10/1/08</c:v>
                </c:pt>
                <c:pt idx="1">
                  <c:v>10/1/09</c:v>
                </c:pt>
                <c:pt idx="2">
                  <c:v>10/1/10</c:v>
                </c:pt>
                <c:pt idx="3">
                  <c:v>10/1/11</c:v>
                </c:pt>
                <c:pt idx="4">
                  <c:v>7/1/12</c:v>
                </c:pt>
                <c:pt idx="5">
                  <c:v>1/1/13</c:v>
                </c:pt>
                <c:pt idx="6">
                  <c:v>1/1/14</c:v>
                </c:pt>
                <c:pt idx="7">
                  <c:v>1/1/15</c:v>
                </c:pt>
              </c:strCache>
            </c:strRef>
          </c:cat>
          <c:val>
            <c:numRef>
              <c:f>Sheet1!$B$13:$I$13</c:f>
              <c:numCache>
                <c:formatCode>General</c:formatCode>
                <c:ptCount val="8"/>
                <c:pt idx="3" formatCode="0%">
                  <c:v>0.01</c:v>
                </c:pt>
                <c:pt idx="4" formatCode="0%">
                  <c:v>0.01</c:v>
                </c:pt>
                <c:pt idx="5" formatCode="0.00%">
                  <c:v>0.01</c:v>
                </c:pt>
                <c:pt idx="6" formatCode="0.00%">
                  <c:v>0.0102</c:v>
                </c:pt>
                <c:pt idx="7" formatCode="0.00%">
                  <c:v>0.00902</c:v>
                </c:pt>
              </c:numCache>
            </c:numRef>
          </c:val>
        </c:ser>
        <c:ser>
          <c:idx val="12"/>
          <c:order val="12"/>
          <c:tx>
            <c:strRef>
              <c:f>Sheet1!$A$14</c:f>
              <c:strCache>
                <c:ptCount val="1"/>
                <c:pt idx="0">
                  <c:v>LoC</c:v>
                </c:pt>
              </c:strCache>
            </c:strRef>
          </c:tx>
          <c:cat>
            <c:strRef>
              <c:f>Sheet1!$B$1:$I$1</c:f>
              <c:strCache>
                <c:ptCount val="8"/>
                <c:pt idx="0">
                  <c:v>10/1/08</c:v>
                </c:pt>
                <c:pt idx="1">
                  <c:v>10/1/09</c:v>
                </c:pt>
                <c:pt idx="2">
                  <c:v>10/1/10</c:v>
                </c:pt>
                <c:pt idx="3">
                  <c:v>10/1/11</c:v>
                </c:pt>
                <c:pt idx="4">
                  <c:v>7/1/12</c:v>
                </c:pt>
                <c:pt idx="5">
                  <c:v>1/1/13</c:v>
                </c:pt>
                <c:pt idx="6">
                  <c:v>1/1/14</c:v>
                </c:pt>
                <c:pt idx="7">
                  <c:v>1/1/15</c:v>
                </c:pt>
              </c:strCache>
            </c:strRef>
          </c:cat>
          <c:val>
            <c:numRef>
              <c:f>Sheet1!$B$14:$I$14</c:f>
              <c:numCache>
                <c:formatCode>General</c:formatCode>
                <c:ptCount val="8"/>
                <c:pt idx="3" formatCode="0%">
                  <c:v>0.01</c:v>
                </c:pt>
                <c:pt idx="4" formatCode="0%">
                  <c:v>0.01</c:v>
                </c:pt>
                <c:pt idx="5" formatCode="0.00%">
                  <c:v>0.01</c:v>
                </c:pt>
                <c:pt idx="6" formatCode="0.00%">
                  <c:v>0.00817</c:v>
                </c:pt>
                <c:pt idx="7" formatCode="0.00%">
                  <c:v>0.00838</c:v>
                </c:pt>
              </c:numCache>
            </c:numRef>
          </c:val>
        </c:ser>
        <c:ser>
          <c:idx val="13"/>
          <c:order val="13"/>
          <c:tx>
            <c:strRef>
              <c:f>Sheet1!$A$15</c:f>
              <c:strCache>
                <c:ptCount val="1"/>
                <c:pt idx="0">
                  <c:v>Keio University</c:v>
                </c:pt>
              </c:strCache>
            </c:strRef>
          </c:tx>
          <c:cat>
            <c:strRef>
              <c:f>Sheet1!$B$1:$I$1</c:f>
              <c:strCache>
                <c:ptCount val="8"/>
                <c:pt idx="0">
                  <c:v>10/1/08</c:v>
                </c:pt>
                <c:pt idx="1">
                  <c:v>10/1/09</c:v>
                </c:pt>
                <c:pt idx="2">
                  <c:v>10/1/10</c:v>
                </c:pt>
                <c:pt idx="3">
                  <c:v>10/1/11</c:v>
                </c:pt>
                <c:pt idx="4">
                  <c:v>7/1/12</c:v>
                </c:pt>
                <c:pt idx="5">
                  <c:v>1/1/13</c:v>
                </c:pt>
                <c:pt idx="6">
                  <c:v>1/1/14</c:v>
                </c:pt>
                <c:pt idx="7">
                  <c:v>1/1/15</c:v>
                </c:pt>
              </c:strCache>
            </c:strRef>
          </c:cat>
          <c:val>
            <c:numRef>
              <c:f>Sheet1!$B$15:$I$15</c:f>
              <c:numCache>
                <c:formatCode>General</c:formatCode>
                <c:ptCount val="8"/>
                <c:pt idx="6" formatCode="0.00%">
                  <c:v>0.0073</c:v>
                </c:pt>
                <c:pt idx="7" formatCode="0.00%">
                  <c:v>0.00693</c:v>
                </c:pt>
              </c:numCache>
            </c:numRef>
          </c:val>
        </c:ser>
        <c:ser>
          <c:idx val="14"/>
          <c:order val="14"/>
          <c:tx>
            <c:strRef>
              <c:f>Sheet1!$A$16</c:f>
              <c:strCache>
                <c:ptCount val="1"/>
                <c:pt idx="0">
                  <c:v>University of Alberta</c:v>
                </c:pt>
              </c:strCache>
            </c:strRef>
          </c:tx>
          <c:cat>
            <c:strRef>
              <c:f>Sheet1!$B$1:$I$1</c:f>
              <c:strCache>
                <c:ptCount val="8"/>
                <c:pt idx="0">
                  <c:v>10/1/08</c:v>
                </c:pt>
                <c:pt idx="1">
                  <c:v>10/1/09</c:v>
                </c:pt>
                <c:pt idx="2">
                  <c:v>10/1/10</c:v>
                </c:pt>
                <c:pt idx="3">
                  <c:v>10/1/11</c:v>
                </c:pt>
                <c:pt idx="4">
                  <c:v>7/1/12</c:v>
                </c:pt>
                <c:pt idx="5">
                  <c:v>1/1/13</c:v>
                </c:pt>
                <c:pt idx="6">
                  <c:v>1/1/14</c:v>
                </c:pt>
                <c:pt idx="7">
                  <c:v>1/1/15</c:v>
                </c:pt>
              </c:strCache>
            </c:strRef>
          </c:cat>
          <c:val>
            <c:numRef>
              <c:f>Sheet1!$B$16:$I$16</c:f>
              <c:numCache>
                <c:formatCode>General</c:formatCode>
                <c:ptCount val="8"/>
                <c:pt idx="7" formatCode="0.00%">
                  <c:v>0.0059</c:v>
                </c:pt>
              </c:numCache>
            </c:numRef>
          </c:val>
        </c:ser>
        <c:ser>
          <c:idx val="15"/>
          <c:order val="15"/>
          <c:tx>
            <c:strRef>
              <c:f>Sheet1!$A$17</c:f>
              <c:strCache>
                <c:ptCount val="1"/>
                <c:pt idx="0">
                  <c:v>Columbia</c:v>
                </c:pt>
              </c:strCache>
            </c:strRef>
          </c:tx>
          <c:cat>
            <c:strRef>
              <c:f>Sheet1!$B$1:$I$1</c:f>
              <c:strCache>
                <c:ptCount val="8"/>
                <c:pt idx="0">
                  <c:v>10/1/08</c:v>
                </c:pt>
                <c:pt idx="1">
                  <c:v>10/1/09</c:v>
                </c:pt>
                <c:pt idx="2">
                  <c:v>10/1/10</c:v>
                </c:pt>
                <c:pt idx="3">
                  <c:v>10/1/11</c:v>
                </c:pt>
                <c:pt idx="4">
                  <c:v>7/1/12</c:v>
                </c:pt>
                <c:pt idx="5">
                  <c:v>1/1/13</c:v>
                </c:pt>
                <c:pt idx="6">
                  <c:v>1/1/14</c:v>
                </c:pt>
                <c:pt idx="7">
                  <c:v>1/1/15</c:v>
                </c:pt>
              </c:strCache>
            </c:strRef>
          </c:cat>
          <c:val>
            <c:numRef>
              <c:f>Sheet1!$B$17:$I$17</c:f>
              <c:numCache>
                <c:formatCode>General</c:formatCode>
                <c:ptCount val="8"/>
                <c:pt idx="2" formatCode="0%">
                  <c:v>0.01</c:v>
                </c:pt>
                <c:pt idx="3" formatCode="0%">
                  <c:v>0.01</c:v>
                </c:pt>
                <c:pt idx="4" formatCode="0%">
                  <c:v>0.01</c:v>
                </c:pt>
                <c:pt idx="5" formatCode="0.00%">
                  <c:v>0.01</c:v>
                </c:pt>
                <c:pt idx="6" formatCode="0.00%">
                  <c:v>0.00592</c:v>
                </c:pt>
                <c:pt idx="7" formatCode="0.00%">
                  <c:v>0.00565</c:v>
                </c:pt>
              </c:numCache>
            </c:numRef>
          </c:val>
        </c:ser>
        <c:ser>
          <c:idx val="16"/>
          <c:order val="16"/>
          <c:tx>
            <c:strRef>
              <c:f>Sheet1!$A$18</c:f>
              <c:strCache>
                <c:ptCount val="1"/>
                <c:pt idx="0">
                  <c:v>Ohio State</c:v>
                </c:pt>
              </c:strCache>
            </c:strRef>
          </c:tx>
          <c:cat>
            <c:strRef>
              <c:f>Sheet1!$B$1:$I$1</c:f>
              <c:strCache>
                <c:ptCount val="8"/>
                <c:pt idx="0">
                  <c:v>10/1/08</c:v>
                </c:pt>
                <c:pt idx="1">
                  <c:v>10/1/09</c:v>
                </c:pt>
                <c:pt idx="2">
                  <c:v>10/1/10</c:v>
                </c:pt>
                <c:pt idx="3">
                  <c:v>10/1/11</c:v>
                </c:pt>
                <c:pt idx="4">
                  <c:v>7/1/12</c:v>
                </c:pt>
                <c:pt idx="5">
                  <c:v>1/1/13</c:v>
                </c:pt>
                <c:pt idx="6">
                  <c:v>1/1/14</c:v>
                </c:pt>
                <c:pt idx="7">
                  <c:v>1/1/15</c:v>
                </c:pt>
              </c:strCache>
            </c:strRef>
          </c:cat>
          <c:val>
            <c:numRef>
              <c:f>Sheet1!$B$18:$I$18</c:f>
              <c:numCache>
                <c:formatCode>General</c:formatCode>
                <c:ptCount val="8"/>
                <c:pt idx="6" formatCode="0%">
                  <c:v>0.0</c:v>
                </c:pt>
                <c:pt idx="7" formatCode="0.00%">
                  <c:v>0.0047</c:v>
                </c:pt>
              </c:numCache>
            </c:numRef>
          </c:val>
        </c:ser>
        <c:ser>
          <c:idx val="17"/>
          <c:order val="17"/>
          <c:tx>
            <c:strRef>
              <c:f>Sheet1!$A$19</c:f>
              <c:strCache>
                <c:ptCount val="1"/>
                <c:pt idx="0">
                  <c:v>Northwestern</c:v>
                </c:pt>
              </c:strCache>
            </c:strRef>
          </c:tx>
          <c:cat>
            <c:strRef>
              <c:f>Sheet1!$B$1:$I$1</c:f>
              <c:strCache>
                <c:ptCount val="8"/>
                <c:pt idx="0">
                  <c:v>10/1/08</c:v>
                </c:pt>
                <c:pt idx="1">
                  <c:v>10/1/09</c:v>
                </c:pt>
                <c:pt idx="2">
                  <c:v>10/1/10</c:v>
                </c:pt>
                <c:pt idx="3">
                  <c:v>10/1/11</c:v>
                </c:pt>
                <c:pt idx="4">
                  <c:v>7/1/12</c:v>
                </c:pt>
                <c:pt idx="5">
                  <c:v>1/1/13</c:v>
                </c:pt>
                <c:pt idx="6">
                  <c:v>1/1/14</c:v>
                </c:pt>
                <c:pt idx="7">
                  <c:v>1/1/15</c:v>
                </c:pt>
              </c:strCache>
            </c:strRef>
          </c:cat>
          <c:val>
            <c:numRef>
              <c:f>Sheet1!$B$19:$I$19</c:f>
              <c:numCache>
                <c:formatCode>General</c:formatCode>
                <c:ptCount val="8"/>
                <c:pt idx="3" formatCode="0%">
                  <c:v>0.0</c:v>
                </c:pt>
                <c:pt idx="4" formatCode="0%">
                  <c:v>0.0</c:v>
                </c:pt>
                <c:pt idx="5" formatCode="0.00%">
                  <c:v>0.0</c:v>
                </c:pt>
                <c:pt idx="6" formatCode="0.00%">
                  <c:v>0.00342</c:v>
                </c:pt>
                <c:pt idx="7" formatCode="0.00%">
                  <c:v>0.00436</c:v>
                </c:pt>
              </c:numCache>
            </c:numRef>
          </c:val>
        </c:ser>
        <c:ser>
          <c:idx val="18"/>
          <c:order val="18"/>
          <c:tx>
            <c:strRef>
              <c:f>Sheet1!$A$20</c:f>
              <c:strCache>
                <c:ptCount val="1"/>
                <c:pt idx="0">
                  <c:v>Chicago</c:v>
                </c:pt>
              </c:strCache>
            </c:strRef>
          </c:tx>
          <c:cat>
            <c:strRef>
              <c:f>Sheet1!$B$1:$I$1</c:f>
              <c:strCache>
                <c:ptCount val="8"/>
                <c:pt idx="0">
                  <c:v>10/1/08</c:v>
                </c:pt>
                <c:pt idx="1">
                  <c:v>10/1/09</c:v>
                </c:pt>
                <c:pt idx="2">
                  <c:v>10/1/10</c:v>
                </c:pt>
                <c:pt idx="3">
                  <c:v>10/1/11</c:v>
                </c:pt>
                <c:pt idx="4">
                  <c:v>7/1/12</c:v>
                </c:pt>
                <c:pt idx="5">
                  <c:v>1/1/13</c:v>
                </c:pt>
                <c:pt idx="6">
                  <c:v>1/1/14</c:v>
                </c:pt>
                <c:pt idx="7">
                  <c:v>1/1/15</c:v>
                </c:pt>
              </c:strCache>
            </c:strRef>
          </c:cat>
          <c:val>
            <c:numRef>
              <c:f>Sheet1!$B$20:$I$20</c:f>
              <c:numCache>
                <c:formatCode>General</c:formatCode>
                <c:ptCount val="8"/>
                <c:pt idx="3" formatCode="0%">
                  <c:v>0.0</c:v>
                </c:pt>
                <c:pt idx="4" formatCode="0%">
                  <c:v>0.0</c:v>
                </c:pt>
                <c:pt idx="5" formatCode="0.00%">
                  <c:v>0.0</c:v>
                </c:pt>
                <c:pt idx="6" formatCode="0.00%">
                  <c:v>0.00355</c:v>
                </c:pt>
                <c:pt idx="7" formatCode="0.00%">
                  <c:v>0.004</c:v>
                </c:pt>
              </c:numCache>
            </c:numRef>
          </c:val>
        </c:ser>
        <c:ser>
          <c:idx val="19"/>
          <c:order val="19"/>
          <c:tx>
            <c:strRef>
              <c:f>Sheet1!$A$21</c:f>
              <c:strCache>
                <c:ptCount val="1"/>
                <c:pt idx="0">
                  <c:v>Virginia</c:v>
                </c:pt>
              </c:strCache>
            </c:strRef>
          </c:tx>
          <c:cat>
            <c:strRef>
              <c:f>Sheet1!$B$1:$I$1</c:f>
              <c:strCache>
                <c:ptCount val="8"/>
                <c:pt idx="0">
                  <c:v>10/1/08</c:v>
                </c:pt>
                <c:pt idx="1">
                  <c:v>10/1/09</c:v>
                </c:pt>
                <c:pt idx="2">
                  <c:v>10/1/10</c:v>
                </c:pt>
                <c:pt idx="3">
                  <c:v>10/1/11</c:v>
                </c:pt>
                <c:pt idx="4">
                  <c:v>7/1/12</c:v>
                </c:pt>
                <c:pt idx="5">
                  <c:v>1/1/13</c:v>
                </c:pt>
                <c:pt idx="6">
                  <c:v>1/1/14</c:v>
                </c:pt>
                <c:pt idx="7">
                  <c:v>1/1/15</c:v>
                </c:pt>
              </c:strCache>
            </c:strRef>
          </c:cat>
          <c:val>
            <c:numRef>
              <c:f>Sheet1!$B$21:$I$21</c:f>
              <c:numCache>
                <c:formatCode>General</c:formatCode>
                <c:ptCount val="8"/>
                <c:pt idx="3" formatCode="0%">
                  <c:v>0.01</c:v>
                </c:pt>
                <c:pt idx="4" formatCode="0%">
                  <c:v>0.01</c:v>
                </c:pt>
                <c:pt idx="5" formatCode="0.00%">
                  <c:v>0.0</c:v>
                </c:pt>
                <c:pt idx="6" formatCode="0.00%">
                  <c:v>0.00463</c:v>
                </c:pt>
                <c:pt idx="7" formatCode="0.00%">
                  <c:v>0.00394</c:v>
                </c:pt>
              </c:numCache>
            </c:numRef>
          </c:val>
        </c:ser>
        <c:ser>
          <c:idx val="20"/>
          <c:order val="20"/>
          <c:tx>
            <c:strRef>
              <c:f>Sheet1!$A$22</c:f>
              <c:strCache>
                <c:ptCount val="1"/>
                <c:pt idx="0">
                  <c:v>Purdue</c:v>
                </c:pt>
              </c:strCache>
            </c:strRef>
          </c:tx>
          <c:cat>
            <c:strRef>
              <c:f>Sheet1!$B$1:$I$1</c:f>
              <c:strCache>
                <c:ptCount val="8"/>
                <c:pt idx="0">
                  <c:v>10/1/08</c:v>
                </c:pt>
                <c:pt idx="1">
                  <c:v>10/1/09</c:v>
                </c:pt>
                <c:pt idx="2">
                  <c:v>10/1/10</c:v>
                </c:pt>
                <c:pt idx="3">
                  <c:v>10/1/11</c:v>
                </c:pt>
                <c:pt idx="4">
                  <c:v>7/1/12</c:v>
                </c:pt>
                <c:pt idx="5">
                  <c:v>1/1/13</c:v>
                </c:pt>
                <c:pt idx="6">
                  <c:v>1/1/14</c:v>
                </c:pt>
                <c:pt idx="7">
                  <c:v>1/1/15</c:v>
                </c:pt>
              </c:strCache>
            </c:strRef>
          </c:cat>
          <c:val>
            <c:numRef>
              <c:f>Sheet1!$B$22:$I$22</c:f>
              <c:numCache>
                <c:formatCode>General</c:formatCode>
                <c:ptCount val="8"/>
                <c:pt idx="3" formatCode="0%">
                  <c:v>0.0</c:v>
                </c:pt>
                <c:pt idx="4" formatCode="0%">
                  <c:v>0.0</c:v>
                </c:pt>
                <c:pt idx="5" formatCode="0.00%">
                  <c:v>0.0</c:v>
                </c:pt>
                <c:pt idx="6" formatCode="0.00%">
                  <c:v>0.00407</c:v>
                </c:pt>
                <c:pt idx="7" formatCode="0.00%">
                  <c:v>0.00365</c:v>
                </c:pt>
              </c:numCache>
            </c:numRef>
          </c:val>
        </c:ser>
        <c:ser>
          <c:idx val="21"/>
          <c:order val="21"/>
          <c:tx>
            <c:strRef>
              <c:f>Sheet1!$A$23</c:f>
              <c:strCache>
                <c:ptCount val="1"/>
                <c:pt idx="0">
                  <c:v>Yale</c:v>
                </c:pt>
              </c:strCache>
            </c:strRef>
          </c:tx>
          <c:cat>
            <c:strRef>
              <c:f>Sheet1!$B$1:$I$1</c:f>
              <c:strCache>
                <c:ptCount val="8"/>
                <c:pt idx="0">
                  <c:v>10/1/08</c:v>
                </c:pt>
                <c:pt idx="1">
                  <c:v>10/1/09</c:v>
                </c:pt>
                <c:pt idx="2">
                  <c:v>10/1/10</c:v>
                </c:pt>
                <c:pt idx="3">
                  <c:v>10/1/11</c:v>
                </c:pt>
                <c:pt idx="4">
                  <c:v>7/1/12</c:v>
                </c:pt>
                <c:pt idx="5">
                  <c:v>1/1/13</c:v>
                </c:pt>
                <c:pt idx="6">
                  <c:v>1/1/14</c:v>
                </c:pt>
                <c:pt idx="7">
                  <c:v>1/1/15</c:v>
                </c:pt>
              </c:strCache>
            </c:strRef>
          </c:cat>
          <c:val>
            <c:numRef>
              <c:f>Sheet1!$B$23:$I$23</c:f>
              <c:numCache>
                <c:formatCode>General</c:formatCode>
                <c:ptCount val="8"/>
                <c:pt idx="3" formatCode="0%">
                  <c:v>0.0</c:v>
                </c:pt>
                <c:pt idx="4" formatCode="0%">
                  <c:v>0.0</c:v>
                </c:pt>
                <c:pt idx="5" formatCode="0.00%">
                  <c:v>0.0</c:v>
                </c:pt>
                <c:pt idx="6" formatCode="0.00%">
                  <c:v>0.00216</c:v>
                </c:pt>
                <c:pt idx="7" formatCode="0.00%">
                  <c:v>0.00182</c:v>
                </c:pt>
              </c:numCache>
            </c:numRef>
          </c:val>
        </c:ser>
        <c:ser>
          <c:idx val="22"/>
          <c:order val="22"/>
          <c:tx>
            <c:strRef>
              <c:f>Sheet1!$A$24</c:f>
              <c:strCache>
                <c:ptCount val="1"/>
                <c:pt idx="0">
                  <c:v>Getty Research Institute</c:v>
                </c:pt>
              </c:strCache>
            </c:strRef>
          </c:tx>
          <c:cat>
            <c:strRef>
              <c:f>Sheet1!$B$1:$I$1</c:f>
              <c:strCache>
                <c:ptCount val="8"/>
                <c:pt idx="0">
                  <c:v>10/1/08</c:v>
                </c:pt>
                <c:pt idx="1">
                  <c:v>10/1/09</c:v>
                </c:pt>
                <c:pt idx="2">
                  <c:v>10/1/10</c:v>
                </c:pt>
                <c:pt idx="3">
                  <c:v>10/1/11</c:v>
                </c:pt>
                <c:pt idx="4">
                  <c:v>7/1/12</c:v>
                </c:pt>
                <c:pt idx="5">
                  <c:v>1/1/13</c:v>
                </c:pt>
                <c:pt idx="6">
                  <c:v>1/1/14</c:v>
                </c:pt>
                <c:pt idx="7">
                  <c:v>1/1/15</c:v>
                </c:pt>
              </c:strCache>
            </c:strRef>
          </c:cat>
          <c:val>
            <c:numRef>
              <c:f>Sheet1!$B$24:$I$24</c:f>
              <c:numCache>
                <c:formatCode>General</c:formatCode>
                <c:ptCount val="8"/>
                <c:pt idx="7" formatCode="0.00%">
                  <c:v>0.0015</c:v>
                </c:pt>
              </c:numCache>
            </c:numRef>
          </c:val>
        </c:ser>
        <c:ser>
          <c:idx val="23"/>
          <c:order val="23"/>
          <c:tx>
            <c:strRef>
              <c:f>Sheet1!$A$25</c:f>
              <c:strCache>
                <c:ptCount val="1"/>
                <c:pt idx="0">
                  <c:v>UNC-Chapel Hill</c:v>
                </c:pt>
              </c:strCache>
            </c:strRef>
          </c:tx>
          <c:cat>
            <c:strRef>
              <c:f>Sheet1!$B$1:$I$1</c:f>
              <c:strCache>
                <c:ptCount val="8"/>
                <c:pt idx="0">
                  <c:v>10/1/08</c:v>
                </c:pt>
                <c:pt idx="1">
                  <c:v>10/1/09</c:v>
                </c:pt>
                <c:pt idx="2">
                  <c:v>10/1/10</c:v>
                </c:pt>
                <c:pt idx="3">
                  <c:v>10/1/11</c:v>
                </c:pt>
                <c:pt idx="4">
                  <c:v>7/1/12</c:v>
                </c:pt>
                <c:pt idx="5">
                  <c:v>1/1/13</c:v>
                </c:pt>
                <c:pt idx="6">
                  <c:v>1/1/14</c:v>
                </c:pt>
                <c:pt idx="7">
                  <c:v>1/1/15</c:v>
                </c:pt>
              </c:strCache>
            </c:strRef>
          </c:cat>
          <c:val>
            <c:numRef>
              <c:f>Sheet1!$B$25:$I$25</c:f>
              <c:numCache>
                <c:formatCode>General</c:formatCode>
                <c:ptCount val="8"/>
                <c:pt idx="4" formatCode="0%">
                  <c:v>0.0</c:v>
                </c:pt>
                <c:pt idx="5" formatCode="0.00%">
                  <c:v>0.0</c:v>
                </c:pt>
                <c:pt idx="6" formatCode="0.00%">
                  <c:v>0.00155</c:v>
                </c:pt>
                <c:pt idx="7" formatCode="0.00%">
                  <c:v>0.00131</c:v>
                </c:pt>
              </c:numCache>
            </c:numRef>
          </c:val>
        </c:ser>
        <c:ser>
          <c:idx val="24"/>
          <c:order val="24"/>
          <c:tx>
            <c:strRef>
              <c:f>Sheet1!$A$26</c:f>
              <c:strCache>
                <c:ptCount val="1"/>
                <c:pt idx="0">
                  <c:v>UMass Amherst</c:v>
                </c:pt>
              </c:strCache>
            </c:strRef>
          </c:tx>
          <c:cat>
            <c:strRef>
              <c:f>Sheet1!$B$1:$I$1</c:f>
              <c:strCache>
                <c:ptCount val="8"/>
                <c:pt idx="0">
                  <c:v>10/1/08</c:v>
                </c:pt>
                <c:pt idx="1">
                  <c:v>10/1/09</c:v>
                </c:pt>
                <c:pt idx="2">
                  <c:v>10/1/10</c:v>
                </c:pt>
                <c:pt idx="3">
                  <c:v>10/1/11</c:v>
                </c:pt>
                <c:pt idx="4">
                  <c:v>7/1/12</c:v>
                </c:pt>
                <c:pt idx="5">
                  <c:v>1/1/13</c:v>
                </c:pt>
                <c:pt idx="6">
                  <c:v>1/1/14</c:v>
                </c:pt>
                <c:pt idx="7">
                  <c:v>1/1/15</c:v>
                </c:pt>
              </c:strCache>
            </c:strRef>
          </c:cat>
          <c:val>
            <c:numRef>
              <c:f>Sheet1!$B$26:$I$26</c:f>
              <c:numCache>
                <c:formatCode>General</c:formatCode>
                <c:ptCount val="8"/>
                <c:pt idx="7" formatCode="0.00%">
                  <c:v>0.00089</c:v>
                </c:pt>
              </c:numCache>
            </c:numRef>
          </c:val>
        </c:ser>
        <c:ser>
          <c:idx val="25"/>
          <c:order val="25"/>
          <c:tx>
            <c:strRef>
              <c:f>Sheet1!$A$27</c:f>
              <c:strCache>
                <c:ptCount val="1"/>
                <c:pt idx="0">
                  <c:v>Florida</c:v>
                </c:pt>
              </c:strCache>
            </c:strRef>
          </c:tx>
          <c:cat>
            <c:strRef>
              <c:f>Sheet1!$B$1:$I$1</c:f>
              <c:strCache>
                <c:ptCount val="8"/>
                <c:pt idx="0">
                  <c:v>10/1/08</c:v>
                </c:pt>
                <c:pt idx="1">
                  <c:v>10/1/09</c:v>
                </c:pt>
                <c:pt idx="2">
                  <c:v>10/1/10</c:v>
                </c:pt>
                <c:pt idx="3">
                  <c:v>10/1/11</c:v>
                </c:pt>
                <c:pt idx="4">
                  <c:v>7/1/12</c:v>
                </c:pt>
                <c:pt idx="5">
                  <c:v>1/1/13</c:v>
                </c:pt>
                <c:pt idx="6">
                  <c:v>1/1/14</c:v>
                </c:pt>
                <c:pt idx="7">
                  <c:v>1/1/15</c:v>
                </c:pt>
              </c:strCache>
            </c:strRef>
          </c:cat>
          <c:val>
            <c:numRef>
              <c:f>Sheet1!$B$27:$I$27</c:f>
              <c:numCache>
                <c:formatCode>General</c:formatCode>
                <c:ptCount val="8"/>
                <c:pt idx="5" formatCode="0.00%">
                  <c:v>0.0</c:v>
                </c:pt>
                <c:pt idx="6" formatCode="0.00%">
                  <c:v>0.00089</c:v>
                </c:pt>
                <c:pt idx="7" formatCode="0.00%">
                  <c:v>0.00076</c:v>
                </c:pt>
              </c:numCache>
            </c:numRef>
          </c:val>
        </c:ser>
        <c:ser>
          <c:idx val="26"/>
          <c:order val="26"/>
          <c:tx>
            <c:strRef>
              <c:f>Sheet1!$A$28</c:f>
              <c:strCache>
                <c:ptCount val="1"/>
                <c:pt idx="0">
                  <c:v>Duke</c:v>
                </c:pt>
              </c:strCache>
            </c:strRef>
          </c:tx>
          <c:cat>
            <c:strRef>
              <c:f>Sheet1!$B$1:$I$1</c:f>
              <c:strCache>
                <c:ptCount val="8"/>
                <c:pt idx="0">
                  <c:v>10/1/08</c:v>
                </c:pt>
                <c:pt idx="1">
                  <c:v>10/1/09</c:v>
                </c:pt>
                <c:pt idx="2">
                  <c:v>10/1/10</c:v>
                </c:pt>
                <c:pt idx="3">
                  <c:v>10/1/11</c:v>
                </c:pt>
                <c:pt idx="4">
                  <c:v>7/1/12</c:v>
                </c:pt>
                <c:pt idx="5">
                  <c:v>1/1/13</c:v>
                </c:pt>
                <c:pt idx="6">
                  <c:v>1/1/14</c:v>
                </c:pt>
                <c:pt idx="7">
                  <c:v>1/1/15</c:v>
                </c:pt>
              </c:strCache>
            </c:strRef>
          </c:cat>
          <c:val>
            <c:numRef>
              <c:f>Sheet1!$B$28:$I$28</c:f>
              <c:numCache>
                <c:formatCode>General</c:formatCode>
                <c:ptCount val="8"/>
                <c:pt idx="3" formatCode="0%">
                  <c:v>0.0</c:v>
                </c:pt>
                <c:pt idx="4" formatCode="0%">
                  <c:v>0.0</c:v>
                </c:pt>
                <c:pt idx="5" formatCode="0.00%">
                  <c:v>0.0</c:v>
                </c:pt>
                <c:pt idx="6" formatCode="0.00%">
                  <c:v>0.00053</c:v>
                </c:pt>
                <c:pt idx="7" formatCode="0.00%">
                  <c:v>0.00063</c:v>
                </c:pt>
              </c:numCache>
            </c:numRef>
          </c:val>
        </c:ser>
        <c:ser>
          <c:idx val="27"/>
          <c:order val="27"/>
          <c:tx>
            <c:strRef>
              <c:f>Sheet1!$A$29</c:f>
              <c:strCache>
                <c:ptCount val="1"/>
                <c:pt idx="0">
                  <c:v>UConn</c:v>
                </c:pt>
              </c:strCache>
            </c:strRef>
          </c:tx>
          <c:cat>
            <c:strRef>
              <c:f>Sheet1!$B$1:$I$1</c:f>
              <c:strCache>
                <c:ptCount val="8"/>
                <c:pt idx="0">
                  <c:v>10/1/08</c:v>
                </c:pt>
                <c:pt idx="1">
                  <c:v>10/1/09</c:v>
                </c:pt>
                <c:pt idx="2">
                  <c:v>10/1/10</c:v>
                </c:pt>
                <c:pt idx="3">
                  <c:v>10/1/11</c:v>
                </c:pt>
                <c:pt idx="4">
                  <c:v>7/1/12</c:v>
                </c:pt>
                <c:pt idx="5">
                  <c:v>1/1/13</c:v>
                </c:pt>
                <c:pt idx="6">
                  <c:v>1/1/14</c:v>
                </c:pt>
                <c:pt idx="7">
                  <c:v>1/1/15</c:v>
                </c:pt>
              </c:strCache>
            </c:strRef>
          </c:cat>
          <c:val>
            <c:numRef>
              <c:f>Sheet1!$B$29:$I$29</c:f>
              <c:numCache>
                <c:formatCode>General</c:formatCode>
                <c:ptCount val="8"/>
                <c:pt idx="7" formatCode="0.00%">
                  <c:v>0.00036</c:v>
                </c:pt>
              </c:numCache>
            </c:numRef>
          </c:val>
        </c:ser>
        <c:ser>
          <c:idx val="28"/>
          <c:order val="28"/>
          <c:tx>
            <c:strRef>
              <c:f>Sheet1!$A$30</c:f>
              <c:strCache>
                <c:ptCount val="1"/>
                <c:pt idx="0">
                  <c:v>NCSU</c:v>
                </c:pt>
              </c:strCache>
            </c:strRef>
          </c:tx>
          <c:cat>
            <c:strRef>
              <c:f>Sheet1!$B$1:$I$1</c:f>
              <c:strCache>
                <c:ptCount val="8"/>
                <c:pt idx="0">
                  <c:v>10/1/08</c:v>
                </c:pt>
                <c:pt idx="1">
                  <c:v>10/1/09</c:v>
                </c:pt>
                <c:pt idx="2">
                  <c:v>10/1/10</c:v>
                </c:pt>
                <c:pt idx="3">
                  <c:v>10/1/11</c:v>
                </c:pt>
                <c:pt idx="4">
                  <c:v>7/1/12</c:v>
                </c:pt>
                <c:pt idx="5">
                  <c:v>1/1/13</c:v>
                </c:pt>
                <c:pt idx="6">
                  <c:v>1/1/14</c:v>
                </c:pt>
                <c:pt idx="7">
                  <c:v>1/1/15</c:v>
                </c:pt>
              </c:strCache>
            </c:strRef>
          </c:cat>
          <c:val>
            <c:numRef>
              <c:f>Sheet1!$B$30:$I$30</c:f>
              <c:numCache>
                <c:formatCode>General</c:formatCode>
                <c:ptCount val="8"/>
                <c:pt idx="3" formatCode="0%">
                  <c:v>0.0</c:v>
                </c:pt>
                <c:pt idx="4" formatCode="0%">
                  <c:v>0.0</c:v>
                </c:pt>
                <c:pt idx="5" formatCode="0.00%">
                  <c:v>0.0</c:v>
                </c:pt>
                <c:pt idx="6" formatCode="0.00%">
                  <c:v>0.00029</c:v>
                </c:pt>
                <c:pt idx="7" formatCode="0.00%">
                  <c:v>0.00025</c:v>
                </c:pt>
              </c:numCache>
            </c:numRef>
          </c:val>
        </c:ser>
        <c:ser>
          <c:idx val="29"/>
          <c:order val="29"/>
          <c:tx>
            <c:strRef>
              <c:f>Sheet1!$A$31</c:f>
              <c:strCache>
                <c:ptCount val="1"/>
                <c:pt idx="0">
                  <c:v>Boston College</c:v>
                </c:pt>
              </c:strCache>
            </c:strRef>
          </c:tx>
          <c:cat>
            <c:strRef>
              <c:f>Sheet1!$B$1:$I$1</c:f>
              <c:strCache>
                <c:ptCount val="8"/>
                <c:pt idx="0">
                  <c:v>10/1/08</c:v>
                </c:pt>
                <c:pt idx="1">
                  <c:v>10/1/09</c:v>
                </c:pt>
                <c:pt idx="2">
                  <c:v>10/1/10</c:v>
                </c:pt>
                <c:pt idx="3">
                  <c:v>10/1/11</c:v>
                </c:pt>
                <c:pt idx="4">
                  <c:v>7/1/12</c:v>
                </c:pt>
                <c:pt idx="5">
                  <c:v>1/1/13</c:v>
                </c:pt>
                <c:pt idx="6">
                  <c:v>1/1/14</c:v>
                </c:pt>
                <c:pt idx="7">
                  <c:v>1/1/15</c:v>
                </c:pt>
              </c:strCache>
            </c:strRef>
          </c:cat>
          <c:val>
            <c:numRef>
              <c:f>Sheet1!$B$31:$I$31</c:f>
              <c:numCache>
                <c:formatCode>General</c:formatCode>
                <c:ptCount val="8"/>
                <c:pt idx="5" formatCode="0.00%">
                  <c:v>0.0</c:v>
                </c:pt>
                <c:pt idx="6" formatCode="0.00%">
                  <c:v>0.00024</c:v>
                </c:pt>
                <c:pt idx="7" formatCode="0.00%">
                  <c:v>0.00025</c:v>
                </c:pt>
              </c:numCache>
            </c:numRef>
          </c:val>
        </c:ser>
        <c:ser>
          <c:idx val="30"/>
          <c:order val="30"/>
          <c:tx>
            <c:strRef>
              <c:f>Sheet1!$A$32</c:f>
              <c:strCache>
                <c:ptCount val="1"/>
                <c:pt idx="0">
                  <c:v>Texas A&amp;M</c:v>
                </c:pt>
              </c:strCache>
            </c:strRef>
          </c:tx>
          <c:cat>
            <c:strRef>
              <c:f>Sheet1!$B$1:$I$1</c:f>
              <c:strCache>
                <c:ptCount val="8"/>
                <c:pt idx="0">
                  <c:v>10/1/08</c:v>
                </c:pt>
                <c:pt idx="1">
                  <c:v>10/1/09</c:v>
                </c:pt>
                <c:pt idx="2">
                  <c:v>10/1/10</c:v>
                </c:pt>
                <c:pt idx="3">
                  <c:v>10/1/11</c:v>
                </c:pt>
                <c:pt idx="4">
                  <c:v>7/1/12</c:v>
                </c:pt>
                <c:pt idx="5">
                  <c:v>1/1/13</c:v>
                </c:pt>
                <c:pt idx="6">
                  <c:v>1/1/14</c:v>
                </c:pt>
                <c:pt idx="7">
                  <c:v>1/1/15</c:v>
                </c:pt>
              </c:strCache>
            </c:strRef>
          </c:cat>
          <c:val>
            <c:numRef>
              <c:f>Sheet1!$B$32:$I$32</c:f>
              <c:numCache>
                <c:formatCode>General</c:formatCode>
                <c:ptCount val="8"/>
                <c:pt idx="6" formatCode="0.00%">
                  <c:v>0.00011</c:v>
                </c:pt>
                <c:pt idx="7" formatCode="0.00%">
                  <c:v>0.00019</c:v>
                </c:pt>
              </c:numCache>
            </c:numRef>
          </c:val>
        </c:ser>
        <c:ser>
          <c:idx val="31"/>
          <c:order val="31"/>
          <c:tx>
            <c:strRef>
              <c:f>Sheet1!$A$33</c:f>
              <c:strCache>
                <c:ptCount val="1"/>
                <c:pt idx="0">
                  <c:v>McGill University</c:v>
                </c:pt>
              </c:strCache>
            </c:strRef>
          </c:tx>
          <c:cat>
            <c:strRef>
              <c:f>Sheet1!$B$1:$I$1</c:f>
              <c:strCache>
                <c:ptCount val="8"/>
                <c:pt idx="0">
                  <c:v>10/1/08</c:v>
                </c:pt>
                <c:pt idx="1">
                  <c:v>10/1/09</c:v>
                </c:pt>
                <c:pt idx="2">
                  <c:v>10/1/10</c:v>
                </c:pt>
                <c:pt idx="3">
                  <c:v>10/1/11</c:v>
                </c:pt>
                <c:pt idx="4">
                  <c:v>7/1/12</c:v>
                </c:pt>
                <c:pt idx="5">
                  <c:v>1/1/13</c:v>
                </c:pt>
                <c:pt idx="6">
                  <c:v>1/1/14</c:v>
                </c:pt>
                <c:pt idx="7">
                  <c:v>1/1/15</c:v>
                </c:pt>
              </c:strCache>
            </c:strRef>
          </c:cat>
          <c:val>
            <c:numRef>
              <c:f>Sheet1!$B$33:$I$33</c:f>
              <c:numCache>
                <c:formatCode>General</c:formatCode>
                <c:ptCount val="8"/>
                <c:pt idx="7" formatCode="0.00%">
                  <c:v>7.0E-5</c:v>
                </c:pt>
              </c:numCache>
            </c:numRef>
          </c:val>
        </c:ser>
        <c:ser>
          <c:idx val="32"/>
          <c:order val="32"/>
          <c:tx>
            <c:strRef>
              <c:f>Sheet1!$A$34</c:f>
              <c:strCache>
                <c:ptCount val="1"/>
                <c:pt idx="0">
                  <c:v>Clark Art Institute Library</c:v>
                </c:pt>
              </c:strCache>
            </c:strRef>
          </c:tx>
          <c:cat>
            <c:strRef>
              <c:f>Sheet1!$B$1:$I$1</c:f>
              <c:strCache>
                <c:ptCount val="8"/>
                <c:pt idx="0">
                  <c:v>10/1/08</c:v>
                </c:pt>
                <c:pt idx="1">
                  <c:v>10/1/09</c:v>
                </c:pt>
                <c:pt idx="2">
                  <c:v>10/1/10</c:v>
                </c:pt>
                <c:pt idx="3">
                  <c:v>10/1/11</c:v>
                </c:pt>
                <c:pt idx="4">
                  <c:v>7/1/12</c:v>
                </c:pt>
                <c:pt idx="5">
                  <c:v>1/1/13</c:v>
                </c:pt>
                <c:pt idx="6">
                  <c:v>1/1/14</c:v>
                </c:pt>
                <c:pt idx="7">
                  <c:v>1/1/15</c:v>
                </c:pt>
              </c:strCache>
            </c:strRef>
          </c:cat>
          <c:val>
            <c:numRef>
              <c:f>Sheet1!$B$34:$I$34</c:f>
              <c:numCache>
                <c:formatCode>General</c:formatCode>
                <c:ptCount val="8"/>
                <c:pt idx="7" formatCode="0.00%">
                  <c:v>3.0E-5</c:v>
                </c:pt>
              </c:numCache>
            </c:numRef>
          </c:val>
        </c:ser>
        <c:ser>
          <c:idx val="33"/>
          <c:order val="33"/>
          <c:tx>
            <c:strRef>
              <c:f>Sheet1!$A$35</c:f>
              <c:strCache>
                <c:ptCount val="1"/>
                <c:pt idx="0">
                  <c:v>Utah State</c:v>
                </c:pt>
              </c:strCache>
            </c:strRef>
          </c:tx>
          <c:cat>
            <c:strRef>
              <c:f>Sheet1!$B$1:$I$1</c:f>
              <c:strCache>
                <c:ptCount val="8"/>
                <c:pt idx="0">
                  <c:v>10/1/08</c:v>
                </c:pt>
                <c:pt idx="1">
                  <c:v>10/1/09</c:v>
                </c:pt>
                <c:pt idx="2">
                  <c:v>10/1/10</c:v>
                </c:pt>
                <c:pt idx="3">
                  <c:v>10/1/11</c:v>
                </c:pt>
                <c:pt idx="4">
                  <c:v>7/1/12</c:v>
                </c:pt>
                <c:pt idx="5">
                  <c:v>1/1/13</c:v>
                </c:pt>
                <c:pt idx="6">
                  <c:v>1/1/14</c:v>
                </c:pt>
                <c:pt idx="7">
                  <c:v>1/1/15</c:v>
                </c:pt>
              </c:strCache>
            </c:strRef>
          </c:cat>
          <c:val>
            <c:numRef>
              <c:f>Sheet1!$B$35:$I$35</c:f>
              <c:numCache>
                <c:formatCode>General</c:formatCode>
                <c:ptCount val="8"/>
                <c:pt idx="3" formatCode="0%">
                  <c:v>0.0</c:v>
                </c:pt>
                <c:pt idx="4" formatCode="0%">
                  <c:v>0.0</c:v>
                </c:pt>
                <c:pt idx="5" formatCode="0.00%">
                  <c:v>0.0</c:v>
                </c:pt>
                <c:pt idx="6" formatCode="0.00%">
                  <c:v>1.0E-5</c:v>
                </c:pt>
                <c:pt idx="7" formatCode="0.00%">
                  <c:v>1.0E-5</c:v>
                </c:pt>
              </c:numCache>
            </c:numRef>
          </c:val>
        </c:ser>
        <c:ser>
          <c:idx val="34"/>
          <c:order val="34"/>
          <c:tx>
            <c:strRef>
              <c:f>Sheet1!$A$36</c:f>
              <c:strCache>
                <c:ptCount val="1"/>
                <c:pt idx="0">
                  <c:v>Knowledge Unlatched</c:v>
                </c:pt>
              </c:strCache>
            </c:strRef>
          </c:tx>
          <c:cat>
            <c:strRef>
              <c:f>Sheet1!$B$1:$I$1</c:f>
              <c:strCache>
                <c:ptCount val="8"/>
                <c:pt idx="0">
                  <c:v>10/1/08</c:v>
                </c:pt>
                <c:pt idx="1">
                  <c:v>10/1/09</c:v>
                </c:pt>
                <c:pt idx="2">
                  <c:v>10/1/10</c:v>
                </c:pt>
                <c:pt idx="3">
                  <c:v>10/1/11</c:v>
                </c:pt>
                <c:pt idx="4">
                  <c:v>7/1/12</c:v>
                </c:pt>
                <c:pt idx="5">
                  <c:v>1/1/13</c:v>
                </c:pt>
                <c:pt idx="6">
                  <c:v>1/1/14</c:v>
                </c:pt>
                <c:pt idx="7">
                  <c:v>1/1/15</c:v>
                </c:pt>
              </c:strCache>
            </c:strRef>
          </c:cat>
          <c:val>
            <c:numRef>
              <c:f>Sheet1!$B$36:$I$36</c:f>
              <c:numCache>
                <c:formatCode>General</c:formatCode>
                <c:ptCount val="8"/>
                <c:pt idx="7" formatCode="0%">
                  <c:v>0.0</c:v>
                </c:pt>
              </c:numCache>
            </c:numRef>
          </c:val>
        </c:ser>
        <c:ser>
          <c:idx val="35"/>
          <c:order val="35"/>
          <c:tx>
            <c:strRef>
              <c:f>Sheet1!$A$37</c:f>
              <c:strCache>
                <c:ptCount val="1"/>
                <c:pt idx="0">
                  <c:v>Delaware</c:v>
                </c:pt>
              </c:strCache>
            </c:strRef>
          </c:tx>
          <c:cat>
            <c:strRef>
              <c:f>Sheet1!$B$1:$I$1</c:f>
              <c:strCache>
                <c:ptCount val="8"/>
                <c:pt idx="0">
                  <c:v>10/1/08</c:v>
                </c:pt>
                <c:pt idx="1">
                  <c:v>10/1/09</c:v>
                </c:pt>
                <c:pt idx="2">
                  <c:v>10/1/10</c:v>
                </c:pt>
                <c:pt idx="3">
                  <c:v>10/1/11</c:v>
                </c:pt>
                <c:pt idx="4">
                  <c:v>7/1/12</c:v>
                </c:pt>
                <c:pt idx="5">
                  <c:v>1/1/13</c:v>
                </c:pt>
                <c:pt idx="6">
                  <c:v>1/1/14</c:v>
                </c:pt>
                <c:pt idx="7">
                  <c:v>1/1/15</c:v>
                </c:pt>
              </c:strCache>
            </c:strRef>
          </c:cat>
          <c:val>
            <c:numRef>
              <c:f>Sheet1!$B$37:$I$37</c:f>
              <c:numCache>
                <c:formatCode>General</c:formatCode>
                <c:ptCount val="8"/>
                <c:pt idx="7" formatCode="0%">
                  <c:v>0.0</c:v>
                </c:pt>
              </c:numCache>
            </c:numRef>
          </c:val>
        </c:ser>
        <c:dLbls>
          <c:showLegendKey val="0"/>
          <c:showVal val="0"/>
          <c:showCatName val="0"/>
          <c:showSerName val="0"/>
          <c:showPercent val="0"/>
          <c:showBubbleSize val="0"/>
        </c:dLbls>
        <c:axId val="-2103016280"/>
        <c:axId val="-2103013416"/>
      </c:areaChart>
      <c:catAx>
        <c:axId val="-2103016280"/>
        <c:scaling>
          <c:orientation val="minMax"/>
        </c:scaling>
        <c:delete val="0"/>
        <c:axPos val="b"/>
        <c:majorTickMark val="out"/>
        <c:minorTickMark val="none"/>
        <c:tickLblPos val="nextTo"/>
        <c:crossAx val="-2103013416"/>
        <c:crosses val="autoZero"/>
        <c:auto val="1"/>
        <c:lblAlgn val="ctr"/>
        <c:lblOffset val="100"/>
        <c:noMultiLvlLbl val="0"/>
      </c:catAx>
      <c:valAx>
        <c:axId val="-2103013416"/>
        <c:scaling>
          <c:orientation val="minMax"/>
        </c:scaling>
        <c:delete val="0"/>
        <c:axPos val="l"/>
        <c:majorGridlines/>
        <c:numFmt formatCode="0%" sourceLinked="1"/>
        <c:majorTickMark val="out"/>
        <c:minorTickMark val="none"/>
        <c:tickLblPos val="nextTo"/>
        <c:crossAx val="-2103016280"/>
        <c:crosses val="autoZero"/>
        <c:crossBetween val="midCat"/>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262002135463608"/>
          <c:y val="0.374302911503912"/>
          <c:w val="0.554903313297927"/>
          <c:h val="0.538252979805965"/>
        </c:manualLayout>
      </c:layout>
      <c:pie3DChart>
        <c:varyColors val="1"/>
        <c:ser>
          <c:idx val="0"/>
          <c:order val="0"/>
          <c:tx>
            <c:strRef>
              <c:f>Sheet1!$B$1</c:f>
              <c:strCache>
                <c:ptCount val="1"/>
                <c:pt idx="0">
                  <c:v>Sales</c:v>
                </c:pt>
              </c:strCache>
            </c:strRef>
          </c:tx>
          <c:dLbls>
            <c:dLbl>
              <c:idx val="0"/>
              <c:layout>
                <c:manualLayout>
                  <c:x val="0.0858092136298286"/>
                  <c:y val="-0.0127677209701543"/>
                </c:manualLayout>
              </c:layout>
              <c:showLegendKey val="0"/>
              <c:showVal val="0"/>
              <c:showCatName val="1"/>
              <c:showSerName val="0"/>
              <c:showPercent val="1"/>
              <c:showBubbleSize val="0"/>
            </c:dLbl>
            <c:dLbl>
              <c:idx val="13"/>
              <c:layout>
                <c:manualLayout>
                  <c:x val="-0.176926078915556"/>
                  <c:y val="-0.158536381768704"/>
                </c:manualLayout>
              </c:layout>
              <c:tx>
                <c:rich>
                  <a:bodyPr/>
                  <a:lstStyle/>
                  <a:p>
                    <a:r>
                      <a:rPr lang="en-US" dirty="0" smtClean="0"/>
                      <a:t>1700</a:t>
                    </a:r>
                    <a:r>
                      <a:rPr lang="en-US" dirty="0"/>
                      <a:t>-1799
</a:t>
                    </a:r>
                    <a:r>
                      <a:rPr lang="en-US" dirty="0" smtClean="0"/>
                      <a:t>0.01%</a:t>
                    </a:r>
                    <a:endParaRPr lang="en-US" dirty="0"/>
                  </a:p>
                </c:rich>
              </c:tx>
              <c:showLegendKey val="0"/>
              <c:showVal val="0"/>
              <c:showCatName val="1"/>
              <c:showSerName val="0"/>
              <c:showPercent val="1"/>
              <c:showBubbleSize val="0"/>
            </c:dLbl>
            <c:dLbl>
              <c:idx val="14"/>
              <c:layout>
                <c:manualLayout>
                  <c:x val="-0.0101779764020486"/>
                  <c:y val="-0.0787148018553018"/>
                </c:manualLayout>
              </c:layout>
              <c:tx>
                <c:rich>
                  <a:bodyPr/>
                  <a:lstStyle/>
                  <a:p>
                    <a:r>
                      <a:rPr lang="en-US" dirty="0"/>
                      <a:t>1600-1699
</a:t>
                    </a:r>
                    <a:r>
                      <a:rPr lang="en-US" dirty="0" smtClean="0"/>
                      <a:t>0.01%</a:t>
                    </a:r>
                    <a:endParaRPr lang="en-US" dirty="0"/>
                  </a:p>
                </c:rich>
              </c:tx>
              <c:showLegendKey val="0"/>
              <c:showVal val="0"/>
              <c:showCatName val="1"/>
              <c:showSerName val="0"/>
              <c:showPercent val="1"/>
              <c:showBubbleSize val="0"/>
            </c:dLbl>
            <c:dLbl>
              <c:idx val="15"/>
              <c:layout>
                <c:manualLayout>
                  <c:x val="0.093795690433742"/>
                  <c:y val="-0.159643159826804"/>
                </c:manualLayout>
              </c:layout>
              <c:showLegendKey val="0"/>
              <c:showVal val="0"/>
              <c:showCatName val="1"/>
              <c:showSerName val="0"/>
              <c:showPercent val="1"/>
              <c:showBubbleSize val="0"/>
            </c:dLbl>
            <c:dLbl>
              <c:idx val="16"/>
              <c:layout>
                <c:manualLayout>
                  <c:x val="0.319596231380342"/>
                  <c:y val="-0.141075411162647"/>
                </c:manualLayout>
              </c:layout>
              <c:tx>
                <c:rich>
                  <a:bodyPr/>
                  <a:lstStyle/>
                  <a:p>
                    <a:r>
                      <a:rPr lang="en-US" dirty="0"/>
                      <a:t>0-1500
</a:t>
                    </a:r>
                    <a:r>
                      <a:rPr lang="en-US" dirty="0" smtClean="0"/>
                      <a:t>0.04</a:t>
                    </a:r>
                  </a:p>
                  <a:p>
                    <a:r>
                      <a:rPr lang="en-US" dirty="0" smtClean="0"/>
                      <a:t>%</a:t>
                    </a:r>
                    <a:endParaRPr lang="en-US" dirty="0"/>
                  </a:p>
                </c:rich>
              </c:tx>
              <c:showLegendKey val="0"/>
              <c:showVal val="0"/>
              <c:showCatName val="1"/>
              <c:showSerName val="0"/>
              <c:showPercent val="1"/>
              <c:showBubbleSize val="0"/>
            </c:dLbl>
            <c:showLegendKey val="0"/>
            <c:showVal val="0"/>
            <c:showCatName val="1"/>
            <c:showSerName val="0"/>
            <c:showPercent val="1"/>
            <c:showBubbleSize val="0"/>
            <c:showLeaderLines val="1"/>
          </c:dLbls>
          <c:cat>
            <c:strRef>
              <c:f>Sheet1!$A$2:$A$18</c:f>
              <c:strCache>
                <c:ptCount val="17"/>
                <c:pt idx="0">
                  <c:v>2000-2009</c:v>
                </c:pt>
                <c:pt idx="1">
                  <c:v>1990-1999</c:v>
                </c:pt>
                <c:pt idx="2">
                  <c:v>1980-1989</c:v>
                </c:pt>
                <c:pt idx="3">
                  <c:v>1970-1979</c:v>
                </c:pt>
                <c:pt idx="4">
                  <c:v>1960-1969</c:v>
                </c:pt>
                <c:pt idx="5">
                  <c:v>1950-1959</c:v>
                </c:pt>
                <c:pt idx="6">
                  <c:v>1940-1949</c:v>
                </c:pt>
                <c:pt idx="7">
                  <c:v>1930-1939</c:v>
                </c:pt>
                <c:pt idx="8">
                  <c:v>1920-1929</c:v>
                </c:pt>
                <c:pt idx="9">
                  <c:v>1910-1919</c:v>
                </c:pt>
                <c:pt idx="10">
                  <c:v>1900-1909</c:v>
                </c:pt>
                <c:pt idx="11">
                  <c:v>1850-1899</c:v>
                </c:pt>
                <c:pt idx="12">
                  <c:v>1800-1849</c:v>
                </c:pt>
                <c:pt idx="13">
                  <c:v>1700-1799</c:v>
                </c:pt>
                <c:pt idx="14">
                  <c:v>1600-1699</c:v>
                </c:pt>
                <c:pt idx="15">
                  <c:v>1500-1599</c:v>
                </c:pt>
                <c:pt idx="16">
                  <c:v>0-1500</c:v>
                </c:pt>
              </c:strCache>
            </c:strRef>
          </c:cat>
          <c:val>
            <c:numRef>
              <c:f>Sheet1!$B$2:$B$18</c:f>
              <c:numCache>
                <c:formatCode>0.00%</c:formatCode>
                <c:ptCount val="17"/>
                <c:pt idx="0">
                  <c:v>0.0947</c:v>
                </c:pt>
                <c:pt idx="1">
                  <c:v>0.1316</c:v>
                </c:pt>
                <c:pt idx="2">
                  <c:v>0.1363</c:v>
                </c:pt>
                <c:pt idx="3">
                  <c:v>0.12</c:v>
                </c:pt>
                <c:pt idx="4">
                  <c:v>0.1026</c:v>
                </c:pt>
                <c:pt idx="5">
                  <c:v>0.0521</c:v>
                </c:pt>
                <c:pt idx="6">
                  <c:v>0.0346</c:v>
                </c:pt>
                <c:pt idx="7">
                  <c:v>0.0355</c:v>
                </c:pt>
                <c:pt idx="8">
                  <c:v>0.0382</c:v>
                </c:pt>
                <c:pt idx="9">
                  <c:v>0.048</c:v>
                </c:pt>
                <c:pt idx="10">
                  <c:v>0.0548</c:v>
                </c:pt>
                <c:pt idx="11">
                  <c:v>0.1197</c:v>
                </c:pt>
                <c:pt idx="12">
                  <c:v>0.0313</c:v>
                </c:pt>
                <c:pt idx="13">
                  <c:v>0.0001</c:v>
                </c:pt>
                <c:pt idx="14">
                  <c:v>0.0001</c:v>
                </c:pt>
                <c:pt idx="15">
                  <c:v>0.0</c:v>
                </c:pt>
                <c:pt idx="16">
                  <c:v>0.0004</c:v>
                </c:pt>
              </c:numCache>
            </c:numRef>
          </c:val>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0902777777777778"/>
          <c:y val="0.257052401523739"/>
          <c:w val="0.674382716049383"/>
          <c:h val="0.651913355188578"/>
        </c:manualLayout>
      </c:layout>
      <c:pie3DChart>
        <c:varyColors val="1"/>
        <c:ser>
          <c:idx val="0"/>
          <c:order val="0"/>
          <c:tx>
            <c:strRef>
              <c:f>Sheet1!$B$1</c:f>
              <c:strCache>
                <c:ptCount val="1"/>
                <c:pt idx="0">
                  <c:v>Column1</c:v>
                </c:pt>
              </c:strCache>
            </c:strRef>
          </c:tx>
          <c:dLbls>
            <c:showLegendKey val="0"/>
            <c:showVal val="0"/>
            <c:showCatName val="1"/>
            <c:showSerName val="0"/>
            <c:showPercent val="1"/>
            <c:showBubbleSize val="0"/>
            <c:showLeaderLines val="1"/>
          </c:dLbls>
          <c:cat>
            <c:strRef>
              <c:f>Sheet1!$A$2:$A$11</c:f>
              <c:strCache>
                <c:ptCount val="10"/>
                <c:pt idx="0">
                  <c:v>English</c:v>
                </c:pt>
                <c:pt idx="1">
                  <c:v>German</c:v>
                </c:pt>
                <c:pt idx="2">
                  <c:v>French</c:v>
                </c:pt>
                <c:pt idx="3">
                  <c:v>Spanish</c:v>
                </c:pt>
                <c:pt idx="4">
                  <c:v>Chinese</c:v>
                </c:pt>
                <c:pt idx="5">
                  <c:v>Russian</c:v>
                </c:pt>
                <c:pt idx="6">
                  <c:v>Japanese</c:v>
                </c:pt>
                <c:pt idx="7">
                  <c:v>Italian</c:v>
                </c:pt>
                <c:pt idx="8">
                  <c:v>Arabic</c:v>
                </c:pt>
                <c:pt idx="9">
                  <c:v>Latin</c:v>
                </c:pt>
              </c:strCache>
            </c:strRef>
          </c:cat>
          <c:val>
            <c:numRef>
              <c:f>Sheet1!$B$2:$B$11</c:f>
              <c:numCache>
                <c:formatCode>General</c:formatCode>
                <c:ptCount val="10"/>
                <c:pt idx="0">
                  <c:v>3.674331E6</c:v>
                </c:pt>
                <c:pt idx="1">
                  <c:v>682960.0</c:v>
                </c:pt>
                <c:pt idx="2">
                  <c:v>540196.0</c:v>
                </c:pt>
                <c:pt idx="3">
                  <c:v>320485.0</c:v>
                </c:pt>
                <c:pt idx="4">
                  <c:v>259835.0</c:v>
                </c:pt>
                <c:pt idx="5">
                  <c:v>254285.0</c:v>
                </c:pt>
                <c:pt idx="6">
                  <c:v>227205.0</c:v>
                </c:pt>
                <c:pt idx="7">
                  <c:v>193033.0</c:v>
                </c:pt>
                <c:pt idx="8">
                  <c:v>124495.0</c:v>
                </c:pt>
                <c:pt idx="9">
                  <c:v>99804.0</c:v>
                </c:pt>
              </c:numCache>
            </c:numRef>
          </c:val>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214506172839506"/>
          <c:y val="0.287730016238243"/>
          <c:w val="0.599030815592495"/>
          <c:h val="0.681141579092497"/>
        </c:manualLayout>
      </c:layout>
      <c:pie3DChart>
        <c:varyColors val="1"/>
        <c:ser>
          <c:idx val="0"/>
          <c:order val="0"/>
          <c:tx>
            <c:strRef>
              <c:f>Sheet1!$B$1</c:f>
              <c:strCache>
                <c:ptCount val="1"/>
                <c:pt idx="0">
                  <c:v>Column1</c:v>
                </c:pt>
              </c:strCache>
            </c:strRef>
          </c:tx>
          <c:dLbls>
            <c:dLbl>
              <c:idx val="25"/>
              <c:layout>
                <c:manualLayout>
                  <c:x val="-0.177403944298629"/>
                  <c:y val="-0.210101412420724"/>
                </c:manualLayout>
              </c:layout>
              <c:showLegendKey val="0"/>
              <c:showVal val="0"/>
              <c:showCatName val="1"/>
              <c:showSerName val="0"/>
              <c:showPercent val="1"/>
              <c:showBubbleSize val="0"/>
            </c:dLbl>
            <c:dLbl>
              <c:idx val="28"/>
              <c:layout>
                <c:manualLayout>
                  <c:x val="-0.0398225308641975"/>
                  <c:y val="-0.0778099819234658"/>
                </c:manualLayout>
              </c:layout>
              <c:showLegendKey val="0"/>
              <c:showVal val="0"/>
              <c:showCatName val="1"/>
              <c:showSerName val="0"/>
              <c:showPercent val="1"/>
              <c:showBubbleSize val="0"/>
            </c:dLbl>
            <c:dLbl>
              <c:idx val="30"/>
              <c:layout>
                <c:manualLayout>
                  <c:x val="-0.169769429862934"/>
                  <c:y val="-0.250310569155509"/>
                </c:manualLayout>
              </c:layout>
              <c:showLegendKey val="0"/>
              <c:showVal val="0"/>
              <c:showCatName val="1"/>
              <c:showSerName val="0"/>
              <c:showPercent val="1"/>
              <c:showBubbleSize val="0"/>
            </c:dLbl>
            <c:txPr>
              <a:bodyPr/>
              <a:lstStyle/>
              <a:p>
                <a:pPr>
                  <a:defRPr sz="1200"/>
                </a:pPr>
                <a:endParaRPr lang="en-US"/>
              </a:p>
            </c:txPr>
            <c:showLegendKey val="0"/>
            <c:showVal val="0"/>
            <c:showCatName val="1"/>
            <c:showSerName val="0"/>
            <c:showPercent val="1"/>
            <c:showBubbleSize val="0"/>
            <c:showLeaderLines val="1"/>
          </c:dLbls>
          <c:cat>
            <c:strRef>
              <c:f>Sheet1!$A$2:$A$42</c:f>
              <c:strCache>
                <c:ptCount val="41"/>
                <c:pt idx="0">
                  <c:v>Portuguese</c:v>
                </c:pt>
                <c:pt idx="1">
                  <c:v>Undetermined</c:v>
                </c:pt>
                <c:pt idx="2">
                  <c:v>Polish</c:v>
                </c:pt>
                <c:pt idx="3">
                  <c:v>Dutch</c:v>
                </c:pt>
                <c:pt idx="4">
                  <c:v>Hebrew</c:v>
                </c:pt>
                <c:pt idx="5">
                  <c:v>Hindi</c:v>
                </c:pt>
                <c:pt idx="6">
                  <c:v>Swedish</c:v>
                </c:pt>
                <c:pt idx="7">
                  <c:v>Indonesian-for-Bill-Only!</c:v>
                </c:pt>
                <c:pt idx="8">
                  <c:v>Korean</c:v>
                </c:pt>
                <c:pt idx="9">
                  <c:v>Danish</c:v>
                </c:pt>
                <c:pt idx="10">
                  <c:v>Czech</c:v>
                </c:pt>
                <c:pt idx="11">
                  <c:v>Turkish</c:v>
                </c:pt>
                <c:pt idx="12">
                  <c:v>Thai</c:v>
                </c:pt>
                <c:pt idx="13">
                  <c:v>Urdu</c:v>
                </c:pt>
                <c:pt idx="14">
                  <c:v>Croatian</c:v>
                </c:pt>
                <c:pt idx="15">
                  <c:v>Hungarian</c:v>
                </c:pt>
                <c:pt idx="16">
                  <c:v>Persian</c:v>
                </c:pt>
                <c:pt idx="17">
                  <c:v>Norwegian</c:v>
                </c:pt>
                <c:pt idx="18">
                  <c:v>Tamil</c:v>
                </c:pt>
                <c:pt idx="19">
                  <c:v>No-linguistic-content</c:v>
                </c:pt>
                <c:pt idx="20">
                  <c:v>Bengali</c:v>
                </c:pt>
                <c:pt idx="21">
                  <c:v>Ukrainian</c:v>
                </c:pt>
                <c:pt idx="22">
                  <c:v>Sanskrit</c:v>
                </c:pt>
                <c:pt idx="23">
                  <c:v>Greek,-Modern-(1453--)</c:v>
                </c:pt>
                <c:pt idx="24">
                  <c:v>Serbian</c:v>
                </c:pt>
                <c:pt idx="25">
                  <c:v>Romanian</c:v>
                </c:pt>
                <c:pt idx="26">
                  <c:v>Bulgarian</c:v>
                </c:pt>
                <c:pt idx="27">
                  <c:v>Greek,-Ancient-(to-1453)</c:v>
                </c:pt>
                <c:pt idx="28">
                  <c:v>Vietnamese</c:v>
                </c:pt>
                <c:pt idx="29">
                  <c:v>Armenian</c:v>
                </c:pt>
                <c:pt idx="30">
                  <c:v>Marathi</c:v>
                </c:pt>
                <c:pt idx="31">
                  <c:v>Catalan</c:v>
                </c:pt>
                <c:pt idx="32">
                  <c:v>Panjabi</c:v>
                </c:pt>
                <c:pt idx="33">
                  <c:v>Finnish</c:v>
                </c:pt>
                <c:pt idx="34">
                  <c:v>Telugu</c:v>
                </c:pt>
                <c:pt idx="35">
                  <c:v>Multiple-languages</c:v>
                </c:pt>
                <c:pt idx="36">
                  <c:v>Malay</c:v>
                </c:pt>
                <c:pt idx="37">
                  <c:v>Slovak</c:v>
                </c:pt>
                <c:pt idx="38">
                  <c:v>Slovenian</c:v>
                </c:pt>
                <c:pt idx="39">
                  <c:v>Malayalam</c:v>
                </c:pt>
                <c:pt idx="40">
                  <c:v>Yiddish</c:v>
                </c:pt>
              </c:strCache>
            </c:strRef>
          </c:cat>
          <c:val>
            <c:numRef>
              <c:f>Sheet1!$B$2:$B$42</c:f>
              <c:numCache>
                <c:formatCode>General</c:formatCode>
                <c:ptCount val="41"/>
                <c:pt idx="0">
                  <c:v>64469.0</c:v>
                </c:pt>
                <c:pt idx="1">
                  <c:v>61908.0</c:v>
                </c:pt>
                <c:pt idx="2">
                  <c:v>61310.0</c:v>
                </c:pt>
                <c:pt idx="3">
                  <c:v>52891.0</c:v>
                </c:pt>
                <c:pt idx="4">
                  <c:v>47786.0</c:v>
                </c:pt>
                <c:pt idx="5">
                  <c:v>38928.0</c:v>
                </c:pt>
                <c:pt idx="6">
                  <c:v>35042.0</c:v>
                </c:pt>
                <c:pt idx="7">
                  <c:v>34762.0</c:v>
                </c:pt>
                <c:pt idx="8">
                  <c:v>31005.0</c:v>
                </c:pt>
                <c:pt idx="9">
                  <c:v>29084.0</c:v>
                </c:pt>
                <c:pt idx="10">
                  <c:v>29044.0</c:v>
                </c:pt>
                <c:pt idx="11">
                  <c:v>26649.0</c:v>
                </c:pt>
                <c:pt idx="12">
                  <c:v>26224.0</c:v>
                </c:pt>
                <c:pt idx="13">
                  <c:v>25893.0</c:v>
                </c:pt>
                <c:pt idx="14">
                  <c:v>21970.0</c:v>
                </c:pt>
                <c:pt idx="15">
                  <c:v>21394.0</c:v>
                </c:pt>
                <c:pt idx="16">
                  <c:v>19731.0</c:v>
                </c:pt>
                <c:pt idx="17">
                  <c:v>18436.0</c:v>
                </c:pt>
                <c:pt idx="18">
                  <c:v>17589.0</c:v>
                </c:pt>
                <c:pt idx="19">
                  <c:v>17461.0</c:v>
                </c:pt>
                <c:pt idx="20">
                  <c:v>16348.0</c:v>
                </c:pt>
                <c:pt idx="21">
                  <c:v>14996.0</c:v>
                </c:pt>
                <c:pt idx="22">
                  <c:v>14631.0</c:v>
                </c:pt>
                <c:pt idx="23">
                  <c:v>14466.0</c:v>
                </c:pt>
                <c:pt idx="24">
                  <c:v>12656.0</c:v>
                </c:pt>
                <c:pt idx="25">
                  <c:v>12213.0</c:v>
                </c:pt>
                <c:pt idx="26">
                  <c:v>12118.0</c:v>
                </c:pt>
                <c:pt idx="27">
                  <c:v>12003.0</c:v>
                </c:pt>
                <c:pt idx="28">
                  <c:v>11653.0</c:v>
                </c:pt>
                <c:pt idx="29">
                  <c:v>9599.0</c:v>
                </c:pt>
                <c:pt idx="30">
                  <c:v>8744.0</c:v>
                </c:pt>
                <c:pt idx="31">
                  <c:v>7827.0</c:v>
                </c:pt>
                <c:pt idx="32">
                  <c:v>7262.0</c:v>
                </c:pt>
                <c:pt idx="33">
                  <c:v>7261.0</c:v>
                </c:pt>
                <c:pt idx="34">
                  <c:v>7034.0</c:v>
                </c:pt>
                <c:pt idx="35">
                  <c:v>6584.0</c:v>
                </c:pt>
                <c:pt idx="36">
                  <c:v>6251.0</c:v>
                </c:pt>
                <c:pt idx="37">
                  <c:v>6128.0</c:v>
                </c:pt>
                <c:pt idx="38">
                  <c:v>5782.0</c:v>
                </c:pt>
                <c:pt idx="39">
                  <c:v>5657.0</c:v>
                </c:pt>
                <c:pt idx="40">
                  <c:v>5241.0</c:v>
                </c:pt>
              </c:numCache>
            </c:numRef>
          </c:val>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stacked"/>
        <c:varyColors val="0"/>
        <c:ser>
          <c:idx val="0"/>
          <c:order val="0"/>
          <c:tx>
            <c:strRef>
              <c:f>Sheet1!$B$1</c:f>
              <c:strCache>
                <c:ptCount val="1"/>
                <c:pt idx="0">
                  <c:v>Books</c:v>
                </c:pt>
              </c:strCache>
            </c:strRef>
          </c:tx>
          <c:invertIfNegative val="0"/>
          <c:cat>
            <c:strRef>
              <c:f>Sheet1!$A$2:$A$8</c:f>
              <c:strCache>
                <c:ptCount val="7"/>
                <c:pt idx="0">
                  <c:v>Elsevier</c:v>
                </c:pt>
                <c:pt idx="1">
                  <c:v>Amazon</c:v>
                </c:pt>
                <c:pt idx="2">
                  <c:v>HathiTrust</c:v>
                </c:pt>
                <c:pt idx="3">
                  <c:v>HathiTrust*</c:v>
                </c:pt>
                <c:pt idx="4">
                  <c:v>EBL</c:v>
                </c:pt>
                <c:pt idx="5">
                  <c:v>YBP</c:v>
                </c:pt>
                <c:pt idx="6">
                  <c:v>EBSCO</c:v>
                </c:pt>
              </c:strCache>
            </c:strRef>
          </c:cat>
          <c:val>
            <c:numRef>
              <c:f>Sheet1!$B$2:$B$8</c:f>
              <c:numCache>
                <c:formatCode>General</c:formatCode>
                <c:ptCount val="7"/>
                <c:pt idx="0">
                  <c:v>32326.0</c:v>
                </c:pt>
                <c:pt idx="1">
                  <c:v>700000.0</c:v>
                </c:pt>
                <c:pt idx="2">
                  <c:v>6.741834E6</c:v>
                </c:pt>
                <c:pt idx="3" formatCode="#,##0">
                  <c:v>2.227518E6</c:v>
                </c:pt>
                <c:pt idx="4">
                  <c:v>500000.0</c:v>
                </c:pt>
                <c:pt idx="5">
                  <c:v>730000.0</c:v>
                </c:pt>
                <c:pt idx="6">
                  <c:v>130000.0</c:v>
                </c:pt>
              </c:numCache>
            </c:numRef>
          </c:val>
        </c:ser>
        <c:ser>
          <c:idx val="1"/>
          <c:order val="1"/>
          <c:tx>
            <c:strRef>
              <c:f>Sheet1!$C$1</c:f>
              <c:strCache>
                <c:ptCount val="1"/>
                <c:pt idx="0">
                  <c:v>Journals</c:v>
                </c:pt>
              </c:strCache>
            </c:strRef>
          </c:tx>
          <c:invertIfNegative val="0"/>
          <c:cat>
            <c:strRef>
              <c:f>Sheet1!$A$2:$A$8</c:f>
              <c:strCache>
                <c:ptCount val="7"/>
                <c:pt idx="0">
                  <c:v>Elsevier</c:v>
                </c:pt>
                <c:pt idx="1">
                  <c:v>Amazon</c:v>
                </c:pt>
                <c:pt idx="2">
                  <c:v>HathiTrust</c:v>
                </c:pt>
                <c:pt idx="3">
                  <c:v>HathiTrust*</c:v>
                </c:pt>
                <c:pt idx="4">
                  <c:v>EBL</c:v>
                </c:pt>
                <c:pt idx="5">
                  <c:v>YBP</c:v>
                </c:pt>
                <c:pt idx="6">
                  <c:v>EBSCO</c:v>
                </c:pt>
              </c:strCache>
            </c:strRef>
          </c:cat>
          <c:val>
            <c:numRef>
              <c:f>Sheet1!$C$2:$C$8</c:f>
              <c:numCache>
                <c:formatCode>General</c:formatCode>
                <c:ptCount val="7"/>
                <c:pt idx="0">
                  <c:v>3070.0</c:v>
                </c:pt>
                <c:pt idx="1">
                  <c:v>0.0</c:v>
                </c:pt>
                <c:pt idx="2">
                  <c:v>352484.0</c:v>
                </c:pt>
                <c:pt idx="3">
                  <c:v>119459.0</c:v>
                </c:pt>
                <c:pt idx="6">
                  <c:v>13831.0</c:v>
                </c:pt>
              </c:numCache>
            </c:numRef>
          </c:val>
        </c:ser>
        <c:dLbls>
          <c:showLegendKey val="0"/>
          <c:showVal val="0"/>
          <c:showCatName val="0"/>
          <c:showSerName val="0"/>
          <c:showPercent val="0"/>
          <c:showBubbleSize val="0"/>
        </c:dLbls>
        <c:gapWidth val="150"/>
        <c:overlap val="100"/>
        <c:axId val="2131772936"/>
        <c:axId val="2131929928"/>
      </c:barChart>
      <c:catAx>
        <c:axId val="2131772936"/>
        <c:scaling>
          <c:orientation val="minMax"/>
        </c:scaling>
        <c:delete val="0"/>
        <c:axPos val="b"/>
        <c:majorTickMark val="out"/>
        <c:minorTickMark val="none"/>
        <c:tickLblPos val="nextTo"/>
        <c:crossAx val="2131929928"/>
        <c:crosses val="autoZero"/>
        <c:auto val="1"/>
        <c:lblAlgn val="ctr"/>
        <c:lblOffset val="100"/>
        <c:noMultiLvlLbl val="0"/>
      </c:catAx>
      <c:valAx>
        <c:axId val="2131929928"/>
        <c:scaling>
          <c:orientation val="minMax"/>
        </c:scaling>
        <c:delete val="0"/>
        <c:axPos val="l"/>
        <c:majorGridlines/>
        <c:numFmt formatCode="General" sourceLinked="1"/>
        <c:majorTickMark val="out"/>
        <c:minorTickMark val="none"/>
        <c:tickLblPos val="nextTo"/>
        <c:crossAx val="213177293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26614746044225"/>
          <c:y val="0.135719362718855"/>
          <c:w val="0.7496848184614"/>
          <c:h val="0.723331312728656"/>
        </c:manualLayout>
      </c:layout>
      <c:ofPieChart>
        <c:ofPieType val="pie"/>
        <c:varyColors val="1"/>
        <c:ser>
          <c:idx val="0"/>
          <c:order val="0"/>
          <c:tx>
            <c:strRef>
              <c:f>Sheet1!$B$1</c:f>
              <c:strCache>
                <c:ptCount val="1"/>
                <c:pt idx="0">
                  <c:v>Sales</c:v>
                </c:pt>
              </c:strCache>
            </c:strRef>
          </c:tx>
          <c:dLbls>
            <c:dLbl>
              <c:idx val="0"/>
              <c:layout/>
              <c:tx>
                <c:rich>
                  <a:bodyPr/>
                  <a:lstStyle/>
                  <a:p>
                    <a:r>
                      <a:rPr lang="en-US" dirty="0" smtClean="0"/>
                      <a:t>Limited</a:t>
                    </a:r>
                    <a:r>
                      <a:rPr lang="en-US" baseline="0" dirty="0" smtClean="0"/>
                      <a:t> View</a:t>
                    </a:r>
                    <a:r>
                      <a:rPr lang="en-US" dirty="0"/>
                      <a:t>
</a:t>
                    </a:r>
                    <a:r>
                      <a:rPr lang="en-US" dirty="0" smtClean="0"/>
                      <a:t>62%</a:t>
                    </a:r>
                    <a:endParaRPr lang="en-US" dirty="0"/>
                  </a:p>
                </c:rich>
              </c:tx>
              <c:showLegendKey val="0"/>
              <c:showVal val="0"/>
              <c:showCatName val="1"/>
              <c:showSerName val="0"/>
              <c:showPercent val="1"/>
              <c:showBubbleSize val="0"/>
            </c:dLbl>
            <c:dLbl>
              <c:idx val="2"/>
              <c:layout/>
              <c:tx>
                <c:rich>
                  <a:bodyPr/>
                  <a:lstStyle/>
                  <a:p>
                    <a:r>
                      <a:rPr lang="en-US" smtClean="0"/>
                      <a:t>US Fed GovDocs</a:t>
                    </a:r>
                    <a:r>
                      <a:rPr lang="en-US" dirty="0"/>
                      <a:t>
5%</a:t>
                    </a:r>
                  </a:p>
                </c:rich>
              </c:tx>
              <c:showLegendKey val="0"/>
              <c:showVal val="0"/>
              <c:showCatName val="1"/>
              <c:showSerName val="0"/>
              <c:showPercent val="1"/>
              <c:showBubbleSize val="0"/>
            </c:dLbl>
            <c:dLbl>
              <c:idx val="4"/>
              <c:layout/>
              <c:tx>
                <c:rich>
                  <a:bodyPr/>
                  <a:lstStyle/>
                  <a:p>
                    <a:r>
                      <a:rPr lang="en-US"/>
                      <a:t>Open Access
</a:t>
                    </a:r>
                    <a:r>
                      <a:rPr lang="en-US" smtClean="0"/>
                      <a:t>0.06%</a:t>
                    </a:r>
                    <a:endParaRPr lang="en-US"/>
                  </a:p>
                </c:rich>
              </c:tx>
              <c:showLegendKey val="0"/>
              <c:showVal val="0"/>
              <c:showCatName val="1"/>
              <c:showSerName val="0"/>
              <c:showPercent val="1"/>
              <c:showBubbleSize val="0"/>
            </c:dLbl>
            <c:dLbl>
              <c:idx val="5"/>
              <c:layout/>
              <c:tx>
                <c:rich>
                  <a:bodyPr/>
                  <a:lstStyle/>
                  <a:p>
                    <a:r>
                      <a:rPr lang="en-US"/>
                      <a:t>Creative Commons
</a:t>
                    </a:r>
                    <a:r>
                      <a:rPr lang="en-US" smtClean="0"/>
                      <a:t>0.08%</a:t>
                    </a:r>
                    <a:endParaRPr lang="en-US"/>
                  </a:p>
                </c:rich>
              </c:tx>
              <c:showLegendKey val="0"/>
              <c:showVal val="0"/>
              <c:showCatName val="1"/>
              <c:showSerName val="0"/>
              <c:showPercent val="1"/>
              <c:showBubbleSize val="0"/>
            </c:dLbl>
            <c:dLbl>
              <c:idx val="6"/>
              <c:layout/>
              <c:tx>
                <c:rich>
                  <a:bodyPr/>
                  <a:lstStyle/>
                  <a:p>
                    <a:r>
                      <a:rPr lang="en-US" dirty="0" smtClean="0"/>
                      <a:t>Full</a:t>
                    </a:r>
                    <a:r>
                      <a:rPr lang="en-US" baseline="0" dirty="0" smtClean="0"/>
                      <a:t> View</a:t>
                    </a:r>
                    <a:r>
                      <a:rPr lang="en-US" dirty="0"/>
                      <a:t>
</a:t>
                    </a:r>
                    <a:r>
                      <a:rPr lang="en-US" dirty="0" smtClean="0"/>
                      <a:t>38%</a:t>
                    </a:r>
                    <a:endParaRPr lang="en-US" dirty="0"/>
                  </a:p>
                </c:rich>
              </c:tx>
              <c:showLegendKey val="0"/>
              <c:showVal val="0"/>
              <c:showCatName val="1"/>
              <c:showSerName val="0"/>
              <c:showPercent val="1"/>
              <c:showBubbleSize val="0"/>
            </c:dLbl>
            <c:showLegendKey val="0"/>
            <c:showVal val="0"/>
            <c:showCatName val="1"/>
            <c:showSerName val="0"/>
            <c:showPercent val="1"/>
            <c:showBubbleSize val="0"/>
            <c:showLeaderLines val="1"/>
          </c:dLbls>
          <c:cat>
            <c:strRef>
              <c:f>Sheet1!$A$2:$A$7</c:f>
              <c:strCache>
                <c:ptCount val="6"/>
                <c:pt idx="0">
                  <c:v>In Copyright</c:v>
                </c:pt>
                <c:pt idx="1">
                  <c:v>Public Domain</c:v>
                </c:pt>
                <c:pt idx="2">
                  <c:v>Government Documents</c:v>
                </c:pt>
                <c:pt idx="3">
                  <c:v>Public Domain (US)</c:v>
                </c:pt>
                <c:pt idx="4">
                  <c:v>Open Access</c:v>
                </c:pt>
                <c:pt idx="5">
                  <c:v>Creative Commons</c:v>
                </c:pt>
              </c:strCache>
            </c:strRef>
          </c:cat>
          <c:val>
            <c:numRef>
              <c:f>Sheet1!$B$2:$B$7</c:f>
              <c:numCache>
                <c:formatCode>General</c:formatCode>
                <c:ptCount val="6"/>
                <c:pt idx="0">
                  <c:v>8.182666E6</c:v>
                </c:pt>
                <c:pt idx="1">
                  <c:v>2.415846E6</c:v>
                </c:pt>
                <c:pt idx="2">
                  <c:v>608218.0</c:v>
                </c:pt>
                <c:pt idx="3">
                  <c:v>1.851048E6</c:v>
                </c:pt>
                <c:pt idx="4">
                  <c:v>7723.0</c:v>
                </c:pt>
                <c:pt idx="5">
                  <c:v>11088.0</c:v>
                </c:pt>
              </c:numCache>
            </c:numRef>
          </c:val>
        </c:ser>
        <c:dLbls>
          <c:showLegendKey val="0"/>
          <c:showVal val="0"/>
          <c:showCatName val="0"/>
          <c:showSerName val="0"/>
          <c:showPercent val="0"/>
          <c:showBubbleSize val="0"/>
          <c:showLeaderLines val="1"/>
        </c:dLbls>
        <c:gapWidth val="100"/>
        <c:splitType val="pos"/>
        <c:splitPos val="5.0"/>
        <c:secondPieSize val="75"/>
        <c:serLines/>
      </c:ofPieChart>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69A280-640D-3547-A89E-7DEF2C332C49}" type="datetimeFigureOut">
              <a:rPr lang="en-US" smtClean="0"/>
              <a:pPr/>
              <a:t>4/27/15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66CA564-4F4C-CA40-92B7-E00631C28EC5}" type="slidenum">
              <a:rPr lang="en-US" smtClean="0"/>
              <a:pPr/>
              <a:t>‹#›</a:t>
            </a:fld>
            <a:endParaRPr lang="en-US"/>
          </a:p>
        </p:txBody>
      </p:sp>
    </p:spTree>
    <p:extLst>
      <p:ext uri="{BB962C8B-B14F-4D97-AF65-F5344CB8AC3E}">
        <p14:creationId xmlns:p14="http://schemas.microsoft.com/office/powerpoint/2010/main" val="37282866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1872CA-79CD-3248-A6D7-D28B693EA25B}" type="datetimeFigureOut">
              <a:rPr lang="en-US" smtClean="0"/>
              <a:pPr/>
              <a:t>4/27/15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AB311B-BDAF-BB42-8768-5A1974F75D17}" type="slidenum">
              <a:rPr lang="en-US" smtClean="0"/>
              <a:pPr/>
              <a:t>‹#›</a:t>
            </a:fld>
            <a:endParaRPr lang="en-US"/>
          </a:p>
        </p:txBody>
      </p:sp>
    </p:spTree>
    <p:extLst>
      <p:ext uri="{BB962C8B-B14F-4D97-AF65-F5344CB8AC3E}">
        <p14:creationId xmlns:p14="http://schemas.microsoft.com/office/powerpoint/2010/main" val="241637455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601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26C6DA01-42B8-7346-A9EA-4BF55496E376}" type="slidenum">
              <a:rPr lang="en-US"/>
              <a:pPr fontAlgn="base">
                <a:spcBef>
                  <a:spcPct val="0"/>
                </a:spcBef>
                <a:spcAft>
                  <a:spcPct val="0"/>
                </a:spcAft>
              </a:pPr>
              <a:t>1</a:t>
            </a:fld>
            <a:endParaRPr lang="en-US"/>
          </a:p>
        </p:txBody>
      </p:sp>
      <p:sp>
        <p:nvSpPr>
          <p:cNvPr id="3" name="Notes Placeholder 2"/>
          <p:cNvSpPr>
            <a:spLocks noGrp="1"/>
          </p:cNvSpPr>
          <p:nvPr>
            <p:ph type="body" sz="quarter" idx="10"/>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AB311B-BDAF-BB42-8768-5A1974F75D17}" type="slidenum">
              <a:rPr lang="en-US" smtClean="0"/>
              <a:pPr/>
              <a:t>10</a:t>
            </a:fld>
            <a:endParaRPr lang="en-US"/>
          </a:p>
        </p:txBody>
      </p:sp>
    </p:spTree>
    <p:extLst>
      <p:ext uri="{BB962C8B-B14F-4D97-AF65-F5344CB8AC3E}">
        <p14:creationId xmlns:p14="http://schemas.microsoft.com/office/powerpoint/2010/main" val="11793080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0BAB311B-BDAF-BB42-8768-5A1974F75D17}" type="slidenum">
              <a:rPr lang="en-US" smtClean="0"/>
              <a:t>11</a:t>
            </a:fld>
            <a:endParaRPr lang="en-US"/>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8906820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560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charset="0"/>
                <a:ea typeface="ＭＳ Ｐゴシック" charset="0"/>
                <a:cs typeface="ＭＳ Ｐゴシック" charset="0"/>
              </a:defRPr>
            </a:lvl1pPr>
            <a:lvl2pPr marL="37931725" indent="-37474525">
              <a:defRPr>
                <a:solidFill>
                  <a:schemeClr val="tx1"/>
                </a:solidFill>
                <a:latin typeface="Calibri" charset="0"/>
                <a:ea typeface="ＭＳ Ｐゴシック" charset="0"/>
              </a:defRPr>
            </a:lvl2pPr>
            <a:lvl3pPr>
              <a:defRPr>
                <a:solidFill>
                  <a:schemeClr val="tx1"/>
                </a:solidFill>
                <a:latin typeface="Calibri" charset="0"/>
                <a:ea typeface="ＭＳ Ｐゴシック" charset="0"/>
              </a:defRPr>
            </a:lvl3pPr>
            <a:lvl4pPr>
              <a:defRPr>
                <a:solidFill>
                  <a:schemeClr val="tx1"/>
                </a:solidFill>
                <a:latin typeface="Calibri" charset="0"/>
                <a:ea typeface="ＭＳ Ｐゴシック" charset="0"/>
              </a:defRPr>
            </a:lvl4pPr>
            <a:lvl5pPr>
              <a:defRPr>
                <a:solidFill>
                  <a:schemeClr val="tx1"/>
                </a:solidFill>
                <a:latin typeface="Calibri" charset="0"/>
                <a:ea typeface="ＭＳ Ｐゴシック" charset="0"/>
              </a:defRPr>
            </a:lvl5pPr>
            <a:lvl6pPr marL="457200" fontAlgn="base">
              <a:spcBef>
                <a:spcPct val="0"/>
              </a:spcBef>
              <a:spcAft>
                <a:spcPct val="0"/>
              </a:spcAft>
              <a:defRPr>
                <a:solidFill>
                  <a:schemeClr val="tx1"/>
                </a:solidFill>
                <a:latin typeface="Calibri" charset="0"/>
                <a:ea typeface="ＭＳ Ｐゴシック" charset="0"/>
              </a:defRPr>
            </a:lvl6pPr>
            <a:lvl7pPr marL="914400" fontAlgn="base">
              <a:spcBef>
                <a:spcPct val="0"/>
              </a:spcBef>
              <a:spcAft>
                <a:spcPct val="0"/>
              </a:spcAft>
              <a:defRPr>
                <a:solidFill>
                  <a:schemeClr val="tx1"/>
                </a:solidFill>
                <a:latin typeface="Calibri" charset="0"/>
                <a:ea typeface="ＭＳ Ｐゴシック" charset="0"/>
              </a:defRPr>
            </a:lvl7pPr>
            <a:lvl8pPr marL="1371600" fontAlgn="base">
              <a:spcBef>
                <a:spcPct val="0"/>
              </a:spcBef>
              <a:spcAft>
                <a:spcPct val="0"/>
              </a:spcAft>
              <a:defRPr>
                <a:solidFill>
                  <a:schemeClr val="tx1"/>
                </a:solidFill>
                <a:latin typeface="Calibri" charset="0"/>
                <a:ea typeface="ＭＳ Ｐゴシック" charset="0"/>
              </a:defRPr>
            </a:lvl8pPr>
            <a:lvl9pPr marL="1828800" fontAlgn="base">
              <a:spcBef>
                <a:spcPct val="0"/>
              </a:spcBef>
              <a:spcAft>
                <a:spcPct val="0"/>
              </a:spcAft>
              <a:defRPr>
                <a:solidFill>
                  <a:schemeClr val="tx1"/>
                </a:solidFill>
                <a:latin typeface="Calibri" charset="0"/>
                <a:ea typeface="ＭＳ Ｐゴシック" charset="0"/>
              </a:defRPr>
            </a:lvl9pPr>
          </a:lstStyle>
          <a:p>
            <a:pPr algn="r"/>
            <a:fld id="{42DE1B58-DDC0-204C-A973-6DC1053D99A5}" type="slidenum">
              <a:rPr lang="en-US" sz="1200"/>
              <a:pPr algn="r"/>
              <a:t>12</a:t>
            </a:fld>
            <a:endParaRPr lang="en-US" sz="1200"/>
          </a:p>
        </p:txBody>
      </p:sp>
      <p:sp>
        <p:nvSpPr>
          <p:cNvPr id="3" name="Notes Placeholder 2"/>
          <p:cNvSpPr>
            <a:spLocks noGrp="1"/>
          </p:cNvSpPr>
          <p:nvPr>
            <p:ph type="body" sz="quarter" idx="10"/>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AB311B-BDAF-BB42-8768-5A1974F75D17}" type="slidenum">
              <a:rPr lang="en-US" smtClean="0"/>
              <a:t>13</a:t>
            </a:fld>
            <a:endParaRPr lang="en-US"/>
          </a:p>
        </p:txBody>
      </p:sp>
    </p:spTree>
    <p:extLst>
      <p:ext uri="{BB962C8B-B14F-4D97-AF65-F5344CB8AC3E}">
        <p14:creationId xmlns:p14="http://schemas.microsoft.com/office/powerpoint/2010/main" val="1733826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AB311B-BDAF-BB42-8768-5A1974F75D17}" type="slidenum">
              <a:rPr lang="en-US" smtClean="0"/>
              <a:t>14</a:t>
            </a:fld>
            <a:endParaRPr lang="en-US"/>
          </a:p>
        </p:txBody>
      </p:sp>
    </p:spTree>
    <p:extLst>
      <p:ext uri="{BB962C8B-B14F-4D97-AF65-F5344CB8AC3E}">
        <p14:creationId xmlns:p14="http://schemas.microsoft.com/office/powerpoint/2010/main" val="32635054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0BAB311B-BDAF-BB42-8768-5A1974F75D17}" type="slidenum">
              <a:rPr lang="en-US" smtClean="0"/>
              <a:t>15</a:t>
            </a:fld>
            <a:endParaRPr lang="en-US"/>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23066289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355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charset="0"/>
                <a:ea typeface="ＭＳ Ｐゴシック" charset="0"/>
                <a:cs typeface="ＭＳ Ｐゴシック" charset="0"/>
              </a:defRPr>
            </a:lvl1pPr>
            <a:lvl2pPr marL="37931725" indent="-37474525">
              <a:defRPr>
                <a:solidFill>
                  <a:schemeClr val="tx1"/>
                </a:solidFill>
                <a:latin typeface="Calibri" charset="0"/>
                <a:ea typeface="ＭＳ Ｐゴシック" charset="0"/>
              </a:defRPr>
            </a:lvl2pPr>
            <a:lvl3pPr>
              <a:defRPr>
                <a:solidFill>
                  <a:schemeClr val="tx1"/>
                </a:solidFill>
                <a:latin typeface="Calibri" charset="0"/>
                <a:ea typeface="ＭＳ Ｐゴシック" charset="0"/>
              </a:defRPr>
            </a:lvl3pPr>
            <a:lvl4pPr>
              <a:defRPr>
                <a:solidFill>
                  <a:schemeClr val="tx1"/>
                </a:solidFill>
                <a:latin typeface="Calibri" charset="0"/>
                <a:ea typeface="ＭＳ Ｐゴシック" charset="0"/>
              </a:defRPr>
            </a:lvl4pPr>
            <a:lvl5pPr>
              <a:defRPr>
                <a:solidFill>
                  <a:schemeClr val="tx1"/>
                </a:solidFill>
                <a:latin typeface="Calibri" charset="0"/>
                <a:ea typeface="ＭＳ Ｐゴシック" charset="0"/>
              </a:defRPr>
            </a:lvl5pPr>
            <a:lvl6pPr marL="457200" fontAlgn="base">
              <a:spcBef>
                <a:spcPct val="0"/>
              </a:spcBef>
              <a:spcAft>
                <a:spcPct val="0"/>
              </a:spcAft>
              <a:defRPr>
                <a:solidFill>
                  <a:schemeClr val="tx1"/>
                </a:solidFill>
                <a:latin typeface="Calibri" charset="0"/>
                <a:ea typeface="ＭＳ Ｐゴシック" charset="0"/>
              </a:defRPr>
            </a:lvl6pPr>
            <a:lvl7pPr marL="914400" fontAlgn="base">
              <a:spcBef>
                <a:spcPct val="0"/>
              </a:spcBef>
              <a:spcAft>
                <a:spcPct val="0"/>
              </a:spcAft>
              <a:defRPr>
                <a:solidFill>
                  <a:schemeClr val="tx1"/>
                </a:solidFill>
                <a:latin typeface="Calibri" charset="0"/>
                <a:ea typeface="ＭＳ Ｐゴシック" charset="0"/>
              </a:defRPr>
            </a:lvl7pPr>
            <a:lvl8pPr marL="1371600" fontAlgn="base">
              <a:spcBef>
                <a:spcPct val="0"/>
              </a:spcBef>
              <a:spcAft>
                <a:spcPct val="0"/>
              </a:spcAft>
              <a:defRPr>
                <a:solidFill>
                  <a:schemeClr val="tx1"/>
                </a:solidFill>
                <a:latin typeface="Calibri" charset="0"/>
                <a:ea typeface="ＭＳ Ｐゴシック" charset="0"/>
              </a:defRPr>
            </a:lvl8pPr>
            <a:lvl9pPr marL="1828800" fontAlgn="base">
              <a:spcBef>
                <a:spcPct val="0"/>
              </a:spcBef>
              <a:spcAft>
                <a:spcPct val="0"/>
              </a:spcAft>
              <a:defRPr>
                <a:solidFill>
                  <a:schemeClr val="tx1"/>
                </a:solidFill>
                <a:latin typeface="Calibri" charset="0"/>
                <a:ea typeface="ＭＳ Ｐゴシック" charset="0"/>
              </a:defRPr>
            </a:lvl9pPr>
          </a:lstStyle>
          <a:p>
            <a:pPr algn="r"/>
            <a:fld id="{A23698B5-29A8-7342-B73F-0113DC883AF3}" type="slidenum">
              <a:rPr lang="en-US" sz="1200"/>
              <a:pPr algn="r"/>
              <a:t>16</a:t>
            </a:fld>
            <a:endParaRPr lang="en-US" sz="1200"/>
          </a:p>
        </p:txBody>
      </p:sp>
      <p:sp>
        <p:nvSpPr>
          <p:cNvPr id="23556" name="Notes Placeholder 4"/>
          <p:cNvSpPr>
            <a:spLocks noGrp="1"/>
          </p:cNvSpPr>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200">
              <a:latin typeface="Calibri" charset="0"/>
            </a:endParaRPr>
          </a:p>
        </p:txBody>
      </p:sp>
      <p:sp>
        <p:nvSpPr>
          <p:cNvPr id="23557" name="Notes Placeholder 5"/>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AB311B-BDAF-BB42-8768-5A1974F75D17}" type="slidenum">
              <a:rPr lang="en-US" smtClean="0"/>
              <a:pPr/>
              <a:t>17</a:t>
            </a:fld>
            <a:endParaRPr lang="en-US"/>
          </a:p>
        </p:txBody>
      </p:sp>
    </p:spTree>
    <p:extLst>
      <p:ext uri="{BB962C8B-B14F-4D97-AF65-F5344CB8AC3E}">
        <p14:creationId xmlns:p14="http://schemas.microsoft.com/office/powerpoint/2010/main" val="22413593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four broa</a:t>
            </a:r>
            <a:r>
              <a:rPr lang="en-US" baseline="0" dirty="0" smtClean="0"/>
              <a:t>d considerations that </a:t>
            </a:r>
            <a:r>
              <a:rPr lang="en-US" sz="1200" kern="1200" dirty="0" smtClean="0">
                <a:solidFill>
                  <a:schemeClr val="tx1"/>
                </a:solidFill>
                <a:effectLst/>
                <a:latin typeface="+mn-lt"/>
                <a:ea typeface="+mn-ea"/>
                <a:cs typeface="+mn-cs"/>
              </a:rPr>
              <a:t>have had a significant impact on the repository’s design.</a:t>
            </a:r>
            <a:endParaRPr lang="en-US" sz="1200" kern="1200" baseline="0" dirty="0" smtClean="0">
              <a:solidFill>
                <a:schemeClr val="tx1"/>
              </a:solidFill>
              <a:effectLst/>
              <a:latin typeface="+mn-lt"/>
              <a:ea typeface="+mn-ea"/>
              <a:cs typeface="+mn-cs"/>
            </a:endParaRP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First is an </a:t>
            </a:r>
            <a:r>
              <a:rPr lang="en-US" sz="1200" kern="1200" dirty="0" smtClean="0">
                <a:solidFill>
                  <a:schemeClr val="tx1"/>
                </a:solidFill>
                <a:effectLst/>
                <a:latin typeface="+mn-lt"/>
                <a:ea typeface="+mn-ea"/>
                <a:cs typeface="+mn-cs"/>
              </a:rPr>
              <a:t>underlying goals to meet the needs of the designated community. </a:t>
            </a:r>
          </a:p>
          <a:p>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exceptional scale of the repository</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strong belief (which I’ve talked about) that the value of preservation is gained through access; go hand</a:t>
            </a:r>
            <a:r>
              <a:rPr lang="en-US" sz="1200" kern="1200" baseline="0" dirty="0" smtClean="0">
                <a:solidFill>
                  <a:schemeClr val="tx1"/>
                </a:solidFill>
                <a:effectLst/>
                <a:latin typeface="+mn-lt"/>
                <a:ea typeface="+mn-ea"/>
                <a:cs typeface="+mn-cs"/>
              </a:rPr>
              <a:t> in hand – no access without preservation, no value to preservation without access</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and a strong commitment to openness.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Community</a:t>
            </a:r>
            <a:r>
              <a:rPr lang="en-US" baseline="0" dirty="0" smtClean="0"/>
              <a:t> elements come in in a couple of different ways,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0BAB311B-BDAF-BB42-8768-5A1974F75D17}" type="slidenum">
              <a:rPr lang="en-US" smtClean="0"/>
              <a:pPr/>
              <a:t>18</a:t>
            </a:fld>
            <a:endParaRPr lang="en-US"/>
          </a:p>
        </p:txBody>
      </p:sp>
    </p:spTree>
    <p:extLst>
      <p:ext uri="{BB962C8B-B14F-4D97-AF65-F5344CB8AC3E}">
        <p14:creationId xmlns:p14="http://schemas.microsoft.com/office/powerpoint/2010/main" val="40641205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kern="1200" smtClean="0">
                <a:solidFill>
                  <a:schemeClr val="tx1"/>
                </a:solidFill>
                <a:effectLst/>
              </a:rPr>
              <a:t>Firs</a:t>
            </a:r>
            <a:r>
              <a:rPr lang="en-US" sz="1000" kern="1200" baseline="0" smtClean="0">
                <a:solidFill>
                  <a:schemeClr val="tx1"/>
                </a:solidFill>
                <a:effectLst/>
              </a:rPr>
              <a:t>t is a fundamental goal to meet the needs of the partner community. I’ve talked about how this has been source of success thus far. But who is community?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000" kern="1200" smtClean="0">
              <a:solidFill>
                <a:schemeClr val="tx1"/>
              </a:solidFill>
              <a:effectLs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000" baseline="0" smtClean="0"/>
              <a:t>The general model of repositories put forward in the framework for open archival information systems, or OAIS, upon which HathiTrust is based, is one where there is production of content, management of content by stakeholders, and then consumption of the content by the end users who are the beneficiaries of the repository and services.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000" kern="1200" smtClean="0">
              <a:solidFill>
                <a:schemeClr val="tx1"/>
              </a:solidFill>
              <a:effectLs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000" kern="1200" smtClean="0">
                <a:solidFill>
                  <a:schemeClr val="tx1"/>
                </a:solidFill>
                <a:effectLst/>
              </a:rPr>
              <a:t>We have a distinctive</a:t>
            </a:r>
            <a:r>
              <a:rPr lang="en-US" sz="1000" kern="1200" baseline="0" smtClean="0">
                <a:solidFill>
                  <a:schemeClr val="tx1"/>
                </a:solidFill>
                <a:effectLst/>
              </a:rPr>
              <a:t> community in HathiTrust, however, that is composed both of end users of content (students, faculty, and staff at partner institutions), and stakeholders (the libraries and </a:t>
            </a:r>
            <a:r>
              <a:rPr lang="en-US" sz="1000" baseline="0" smtClean="0"/>
              <a:t>institutions with responsibility to manage and make decisions about the shared resources.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000" kern="1200" baseline="0" dirty="0" smtClean="0">
              <a:solidFill>
                <a:schemeClr val="tx1"/>
              </a:solidFill>
              <a:effectLst/>
            </a:endParaRPr>
          </a:p>
        </p:txBody>
      </p:sp>
      <p:sp>
        <p:nvSpPr>
          <p:cNvPr id="4" name="Slide Number Placeholder 3"/>
          <p:cNvSpPr>
            <a:spLocks noGrp="1"/>
          </p:cNvSpPr>
          <p:nvPr>
            <p:ph type="sldNum" sz="quarter" idx="10"/>
          </p:nvPr>
        </p:nvSpPr>
        <p:spPr/>
        <p:txBody>
          <a:bodyPr/>
          <a:lstStyle/>
          <a:p>
            <a:fld id="{0BAB311B-BDAF-BB42-8768-5A1974F75D17}" type="slidenum">
              <a:rPr lang="en-US" smtClean="0"/>
              <a:pPr/>
              <a:t>19</a:t>
            </a:fld>
            <a:endParaRPr lang="en-US"/>
          </a:p>
        </p:txBody>
      </p:sp>
    </p:spTree>
    <p:extLst>
      <p:ext uri="{BB962C8B-B14F-4D97-AF65-F5344CB8AC3E}">
        <p14:creationId xmlns:p14="http://schemas.microsoft.com/office/powerpoint/2010/main" val="3305139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AB311B-BDAF-BB42-8768-5A1974F75D17}" type="slidenum">
              <a:rPr lang="en-US" smtClean="0"/>
              <a:pPr/>
              <a:t>2</a:t>
            </a:fld>
            <a:endParaRPr lang="en-US"/>
          </a:p>
        </p:txBody>
      </p:sp>
    </p:spTree>
    <p:extLst>
      <p:ext uri="{BB962C8B-B14F-4D97-AF65-F5344CB8AC3E}">
        <p14:creationId xmlns:p14="http://schemas.microsoft.com/office/powerpoint/2010/main" val="26130760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baseline="0" dirty="0" smtClean="0"/>
              <a:t>So in </a:t>
            </a:r>
            <a:r>
              <a:rPr lang="en-US" sz="1000" baseline="0" dirty="0" err="1" smtClean="0"/>
              <a:t>HathiTrust</a:t>
            </a:r>
            <a:r>
              <a:rPr lang="en-US" sz="1000" baseline="0" dirty="0" smtClean="0"/>
              <a:t>, the arrow at the end is sort of turned back, to where there is a close coupling between those who manage and support the archive, and those who benefit from it. There are strong benefits to this arrangement.</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000" baseline="0" dirty="0" smtClean="0"/>
          </a:p>
          <a:p>
            <a:r>
              <a:rPr lang="en-US" sz="1000" baseline="0" dirty="0" smtClean="0"/>
              <a:t>The first is that it provides</a:t>
            </a:r>
            <a:r>
              <a:rPr lang="en-US" sz="1000" kern="1200" dirty="0" smtClean="0">
                <a:solidFill>
                  <a:schemeClr val="tx1"/>
                </a:solidFill>
                <a:effectLst/>
              </a:rPr>
              <a:t> the basis for a deep, collaborative </a:t>
            </a:r>
            <a:r>
              <a:rPr lang="en-US" sz="1000" b="1" kern="1200" dirty="0" smtClean="0">
                <a:solidFill>
                  <a:schemeClr val="tx1"/>
                </a:solidFill>
                <a:effectLst/>
              </a:rPr>
              <a:t>social</a:t>
            </a:r>
            <a:r>
              <a:rPr lang="en-US" sz="1000" kern="1200" dirty="0" smtClean="0">
                <a:solidFill>
                  <a:schemeClr val="tx1"/>
                </a:solidFill>
                <a:effectLst/>
              </a:rPr>
              <a:t> infrastructure where institutions are able to leverage their common interests, expertise, and resources to achieve common goals more effectively.</a:t>
            </a:r>
          </a:p>
          <a:p>
            <a:endParaRPr lang="en-US" sz="1000" kern="1200" dirty="0" smtClean="0">
              <a:solidFill>
                <a:schemeClr val="tx1"/>
              </a:solidFill>
              <a:effectLs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000" kern="1200" dirty="0" smtClean="0">
                <a:solidFill>
                  <a:schemeClr val="tx1"/>
                </a:solidFill>
                <a:effectLst/>
              </a:rPr>
              <a:t>The</a:t>
            </a:r>
            <a:r>
              <a:rPr lang="en-US" sz="1000" kern="1200" baseline="0" dirty="0" smtClean="0">
                <a:solidFill>
                  <a:schemeClr val="tx1"/>
                </a:solidFill>
                <a:effectLst/>
              </a:rPr>
              <a:t> second is that it </a:t>
            </a:r>
            <a:r>
              <a:rPr lang="en-US" sz="1000" kern="1200" dirty="0" smtClean="0">
                <a:solidFill>
                  <a:schemeClr val="tx1"/>
                </a:solidFill>
                <a:effectLst/>
              </a:rPr>
              <a:t>creates strong forces that favor long-term sustainability. The sustainability of the archive depends on the ability of shared management and governance to ensure the archive continues to benefit the investing partners, and on the continued interest of the community in general in supporting scholarship and research. </a:t>
            </a:r>
            <a:endParaRPr lang="en-US" sz="1000" kern="1200" baseline="0" dirty="0" smtClean="0">
              <a:solidFill>
                <a:schemeClr val="tx1"/>
              </a:solidFill>
              <a:effectLst/>
            </a:endParaRPr>
          </a:p>
        </p:txBody>
      </p:sp>
      <p:sp>
        <p:nvSpPr>
          <p:cNvPr id="4" name="Slide Number Placeholder 3"/>
          <p:cNvSpPr>
            <a:spLocks noGrp="1"/>
          </p:cNvSpPr>
          <p:nvPr>
            <p:ph type="sldNum" sz="quarter" idx="10"/>
          </p:nvPr>
        </p:nvSpPr>
        <p:spPr/>
        <p:txBody>
          <a:bodyPr/>
          <a:lstStyle/>
          <a:p>
            <a:fld id="{0BAB311B-BDAF-BB42-8768-5A1974F75D17}" type="slidenum">
              <a:rPr lang="en-US" smtClean="0"/>
              <a:pPr/>
              <a:t>20</a:t>
            </a:fld>
            <a:endParaRPr lang="en-US"/>
          </a:p>
        </p:txBody>
      </p:sp>
    </p:spTree>
    <p:extLst>
      <p:ext uri="{BB962C8B-B14F-4D97-AF65-F5344CB8AC3E}">
        <p14:creationId xmlns:p14="http://schemas.microsoft.com/office/powerpoint/2010/main" val="33051393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is a two-way street. In meeting needs of partners – both stakeholders and end users, we have b</a:t>
            </a:r>
            <a:r>
              <a:rPr lang="en-US" dirty="0" smtClean="0"/>
              <a:t>enefitted tremendously from international preservation community and standards developed</a:t>
            </a:r>
            <a:r>
              <a:rPr lang="en-US" baseline="0" dirty="0" smtClean="0"/>
              <a:t> over years</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We have also implemented other repository practices, for instance around content, identifiers and the ability to reference objects, content fixity, and other elements, with the knowledge that it ultimately us, people, who are responsible for what is preserved and what is not. So social elements (arising from meeting needs of a targeted community) impact every aspect of the repository and partnership, from </a:t>
            </a:r>
            <a:r>
              <a:rPr lang="en-US" baseline="0" dirty="0" err="1" smtClean="0"/>
              <a:t>decisiosn</a:t>
            </a:r>
            <a:r>
              <a:rPr lang="en-US" baseline="0" dirty="0" smtClean="0"/>
              <a:t> about formats to choices in managing content, to governance structure and pricing model. </a:t>
            </a:r>
            <a:endParaRPr lang="en-US" dirty="0"/>
          </a:p>
        </p:txBody>
      </p:sp>
      <p:sp>
        <p:nvSpPr>
          <p:cNvPr id="4" name="Slide Number Placeholder 3"/>
          <p:cNvSpPr>
            <a:spLocks noGrp="1"/>
          </p:cNvSpPr>
          <p:nvPr>
            <p:ph type="sldNum" sz="quarter" idx="10"/>
          </p:nvPr>
        </p:nvSpPr>
        <p:spPr/>
        <p:txBody>
          <a:bodyPr/>
          <a:lstStyle/>
          <a:p>
            <a:fld id="{0BAB311B-BDAF-BB42-8768-5A1974F75D17}" type="slidenum">
              <a:rPr lang="en-US" smtClean="0"/>
              <a:pPr/>
              <a:t>21</a:t>
            </a:fld>
            <a:endParaRPr lang="en-US"/>
          </a:p>
        </p:txBody>
      </p:sp>
    </p:spTree>
    <p:extLst>
      <p:ext uri="{BB962C8B-B14F-4D97-AF65-F5344CB8AC3E}">
        <p14:creationId xmlns:p14="http://schemas.microsoft.com/office/powerpoint/2010/main" val="22143455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next consideration</a:t>
            </a:r>
            <a:r>
              <a:rPr lang="en-US" baseline="0" dirty="0" smtClean="0"/>
              <a:t> is scale, and this is really to recognize the broad needs of </a:t>
            </a:r>
            <a:r>
              <a:rPr lang="en-US" baseline="0" dirty="0" err="1" smtClean="0"/>
              <a:t>HathiTrust’s</a:t>
            </a:r>
            <a:r>
              <a:rPr lang="en-US" baseline="0" dirty="0" smtClean="0"/>
              <a:t> community: needs of researchers and scholars to discover, access, and cite the scholarly record over time; needs of libraries and other cultural heritage institutions to preserve the scholarly record and enable these activities. [</a:t>
            </a:r>
            <a:r>
              <a:rPr lang="en-US" sz="1200" kern="1200" dirty="0" smtClean="0">
                <a:solidFill>
                  <a:schemeClr val="tx1"/>
                </a:solidFill>
                <a:effectLst/>
                <a:latin typeface="+mn-lt"/>
                <a:ea typeface="+mn-ea"/>
                <a:cs typeface="+mn-cs"/>
              </a:rPr>
              <a:t>The needs are not to preserve works from a particular country or time, by a particular author or set of authors, or in a particular format or medium (for instance print or analog versus digital, or even born digital). The needs relate to all materials that can be used to further scholarship.]</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 acknowledge the scope of these needs in our mission,</a:t>
            </a:r>
            <a:r>
              <a:rPr lang="en-US" sz="1200" kern="1200" baseline="0" dirty="0" smtClean="0">
                <a:solidFill>
                  <a:schemeClr val="tx1"/>
                </a:solidFill>
                <a:effectLst/>
                <a:latin typeface="+mn-lt"/>
                <a:ea typeface="+mn-ea"/>
                <a:cs typeface="+mn-cs"/>
              </a:rPr>
              <a:t> and in the collective strategies we have taken to fulfill it.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a:t>
            </a:r>
            <a:r>
              <a:rPr lang="en-US" sz="1200" kern="1200" baseline="0" dirty="0" smtClean="0">
                <a:solidFill>
                  <a:schemeClr val="tx1"/>
                </a:solidFill>
                <a:effectLst/>
                <a:latin typeface="+mn-lt"/>
                <a:ea typeface="+mn-ea"/>
                <a:cs typeface="+mn-cs"/>
              </a:rPr>
              <a:t> challenges the we are seeking to address are challenges at scale, we are seeking to meet them with collective action at scale. The need to accomplish work at scale has had deep in all aspects of repository operation.</a:t>
            </a:r>
            <a:endParaRPr lang="en-US" dirty="0" smtClean="0"/>
          </a:p>
        </p:txBody>
      </p:sp>
      <p:sp>
        <p:nvSpPr>
          <p:cNvPr id="4" name="Slide Number Placeholder 3"/>
          <p:cNvSpPr>
            <a:spLocks noGrp="1"/>
          </p:cNvSpPr>
          <p:nvPr>
            <p:ph type="sldNum" sz="quarter" idx="10"/>
          </p:nvPr>
        </p:nvSpPr>
        <p:spPr/>
        <p:txBody>
          <a:bodyPr/>
          <a:lstStyle/>
          <a:p>
            <a:fld id="{0BAB311B-BDAF-BB42-8768-5A1974F75D17}" type="slidenum">
              <a:rPr lang="en-US" smtClean="0"/>
              <a:pPr/>
              <a:t>22</a:t>
            </a:fld>
            <a:endParaRPr lang="en-US"/>
          </a:p>
        </p:txBody>
      </p:sp>
    </p:spTree>
    <p:extLst>
      <p:ext uri="{BB962C8B-B14F-4D97-AF65-F5344CB8AC3E}">
        <p14:creationId xmlns:p14="http://schemas.microsoft.com/office/powerpoint/2010/main" val="8547396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third consideration</a:t>
            </a:r>
            <a:r>
              <a:rPr lang="en-US" baseline="0" dirty="0" smtClean="0"/>
              <a:t> is preservation and access</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So, this idea that we engage in preservation for purposes of access</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We provide as much access as legally possible to materials. Aside from benefitting users, access als</a:t>
            </a:r>
            <a:r>
              <a:rPr lang="en-US" sz="1200" kern="1200" dirty="0" smtClean="0">
                <a:solidFill>
                  <a:schemeClr val="tx1"/>
                </a:solidFill>
                <a:effectLst/>
                <a:latin typeface="+mn-lt"/>
                <a:ea typeface="+mn-ea"/>
                <a:cs typeface="+mn-cs"/>
              </a:rPr>
              <a:t>o has benefits for preservation, as the processes of retrieving and displaying data provide an additional check on the integrity of objects, and access in general gives the digital objects the best chance to be used and valued in the community, and therefore preserved into the future. </a:t>
            </a:r>
          </a:p>
          <a:p>
            <a:endParaRPr lang="en-US" sz="1200" kern="1200" baseline="0" dirty="0" smtClean="0">
              <a:solidFill>
                <a:schemeClr val="tx1"/>
              </a:solidFill>
              <a:effectLst/>
              <a:latin typeface="+mn-lt"/>
              <a:ea typeface="+mn-ea"/>
              <a:cs typeface="+mn-cs"/>
            </a:endParaRP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0BAB311B-BDAF-BB42-8768-5A1974F75D17}" type="slidenum">
              <a:rPr lang="en-US" smtClean="0"/>
              <a:pPr/>
              <a:t>23</a:t>
            </a:fld>
            <a:endParaRPr lang="en-US"/>
          </a:p>
        </p:txBody>
      </p:sp>
    </p:spTree>
    <p:extLst>
      <p:ext uri="{BB962C8B-B14F-4D97-AF65-F5344CB8AC3E}">
        <p14:creationId xmlns:p14="http://schemas.microsoft.com/office/powerpoint/2010/main" val="20851205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baseline="0" dirty="0" smtClean="0">
                <a:solidFill>
                  <a:schemeClr val="tx1"/>
                </a:solidFill>
                <a:effectLst/>
                <a:latin typeface="+mn-lt"/>
                <a:ea typeface="+mn-ea"/>
                <a:cs typeface="+mn-cs"/>
              </a:rPr>
              <a:t>One of </a:t>
            </a:r>
            <a:r>
              <a:rPr lang="en-US" sz="1200" kern="1200" dirty="0" err="1" smtClean="0">
                <a:solidFill>
                  <a:schemeClr val="tx1"/>
                </a:solidFill>
                <a:effectLst/>
                <a:latin typeface="+mn-lt"/>
                <a:ea typeface="+mn-ea"/>
                <a:cs typeface="+mn-cs"/>
              </a:rPr>
              <a:t>HathiTrust’s</a:t>
            </a:r>
            <a:r>
              <a:rPr lang="en-US" sz="1200" kern="1200" dirty="0" smtClean="0">
                <a:solidFill>
                  <a:schemeClr val="tx1"/>
                </a:solidFill>
                <a:effectLst/>
                <a:latin typeface="+mn-lt"/>
                <a:ea typeface="+mn-ea"/>
                <a:cs typeface="+mn-cs"/>
              </a:rPr>
              <a:t> goals speaks to a technical framework that provides significant centralized functionality, but is also open to distributed development of tools and services. This orientation and general strategy towards openness extends to all aspects of the repository, from content formats to hardware and software, to organizational structure. The general strategy is that the long-term sustainability of the repository is served to the degree to which it is possible for member institutions to make use of the collective assets and services of the partnership, and to contribute to and manage them as well. This is reflected in the repository in multiple ways as well.</a:t>
            </a:r>
            <a:endParaRPr lang="en-US" dirty="0"/>
          </a:p>
        </p:txBody>
      </p:sp>
      <p:sp>
        <p:nvSpPr>
          <p:cNvPr id="4" name="Slide Number Placeholder 3"/>
          <p:cNvSpPr>
            <a:spLocks noGrp="1"/>
          </p:cNvSpPr>
          <p:nvPr>
            <p:ph type="sldNum" sz="quarter" idx="10"/>
          </p:nvPr>
        </p:nvSpPr>
        <p:spPr/>
        <p:txBody>
          <a:bodyPr/>
          <a:lstStyle/>
          <a:p>
            <a:fld id="{0BAB311B-BDAF-BB42-8768-5A1974F75D17}" type="slidenum">
              <a:rPr lang="en-US" smtClean="0"/>
              <a:pPr/>
              <a:t>24</a:t>
            </a:fld>
            <a:endParaRPr lang="en-US"/>
          </a:p>
        </p:txBody>
      </p:sp>
    </p:spTree>
    <p:extLst>
      <p:ext uri="{BB962C8B-B14F-4D97-AF65-F5344CB8AC3E}">
        <p14:creationId xmlns:p14="http://schemas.microsoft.com/office/powerpoint/2010/main" val="19607477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these underlying ideas</a:t>
            </a:r>
            <a:endParaRPr lang="en-US" dirty="0"/>
          </a:p>
        </p:txBody>
      </p:sp>
      <p:sp>
        <p:nvSpPr>
          <p:cNvPr id="4" name="Slide Number Placeholder 3"/>
          <p:cNvSpPr>
            <a:spLocks noGrp="1"/>
          </p:cNvSpPr>
          <p:nvPr>
            <p:ph type="sldNum" sz="quarter" idx="10"/>
          </p:nvPr>
        </p:nvSpPr>
        <p:spPr/>
        <p:txBody>
          <a:bodyPr/>
          <a:lstStyle/>
          <a:p>
            <a:fld id="{0BAB311B-BDAF-BB42-8768-5A1974F75D17}" type="slidenum">
              <a:rPr lang="en-US" smtClean="0"/>
              <a:pPr/>
              <a:t>25</a:t>
            </a:fld>
            <a:endParaRPr lang="en-US"/>
          </a:p>
        </p:txBody>
      </p:sp>
    </p:spTree>
    <p:extLst>
      <p:ext uri="{BB962C8B-B14F-4D97-AF65-F5344CB8AC3E}">
        <p14:creationId xmlns:p14="http://schemas.microsoft.com/office/powerpoint/2010/main" val="14381773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Also</a:t>
            </a:r>
            <a:r>
              <a:rPr lang="en-US" baseline="0" dirty="0" smtClean="0"/>
              <a:t> have experience</a:t>
            </a:r>
          </a:p>
          <a:p>
            <a:r>
              <a:rPr lang="en-US" baseline="0" dirty="0" smtClean="0"/>
              <a:t>All or even most of answers do not lie in standards. They are starting places</a:t>
            </a:r>
            <a:endParaRPr lang="en-US" dirty="0"/>
          </a:p>
        </p:txBody>
      </p:sp>
      <p:sp>
        <p:nvSpPr>
          <p:cNvPr id="4" name="Slide Number Placeholder 3"/>
          <p:cNvSpPr>
            <a:spLocks noGrp="1"/>
          </p:cNvSpPr>
          <p:nvPr>
            <p:ph type="sldNum" sz="quarter" idx="10"/>
          </p:nvPr>
        </p:nvSpPr>
        <p:spPr/>
        <p:txBody>
          <a:bodyPr/>
          <a:lstStyle/>
          <a:p>
            <a:fld id="{0BAB311B-BDAF-BB42-8768-5A1974F75D17}" type="slidenum">
              <a:rPr lang="en-US" smtClean="0"/>
              <a:pPr/>
              <a:t>26</a:t>
            </a:fld>
            <a:endParaRPr lang="en-US"/>
          </a:p>
        </p:txBody>
      </p:sp>
    </p:spTree>
    <p:extLst>
      <p:ext uri="{BB962C8B-B14F-4D97-AF65-F5344CB8AC3E}">
        <p14:creationId xmlns:p14="http://schemas.microsoft.com/office/powerpoint/2010/main" val="14381773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AB311B-BDAF-BB42-8768-5A1974F75D17}" type="slidenum">
              <a:rPr lang="en-US" smtClean="0"/>
              <a:pPr/>
              <a:t>27</a:t>
            </a:fld>
            <a:endParaRPr lang="en-US"/>
          </a:p>
        </p:txBody>
      </p:sp>
    </p:spTree>
    <p:extLst>
      <p:ext uri="{BB962C8B-B14F-4D97-AF65-F5344CB8AC3E}">
        <p14:creationId xmlns:p14="http://schemas.microsoft.com/office/powerpoint/2010/main" val="24941417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p:cNvSpPr>
          <p:nvPr>
            <p:ph type="sldImg"/>
          </p:nvPr>
        </p:nvSpPr>
        <p:spPr bwMode="auto">
          <a:noFill/>
          <a:ln>
            <a:solidFill>
              <a:srgbClr val="000000"/>
            </a:solidFill>
            <a:miter lim="800000"/>
            <a:headEnd/>
            <a:tailEnd/>
          </a:ln>
        </p:spPr>
      </p:sp>
      <p:sp>
        <p:nvSpPr>
          <p:cNvPr id="645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C1BC5A4-A405-DF4E-8224-930EFAA0CE1A}" type="slidenum">
              <a:rPr lang="en-US" smtClean="0">
                <a:ea typeface="ＭＳ Ｐゴシック" charset="-128"/>
                <a:cs typeface="ＭＳ Ｐゴシック" charset="-128"/>
              </a:rPr>
              <a:pPr fontAlgn="base">
                <a:spcBef>
                  <a:spcPct val="0"/>
                </a:spcBef>
                <a:spcAft>
                  <a:spcPct val="0"/>
                </a:spcAft>
                <a:defRPr/>
              </a:pPr>
              <a:t>28</a:t>
            </a:fld>
            <a:endParaRPr lang="en-US" smtClean="0">
              <a:ea typeface="ＭＳ Ｐゴシック" charset="-128"/>
              <a:cs typeface="ＭＳ Ｐゴシック" charset="-128"/>
            </a:endParaRPr>
          </a:p>
        </p:txBody>
      </p:sp>
      <p:sp>
        <p:nvSpPr>
          <p:cNvPr id="64516" name="Notes Placeholder 4"/>
          <p:cNvSpPr>
            <a:spLocks noGrp="1"/>
          </p:cNvSpPr>
          <p:nvPr>
            <p:ph type="body" sz="quarter" idx="11"/>
          </p:nvPr>
        </p:nvSpPr>
        <p:spPr bwMode="auto">
          <a:noFill/>
        </p:spPr>
        <p:txBody>
          <a:bodyPr wrap="square" numCol="1" anchor="t" anchorCtr="0" compatLnSpc="1">
            <a:prstTxWarp prst="textNoShape">
              <a:avLst/>
            </a:prstTxWarp>
          </a:bodyPr>
          <a:lstStyle/>
          <a:p>
            <a:r>
              <a:rPr lang="en-US" sz="1200" kern="1200" dirty="0" smtClean="0">
                <a:solidFill>
                  <a:schemeClr val="tx1"/>
                </a:solidFill>
                <a:latin typeface="+mn-lt"/>
                <a:ea typeface="+mn-ea"/>
                <a:cs typeface="+mn-cs"/>
              </a:rPr>
              <a:t>The</a:t>
            </a:r>
            <a:r>
              <a:rPr lang="en-US" sz="1200" kern="1200" baseline="0" dirty="0" smtClean="0">
                <a:solidFill>
                  <a:schemeClr val="tx1"/>
                </a:solidFill>
                <a:latin typeface="+mn-lt"/>
                <a:ea typeface="+mn-ea"/>
                <a:cs typeface="+mn-cs"/>
              </a:rPr>
              <a:t> design choices we’ve made for t</a:t>
            </a:r>
            <a:r>
              <a:rPr lang="en-US" sz="1200" kern="1200" dirty="0" smtClean="0">
                <a:solidFill>
                  <a:schemeClr val="tx1"/>
                </a:solidFill>
                <a:latin typeface="+mn-lt"/>
                <a:ea typeface="+mn-ea"/>
                <a:cs typeface="+mn-cs"/>
              </a:rPr>
              <a:t>he HathiTrust Repository support the</a:t>
            </a:r>
            <a:r>
              <a:rPr lang="en-US" sz="1200" kern="1200" baseline="0" dirty="0" smtClean="0">
                <a:solidFill>
                  <a:schemeClr val="tx1"/>
                </a:solidFill>
                <a:latin typeface="+mn-lt"/>
                <a:ea typeface="+mn-ea"/>
                <a:cs typeface="+mn-cs"/>
              </a:rPr>
              <a:t> underlying ideas in practical ways.</a:t>
            </a:r>
          </a:p>
          <a:p>
            <a:endParaRPr lang="en-US" sz="1200" kern="1200" baseline="0" dirty="0" smtClean="0">
              <a:solidFill>
                <a:schemeClr val="tx1"/>
              </a:solidFill>
              <a:latin typeface="+mn-lt"/>
              <a:ea typeface="+mn-ea"/>
              <a:cs typeface="+mn-cs"/>
            </a:endParaRPr>
          </a:p>
          <a:p>
            <a:pPr marL="171450" indent="-171450">
              <a:buFont typeface="Arial" pitchFamily="34" charset="0"/>
              <a:buChar char="•"/>
            </a:pPr>
            <a:r>
              <a:rPr lang="en-US" sz="1200" kern="1200" dirty="0" smtClean="0">
                <a:solidFill>
                  <a:schemeClr val="tx1"/>
                </a:solidFill>
                <a:latin typeface="+mn-lt"/>
                <a:ea typeface="+mn-ea"/>
                <a:cs typeface="+mn-cs"/>
              </a:rPr>
              <a:t>Basing design on Open Archival Information Systems and Trustworthy Digital Repositories (TRAC) criteria ground the design in community standards.</a:t>
            </a:r>
          </a:p>
          <a:p>
            <a:pPr marL="171450" indent="-171450">
              <a:buFont typeface="Arial" pitchFamily="34" charset="0"/>
              <a:buChar char="•"/>
            </a:pPr>
            <a:r>
              <a:rPr lang="en-US" sz="1200" kern="1200" dirty="0" smtClean="0">
                <a:solidFill>
                  <a:schemeClr val="tx1"/>
                </a:solidFill>
                <a:latin typeface="+mn-lt"/>
                <a:ea typeface="+mn-ea"/>
                <a:cs typeface="+mn-cs"/>
              </a:rPr>
              <a:t>Striving for consistency and standardization in content formats we support means</a:t>
            </a:r>
            <a:r>
              <a:rPr lang="en-US" sz="1200" kern="1200" baseline="0" dirty="0" smtClean="0">
                <a:solidFill>
                  <a:schemeClr val="tx1"/>
                </a:solidFill>
                <a:latin typeface="+mn-lt"/>
                <a:ea typeface="+mn-ea"/>
                <a:cs typeface="+mn-cs"/>
              </a:rPr>
              <a:t> we know exactly what we have and we know how to preserve it</a:t>
            </a:r>
            <a:r>
              <a:rPr lang="en-US" sz="1200" kern="1200" dirty="0" smtClean="0">
                <a:solidFill>
                  <a:schemeClr val="tx1"/>
                </a:solidFill>
                <a:latin typeface="+mn-lt"/>
                <a:ea typeface="+mn-ea"/>
                <a:cs typeface="+mn-cs"/>
              </a:rPr>
              <a:t>, and ensures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contents</a:t>
            </a:r>
            <a:r>
              <a:rPr lang="en-US" sz="1200" kern="1200" baseline="0" dirty="0" smtClean="0">
                <a:solidFill>
                  <a:schemeClr val="tx1"/>
                </a:solidFill>
                <a:latin typeface="+mn-lt"/>
                <a:ea typeface="+mn-ea"/>
                <a:cs typeface="+mn-cs"/>
              </a:rPr>
              <a:t> are usable </a:t>
            </a:r>
            <a:r>
              <a:rPr lang="en-US" sz="1200" i="1" kern="1200" baseline="0" dirty="0" smtClean="0">
                <a:solidFill>
                  <a:schemeClr val="tx1"/>
                </a:solidFill>
                <a:latin typeface="+mn-lt"/>
                <a:ea typeface="+mn-ea"/>
                <a:cs typeface="+mn-cs"/>
              </a:rPr>
              <a:t>in aggregate.</a:t>
            </a:r>
          </a:p>
          <a:p>
            <a:pPr marL="171450" indent="-171450">
              <a:buFont typeface="Arial" pitchFamily="34" charset="0"/>
              <a:buChar char="•"/>
            </a:pPr>
            <a:r>
              <a:rPr lang="en-US" sz="1200" kern="1200" dirty="0" smtClean="0">
                <a:solidFill>
                  <a:schemeClr val="tx1"/>
                </a:solidFill>
                <a:latin typeface="+mn-lt"/>
                <a:ea typeface="+mn-ea"/>
                <a:cs typeface="+mn-cs"/>
              </a:rPr>
              <a:t>Simplicity</a:t>
            </a:r>
            <a:r>
              <a:rPr lang="en-US" sz="1200" kern="1200" baseline="0" dirty="0" smtClean="0">
                <a:solidFill>
                  <a:schemeClr val="tx1"/>
                </a:solidFill>
                <a:latin typeface="+mn-lt"/>
                <a:ea typeface="+mn-ea"/>
                <a:cs typeface="+mn-cs"/>
              </a:rPr>
              <a:t> (in design, not function) helps us operate at a large scale with minimal (or at least fixed) staff overhead.</a:t>
            </a:r>
            <a:endParaRPr lang="en-US" sz="1200" kern="1200" dirty="0" smtClean="0">
              <a:solidFill>
                <a:schemeClr val="tx1"/>
              </a:solidFill>
              <a:latin typeface="+mn-lt"/>
              <a:ea typeface="+mn-ea"/>
              <a:cs typeface="+mn-cs"/>
            </a:endParaRPr>
          </a:p>
          <a:p>
            <a:pPr marL="171450" indent="-171450">
              <a:buFont typeface="Arial" pitchFamily="34" charset="0"/>
              <a:buChar char="•"/>
            </a:pPr>
            <a:r>
              <a:rPr lang="en-US" sz="1200" kern="1200" dirty="0" smtClean="0">
                <a:solidFill>
                  <a:schemeClr val="tx1"/>
                </a:solidFill>
                <a:latin typeface="+mn-lt"/>
                <a:ea typeface="+mn-ea"/>
                <a:cs typeface="+mn-cs"/>
              </a:rPr>
              <a:t>Practicality – Decisions about processes, content, metadata are based on uses of the materials to serve partner needs (community).</a:t>
            </a:r>
          </a:p>
          <a:p>
            <a:pPr marL="171450" indent="-171450">
              <a:buFont typeface="Arial" pitchFamily="34" charset="0"/>
              <a:buChar char="•"/>
            </a:pPr>
            <a:r>
              <a:rPr lang="en-US" sz="1200" kern="1200" dirty="0" smtClean="0">
                <a:solidFill>
                  <a:schemeClr val="tx1"/>
                </a:solidFill>
                <a:latin typeface="+mn-lt"/>
                <a:ea typeface="+mn-ea"/>
                <a:cs typeface="+mn-cs"/>
              </a:rPr>
              <a:t>Sustainability –  All decisions need to factor in sustainability in order to meet long-term</a:t>
            </a:r>
            <a:r>
              <a:rPr lang="en-US" sz="1200" kern="1200" baseline="0" dirty="0" smtClean="0">
                <a:solidFill>
                  <a:schemeClr val="tx1"/>
                </a:solidFill>
                <a:latin typeface="+mn-lt"/>
                <a:ea typeface="+mn-ea"/>
                <a:cs typeface="+mn-cs"/>
              </a:rPr>
              <a:t> preservation commitments.</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Representation of repository according to OAIS</a:t>
            </a:r>
            <a:r>
              <a:rPr lang="en-US" baseline="0" dirty="0" smtClean="0"/>
              <a:t> framework</a:t>
            </a:r>
          </a:p>
          <a:p>
            <a:endParaRPr lang="en-US" baseline="0" dirty="0" smtClean="0"/>
          </a:p>
          <a:p>
            <a:r>
              <a:rPr lang="en-US" baseline="0" dirty="0" smtClean="0"/>
              <a:t>We’ll walk through he different areas: Ingest, Data Management, Storage, and Access, showing the implementation choices we’ve made in alignment with our underlying concept for the repository.</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9999E58-4BA1-964E-91C7-53279DC21F93}" type="slidenum">
              <a:rPr lang="en-US" smtClean="0"/>
              <a:pPr/>
              <a:t>29</a:t>
            </a:fld>
            <a:endParaRPr lang="en-US"/>
          </a:p>
        </p:txBody>
      </p:sp>
    </p:spTree>
    <p:extLst>
      <p:ext uri="{BB962C8B-B14F-4D97-AF65-F5344CB8AC3E}">
        <p14:creationId xmlns:p14="http://schemas.microsoft.com/office/powerpoint/2010/main" val="2962668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AB311B-BDAF-BB42-8768-5A1974F75D17}" type="slidenum">
              <a:rPr lang="en-US" smtClean="0"/>
              <a:pPr/>
              <a:t>3</a:t>
            </a:fld>
            <a:endParaRPr lang="en-US"/>
          </a:p>
        </p:txBody>
      </p:sp>
    </p:spTree>
    <p:extLst>
      <p:ext uri="{BB962C8B-B14F-4D97-AF65-F5344CB8AC3E}">
        <p14:creationId xmlns:p14="http://schemas.microsoft.com/office/powerpoint/2010/main" val="235739690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what</a:t>
            </a:r>
            <a:r>
              <a:rPr lang="en-US" baseline="0" dirty="0" smtClean="0"/>
              <a:t> we mean by building digital repository: </a:t>
            </a:r>
          </a:p>
          <a:p>
            <a:r>
              <a:rPr lang="en-US" dirty="0" smtClean="0"/>
              <a:t>assembling high</a:t>
            </a:r>
            <a:r>
              <a:rPr lang="en-US" baseline="0" dirty="0" smtClean="0"/>
              <a:t> quality </a:t>
            </a:r>
            <a:r>
              <a:rPr lang="en-US" dirty="0" smtClean="0"/>
              <a:t>digital copies of library materials onto</a:t>
            </a:r>
            <a:r>
              <a:rPr lang="en-US" baseline="0" dirty="0" smtClean="0"/>
              <a:t> centralized shared infrastructure that is owned and managed by the libraries, where the materials can be preserved, indexed, and made available within the bounds of law for a variety of access and research purposes. </a:t>
            </a:r>
          </a:p>
          <a:p>
            <a:endParaRPr lang="en-US" baseline="0" dirty="0" smtClean="0"/>
          </a:p>
          <a:p>
            <a:r>
              <a:rPr lang="en-US" baseline="0" dirty="0" smtClean="0"/>
              <a:t>Consolidation on infrastructure that is centralized (in terms of administration, and functionality) but nonetheless distributed (in terms of geographic location for disaster recovery, in terms of coding and service development, and where digitization and preparation of content occur) enables consistent management of all materials, and consistent functionality (e.g., full-text search, collection-building capabilities, print on demand services, viewing interfaces and functionality such as zooming in and rotating pages). Furthermore, leveraging a single, collectively-sustained platform as opposed to multiple platforms reduces operating costs for the participating institutions, thereby expanding the reach of what can be accomplished.</a:t>
            </a:r>
          </a:p>
        </p:txBody>
      </p:sp>
      <p:sp>
        <p:nvSpPr>
          <p:cNvPr id="4" name="Slide Number Placeholder 3"/>
          <p:cNvSpPr>
            <a:spLocks noGrp="1"/>
          </p:cNvSpPr>
          <p:nvPr>
            <p:ph type="sldNum" sz="quarter" idx="10"/>
          </p:nvPr>
        </p:nvSpPr>
        <p:spPr/>
        <p:txBody>
          <a:bodyPr/>
          <a:lstStyle/>
          <a:p>
            <a:fld id="{0BAB311B-BDAF-BB42-8768-5A1974F75D17}" type="slidenum">
              <a:rPr lang="en-US" smtClean="0"/>
              <a:pPr/>
              <a:t>30</a:t>
            </a:fld>
            <a:endParaRPr lang="en-US"/>
          </a:p>
        </p:txBody>
      </p:sp>
    </p:spTree>
    <p:extLst>
      <p:ext uri="{BB962C8B-B14F-4D97-AF65-F5344CB8AC3E}">
        <p14:creationId xmlns:p14="http://schemas.microsoft.com/office/powerpoint/2010/main" val="19903185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So the first component is ingest</a:t>
            </a:r>
          </a:p>
          <a:p>
            <a:r>
              <a:rPr lang="en-US" baseline="0" dirty="0" smtClean="0"/>
              <a:t>Ingest</a:t>
            </a:r>
          </a:p>
          <a:p>
            <a:r>
              <a:rPr lang="en-US" baseline="0" dirty="0" smtClean="0"/>
              <a:t>We require two elements: </a:t>
            </a:r>
          </a:p>
          <a:p>
            <a:pPr marL="171450" indent="-171450">
              <a:buFontTx/>
              <a:buChar char="-"/>
            </a:pPr>
            <a:r>
              <a:rPr lang="en-US" baseline="0" dirty="0" smtClean="0"/>
              <a:t>Bibliographic data in MARC format, we have specifications online</a:t>
            </a:r>
          </a:p>
          <a:p>
            <a:pPr marL="171450" indent="-171450">
              <a:buFontTx/>
              <a:buChar char="-"/>
            </a:pPr>
            <a:r>
              <a:rPr lang="en-US" baseline="0" dirty="0" smtClean="0"/>
              <a:t>Content</a:t>
            </a:r>
          </a:p>
        </p:txBody>
      </p:sp>
      <p:sp>
        <p:nvSpPr>
          <p:cNvPr id="4" name="Slide Number Placeholder 3"/>
          <p:cNvSpPr>
            <a:spLocks noGrp="1"/>
          </p:cNvSpPr>
          <p:nvPr>
            <p:ph type="sldNum" sz="quarter" idx="10"/>
          </p:nvPr>
        </p:nvSpPr>
        <p:spPr/>
        <p:txBody>
          <a:bodyPr/>
          <a:lstStyle/>
          <a:p>
            <a:fld id="{F9999E58-4BA1-964E-91C7-53279DC21F93}" type="slidenum">
              <a:rPr lang="en-US" smtClean="0"/>
              <a:pPr/>
              <a:t>31</a:t>
            </a:fld>
            <a:endParaRPr lang="en-US"/>
          </a:p>
        </p:txBody>
      </p:sp>
    </p:spTree>
    <p:extLst>
      <p:ext uri="{BB962C8B-B14F-4D97-AF65-F5344CB8AC3E}">
        <p14:creationId xmlns:p14="http://schemas.microsoft.com/office/powerpoint/2010/main" val="29626684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effectLst/>
              </a:rPr>
              <a:t>Regarding content I’ve talked</a:t>
            </a:r>
            <a:r>
              <a:rPr lang="en-US" sz="1100" kern="1200" baseline="0" dirty="0" smtClean="0">
                <a:solidFill>
                  <a:schemeClr val="tx1"/>
                </a:solidFill>
                <a:effectLst/>
              </a:rPr>
              <a:t> about the principle of consistency.</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100" kern="1200" baseline="0" dirty="0" smtClean="0">
              <a:solidFill>
                <a:schemeClr val="tx1"/>
              </a:solidFill>
              <a:effectLs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100" kern="1200" baseline="0" dirty="0" smtClean="0">
                <a:solidFill>
                  <a:schemeClr val="tx1"/>
                </a:solidFill>
                <a:effectLst/>
              </a:rPr>
              <a:t>We’ve focused on books and book-like materials, with some pilots projects for audio, images, video, and open access publishing</a:t>
            </a:r>
          </a:p>
          <a:p>
            <a:endParaRPr lang="en-US" dirty="0" smtClean="0"/>
          </a:p>
          <a:p>
            <a:r>
              <a:rPr lang="en-US" dirty="0" smtClean="0"/>
              <a:t>Types and numbers of formats important to degree that satisfy community concerns</a:t>
            </a:r>
          </a:p>
          <a:p>
            <a:pPr lvl="1"/>
            <a:r>
              <a:rPr lang="en-US" dirty="0" smtClean="0"/>
              <a:t>Open formats, meet community standards</a:t>
            </a:r>
          </a:p>
          <a:p>
            <a:pPr lvl="1"/>
            <a:r>
              <a:rPr lang="en-US" dirty="0" smtClean="0"/>
              <a:t>Widely supported on a number of platforms</a:t>
            </a:r>
          </a:p>
          <a:p>
            <a:pPr lvl="1"/>
            <a:r>
              <a:rPr lang="en-US" dirty="0" smtClean="0"/>
              <a:t>Confidence in preservation and migration</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rPr>
              <a:t>All materials that are relatively well-understood and relatively mature in the digital sphere. Nothing far-reaching.</a:t>
            </a:r>
          </a:p>
          <a:p>
            <a:endParaRPr lang="en-US" sz="1100" kern="1200" dirty="0" smtClean="0">
              <a:solidFill>
                <a:schemeClr val="tx1"/>
              </a:solidFill>
              <a:effectLst/>
            </a:endParaRPr>
          </a:p>
          <a:p>
            <a:r>
              <a:rPr lang="en-US" sz="1100" kern="1200" dirty="0" smtClean="0">
                <a:solidFill>
                  <a:schemeClr val="tx1"/>
                </a:solidFill>
                <a:effectLst/>
              </a:rPr>
              <a:t>Page images and text have precise specifications and we hold all content rigorously to them.</a:t>
            </a:r>
          </a:p>
          <a:p>
            <a:endParaRPr lang="en-US" sz="1100" kern="1200" dirty="0" smtClean="0">
              <a:solidFill>
                <a:schemeClr val="tx1"/>
              </a:solidFill>
              <a:effectLst/>
            </a:endParaRPr>
          </a:p>
          <a:p>
            <a:r>
              <a:rPr lang="en-US" sz="1100" kern="1200" dirty="0" smtClean="0">
                <a:solidFill>
                  <a:schemeClr val="tx1"/>
                </a:solidFill>
                <a:effectLst/>
              </a:rPr>
              <a:t>Ultimately serves the principle of consistency and the simplicity of our ingest process. ITU G4 (</a:t>
            </a:r>
            <a:r>
              <a:rPr lang="en-US" sz="1100" kern="1200" dirty="0" err="1" smtClean="0">
                <a:solidFill>
                  <a:schemeClr val="tx1"/>
                </a:solidFill>
                <a:effectLst/>
              </a:rPr>
              <a:t>bitonal</a:t>
            </a:r>
            <a:r>
              <a:rPr lang="en-US" sz="1100" kern="1200" dirty="0" smtClean="0">
                <a:solidFill>
                  <a:schemeClr val="tx1"/>
                </a:solidFill>
                <a:effectLst/>
              </a:rPr>
              <a:t>) TIFF images, JP2 images, and Unicode text. </a:t>
            </a:r>
          </a:p>
          <a:p>
            <a:endParaRPr lang="en-US" sz="1100" kern="1200" dirty="0" smtClean="0">
              <a:solidFill>
                <a:schemeClr val="tx1"/>
              </a:solidFill>
              <a:effectLst/>
            </a:endParaRPr>
          </a:p>
          <a:p>
            <a:endParaRPr lang="en-US" sz="1100" kern="1200" dirty="0" smtClean="0">
              <a:solidFill>
                <a:schemeClr val="tx1"/>
              </a:solidFill>
              <a:effectLst/>
            </a:endParaRPr>
          </a:p>
        </p:txBody>
      </p:sp>
      <p:sp>
        <p:nvSpPr>
          <p:cNvPr id="4" name="Slide Number Placeholder 3"/>
          <p:cNvSpPr>
            <a:spLocks noGrp="1"/>
          </p:cNvSpPr>
          <p:nvPr>
            <p:ph type="sldNum" sz="quarter" idx="10"/>
          </p:nvPr>
        </p:nvSpPr>
        <p:spPr/>
        <p:txBody>
          <a:bodyPr/>
          <a:lstStyle/>
          <a:p>
            <a:fld id="{0BAB311B-BDAF-BB42-8768-5A1974F75D17}" type="slidenum">
              <a:rPr lang="en-US" smtClean="0"/>
              <a:pPr/>
              <a:t>32</a:t>
            </a:fld>
            <a:endParaRPr lang="en-US"/>
          </a:p>
        </p:txBody>
      </p:sp>
    </p:spTree>
    <p:extLst>
      <p:ext uri="{BB962C8B-B14F-4D97-AF65-F5344CB8AC3E}">
        <p14:creationId xmlns:p14="http://schemas.microsoft.com/office/powerpoint/2010/main" val="39378517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what</a:t>
            </a:r>
            <a:r>
              <a:rPr lang="en-US" baseline="0" dirty="0" smtClean="0"/>
              <a:t> the content package looks like in the repository</a:t>
            </a:r>
          </a:p>
          <a:p>
            <a:endParaRPr lang="en-US" baseline="0" dirty="0" smtClean="0"/>
          </a:p>
          <a:p>
            <a:r>
              <a:rPr lang="en-US" baseline="0" dirty="0" smtClean="0"/>
              <a:t>Repository is one large file system and each object is in a directory.</a:t>
            </a:r>
          </a:p>
          <a:p>
            <a:endParaRPr lang="en-US" baseline="0" dirty="0" smtClean="0"/>
          </a:p>
          <a:p>
            <a:r>
              <a:rPr lang="en-US" baseline="0" dirty="0" smtClean="0"/>
              <a:t>The directory contains a zip file, that includes the page images, OCR text, and what we call a Source METS file.</a:t>
            </a:r>
          </a:p>
          <a:p>
            <a:endParaRPr lang="en-US" baseline="0" dirty="0" smtClean="0"/>
          </a:p>
          <a:p>
            <a:r>
              <a:rPr lang="en-US" baseline="0" dirty="0" smtClean="0"/>
              <a:t>Outside the zip package is another METS file we call the </a:t>
            </a:r>
            <a:r>
              <a:rPr lang="en-US" baseline="0" dirty="0" err="1" smtClean="0"/>
              <a:t>HathiTrust</a:t>
            </a:r>
            <a:r>
              <a:rPr lang="en-US" baseline="0" dirty="0" smtClean="0"/>
              <a:t> METS file. I’ll talk more about these in a moment.</a:t>
            </a:r>
            <a:endParaRPr lang="en-US" dirty="0"/>
          </a:p>
        </p:txBody>
      </p:sp>
      <p:sp>
        <p:nvSpPr>
          <p:cNvPr id="4" name="Slide Number Placeholder 3"/>
          <p:cNvSpPr>
            <a:spLocks noGrp="1"/>
          </p:cNvSpPr>
          <p:nvPr>
            <p:ph type="sldNum" sz="quarter" idx="10"/>
          </p:nvPr>
        </p:nvSpPr>
        <p:spPr/>
        <p:txBody>
          <a:bodyPr/>
          <a:lstStyle/>
          <a:p>
            <a:fld id="{897A373B-3382-044D-B30C-ACBF6BE855C2}" type="slidenum">
              <a:rPr lang="en-US" smtClean="0"/>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rPr>
              <a:t>At ingest, we enforce adherence to and validity of these few formats we accept, minimum resolution standards, conventions for image metadata specifications.</a:t>
            </a:r>
          </a:p>
          <a:p>
            <a:endParaRPr lang="en-US" sz="1200" kern="1200" dirty="0" smtClean="0">
              <a:solidFill>
                <a:schemeClr val="tx1"/>
              </a:solidFill>
              <a:effectLst/>
            </a:endParaRPr>
          </a:p>
          <a:p>
            <a:r>
              <a:rPr lang="en-US" sz="1200" kern="1200" dirty="0" smtClean="0">
                <a:solidFill>
                  <a:schemeClr val="tx1"/>
                </a:solidFill>
                <a:effectLst/>
              </a:rPr>
              <a:t>Rigorous validation processes.</a:t>
            </a:r>
          </a:p>
          <a:p>
            <a:endParaRPr lang="en-US" sz="1200" kern="1200" dirty="0" smtClean="0">
              <a:solidFill>
                <a:schemeClr val="tx1"/>
              </a:solidFill>
              <a:effectLst/>
            </a:endParaRPr>
          </a:p>
          <a:p>
            <a:r>
              <a:rPr lang="en-US" sz="1200" kern="1200" dirty="0" smtClean="0">
                <a:solidFill>
                  <a:schemeClr val="tx1"/>
                </a:solidFill>
                <a:effectLst/>
              </a:rPr>
              <a:t>This includes validating identifiers</a:t>
            </a:r>
            <a:r>
              <a:rPr lang="en-US" sz="1200" kern="1200" baseline="0" dirty="0" smtClean="0">
                <a:solidFill>
                  <a:schemeClr val="tx1"/>
                </a:solidFill>
                <a:effectLst/>
              </a:rPr>
              <a:t> for items where possible, doing a check on the fixity of items we have received, and then </a:t>
            </a:r>
            <a:r>
              <a:rPr lang="en-US" sz="1200" kern="1200" dirty="0" smtClean="0">
                <a:solidFill>
                  <a:schemeClr val="tx1"/>
                </a:solidFill>
                <a:effectLst/>
              </a:rPr>
              <a:t>packaging the</a:t>
            </a:r>
            <a:r>
              <a:rPr lang="en-US" sz="1200" kern="1200" baseline="0" dirty="0" smtClean="0">
                <a:solidFill>
                  <a:schemeClr val="tx1"/>
                </a:solidFill>
                <a:effectLst/>
              </a:rPr>
              <a:t> content for deposit, including preparing the zip file and </a:t>
            </a:r>
            <a:r>
              <a:rPr lang="en-US" sz="1200" kern="1200" baseline="0" dirty="0" err="1" smtClean="0">
                <a:solidFill>
                  <a:schemeClr val="tx1"/>
                </a:solidFill>
                <a:effectLst/>
              </a:rPr>
              <a:t>HathiTrust</a:t>
            </a:r>
            <a:r>
              <a:rPr lang="en-US" sz="1200" kern="1200" baseline="0" dirty="0" smtClean="0">
                <a:solidFill>
                  <a:schemeClr val="tx1"/>
                </a:solidFill>
                <a:effectLst/>
              </a:rPr>
              <a:t> METS.</a:t>
            </a:r>
            <a:endParaRPr lang="en-US" sz="1200" kern="1200" dirty="0" smtClean="0">
              <a:solidFill>
                <a:schemeClr val="tx1"/>
              </a:solidFill>
              <a:effectLst/>
            </a:endParaRPr>
          </a:p>
        </p:txBody>
      </p:sp>
      <p:sp>
        <p:nvSpPr>
          <p:cNvPr id="4" name="Slide Number Placeholder 3"/>
          <p:cNvSpPr>
            <a:spLocks noGrp="1"/>
          </p:cNvSpPr>
          <p:nvPr>
            <p:ph type="sldNum" sz="quarter" idx="10"/>
          </p:nvPr>
        </p:nvSpPr>
        <p:spPr/>
        <p:txBody>
          <a:bodyPr/>
          <a:lstStyle/>
          <a:p>
            <a:fld id="{F9999E58-4BA1-964E-91C7-53279DC21F93}" type="slidenum">
              <a:rPr lang="en-US" smtClean="0"/>
              <a:pPr/>
              <a:t>34</a:t>
            </a:fld>
            <a:endParaRPr lang="en-US"/>
          </a:p>
        </p:txBody>
      </p:sp>
    </p:spTree>
    <p:extLst>
      <p:ext uri="{BB962C8B-B14F-4D97-AF65-F5344CB8AC3E}">
        <p14:creationId xmlns:p14="http://schemas.microsoft.com/office/powerpoint/2010/main" val="29626684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rPr>
              <a:t>Li</a:t>
            </a:r>
            <a:r>
              <a:rPr lang="en-US" sz="1200" kern="1200" baseline="0" dirty="0" smtClean="0">
                <a:solidFill>
                  <a:schemeClr val="tx1"/>
                </a:solidFill>
                <a:effectLst/>
              </a:rPr>
              <a:t>nks to more information about ingest in </a:t>
            </a:r>
            <a:r>
              <a:rPr lang="en-US" sz="1200" kern="1200" baseline="0" dirty="0" err="1" smtClean="0">
                <a:solidFill>
                  <a:schemeClr val="tx1"/>
                </a:solidFill>
                <a:effectLst/>
              </a:rPr>
              <a:t>HathiTrust</a:t>
            </a:r>
            <a:r>
              <a:rPr lang="en-US" sz="1200" kern="1200" baseline="0" dirty="0" smtClean="0">
                <a:solidFill>
                  <a:schemeClr val="tx1"/>
                </a:solidFill>
                <a:effectLst/>
              </a:rPr>
              <a:t> – both for existing digital materials and for new digitization.</a:t>
            </a:r>
          </a:p>
          <a:p>
            <a:endParaRPr lang="en-US" sz="1200" kern="1200" baseline="0" dirty="0" smtClean="0">
              <a:solidFill>
                <a:schemeClr val="tx1"/>
              </a:solidFill>
              <a:effectLst/>
            </a:endParaRPr>
          </a:p>
          <a:p>
            <a:r>
              <a:rPr lang="en-US" sz="1200" kern="1200" baseline="0" dirty="0" smtClean="0">
                <a:solidFill>
                  <a:schemeClr val="tx1"/>
                </a:solidFill>
                <a:effectLst/>
              </a:rPr>
              <a:t>We have an ingest checklist for partners that includes links to administrative forms, bibliographic metadata specifications, deposit guidelines, and our METS profile and examples.</a:t>
            </a:r>
          </a:p>
          <a:p>
            <a:endParaRPr lang="en-US" sz="1200" kern="1200" baseline="0" dirty="0" smtClean="0">
              <a:solidFill>
                <a:schemeClr val="tx1"/>
              </a:solidFill>
              <a:effectLs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rPr>
              <a:t>Everything partners would need to know available at /ingest, and updated as we refine specifications.</a:t>
            </a:r>
          </a:p>
          <a:p>
            <a:endParaRPr lang="en-US" sz="1200" kern="1200" dirty="0" smtClean="0">
              <a:solidFill>
                <a:schemeClr val="tx1"/>
              </a:solidFill>
              <a:effectLst/>
            </a:endParaRPr>
          </a:p>
        </p:txBody>
      </p:sp>
      <p:sp>
        <p:nvSpPr>
          <p:cNvPr id="4" name="Slide Number Placeholder 3"/>
          <p:cNvSpPr>
            <a:spLocks noGrp="1"/>
          </p:cNvSpPr>
          <p:nvPr>
            <p:ph type="sldNum" sz="quarter" idx="10"/>
          </p:nvPr>
        </p:nvSpPr>
        <p:spPr/>
        <p:txBody>
          <a:bodyPr/>
          <a:lstStyle/>
          <a:p>
            <a:fld id="{F9999E58-4BA1-964E-91C7-53279DC21F93}" type="slidenum">
              <a:rPr lang="en-US" smtClean="0"/>
              <a:pPr/>
              <a:t>35</a:t>
            </a:fld>
            <a:endParaRPr lang="en-US"/>
          </a:p>
        </p:txBody>
      </p:sp>
    </p:spTree>
    <p:extLst>
      <p:ext uri="{BB962C8B-B14F-4D97-AF65-F5344CB8AC3E}">
        <p14:creationId xmlns:p14="http://schemas.microsoft.com/office/powerpoint/2010/main" val="296266841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9999E58-4BA1-964E-91C7-53279DC21F93}" type="slidenum">
              <a:rPr lang="en-US" smtClean="0"/>
              <a:pPr/>
              <a:t>36</a:t>
            </a:fld>
            <a:endParaRPr lang="en-US"/>
          </a:p>
        </p:txBody>
      </p:sp>
      <p:sp>
        <p:nvSpPr>
          <p:cNvPr id="5" name="Notes Placeholder 4"/>
          <p:cNvSpPr>
            <a:spLocks noGrp="1"/>
          </p:cNvSpPr>
          <p:nvPr>
            <p:ph type="body" sz="quarter" idx="11"/>
          </p:nvPr>
        </p:nvSpPr>
        <p:spPr/>
        <p:txBody>
          <a:bodyPr/>
          <a:lstStyle/>
          <a:p>
            <a:r>
              <a:rPr lang="en-US" dirty="0" smtClean="0"/>
              <a:t>Data Management</a:t>
            </a:r>
          </a:p>
          <a:p>
            <a:endParaRPr lang="en-US" dirty="0" smtClean="0"/>
          </a:p>
          <a:p>
            <a:r>
              <a:rPr lang="en-US" dirty="0" smtClean="0"/>
              <a:t>Consists of the management of bibliographic data,</a:t>
            </a:r>
            <a:r>
              <a:rPr lang="en-US" baseline="0" dirty="0" smtClean="0"/>
              <a:t> rights information, and holdings information.</a:t>
            </a:r>
            <a:endParaRPr lang="en-US" dirty="0" smtClean="0"/>
          </a:p>
          <a:p>
            <a:endParaRPr lang="en-US" dirty="0"/>
          </a:p>
        </p:txBody>
      </p:sp>
    </p:spTree>
    <p:extLst>
      <p:ext uri="{BB962C8B-B14F-4D97-AF65-F5344CB8AC3E}">
        <p14:creationId xmlns:p14="http://schemas.microsoft.com/office/powerpoint/2010/main" val="296266841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some of the details of what we do in this area.</a:t>
            </a:r>
          </a:p>
          <a:p>
            <a:endParaRPr lang="en-US" dirty="0" smtClean="0"/>
          </a:p>
          <a:p>
            <a:r>
              <a:rPr lang="en-US" baseline="0" dirty="0" smtClean="0"/>
              <a:t>Digital items are just like print in that if you can’t find them, you can’t use them!</a:t>
            </a:r>
          </a:p>
          <a:p>
            <a:endParaRPr lang="en-US" baseline="0" dirty="0" smtClean="0"/>
          </a:p>
          <a:p>
            <a:r>
              <a:rPr lang="en-US" baseline="0" dirty="0" smtClean="0"/>
              <a:t>Working on moving bib data management to University of California partner institution. They have many branch campuses and have a lot of experience with bringing diverse sets of bibliographic metadata into a common system.</a:t>
            </a:r>
            <a:endParaRPr lang="en-US" dirty="0"/>
          </a:p>
        </p:txBody>
      </p:sp>
      <p:sp>
        <p:nvSpPr>
          <p:cNvPr id="4" name="Slide Number Placeholder 3"/>
          <p:cNvSpPr>
            <a:spLocks noGrp="1"/>
          </p:cNvSpPr>
          <p:nvPr>
            <p:ph type="sldNum" sz="quarter" idx="10"/>
          </p:nvPr>
        </p:nvSpPr>
        <p:spPr/>
        <p:txBody>
          <a:bodyPr/>
          <a:lstStyle/>
          <a:p>
            <a:fld id="{F9999E58-4BA1-964E-91C7-53279DC21F93}" type="slidenum">
              <a:rPr lang="en-US" smtClean="0"/>
              <a:pPr/>
              <a:t>37</a:t>
            </a:fld>
            <a:endParaRPr lang="en-US"/>
          </a:p>
        </p:txBody>
      </p:sp>
    </p:spTree>
    <p:extLst>
      <p:ext uri="{BB962C8B-B14F-4D97-AF65-F5344CB8AC3E}">
        <p14:creationId xmlns:p14="http://schemas.microsoft.com/office/powerpoint/2010/main" val="296266841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Rights management</a:t>
            </a:r>
          </a:p>
          <a:p>
            <a:endParaRPr lang="en-US" dirty="0" smtClean="0"/>
          </a:p>
          <a:p>
            <a:r>
              <a:rPr lang="en-US" dirty="0" smtClean="0"/>
              <a:t>All of the rights information I talked about earlier,</a:t>
            </a:r>
            <a:r>
              <a:rPr lang="en-US" baseline="0" dirty="0" smtClean="0"/>
              <a:t> from bibliographic and manual determinations, is stored in a rights database that has 8 fields (namespace, etc.)</a:t>
            </a:r>
            <a:endParaRPr lang="en-US" dirty="0"/>
          </a:p>
        </p:txBody>
      </p:sp>
      <p:sp>
        <p:nvSpPr>
          <p:cNvPr id="4" name="Slide Number Placeholder 3"/>
          <p:cNvSpPr>
            <a:spLocks noGrp="1"/>
          </p:cNvSpPr>
          <p:nvPr>
            <p:ph type="sldNum" sz="quarter" idx="10"/>
          </p:nvPr>
        </p:nvSpPr>
        <p:spPr/>
        <p:txBody>
          <a:bodyPr/>
          <a:lstStyle/>
          <a:p>
            <a:fld id="{F9999E58-4BA1-964E-91C7-53279DC21F93}" type="slidenum">
              <a:rPr lang="en-US" smtClean="0"/>
              <a:pPr/>
              <a:t>38</a:t>
            </a:fld>
            <a:endParaRPr lang="en-US"/>
          </a:p>
        </p:txBody>
      </p:sp>
    </p:spTree>
    <p:extLst>
      <p:ext uri="{BB962C8B-B14F-4D97-AF65-F5344CB8AC3E}">
        <p14:creationId xmlns:p14="http://schemas.microsoft.com/office/powerpoint/2010/main" val="296266841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include 26 statuses</a:t>
            </a:r>
            <a:r>
              <a:rPr lang="en-US" baseline="0" dirty="0" smtClean="0"/>
              <a:t>: </a:t>
            </a:r>
            <a:r>
              <a:rPr lang="en-US" dirty="0" smtClean="0"/>
              <a:t>cc4.0</a:t>
            </a:r>
            <a:r>
              <a:rPr lang="en-US" baseline="0" dirty="0" smtClean="0"/>
              <a:t> and </a:t>
            </a:r>
            <a:r>
              <a:rPr lang="en-US" baseline="0" dirty="0" err="1" smtClean="0"/>
              <a:t>pd-pvt</a:t>
            </a:r>
            <a:endParaRPr lang="en-US" dirty="0"/>
          </a:p>
        </p:txBody>
      </p:sp>
      <p:sp>
        <p:nvSpPr>
          <p:cNvPr id="4" name="Slide Number Placeholder 3"/>
          <p:cNvSpPr>
            <a:spLocks noGrp="1"/>
          </p:cNvSpPr>
          <p:nvPr>
            <p:ph type="sldNum" sz="quarter" idx="10"/>
          </p:nvPr>
        </p:nvSpPr>
        <p:spPr/>
        <p:txBody>
          <a:bodyPr/>
          <a:lstStyle/>
          <a:p>
            <a:fld id="{0BAB311B-BDAF-BB42-8768-5A1974F75D17}" type="slidenum">
              <a:rPr lang="en-US" smtClean="0"/>
              <a:pPr/>
              <a:t>39</a:t>
            </a:fld>
            <a:endParaRPr lang="en-US"/>
          </a:p>
        </p:txBody>
      </p:sp>
    </p:spTree>
    <p:extLst>
      <p:ext uri="{BB962C8B-B14F-4D97-AF65-F5344CB8AC3E}">
        <p14:creationId xmlns:p14="http://schemas.microsoft.com/office/powerpoint/2010/main" val="929574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017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C56B9D02-B82A-C845-AF3C-EA15BF30A790}" type="slidenum">
              <a:rPr lang="en-US"/>
              <a:pPr fontAlgn="base">
                <a:spcBef>
                  <a:spcPct val="0"/>
                </a:spcBef>
                <a:spcAft>
                  <a:spcPct val="0"/>
                </a:spcAft>
              </a:pPr>
              <a:t>4</a:t>
            </a:fld>
            <a:endParaRPr lang="en-US" dirty="0"/>
          </a:p>
        </p:txBody>
      </p:sp>
      <p:sp>
        <p:nvSpPr>
          <p:cNvPr id="2" name="Notes Placeholder 1"/>
          <p:cNvSpPr>
            <a:spLocks noGrp="1"/>
          </p:cNvSpPr>
          <p:nvPr>
            <p:ph type="body" sz="quarter" idx="10"/>
          </p:nvPr>
        </p:nvSpPr>
        <p:spPr/>
        <p:txBody>
          <a:bodyPr/>
          <a:lstStyle/>
          <a:p>
            <a:r>
              <a:rPr lang="en-US" dirty="0" smtClean="0"/>
              <a:t>Broad collaborative of more</a:t>
            </a:r>
            <a:r>
              <a:rPr lang="en-US" baseline="0" dirty="0" smtClean="0"/>
              <a:t> than 100 institutions working together to ensure the cultural record is preserved and accessible long into the future. Includes some of the largest research libraries in the United States</a:t>
            </a:r>
          </a:p>
          <a:p>
            <a:endParaRPr lang="en-US" dirty="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Supports manual copyright review</a:t>
            </a:r>
          </a:p>
          <a:p>
            <a:r>
              <a:rPr lang="en-US" dirty="0" smtClean="0"/>
              <a:t>Now 18, nobody/</a:t>
            </a:r>
            <a:r>
              <a:rPr lang="en-US" dirty="0" err="1" smtClean="0"/>
              <a:t>supp</a:t>
            </a:r>
            <a:endParaRPr lang="en-US" dirty="0"/>
          </a:p>
        </p:txBody>
      </p:sp>
      <p:sp>
        <p:nvSpPr>
          <p:cNvPr id="4" name="Slide Number Placeholder 3"/>
          <p:cNvSpPr>
            <a:spLocks noGrp="1"/>
          </p:cNvSpPr>
          <p:nvPr>
            <p:ph type="sldNum" sz="quarter" idx="10"/>
          </p:nvPr>
        </p:nvSpPr>
        <p:spPr/>
        <p:txBody>
          <a:bodyPr/>
          <a:lstStyle/>
          <a:p>
            <a:fld id="{0BAB311B-BDAF-BB42-8768-5A1974F75D17}" type="slidenum">
              <a:rPr lang="en-US" smtClean="0"/>
              <a:pPr/>
              <a:t>40</a:t>
            </a:fld>
            <a:endParaRPr lang="en-US"/>
          </a:p>
        </p:txBody>
      </p:sp>
    </p:spTree>
    <p:extLst>
      <p:ext uri="{BB962C8B-B14F-4D97-AF65-F5344CB8AC3E}">
        <p14:creationId xmlns:p14="http://schemas.microsoft.com/office/powerpoint/2010/main" val="56685050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Part of making content available involves making determinations about access, particularly</a:t>
            </a:r>
            <a:r>
              <a:rPr lang="en-US" sz="1200" kern="1200" baseline="0" dirty="0" smtClean="0">
                <a:solidFill>
                  <a:schemeClr val="tx1"/>
                </a:solidFill>
                <a:latin typeface="+mn-lt"/>
                <a:ea typeface="+mn-ea"/>
                <a:cs typeface="+mn-cs"/>
              </a:rPr>
              <a:t> in relation to copyright. Illustrates some things we are doing that are changing the way we view our collections.</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BAB311B-BDAF-BB42-8768-5A1974F75D17}" type="slidenum">
              <a:rPr lang="en-US" smtClean="0"/>
              <a:pPr/>
              <a:t>41</a:t>
            </a:fld>
            <a:endParaRPr lang="en-US"/>
          </a:p>
        </p:txBody>
      </p:sp>
    </p:spTree>
    <p:extLst>
      <p:ext uri="{BB962C8B-B14F-4D97-AF65-F5344CB8AC3E}">
        <p14:creationId xmlns:p14="http://schemas.microsoft.com/office/powerpoint/2010/main" val="13674525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AB311B-BDAF-BB42-8768-5A1974F75D17}" type="slidenum">
              <a:rPr lang="en-US" smtClean="0"/>
              <a:pPr/>
              <a:t>42</a:t>
            </a:fld>
            <a:endParaRPr lang="en-US"/>
          </a:p>
        </p:txBody>
      </p:sp>
    </p:spTree>
    <p:extLst>
      <p:ext uri="{BB962C8B-B14F-4D97-AF65-F5344CB8AC3E}">
        <p14:creationId xmlns:p14="http://schemas.microsoft.com/office/powerpoint/2010/main" val="163340295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38F5D-7BA5-3545-B9C3-B33E79CAAC31}" type="slidenum">
              <a:rPr lang="en-US" smtClean="0"/>
              <a:pPr/>
              <a:t>43</a:t>
            </a:fld>
            <a:endParaRPr lang="en-US"/>
          </a:p>
        </p:txBody>
      </p:sp>
    </p:spTree>
    <p:extLst>
      <p:ext uri="{BB962C8B-B14F-4D97-AF65-F5344CB8AC3E}">
        <p14:creationId xmlns:p14="http://schemas.microsoft.com/office/powerpoint/2010/main" val="334804740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97A373B-3382-044D-B30C-ACBF6BE855C2}" type="slidenum">
              <a:rPr lang="en-US" smtClean="0"/>
              <a:pPr/>
              <a:t>44</a:t>
            </a:fld>
            <a:endParaRPr lang="en-US" dirty="0"/>
          </a:p>
        </p:txBody>
      </p:sp>
      <p:sp>
        <p:nvSpPr>
          <p:cNvPr id="5" name="Notes Placeholder 4"/>
          <p:cNvSpPr>
            <a:spLocks noGrp="1"/>
          </p:cNvSpPr>
          <p:nvPr>
            <p:ph type="body" sz="quarter" idx="11"/>
          </p:nvPr>
        </p:nvSpPr>
        <p:spPr>
          <a:xfrm>
            <a:off x="685800" y="4343400"/>
            <a:ext cx="5486400" cy="4114800"/>
          </a:xfrm>
        </p:spPr>
        <p:txBody>
          <a:bodyPr>
            <a:normAutofit/>
          </a:bodyPr>
          <a:lstStyle/>
          <a:p>
            <a:r>
              <a:rPr lang="en-US" dirty="0" smtClean="0"/>
              <a:t>System</a:t>
            </a:r>
            <a:r>
              <a:rPr lang="en-US" baseline="0" dirty="0" smtClean="0"/>
              <a:t> of precedence</a:t>
            </a:r>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require information about print holdings to calculate partner costs and to facilitate some lawful uses</a:t>
            </a:r>
          </a:p>
        </p:txBody>
      </p:sp>
      <p:sp>
        <p:nvSpPr>
          <p:cNvPr id="4" name="Slide Number Placeholder 3"/>
          <p:cNvSpPr>
            <a:spLocks noGrp="1"/>
          </p:cNvSpPr>
          <p:nvPr>
            <p:ph type="sldNum" sz="quarter" idx="10"/>
          </p:nvPr>
        </p:nvSpPr>
        <p:spPr/>
        <p:txBody>
          <a:bodyPr/>
          <a:lstStyle/>
          <a:p>
            <a:fld id="{F9999E58-4BA1-964E-91C7-53279DC21F93}" type="slidenum">
              <a:rPr lang="en-US" smtClean="0"/>
              <a:pPr/>
              <a:t>45</a:t>
            </a:fld>
            <a:endParaRPr lang="en-US"/>
          </a:p>
        </p:txBody>
      </p:sp>
    </p:spTree>
    <p:extLst>
      <p:ext uri="{BB962C8B-B14F-4D97-AF65-F5344CB8AC3E}">
        <p14:creationId xmlns:p14="http://schemas.microsoft.com/office/powerpoint/2010/main" val="296266841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Storage</a:t>
            </a:r>
          </a:p>
          <a:p>
            <a:endParaRPr lang="en-US" baseline="0" dirty="0" smtClean="0"/>
          </a:p>
          <a:p>
            <a:r>
              <a:rPr lang="en-US" baseline="0" dirty="0" smtClean="0"/>
              <a:t>Dual active-active redundancy in MI and IN; users may access either site transparently. Allows us to weather failures but also conduct maintenance with no service impact.</a:t>
            </a:r>
          </a:p>
        </p:txBody>
      </p:sp>
      <p:sp>
        <p:nvSpPr>
          <p:cNvPr id="4" name="Slide Number Placeholder 3"/>
          <p:cNvSpPr>
            <a:spLocks noGrp="1"/>
          </p:cNvSpPr>
          <p:nvPr>
            <p:ph type="sldNum" sz="quarter" idx="10"/>
          </p:nvPr>
        </p:nvSpPr>
        <p:spPr/>
        <p:txBody>
          <a:bodyPr/>
          <a:lstStyle/>
          <a:p>
            <a:fld id="{F9999E58-4BA1-964E-91C7-53279DC21F93}" type="slidenum">
              <a:rPr lang="en-US" smtClean="0"/>
              <a:pPr/>
              <a:t>46</a:t>
            </a:fld>
            <a:endParaRPr lang="en-US"/>
          </a:p>
        </p:txBody>
      </p:sp>
    </p:spTree>
    <p:extLst>
      <p:ext uri="{BB962C8B-B14F-4D97-AF65-F5344CB8AC3E}">
        <p14:creationId xmlns:p14="http://schemas.microsoft.com/office/powerpoint/2010/main" val="296266841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Our overarching requirements for storage derive from our ideas about scale, simplicity, practicality, sustainability.</a:t>
            </a:r>
          </a:p>
          <a:p>
            <a:endParaRPr lang="en-US" baseline="0" dirty="0" smtClean="0"/>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F9999E58-4BA1-964E-91C7-53279DC21F93}" type="slidenum">
              <a:rPr lang="en-US" smtClean="0"/>
              <a:pPr/>
              <a:t>47</a:t>
            </a:fld>
            <a:endParaRPr lang="en-US"/>
          </a:p>
        </p:txBody>
      </p:sp>
    </p:spTree>
    <p:extLst>
      <p:ext uri="{BB962C8B-B14F-4D97-AF65-F5344CB8AC3E}">
        <p14:creationId xmlns:p14="http://schemas.microsoft.com/office/powerpoint/2010/main" val="296266841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Storage system used – EMC </a:t>
            </a:r>
            <a:r>
              <a:rPr lang="en-US" baseline="0" dirty="0" err="1" smtClean="0"/>
              <a:t>Isilon</a:t>
            </a:r>
            <a:r>
              <a:rPr lang="en-US" baseline="0" dirty="0" smtClean="0"/>
              <a:t> – is unique in the industry for its ability to scale with ease.</a:t>
            </a:r>
          </a:p>
          <a:p>
            <a:endParaRPr lang="en-US" baseline="0" dirty="0" smtClean="0"/>
          </a:p>
          <a:p>
            <a:r>
              <a:rPr lang="en-US" baseline="0" dirty="0" smtClean="0"/>
              <a:t>Disk-based (rather than tape) because we do full reads of the repository every quarter.</a:t>
            </a:r>
          </a:p>
          <a:p>
            <a:endParaRPr lang="en-US" baseline="0" dirty="0" smtClean="0"/>
          </a:p>
          <a:p>
            <a:r>
              <a:rPr lang="en-US" baseline="0" dirty="0" smtClean="0"/>
              <a:t>Robust N+3 redundancy - may lose 3 disks or entire nodes.</a:t>
            </a:r>
          </a:p>
          <a:p>
            <a:endParaRPr lang="en-US" baseline="0" dirty="0" smtClean="0"/>
          </a:p>
          <a:p>
            <a:r>
              <a:rPr lang="en-US" baseline="0" dirty="0" smtClean="0"/>
              <a:t>Parallelized replication is fast and efficient (160MB/s).</a:t>
            </a:r>
          </a:p>
          <a:p>
            <a:endParaRPr lang="en-US" baseline="0" dirty="0" smtClean="0"/>
          </a:p>
          <a:p>
            <a:r>
              <a:rPr lang="en-US" baseline="0" dirty="0" smtClean="0"/>
              <a:t>Continuous data integrity checking and self-healing capabilities. Checksums built into the architecture.</a:t>
            </a:r>
          </a:p>
          <a:p>
            <a:endParaRPr lang="en-US" baseline="0" dirty="0" smtClean="0"/>
          </a:p>
          <a:p>
            <a:r>
              <a:rPr lang="en-US" baseline="0" dirty="0" smtClean="0"/>
              <a:t>Scalable – can have a single file system up to 5 petabytes. (Currently ¾ </a:t>
            </a:r>
            <a:r>
              <a:rPr lang="en-US" baseline="0" dirty="0" err="1" smtClean="0"/>
              <a:t>petabyte</a:t>
            </a:r>
            <a:r>
              <a:rPr lang="en-US" baseline="0" dirty="0" smtClean="0"/>
              <a:t> at each location.)</a:t>
            </a:r>
            <a:endParaRPr lang="en-US" dirty="0"/>
          </a:p>
        </p:txBody>
      </p:sp>
      <p:sp>
        <p:nvSpPr>
          <p:cNvPr id="4" name="Slide Number Placeholder 3"/>
          <p:cNvSpPr>
            <a:spLocks noGrp="1"/>
          </p:cNvSpPr>
          <p:nvPr>
            <p:ph type="sldNum" sz="quarter" idx="10"/>
          </p:nvPr>
        </p:nvSpPr>
        <p:spPr/>
        <p:txBody>
          <a:bodyPr/>
          <a:lstStyle/>
          <a:p>
            <a:fld id="{F9999E58-4BA1-964E-91C7-53279DC21F93}" type="slidenum">
              <a:rPr lang="en-US" smtClean="0"/>
              <a:pPr/>
              <a:t>48</a:t>
            </a:fld>
            <a:endParaRPr lang="en-US"/>
          </a:p>
        </p:txBody>
      </p:sp>
    </p:spTree>
    <p:extLst>
      <p:ext uri="{BB962C8B-B14F-4D97-AF65-F5344CB8AC3E}">
        <p14:creationId xmlns:p14="http://schemas.microsoft.com/office/powerpoint/2010/main" val="296266841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Integrity</a:t>
            </a:r>
            <a:r>
              <a:rPr lang="en-US" baseline="0" dirty="0" smtClean="0"/>
              <a:t> c</a:t>
            </a:r>
            <a:r>
              <a:rPr lang="en-US" dirty="0" smtClean="0"/>
              <a:t>hecks and repair</a:t>
            </a:r>
            <a:r>
              <a:rPr lang="en-US" baseline="0" dirty="0" smtClean="0"/>
              <a:t> are </a:t>
            </a:r>
            <a:r>
              <a:rPr lang="en-US" i="1" baseline="0" dirty="0" smtClean="0"/>
              <a:t>critical.</a:t>
            </a:r>
          </a:p>
          <a:p>
            <a:endParaRPr lang="en-US" i="1" baseline="0" dirty="0" smtClean="0"/>
          </a:p>
          <a:p>
            <a:r>
              <a:rPr lang="en-US" i="0" baseline="0" dirty="0" smtClean="0"/>
              <a:t>Verify checksums on ingest. This validates object transfer.</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Continuous checksum verification on objects at rest. (Nothing is ever really at rest, though – systems this big are constantly reorganizing themselves.) This validates that we stored objects correctly.</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System-level checksum verification. This validates correct system operation.</a:t>
            </a:r>
          </a:p>
          <a:p>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rPr>
              <a:t>Worth noting that</a:t>
            </a:r>
            <a:r>
              <a:rPr lang="en-US" sz="1200" kern="1200" baseline="0" dirty="0" smtClean="0">
                <a:solidFill>
                  <a:schemeClr val="tx1"/>
                </a:solidFill>
                <a:effectLst/>
              </a:rPr>
              <a:t> fixity checking is one component of data security. Trusted individuals can introduce data problems, so systems must be secured and back-end access restricted.</a:t>
            </a:r>
            <a:endParaRPr lang="en-US" dirty="0"/>
          </a:p>
        </p:txBody>
      </p:sp>
      <p:sp>
        <p:nvSpPr>
          <p:cNvPr id="4" name="Slide Number Placeholder 3"/>
          <p:cNvSpPr>
            <a:spLocks noGrp="1"/>
          </p:cNvSpPr>
          <p:nvPr>
            <p:ph type="sldNum" sz="quarter" idx="10"/>
          </p:nvPr>
        </p:nvSpPr>
        <p:spPr/>
        <p:txBody>
          <a:bodyPr/>
          <a:lstStyle/>
          <a:p>
            <a:fld id="{F9999E58-4BA1-964E-91C7-53279DC21F93}" type="slidenum">
              <a:rPr lang="en-US" smtClean="0"/>
              <a:pPr/>
              <a:t>49</a:t>
            </a:fld>
            <a:endParaRPr lang="en-US"/>
          </a:p>
        </p:txBody>
      </p:sp>
    </p:spTree>
    <p:extLst>
      <p:ext uri="{BB962C8B-B14F-4D97-AF65-F5344CB8AC3E}">
        <p14:creationId xmlns:p14="http://schemas.microsoft.com/office/powerpoint/2010/main" val="2962668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The strategy of the partnership centers around a digital repository, storing volumes digitized both in large-scale, and, increasingly, special collections and smaller digitization projects from the partner institutions. We have more than 13 million</a:t>
            </a:r>
            <a:r>
              <a:rPr lang="en-US" sz="1200" kern="1200" baseline="0" dirty="0" smtClean="0">
                <a:solidFill>
                  <a:schemeClr val="tx1"/>
                </a:solidFill>
                <a:latin typeface="+mn-lt"/>
                <a:ea typeface="+mn-ea"/>
                <a:cs typeface="+mn-cs"/>
              </a:rPr>
              <a:t> volumes currently. 5 million of these are in the public domain</a:t>
            </a:r>
            <a:r>
              <a:rPr lang="en-US" sz="1200" kern="1200" baseline="0" dirty="0">
                <a:solidFill>
                  <a:schemeClr val="tx1"/>
                </a:solidFill>
                <a:latin typeface="+mn-lt"/>
                <a:ea typeface="+mn-ea"/>
                <a:cs typeface="+mn-cs"/>
              </a:rPr>
              <a:t>.</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9999E58-4BA1-964E-91C7-53279DC21F93}" type="slidenum">
              <a:rPr lang="en-US" smtClean="0"/>
              <a:pPr/>
              <a:t>5</a:t>
            </a:fld>
            <a:endParaRPr lang="en-US"/>
          </a:p>
        </p:txBody>
      </p:sp>
    </p:spTree>
    <p:extLst>
      <p:ext uri="{BB962C8B-B14F-4D97-AF65-F5344CB8AC3E}">
        <p14:creationId xmlns:p14="http://schemas.microsoft.com/office/powerpoint/2010/main" val="119676534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97A373B-3382-044D-B30C-ACBF6BE855C2}" type="slidenum">
              <a:rPr lang="en-US" smtClean="0"/>
              <a:pPr/>
              <a:t>50</a:t>
            </a:fld>
            <a:endParaRPr lang="en-US" dirty="0"/>
          </a:p>
        </p:txBody>
      </p:sp>
      <p:sp>
        <p:nvSpPr>
          <p:cNvPr id="5" name="Notes Placeholder 4"/>
          <p:cNvSpPr>
            <a:spLocks noGrp="1"/>
          </p:cNvSpPr>
          <p:nvPr>
            <p:ph type="body" sz="quarter" idx="11"/>
          </p:nvPr>
        </p:nvSpPr>
        <p:spPr/>
        <p:txBody>
          <a:bodyPr>
            <a:normAutofit/>
          </a:bodyPr>
          <a:lstStyle/>
          <a:p>
            <a:r>
              <a:rPr lang="en-US" dirty="0" smtClean="0"/>
              <a:t>This</a:t>
            </a:r>
            <a:r>
              <a:rPr lang="en-US" baseline="0" dirty="0" smtClean="0"/>
              <a:t> is how content is arranged.</a:t>
            </a:r>
          </a:p>
          <a:p>
            <a:endParaRPr lang="en-US" baseline="0" dirty="0" smtClean="0"/>
          </a:p>
          <a:p>
            <a:r>
              <a:rPr lang="en-US" baseline="0" dirty="0" err="1" smtClean="0"/>
              <a:t>Pairtree</a:t>
            </a:r>
            <a:r>
              <a:rPr lang="en-US" baseline="0" dirty="0" smtClean="0"/>
              <a:t> structure is a community (NDIPP) best practice, simple and sustainable.</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97A373B-3382-044D-B30C-ACBF6BE855C2}" type="slidenum">
              <a:rPr lang="en-US" smtClean="0"/>
              <a:pPr/>
              <a:t>51</a:t>
            </a:fld>
            <a:endParaRPr lang="en-US" dirty="0"/>
          </a:p>
        </p:txBody>
      </p:sp>
      <p:sp>
        <p:nvSpPr>
          <p:cNvPr id="5" name="Notes Placeholder 4"/>
          <p:cNvSpPr>
            <a:spLocks noGrp="1"/>
          </p:cNvSpPr>
          <p:nvPr>
            <p:ph type="body" sz="quarter" idx="11"/>
          </p:nvPr>
        </p:nvSpPr>
        <p:spPr/>
        <p:txBody>
          <a:bodyPr>
            <a:normAutofit/>
          </a:bodyPr>
          <a:lstStyle/>
          <a:p>
            <a:r>
              <a:rPr lang="en-US" dirty="0" smtClean="0"/>
              <a:t>Starts with a namespace,</a:t>
            </a:r>
            <a:r>
              <a:rPr lang="en-US" baseline="0" dirty="0" smtClean="0"/>
              <a:t> identifying unique identifier schemes</a:t>
            </a:r>
            <a:endParaRPr lang="en-US" dirty="0" smtClean="0"/>
          </a:p>
          <a:p>
            <a:endParaRPr 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97A373B-3382-044D-B30C-ACBF6BE855C2}" type="slidenum">
              <a:rPr lang="en-US" smtClean="0"/>
              <a:pPr/>
              <a:t>52</a:t>
            </a:fld>
            <a:endParaRPr lang="en-US" dirty="0"/>
          </a:p>
        </p:txBody>
      </p:sp>
      <p:sp>
        <p:nvSpPr>
          <p:cNvPr id="5" name="Notes Placeholder 4"/>
          <p:cNvSpPr>
            <a:spLocks noGrp="1"/>
          </p:cNvSpPr>
          <p:nvPr>
            <p:ph type="body" sz="quarter" idx="11"/>
          </p:nvPr>
        </p:nvSpPr>
        <p:spPr/>
        <p:txBody>
          <a:bodyPr>
            <a:normAutofit/>
          </a:bodyPr>
          <a:lstStyle/>
          <a:p>
            <a:r>
              <a:rPr lang="en-US" dirty="0" smtClean="0"/>
              <a:t>At the end is the identifier</a:t>
            </a:r>
            <a:r>
              <a:rPr lang="en-US" baseline="0" dirty="0" smtClean="0"/>
              <a:t> for the item (often the barcode)</a:t>
            </a:r>
            <a:endParaRPr lang="en-US" dirty="0" smtClean="0"/>
          </a:p>
          <a:p>
            <a:endParaRPr 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97A373B-3382-044D-B30C-ACBF6BE855C2}" type="slidenum">
              <a:rPr lang="en-US" smtClean="0"/>
              <a:pPr/>
              <a:t>53</a:t>
            </a:fld>
            <a:endParaRPr lang="en-US" dirty="0"/>
          </a:p>
        </p:txBody>
      </p:sp>
      <p:sp>
        <p:nvSpPr>
          <p:cNvPr id="5" name="Notes Placeholder 4"/>
          <p:cNvSpPr>
            <a:spLocks noGrp="1"/>
          </p:cNvSpPr>
          <p:nvPr>
            <p:ph type="body" sz="quarter" idx="11"/>
          </p:nvPr>
        </p:nvSpPr>
        <p:spPr/>
        <p:txBody>
          <a:bodyPr>
            <a:normAutofit/>
          </a:bodyPr>
          <a:lstStyle/>
          <a:p>
            <a:r>
              <a:rPr lang="en-US" dirty="0" smtClean="0"/>
              <a:t>And then the</a:t>
            </a:r>
            <a:r>
              <a:rPr lang="en-US" baseline="0" dirty="0" smtClean="0"/>
              <a:t> directory path includes digits, in pairs, of the identifier</a:t>
            </a:r>
          </a:p>
          <a:p>
            <a:r>
              <a:rPr lang="en-US" baseline="0" dirty="0" smtClean="0"/>
              <a:t>Main benefits:</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Ensures objects uniformly accessible to repository systems and access services</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Allows object operations like backup, restore, to be performed using native OS tools</a:t>
            </a:r>
          </a:p>
          <a:p>
            <a:r>
              <a:rPr lang="en-US" dirty="0" smtClean="0"/>
              <a:t>Easy for content</a:t>
            </a:r>
            <a:r>
              <a:rPr lang="en-US" baseline="0" dirty="0" smtClean="0"/>
              <a:t> to be imported, understood, used in new storage system without system knowing anything about nature or contents of stored objects, facilitating migration to new media or disaster recovery</a:t>
            </a:r>
          </a:p>
          <a:p>
            <a:endParaRPr lang="en-US" dirty="0" smtClean="0"/>
          </a:p>
          <a:p>
            <a:endParaRPr 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follow best practices with respect to identifiers as they are </a:t>
            </a:r>
            <a:r>
              <a:rPr lang="en-US" baseline="0" dirty="0" smtClean="0"/>
              <a:t>consistent with our principles</a:t>
            </a:r>
            <a:r>
              <a:rPr lang="en-US" dirty="0" smtClean="0"/>
              <a:t>.</a:t>
            </a:r>
          </a:p>
          <a:p>
            <a:endParaRPr lang="en-US" dirty="0" smtClean="0"/>
          </a:p>
          <a:p>
            <a:r>
              <a:rPr lang="en-US" baseline="0" dirty="0" smtClean="0"/>
              <a:t>All objects have a unique identifier</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Identifiers are embedded into objects to prevent loss (“missing label”)</a:t>
            </a:r>
          </a:p>
          <a:p>
            <a:r>
              <a:rPr lang="en-US" baseline="0" dirty="0" smtClean="0"/>
              <a:t>Structure of repository is straightforward and deterministic (allowing reference without knowing anything about the objects)</a:t>
            </a:r>
          </a:p>
          <a:p>
            <a:r>
              <a:rPr lang="en-US" baseline="0" dirty="0" smtClean="0"/>
              <a:t>Permanent URLs</a:t>
            </a:r>
          </a:p>
          <a:p>
            <a:r>
              <a:rPr lang="en-US" baseline="0" dirty="0" smtClean="0"/>
              <a:t>Versions (dates)</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We provide reliable mechanisms to reference objects consistent with user needs.</a:t>
            </a:r>
          </a:p>
        </p:txBody>
      </p:sp>
      <p:sp>
        <p:nvSpPr>
          <p:cNvPr id="4" name="Slide Number Placeholder 3"/>
          <p:cNvSpPr>
            <a:spLocks noGrp="1"/>
          </p:cNvSpPr>
          <p:nvPr>
            <p:ph type="sldNum" sz="quarter" idx="10"/>
          </p:nvPr>
        </p:nvSpPr>
        <p:spPr/>
        <p:txBody>
          <a:bodyPr/>
          <a:lstStyle/>
          <a:p>
            <a:fld id="{0BAB311B-BDAF-BB42-8768-5A1974F75D17}" type="slidenum">
              <a:rPr lang="en-US" smtClean="0"/>
              <a:pPr/>
              <a:t>54</a:t>
            </a:fld>
            <a:endParaRPr lang="en-US"/>
          </a:p>
        </p:txBody>
      </p:sp>
    </p:spTree>
    <p:extLst>
      <p:ext uri="{BB962C8B-B14F-4D97-AF65-F5344CB8AC3E}">
        <p14:creationId xmlns:p14="http://schemas.microsoft.com/office/powerpoint/2010/main" val="247993102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97A373B-3382-044D-B30C-ACBF6BE855C2}" type="slidenum">
              <a:rPr lang="en-US" smtClean="0"/>
              <a:pPr/>
              <a:t>55</a:t>
            </a:fld>
            <a:endParaRPr lang="en-US" dirty="0"/>
          </a:p>
        </p:txBody>
      </p:sp>
      <p:sp>
        <p:nvSpPr>
          <p:cNvPr id="5" name="Notes Placeholder 4"/>
          <p:cNvSpPr>
            <a:spLocks noGrp="1"/>
          </p:cNvSpPr>
          <p:nvPr>
            <p:ph type="body" sz="quarter" idx="11"/>
          </p:nvPr>
        </p:nvSpPr>
        <p:spPr/>
        <p:txBody>
          <a:bodyPr>
            <a:normAutofit/>
          </a:bodyPr>
          <a:lstStyle/>
          <a:p>
            <a:r>
              <a:rPr lang="en-US" dirty="0" smtClean="0"/>
              <a:t>Talk a little</a:t>
            </a:r>
            <a:r>
              <a:rPr lang="en-US" baseline="0" dirty="0" smtClean="0"/>
              <a:t> bit more about content package and METS files in particular.</a:t>
            </a:r>
          </a:p>
          <a:p>
            <a:endParaRPr lang="en-US" baseline="0" dirty="0" smtClean="0"/>
          </a:p>
          <a:p>
            <a:r>
              <a:rPr lang="en-US" baseline="0" dirty="0" smtClean="0"/>
              <a:t>Used both in preservation and access of objects. Our use of METS files highlights some of the high-level thinking and design of the repository that enable operation at scale, and also provenance-tracking and preservation of objects.</a:t>
            </a:r>
            <a:endParaRPr lang="en-US" dirty="0" smtClean="0"/>
          </a:p>
          <a:p>
            <a:endParaRPr lang="en-US"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Standardized XML wrapper for</a:t>
            </a:r>
            <a:r>
              <a:rPr lang="en-US" baseline="0" dirty="0" smtClean="0"/>
              <a:t> digital object metadata.</a:t>
            </a:r>
          </a:p>
          <a:p>
            <a:endParaRPr lang="en-US" baseline="0" dirty="0" smtClean="0"/>
          </a:p>
          <a:p>
            <a:r>
              <a:rPr lang="en-US" baseline="0" dirty="0" smtClean="0"/>
              <a:t>Given a piece of metadata, METS has a home for it! (Or maybe more than one.)</a:t>
            </a:r>
            <a:endParaRPr lang="en-US" dirty="0"/>
          </a:p>
        </p:txBody>
      </p:sp>
      <p:sp>
        <p:nvSpPr>
          <p:cNvPr id="4" name="Slide Number Placeholder 3"/>
          <p:cNvSpPr>
            <a:spLocks noGrp="1"/>
          </p:cNvSpPr>
          <p:nvPr>
            <p:ph type="sldNum" sz="quarter" idx="10"/>
          </p:nvPr>
        </p:nvSpPr>
        <p:spPr/>
        <p:txBody>
          <a:bodyPr/>
          <a:lstStyle/>
          <a:p>
            <a:fld id="{0BAB311B-BDAF-BB42-8768-5A1974F75D17}" type="slidenum">
              <a:rPr lang="en-US" smtClean="0"/>
              <a:pPr/>
              <a:t>56</a:t>
            </a:fld>
            <a:endParaRPr lang="en-US"/>
          </a:p>
        </p:txBody>
      </p:sp>
    </p:spTree>
    <p:extLst>
      <p:ext uri="{BB962C8B-B14F-4D97-AF65-F5344CB8AC3E}">
        <p14:creationId xmlns:p14="http://schemas.microsoft.com/office/powerpoint/2010/main" val="244219004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METS is a community</a:t>
            </a:r>
            <a:r>
              <a:rPr lang="en-US" baseline="0" dirty="0" smtClean="0"/>
              <a:t> best practice for describing digital objects.</a:t>
            </a:r>
            <a:endParaRPr lang="en-US" dirty="0"/>
          </a:p>
        </p:txBody>
      </p:sp>
      <p:sp>
        <p:nvSpPr>
          <p:cNvPr id="4" name="Slide Number Placeholder 3"/>
          <p:cNvSpPr>
            <a:spLocks noGrp="1"/>
          </p:cNvSpPr>
          <p:nvPr>
            <p:ph type="sldNum" sz="quarter" idx="10"/>
          </p:nvPr>
        </p:nvSpPr>
        <p:spPr/>
        <p:txBody>
          <a:bodyPr/>
          <a:lstStyle/>
          <a:p>
            <a:fld id="{F9999E58-4BA1-964E-91C7-53279DC21F93}" type="slidenum">
              <a:rPr lang="en-US" smtClean="0"/>
              <a:pPr/>
              <a:t>57</a:t>
            </a:fld>
            <a:endParaRPr lang="en-US"/>
          </a:p>
        </p:txBody>
      </p:sp>
    </p:spTree>
    <p:extLst>
      <p:ext uri="{BB962C8B-B14F-4D97-AF65-F5344CB8AC3E}">
        <p14:creationId xmlns:p14="http://schemas.microsoft.com/office/powerpoint/2010/main" val="59764208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make decisions about what metadata we store based on known</a:t>
            </a:r>
            <a:r>
              <a:rPr lang="en-US" baseline="0" dirty="0" smtClean="0"/>
              <a:t> functional needs and best preservation practices.</a:t>
            </a:r>
          </a:p>
          <a:p>
            <a:endParaRPr lang="en-US" baseline="0" dirty="0" smtClean="0"/>
          </a:p>
          <a:p>
            <a:r>
              <a:rPr lang="en-US" baseline="0" dirty="0" smtClean="0"/>
              <a:t>Easy to get carried away and keep too much metadata that becomes hard to manage over time.</a:t>
            </a:r>
            <a:endParaRPr lang="en-US" dirty="0"/>
          </a:p>
        </p:txBody>
      </p:sp>
      <p:sp>
        <p:nvSpPr>
          <p:cNvPr id="4" name="Slide Number Placeholder 3"/>
          <p:cNvSpPr>
            <a:spLocks noGrp="1"/>
          </p:cNvSpPr>
          <p:nvPr>
            <p:ph type="sldNum" sz="quarter" idx="10"/>
          </p:nvPr>
        </p:nvSpPr>
        <p:spPr/>
        <p:txBody>
          <a:bodyPr/>
          <a:lstStyle/>
          <a:p>
            <a:fld id="{897A373B-3382-044D-B30C-ACBF6BE855C2}" type="slidenum">
              <a:rPr lang="en-US" smtClean="0"/>
              <a:pPr/>
              <a:t>58</a:t>
            </a:fld>
            <a:endParaRPr lang="en-US"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97A373B-3382-044D-B30C-ACBF6BE855C2}" type="slidenum">
              <a:rPr lang="en-US" smtClean="0"/>
              <a:pPr/>
              <a:t>59</a:t>
            </a:fld>
            <a:endParaRPr lang="en-US" dirty="0"/>
          </a:p>
        </p:txBody>
      </p:sp>
      <p:sp>
        <p:nvSpPr>
          <p:cNvPr id="5" name="Notes Placeholder 4"/>
          <p:cNvSpPr>
            <a:spLocks noGrp="1"/>
          </p:cNvSpPr>
          <p:nvPr>
            <p:ph type="body" sz="quarter" idx="11"/>
          </p:nvPr>
        </p:nvSpPr>
        <p:spPr/>
        <p:txBody>
          <a:bodyPr>
            <a:normAutofit fontScale="70000" lnSpcReduction="20000"/>
          </a:bodyPr>
          <a:lstStyle/>
          <a:p>
            <a:r>
              <a:rPr lang="en-US" dirty="0" smtClean="0"/>
              <a:t>Talk a little</a:t>
            </a:r>
            <a:r>
              <a:rPr lang="en-US" baseline="0" dirty="0" smtClean="0"/>
              <a:t> bit more about content package and METS files in particular.</a:t>
            </a:r>
          </a:p>
          <a:p>
            <a:endParaRPr lang="en-US" baseline="0" dirty="0" smtClean="0"/>
          </a:p>
          <a:p>
            <a:r>
              <a:rPr lang="en-US" baseline="0" dirty="0" smtClean="0"/>
              <a:t>Used both in preservation and access of objects. Our use of METS files highlights some of the high-level thinking and design of the repository that enable operation at scale, and also provenance-tracking and preservation of objects.</a:t>
            </a:r>
            <a:endParaRPr lang="en-US" dirty="0" smtClean="0"/>
          </a:p>
          <a:p>
            <a:endParaRPr lang="en-US" dirty="0" smtClean="0"/>
          </a:p>
          <a:p>
            <a:r>
              <a:rPr lang="en-US" dirty="0" smtClean="0"/>
              <a:t>Source METS</a:t>
            </a:r>
          </a:p>
          <a:p>
            <a:pPr>
              <a:lnSpc>
                <a:spcPct val="110000"/>
              </a:lnSpc>
            </a:pPr>
            <a:r>
              <a:rPr lang="en-US" dirty="0" smtClean="0"/>
              <a:t>Record of objects prior to ingest into </a:t>
            </a:r>
            <a:r>
              <a:rPr lang="en-US" dirty="0" err="1" smtClean="0"/>
              <a:t>HathiTrust</a:t>
            </a:r>
            <a:endParaRPr lang="en-US" dirty="0" smtClean="0"/>
          </a:p>
          <a:p>
            <a:pPr>
              <a:lnSpc>
                <a:spcPct val="110000"/>
              </a:lnSpc>
            </a:pPr>
            <a:r>
              <a:rPr lang="en-US" dirty="0" smtClean="0"/>
              <a:t>Information valuable for preservation or archaeology, but subjective (descriptive, e.g., bibliographic data, page-tags), idiosyncratic, or use not clear.</a:t>
            </a:r>
          </a:p>
          <a:p>
            <a:pPr>
              <a:lnSpc>
                <a:spcPct val="110000"/>
              </a:lnSpc>
            </a:pPr>
            <a:r>
              <a:rPr lang="en-US" dirty="0" smtClean="0"/>
              <a:t>“Parking lot” for information we are getting that may be useful in the future. </a:t>
            </a:r>
          </a:p>
          <a:p>
            <a:r>
              <a:rPr lang="en-US" dirty="0" smtClean="0"/>
              <a:t>Source METS – standardized container for carrying metadata into the ingest process.</a:t>
            </a:r>
          </a:p>
          <a:p>
            <a:r>
              <a:rPr lang="en-US" dirty="0" smtClean="0"/>
              <a:t>No spreadsheets or databases from contributing</a:t>
            </a:r>
            <a:r>
              <a:rPr lang="en-US" baseline="0" dirty="0" smtClean="0"/>
              <a:t> partners. It must come in this way.</a:t>
            </a:r>
          </a:p>
          <a:p>
            <a:endParaRPr lang="en-US" baseline="0" dirty="0" smtClean="0"/>
          </a:p>
          <a:p>
            <a:r>
              <a:rPr lang="en-US" baseline="0" dirty="0" err="1" smtClean="0"/>
              <a:t>HathiTrust</a:t>
            </a:r>
            <a:r>
              <a:rPr lang="en-US" baseline="0" dirty="0" smtClean="0"/>
              <a:t> METS</a:t>
            </a:r>
          </a:p>
          <a:p>
            <a:r>
              <a:rPr lang="en-US" sz="2800" dirty="0" smtClean="0"/>
              <a:t>Active record Regularized information generally applicable across the repository</a:t>
            </a:r>
          </a:p>
          <a:p>
            <a:pPr lvl="1"/>
            <a:r>
              <a:rPr lang="en-US" sz="2400" dirty="0" smtClean="0"/>
              <a:t>Not specific to a particular source</a:t>
            </a:r>
          </a:p>
          <a:p>
            <a:pPr lvl="1"/>
            <a:r>
              <a:rPr lang="en-US" sz="2400" dirty="0" smtClean="0"/>
              <a:t>Current or near-term use</a:t>
            </a:r>
          </a:p>
          <a:p>
            <a:r>
              <a:rPr lang="en-US" sz="2800" dirty="0" smtClean="0"/>
              <a:t>Information fundamentally valuable for understanding or using the preserved object in preservation activities after deposit, or in the access and display environments, including the APIs.</a:t>
            </a:r>
          </a:p>
          <a:p>
            <a:endParaRPr lang="en-US" dirty="0" smtClean="0"/>
          </a:p>
          <a:p>
            <a:pPr>
              <a:lnSpc>
                <a:spcPct val="110000"/>
              </a:lnSpc>
            </a:pPr>
            <a:endParaRPr lang="en-US" dirty="0" smtClean="0"/>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32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
        <p:nvSpPr>
          <p:cNvPr id="532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F7DDEBB2-26FA-C24C-9860-8C3C8EE845CE}" type="slidenum">
              <a:rPr lang="en-US"/>
              <a:pPr fontAlgn="base">
                <a:spcBef>
                  <a:spcPct val="0"/>
                </a:spcBef>
                <a:spcAft>
                  <a:spcPct val="0"/>
                </a:spcAft>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use PREMIS, another XML-based best standard, to track preservation events.</a:t>
            </a:r>
          </a:p>
          <a:p>
            <a:endParaRPr lang="en-US" baseline="0" dirty="0" smtClean="0"/>
          </a:p>
          <a:p>
            <a:r>
              <a:rPr lang="en-US" baseline="0" dirty="0" smtClean="0"/>
              <a:t>PREMIS is detailed and very flexible but we have applied it in a simple way to track relevant information.</a:t>
            </a:r>
            <a:endParaRPr lang="en-US" dirty="0"/>
          </a:p>
        </p:txBody>
      </p:sp>
      <p:sp>
        <p:nvSpPr>
          <p:cNvPr id="4" name="Slide Number Placeholder 3"/>
          <p:cNvSpPr>
            <a:spLocks noGrp="1"/>
          </p:cNvSpPr>
          <p:nvPr>
            <p:ph type="sldNum" sz="quarter" idx="10"/>
          </p:nvPr>
        </p:nvSpPr>
        <p:spPr/>
        <p:txBody>
          <a:bodyPr/>
          <a:lstStyle/>
          <a:p>
            <a:fld id="{0BAB311B-BDAF-BB42-8768-5A1974F75D17}" type="slidenum">
              <a:rPr lang="en-US" smtClean="0"/>
              <a:pPr/>
              <a:t>60</a:t>
            </a:fld>
            <a:endParaRPr lang="en-US"/>
          </a:p>
        </p:txBody>
      </p:sp>
    </p:spTree>
    <p:extLst>
      <p:ext uri="{BB962C8B-B14F-4D97-AF65-F5344CB8AC3E}">
        <p14:creationId xmlns:p14="http://schemas.microsoft.com/office/powerpoint/2010/main" val="280315401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literature refers</a:t>
            </a:r>
            <a:r>
              <a:rPr lang="en-US" baseline="0" dirty="0" smtClean="0"/>
              <a:t> to “managing digital objects”, this is the kind of activity referred to, and the metadata required to drive it.</a:t>
            </a:r>
            <a:endParaRPr lang="en-US" dirty="0"/>
          </a:p>
        </p:txBody>
      </p:sp>
      <p:sp>
        <p:nvSpPr>
          <p:cNvPr id="4" name="Slide Number Placeholder 3"/>
          <p:cNvSpPr>
            <a:spLocks noGrp="1"/>
          </p:cNvSpPr>
          <p:nvPr>
            <p:ph type="sldNum" sz="quarter" idx="10"/>
          </p:nvPr>
        </p:nvSpPr>
        <p:spPr/>
        <p:txBody>
          <a:bodyPr/>
          <a:lstStyle/>
          <a:p>
            <a:fld id="{0BAB311B-BDAF-BB42-8768-5A1974F75D17}" type="slidenum">
              <a:rPr lang="en-US" smtClean="0"/>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t>The use of PREMIS</a:t>
            </a:r>
            <a:r>
              <a:rPr lang="en-US" sz="1000" baseline="0" dirty="0" smtClean="0"/>
              <a:t> is one example of our strategy for recording provenance information about objects. </a:t>
            </a:r>
            <a:endParaRPr lang="en-US" sz="1000" dirty="0" smtClean="0"/>
          </a:p>
          <a:p>
            <a:endParaRPr lang="en-US" sz="1000" baseline="0" dirty="0" smtClean="0"/>
          </a:p>
          <a:p>
            <a:r>
              <a:rPr lang="en-US" sz="1000" kern="1200" dirty="0" smtClean="0">
                <a:solidFill>
                  <a:schemeClr val="tx1"/>
                </a:solidFill>
                <a:effectLst/>
                <a:latin typeface="+mn-lt"/>
                <a:ea typeface="+mn-ea"/>
                <a:cs typeface="+mn-cs"/>
              </a:rPr>
              <a:t>In addition</a:t>
            </a:r>
            <a:r>
              <a:rPr lang="en-US" sz="1000" kern="1200" baseline="0" dirty="0" smtClean="0">
                <a:solidFill>
                  <a:schemeClr val="tx1"/>
                </a:solidFill>
                <a:effectLst/>
                <a:latin typeface="+mn-lt"/>
                <a:ea typeface="+mn-ea"/>
                <a:cs typeface="+mn-cs"/>
              </a:rPr>
              <a:t> to the PREMIS events, we </a:t>
            </a:r>
            <a:r>
              <a:rPr lang="en-US" sz="1000" kern="1200" dirty="0" smtClean="0">
                <a:solidFill>
                  <a:schemeClr val="tx1"/>
                </a:solidFill>
                <a:effectLst/>
                <a:latin typeface="+mn-lt"/>
                <a:ea typeface="+mn-ea"/>
                <a:cs typeface="+mn-cs"/>
              </a:rPr>
              <a:t>trace</a:t>
            </a:r>
            <a:r>
              <a:rPr lang="en-US" sz="1000" kern="1200" baseline="0" dirty="0" smtClean="0">
                <a:solidFill>
                  <a:schemeClr val="tx1"/>
                </a:solidFill>
                <a:effectLst/>
                <a:latin typeface="+mn-lt"/>
                <a:ea typeface="+mn-ea"/>
                <a:cs typeface="+mn-cs"/>
              </a:rPr>
              <a:t> </a:t>
            </a:r>
            <a:r>
              <a:rPr lang="en-US" sz="1000" kern="1200" dirty="0" smtClean="0">
                <a:solidFill>
                  <a:schemeClr val="tx1"/>
                </a:solidFill>
                <a:effectLst/>
                <a:latin typeface="+mn-lt"/>
                <a:ea typeface="+mn-ea"/>
                <a:cs typeface="+mn-cs"/>
              </a:rPr>
              <a:t>provenance of digital objects by recording the original source of the material represented in </a:t>
            </a:r>
            <a:r>
              <a:rPr lang="en-US" sz="1000" kern="1200" dirty="0" err="1" smtClean="0">
                <a:solidFill>
                  <a:schemeClr val="tx1"/>
                </a:solidFill>
                <a:effectLst/>
                <a:latin typeface="+mn-lt"/>
                <a:ea typeface="+mn-ea"/>
                <a:cs typeface="+mn-cs"/>
              </a:rPr>
              <a:t>HathiTrust</a:t>
            </a:r>
            <a:r>
              <a:rPr lang="en-US" sz="1000" kern="1200" dirty="0" smtClean="0">
                <a:solidFill>
                  <a:schemeClr val="tx1"/>
                </a:solidFill>
                <a:effectLst/>
                <a:latin typeface="+mn-lt"/>
                <a:ea typeface="+mn-ea"/>
                <a:cs typeface="+mn-cs"/>
              </a:rPr>
              <a:t>, the agent of digitization, and a variety of other</a:t>
            </a:r>
            <a:r>
              <a:rPr lang="en-US" sz="1000" kern="1200" baseline="0" dirty="0" smtClean="0">
                <a:solidFill>
                  <a:schemeClr val="tx1"/>
                </a:solidFill>
                <a:effectLst/>
                <a:latin typeface="+mn-lt"/>
                <a:ea typeface="+mn-ea"/>
                <a:cs typeface="+mn-cs"/>
              </a:rPr>
              <a:t> </a:t>
            </a:r>
            <a:r>
              <a:rPr lang="en-US" sz="1000" kern="1200" dirty="0" smtClean="0">
                <a:solidFill>
                  <a:schemeClr val="tx1"/>
                </a:solidFill>
                <a:effectLst/>
                <a:latin typeface="+mn-lt"/>
                <a:ea typeface="+mn-ea"/>
                <a:cs typeface="+mn-cs"/>
              </a:rPr>
              <a:t>administrative data.</a:t>
            </a:r>
          </a:p>
        </p:txBody>
      </p:sp>
      <p:sp>
        <p:nvSpPr>
          <p:cNvPr id="4" name="Slide Number Placeholder 3"/>
          <p:cNvSpPr>
            <a:spLocks noGrp="1"/>
          </p:cNvSpPr>
          <p:nvPr>
            <p:ph type="sldNum" sz="quarter" idx="10"/>
          </p:nvPr>
        </p:nvSpPr>
        <p:spPr/>
        <p:txBody>
          <a:bodyPr/>
          <a:lstStyle/>
          <a:p>
            <a:fld id="{0BAB311B-BDAF-BB42-8768-5A1974F75D17}" type="slidenum">
              <a:rPr lang="en-US" smtClean="0"/>
              <a:pPr/>
              <a:t>62</a:t>
            </a:fld>
            <a:endParaRPr lang="en-US"/>
          </a:p>
        </p:txBody>
      </p:sp>
    </p:spTree>
    <p:extLst>
      <p:ext uri="{BB962C8B-B14F-4D97-AF65-F5344CB8AC3E}">
        <p14:creationId xmlns:p14="http://schemas.microsoft.com/office/powerpoint/2010/main" val="292017425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AB311B-BDAF-BB42-8768-5A1974F75D17}" type="slidenum">
              <a:rPr lang="en-US" smtClean="0"/>
              <a:pPr/>
              <a:t>63</a:t>
            </a:fld>
            <a:endParaRPr lang="en-US"/>
          </a:p>
        </p:txBody>
      </p:sp>
    </p:spTree>
    <p:extLst>
      <p:ext uri="{BB962C8B-B14F-4D97-AF65-F5344CB8AC3E}">
        <p14:creationId xmlns:p14="http://schemas.microsoft.com/office/powerpoint/2010/main" val="425109411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In </a:t>
            </a:r>
            <a:r>
              <a:rPr lang="en-US" baseline="0" dirty="0" err="1" smtClean="0"/>
              <a:t>HathiTrust</a:t>
            </a:r>
            <a:r>
              <a:rPr lang="en-US" baseline="0" dirty="0" smtClean="0"/>
              <a:t>, authentication drives personalization features, not access. Access is open to everyone.</a:t>
            </a:r>
            <a:endParaRPr lang="en-US" dirty="0" smtClean="0"/>
          </a:p>
          <a:p>
            <a:endParaRPr lang="en-US" dirty="0" smtClean="0"/>
          </a:p>
          <a:p>
            <a:r>
              <a:rPr lang="en-US" dirty="0" smtClean="0"/>
              <a:t>We use an authentication system highly adapted to our community, Shibboleth,</a:t>
            </a:r>
            <a:r>
              <a:rPr lang="en-US" baseline="0" dirty="0" smtClean="0"/>
              <a:t> that is akin to </a:t>
            </a:r>
            <a:r>
              <a:rPr lang="en-US" dirty="0" smtClean="0"/>
              <a:t>“log in with </a:t>
            </a:r>
            <a:r>
              <a:rPr lang="en-US" dirty="0" err="1" smtClean="0"/>
              <a:t>Facebook</a:t>
            </a:r>
            <a:r>
              <a:rPr lang="en-US" dirty="0" smtClean="0"/>
              <a:t>” for higher education.</a:t>
            </a:r>
            <a:r>
              <a:rPr lang="en-US" baseline="0" dirty="0" smtClean="0"/>
              <a:t> No new password to remember!</a:t>
            </a:r>
            <a:endParaRPr lang="en-US" dirty="0" smtClean="0"/>
          </a:p>
          <a:p>
            <a:endParaRPr lang="en-US" dirty="0" smtClean="0"/>
          </a:p>
          <a:p>
            <a:r>
              <a:rPr lang="en-US" baseline="0" dirty="0" smtClean="0"/>
              <a:t>When users log in, they are directed to the login page at their home institution.</a:t>
            </a:r>
          </a:p>
          <a:p>
            <a:endParaRPr lang="en-US" baseline="0" dirty="0" smtClean="0"/>
          </a:p>
          <a:p>
            <a:r>
              <a:rPr lang="en-US" baseline="0" dirty="0" smtClean="0"/>
              <a:t>That institution then releases attributes to </a:t>
            </a:r>
            <a:r>
              <a:rPr lang="en-US" baseline="0" dirty="0" err="1" smtClean="0"/>
              <a:t>HathiTrust</a:t>
            </a:r>
            <a:r>
              <a:rPr lang="en-US" baseline="0" dirty="0" smtClean="0"/>
              <a:t>, and </a:t>
            </a:r>
            <a:r>
              <a:rPr lang="en-US" baseline="0" dirty="0" err="1" smtClean="0"/>
              <a:t>HathiTrust</a:t>
            </a:r>
            <a:r>
              <a:rPr lang="en-US" baseline="0" dirty="0" smtClean="0"/>
              <a:t> authorizes access as appropriate.</a:t>
            </a:r>
          </a:p>
        </p:txBody>
      </p:sp>
      <p:sp>
        <p:nvSpPr>
          <p:cNvPr id="4" name="Slide Number Placeholder 3"/>
          <p:cNvSpPr>
            <a:spLocks noGrp="1"/>
          </p:cNvSpPr>
          <p:nvPr>
            <p:ph type="sldNum" sz="quarter" idx="10"/>
          </p:nvPr>
        </p:nvSpPr>
        <p:spPr/>
        <p:txBody>
          <a:bodyPr/>
          <a:lstStyle/>
          <a:p>
            <a:fld id="{0BAB311B-BDAF-BB42-8768-5A1974F75D17}" type="slidenum">
              <a:rPr lang="en-US" smtClean="0"/>
              <a:pPr/>
              <a:t>64</a:t>
            </a:fld>
            <a:endParaRPr lang="en-US"/>
          </a:p>
        </p:txBody>
      </p:sp>
    </p:spTree>
    <p:extLst>
      <p:ext uri="{BB962C8B-B14F-4D97-AF65-F5344CB8AC3E}">
        <p14:creationId xmlns:p14="http://schemas.microsoft.com/office/powerpoint/2010/main" val="219468804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999E58-4BA1-964E-91C7-53279DC21F93}" type="slidenum">
              <a:rPr lang="en-US" smtClean="0"/>
              <a:pPr/>
              <a:t>65</a:t>
            </a:fld>
            <a:endParaRPr lang="en-US"/>
          </a:p>
        </p:txBody>
      </p:sp>
    </p:spTree>
    <p:extLst>
      <p:ext uri="{BB962C8B-B14F-4D97-AF65-F5344CB8AC3E}">
        <p14:creationId xmlns:p14="http://schemas.microsoft.com/office/powerpoint/2010/main" val="296266841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0BAB311B-BDAF-BB42-8768-5A1974F75D17}" type="slidenum">
              <a:rPr lang="en-US" smtClean="0"/>
              <a:t>66</a:t>
            </a:fld>
            <a:endParaRPr lang="en-US"/>
          </a:p>
        </p:txBody>
      </p:sp>
      <p:sp>
        <p:nvSpPr>
          <p:cNvPr id="3" name="Notes Placeholder 2"/>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71388944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OCR</a:t>
            </a:r>
            <a:r>
              <a:rPr lang="en-US" baseline="0" dirty="0" smtClean="0"/>
              <a:t> files, bibliographic data, Repository METS file</a:t>
            </a:r>
            <a:endParaRPr lang="en-US" dirty="0" smtClean="0"/>
          </a:p>
          <a:p>
            <a:endParaRPr lang="en-US" dirty="0"/>
          </a:p>
        </p:txBody>
      </p:sp>
      <p:sp>
        <p:nvSpPr>
          <p:cNvPr id="4" name="Slide Number Placeholder 3"/>
          <p:cNvSpPr>
            <a:spLocks noGrp="1"/>
          </p:cNvSpPr>
          <p:nvPr>
            <p:ph type="sldNum" sz="quarter" idx="10"/>
          </p:nvPr>
        </p:nvSpPr>
        <p:spPr/>
        <p:txBody>
          <a:bodyPr/>
          <a:lstStyle/>
          <a:p>
            <a:fld id="{0BAB311B-BDAF-BB42-8768-5A1974F75D17}" type="slidenum">
              <a:rPr lang="en-US" smtClean="0"/>
              <a:t>67</a:t>
            </a:fld>
            <a:endParaRPr lang="en-US"/>
          </a:p>
        </p:txBody>
      </p:sp>
    </p:spTree>
    <p:extLst>
      <p:ext uri="{BB962C8B-B14F-4D97-AF65-F5344CB8AC3E}">
        <p14:creationId xmlns:p14="http://schemas.microsoft.com/office/powerpoint/2010/main" val="401613034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AB311B-BDAF-BB42-8768-5A1974F75D17}" type="slidenum">
              <a:rPr lang="en-US" smtClean="0"/>
              <a:t>68</a:t>
            </a:fld>
            <a:endParaRPr lang="en-US"/>
          </a:p>
        </p:txBody>
      </p:sp>
    </p:spTree>
    <p:extLst>
      <p:ext uri="{BB962C8B-B14F-4D97-AF65-F5344CB8AC3E}">
        <p14:creationId xmlns:p14="http://schemas.microsoft.com/office/powerpoint/2010/main" val="1504111645"/>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AB311B-BDAF-BB42-8768-5A1974F75D17}" type="slidenum">
              <a:rPr lang="en-US" smtClean="0"/>
              <a:pPr/>
              <a:t>69</a:t>
            </a:fld>
            <a:endParaRPr lang="en-US"/>
          </a:p>
        </p:txBody>
      </p:sp>
    </p:spTree>
    <p:extLst>
      <p:ext uri="{BB962C8B-B14F-4D97-AF65-F5344CB8AC3E}">
        <p14:creationId xmlns:p14="http://schemas.microsoft.com/office/powerpoint/2010/main" val="977517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427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A29BF36D-CFCF-AE4B-A55C-E252B27A32C9}" type="slidenum">
              <a:rPr lang="en-US"/>
              <a:pPr fontAlgn="base">
                <a:spcBef>
                  <a:spcPct val="0"/>
                </a:spcBef>
                <a:spcAft>
                  <a:spcPct val="0"/>
                </a:spcAft>
              </a:pPr>
              <a:t>7</a:t>
            </a:fld>
            <a:endParaRPr lang="en-US"/>
          </a:p>
        </p:txBody>
      </p:sp>
      <p:sp>
        <p:nvSpPr>
          <p:cNvPr id="54275" name="Notes Placeholder 4"/>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r>
              <a:rPr lang="en-US" sz="1200" kern="1200" dirty="0" smtClean="0">
                <a:solidFill>
                  <a:schemeClr val="tx1"/>
                </a:solidFill>
                <a:latin typeface="+mn-lt"/>
                <a:ea typeface="+mn-ea"/>
                <a:cs typeface="+mn-cs"/>
              </a:rPr>
              <a:t>The mission of </a:t>
            </a:r>
            <a:r>
              <a:rPr lang="en-US" sz="1200" kern="1200" dirty="0" err="1" smtClean="0">
                <a:solidFill>
                  <a:schemeClr val="tx1"/>
                </a:solidFill>
                <a:latin typeface="+mn-lt"/>
                <a:ea typeface="+mn-ea"/>
                <a:cs typeface="+mn-cs"/>
              </a:rPr>
              <a:t>HathiTrust</a:t>
            </a:r>
            <a:r>
              <a:rPr lang="en-US" sz="1200" kern="1200" dirty="0" smtClean="0">
                <a:solidFill>
                  <a:schemeClr val="tx1"/>
                </a:solidFill>
                <a:latin typeface="+mn-lt"/>
                <a:ea typeface="+mn-ea"/>
                <a:cs typeface="+mn-cs"/>
              </a:rPr>
              <a:t> is quite broad: to contribute to the common good by collecting, organizing, preserving,</a:t>
            </a:r>
            <a:r>
              <a:rPr lang="en-US" sz="1200" kern="1200" baseline="0" dirty="0" smtClean="0">
                <a:solidFill>
                  <a:schemeClr val="tx1"/>
                </a:solidFill>
                <a:latin typeface="+mn-lt"/>
                <a:ea typeface="+mn-ea"/>
                <a:cs typeface="+mn-cs"/>
              </a:rPr>
              <a:t> communicating, and sharing the record of human knowledge. You will notice that there is no mention in particular of print materials versus digital, or born-digital materials. </a:t>
            </a:r>
            <a:r>
              <a:rPr lang="en-US" sz="1200" kern="1200" dirty="0" smtClean="0">
                <a:solidFill>
                  <a:schemeClr val="tx1"/>
                </a:solidFill>
                <a:latin typeface="+mn-lt"/>
                <a:ea typeface="+mn-ea"/>
                <a:cs typeface="+mn-cs"/>
              </a:rPr>
              <a:t>This is intentional; the</a:t>
            </a:r>
            <a:r>
              <a:rPr lang="en-US" sz="1200" kern="1200" baseline="0" dirty="0" smtClean="0">
                <a:solidFill>
                  <a:schemeClr val="tx1"/>
                </a:solidFill>
                <a:latin typeface="+mn-lt"/>
                <a:ea typeface="+mn-ea"/>
                <a:cs typeface="+mn-cs"/>
              </a:rPr>
              <a:t> vision of the</a:t>
            </a:r>
            <a:r>
              <a:rPr lang="en-US" sz="1200" kern="1200" dirty="0" smtClean="0">
                <a:solidFill>
                  <a:schemeClr val="tx1"/>
                </a:solidFill>
                <a:latin typeface="+mn-lt"/>
                <a:ea typeface="+mn-ea"/>
                <a:cs typeface="+mn-cs"/>
              </a:rPr>
              <a:t> founding partners was nothing less than to ensure the long-term preservation and accessibility of the cultural record writ large.</a:t>
            </a:r>
          </a:p>
          <a:p>
            <a:endParaRPr lang="en-US" sz="1200" kern="1200" dirty="0" smtClean="0">
              <a:solidFill>
                <a:schemeClr val="tx1"/>
              </a:solidFill>
              <a:latin typeface="+mn-lt"/>
              <a:ea typeface="+mn-ea"/>
              <a:cs typeface="+mn-cs"/>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457200" rtl="0" eaLnBrk="1" fontAlgn="auto" latinLnBrk="0" hangingPunct="1">
              <a:lnSpc>
                <a:spcPct val="100000"/>
              </a:lnSpc>
              <a:spcBef>
                <a:spcPts val="0"/>
              </a:spcBef>
              <a:spcAft>
                <a:spcPts val="0"/>
              </a:spcAft>
              <a:buClrTx/>
              <a:buSzTx/>
              <a:buFontTx/>
              <a:buAutoNum type="arabicPeriod"/>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0BAB311B-BDAF-BB42-8768-5A1974F75D17}" type="slidenum">
              <a:rPr lang="en-US" smtClean="0"/>
              <a:pPr/>
              <a:t>70</a:t>
            </a:fld>
            <a:endParaRPr lang="en-US"/>
          </a:p>
        </p:txBody>
      </p:sp>
    </p:spTree>
    <p:extLst>
      <p:ext uri="{BB962C8B-B14F-4D97-AF65-F5344CB8AC3E}">
        <p14:creationId xmlns:p14="http://schemas.microsoft.com/office/powerpoint/2010/main" val="4050257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97A373B-3382-044D-B30C-ACBF6BE855C2}" type="slidenum">
              <a:rPr lang="en-US" smtClean="0"/>
              <a:pPr/>
              <a:t>8</a:t>
            </a:fld>
            <a:endParaRPr lang="en-US" dirty="0"/>
          </a:p>
        </p:txBody>
      </p:sp>
      <p:sp>
        <p:nvSpPr>
          <p:cNvPr id="6" name="Notes Placeholder 5"/>
          <p:cNvSpPr>
            <a:spLocks noGrp="1"/>
          </p:cNvSpPr>
          <p:nvPr>
            <p:ph type="body" sz="quarter" idx="11"/>
          </p:nvPr>
        </p:nvSpPr>
        <p:spPr/>
        <p:txBody>
          <a:bodyPr>
            <a:normAutofit/>
          </a:bodyPr>
          <a:lstStyle/>
          <a:p>
            <a:r>
              <a:rPr lang="en-US" dirty="0" smtClean="0"/>
              <a:t>The partners had</a:t>
            </a:r>
            <a:r>
              <a:rPr lang="en-US" baseline="0" dirty="0" smtClean="0"/>
              <a:t> two things in mind when </a:t>
            </a:r>
            <a:r>
              <a:rPr lang="en-US" sz="1200" kern="1200" dirty="0" smtClean="0">
                <a:solidFill>
                  <a:schemeClr val="tx1"/>
                </a:solidFill>
                <a:latin typeface="+mn-lt"/>
                <a:ea typeface="+mn-ea"/>
                <a:cs typeface="+mn-cs"/>
              </a:rPr>
              <a:t>they created this mission. First, a strong belief in the fundamental role that libraries play as stewards and disseminators of our collected knowledge; that this is what we do and must continue to do if we are to remain true to our convictions and values. And second, the knowledge that no such endeavor could succeed without the deep collaboration of co-supporting and co-owning libraries from around the world. There are a variety of factors today: economic, technological, sociological (changing of attitude) that are bringing the work that we do as libraries closer together. We have the tools and opportunities now, more than ever, to take collective and even universal action to address the challenges we face. This is really what HathiTrust is about</a:t>
            </a:r>
          </a:p>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529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EF5000B9-7AD8-0E4B-87A6-8F0129A504C9}" type="slidenum">
              <a:rPr lang="en-US"/>
              <a:pPr fontAlgn="base">
                <a:spcBef>
                  <a:spcPct val="0"/>
                </a:spcBef>
                <a:spcAft>
                  <a:spcPct val="0"/>
                </a:spcAft>
              </a:pPr>
              <a:t>9</a:t>
            </a:fld>
            <a:endParaRPr lang="en-US"/>
          </a:p>
        </p:txBody>
      </p:sp>
      <p:sp>
        <p:nvSpPr>
          <p:cNvPr id="2" name="Notes Placeholder 1"/>
          <p:cNvSpPr>
            <a:spLocks noGrp="1"/>
          </p:cNvSpPr>
          <p:nvPr>
            <p:ph type="body" sz="quarter" idx="10"/>
          </p:nvPr>
        </p:nvSpPr>
        <p:spPr/>
        <p:txBody>
          <a:bodyPr/>
          <a:lstStyle/>
          <a:p>
            <a:pPr marL="0" indent="0">
              <a:buFont typeface="Arial"/>
              <a:buNone/>
            </a:pPr>
            <a:r>
              <a:rPr lang="en-US" sz="1200" kern="1200" dirty="0" smtClean="0">
                <a:solidFill>
                  <a:schemeClr val="tx1"/>
                </a:solidFill>
                <a:effectLst/>
                <a:latin typeface="+mn-lt"/>
                <a:ea typeface="+mn-ea"/>
                <a:cs typeface="+mn-cs"/>
              </a:rPr>
              <a:t>In order to guide the partnership in its initial years the founding partners developed a set of preliminary goals that center around collections and collaboration</a:t>
            </a:r>
          </a:p>
          <a:p>
            <a:pPr marL="171450" indent="-171450">
              <a:buFont typeface="Arial"/>
              <a:buChar char="•"/>
            </a:pPr>
            <a:r>
              <a:rPr lang="en-US" sz="1200" kern="1200" dirty="0" smtClean="0">
                <a:solidFill>
                  <a:schemeClr val="tx1"/>
                </a:solidFill>
                <a:effectLst/>
                <a:latin typeface="+mn-lt"/>
                <a:ea typeface="+mn-ea"/>
                <a:cs typeface="+mn-cs"/>
              </a:rPr>
              <a:t>To assemble a digital archive of library materials from around the world, as comprehensive as possible</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Preserve them, provide access to them</a:t>
            </a:r>
          </a:p>
          <a:p>
            <a:pPr marL="171450" indent="-171450">
              <a:buFont typeface="Arial"/>
              <a:buChar char="•"/>
            </a:pPr>
            <a:r>
              <a:rPr lang="en-US" sz="1200" kern="1200" dirty="0" smtClean="0">
                <a:solidFill>
                  <a:schemeClr val="tx1"/>
                </a:solidFill>
                <a:effectLst/>
                <a:latin typeface="+mn-lt"/>
                <a:ea typeface="+mn-ea"/>
                <a:cs typeface="+mn-cs"/>
              </a:rPr>
              <a:t>and then to use these shared materials in strategies that benefit the partners</a:t>
            </a:r>
          </a:p>
          <a:p>
            <a:pPr marL="628650" lvl="1" indent="-171450">
              <a:buFont typeface="Arial"/>
              <a:buChar char="•"/>
            </a:pPr>
            <a:r>
              <a:rPr lang="en-US" sz="1200" kern="1200" dirty="0" smtClean="0">
                <a:solidFill>
                  <a:schemeClr val="tx1"/>
                </a:solidFill>
                <a:effectLst/>
                <a:latin typeface="+mn-lt"/>
                <a:ea typeface="+mn-ea"/>
                <a:cs typeface="+mn-cs"/>
              </a:rPr>
              <a:t>Copyright</a:t>
            </a:r>
          </a:p>
          <a:p>
            <a:pPr marL="628650" lvl="1" indent="-171450">
              <a:buFont typeface="Arial"/>
              <a:buChar char="•"/>
            </a:pPr>
            <a:r>
              <a:rPr lang="en-US" sz="1200" kern="1200" dirty="0" smtClean="0">
                <a:solidFill>
                  <a:schemeClr val="tx1"/>
                </a:solidFill>
                <a:effectLst/>
                <a:latin typeface="+mn-lt"/>
                <a:ea typeface="+mn-ea"/>
                <a:cs typeface="+mn-cs"/>
              </a:rPr>
              <a:t>Collection management, development – of both print and digital materials</a:t>
            </a:r>
          </a:p>
          <a:p>
            <a:pPr marL="628650" lvl="1" indent="-171450">
              <a:buFont typeface="Arial"/>
              <a:buChar char="•"/>
            </a:pPr>
            <a:r>
              <a:rPr lang="en-US" sz="1200" kern="1200" dirty="0" smtClean="0">
                <a:solidFill>
                  <a:schemeClr val="tx1"/>
                </a:solidFill>
                <a:effectLst/>
                <a:latin typeface="+mn-lt"/>
                <a:ea typeface="+mn-ea"/>
                <a:cs typeface="+mn-cs"/>
              </a:rPr>
              <a:t>Preservation</a:t>
            </a:r>
          </a:p>
          <a:p>
            <a:pPr marL="628650" lvl="1" indent="-171450">
              <a:buFont typeface="Arial"/>
              <a:buChar char="•"/>
            </a:pPr>
            <a:r>
              <a:rPr lang="en-US" sz="1200" kern="1200" dirty="0" smtClean="0">
                <a:solidFill>
                  <a:schemeClr val="tx1"/>
                </a:solidFill>
                <a:effectLst/>
                <a:latin typeface="+mn-lt"/>
                <a:ea typeface="+mn-ea"/>
                <a:cs typeface="+mn-cs"/>
              </a:rPr>
              <a:t>Discovery / Use: including computational use</a:t>
            </a:r>
          </a:p>
          <a:p>
            <a:pPr marL="628650" lvl="1" indent="-171450">
              <a:buFont typeface="Arial"/>
              <a:buChar char="•"/>
            </a:pPr>
            <a:r>
              <a:rPr lang="en-US" sz="1200" kern="1200" dirty="0" smtClean="0">
                <a:solidFill>
                  <a:schemeClr val="tx1"/>
                </a:solidFill>
                <a:effectLst/>
                <a:latin typeface="+mn-lt"/>
                <a:ea typeface="+mn-ea"/>
                <a:cs typeface="+mn-cs"/>
              </a:rPr>
              <a:t>Bibliographic Indeterminacy</a:t>
            </a:r>
          </a:p>
          <a:p>
            <a:pPr marL="1085850" lvl="2" indent="-171450">
              <a:buFont typeface="Arial"/>
              <a:buChar char="•"/>
            </a:pPr>
            <a:r>
              <a:rPr lang="en-US" sz="1200" kern="1200" dirty="0" smtClean="0">
                <a:solidFill>
                  <a:schemeClr val="tx1"/>
                </a:solidFill>
                <a:effectLst/>
                <a:latin typeface="+mn-lt"/>
                <a:ea typeface="+mn-ea"/>
                <a:cs typeface="+mn-cs"/>
              </a:rPr>
              <a:t>Ability to know what we have. Fundamental issues of identification, description. How many materials do we have published between 1923 and 1963 for example? Don't know.</a:t>
            </a:r>
          </a:p>
          <a:p>
            <a:pPr marL="628650" lvl="1" indent="-171450">
              <a:buFont typeface="Arial"/>
              <a:buChar char="•"/>
            </a:pPr>
            <a:r>
              <a:rPr lang="en-US" sz="1200" kern="1200" dirty="0" smtClean="0">
                <a:solidFill>
                  <a:schemeClr val="tx1"/>
                </a:solidFill>
                <a:effectLst/>
                <a:latin typeface="+mn-lt"/>
                <a:ea typeface="+mn-ea"/>
                <a:cs typeface="+mn-cs"/>
              </a:rPr>
              <a:t>Efficient user services: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And, by sustaining this collective collection, to redirect resources that may have been used in duplicative efforts to preserve and maintain materials separately, to other activities such as improving user services on the materials</a:t>
            </a:r>
            <a:r>
              <a:rPr lang="en-US" sz="1200" kern="1200" baseline="0" dirty="0" smtClean="0">
                <a:solidFill>
                  <a:schemeClr val="tx1"/>
                </a:solidFill>
                <a:effectLst/>
                <a:latin typeface="+mn-lt"/>
                <a:ea typeface="+mn-ea"/>
                <a:cs typeface="+mn-cs"/>
              </a:rPr>
              <a:t> and bringing out the specialness of our institutions and collections.</a:t>
            </a:r>
            <a:endParaRPr lang="en-US" sz="1200" kern="1200" dirty="0" smtClean="0">
              <a:solidFill>
                <a:schemeClr val="tx1"/>
              </a:solidFill>
              <a:effectLst/>
              <a:latin typeface="+mn-lt"/>
              <a:ea typeface="+mn-ea"/>
              <a:cs typeface="+mn-cs"/>
            </a:endParaRPr>
          </a:p>
          <a:p>
            <a:pPr marL="171450" indent="-171450">
              <a:buFont typeface="Arial"/>
              <a:buChar char="•"/>
            </a:pPr>
            <a:r>
              <a:rPr lang="en-US" sz="1200" kern="1200" dirty="0" smtClean="0">
                <a:solidFill>
                  <a:schemeClr val="tx1"/>
                </a:solidFill>
                <a:effectLst/>
                <a:latin typeface="+mn-lt"/>
                <a:ea typeface="+mn-ea"/>
                <a:cs typeface="+mn-cs"/>
              </a:rPr>
              <a:t>Public Good</a:t>
            </a:r>
          </a:p>
          <a:p>
            <a:pPr marL="628650" lvl="1" indent="-171450">
              <a:buFont typeface="Arial"/>
              <a:buChar char="•"/>
            </a:pPr>
            <a:r>
              <a:rPr lang="en-US" sz="1200" kern="1200" dirty="0" smtClean="0">
                <a:solidFill>
                  <a:schemeClr val="tx1"/>
                </a:solidFill>
                <a:effectLst/>
                <a:latin typeface="+mn-lt"/>
                <a:ea typeface="+mn-ea"/>
                <a:cs typeface="+mn-cs"/>
              </a:rPr>
              <a:t>Underlying all of these is a deep commitment of the partners to the Public Good. Serving first the needs of the partnership, but by providing public access to the greatest degree possible, using open source technologies and contributing to open source communities, by being as open and transparent in our processes and operations as possible, creating a resource that will be as useful as possible to the greatest number people for a long time to come</a:t>
            </a:r>
          </a:p>
          <a:p>
            <a:pPr marL="171450" indent="-171450">
              <a:buFont typeface="Arial"/>
              <a:buChar char="•"/>
            </a:pPr>
            <a:endParaRPr lang="en-US" dirty="0" smtClean="0"/>
          </a:p>
          <a:p>
            <a:pPr marL="0" marR="0" indent="0" algn="l" defTabSz="457200" rtl="0" eaLnBrk="1" fontAlgn="auto" latinLnBrk="0" hangingPunct="1">
              <a:lnSpc>
                <a:spcPct val="100000"/>
              </a:lnSpc>
              <a:spcBef>
                <a:spcPts val="0"/>
              </a:spcBef>
              <a:spcAft>
                <a:spcPts val="0"/>
              </a:spcAft>
              <a:buClrTx/>
              <a:buSzTx/>
              <a:buFont typeface="Arial"/>
              <a:buNone/>
              <a:tabLst/>
              <a:defRPr/>
            </a:pPr>
            <a:r>
              <a:rPr lang="en-US" dirty="0" smtClean="0"/>
              <a:t>The partners</a:t>
            </a:r>
            <a:r>
              <a:rPr lang="en-US" baseline="0" dirty="0" smtClean="0"/>
              <a:t> further articulated short- and long-term functional objectives that align with each of the goal areas, to guide development and test the responsiveness of the </a:t>
            </a:r>
            <a:r>
              <a:rPr lang="en-US" baseline="0" dirty="0" err="1" smtClean="0"/>
              <a:t>HathiTrust</a:t>
            </a:r>
            <a:r>
              <a:rPr lang="en-US" baseline="0" dirty="0" smtClean="0"/>
              <a:t> in its first years. I will walk through these in a moment in talking about the Practice of </a:t>
            </a:r>
            <a:r>
              <a:rPr lang="en-US" baseline="0" dirty="0" err="1" smtClean="0"/>
              <a:t>HathiTrust</a:t>
            </a:r>
            <a:r>
              <a:rPr lang="en-US" baseline="0" dirty="0" smtClean="0"/>
              <a:t>.</a:t>
            </a:r>
          </a:p>
          <a:p>
            <a:pPr marL="0" marR="0" indent="0" algn="l" defTabSz="457200" rtl="0" eaLnBrk="1" fontAlgn="auto" latinLnBrk="0" hangingPunct="1">
              <a:lnSpc>
                <a:spcPct val="100000"/>
              </a:lnSpc>
              <a:spcBef>
                <a:spcPts val="0"/>
              </a:spcBef>
              <a:spcAft>
                <a:spcPts val="0"/>
              </a:spcAft>
              <a:buClrTx/>
              <a:buSzTx/>
              <a:buFont typeface="Arial"/>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 typeface="Arial"/>
              <a:buNone/>
              <a:tabLst/>
              <a:defRPr/>
            </a:pPr>
            <a:r>
              <a:rPr lang="en-US" baseline="0" dirty="0" smtClean="0"/>
              <a:t>Something I would like to highlight about the goals, is the specific community that they are geared towards (that is, meeting the needs of the co-owning institutions). This has perhaps been the most important element contributing to </a:t>
            </a:r>
            <a:r>
              <a:rPr lang="en-US" baseline="0" dirty="0" err="1" smtClean="0"/>
              <a:t>HathiTrust’s</a:t>
            </a:r>
            <a:r>
              <a:rPr lang="en-US" baseline="0" dirty="0" smtClean="0"/>
              <a:t> success over the last several years. We are not aiming to pursue a lofty goal, for instance the creation of the “Universal Library” for the sake of pursuing or even achieving such a goal. </a:t>
            </a:r>
            <a:r>
              <a:rPr lang="en-US" baseline="0" dirty="0" err="1" smtClean="0"/>
              <a:t>HathiTrust</a:t>
            </a:r>
            <a:r>
              <a:rPr lang="en-US" baseline="0" dirty="0" smtClean="0"/>
              <a:t> is a fundamentally library initiative that is taking planned and deliberate steps to address the challenges that libraries have encountered in fulfilling their missions, and that they are seeking to address through collective action. We are not seeking to create an abstract entity of the “Universal Library”, but to initiate steps by which libraries can build our capacity and services together to become the Universal Library.</a:t>
            </a:r>
          </a:p>
          <a:p>
            <a:pPr marL="0" indent="0">
              <a:buFont typeface="Arial"/>
              <a:buNone/>
            </a:pP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www.hathitrust.org/" TargetMode="External"/><Relationship Id="rId3" Type="http://schemas.openxmlformats.org/officeDocument/2006/relationships/image" Target="../media/image2.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C8684B-D32F-4341-BD8A-0A90EA616F0E}" type="slidenum">
              <a:rPr lang="en-US" smtClean="0"/>
              <a:pPr/>
              <a:t>‹#›</a:t>
            </a:fld>
            <a:endParaRPr lang="en-US"/>
          </a:p>
        </p:txBody>
      </p:sp>
    </p:spTree>
    <p:extLst>
      <p:ext uri="{BB962C8B-B14F-4D97-AF65-F5344CB8AC3E}">
        <p14:creationId xmlns:p14="http://schemas.microsoft.com/office/powerpoint/2010/main" val="4242495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C8684B-D32F-4341-BD8A-0A90EA616F0E}" type="slidenum">
              <a:rPr lang="en-US" smtClean="0"/>
              <a:pPr/>
              <a:t>‹#›</a:t>
            </a:fld>
            <a:endParaRPr lang="en-US"/>
          </a:p>
        </p:txBody>
      </p:sp>
    </p:spTree>
    <p:extLst>
      <p:ext uri="{BB962C8B-B14F-4D97-AF65-F5344CB8AC3E}">
        <p14:creationId xmlns:p14="http://schemas.microsoft.com/office/powerpoint/2010/main" val="4091543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C8684B-D32F-4341-BD8A-0A90EA616F0E}" type="slidenum">
              <a:rPr lang="en-US" smtClean="0"/>
              <a:pPr/>
              <a:t>‹#›</a:t>
            </a:fld>
            <a:endParaRPr lang="en-US"/>
          </a:p>
        </p:txBody>
      </p:sp>
    </p:spTree>
    <p:extLst>
      <p:ext uri="{BB962C8B-B14F-4D97-AF65-F5344CB8AC3E}">
        <p14:creationId xmlns:p14="http://schemas.microsoft.com/office/powerpoint/2010/main" val="15087759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HathiTrust">
    <p:spTree>
      <p:nvGrpSpPr>
        <p:cNvPr id="1" name=""/>
        <p:cNvGrpSpPr/>
        <p:nvPr/>
      </p:nvGrpSpPr>
      <p:grpSpPr>
        <a:xfrm>
          <a:off x="0" y="0"/>
          <a:ext cx="0" cy="0"/>
          <a:chOff x="0" y="0"/>
          <a:chExt cx="0" cy="0"/>
        </a:xfrm>
      </p:grpSpPr>
      <p:sp>
        <p:nvSpPr>
          <p:cNvPr id="4" name="Rectangle 3"/>
          <p:cNvSpPr/>
          <p:nvPr/>
        </p:nvSpPr>
        <p:spPr>
          <a:xfrm>
            <a:off x="177800" y="196850"/>
            <a:ext cx="8788400" cy="6407150"/>
          </a:xfrm>
          <a:prstGeom prst="rect">
            <a:avLst/>
          </a:prstGeom>
          <a:solidFill>
            <a:schemeClr val="bg1"/>
          </a:solidFill>
          <a:ln w="12700" cap="flat" cmpd="sng" algn="ctr">
            <a:solidFill>
              <a:srgbClr val="FF66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ln w="34925" cap="flat" cmpd="sng" algn="ctr">
                <a:solidFill>
                  <a:srgbClr val="FF6600"/>
                </a:solidFill>
                <a:prstDash val="solid"/>
                <a:round/>
                <a:headEnd type="none" w="med" len="med"/>
                <a:tailEnd type="none" w="med" len="med"/>
              </a:ln>
              <a:solidFill>
                <a:srgbClr val="FF6600"/>
              </a:solidFill>
              <a:ea typeface="Arial" pitchFamily="-65" charset="0"/>
              <a:cs typeface="Arial" pitchFamily="-65" charset="0"/>
            </a:endParaRPr>
          </a:p>
        </p:txBody>
      </p:sp>
      <p:pic>
        <p:nvPicPr>
          <p:cNvPr id="7" name="Picture 5"/>
          <p:cNvPicPr>
            <a:picLocks noChangeAspect="1" noChangeArrowheads="1"/>
          </p:cNvPicPr>
          <p:nvPr/>
        </p:nvPicPr>
        <p:blipFill>
          <a:blip r:embed="rId2"/>
          <a:srcRect/>
          <a:stretch>
            <a:fillRect/>
          </a:stretch>
        </p:blipFill>
        <p:spPr bwMode="auto">
          <a:xfrm>
            <a:off x="8212138" y="5930900"/>
            <a:ext cx="949325" cy="927100"/>
          </a:xfrm>
          <a:prstGeom prst="rect">
            <a:avLst/>
          </a:prstGeom>
          <a:noFill/>
          <a:ln w="9525">
            <a:noFill/>
            <a:miter lim="800000"/>
            <a:headEnd/>
            <a:tailEnd/>
          </a:ln>
        </p:spPr>
      </p:pic>
      <p:cxnSp>
        <p:nvCxnSpPr>
          <p:cNvPr id="8" name="Straight Connector 7"/>
          <p:cNvCxnSpPr>
            <a:cxnSpLocks noChangeShapeType="1"/>
          </p:cNvCxnSpPr>
          <p:nvPr/>
        </p:nvCxnSpPr>
        <p:spPr bwMode="auto">
          <a:xfrm>
            <a:off x="571500" y="1524000"/>
            <a:ext cx="8001000" cy="1588"/>
          </a:xfrm>
          <a:prstGeom prst="line">
            <a:avLst/>
          </a:prstGeom>
          <a:noFill/>
          <a:ln w="12700">
            <a:solidFill>
              <a:srgbClr val="D57007"/>
            </a:solidFill>
            <a:round/>
            <a:headEnd/>
            <a:tailEnd/>
          </a:ln>
          <a:effectLst>
            <a:outerShdw blurRad="63500" dist="23000" dir="5400000" rotWithShape="0">
              <a:srgbClr val="000000">
                <a:alpha val="34999"/>
              </a:srgbClr>
            </a:outerShdw>
          </a:effectLst>
        </p:spPr>
      </p:cxnSp>
      <p:sp>
        <p:nvSpPr>
          <p:cNvPr id="5" name="Title 1"/>
          <p:cNvSpPr>
            <a:spLocks noGrp="1"/>
          </p:cNvSpPr>
          <p:nvPr>
            <p:ph type="title"/>
          </p:nvPr>
        </p:nvSpPr>
        <p:spPr>
          <a:xfrm>
            <a:off x="457200" y="274638"/>
            <a:ext cx="8229600" cy="1143000"/>
          </a:xfrm>
        </p:spPr>
        <p:txBody>
          <a:bodyPr/>
          <a:lstStyle>
            <a:lvl1pPr>
              <a:defRPr>
                <a:solidFill>
                  <a:schemeClr val="tx1">
                    <a:lumMod val="75000"/>
                    <a:lumOff val="25000"/>
                  </a:schemeClr>
                </a:solidFill>
              </a:defRPr>
            </a:lvl1pPr>
          </a:lstStyle>
          <a:p>
            <a:r>
              <a:rPr lang="en-US" smtClean="0"/>
              <a:t>Click to edit Master title style</a:t>
            </a:r>
            <a:endParaRPr lang="en-US" dirty="0"/>
          </a:p>
        </p:txBody>
      </p:sp>
      <p:sp>
        <p:nvSpPr>
          <p:cNvPr id="6" name="Content Placeholder 2"/>
          <p:cNvSpPr>
            <a:spLocks noGrp="1"/>
          </p:cNvSpPr>
          <p:nvPr>
            <p:ph idx="1"/>
          </p:nvPr>
        </p:nvSpPr>
        <p:spPr>
          <a:xfrm>
            <a:off x="457200" y="1600201"/>
            <a:ext cx="8229600" cy="4895849"/>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2598984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Title Slide">
    <p:spTree>
      <p:nvGrpSpPr>
        <p:cNvPr id="1" name=""/>
        <p:cNvGrpSpPr/>
        <p:nvPr/>
      </p:nvGrpSpPr>
      <p:grpSpPr>
        <a:xfrm>
          <a:off x="0" y="0"/>
          <a:ext cx="0" cy="0"/>
          <a:chOff x="0" y="0"/>
          <a:chExt cx="0" cy="0"/>
        </a:xfrm>
      </p:grpSpPr>
      <p:sp>
        <p:nvSpPr>
          <p:cNvPr id="3" name="TextBox 6"/>
          <p:cNvSpPr txBox="1">
            <a:spLocks noChangeArrowheads="1"/>
          </p:cNvSpPr>
          <p:nvPr/>
        </p:nvSpPr>
        <p:spPr bwMode="auto">
          <a:xfrm>
            <a:off x="6265863" y="12192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endParaRPr lang="en-US"/>
          </a:p>
        </p:txBody>
      </p:sp>
      <p:sp>
        <p:nvSpPr>
          <p:cNvPr id="4" name="Rectangle 3"/>
          <p:cNvSpPr/>
          <p:nvPr/>
        </p:nvSpPr>
        <p:spPr>
          <a:xfrm>
            <a:off x="647700" y="1775064"/>
            <a:ext cx="7848600" cy="3802616"/>
          </a:xfrm>
          <a:prstGeom prst="rect">
            <a:avLst/>
          </a:prstGeom>
          <a:ln w="38100">
            <a:solidFill>
              <a:srgbClr val="FF6600"/>
            </a:solidFill>
            <a:prstDash val="solid"/>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dirty="0">
              <a:solidFill>
                <a:srgbClr val="000000"/>
              </a:solidFill>
              <a:ea typeface="Arial" pitchFamily="-65" charset="0"/>
              <a:cs typeface="Arial" pitchFamily="-65" charset="0"/>
            </a:endParaRPr>
          </a:p>
        </p:txBody>
      </p:sp>
      <p:sp>
        <p:nvSpPr>
          <p:cNvPr id="5" name="TextBox 8"/>
          <p:cNvSpPr txBox="1">
            <a:spLocks noChangeArrowheads="1"/>
          </p:cNvSpPr>
          <p:nvPr/>
        </p:nvSpPr>
        <p:spPr bwMode="auto">
          <a:xfrm>
            <a:off x="3535363" y="557213"/>
            <a:ext cx="2921000" cy="84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spcAft>
                <a:spcPts val="600"/>
              </a:spcAft>
            </a:pPr>
            <a:r>
              <a:rPr lang="en-US" sz="2800" dirty="0">
                <a:solidFill>
                  <a:srgbClr val="404040"/>
                </a:solidFill>
                <a:latin typeface="Hoefler Text" charset="0"/>
                <a:cs typeface="Hoefler Text" charset="0"/>
              </a:rPr>
              <a:t>HATHITRUST</a:t>
            </a:r>
          </a:p>
          <a:p>
            <a:pPr>
              <a:spcAft>
                <a:spcPts val="600"/>
              </a:spcAft>
            </a:pPr>
            <a:r>
              <a:rPr lang="en-US" sz="1600" b="1" dirty="0">
                <a:solidFill>
                  <a:srgbClr val="404040"/>
                </a:solidFill>
                <a:latin typeface="Hoefler Text" charset="0"/>
                <a:cs typeface="Hoefler Text" charset="0"/>
              </a:rPr>
              <a:t> </a:t>
            </a:r>
            <a:r>
              <a:rPr lang="en-US" sz="1600" dirty="0">
                <a:solidFill>
                  <a:srgbClr val="404040"/>
                </a:solidFill>
                <a:latin typeface="Hoefler Text" charset="0"/>
                <a:cs typeface="Hoefler Text" charset="0"/>
              </a:rPr>
              <a:t>A Shared Digital Repository</a:t>
            </a:r>
          </a:p>
        </p:txBody>
      </p:sp>
      <p:cxnSp>
        <p:nvCxnSpPr>
          <p:cNvPr id="6" name="Straight Connector 5"/>
          <p:cNvCxnSpPr>
            <a:cxnSpLocks noChangeShapeType="1"/>
          </p:cNvCxnSpPr>
          <p:nvPr/>
        </p:nvCxnSpPr>
        <p:spPr bwMode="auto">
          <a:xfrm>
            <a:off x="1638300" y="3976471"/>
            <a:ext cx="5884863" cy="1588"/>
          </a:xfrm>
          <a:prstGeom prst="line">
            <a:avLst/>
          </a:prstGeom>
          <a:noFill/>
          <a:ln w="12700">
            <a:solidFill>
              <a:srgbClr val="D57007"/>
            </a:solidFill>
            <a:round/>
            <a:headEnd/>
            <a:tailEnd/>
          </a:ln>
          <a:effectLst>
            <a:outerShdw blurRad="63500" dist="23000" dir="5400000" rotWithShape="0">
              <a:srgbClr val="000000">
                <a:alpha val="34999"/>
              </a:srgbClr>
            </a:outerShdw>
          </a:effectLst>
        </p:spPr>
      </p:cxnSp>
      <p:sp>
        <p:nvSpPr>
          <p:cNvPr id="15" name="Title 1"/>
          <p:cNvSpPr>
            <a:spLocks noGrp="1"/>
          </p:cNvSpPr>
          <p:nvPr>
            <p:ph type="ctrTitle"/>
          </p:nvPr>
        </p:nvSpPr>
        <p:spPr>
          <a:xfrm>
            <a:off x="647700" y="1689100"/>
            <a:ext cx="7848600" cy="1622426"/>
          </a:xfrm>
        </p:spPr>
        <p:txBody>
          <a:bodyPr/>
          <a:lstStyle>
            <a:lvl1pPr>
              <a:defRPr>
                <a:solidFill>
                  <a:schemeClr val="tx1"/>
                </a:solidFill>
              </a:defRPr>
            </a:lvl1pPr>
          </a:lstStyle>
          <a:p>
            <a:r>
              <a:rPr lang="en-US" dirty="0" smtClean="0"/>
              <a:t>Click to edit Master title style</a:t>
            </a:r>
            <a:endParaRPr lang="en-US" dirty="0"/>
          </a:p>
        </p:txBody>
      </p:sp>
      <p:pic>
        <p:nvPicPr>
          <p:cNvPr id="8" name="Picture 5"/>
          <p:cNvPicPr>
            <a:picLocks noChangeAspect="1" noChangeArrowheads="1"/>
          </p:cNvPicPr>
          <p:nvPr userDrawn="1"/>
        </p:nvPicPr>
        <p:blipFill>
          <a:blip r:embed="rId2"/>
          <a:srcRect/>
          <a:stretch>
            <a:fillRect/>
          </a:stretch>
        </p:blipFill>
        <p:spPr bwMode="auto">
          <a:xfrm>
            <a:off x="2503488" y="584200"/>
            <a:ext cx="949325" cy="927100"/>
          </a:xfrm>
          <a:prstGeom prst="rect">
            <a:avLst/>
          </a:prstGeom>
          <a:noFill/>
          <a:ln w="9525">
            <a:noFill/>
            <a:miter lim="800000"/>
            <a:headEnd/>
            <a:tailEnd/>
          </a:ln>
        </p:spPr>
      </p:pic>
    </p:spTree>
    <p:extLst>
      <p:ext uri="{BB962C8B-B14F-4D97-AF65-F5344CB8AC3E}">
        <p14:creationId xmlns:p14="http://schemas.microsoft.com/office/powerpoint/2010/main" val="29385875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HathiTrust">
    <p:spTree>
      <p:nvGrpSpPr>
        <p:cNvPr id="1" name=""/>
        <p:cNvGrpSpPr/>
        <p:nvPr/>
      </p:nvGrpSpPr>
      <p:grpSpPr>
        <a:xfrm>
          <a:off x="0" y="0"/>
          <a:ext cx="0" cy="0"/>
          <a:chOff x="0" y="0"/>
          <a:chExt cx="0" cy="0"/>
        </a:xfrm>
      </p:grpSpPr>
      <p:sp>
        <p:nvSpPr>
          <p:cNvPr id="2" name="Rectangle 1"/>
          <p:cNvSpPr/>
          <p:nvPr/>
        </p:nvSpPr>
        <p:spPr>
          <a:xfrm>
            <a:off x="177800" y="196850"/>
            <a:ext cx="8788400" cy="6407150"/>
          </a:xfrm>
          <a:prstGeom prst="rect">
            <a:avLst/>
          </a:prstGeom>
          <a:solidFill>
            <a:schemeClr val="bg1"/>
          </a:solidFill>
          <a:ln w="12700" cap="flat" cmpd="sng" algn="ctr">
            <a:solidFill>
              <a:srgbClr val="FF66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ln w="34925" cap="flat" cmpd="sng" algn="ctr">
                <a:solidFill>
                  <a:srgbClr val="FF6600"/>
                </a:solidFill>
                <a:prstDash val="solid"/>
                <a:round/>
                <a:headEnd type="none" w="med" len="med"/>
                <a:tailEnd type="none" w="med" len="med"/>
              </a:ln>
              <a:solidFill>
                <a:srgbClr val="FF6600"/>
              </a:solidFill>
              <a:ea typeface="Arial" pitchFamily="-65" charset="0"/>
              <a:cs typeface="Arial" pitchFamily="-65" charset="0"/>
            </a:endParaRPr>
          </a:p>
        </p:txBody>
      </p:sp>
      <p:pic>
        <p:nvPicPr>
          <p:cNvPr id="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5930900"/>
            <a:ext cx="949325"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8"/>
          <p:cNvSpPr>
            <a:spLocks noGrp="1"/>
          </p:cNvSpPr>
          <p:nvPr>
            <p:ph type="body" sz="quarter" idx="10"/>
          </p:nvPr>
        </p:nvSpPr>
        <p:spPr>
          <a:xfrm>
            <a:off x="948823" y="1466501"/>
            <a:ext cx="7366335" cy="387625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7113078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3" name="Rectangle 2"/>
          <p:cNvSpPr/>
          <p:nvPr/>
        </p:nvSpPr>
        <p:spPr>
          <a:xfrm>
            <a:off x="1382713" y="1752600"/>
            <a:ext cx="6351587" cy="2171700"/>
          </a:xfrm>
          <a:prstGeom prst="rect">
            <a:avLst/>
          </a:prstGeom>
          <a:ln w="38100">
            <a:solidFill>
              <a:srgbClr val="FF6600"/>
            </a:solidFill>
            <a:prstDash val="solid"/>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dirty="0">
              <a:solidFill>
                <a:srgbClr val="000000"/>
              </a:solidFill>
              <a:ea typeface="Arial" pitchFamily="-65" charset="0"/>
              <a:cs typeface="Arial" pitchFamily="-65" charset="0"/>
            </a:endParaRPr>
          </a:p>
        </p:txBody>
      </p:sp>
      <p:pic>
        <p:nvPicPr>
          <p:cNvPr id="4" name="Picture 4" descr="Home">
            <a:hlinkClick r:id="rId2" tooltip="Hom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3338" y="4394200"/>
            <a:ext cx="1376362" cy="1296988"/>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739900" y="2009774"/>
            <a:ext cx="5634038" cy="1622426"/>
          </a:xfrm>
        </p:spPr>
        <p:txBody>
          <a:bodyPr/>
          <a:lstStyle>
            <a:lvl1pPr>
              <a:defRPr/>
            </a:lvl1pPr>
          </a:lstStyle>
          <a:p>
            <a:r>
              <a:rPr lang="en-US" smtClean="0"/>
              <a:t>Click to edit Master title style</a:t>
            </a:r>
            <a:endParaRPr lang="en-US" dirty="0"/>
          </a:p>
        </p:txBody>
      </p:sp>
    </p:spTree>
    <p:extLst>
      <p:ext uri="{BB962C8B-B14F-4D97-AF65-F5344CB8AC3E}">
        <p14:creationId xmlns:p14="http://schemas.microsoft.com/office/powerpoint/2010/main" val="22753982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3_HathiTrust">
    <p:spTree>
      <p:nvGrpSpPr>
        <p:cNvPr id="1" name=""/>
        <p:cNvGrpSpPr/>
        <p:nvPr/>
      </p:nvGrpSpPr>
      <p:grpSpPr>
        <a:xfrm>
          <a:off x="0" y="0"/>
          <a:ext cx="0" cy="0"/>
          <a:chOff x="0" y="0"/>
          <a:chExt cx="0" cy="0"/>
        </a:xfrm>
      </p:grpSpPr>
      <p:sp>
        <p:nvSpPr>
          <p:cNvPr id="2" name="Rectangle 1"/>
          <p:cNvSpPr/>
          <p:nvPr/>
        </p:nvSpPr>
        <p:spPr>
          <a:xfrm>
            <a:off x="177800" y="196850"/>
            <a:ext cx="8788400" cy="6407150"/>
          </a:xfrm>
          <a:prstGeom prst="rect">
            <a:avLst/>
          </a:prstGeom>
          <a:solidFill>
            <a:schemeClr val="bg1"/>
          </a:solidFill>
          <a:ln w="12700" cap="flat" cmpd="sng" algn="ctr">
            <a:solidFill>
              <a:srgbClr val="FF66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ln w="34925" cap="flat" cmpd="sng" algn="ctr">
                <a:solidFill>
                  <a:srgbClr val="FF6600"/>
                </a:solidFill>
                <a:prstDash val="solid"/>
                <a:round/>
                <a:headEnd type="none" w="med" len="med"/>
                <a:tailEnd type="none" w="med" len="med"/>
              </a:ln>
              <a:solidFill>
                <a:srgbClr val="FF6600"/>
              </a:solidFill>
              <a:ea typeface="Arial" pitchFamily="-65" charset="0"/>
              <a:cs typeface="Arial" pitchFamily="-65" charset="0"/>
            </a:endParaRPr>
          </a:p>
        </p:txBody>
      </p:sp>
      <p:pic>
        <p:nvPicPr>
          <p:cNvPr id="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5930900"/>
            <a:ext cx="949325"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58612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4_HathiTrust">
    <p:spTree>
      <p:nvGrpSpPr>
        <p:cNvPr id="1" name=""/>
        <p:cNvGrpSpPr/>
        <p:nvPr/>
      </p:nvGrpSpPr>
      <p:grpSpPr>
        <a:xfrm>
          <a:off x="0" y="0"/>
          <a:ext cx="0" cy="0"/>
          <a:chOff x="0" y="0"/>
          <a:chExt cx="0" cy="0"/>
        </a:xfrm>
      </p:grpSpPr>
      <p:sp>
        <p:nvSpPr>
          <p:cNvPr id="2" name="Rectangle 1"/>
          <p:cNvSpPr/>
          <p:nvPr/>
        </p:nvSpPr>
        <p:spPr>
          <a:xfrm>
            <a:off x="177800" y="196850"/>
            <a:ext cx="8788400" cy="6407150"/>
          </a:xfrm>
          <a:prstGeom prst="rect">
            <a:avLst/>
          </a:prstGeom>
          <a:solidFill>
            <a:schemeClr val="bg1"/>
          </a:solidFill>
          <a:ln w="12700" cap="flat" cmpd="sng" algn="ctr">
            <a:solidFill>
              <a:srgbClr val="FF66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ln w="34925" cap="flat" cmpd="sng" algn="ctr">
                <a:solidFill>
                  <a:srgbClr val="FF6600"/>
                </a:solidFill>
                <a:prstDash val="solid"/>
                <a:round/>
                <a:headEnd type="none" w="med" len="med"/>
                <a:tailEnd type="none" w="med" len="med"/>
              </a:ln>
              <a:solidFill>
                <a:srgbClr val="FF6600"/>
              </a:solidFill>
              <a:ea typeface="Arial" pitchFamily="-65" charset="0"/>
              <a:cs typeface="Arial" pitchFamily="-65" charset="0"/>
            </a:endParaRPr>
          </a:p>
        </p:txBody>
      </p:sp>
      <p:pic>
        <p:nvPicPr>
          <p:cNvPr id="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5930900"/>
            <a:ext cx="949325"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71405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2785-E0AD-7143-A741-A17270600173}" type="slidenum">
              <a:rPr lang="en-US" smtClean="0"/>
              <a:pPr/>
              <a:t>‹#›</a:t>
            </a:fld>
            <a:endParaRPr lang="en-US"/>
          </a:p>
        </p:txBody>
      </p:sp>
    </p:spTree>
    <p:extLst>
      <p:ext uri="{BB962C8B-B14F-4D97-AF65-F5344CB8AC3E}">
        <p14:creationId xmlns:p14="http://schemas.microsoft.com/office/powerpoint/2010/main" val="14140820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2785-E0AD-7143-A741-A17270600173}" type="slidenum">
              <a:rPr lang="en-US" smtClean="0"/>
              <a:pPr/>
              <a:t>‹#›</a:t>
            </a:fld>
            <a:endParaRPr lang="en-US"/>
          </a:p>
        </p:txBody>
      </p:sp>
    </p:spTree>
    <p:extLst>
      <p:ext uri="{BB962C8B-B14F-4D97-AF65-F5344CB8AC3E}">
        <p14:creationId xmlns:p14="http://schemas.microsoft.com/office/powerpoint/2010/main" val="1603478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C8684B-D32F-4341-BD8A-0A90EA616F0E}" type="slidenum">
              <a:rPr lang="en-US" smtClean="0"/>
              <a:pPr/>
              <a:t>‹#›</a:t>
            </a:fld>
            <a:endParaRPr lang="en-US"/>
          </a:p>
        </p:txBody>
      </p:sp>
    </p:spTree>
    <p:extLst>
      <p:ext uri="{BB962C8B-B14F-4D97-AF65-F5344CB8AC3E}">
        <p14:creationId xmlns:p14="http://schemas.microsoft.com/office/powerpoint/2010/main" val="4671523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2785-E0AD-7143-A741-A17270600173}" type="slidenum">
              <a:rPr lang="en-US" smtClean="0"/>
              <a:pPr/>
              <a:t>‹#›</a:t>
            </a:fld>
            <a:endParaRPr lang="en-US"/>
          </a:p>
        </p:txBody>
      </p:sp>
    </p:spTree>
    <p:extLst>
      <p:ext uri="{BB962C8B-B14F-4D97-AF65-F5344CB8AC3E}">
        <p14:creationId xmlns:p14="http://schemas.microsoft.com/office/powerpoint/2010/main" val="6971457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62785-E0AD-7143-A741-A17270600173}" type="slidenum">
              <a:rPr lang="en-US" smtClean="0"/>
              <a:pPr/>
              <a:t>‹#›</a:t>
            </a:fld>
            <a:endParaRPr lang="en-US"/>
          </a:p>
        </p:txBody>
      </p:sp>
    </p:spTree>
    <p:extLst>
      <p:ext uri="{BB962C8B-B14F-4D97-AF65-F5344CB8AC3E}">
        <p14:creationId xmlns:p14="http://schemas.microsoft.com/office/powerpoint/2010/main" val="230752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362785-E0AD-7143-A741-A17270600173}" type="slidenum">
              <a:rPr lang="en-US" smtClean="0"/>
              <a:pPr/>
              <a:t>‹#›</a:t>
            </a:fld>
            <a:endParaRPr lang="en-US"/>
          </a:p>
        </p:txBody>
      </p:sp>
    </p:spTree>
    <p:extLst>
      <p:ext uri="{BB962C8B-B14F-4D97-AF65-F5344CB8AC3E}">
        <p14:creationId xmlns:p14="http://schemas.microsoft.com/office/powerpoint/2010/main" val="41924525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362785-E0AD-7143-A741-A17270600173}" type="slidenum">
              <a:rPr lang="en-US" smtClean="0"/>
              <a:pPr/>
              <a:t>‹#›</a:t>
            </a:fld>
            <a:endParaRPr lang="en-US"/>
          </a:p>
        </p:txBody>
      </p:sp>
    </p:spTree>
    <p:extLst>
      <p:ext uri="{BB962C8B-B14F-4D97-AF65-F5344CB8AC3E}">
        <p14:creationId xmlns:p14="http://schemas.microsoft.com/office/powerpoint/2010/main" val="37292232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362785-E0AD-7143-A741-A17270600173}" type="slidenum">
              <a:rPr lang="en-US" smtClean="0"/>
              <a:pPr/>
              <a:t>‹#›</a:t>
            </a:fld>
            <a:endParaRPr lang="en-US"/>
          </a:p>
        </p:txBody>
      </p:sp>
    </p:spTree>
    <p:extLst>
      <p:ext uri="{BB962C8B-B14F-4D97-AF65-F5344CB8AC3E}">
        <p14:creationId xmlns:p14="http://schemas.microsoft.com/office/powerpoint/2010/main" val="41747708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62785-E0AD-7143-A741-A17270600173}" type="slidenum">
              <a:rPr lang="en-US" smtClean="0"/>
              <a:pPr/>
              <a:t>‹#›</a:t>
            </a:fld>
            <a:endParaRPr lang="en-US"/>
          </a:p>
        </p:txBody>
      </p:sp>
    </p:spTree>
    <p:extLst>
      <p:ext uri="{BB962C8B-B14F-4D97-AF65-F5344CB8AC3E}">
        <p14:creationId xmlns:p14="http://schemas.microsoft.com/office/powerpoint/2010/main" val="22625209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62785-E0AD-7143-A741-A17270600173}" type="slidenum">
              <a:rPr lang="en-US" smtClean="0"/>
              <a:pPr/>
              <a:t>‹#›</a:t>
            </a:fld>
            <a:endParaRPr lang="en-US"/>
          </a:p>
        </p:txBody>
      </p:sp>
    </p:spTree>
    <p:extLst>
      <p:ext uri="{BB962C8B-B14F-4D97-AF65-F5344CB8AC3E}">
        <p14:creationId xmlns:p14="http://schemas.microsoft.com/office/powerpoint/2010/main" val="40868572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2785-E0AD-7143-A741-A17270600173}" type="slidenum">
              <a:rPr lang="en-US" smtClean="0"/>
              <a:pPr/>
              <a:t>‹#›</a:t>
            </a:fld>
            <a:endParaRPr lang="en-US"/>
          </a:p>
        </p:txBody>
      </p:sp>
    </p:spTree>
    <p:extLst>
      <p:ext uri="{BB962C8B-B14F-4D97-AF65-F5344CB8AC3E}">
        <p14:creationId xmlns:p14="http://schemas.microsoft.com/office/powerpoint/2010/main" val="20060411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2785-E0AD-7143-A741-A17270600173}" type="slidenum">
              <a:rPr lang="en-US" smtClean="0"/>
              <a:pPr/>
              <a:t>‹#›</a:t>
            </a:fld>
            <a:endParaRPr lang="en-US"/>
          </a:p>
        </p:txBody>
      </p:sp>
    </p:spTree>
    <p:extLst>
      <p:ext uri="{BB962C8B-B14F-4D97-AF65-F5344CB8AC3E}">
        <p14:creationId xmlns:p14="http://schemas.microsoft.com/office/powerpoint/2010/main" val="3478243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C8684B-D32F-4341-BD8A-0A90EA616F0E}" type="slidenum">
              <a:rPr lang="en-US" smtClean="0"/>
              <a:pPr/>
              <a:t>‹#›</a:t>
            </a:fld>
            <a:endParaRPr lang="en-US"/>
          </a:p>
        </p:txBody>
      </p:sp>
    </p:spTree>
    <p:extLst>
      <p:ext uri="{BB962C8B-B14F-4D97-AF65-F5344CB8AC3E}">
        <p14:creationId xmlns:p14="http://schemas.microsoft.com/office/powerpoint/2010/main" val="673545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C8684B-D32F-4341-BD8A-0A90EA616F0E}" type="slidenum">
              <a:rPr lang="en-US" smtClean="0"/>
              <a:pPr/>
              <a:t>‹#›</a:t>
            </a:fld>
            <a:endParaRPr lang="en-US"/>
          </a:p>
        </p:txBody>
      </p:sp>
    </p:spTree>
    <p:extLst>
      <p:ext uri="{BB962C8B-B14F-4D97-AF65-F5344CB8AC3E}">
        <p14:creationId xmlns:p14="http://schemas.microsoft.com/office/powerpoint/2010/main" val="2090122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C8684B-D32F-4341-BD8A-0A90EA616F0E}" type="slidenum">
              <a:rPr lang="en-US" smtClean="0"/>
              <a:pPr/>
              <a:t>‹#›</a:t>
            </a:fld>
            <a:endParaRPr lang="en-US"/>
          </a:p>
        </p:txBody>
      </p:sp>
    </p:spTree>
    <p:extLst>
      <p:ext uri="{BB962C8B-B14F-4D97-AF65-F5344CB8AC3E}">
        <p14:creationId xmlns:p14="http://schemas.microsoft.com/office/powerpoint/2010/main" val="1571575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C8684B-D32F-4341-BD8A-0A90EA616F0E}" type="slidenum">
              <a:rPr lang="en-US" smtClean="0"/>
              <a:pPr/>
              <a:t>‹#›</a:t>
            </a:fld>
            <a:endParaRPr lang="en-US"/>
          </a:p>
        </p:txBody>
      </p:sp>
    </p:spTree>
    <p:extLst>
      <p:ext uri="{BB962C8B-B14F-4D97-AF65-F5344CB8AC3E}">
        <p14:creationId xmlns:p14="http://schemas.microsoft.com/office/powerpoint/2010/main" val="3504503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C8684B-D32F-4341-BD8A-0A90EA616F0E}" type="slidenum">
              <a:rPr lang="en-US" smtClean="0"/>
              <a:pPr/>
              <a:t>‹#›</a:t>
            </a:fld>
            <a:endParaRPr lang="en-US"/>
          </a:p>
        </p:txBody>
      </p:sp>
    </p:spTree>
    <p:extLst>
      <p:ext uri="{BB962C8B-B14F-4D97-AF65-F5344CB8AC3E}">
        <p14:creationId xmlns:p14="http://schemas.microsoft.com/office/powerpoint/2010/main" val="1791692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C8684B-D32F-4341-BD8A-0A90EA616F0E}" type="slidenum">
              <a:rPr lang="en-US" smtClean="0"/>
              <a:pPr/>
              <a:t>‹#›</a:t>
            </a:fld>
            <a:endParaRPr lang="en-US"/>
          </a:p>
        </p:txBody>
      </p:sp>
    </p:spTree>
    <p:extLst>
      <p:ext uri="{BB962C8B-B14F-4D97-AF65-F5344CB8AC3E}">
        <p14:creationId xmlns:p14="http://schemas.microsoft.com/office/powerpoint/2010/main" val="4236002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C8684B-D32F-4341-BD8A-0A90EA616F0E}" type="slidenum">
              <a:rPr lang="en-US" smtClean="0"/>
              <a:pPr/>
              <a:t>‹#›</a:t>
            </a:fld>
            <a:endParaRPr lang="en-US"/>
          </a:p>
        </p:txBody>
      </p:sp>
    </p:spTree>
    <p:extLst>
      <p:ext uri="{BB962C8B-B14F-4D97-AF65-F5344CB8AC3E}">
        <p14:creationId xmlns:p14="http://schemas.microsoft.com/office/powerpoint/2010/main" val="3414833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8.xml"/><Relationship Id="rId12" Type="http://schemas.openxmlformats.org/officeDocument/2006/relationships/theme" Target="../theme/theme2.xml"/><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C8684B-D32F-4341-BD8A-0A90EA616F0E}" type="slidenum">
              <a:rPr lang="en-US" smtClean="0"/>
              <a:pPr/>
              <a:t>‹#›</a:t>
            </a:fld>
            <a:endParaRPr lang="en-US"/>
          </a:p>
        </p:txBody>
      </p:sp>
    </p:spTree>
    <p:extLst>
      <p:ext uri="{BB962C8B-B14F-4D97-AF65-F5344CB8AC3E}">
        <p14:creationId xmlns:p14="http://schemas.microsoft.com/office/powerpoint/2010/main" val="322291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76" r:id="rId16"/>
    <p:sldLayoutId id="2147483677" r:id="rId17"/>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362785-E0AD-7143-A741-A17270600173}" type="slidenum">
              <a:rPr lang="en-US" smtClean="0"/>
              <a:pPr/>
              <a:t>‹#›</a:t>
            </a:fld>
            <a:endParaRPr lang="en-US"/>
          </a:p>
        </p:txBody>
      </p:sp>
    </p:spTree>
    <p:extLst>
      <p:ext uri="{BB962C8B-B14F-4D97-AF65-F5344CB8AC3E}">
        <p14:creationId xmlns:p14="http://schemas.microsoft.com/office/powerpoint/2010/main" val="2329761173"/>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hyperlink" Target="http://creativecommons.org/licenses/by/3.0/" TargetMode="External"/><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1.xml"/><Relationship Id="rId3" Type="http://schemas.openxmlformats.org/officeDocument/2006/relationships/chart" Target="../charts/char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chart" Target="../charts/char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chart" Target="../charts/char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chart" Target="../charts/char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chart" Target="../charts/char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 Id="rId3" Type="http://schemas.openxmlformats.org/officeDocument/2006/relationships/chart" Target="../charts/char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9.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5.png"/><Relationship Id="rId1" Type="http://schemas.openxmlformats.org/officeDocument/2006/relationships/slideLayout" Target="../slideLayouts/slideLayout14.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5.xml"/><Relationship Id="rId3" Type="http://schemas.openxmlformats.org/officeDocument/2006/relationships/image" Target="../media/image7.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6.xml"/><Relationship Id="rId3" Type="http://schemas.openxmlformats.org/officeDocument/2006/relationships/image" Target="../media/image7.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9.xml"/><Relationship Id="rId3"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3" Type="http://schemas.openxmlformats.org/officeDocument/2006/relationships/image" Target="../media/image9.emf"/><Relationship Id="rId4" Type="http://schemas.openxmlformats.org/officeDocument/2006/relationships/image" Target="../media/image10.png"/><Relationship Id="rId1" Type="http://schemas.openxmlformats.org/officeDocument/2006/relationships/slideLayout" Target="../slideLayouts/slideLayout1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3" Type="http://schemas.openxmlformats.org/officeDocument/2006/relationships/hyperlink" Target="http://www.hathitrust.org/ingest" TargetMode="External"/><Relationship Id="rId4" Type="http://schemas.openxmlformats.org/officeDocument/2006/relationships/hyperlink" Target="http://www.hathitrust.org/ingest_checklist" TargetMode="External"/><Relationship Id="rId5" Type="http://schemas.openxmlformats.org/officeDocument/2006/relationships/hyperlink" Target="http://www.hathitrust.org/ingest_tools" TargetMode="External"/><Relationship Id="rId6" Type="http://schemas.openxmlformats.org/officeDocument/2006/relationships/hyperlink" Target="http://www.hathitrust.org/deposit_guidelines" TargetMode="External"/><Relationship Id="rId7" Type="http://schemas.openxmlformats.org/officeDocument/2006/relationships/hyperlink" Target="http://www.hathitrust.org/digital_object_specifications" TargetMode="External"/><Relationship Id="rId1" Type="http://schemas.openxmlformats.org/officeDocument/2006/relationships/slideLayout" Target="../slideLayouts/slideLayout17.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3" Type="http://schemas.openxmlformats.org/officeDocument/2006/relationships/image" Target="../media/image9.emf"/><Relationship Id="rId4" Type="http://schemas.openxmlformats.org/officeDocument/2006/relationships/image" Target="../media/image10.png"/><Relationship Id="rId1" Type="http://schemas.openxmlformats.org/officeDocument/2006/relationships/slideLayout" Target="../slideLayouts/slideLayout1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3" Type="http://schemas.openxmlformats.org/officeDocument/2006/relationships/image" Target="../media/image9.emf"/><Relationship Id="rId4" Type="http://schemas.openxmlformats.org/officeDocument/2006/relationships/image" Target="../media/image10.png"/><Relationship Id="rId1" Type="http://schemas.openxmlformats.org/officeDocument/2006/relationships/slideLayout" Target="../slideLayouts/slideLayout1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3" Type="http://schemas.openxmlformats.org/officeDocument/2006/relationships/image" Target="../media/image9.emf"/><Relationship Id="rId4" Type="http://schemas.openxmlformats.org/officeDocument/2006/relationships/image" Target="../media/image10.png"/><Relationship Id="rId1" Type="http://schemas.openxmlformats.org/officeDocument/2006/relationships/slideLayout" Target="../slideLayouts/slideLayout1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3" Type="http://schemas.openxmlformats.org/officeDocument/2006/relationships/image" Target="../media/image9.emf"/><Relationship Id="rId4" Type="http://schemas.openxmlformats.org/officeDocument/2006/relationships/image" Target="../media/image10.png"/><Relationship Id="rId1" Type="http://schemas.openxmlformats.org/officeDocument/2006/relationships/slideLayout" Target="../slideLayouts/slideLayout1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3" Type="http://schemas.openxmlformats.org/officeDocument/2006/relationships/image" Target="../media/image9.emf"/><Relationship Id="rId4" Type="http://schemas.openxmlformats.org/officeDocument/2006/relationships/image" Target="../media/image10.png"/><Relationship Id="rId1" Type="http://schemas.openxmlformats.org/officeDocument/2006/relationships/slideLayout" Target="../slideLayouts/slideLayout1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3" Type="http://schemas.openxmlformats.org/officeDocument/2006/relationships/image" Target="../media/image9.emf"/><Relationship Id="rId4" Type="http://schemas.openxmlformats.org/officeDocument/2006/relationships/image" Target="../media/image10.png"/><Relationship Id="rId1" Type="http://schemas.openxmlformats.org/officeDocument/2006/relationships/slideLayout" Target="../slideLayouts/slideLayout12.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4.jpe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4.xml"/><Relationship Id="rId3" Type="http://schemas.openxmlformats.org/officeDocument/2006/relationships/hyperlink" Target="http://www.hathitrust.org/shibboleth" TargetMode="Externa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3" Type="http://schemas.openxmlformats.org/officeDocument/2006/relationships/hyperlink" Target="http://www.hathitrust.org/bib_api" TargetMode="External"/><Relationship Id="rId4" Type="http://schemas.openxmlformats.org/officeDocument/2006/relationships/hyperlink" Target="http://www.hathitrust.org/data" TargetMode="External"/><Relationship Id="rId5" Type="http://schemas.openxmlformats.org/officeDocument/2006/relationships/hyperlink" Target="http://www.hathitrust.org/hathifiles" TargetMode="External"/><Relationship Id="rId6" Type="http://schemas.openxmlformats.org/officeDocument/2006/relationships/hyperlink" Target="http://www.hathitrust.org/data_api" TargetMode="External"/><Relationship Id="rId1" Type="http://schemas.openxmlformats.org/officeDocument/2006/relationships/slideLayout" Target="../slideLayouts/slideLayout12.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7.xml"/><Relationship Id="rId3" Type="http://schemas.openxmlformats.org/officeDocument/2006/relationships/hyperlink" Target="http://www.hathitrust.org/datasets"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www.hathitrust.org/htrc" TargetMode="External"/><Relationship Id="rId4" Type="http://schemas.openxmlformats.org/officeDocument/2006/relationships/hyperlink" Target="http://www.hathitrust.org/htrc/acs-rfp" TargetMode="External"/><Relationship Id="rId5" Type="http://schemas.openxmlformats.org/officeDocument/2006/relationships/hyperlink" Target="http://www.hathitrust.org/htrc_acs_awards_spring2015" TargetMode="External"/><Relationship Id="rId1" Type="http://schemas.openxmlformats.org/officeDocument/2006/relationships/slideLayout" Target="../slideLayouts/slideLayout12.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3" Type="http://schemas.openxmlformats.org/officeDocument/2006/relationships/hyperlink" Target="http://www.hathitrust.org/about" TargetMode="External"/><Relationship Id="rId4" Type="http://schemas.openxmlformats.org/officeDocument/2006/relationships/hyperlink" Target="http://twitter.com/hathitrust" TargetMode="External"/><Relationship Id="rId5" Type="http://schemas.openxmlformats.org/officeDocument/2006/relationships/hyperlink" Target="http://www.facebook.com/hathitrust" TargetMode="External"/><Relationship Id="rId6" Type="http://schemas.openxmlformats.org/officeDocument/2006/relationships/hyperlink" Target="http://www.hathitrust.org/updates" TargetMode="External"/><Relationship Id="rId7" Type="http://schemas.openxmlformats.org/officeDocument/2006/relationships/hyperlink" Target="http://www.hathitrust.org/updates_rss" TargetMode="External"/><Relationship Id="rId8" Type="http://schemas.openxmlformats.org/officeDocument/2006/relationships/hyperlink" Target="mailto:feedback@issues.hathitrust.org" TargetMode="External"/><Relationship Id="rId9" Type="http://schemas.openxmlformats.org/officeDocument/2006/relationships/hyperlink" Target="http://www.hathitrust.org/blogs" TargetMode="External"/><Relationship Id="rId10" Type="http://schemas.openxmlformats.org/officeDocument/2006/relationships/hyperlink" Target="http://www.hathitrust.org/documents/york-MemoftheWorld-201209.pdf" TargetMode="External"/><Relationship Id="rId1" Type="http://schemas.openxmlformats.org/officeDocument/2006/relationships/slideLayout" Target="../slideLayouts/slideLayout12.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7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3"/>
          <p:cNvSpPr>
            <a:spLocks noGrp="1"/>
          </p:cNvSpPr>
          <p:nvPr>
            <p:ph type="ctrTitle"/>
          </p:nvPr>
        </p:nvSpPr>
        <p:spPr>
          <a:xfrm>
            <a:off x="1093095" y="2002454"/>
            <a:ext cx="6776238" cy="1693132"/>
          </a:xfrm>
        </p:spPr>
        <p:txBody>
          <a:bodyPr>
            <a:normAutofit/>
          </a:bodyPr>
          <a:lstStyle/>
          <a:p>
            <a:r>
              <a:rPr lang="en-US" dirty="0" smtClean="0"/>
              <a:t>The </a:t>
            </a:r>
            <a:r>
              <a:rPr lang="en-US" dirty="0" err="1" smtClean="0"/>
              <a:t>HathiTrust</a:t>
            </a:r>
            <a:r>
              <a:rPr lang="en-US" dirty="0" smtClean="0"/>
              <a:t> </a:t>
            </a:r>
            <a:r>
              <a:rPr lang="en-US" dirty="0"/>
              <a:t>Digital Repository: Under the hood </a:t>
            </a:r>
            <a:endParaRPr lang="en-US" dirty="0">
              <a:latin typeface="Calibri" charset="0"/>
            </a:endParaRPr>
          </a:p>
        </p:txBody>
      </p:sp>
      <p:sp>
        <p:nvSpPr>
          <p:cNvPr id="4" name="Title 3"/>
          <p:cNvSpPr txBox="1">
            <a:spLocks/>
          </p:cNvSpPr>
          <p:nvPr/>
        </p:nvSpPr>
        <p:spPr>
          <a:xfrm>
            <a:off x="3610536" y="5469085"/>
            <a:ext cx="2988921" cy="1158480"/>
          </a:xfrm>
          <a:prstGeom prst="rect">
            <a:avLst/>
          </a:prstGeom>
        </p:spPr>
        <p:txBody>
          <a:bodyPr anchor="ctr">
            <a:noAutofit/>
          </a:bodyPr>
          <a:lstStyle/>
          <a:p>
            <a:pPr algn="ctr" fontAlgn="auto">
              <a:spcAft>
                <a:spcPts val="0"/>
              </a:spcAft>
              <a:defRPr/>
            </a:pPr>
            <a:endParaRPr lang="en-US" sz="3000" dirty="0">
              <a:latin typeface="+mj-lt"/>
              <a:ea typeface="+mj-ea"/>
              <a:cs typeface="+mj-cs"/>
            </a:endParaRPr>
          </a:p>
        </p:txBody>
      </p:sp>
      <p:sp>
        <p:nvSpPr>
          <p:cNvPr id="2" name="TextBox 1"/>
          <p:cNvSpPr txBox="1"/>
          <p:nvPr/>
        </p:nvSpPr>
        <p:spPr>
          <a:xfrm>
            <a:off x="1093095" y="4195095"/>
            <a:ext cx="7007118" cy="923330"/>
          </a:xfrm>
          <a:prstGeom prst="rect">
            <a:avLst/>
          </a:prstGeom>
          <a:noFill/>
        </p:spPr>
        <p:txBody>
          <a:bodyPr wrap="square" rtlCol="0">
            <a:spAutoFit/>
          </a:bodyPr>
          <a:lstStyle/>
          <a:p>
            <a:pPr algn="ctr"/>
            <a:r>
              <a:rPr lang="en-US" dirty="0" smtClean="0"/>
              <a:t>SI 625</a:t>
            </a:r>
          </a:p>
          <a:p>
            <a:pPr algn="ctr"/>
            <a:r>
              <a:rPr lang="en-US" dirty="0" smtClean="0"/>
              <a:t>April 20, 2015</a:t>
            </a:r>
          </a:p>
          <a:p>
            <a:pPr algn="ctr"/>
            <a:r>
              <a:rPr lang="en-US" dirty="0" smtClean="0"/>
              <a:t>Jeremy York, Assistant Director, </a:t>
            </a:r>
            <a:r>
              <a:rPr lang="en-US" dirty="0" err="1" smtClean="0"/>
              <a:t>HathiTrust</a:t>
            </a:r>
            <a:endParaRPr lang="en-US" dirty="0" smtClean="0"/>
          </a:p>
        </p:txBody>
      </p:sp>
      <p:pic>
        <p:nvPicPr>
          <p:cNvPr id="5" name="Picture 4" descr="CC-B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839" y="6207204"/>
            <a:ext cx="1016000" cy="190500"/>
          </a:xfrm>
          <a:prstGeom prst="rect">
            <a:avLst/>
          </a:prstGeom>
        </p:spPr>
      </p:pic>
      <p:sp>
        <p:nvSpPr>
          <p:cNvPr id="6" name="TextBox 5"/>
          <p:cNvSpPr txBox="1"/>
          <p:nvPr/>
        </p:nvSpPr>
        <p:spPr>
          <a:xfrm>
            <a:off x="1498846" y="6058984"/>
            <a:ext cx="7286055" cy="523220"/>
          </a:xfrm>
          <a:prstGeom prst="rect">
            <a:avLst/>
          </a:prstGeom>
          <a:noFill/>
        </p:spPr>
        <p:txBody>
          <a:bodyPr wrap="square" rtlCol="0">
            <a:spAutoFit/>
          </a:bodyPr>
          <a:lstStyle/>
          <a:p>
            <a:r>
              <a:rPr lang="en-US" sz="1400" dirty="0" smtClean="0"/>
              <a:t>Unless otherwise noted, these slides and their contents are licensed under a </a:t>
            </a:r>
            <a:r>
              <a:rPr lang="en-US" sz="1400" dirty="0" smtClean="0">
                <a:hlinkClick r:id="rId4"/>
              </a:rPr>
              <a:t>Creative Commons Attribution Unported License</a:t>
            </a:r>
            <a:r>
              <a:rPr lang="en-US" sz="1400" dirty="0"/>
              <a:t>.</a:t>
            </a:r>
          </a:p>
        </p:txBody>
      </p:sp>
    </p:spTree>
    <p:extLst>
      <p:ext uri="{BB962C8B-B14F-4D97-AF65-F5344CB8AC3E}">
        <p14:creationId xmlns:p14="http://schemas.microsoft.com/office/powerpoint/2010/main" val="103872298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948823" y="2362200"/>
            <a:ext cx="7366335" cy="2980558"/>
          </a:xfrm>
        </p:spPr>
        <p:txBody>
          <a:bodyPr>
            <a:normAutofit/>
          </a:bodyPr>
          <a:lstStyle/>
          <a:p>
            <a:pPr marL="0" indent="0" algn="ctr">
              <a:buNone/>
            </a:pPr>
            <a:r>
              <a:rPr lang="en-US" sz="4000" dirty="0" smtClean="0"/>
              <a:t>Content</a:t>
            </a:r>
            <a:endParaRPr lang="en-US" sz="4000" dirty="0"/>
          </a:p>
        </p:txBody>
      </p:sp>
    </p:spTree>
    <p:extLst>
      <p:ext uri="{BB962C8B-B14F-4D97-AF65-F5344CB8AC3E}">
        <p14:creationId xmlns:p14="http://schemas.microsoft.com/office/powerpoint/2010/main" val="291181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2685248963"/>
              </p:ext>
            </p:extLst>
          </p:nvPr>
        </p:nvGraphicFramePr>
        <p:xfrm>
          <a:off x="190123" y="504457"/>
          <a:ext cx="5719620" cy="599159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537769787"/>
              </p:ext>
            </p:extLst>
          </p:nvPr>
        </p:nvGraphicFramePr>
        <p:xfrm>
          <a:off x="5909743" y="713198"/>
          <a:ext cx="2679414" cy="4800607"/>
        </p:xfrm>
        <a:graphic>
          <a:graphicData uri="http://schemas.openxmlformats.org/drawingml/2006/table">
            <a:tbl>
              <a:tblPr firstRow="1" bandRow="1">
                <a:tableStyleId>{2D5ABB26-0587-4C30-8999-92F81FD0307C}</a:tableStyleId>
              </a:tblPr>
              <a:tblGrid>
                <a:gridCol w="1727291"/>
                <a:gridCol w="952123"/>
              </a:tblGrid>
              <a:tr h="335476">
                <a:tc>
                  <a:txBody>
                    <a:bodyPr/>
                    <a:lstStyle/>
                    <a:p>
                      <a:pPr algn="l" fontAlgn="ctr"/>
                      <a:r>
                        <a:rPr lang="en-US" sz="1400" u="none" strike="noStrike" dirty="0">
                          <a:effectLst/>
                        </a:rPr>
                        <a:t>1. Michigan</a:t>
                      </a:r>
                      <a:endParaRPr lang="en-US" sz="1400" b="0" i="0" u="none" strike="noStrike" dirty="0">
                        <a:solidFill>
                          <a:srgbClr val="000000"/>
                        </a:solidFill>
                        <a:effectLst/>
                        <a:latin typeface="Calibri"/>
                      </a:endParaRPr>
                    </a:p>
                  </a:txBody>
                  <a:tcPr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b"/>
                      <a:r>
                        <a:rPr lang="en-US" sz="1400" u="none" strike="noStrike" dirty="0">
                          <a:effectLst/>
                        </a:rPr>
                        <a:t>4,712,752</a:t>
                      </a:r>
                      <a:endParaRPr lang="en-US" sz="1400" b="0" i="0" u="none" strike="noStrike" dirty="0">
                        <a:solidFill>
                          <a:srgbClr val="000000"/>
                        </a:solidFill>
                        <a:effectLst/>
                        <a:latin typeface="Calibri"/>
                      </a:endParaRPr>
                    </a:p>
                  </a:txBody>
                  <a:tcPr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35476">
                <a:tc>
                  <a:txBody>
                    <a:bodyPr/>
                    <a:lstStyle/>
                    <a:p>
                      <a:pPr algn="l" fontAlgn="ctr"/>
                      <a:r>
                        <a:rPr lang="en-US" sz="1400" u="none" strike="noStrike" dirty="0">
                          <a:effectLst/>
                        </a:rPr>
                        <a:t>2. California </a:t>
                      </a:r>
                      <a:endParaRPr lang="en-US" sz="1400" b="0" i="0" u="none" strike="noStrike" dirty="0">
                        <a:solidFill>
                          <a:srgbClr val="000000"/>
                        </a:solidFill>
                        <a:effectLst/>
                        <a:latin typeface="Calibri"/>
                      </a:endParaRPr>
                    </a:p>
                  </a:txBody>
                  <a:tcPr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b"/>
                      <a:r>
                        <a:rPr lang="en-US" sz="1400" u="none" strike="noStrike">
                          <a:effectLst/>
                        </a:rPr>
                        <a:t>3,612,596</a:t>
                      </a:r>
                      <a:endParaRPr lang="en-US" sz="1400" b="0" i="0" u="none" strike="noStrike">
                        <a:solidFill>
                          <a:srgbClr val="000000"/>
                        </a:solidFill>
                        <a:effectLst/>
                        <a:latin typeface="Calibri"/>
                      </a:endParaRPr>
                    </a:p>
                  </a:txBody>
                  <a:tcPr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35476">
                <a:tc>
                  <a:txBody>
                    <a:bodyPr/>
                    <a:lstStyle/>
                    <a:p>
                      <a:pPr algn="l" fontAlgn="ctr"/>
                      <a:r>
                        <a:rPr lang="en-US" sz="1400" u="none" strike="noStrike">
                          <a:effectLst/>
                        </a:rPr>
                        <a:t>3. Harvard</a:t>
                      </a:r>
                      <a:endParaRPr lang="en-US" sz="1400" b="0" i="0" u="none" strike="noStrike">
                        <a:solidFill>
                          <a:srgbClr val="000000"/>
                        </a:solidFill>
                        <a:effectLst/>
                        <a:latin typeface="Calibri"/>
                      </a:endParaRPr>
                    </a:p>
                  </a:txBody>
                  <a:tcPr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b"/>
                      <a:r>
                        <a:rPr lang="en-US" sz="1400" u="none" strike="noStrike" dirty="0">
                          <a:effectLst/>
                        </a:rPr>
                        <a:t>838,115</a:t>
                      </a:r>
                      <a:endParaRPr lang="en-US" sz="1400" b="0" i="0" u="none" strike="noStrike" dirty="0">
                        <a:solidFill>
                          <a:srgbClr val="000000"/>
                        </a:solidFill>
                        <a:effectLst/>
                        <a:latin typeface="Calibri"/>
                      </a:endParaRPr>
                    </a:p>
                  </a:txBody>
                  <a:tcPr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35476">
                <a:tc>
                  <a:txBody>
                    <a:bodyPr/>
                    <a:lstStyle/>
                    <a:p>
                      <a:pPr algn="l" fontAlgn="ctr"/>
                      <a:r>
                        <a:rPr lang="en-US" sz="1400" u="none" strike="noStrike">
                          <a:effectLst/>
                        </a:rPr>
                        <a:t>4. Wisconsin</a:t>
                      </a:r>
                      <a:endParaRPr lang="en-US" sz="1400" b="0" i="0" u="none" strike="noStrike">
                        <a:solidFill>
                          <a:srgbClr val="000000"/>
                        </a:solidFill>
                        <a:effectLst/>
                        <a:latin typeface="Calibri"/>
                      </a:endParaRPr>
                    </a:p>
                  </a:txBody>
                  <a:tcPr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b"/>
                      <a:r>
                        <a:rPr lang="en-US" sz="1400" u="none" strike="noStrike" dirty="0">
                          <a:effectLst/>
                        </a:rPr>
                        <a:t>561,094</a:t>
                      </a:r>
                      <a:endParaRPr lang="en-US" sz="1400" b="0" i="0" u="none" strike="noStrike" dirty="0">
                        <a:solidFill>
                          <a:srgbClr val="000000"/>
                        </a:solidFill>
                        <a:effectLst/>
                        <a:latin typeface="Calibri"/>
                      </a:endParaRPr>
                    </a:p>
                  </a:txBody>
                  <a:tcPr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35476">
                <a:tc>
                  <a:txBody>
                    <a:bodyPr/>
                    <a:lstStyle/>
                    <a:p>
                      <a:pPr algn="l" fontAlgn="ctr"/>
                      <a:r>
                        <a:rPr lang="en-US" sz="1400" u="none" strike="noStrike">
                          <a:effectLst/>
                        </a:rPr>
                        <a:t>5. Indiana</a:t>
                      </a:r>
                      <a:endParaRPr lang="en-US" sz="1400" b="0" i="0" u="none" strike="noStrike">
                        <a:solidFill>
                          <a:srgbClr val="000000"/>
                        </a:solidFill>
                        <a:effectLst/>
                        <a:latin typeface="Calibri"/>
                      </a:endParaRPr>
                    </a:p>
                  </a:txBody>
                  <a:tcPr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b"/>
                      <a:r>
                        <a:rPr lang="en-US" sz="1400" u="none" strike="noStrike" dirty="0">
                          <a:effectLst/>
                        </a:rPr>
                        <a:t>529,601</a:t>
                      </a:r>
                      <a:endParaRPr lang="en-US" sz="1400" b="0" i="0" u="none" strike="noStrike" dirty="0">
                        <a:solidFill>
                          <a:srgbClr val="000000"/>
                        </a:solidFill>
                        <a:effectLst/>
                        <a:latin typeface="Calibri"/>
                      </a:endParaRPr>
                    </a:p>
                  </a:txBody>
                  <a:tcPr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35476">
                <a:tc>
                  <a:txBody>
                    <a:bodyPr/>
                    <a:lstStyle/>
                    <a:p>
                      <a:pPr algn="l" fontAlgn="ctr"/>
                      <a:r>
                        <a:rPr lang="en-US" sz="1400" u="none" strike="noStrike">
                          <a:effectLst/>
                        </a:rPr>
                        <a:t>6. Cornell</a:t>
                      </a:r>
                      <a:endParaRPr lang="en-US" sz="1400" b="0" i="0" u="none" strike="noStrike">
                        <a:solidFill>
                          <a:srgbClr val="000000"/>
                        </a:solidFill>
                        <a:effectLst/>
                        <a:latin typeface="Calibri"/>
                      </a:endParaRPr>
                    </a:p>
                  </a:txBody>
                  <a:tcPr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b"/>
                      <a:r>
                        <a:rPr lang="en-US" sz="1400" u="none" strike="noStrike" dirty="0">
                          <a:effectLst/>
                        </a:rPr>
                        <a:t>510,286</a:t>
                      </a:r>
                      <a:endParaRPr lang="en-US" sz="1400" b="0" i="0" u="none" strike="noStrike" dirty="0">
                        <a:solidFill>
                          <a:srgbClr val="000000"/>
                        </a:solidFill>
                        <a:effectLst/>
                        <a:latin typeface="Calibri"/>
                      </a:endParaRPr>
                    </a:p>
                  </a:txBody>
                  <a:tcPr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35476">
                <a:tc>
                  <a:txBody>
                    <a:bodyPr/>
                    <a:lstStyle/>
                    <a:p>
                      <a:pPr algn="l" fontAlgn="ctr"/>
                      <a:r>
                        <a:rPr lang="en-US" sz="1400" u="none" strike="noStrike">
                          <a:effectLst/>
                        </a:rPr>
                        <a:t>7. Penn State</a:t>
                      </a:r>
                      <a:endParaRPr lang="en-US" sz="1400" b="0" i="0" u="none" strike="noStrike">
                        <a:solidFill>
                          <a:srgbClr val="000000"/>
                        </a:solidFill>
                        <a:effectLst/>
                        <a:latin typeface="Calibri"/>
                      </a:endParaRPr>
                    </a:p>
                  </a:txBody>
                  <a:tcPr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b"/>
                      <a:r>
                        <a:rPr lang="en-US" sz="1400" u="none" strike="noStrike" dirty="0">
                          <a:effectLst/>
                        </a:rPr>
                        <a:t>388,713</a:t>
                      </a:r>
                      <a:endParaRPr lang="en-US" sz="1400" b="0" i="0" u="none" strike="noStrike" dirty="0">
                        <a:solidFill>
                          <a:srgbClr val="000000"/>
                        </a:solidFill>
                        <a:effectLst/>
                        <a:latin typeface="Calibri"/>
                      </a:endParaRPr>
                    </a:p>
                  </a:txBody>
                  <a:tcPr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35476">
                <a:tc>
                  <a:txBody>
                    <a:bodyPr/>
                    <a:lstStyle/>
                    <a:p>
                      <a:pPr algn="l" fontAlgn="ctr"/>
                      <a:r>
                        <a:rPr lang="en-US" sz="1400" u="none" strike="noStrike">
                          <a:effectLst/>
                        </a:rPr>
                        <a:t>8. Illinois</a:t>
                      </a:r>
                      <a:endParaRPr lang="en-US" sz="1400" b="0" i="0" u="none" strike="noStrike">
                        <a:solidFill>
                          <a:srgbClr val="000000"/>
                        </a:solidFill>
                        <a:effectLst/>
                        <a:latin typeface="Calibri"/>
                      </a:endParaRPr>
                    </a:p>
                  </a:txBody>
                  <a:tcPr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b"/>
                      <a:r>
                        <a:rPr lang="en-US" sz="1400" u="none" strike="noStrike" dirty="0">
                          <a:effectLst/>
                        </a:rPr>
                        <a:t>329,136</a:t>
                      </a:r>
                      <a:endParaRPr lang="en-US" sz="1400" b="0" i="0" u="none" strike="noStrike" dirty="0">
                        <a:solidFill>
                          <a:srgbClr val="000000"/>
                        </a:solidFill>
                        <a:effectLst/>
                        <a:latin typeface="Calibri"/>
                      </a:endParaRPr>
                    </a:p>
                  </a:txBody>
                  <a:tcPr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35476">
                <a:tc>
                  <a:txBody>
                    <a:bodyPr/>
                    <a:lstStyle/>
                    <a:p>
                      <a:pPr algn="l" fontAlgn="ctr"/>
                      <a:r>
                        <a:rPr lang="en-US" sz="1400" u="none" strike="noStrike" dirty="0">
                          <a:effectLst/>
                        </a:rPr>
                        <a:t>9. NYPL</a:t>
                      </a:r>
                      <a:endParaRPr lang="en-US" sz="1400" b="0" i="0" u="none" strike="noStrike" dirty="0">
                        <a:solidFill>
                          <a:srgbClr val="000000"/>
                        </a:solidFill>
                        <a:effectLst/>
                        <a:latin typeface="Calibri"/>
                      </a:endParaRPr>
                    </a:p>
                  </a:txBody>
                  <a:tcPr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b"/>
                      <a:r>
                        <a:rPr lang="en-US" sz="1400" u="none" strike="noStrike" dirty="0">
                          <a:effectLst/>
                        </a:rPr>
                        <a:t>294,883</a:t>
                      </a:r>
                      <a:endParaRPr lang="en-US" sz="1400" b="0" i="0" u="none" strike="noStrike" dirty="0">
                        <a:solidFill>
                          <a:srgbClr val="000000"/>
                        </a:solidFill>
                        <a:effectLst/>
                        <a:latin typeface="Calibri"/>
                      </a:endParaRPr>
                    </a:p>
                  </a:txBody>
                  <a:tcPr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35476">
                <a:tc>
                  <a:txBody>
                    <a:bodyPr/>
                    <a:lstStyle/>
                    <a:p>
                      <a:pPr algn="l" fontAlgn="ctr"/>
                      <a:r>
                        <a:rPr lang="en-US" sz="1400" u="none" strike="noStrike">
                          <a:effectLst/>
                        </a:rPr>
                        <a:t>10. Princeton</a:t>
                      </a:r>
                      <a:endParaRPr lang="en-US" sz="1400" b="0" i="0" u="none" strike="noStrike">
                        <a:solidFill>
                          <a:srgbClr val="000000"/>
                        </a:solidFill>
                        <a:effectLst/>
                        <a:latin typeface="Calibri"/>
                      </a:endParaRPr>
                    </a:p>
                  </a:txBody>
                  <a:tcPr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b"/>
                      <a:r>
                        <a:rPr lang="en-US" sz="1400" u="none" strike="noStrike" dirty="0">
                          <a:effectLst/>
                        </a:rPr>
                        <a:t>252,837</a:t>
                      </a:r>
                      <a:endParaRPr lang="en-US" sz="1400" b="0" i="0" u="none" strike="noStrike" dirty="0">
                        <a:solidFill>
                          <a:srgbClr val="000000"/>
                        </a:solidFill>
                        <a:effectLst/>
                        <a:latin typeface="Calibri"/>
                      </a:endParaRPr>
                    </a:p>
                  </a:txBody>
                  <a:tcPr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35476">
                <a:tc>
                  <a:txBody>
                    <a:bodyPr/>
                    <a:lstStyle/>
                    <a:p>
                      <a:pPr algn="l" fontAlgn="ctr"/>
                      <a:r>
                        <a:rPr lang="en-US" sz="1400" u="none" strike="noStrike">
                          <a:effectLst/>
                        </a:rPr>
                        <a:t>11. Minnesota</a:t>
                      </a:r>
                      <a:endParaRPr lang="en-US" sz="1400" b="0" i="0" u="none" strike="noStrike">
                        <a:solidFill>
                          <a:srgbClr val="000000"/>
                        </a:solidFill>
                        <a:effectLst/>
                        <a:latin typeface="Calibri"/>
                      </a:endParaRPr>
                    </a:p>
                  </a:txBody>
                  <a:tcPr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b"/>
                      <a:r>
                        <a:rPr lang="en-US" sz="1400" u="none" strike="noStrike" dirty="0">
                          <a:effectLst/>
                        </a:rPr>
                        <a:t>193,124</a:t>
                      </a:r>
                      <a:endParaRPr lang="en-US" sz="1400" b="0" i="0" u="none" strike="noStrike" dirty="0">
                        <a:solidFill>
                          <a:srgbClr val="000000"/>
                        </a:solidFill>
                        <a:effectLst/>
                        <a:latin typeface="Calibri"/>
                      </a:endParaRPr>
                    </a:p>
                  </a:txBody>
                  <a:tcPr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35476">
                <a:tc>
                  <a:txBody>
                    <a:bodyPr/>
                    <a:lstStyle/>
                    <a:p>
                      <a:pPr algn="l" fontAlgn="ctr"/>
                      <a:r>
                        <a:rPr lang="en-US" sz="1400" u="none" strike="noStrike">
                          <a:effectLst/>
                        </a:rPr>
                        <a:t>12. Madrid</a:t>
                      </a:r>
                      <a:endParaRPr lang="en-US" sz="1400" b="0" i="0" u="none" strike="noStrike">
                        <a:solidFill>
                          <a:srgbClr val="000000"/>
                        </a:solidFill>
                        <a:effectLst/>
                        <a:latin typeface="Calibri"/>
                      </a:endParaRPr>
                    </a:p>
                  </a:txBody>
                  <a:tcPr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b"/>
                      <a:r>
                        <a:rPr lang="en-US" sz="1400" u="none" strike="noStrike" dirty="0">
                          <a:effectLst/>
                        </a:rPr>
                        <a:t>117,291</a:t>
                      </a:r>
                      <a:endParaRPr lang="en-US" sz="1400" b="0" i="0" u="none" strike="noStrike" dirty="0">
                        <a:solidFill>
                          <a:srgbClr val="000000"/>
                        </a:solidFill>
                        <a:effectLst/>
                        <a:latin typeface="Calibri"/>
                      </a:endParaRPr>
                    </a:p>
                  </a:txBody>
                  <a:tcPr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35476">
                <a:tc>
                  <a:txBody>
                    <a:bodyPr/>
                    <a:lstStyle/>
                    <a:p>
                      <a:pPr algn="l" fontAlgn="ctr"/>
                      <a:r>
                        <a:rPr lang="en-US" sz="1400" u="none" strike="noStrike" dirty="0">
                          <a:effectLst/>
                        </a:rPr>
                        <a:t>13. Library of Congress </a:t>
                      </a:r>
                      <a:endParaRPr lang="en-US" sz="1400" b="0" i="0" u="none" strike="noStrike" dirty="0">
                        <a:solidFill>
                          <a:srgbClr val="000000"/>
                        </a:solidFill>
                        <a:effectLst/>
                        <a:latin typeface="Calibri"/>
                      </a:endParaRPr>
                    </a:p>
                  </a:txBody>
                  <a:tcPr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b"/>
                      <a:r>
                        <a:rPr lang="en-US" sz="1400" u="none" strike="noStrike" dirty="0">
                          <a:effectLst/>
                        </a:rPr>
                        <a:t>108,892</a:t>
                      </a:r>
                      <a:endParaRPr lang="en-US" sz="1400" b="0" i="0" u="none" strike="noStrike" dirty="0">
                        <a:solidFill>
                          <a:srgbClr val="000000"/>
                        </a:solidFill>
                        <a:effectLst/>
                        <a:latin typeface="Calibri"/>
                      </a:endParaRPr>
                    </a:p>
                  </a:txBody>
                  <a:tcPr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35476">
                <a:tc>
                  <a:txBody>
                    <a:bodyPr/>
                    <a:lstStyle/>
                    <a:p>
                      <a:pPr algn="l" fontAlgn="ctr"/>
                      <a:r>
                        <a:rPr lang="en-US" sz="1400" u="none" strike="noStrike" dirty="0">
                          <a:effectLst/>
                        </a:rPr>
                        <a:t>14. Keio University</a:t>
                      </a:r>
                      <a:endParaRPr lang="en-US" sz="1400" b="0" i="0" u="none" strike="noStrike" dirty="0">
                        <a:solidFill>
                          <a:srgbClr val="000000"/>
                        </a:solidFill>
                        <a:effectLst/>
                        <a:latin typeface="Calibri"/>
                      </a:endParaRPr>
                    </a:p>
                  </a:txBody>
                  <a:tcPr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b"/>
                      <a:r>
                        <a:rPr lang="en-US" sz="1400" u="none" strike="noStrike" dirty="0">
                          <a:effectLst/>
                        </a:rPr>
                        <a:t>90,112</a:t>
                      </a:r>
                      <a:endParaRPr lang="en-US" sz="1400" b="0" i="0" u="none" strike="noStrike" dirty="0">
                        <a:solidFill>
                          <a:srgbClr val="000000"/>
                        </a:solidFill>
                        <a:effectLst/>
                        <a:latin typeface="Calibri"/>
                      </a:endParaRPr>
                    </a:p>
                  </a:txBody>
                  <a:tcPr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8832587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itle 1"/>
          <p:cNvSpPr>
            <a:spLocks noGrp="1"/>
          </p:cNvSpPr>
          <p:nvPr>
            <p:ph type="title"/>
          </p:nvPr>
        </p:nvSpPr>
        <p:spPr/>
        <p:txBody>
          <a:bodyPr/>
          <a:lstStyle/>
          <a:p>
            <a:r>
              <a:rPr lang="en-US" dirty="0">
                <a:solidFill>
                  <a:srgbClr val="404040"/>
                </a:solidFill>
                <a:latin typeface="Calibri" charset="0"/>
              </a:rPr>
              <a:t>Dates</a:t>
            </a:r>
          </a:p>
        </p:txBody>
      </p:sp>
      <p:graphicFrame>
        <p:nvGraphicFramePr>
          <p:cNvPr id="3" name="Chart 2"/>
          <p:cNvGraphicFramePr/>
          <p:nvPr>
            <p:extLst>
              <p:ext uri="{D42A27DB-BD31-4B8C-83A1-F6EECF244321}">
                <p14:modId xmlns:p14="http://schemas.microsoft.com/office/powerpoint/2010/main" val="2771442362"/>
              </p:ext>
            </p:extLst>
          </p:nvPr>
        </p:nvGraphicFramePr>
        <p:xfrm>
          <a:off x="156568" y="1396999"/>
          <a:ext cx="8530232" cy="509135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379657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Distribution (1)</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24844000"/>
              </p:ext>
            </p:extLst>
          </p:nvPr>
        </p:nvGraphicFramePr>
        <p:xfrm>
          <a:off x="457200" y="1600200"/>
          <a:ext cx="8229600" cy="489585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4886325" y="1739900"/>
            <a:ext cx="3800475" cy="777875"/>
          </a:xfrm>
          <a:prstGeom prst="rect">
            <a:avLst/>
          </a:prstGeom>
          <a:noFill/>
          <a:ln w="25400" cap="flat" cmpd="sng" algn="ctr">
            <a:solidFill>
              <a:srgbClr val="FF6600"/>
            </a:solidFill>
            <a:prstDash val="solid"/>
            <a:round/>
            <a:headEnd type="none" w="med" len="med"/>
            <a:tailEnd type="none" w="med" len="med"/>
          </a:ln>
          <a:effectLst/>
        </p:spPr>
        <p:style>
          <a:lnRef idx="1">
            <a:schemeClr val="accent1"/>
          </a:lnRef>
          <a:fillRef idx="2">
            <a:schemeClr val="accent1"/>
          </a:fillRef>
          <a:effectRef idx="1">
            <a:schemeClr val="accent1"/>
          </a:effectRef>
          <a:fontRef idx="minor">
            <a:schemeClr val="dk1"/>
          </a:fontRef>
        </p:style>
        <p:txBody>
          <a:bodyPr anchor="ctr"/>
          <a:lstStyle/>
          <a:p>
            <a:pPr fontAlgn="auto">
              <a:spcBef>
                <a:spcPts val="0"/>
              </a:spcBef>
              <a:spcAft>
                <a:spcPts val="0"/>
              </a:spcAft>
              <a:defRPr/>
            </a:pPr>
            <a:r>
              <a:rPr lang="en-US" sz="2000" dirty="0">
                <a:solidFill>
                  <a:srgbClr val="000000"/>
                </a:solidFill>
                <a:ea typeface="ＭＳ Ｐゴシック" pitchFamily="-107" charset="-128"/>
                <a:cs typeface="ＭＳ Ｐゴシック" pitchFamily="-107" charset="-128"/>
              </a:rPr>
              <a:t>The top 10 languages make up ~</a:t>
            </a:r>
            <a:r>
              <a:rPr lang="en-US" sz="2000" dirty="0" smtClean="0">
                <a:solidFill>
                  <a:srgbClr val="000000"/>
                </a:solidFill>
                <a:ea typeface="ＭＳ Ｐゴシック" pitchFamily="-107" charset="-128"/>
                <a:cs typeface="ＭＳ Ｐゴシック" pitchFamily="-107" charset="-128"/>
              </a:rPr>
              <a:t>87% </a:t>
            </a:r>
            <a:r>
              <a:rPr lang="en-US" sz="2000" dirty="0">
                <a:solidFill>
                  <a:srgbClr val="000000"/>
                </a:solidFill>
                <a:ea typeface="ＭＳ Ｐゴシック" pitchFamily="-107" charset="-128"/>
                <a:cs typeface="ＭＳ Ｐゴシック" pitchFamily="-107" charset="-128"/>
              </a:rPr>
              <a:t>of all content </a:t>
            </a:r>
          </a:p>
        </p:txBody>
      </p:sp>
    </p:spTree>
    <p:extLst>
      <p:ext uri="{BB962C8B-B14F-4D97-AF65-F5344CB8AC3E}">
        <p14:creationId xmlns:p14="http://schemas.microsoft.com/office/powerpoint/2010/main" val="135280516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Distribution (2)</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38407419"/>
              </p:ext>
            </p:extLst>
          </p:nvPr>
        </p:nvGraphicFramePr>
        <p:xfrm>
          <a:off x="457200" y="1600200"/>
          <a:ext cx="8229600" cy="489585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7277753" y="1417638"/>
            <a:ext cx="1540430" cy="1594183"/>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anchor="ctr"/>
          <a:lstStyle/>
          <a:p>
            <a:pPr fontAlgn="auto">
              <a:spcBef>
                <a:spcPts val="0"/>
              </a:spcBef>
              <a:spcAft>
                <a:spcPts val="0"/>
              </a:spcAft>
              <a:defRPr/>
            </a:pPr>
            <a:r>
              <a:rPr lang="en-US" sz="2000" dirty="0">
                <a:solidFill>
                  <a:srgbClr val="000000"/>
                </a:solidFill>
                <a:ea typeface="ＭＳ Ｐゴシック" pitchFamily="-107" charset="-128"/>
                <a:cs typeface="ＭＳ Ｐゴシック" pitchFamily="-107" charset="-128"/>
              </a:rPr>
              <a:t>The next 40 languages make up ~</a:t>
            </a:r>
            <a:r>
              <a:rPr lang="en-US" sz="2000" dirty="0" smtClean="0">
                <a:solidFill>
                  <a:srgbClr val="000000"/>
                </a:solidFill>
                <a:ea typeface="ＭＳ Ｐゴシック" pitchFamily="-107" charset="-128"/>
                <a:cs typeface="ＭＳ Ｐゴシック" pitchFamily="-107" charset="-128"/>
              </a:rPr>
              <a:t>12% </a:t>
            </a:r>
            <a:r>
              <a:rPr lang="en-US" sz="2000" dirty="0">
                <a:solidFill>
                  <a:srgbClr val="000000"/>
                </a:solidFill>
                <a:ea typeface="ＭＳ Ｐゴシック" pitchFamily="-107" charset="-128"/>
                <a:cs typeface="ＭＳ Ｐゴシック" pitchFamily="-107" charset="-128"/>
              </a:rPr>
              <a:t>of total</a:t>
            </a:r>
          </a:p>
        </p:txBody>
      </p:sp>
    </p:spTree>
    <p:extLst>
      <p:ext uri="{BB962C8B-B14F-4D97-AF65-F5344CB8AC3E}">
        <p14:creationId xmlns:p14="http://schemas.microsoft.com/office/powerpoint/2010/main" val="22545020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HathiTrust</a:t>
            </a:r>
            <a:r>
              <a:rPr lang="en-US" dirty="0" smtClean="0"/>
              <a:t> and other e-databases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06661986"/>
              </p:ext>
            </p:extLst>
          </p:nvPr>
        </p:nvGraphicFramePr>
        <p:xfrm>
          <a:off x="457200" y="1600200"/>
          <a:ext cx="8229600" cy="48958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527702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a:solidFill>
                  <a:srgbClr val="404040"/>
                </a:solidFill>
                <a:latin typeface="Calibri" charset="0"/>
              </a:rPr>
              <a:t>Content Distribution</a:t>
            </a:r>
          </a:p>
        </p:txBody>
      </p:sp>
      <p:graphicFrame>
        <p:nvGraphicFramePr>
          <p:cNvPr id="3" name="Chart 2"/>
          <p:cNvGraphicFramePr/>
          <p:nvPr>
            <p:extLst>
              <p:ext uri="{D42A27DB-BD31-4B8C-83A1-F6EECF244321}">
                <p14:modId xmlns:p14="http://schemas.microsoft.com/office/powerpoint/2010/main" val="2853361376"/>
              </p:ext>
            </p:extLst>
          </p:nvPr>
        </p:nvGraphicFramePr>
        <p:xfrm>
          <a:off x="173965" y="1396999"/>
          <a:ext cx="8715612" cy="48566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6650266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Underlying Ideas</a:t>
            </a:r>
            <a:endParaRPr lang="en-US" dirty="0"/>
          </a:p>
        </p:txBody>
      </p:sp>
    </p:spTree>
    <p:extLst>
      <p:ext uri="{BB962C8B-B14F-4D97-AF65-F5344CB8AC3E}">
        <p14:creationId xmlns:p14="http://schemas.microsoft.com/office/powerpoint/2010/main" val="2250983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Underlying ideas</a:t>
            </a:r>
            <a:endParaRPr lang="en-US" dirty="0"/>
          </a:p>
        </p:txBody>
      </p:sp>
      <p:sp>
        <p:nvSpPr>
          <p:cNvPr id="3" name="Content Placeholder 2"/>
          <p:cNvSpPr>
            <a:spLocks noGrp="1"/>
          </p:cNvSpPr>
          <p:nvPr>
            <p:ph idx="1"/>
          </p:nvPr>
        </p:nvSpPr>
        <p:spPr/>
        <p:txBody>
          <a:bodyPr/>
          <a:lstStyle/>
          <a:p>
            <a:r>
              <a:rPr lang="en-US" dirty="0" smtClean="0"/>
              <a:t>Community</a:t>
            </a:r>
          </a:p>
          <a:p>
            <a:r>
              <a:rPr lang="en-US" dirty="0" smtClean="0"/>
              <a:t>Scale</a:t>
            </a:r>
          </a:p>
          <a:p>
            <a:r>
              <a:rPr lang="en-US" dirty="0" smtClean="0"/>
              <a:t>Access and Preservation</a:t>
            </a:r>
          </a:p>
          <a:p>
            <a:r>
              <a:rPr lang="en-US" dirty="0" smtClean="0"/>
              <a:t>Openness</a:t>
            </a:r>
            <a:endParaRPr lang="en-US" dirty="0"/>
          </a:p>
        </p:txBody>
      </p:sp>
    </p:spTree>
    <p:extLst>
      <p:ext uri="{BB962C8B-B14F-4D97-AF65-F5344CB8AC3E}">
        <p14:creationId xmlns:p14="http://schemas.microsoft.com/office/powerpoint/2010/main" val="7477581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en-US" dirty="0" smtClean="0"/>
              <a:t>Community</a:t>
            </a:r>
            <a:endParaRPr lang="en-US" dirty="0"/>
          </a:p>
        </p:txBody>
      </p:sp>
      <p:pic>
        <p:nvPicPr>
          <p:cNvPr id="3" name="Picture 2" descr="SENYLRC-OAISExplai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3100" y="2228015"/>
            <a:ext cx="7784073" cy="975295"/>
          </a:xfrm>
          <a:prstGeom prst="rect">
            <a:avLst/>
          </a:prstGeom>
        </p:spPr>
      </p:pic>
    </p:spTree>
    <p:extLst>
      <p:ext uri="{BB962C8B-B14F-4D97-AF65-F5344CB8AC3E}">
        <p14:creationId xmlns:p14="http://schemas.microsoft.com/office/powerpoint/2010/main" val="259440422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Introduction</a:t>
            </a:r>
          </a:p>
          <a:p>
            <a:r>
              <a:rPr lang="en-US" dirty="0" smtClean="0"/>
              <a:t>Underlying Ideas</a:t>
            </a:r>
          </a:p>
          <a:p>
            <a:r>
              <a:rPr lang="en-US" dirty="0" smtClean="0"/>
              <a:t>Repository and Services</a:t>
            </a:r>
          </a:p>
        </p:txBody>
      </p:sp>
    </p:spTree>
    <p:extLst>
      <p:ext uri="{BB962C8B-B14F-4D97-AF65-F5344CB8AC3E}">
        <p14:creationId xmlns:p14="http://schemas.microsoft.com/office/powerpoint/2010/main" val="43840760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ENYLRC-OAISExplainArrow.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5702" y="2752725"/>
            <a:ext cx="1523898" cy="1694575"/>
          </a:xfrm>
          <a:prstGeom prst="rect">
            <a:avLst/>
          </a:prstGeom>
        </p:spPr>
      </p:pic>
      <p:sp>
        <p:nvSpPr>
          <p:cNvPr id="2" name="Title 1"/>
          <p:cNvSpPr>
            <a:spLocks noGrp="1"/>
          </p:cNvSpPr>
          <p:nvPr>
            <p:ph type="title" idx="4294967295"/>
          </p:nvPr>
        </p:nvSpPr>
        <p:spPr>
          <a:xfrm>
            <a:off x="0" y="274638"/>
            <a:ext cx="8229600" cy="1143000"/>
          </a:xfrm>
        </p:spPr>
        <p:txBody>
          <a:bodyPr/>
          <a:lstStyle/>
          <a:p>
            <a:r>
              <a:rPr lang="en-US" dirty="0" smtClean="0"/>
              <a:t>Community</a:t>
            </a:r>
            <a:endParaRPr lang="en-US" dirty="0"/>
          </a:p>
        </p:txBody>
      </p:sp>
      <p:pic>
        <p:nvPicPr>
          <p:cNvPr id="3" name="Picture 2" descr="SENYLRC-OAISExplain.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3100" y="2228015"/>
            <a:ext cx="7784073" cy="975295"/>
          </a:xfrm>
          <a:prstGeom prst="rect">
            <a:avLst/>
          </a:prstGeom>
        </p:spPr>
      </p:pic>
    </p:spTree>
    <p:extLst>
      <p:ext uri="{BB962C8B-B14F-4D97-AF65-F5344CB8AC3E}">
        <p14:creationId xmlns:p14="http://schemas.microsoft.com/office/powerpoint/2010/main" val="173288535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a:t>
            </a:r>
            <a:endParaRPr lang="en-US" dirty="0"/>
          </a:p>
        </p:txBody>
      </p:sp>
      <p:sp>
        <p:nvSpPr>
          <p:cNvPr id="3" name="Content Placeholder 2"/>
          <p:cNvSpPr>
            <a:spLocks noGrp="1"/>
          </p:cNvSpPr>
          <p:nvPr>
            <p:ph idx="1"/>
          </p:nvPr>
        </p:nvSpPr>
        <p:spPr/>
        <p:txBody>
          <a:bodyPr/>
          <a:lstStyle/>
          <a:p>
            <a:r>
              <a:rPr lang="en-US" dirty="0" smtClean="0"/>
              <a:t>OAIS</a:t>
            </a:r>
          </a:p>
          <a:p>
            <a:r>
              <a:rPr lang="en-US" dirty="0" smtClean="0"/>
              <a:t>TRAC</a:t>
            </a:r>
          </a:p>
          <a:p>
            <a:r>
              <a:rPr lang="en-US" dirty="0" smtClean="0"/>
              <a:t>METS and PREMIS</a:t>
            </a:r>
          </a:p>
          <a:p>
            <a:r>
              <a:rPr lang="en-US" dirty="0" smtClean="0"/>
              <a:t>Repository Practices</a:t>
            </a:r>
          </a:p>
          <a:p>
            <a:pPr lvl="1"/>
            <a:r>
              <a:rPr lang="en-US" dirty="0" smtClean="0"/>
              <a:t>Content</a:t>
            </a:r>
          </a:p>
          <a:p>
            <a:pPr lvl="1"/>
            <a:r>
              <a:rPr lang="en-US" dirty="0" smtClean="0"/>
              <a:t>Reference</a:t>
            </a:r>
          </a:p>
          <a:p>
            <a:pPr lvl="1"/>
            <a:r>
              <a:rPr lang="en-US" dirty="0" smtClean="0"/>
              <a:t>Fixity</a:t>
            </a:r>
            <a:endParaRPr lang="en-US" dirty="0"/>
          </a:p>
        </p:txBody>
      </p:sp>
    </p:spTree>
    <p:extLst>
      <p:ext uri="{BB962C8B-B14F-4D97-AF65-F5344CB8AC3E}">
        <p14:creationId xmlns:p14="http://schemas.microsoft.com/office/powerpoint/2010/main" val="34958373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Scale</a:t>
            </a:r>
            <a:endParaRPr lang="en-US" dirty="0"/>
          </a:p>
        </p:txBody>
      </p:sp>
      <p:sp>
        <p:nvSpPr>
          <p:cNvPr id="3" name="Content Placeholder 2"/>
          <p:cNvSpPr>
            <a:spLocks noGrp="1"/>
          </p:cNvSpPr>
          <p:nvPr>
            <p:ph idx="1"/>
          </p:nvPr>
        </p:nvSpPr>
        <p:spPr/>
        <p:txBody>
          <a:bodyPr/>
          <a:lstStyle/>
          <a:p>
            <a:r>
              <a:rPr lang="en-US" dirty="0" smtClean="0"/>
              <a:t>Mission</a:t>
            </a:r>
          </a:p>
          <a:p>
            <a:pPr lvl="1"/>
            <a:r>
              <a:rPr lang="en-US" dirty="0" smtClean="0"/>
              <a:t>To contribute to the common good by collecting, organizing, preserving, communicating, and sharing the record of human knowledge</a:t>
            </a:r>
          </a:p>
          <a:p>
            <a:r>
              <a:rPr lang="en-US" dirty="0" smtClean="0"/>
              <a:t>Strategy</a:t>
            </a:r>
          </a:p>
          <a:p>
            <a:pPr lvl="1"/>
            <a:r>
              <a:rPr lang="en-US" dirty="0" smtClean="0"/>
              <a:t>“Co-owned and managed”</a:t>
            </a:r>
            <a:endParaRPr lang="en-US" dirty="0"/>
          </a:p>
        </p:txBody>
      </p:sp>
    </p:spTree>
    <p:extLst>
      <p:ext uri="{BB962C8B-B14F-4D97-AF65-F5344CB8AC3E}">
        <p14:creationId xmlns:p14="http://schemas.microsoft.com/office/powerpoint/2010/main" val="150684938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Preservation and Access</a:t>
            </a:r>
            <a:endParaRPr lang="en-US" dirty="0"/>
          </a:p>
        </p:txBody>
      </p:sp>
      <p:sp>
        <p:nvSpPr>
          <p:cNvPr id="3" name="Content Placeholder 2"/>
          <p:cNvSpPr>
            <a:spLocks noGrp="1"/>
          </p:cNvSpPr>
          <p:nvPr>
            <p:ph idx="1"/>
          </p:nvPr>
        </p:nvSpPr>
        <p:spPr/>
        <p:txBody>
          <a:bodyPr/>
          <a:lstStyle/>
          <a:p>
            <a:r>
              <a:rPr lang="en-US" dirty="0" smtClean="0"/>
              <a:t>We engage in preservation for purposes of access</a:t>
            </a:r>
          </a:p>
          <a:p>
            <a:r>
              <a:rPr lang="en-US" dirty="0" smtClean="0"/>
              <a:t>“Light” archive benefits</a:t>
            </a:r>
          </a:p>
          <a:p>
            <a:pPr lvl="1"/>
            <a:r>
              <a:rPr lang="en-US" dirty="0" smtClean="0"/>
              <a:t>Access to materials</a:t>
            </a:r>
          </a:p>
          <a:p>
            <a:pPr lvl="1"/>
            <a:r>
              <a:rPr lang="en-US" dirty="0" smtClean="0"/>
              <a:t>Checks on integrity</a:t>
            </a:r>
          </a:p>
          <a:p>
            <a:pPr lvl="1"/>
            <a:r>
              <a:rPr lang="en-US" dirty="0" smtClean="0"/>
              <a:t>Best chance for content to be used and valued, preserved</a:t>
            </a:r>
          </a:p>
          <a:p>
            <a:endParaRPr lang="en-US" dirty="0"/>
          </a:p>
        </p:txBody>
      </p:sp>
    </p:spTree>
    <p:extLst>
      <p:ext uri="{BB962C8B-B14F-4D97-AF65-F5344CB8AC3E}">
        <p14:creationId xmlns:p14="http://schemas.microsoft.com/office/powerpoint/2010/main" val="47223679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Openness</a:t>
            </a:r>
            <a:endParaRPr lang="en-US" dirty="0"/>
          </a:p>
        </p:txBody>
      </p:sp>
      <p:sp>
        <p:nvSpPr>
          <p:cNvPr id="3" name="Content Placeholder 2"/>
          <p:cNvSpPr>
            <a:spLocks noGrp="1"/>
          </p:cNvSpPr>
          <p:nvPr>
            <p:ph idx="1"/>
          </p:nvPr>
        </p:nvSpPr>
        <p:spPr/>
        <p:txBody>
          <a:bodyPr/>
          <a:lstStyle/>
          <a:p>
            <a:pPr>
              <a:spcBef>
                <a:spcPts val="0"/>
              </a:spcBef>
              <a:defRPr/>
            </a:pPr>
            <a:r>
              <a:rPr lang="en-US" dirty="0" smtClean="0">
                <a:solidFill>
                  <a:srgbClr val="000000"/>
                </a:solidFill>
              </a:rPr>
              <a:t>Repository centralized...open</a:t>
            </a:r>
          </a:p>
          <a:p>
            <a:pPr>
              <a:spcBef>
                <a:spcPts val="0"/>
              </a:spcBef>
              <a:defRPr/>
            </a:pPr>
            <a:r>
              <a:rPr lang="en-US" dirty="0" smtClean="0">
                <a:solidFill>
                  <a:srgbClr val="000000"/>
                </a:solidFill>
              </a:rPr>
              <a:t>Formats</a:t>
            </a:r>
          </a:p>
          <a:p>
            <a:pPr>
              <a:spcBef>
                <a:spcPts val="0"/>
              </a:spcBef>
              <a:defRPr/>
            </a:pPr>
            <a:r>
              <a:rPr lang="en-US" dirty="0" smtClean="0">
                <a:solidFill>
                  <a:srgbClr val="000000"/>
                </a:solidFill>
              </a:rPr>
              <a:t>Software</a:t>
            </a:r>
          </a:p>
          <a:p>
            <a:pPr>
              <a:spcBef>
                <a:spcPts val="0"/>
              </a:spcBef>
              <a:defRPr/>
            </a:pPr>
            <a:r>
              <a:rPr lang="en-US" dirty="0" smtClean="0">
                <a:solidFill>
                  <a:srgbClr val="000000"/>
                </a:solidFill>
              </a:rPr>
              <a:t>Organizational structure</a:t>
            </a:r>
          </a:p>
          <a:p>
            <a:endParaRPr lang="en-US" dirty="0"/>
          </a:p>
        </p:txBody>
      </p:sp>
    </p:spTree>
    <p:extLst>
      <p:ext uri="{BB962C8B-B14F-4D97-AF65-F5344CB8AC3E}">
        <p14:creationId xmlns:p14="http://schemas.microsoft.com/office/powerpoint/2010/main" val="155420450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Underlying ideas</a:t>
            </a:r>
            <a:endParaRPr lang="en-US" dirty="0"/>
          </a:p>
        </p:txBody>
      </p:sp>
      <p:pic>
        <p:nvPicPr>
          <p:cNvPr id="3" name="Picture 2" descr="SENYLRC-OverarchingIdea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5500" y="1225550"/>
            <a:ext cx="7473198" cy="5351931"/>
          </a:xfrm>
          <a:prstGeom prst="rect">
            <a:avLst/>
          </a:prstGeom>
        </p:spPr>
      </p:pic>
    </p:spTree>
    <p:extLst>
      <p:ext uri="{BB962C8B-B14F-4D97-AF65-F5344CB8AC3E}">
        <p14:creationId xmlns:p14="http://schemas.microsoft.com/office/powerpoint/2010/main" val="348947846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Underlying ideas</a:t>
            </a:r>
            <a:endParaRPr lang="en-US" dirty="0"/>
          </a:p>
        </p:txBody>
      </p:sp>
      <p:pic>
        <p:nvPicPr>
          <p:cNvPr id="3" name="Picture 2" descr="SENYLRC-OverarchingIdea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5500" y="1225550"/>
            <a:ext cx="7473198" cy="5351931"/>
          </a:xfrm>
          <a:prstGeom prst="rect">
            <a:avLst/>
          </a:prstGeom>
        </p:spPr>
      </p:pic>
      <p:sp>
        <p:nvSpPr>
          <p:cNvPr id="4" name="Rounded Rectangle 3"/>
          <p:cNvSpPr/>
          <p:nvPr/>
        </p:nvSpPr>
        <p:spPr>
          <a:xfrm>
            <a:off x="3429000" y="3327400"/>
            <a:ext cx="2438400" cy="1371600"/>
          </a:xfrm>
          <a:prstGeom prst="roundRect">
            <a:avLst/>
          </a:prstGeom>
          <a:solidFill>
            <a:srgbClr val="E46C0A"/>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2800" dirty="0" smtClean="0"/>
              <a:t>Experience</a:t>
            </a:r>
            <a:endParaRPr lang="en-US" sz="2800" dirty="0"/>
          </a:p>
        </p:txBody>
      </p:sp>
    </p:spTree>
    <p:extLst>
      <p:ext uri="{BB962C8B-B14F-4D97-AF65-F5344CB8AC3E}">
        <p14:creationId xmlns:p14="http://schemas.microsoft.com/office/powerpoint/2010/main" val="342224560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Missing?</a:t>
            </a:r>
            <a:endParaRPr lang="en-US" dirty="0"/>
          </a:p>
        </p:txBody>
      </p:sp>
      <p:sp>
        <p:nvSpPr>
          <p:cNvPr id="3" name="Content Placeholder 2"/>
          <p:cNvSpPr>
            <a:spLocks noGrp="1"/>
          </p:cNvSpPr>
          <p:nvPr>
            <p:ph idx="1"/>
          </p:nvPr>
        </p:nvSpPr>
        <p:spPr/>
        <p:txBody>
          <a:bodyPr/>
          <a:lstStyle/>
          <a:p>
            <a:r>
              <a:rPr lang="en-US" dirty="0" smtClean="0"/>
              <a:t>What should be included in the AIP?</a:t>
            </a:r>
          </a:p>
          <a:p>
            <a:r>
              <a:rPr lang="en-US" dirty="0" smtClean="0"/>
              <a:t>What should be validated?</a:t>
            </a:r>
          </a:p>
          <a:p>
            <a:r>
              <a:rPr lang="en-US" dirty="0" smtClean="0"/>
              <a:t>How should content be identified?</a:t>
            </a:r>
          </a:p>
          <a:p>
            <a:r>
              <a:rPr lang="en-US" dirty="0" smtClean="0"/>
              <a:t>How to operate at scale – managing preservation information (PREMIS; access information in rational way at scale)</a:t>
            </a:r>
          </a:p>
          <a:p>
            <a:r>
              <a:rPr lang="en-US" dirty="0" smtClean="0"/>
              <a:t>...</a:t>
            </a:r>
            <a:endParaRPr lang="en-US" dirty="0"/>
          </a:p>
        </p:txBody>
      </p:sp>
    </p:spTree>
    <p:extLst>
      <p:ext uri="{BB962C8B-B14F-4D97-AF65-F5344CB8AC3E}">
        <p14:creationId xmlns:p14="http://schemas.microsoft.com/office/powerpoint/2010/main" val="2508533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ea typeface="+mj-ea"/>
                <a:cs typeface="+mj-cs"/>
              </a:rPr>
              <a:t>Repository Philosophy/Design</a:t>
            </a:r>
            <a:endParaRPr lang="en-US" dirty="0">
              <a:ea typeface="+mj-ea"/>
              <a:cs typeface="+mj-cs"/>
            </a:endParaRPr>
          </a:p>
        </p:txBody>
      </p:sp>
      <p:sp>
        <p:nvSpPr>
          <p:cNvPr id="3" name="Content Placeholder 2"/>
          <p:cNvSpPr>
            <a:spLocks noGrp="1"/>
          </p:cNvSpPr>
          <p:nvPr>
            <p:ph idx="1"/>
          </p:nvPr>
        </p:nvSpPr>
        <p:spPr>
          <a:xfrm>
            <a:off x="457200" y="1600200"/>
            <a:ext cx="8229600" cy="4895850"/>
          </a:xfrm>
        </p:spPr>
        <p:txBody>
          <a:bodyPr rtlCol="0">
            <a:normAutofit/>
          </a:bodyPr>
          <a:lstStyle/>
          <a:p>
            <a:pPr>
              <a:lnSpc>
                <a:spcPct val="120000"/>
              </a:lnSpc>
            </a:pPr>
            <a:r>
              <a:rPr lang="en-US" dirty="0" smtClean="0"/>
              <a:t>OAIS</a:t>
            </a:r>
            <a:r>
              <a:rPr lang="en-US" dirty="0"/>
              <a:t>/TRAC</a:t>
            </a:r>
          </a:p>
          <a:p>
            <a:pPr>
              <a:lnSpc>
                <a:spcPct val="120000"/>
              </a:lnSpc>
            </a:pPr>
            <a:r>
              <a:rPr lang="en-US" dirty="0"/>
              <a:t>Consistency</a:t>
            </a:r>
          </a:p>
          <a:p>
            <a:pPr>
              <a:lnSpc>
                <a:spcPct val="120000"/>
              </a:lnSpc>
            </a:pPr>
            <a:r>
              <a:rPr lang="en-US" dirty="0"/>
              <a:t>Standardization</a:t>
            </a:r>
          </a:p>
          <a:p>
            <a:pPr>
              <a:lnSpc>
                <a:spcPct val="120000"/>
              </a:lnSpc>
            </a:pPr>
            <a:r>
              <a:rPr lang="en-US" dirty="0"/>
              <a:t>Simplicity (in design, not function)</a:t>
            </a:r>
          </a:p>
          <a:p>
            <a:pPr>
              <a:lnSpc>
                <a:spcPct val="120000"/>
              </a:lnSpc>
            </a:pPr>
            <a:r>
              <a:rPr lang="en-US" dirty="0"/>
              <a:t>Practicality</a:t>
            </a:r>
          </a:p>
          <a:p>
            <a:pPr>
              <a:lnSpc>
                <a:spcPct val="120000"/>
              </a:lnSpc>
            </a:pPr>
            <a:r>
              <a:rPr lang="en-US" dirty="0"/>
              <a:t>Sustainability</a:t>
            </a:r>
          </a:p>
          <a:p>
            <a:pPr>
              <a:defRPr/>
            </a:pPr>
            <a:endParaRPr lang="en-US" dirty="0" smtClean="0">
              <a:ea typeface="+mn-ea"/>
            </a:endParaRPr>
          </a:p>
        </p:txBody>
      </p:sp>
    </p:spTree>
    <p:extLst>
      <p:ext uri="{BB962C8B-B14F-4D97-AF65-F5344CB8AC3E}">
        <p14:creationId xmlns:p14="http://schemas.microsoft.com/office/powerpoint/2010/main" val="294103140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n 3"/>
          <p:cNvSpPr/>
          <p:nvPr/>
        </p:nvSpPr>
        <p:spPr>
          <a:xfrm>
            <a:off x="466909" y="325752"/>
            <a:ext cx="1131216" cy="873064"/>
          </a:xfrm>
          <a:prstGeom prst="ca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dirty="0" smtClean="0">
                <a:solidFill>
                  <a:schemeClr val="tx1"/>
                </a:solidFill>
              </a:rPr>
              <a:t>Source</a:t>
            </a:r>
            <a:endParaRPr lang="en-US" sz="2400" dirty="0">
              <a:solidFill>
                <a:schemeClr val="tx1"/>
              </a:solidFill>
            </a:endParaRPr>
          </a:p>
        </p:txBody>
      </p:sp>
      <p:sp>
        <p:nvSpPr>
          <p:cNvPr id="5" name="Rectangle 4"/>
          <p:cNvSpPr/>
          <p:nvPr/>
        </p:nvSpPr>
        <p:spPr>
          <a:xfrm>
            <a:off x="585455" y="2640420"/>
            <a:ext cx="1805977" cy="64263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Bibliographic Data</a:t>
            </a:r>
            <a:endParaRPr lang="en-US" dirty="0"/>
          </a:p>
        </p:txBody>
      </p:sp>
      <p:sp>
        <p:nvSpPr>
          <p:cNvPr id="6" name="Rectangle 5"/>
          <p:cNvSpPr/>
          <p:nvPr/>
        </p:nvSpPr>
        <p:spPr>
          <a:xfrm>
            <a:off x="585455" y="3473795"/>
            <a:ext cx="1805977" cy="63271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Content Package</a:t>
            </a:r>
            <a:endParaRPr lang="en-US" dirty="0"/>
          </a:p>
        </p:txBody>
      </p:sp>
      <p:sp>
        <p:nvSpPr>
          <p:cNvPr id="7" name="Can 6"/>
          <p:cNvSpPr/>
          <p:nvPr/>
        </p:nvSpPr>
        <p:spPr>
          <a:xfrm>
            <a:off x="3080039" y="4384300"/>
            <a:ext cx="1207043" cy="1327224"/>
          </a:xfrm>
          <a:prstGeom prst="ca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Michigan</a:t>
            </a:r>
            <a:endParaRPr lang="en-US" dirty="0"/>
          </a:p>
        </p:txBody>
      </p:sp>
      <p:sp>
        <p:nvSpPr>
          <p:cNvPr id="8" name="Can 7"/>
          <p:cNvSpPr/>
          <p:nvPr/>
        </p:nvSpPr>
        <p:spPr>
          <a:xfrm>
            <a:off x="4196494" y="4633918"/>
            <a:ext cx="1287170" cy="1367526"/>
          </a:xfrm>
          <a:prstGeom prst="ca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Indiana</a:t>
            </a:r>
            <a:endParaRPr lang="en-US" dirty="0" smtClean="0"/>
          </a:p>
        </p:txBody>
      </p:sp>
      <p:sp>
        <p:nvSpPr>
          <p:cNvPr id="9" name="Can 8"/>
          <p:cNvSpPr/>
          <p:nvPr/>
        </p:nvSpPr>
        <p:spPr>
          <a:xfrm>
            <a:off x="3281676" y="1473356"/>
            <a:ext cx="1005406" cy="1032661"/>
          </a:xfrm>
          <a:prstGeom prst="ca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Bib Data</a:t>
            </a:r>
            <a:endParaRPr lang="en-US" dirty="0"/>
          </a:p>
        </p:txBody>
      </p:sp>
      <p:sp>
        <p:nvSpPr>
          <p:cNvPr id="10" name="TextBox 9"/>
          <p:cNvSpPr txBox="1"/>
          <p:nvPr/>
        </p:nvSpPr>
        <p:spPr>
          <a:xfrm>
            <a:off x="3139943" y="837157"/>
            <a:ext cx="3270283" cy="492443"/>
          </a:xfrm>
          <a:prstGeom prst="rect">
            <a:avLst/>
          </a:prstGeom>
          <a:noFill/>
        </p:spPr>
        <p:txBody>
          <a:bodyPr wrap="square" rtlCol="0">
            <a:spAutoFit/>
          </a:bodyPr>
          <a:lstStyle/>
          <a:p>
            <a:r>
              <a:rPr lang="en-US" sz="2600" dirty="0" smtClean="0"/>
              <a:t>Data Management</a:t>
            </a:r>
            <a:endParaRPr lang="en-US" sz="2600" dirty="0"/>
          </a:p>
        </p:txBody>
      </p:sp>
      <p:sp>
        <p:nvSpPr>
          <p:cNvPr id="12" name="Can 11"/>
          <p:cNvSpPr/>
          <p:nvPr/>
        </p:nvSpPr>
        <p:spPr>
          <a:xfrm>
            <a:off x="4353357" y="1473357"/>
            <a:ext cx="1005406" cy="1032661"/>
          </a:xfrm>
          <a:prstGeom prst="ca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Rights Data</a:t>
            </a:r>
            <a:endParaRPr lang="en-US" dirty="0"/>
          </a:p>
        </p:txBody>
      </p:sp>
      <p:sp>
        <p:nvSpPr>
          <p:cNvPr id="13" name="TextBox 12"/>
          <p:cNvSpPr txBox="1"/>
          <p:nvPr/>
        </p:nvSpPr>
        <p:spPr>
          <a:xfrm>
            <a:off x="3759022" y="3823572"/>
            <a:ext cx="1614358" cy="492443"/>
          </a:xfrm>
          <a:prstGeom prst="rect">
            <a:avLst/>
          </a:prstGeom>
          <a:noFill/>
        </p:spPr>
        <p:txBody>
          <a:bodyPr wrap="square" rtlCol="0">
            <a:spAutoFit/>
          </a:bodyPr>
          <a:lstStyle/>
          <a:p>
            <a:r>
              <a:rPr lang="en-US" sz="2600" dirty="0" smtClean="0"/>
              <a:t>Storage</a:t>
            </a:r>
          </a:p>
        </p:txBody>
      </p:sp>
      <p:sp>
        <p:nvSpPr>
          <p:cNvPr id="14" name="TextBox 13"/>
          <p:cNvSpPr txBox="1"/>
          <p:nvPr/>
        </p:nvSpPr>
        <p:spPr>
          <a:xfrm>
            <a:off x="7019082" y="757003"/>
            <a:ext cx="1823613" cy="492443"/>
          </a:xfrm>
          <a:prstGeom prst="rect">
            <a:avLst/>
          </a:prstGeom>
          <a:noFill/>
        </p:spPr>
        <p:txBody>
          <a:bodyPr wrap="square" rtlCol="0">
            <a:spAutoFit/>
          </a:bodyPr>
          <a:lstStyle/>
          <a:p>
            <a:r>
              <a:rPr lang="en-US" sz="2600" dirty="0" smtClean="0"/>
              <a:t>Access</a:t>
            </a:r>
          </a:p>
        </p:txBody>
      </p:sp>
      <p:sp>
        <p:nvSpPr>
          <p:cNvPr id="15" name="TextBox 14"/>
          <p:cNvSpPr txBox="1"/>
          <p:nvPr/>
        </p:nvSpPr>
        <p:spPr>
          <a:xfrm>
            <a:off x="1036949" y="2090917"/>
            <a:ext cx="1473248" cy="492443"/>
          </a:xfrm>
          <a:prstGeom prst="rect">
            <a:avLst/>
          </a:prstGeom>
          <a:noFill/>
        </p:spPr>
        <p:txBody>
          <a:bodyPr wrap="square" rtlCol="0">
            <a:spAutoFit/>
          </a:bodyPr>
          <a:lstStyle/>
          <a:p>
            <a:r>
              <a:rPr lang="en-US" sz="2600" dirty="0" smtClean="0"/>
              <a:t>Ingest</a:t>
            </a:r>
          </a:p>
        </p:txBody>
      </p:sp>
      <p:sp>
        <p:nvSpPr>
          <p:cNvPr id="16" name="Rounded Rectangle 15"/>
          <p:cNvSpPr/>
          <p:nvPr/>
        </p:nvSpPr>
        <p:spPr>
          <a:xfrm>
            <a:off x="6410227" y="1378197"/>
            <a:ext cx="2275912" cy="4762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Catalog</a:t>
            </a:r>
            <a:endParaRPr lang="en-US" dirty="0"/>
          </a:p>
        </p:txBody>
      </p:sp>
      <p:sp>
        <p:nvSpPr>
          <p:cNvPr id="17" name="Rounded Rectangle 16"/>
          <p:cNvSpPr/>
          <p:nvPr/>
        </p:nvSpPr>
        <p:spPr>
          <a:xfrm>
            <a:off x="6410227" y="2124526"/>
            <a:ext cx="2275912" cy="4762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Full-text Search</a:t>
            </a:r>
            <a:endParaRPr lang="en-US" dirty="0"/>
          </a:p>
        </p:txBody>
      </p:sp>
      <p:sp>
        <p:nvSpPr>
          <p:cNvPr id="18" name="Rounded Rectangle 17"/>
          <p:cNvSpPr/>
          <p:nvPr/>
        </p:nvSpPr>
        <p:spPr>
          <a:xfrm>
            <a:off x="6410227" y="2848393"/>
            <a:ext cx="2275912" cy="4762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err="1" smtClean="0"/>
              <a:t>PageTurner</a:t>
            </a:r>
            <a:endParaRPr lang="en-US" dirty="0"/>
          </a:p>
        </p:txBody>
      </p:sp>
      <p:sp>
        <p:nvSpPr>
          <p:cNvPr id="19" name="Rounded Rectangle 18"/>
          <p:cNvSpPr/>
          <p:nvPr/>
        </p:nvSpPr>
        <p:spPr>
          <a:xfrm>
            <a:off x="6410227" y="4313574"/>
            <a:ext cx="2275912" cy="4762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APIs</a:t>
            </a:r>
            <a:endParaRPr lang="en-US" dirty="0"/>
          </a:p>
        </p:txBody>
      </p:sp>
      <p:sp>
        <p:nvSpPr>
          <p:cNvPr id="20" name="Rounded Rectangle 19"/>
          <p:cNvSpPr/>
          <p:nvPr/>
        </p:nvSpPr>
        <p:spPr>
          <a:xfrm>
            <a:off x="6410227" y="3599250"/>
            <a:ext cx="2275912" cy="4762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Collections</a:t>
            </a:r>
            <a:endParaRPr lang="en-US" dirty="0"/>
          </a:p>
        </p:txBody>
      </p:sp>
      <p:sp>
        <p:nvSpPr>
          <p:cNvPr id="22" name="Right Arrow 21"/>
          <p:cNvSpPr/>
          <p:nvPr/>
        </p:nvSpPr>
        <p:spPr>
          <a:xfrm rot="4253154">
            <a:off x="1051939" y="1572365"/>
            <a:ext cx="552622" cy="434462"/>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3" name="Right Arrow 22"/>
          <p:cNvSpPr/>
          <p:nvPr/>
        </p:nvSpPr>
        <p:spPr>
          <a:xfrm rot="20031920">
            <a:off x="2317624" y="1873687"/>
            <a:ext cx="552622" cy="434462"/>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4" name="Right Arrow 23"/>
          <p:cNvSpPr/>
          <p:nvPr/>
        </p:nvSpPr>
        <p:spPr>
          <a:xfrm rot="1437601">
            <a:off x="2320655" y="4429565"/>
            <a:ext cx="552622" cy="434462"/>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5" name="Can 24"/>
          <p:cNvSpPr/>
          <p:nvPr/>
        </p:nvSpPr>
        <p:spPr>
          <a:xfrm>
            <a:off x="3784379" y="2270224"/>
            <a:ext cx="1005406" cy="1032661"/>
          </a:xfrm>
          <a:prstGeom prst="ca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Holdings Data</a:t>
            </a:r>
          </a:p>
        </p:txBody>
      </p:sp>
      <p:sp>
        <p:nvSpPr>
          <p:cNvPr id="26" name="Right Arrow 25"/>
          <p:cNvSpPr/>
          <p:nvPr/>
        </p:nvSpPr>
        <p:spPr>
          <a:xfrm rot="2385908">
            <a:off x="5582917" y="1960710"/>
            <a:ext cx="552622" cy="434462"/>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7" name="Right Arrow 26"/>
          <p:cNvSpPr/>
          <p:nvPr/>
        </p:nvSpPr>
        <p:spPr>
          <a:xfrm rot="19852609">
            <a:off x="5634743" y="4581966"/>
            <a:ext cx="552622" cy="434462"/>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0" name="Rounded Rectangle 29"/>
          <p:cNvSpPr/>
          <p:nvPr/>
        </p:nvSpPr>
        <p:spPr>
          <a:xfrm>
            <a:off x="6410227" y="5044075"/>
            <a:ext cx="2275912" cy="4762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Datasets</a:t>
            </a:r>
            <a:endParaRPr lang="en-US" dirty="0"/>
          </a:p>
        </p:txBody>
      </p:sp>
      <p:pic>
        <p:nvPicPr>
          <p:cNvPr id="28" name="Picture 27"/>
          <p:cNvPicPr>
            <a:picLocks noChangeAspect="1"/>
          </p:cNvPicPr>
          <p:nvPr/>
        </p:nvPicPr>
        <p:blipFill>
          <a:blip r:embed="rId3"/>
          <a:stretch>
            <a:fillRect/>
          </a:stretch>
        </p:blipFill>
        <p:spPr>
          <a:xfrm>
            <a:off x="344113" y="4634602"/>
            <a:ext cx="1794890" cy="1805638"/>
          </a:xfrm>
          <a:prstGeom prst="rect">
            <a:avLst/>
          </a:prstGeom>
        </p:spPr>
      </p:pic>
      <p:sp>
        <p:nvSpPr>
          <p:cNvPr id="29" name="TextBox 28"/>
          <p:cNvSpPr txBox="1"/>
          <p:nvPr/>
        </p:nvSpPr>
        <p:spPr>
          <a:xfrm>
            <a:off x="654433" y="5193675"/>
            <a:ext cx="1165983" cy="584776"/>
          </a:xfrm>
          <a:prstGeom prst="rect">
            <a:avLst/>
          </a:prstGeom>
          <a:noFill/>
        </p:spPr>
        <p:txBody>
          <a:bodyPr wrap="square" rtlCol="0">
            <a:spAutoFit/>
          </a:bodyPr>
          <a:lstStyle/>
          <a:p>
            <a:pPr algn="ctr"/>
            <a:r>
              <a:rPr lang="en-US" sz="3200" dirty="0" smtClean="0"/>
              <a:t>TDR</a:t>
            </a:r>
          </a:p>
        </p:txBody>
      </p:sp>
    </p:spTree>
    <p:extLst>
      <p:ext uri="{BB962C8B-B14F-4D97-AF65-F5344CB8AC3E}">
        <p14:creationId xmlns:p14="http://schemas.microsoft.com/office/powerpoint/2010/main" val="30321032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Introduction</a:t>
            </a:r>
            <a:endParaRPr lang="en-US" dirty="0"/>
          </a:p>
        </p:txBody>
      </p:sp>
    </p:spTree>
    <p:extLst>
      <p:ext uri="{BB962C8B-B14F-4D97-AF65-F5344CB8AC3E}">
        <p14:creationId xmlns:p14="http://schemas.microsoft.com/office/powerpoint/2010/main" val="418915965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Building the Digital Repository</a:t>
            </a:r>
            <a:endParaRPr lang="en-US" dirty="0"/>
          </a:p>
        </p:txBody>
      </p:sp>
      <p:sp>
        <p:nvSpPr>
          <p:cNvPr id="2" name="Text Placeholder 1"/>
          <p:cNvSpPr>
            <a:spLocks noGrp="1"/>
          </p:cNvSpPr>
          <p:nvPr>
            <p:ph idx="1"/>
          </p:nvPr>
        </p:nvSpPr>
        <p:spPr/>
        <p:txBody>
          <a:bodyPr>
            <a:normAutofit/>
          </a:bodyPr>
          <a:lstStyle/>
          <a:p>
            <a:r>
              <a:rPr lang="en-US" dirty="0"/>
              <a:t>Shared infrastructure</a:t>
            </a:r>
          </a:p>
          <a:p>
            <a:pPr lvl="1"/>
            <a:r>
              <a:rPr lang="en-US" dirty="0"/>
              <a:t>Centralized</a:t>
            </a:r>
          </a:p>
          <a:p>
            <a:pPr lvl="2"/>
            <a:r>
              <a:rPr lang="en-US" dirty="0"/>
              <a:t>Administration: Ingest, validation, content integrity</a:t>
            </a:r>
          </a:p>
          <a:p>
            <a:pPr lvl="2"/>
            <a:r>
              <a:rPr lang="en-US" dirty="0"/>
              <a:t>Functionality: full-text search, viewing print on demand</a:t>
            </a:r>
          </a:p>
          <a:p>
            <a:pPr lvl="1"/>
            <a:r>
              <a:rPr lang="en-US" dirty="0"/>
              <a:t>Geographically distributed</a:t>
            </a:r>
          </a:p>
          <a:p>
            <a:pPr lvl="2"/>
            <a:r>
              <a:rPr lang="en-US" dirty="0"/>
              <a:t>In terms of </a:t>
            </a:r>
            <a:r>
              <a:rPr lang="en-US" dirty="0" smtClean="0"/>
              <a:t>location, coding, service development, digitization</a:t>
            </a:r>
            <a:r>
              <a:rPr lang="en-US" dirty="0"/>
              <a:t>, content </a:t>
            </a:r>
            <a:r>
              <a:rPr lang="en-US" dirty="0" smtClean="0"/>
              <a:t>preparation</a:t>
            </a:r>
            <a:endParaRPr lang="en-US" dirty="0"/>
          </a:p>
        </p:txBody>
      </p:sp>
    </p:spTree>
    <p:extLst>
      <p:ext uri="{BB962C8B-B14F-4D97-AF65-F5344CB8AC3E}">
        <p14:creationId xmlns:p14="http://schemas.microsoft.com/office/powerpoint/2010/main" val="28448131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n 3"/>
          <p:cNvSpPr/>
          <p:nvPr/>
        </p:nvSpPr>
        <p:spPr>
          <a:xfrm>
            <a:off x="466909" y="325752"/>
            <a:ext cx="1131216" cy="873064"/>
          </a:xfrm>
          <a:prstGeom prst="ca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dirty="0" smtClean="0">
                <a:solidFill>
                  <a:schemeClr val="tx1"/>
                </a:solidFill>
              </a:rPr>
              <a:t>Source</a:t>
            </a:r>
            <a:endParaRPr lang="en-US" sz="2400" dirty="0">
              <a:solidFill>
                <a:schemeClr val="tx1"/>
              </a:solidFill>
            </a:endParaRPr>
          </a:p>
        </p:txBody>
      </p:sp>
      <p:sp>
        <p:nvSpPr>
          <p:cNvPr id="5" name="Rectangle 4"/>
          <p:cNvSpPr/>
          <p:nvPr/>
        </p:nvSpPr>
        <p:spPr>
          <a:xfrm>
            <a:off x="585455" y="2640420"/>
            <a:ext cx="1805977" cy="64263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Bibliographic Data</a:t>
            </a:r>
            <a:endParaRPr lang="en-US" dirty="0"/>
          </a:p>
        </p:txBody>
      </p:sp>
      <p:sp>
        <p:nvSpPr>
          <p:cNvPr id="6" name="Rectangle 5"/>
          <p:cNvSpPr/>
          <p:nvPr/>
        </p:nvSpPr>
        <p:spPr>
          <a:xfrm>
            <a:off x="585455" y="3473795"/>
            <a:ext cx="1805977" cy="63271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Content Package</a:t>
            </a:r>
            <a:endParaRPr lang="en-US" dirty="0"/>
          </a:p>
        </p:txBody>
      </p:sp>
      <p:sp>
        <p:nvSpPr>
          <p:cNvPr id="7" name="Can 6"/>
          <p:cNvSpPr/>
          <p:nvPr/>
        </p:nvSpPr>
        <p:spPr>
          <a:xfrm>
            <a:off x="3080039" y="4384300"/>
            <a:ext cx="1207043" cy="1327224"/>
          </a:xfrm>
          <a:prstGeom prst="ca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Michigan</a:t>
            </a:r>
            <a:endParaRPr lang="en-US" dirty="0"/>
          </a:p>
        </p:txBody>
      </p:sp>
      <p:sp>
        <p:nvSpPr>
          <p:cNvPr id="8" name="Can 7"/>
          <p:cNvSpPr/>
          <p:nvPr/>
        </p:nvSpPr>
        <p:spPr>
          <a:xfrm>
            <a:off x="4196494" y="4633918"/>
            <a:ext cx="1287170" cy="1367526"/>
          </a:xfrm>
          <a:prstGeom prst="ca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Indiana</a:t>
            </a:r>
            <a:endParaRPr lang="en-US" dirty="0" smtClean="0"/>
          </a:p>
        </p:txBody>
      </p:sp>
      <p:sp>
        <p:nvSpPr>
          <p:cNvPr id="9" name="Can 8"/>
          <p:cNvSpPr/>
          <p:nvPr/>
        </p:nvSpPr>
        <p:spPr>
          <a:xfrm>
            <a:off x="3281676" y="1473356"/>
            <a:ext cx="1005406" cy="1032661"/>
          </a:xfrm>
          <a:prstGeom prst="ca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Bib Data</a:t>
            </a:r>
            <a:endParaRPr lang="en-US" dirty="0"/>
          </a:p>
        </p:txBody>
      </p:sp>
      <p:sp>
        <p:nvSpPr>
          <p:cNvPr id="10" name="TextBox 9"/>
          <p:cNvSpPr txBox="1"/>
          <p:nvPr/>
        </p:nvSpPr>
        <p:spPr>
          <a:xfrm>
            <a:off x="3139943" y="837157"/>
            <a:ext cx="3270283" cy="492443"/>
          </a:xfrm>
          <a:prstGeom prst="rect">
            <a:avLst/>
          </a:prstGeom>
          <a:noFill/>
        </p:spPr>
        <p:txBody>
          <a:bodyPr wrap="square" rtlCol="0">
            <a:spAutoFit/>
          </a:bodyPr>
          <a:lstStyle/>
          <a:p>
            <a:r>
              <a:rPr lang="en-US" sz="2600" dirty="0" smtClean="0"/>
              <a:t>Data Management</a:t>
            </a:r>
            <a:endParaRPr lang="en-US" sz="2600" dirty="0"/>
          </a:p>
        </p:txBody>
      </p:sp>
      <p:sp>
        <p:nvSpPr>
          <p:cNvPr id="12" name="Can 11"/>
          <p:cNvSpPr/>
          <p:nvPr/>
        </p:nvSpPr>
        <p:spPr>
          <a:xfrm>
            <a:off x="4353357" y="1473357"/>
            <a:ext cx="1005406" cy="1032661"/>
          </a:xfrm>
          <a:prstGeom prst="ca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Rights Data</a:t>
            </a:r>
            <a:endParaRPr lang="en-US" dirty="0"/>
          </a:p>
        </p:txBody>
      </p:sp>
      <p:sp>
        <p:nvSpPr>
          <p:cNvPr id="13" name="TextBox 12"/>
          <p:cNvSpPr txBox="1"/>
          <p:nvPr/>
        </p:nvSpPr>
        <p:spPr>
          <a:xfrm>
            <a:off x="3759022" y="3823572"/>
            <a:ext cx="1614358" cy="492443"/>
          </a:xfrm>
          <a:prstGeom prst="rect">
            <a:avLst/>
          </a:prstGeom>
          <a:noFill/>
        </p:spPr>
        <p:txBody>
          <a:bodyPr wrap="square" rtlCol="0">
            <a:spAutoFit/>
          </a:bodyPr>
          <a:lstStyle/>
          <a:p>
            <a:r>
              <a:rPr lang="en-US" sz="2600" dirty="0" smtClean="0"/>
              <a:t>Storage</a:t>
            </a:r>
          </a:p>
        </p:txBody>
      </p:sp>
      <p:sp>
        <p:nvSpPr>
          <p:cNvPr id="14" name="TextBox 13"/>
          <p:cNvSpPr txBox="1"/>
          <p:nvPr/>
        </p:nvSpPr>
        <p:spPr>
          <a:xfrm>
            <a:off x="7019082" y="757003"/>
            <a:ext cx="1823613" cy="492443"/>
          </a:xfrm>
          <a:prstGeom prst="rect">
            <a:avLst/>
          </a:prstGeom>
          <a:noFill/>
        </p:spPr>
        <p:txBody>
          <a:bodyPr wrap="square" rtlCol="0">
            <a:spAutoFit/>
          </a:bodyPr>
          <a:lstStyle/>
          <a:p>
            <a:r>
              <a:rPr lang="en-US" sz="2600" dirty="0" smtClean="0"/>
              <a:t>Access</a:t>
            </a:r>
          </a:p>
        </p:txBody>
      </p:sp>
      <p:sp>
        <p:nvSpPr>
          <p:cNvPr id="15" name="TextBox 14"/>
          <p:cNvSpPr txBox="1"/>
          <p:nvPr/>
        </p:nvSpPr>
        <p:spPr>
          <a:xfrm>
            <a:off x="1036949" y="2090917"/>
            <a:ext cx="1473248" cy="492443"/>
          </a:xfrm>
          <a:prstGeom prst="rect">
            <a:avLst/>
          </a:prstGeom>
          <a:noFill/>
        </p:spPr>
        <p:txBody>
          <a:bodyPr wrap="square" rtlCol="0">
            <a:spAutoFit/>
          </a:bodyPr>
          <a:lstStyle/>
          <a:p>
            <a:r>
              <a:rPr lang="en-US" sz="2600" dirty="0" smtClean="0"/>
              <a:t>Ingest</a:t>
            </a:r>
          </a:p>
        </p:txBody>
      </p:sp>
      <p:sp>
        <p:nvSpPr>
          <p:cNvPr id="16" name="Rounded Rectangle 15"/>
          <p:cNvSpPr/>
          <p:nvPr/>
        </p:nvSpPr>
        <p:spPr>
          <a:xfrm>
            <a:off x="6410227" y="1378197"/>
            <a:ext cx="2275912" cy="4762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Catalog</a:t>
            </a:r>
            <a:endParaRPr lang="en-US" dirty="0"/>
          </a:p>
        </p:txBody>
      </p:sp>
      <p:sp>
        <p:nvSpPr>
          <p:cNvPr id="17" name="Rounded Rectangle 16"/>
          <p:cNvSpPr/>
          <p:nvPr/>
        </p:nvSpPr>
        <p:spPr>
          <a:xfrm>
            <a:off x="6410227" y="2124526"/>
            <a:ext cx="2275912" cy="4762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Full-text Search</a:t>
            </a:r>
            <a:endParaRPr lang="en-US" dirty="0"/>
          </a:p>
        </p:txBody>
      </p:sp>
      <p:sp>
        <p:nvSpPr>
          <p:cNvPr id="18" name="Rounded Rectangle 17"/>
          <p:cNvSpPr/>
          <p:nvPr/>
        </p:nvSpPr>
        <p:spPr>
          <a:xfrm>
            <a:off x="6410227" y="2848393"/>
            <a:ext cx="2275912" cy="4762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err="1" smtClean="0"/>
              <a:t>PageTurner</a:t>
            </a:r>
            <a:endParaRPr lang="en-US" dirty="0"/>
          </a:p>
        </p:txBody>
      </p:sp>
      <p:sp>
        <p:nvSpPr>
          <p:cNvPr id="19" name="Rounded Rectangle 18"/>
          <p:cNvSpPr/>
          <p:nvPr/>
        </p:nvSpPr>
        <p:spPr>
          <a:xfrm>
            <a:off x="6410227" y="4313574"/>
            <a:ext cx="2275912" cy="4762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APIs</a:t>
            </a:r>
            <a:endParaRPr lang="en-US" dirty="0"/>
          </a:p>
        </p:txBody>
      </p:sp>
      <p:sp>
        <p:nvSpPr>
          <p:cNvPr id="20" name="Rounded Rectangle 19"/>
          <p:cNvSpPr/>
          <p:nvPr/>
        </p:nvSpPr>
        <p:spPr>
          <a:xfrm>
            <a:off x="6410227" y="3599250"/>
            <a:ext cx="2275912" cy="4762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Collections</a:t>
            </a:r>
            <a:endParaRPr lang="en-US" dirty="0"/>
          </a:p>
        </p:txBody>
      </p:sp>
      <p:sp>
        <p:nvSpPr>
          <p:cNvPr id="22" name="Right Arrow 21"/>
          <p:cNvSpPr/>
          <p:nvPr/>
        </p:nvSpPr>
        <p:spPr>
          <a:xfrm rot="4253154">
            <a:off x="1051939" y="1572365"/>
            <a:ext cx="552622" cy="434462"/>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3" name="Right Arrow 22"/>
          <p:cNvSpPr/>
          <p:nvPr/>
        </p:nvSpPr>
        <p:spPr>
          <a:xfrm rot="20031920">
            <a:off x="2317624" y="1873687"/>
            <a:ext cx="552622" cy="434462"/>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4" name="Right Arrow 23"/>
          <p:cNvSpPr/>
          <p:nvPr/>
        </p:nvSpPr>
        <p:spPr>
          <a:xfrm rot="1437601">
            <a:off x="2320655" y="4429565"/>
            <a:ext cx="552622" cy="434462"/>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5" name="Can 24"/>
          <p:cNvSpPr/>
          <p:nvPr/>
        </p:nvSpPr>
        <p:spPr>
          <a:xfrm>
            <a:off x="3784379" y="2270224"/>
            <a:ext cx="1005406" cy="1032661"/>
          </a:xfrm>
          <a:prstGeom prst="ca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Holdings Data</a:t>
            </a:r>
          </a:p>
        </p:txBody>
      </p:sp>
      <p:sp>
        <p:nvSpPr>
          <p:cNvPr id="26" name="Right Arrow 25"/>
          <p:cNvSpPr/>
          <p:nvPr/>
        </p:nvSpPr>
        <p:spPr>
          <a:xfrm rot="2385908">
            <a:off x="5582917" y="1960710"/>
            <a:ext cx="552622" cy="434462"/>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7" name="Right Arrow 26"/>
          <p:cNvSpPr/>
          <p:nvPr/>
        </p:nvSpPr>
        <p:spPr>
          <a:xfrm rot="19852609">
            <a:off x="5634743" y="4581966"/>
            <a:ext cx="552622" cy="434462"/>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0" name="Rounded Rectangle 29"/>
          <p:cNvSpPr/>
          <p:nvPr/>
        </p:nvSpPr>
        <p:spPr>
          <a:xfrm>
            <a:off x="6410227" y="5044075"/>
            <a:ext cx="2275912" cy="4762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Datasets</a:t>
            </a:r>
            <a:endParaRPr lang="en-US" dirty="0"/>
          </a:p>
        </p:txBody>
      </p:sp>
      <p:sp>
        <p:nvSpPr>
          <p:cNvPr id="3" name="Rounded Rectangle 2"/>
          <p:cNvSpPr/>
          <p:nvPr/>
        </p:nvSpPr>
        <p:spPr>
          <a:xfrm>
            <a:off x="261608" y="1877126"/>
            <a:ext cx="2676075" cy="2808559"/>
          </a:xfrm>
          <a:prstGeom prst="round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371482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a:t>
            </a:r>
            <a:endParaRPr lang="en-US" dirty="0"/>
          </a:p>
        </p:txBody>
      </p:sp>
      <p:sp>
        <p:nvSpPr>
          <p:cNvPr id="3" name="Content Placeholder 2"/>
          <p:cNvSpPr>
            <a:spLocks noGrp="1"/>
          </p:cNvSpPr>
          <p:nvPr>
            <p:ph idx="1"/>
          </p:nvPr>
        </p:nvSpPr>
        <p:spPr/>
        <p:txBody>
          <a:bodyPr>
            <a:normAutofit/>
          </a:bodyPr>
          <a:lstStyle/>
          <a:p>
            <a:r>
              <a:rPr lang="en-US" dirty="0" smtClean="0"/>
              <a:t>Selection of content for digitization and preservation</a:t>
            </a:r>
          </a:p>
          <a:p>
            <a:r>
              <a:rPr lang="en-US" dirty="0" smtClean="0"/>
              <a:t>Types of materials</a:t>
            </a:r>
            <a:endParaRPr lang="en-US" dirty="0"/>
          </a:p>
          <a:p>
            <a:r>
              <a:rPr lang="en-US" dirty="0" smtClean="0"/>
              <a:t>Technology</a:t>
            </a:r>
          </a:p>
          <a:p>
            <a:pPr lvl="1"/>
            <a:r>
              <a:rPr lang="en-US" dirty="0" smtClean="0"/>
              <a:t>Largely </a:t>
            </a:r>
            <a:r>
              <a:rPr lang="en-US" dirty="0"/>
              <a:t>uniform in technical characteristics</a:t>
            </a:r>
          </a:p>
          <a:p>
            <a:pPr lvl="1"/>
            <a:r>
              <a:rPr lang="en-US" dirty="0"/>
              <a:t>3 formats</a:t>
            </a:r>
          </a:p>
          <a:p>
            <a:pPr lvl="2"/>
            <a:r>
              <a:rPr lang="en-US" dirty="0"/>
              <a:t>ITU G4 TIFF</a:t>
            </a:r>
          </a:p>
          <a:p>
            <a:pPr lvl="2"/>
            <a:r>
              <a:rPr lang="en-US" dirty="0"/>
              <a:t>JPEG2000</a:t>
            </a:r>
          </a:p>
          <a:p>
            <a:pPr lvl="2"/>
            <a:r>
              <a:rPr lang="en-US" dirty="0"/>
              <a:t>Unicode (with and without coordinates)</a:t>
            </a:r>
          </a:p>
        </p:txBody>
      </p:sp>
    </p:spTree>
    <p:extLst>
      <p:ext uri="{BB962C8B-B14F-4D97-AF65-F5344CB8AC3E}">
        <p14:creationId xmlns:p14="http://schemas.microsoft.com/office/powerpoint/2010/main" val="435040101"/>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Package</a:t>
            </a:r>
            <a:endParaRPr lang="en-US" dirty="0"/>
          </a:p>
        </p:txBody>
      </p:sp>
      <p:sp>
        <p:nvSpPr>
          <p:cNvPr id="5" name="Flowchart: Multidocument 486"/>
          <p:cNvSpPr/>
          <p:nvPr/>
        </p:nvSpPr>
        <p:spPr>
          <a:xfrm>
            <a:off x="2283584" y="2328233"/>
            <a:ext cx="1320800" cy="1019302"/>
          </a:xfrm>
          <a:prstGeom prst="flowChartMultidocumen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images</a:t>
            </a:r>
            <a:endParaRPr lang="en-US" sz="2400" dirty="0">
              <a:solidFill>
                <a:schemeClr val="tx1"/>
              </a:solidFill>
            </a:endParaRPr>
          </a:p>
        </p:txBody>
      </p:sp>
      <p:pic>
        <p:nvPicPr>
          <p:cNvPr id="10" name="Picture 4"/>
          <p:cNvPicPr>
            <a:picLocks noChangeAspect="1" noChangeArrowheads="1"/>
          </p:cNvPicPr>
          <p:nvPr/>
        </p:nvPicPr>
        <p:blipFill>
          <a:blip r:embed="rId3"/>
          <a:srcRect/>
          <a:stretch>
            <a:fillRect/>
          </a:stretch>
        </p:blipFill>
        <p:spPr bwMode="auto">
          <a:xfrm>
            <a:off x="386193" y="2059988"/>
            <a:ext cx="1234215" cy="822438"/>
          </a:xfrm>
          <a:prstGeom prst="rect">
            <a:avLst/>
          </a:prstGeom>
          <a:noFill/>
          <a:ln w="9525">
            <a:noFill/>
            <a:miter lim="800000"/>
            <a:headEnd/>
            <a:tailEnd/>
          </a:ln>
          <a:effectLst/>
        </p:spPr>
      </p:pic>
      <p:sp>
        <p:nvSpPr>
          <p:cNvPr id="15" name="Flowchart: Document 173"/>
          <p:cNvSpPr/>
          <p:nvPr/>
        </p:nvSpPr>
        <p:spPr>
          <a:xfrm>
            <a:off x="5876668" y="2347537"/>
            <a:ext cx="1156716" cy="999998"/>
          </a:xfrm>
          <a:prstGeom prst="flowChartDocumen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Source METS</a:t>
            </a:r>
            <a:endParaRPr lang="en-US" sz="2400" dirty="0">
              <a:solidFill>
                <a:schemeClr val="tx1"/>
              </a:solidFill>
            </a:endParaRPr>
          </a:p>
        </p:txBody>
      </p:sp>
      <p:sp>
        <p:nvSpPr>
          <p:cNvPr id="16" name="Flowchart: Multidocument 486"/>
          <p:cNvSpPr/>
          <p:nvPr/>
        </p:nvSpPr>
        <p:spPr>
          <a:xfrm>
            <a:off x="4048884" y="2328233"/>
            <a:ext cx="1320800" cy="1019302"/>
          </a:xfrm>
          <a:prstGeom prst="flowChartMultidocumen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text</a:t>
            </a:r>
            <a:endParaRPr lang="en-US" sz="2400" dirty="0">
              <a:solidFill>
                <a:schemeClr val="tx1"/>
              </a:solidFill>
            </a:endParaRPr>
          </a:p>
        </p:txBody>
      </p:sp>
      <p:sp>
        <p:nvSpPr>
          <p:cNvPr id="17" name="Flowchart: Document 173"/>
          <p:cNvSpPr/>
          <p:nvPr/>
        </p:nvSpPr>
        <p:spPr>
          <a:xfrm>
            <a:off x="4024884" y="4135013"/>
            <a:ext cx="1156716" cy="999998"/>
          </a:xfrm>
          <a:prstGeom prst="flowChartDocumen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HT</a:t>
            </a:r>
          </a:p>
          <a:p>
            <a:pPr algn="ctr"/>
            <a:r>
              <a:rPr lang="en-US" sz="2400" dirty="0" smtClean="0">
                <a:solidFill>
                  <a:schemeClr val="tx1"/>
                </a:solidFill>
              </a:rPr>
              <a:t>METS</a:t>
            </a:r>
            <a:endParaRPr lang="en-US" sz="2400" dirty="0">
              <a:solidFill>
                <a:schemeClr val="tx1"/>
              </a:solidFill>
            </a:endParaRPr>
          </a:p>
        </p:txBody>
      </p:sp>
      <p:sp>
        <p:nvSpPr>
          <p:cNvPr id="20" name="Rectangle 19"/>
          <p:cNvSpPr/>
          <p:nvPr/>
        </p:nvSpPr>
        <p:spPr>
          <a:xfrm>
            <a:off x="2016884" y="2104452"/>
            <a:ext cx="5295900" cy="14224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4"/>
          <a:stretch>
            <a:fillRect/>
          </a:stretch>
        </p:blipFill>
        <p:spPr>
          <a:xfrm>
            <a:off x="6891267" y="3249366"/>
            <a:ext cx="843033" cy="843033"/>
          </a:xfrm>
          <a:prstGeom prst="rect">
            <a:avLst/>
          </a:prstGeom>
        </p:spPr>
      </p:pic>
      <p:sp>
        <p:nvSpPr>
          <p:cNvPr id="18" name="TextBox 17"/>
          <p:cNvSpPr txBox="1"/>
          <p:nvPr/>
        </p:nvSpPr>
        <p:spPr>
          <a:xfrm>
            <a:off x="7079280" y="3520397"/>
            <a:ext cx="467007" cy="369332"/>
          </a:xfrm>
          <a:prstGeom prst="rect">
            <a:avLst/>
          </a:prstGeom>
          <a:noFill/>
        </p:spPr>
        <p:txBody>
          <a:bodyPr wrap="none" rtlCol="0">
            <a:spAutoFit/>
          </a:bodyPr>
          <a:lstStyle/>
          <a:p>
            <a:r>
              <a:rPr lang="en-US" dirty="0" smtClean="0">
                <a:solidFill>
                  <a:schemeClr val="bg1"/>
                </a:solidFill>
              </a:rPr>
              <a:t>Zip</a:t>
            </a:r>
            <a:endParaRPr lang="en-US" dirty="0">
              <a:solidFill>
                <a:schemeClr val="bg1"/>
              </a:solidFill>
            </a:endParaRPr>
          </a:p>
        </p:txBody>
      </p:sp>
    </p:spTree>
    <p:extLst>
      <p:ext uri="{BB962C8B-B14F-4D97-AF65-F5344CB8AC3E}">
        <p14:creationId xmlns:p14="http://schemas.microsoft.com/office/powerpoint/2010/main" val="63922272"/>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n 3"/>
          <p:cNvSpPr/>
          <p:nvPr/>
        </p:nvSpPr>
        <p:spPr>
          <a:xfrm>
            <a:off x="466909" y="325752"/>
            <a:ext cx="1131216" cy="873064"/>
          </a:xfrm>
          <a:prstGeom prst="ca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dirty="0" smtClean="0">
                <a:solidFill>
                  <a:schemeClr val="tx1"/>
                </a:solidFill>
              </a:rPr>
              <a:t>Source</a:t>
            </a:r>
            <a:endParaRPr lang="en-US" sz="2400" dirty="0">
              <a:solidFill>
                <a:schemeClr val="tx1"/>
              </a:solidFill>
            </a:endParaRPr>
          </a:p>
        </p:txBody>
      </p:sp>
      <p:sp>
        <p:nvSpPr>
          <p:cNvPr id="5" name="Rectangle 4"/>
          <p:cNvSpPr/>
          <p:nvPr/>
        </p:nvSpPr>
        <p:spPr>
          <a:xfrm>
            <a:off x="585455" y="2640420"/>
            <a:ext cx="1805977" cy="64263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Bibliographic Data</a:t>
            </a:r>
            <a:endParaRPr lang="en-US" dirty="0"/>
          </a:p>
        </p:txBody>
      </p:sp>
      <p:sp>
        <p:nvSpPr>
          <p:cNvPr id="6" name="Rectangle 5"/>
          <p:cNvSpPr/>
          <p:nvPr/>
        </p:nvSpPr>
        <p:spPr>
          <a:xfrm>
            <a:off x="585455" y="3473795"/>
            <a:ext cx="1805977" cy="63271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Content Package</a:t>
            </a:r>
            <a:endParaRPr lang="en-US" dirty="0"/>
          </a:p>
        </p:txBody>
      </p:sp>
      <p:sp>
        <p:nvSpPr>
          <p:cNvPr id="15" name="TextBox 14"/>
          <p:cNvSpPr txBox="1"/>
          <p:nvPr/>
        </p:nvSpPr>
        <p:spPr>
          <a:xfrm>
            <a:off x="1036949" y="2090917"/>
            <a:ext cx="1473248" cy="492443"/>
          </a:xfrm>
          <a:prstGeom prst="rect">
            <a:avLst/>
          </a:prstGeom>
          <a:noFill/>
        </p:spPr>
        <p:txBody>
          <a:bodyPr wrap="square" rtlCol="0">
            <a:spAutoFit/>
          </a:bodyPr>
          <a:lstStyle/>
          <a:p>
            <a:r>
              <a:rPr lang="en-US" sz="2600" dirty="0" smtClean="0"/>
              <a:t>Ingest</a:t>
            </a:r>
          </a:p>
        </p:txBody>
      </p:sp>
      <p:sp>
        <p:nvSpPr>
          <p:cNvPr id="22" name="Right Arrow 21"/>
          <p:cNvSpPr/>
          <p:nvPr/>
        </p:nvSpPr>
        <p:spPr>
          <a:xfrm rot="4253154">
            <a:off x="1051939" y="1572365"/>
            <a:ext cx="552622" cy="434462"/>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 name="Rounded Rectangle 2"/>
          <p:cNvSpPr/>
          <p:nvPr/>
        </p:nvSpPr>
        <p:spPr>
          <a:xfrm>
            <a:off x="261608" y="1877126"/>
            <a:ext cx="2676075" cy="2808559"/>
          </a:xfrm>
          <a:prstGeom prst="round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3344219" y="1290698"/>
            <a:ext cx="5006111" cy="3539431"/>
          </a:xfrm>
          <a:prstGeom prst="rect">
            <a:avLst/>
          </a:prstGeom>
        </p:spPr>
        <p:txBody>
          <a:bodyPr wrap="square">
            <a:spAutoFit/>
          </a:bodyPr>
          <a:lstStyle/>
          <a:p>
            <a:r>
              <a:rPr lang="en-US" sz="2800" dirty="0" smtClean="0">
                <a:solidFill>
                  <a:srgbClr val="000000"/>
                </a:solidFill>
              </a:rPr>
              <a:t>Rigorous validation to ensure conformance with specifications:</a:t>
            </a:r>
          </a:p>
          <a:p>
            <a:pPr marL="457200" indent="-457200">
              <a:buFont typeface="Arial"/>
              <a:buChar char="•"/>
            </a:pPr>
            <a:r>
              <a:rPr lang="en-US" sz="2800" dirty="0" smtClean="0">
                <a:solidFill>
                  <a:srgbClr val="000000"/>
                </a:solidFill>
              </a:rPr>
              <a:t>Resolution, image metadata</a:t>
            </a:r>
          </a:p>
          <a:p>
            <a:pPr marL="457200" indent="-457200">
              <a:buFont typeface="Arial"/>
              <a:buChar char="•"/>
            </a:pPr>
            <a:r>
              <a:rPr lang="en-US" sz="2800" dirty="0" smtClean="0">
                <a:solidFill>
                  <a:srgbClr val="000000"/>
                </a:solidFill>
              </a:rPr>
              <a:t>Barcode</a:t>
            </a:r>
          </a:p>
          <a:p>
            <a:pPr marL="457200" indent="-457200">
              <a:buFont typeface="Arial"/>
              <a:buChar char="•"/>
            </a:pPr>
            <a:r>
              <a:rPr lang="en-US" sz="2800" dirty="0" smtClean="0">
                <a:solidFill>
                  <a:srgbClr val="000000"/>
                </a:solidFill>
              </a:rPr>
              <a:t>Fixity</a:t>
            </a:r>
          </a:p>
          <a:p>
            <a:pPr marL="457200" indent="-457200">
              <a:buFont typeface="Arial"/>
              <a:buChar char="•"/>
            </a:pPr>
            <a:r>
              <a:rPr lang="en-US" sz="2800" dirty="0" smtClean="0">
                <a:solidFill>
                  <a:srgbClr val="000000"/>
                </a:solidFill>
              </a:rPr>
              <a:t>Consistency</a:t>
            </a:r>
          </a:p>
          <a:p>
            <a:pPr marL="457200" indent="-457200">
              <a:buFont typeface="Arial"/>
              <a:buChar char="•"/>
            </a:pPr>
            <a:r>
              <a:rPr lang="en-US" sz="2800" dirty="0" smtClean="0">
                <a:solidFill>
                  <a:srgbClr val="000000"/>
                </a:solidFill>
              </a:rPr>
              <a:t>Well</a:t>
            </a:r>
            <a:r>
              <a:rPr lang="en-US" sz="2800" dirty="0">
                <a:solidFill>
                  <a:srgbClr val="000000"/>
                </a:solidFill>
              </a:rPr>
              <a:t>-</a:t>
            </a:r>
            <a:r>
              <a:rPr lang="en-US" sz="2800" dirty="0" err="1" smtClean="0">
                <a:solidFill>
                  <a:srgbClr val="000000"/>
                </a:solidFill>
              </a:rPr>
              <a:t>formedness</a:t>
            </a:r>
            <a:endParaRPr lang="en-US" sz="2800" dirty="0" smtClean="0">
              <a:solidFill>
                <a:srgbClr val="000000"/>
              </a:solidFill>
            </a:endParaRPr>
          </a:p>
          <a:p>
            <a:pPr marL="457200" indent="-457200">
              <a:buFont typeface="Arial"/>
              <a:buChar char="•"/>
            </a:pPr>
            <a:r>
              <a:rPr lang="en-US" sz="2800" dirty="0" smtClean="0">
                <a:solidFill>
                  <a:srgbClr val="000000"/>
                </a:solidFill>
              </a:rPr>
              <a:t>Prepare </a:t>
            </a:r>
            <a:r>
              <a:rPr lang="en-US" sz="2800" dirty="0">
                <a:solidFill>
                  <a:srgbClr val="000000"/>
                </a:solidFill>
              </a:rPr>
              <a:t>archival package</a:t>
            </a:r>
          </a:p>
        </p:txBody>
      </p:sp>
    </p:spTree>
    <p:extLst>
      <p:ext uri="{BB962C8B-B14F-4D97-AF65-F5344CB8AC3E}">
        <p14:creationId xmlns:p14="http://schemas.microsoft.com/office/powerpoint/2010/main" val="15900931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n 3"/>
          <p:cNvSpPr/>
          <p:nvPr/>
        </p:nvSpPr>
        <p:spPr>
          <a:xfrm>
            <a:off x="466909" y="325752"/>
            <a:ext cx="1131216" cy="873064"/>
          </a:xfrm>
          <a:prstGeom prst="ca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dirty="0" smtClean="0">
                <a:solidFill>
                  <a:schemeClr val="tx1"/>
                </a:solidFill>
              </a:rPr>
              <a:t>Source</a:t>
            </a:r>
            <a:endParaRPr lang="en-US" sz="2400" dirty="0">
              <a:solidFill>
                <a:schemeClr val="tx1"/>
              </a:solidFill>
            </a:endParaRPr>
          </a:p>
        </p:txBody>
      </p:sp>
      <p:sp>
        <p:nvSpPr>
          <p:cNvPr id="5" name="Rectangle 4"/>
          <p:cNvSpPr/>
          <p:nvPr/>
        </p:nvSpPr>
        <p:spPr>
          <a:xfrm>
            <a:off x="585455" y="2640420"/>
            <a:ext cx="1805977" cy="64263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Bibliographic Data</a:t>
            </a:r>
            <a:endParaRPr lang="en-US" dirty="0"/>
          </a:p>
        </p:txBody>
      </p:sp>
      <p:sp>
        <p:nvSpPr>
          <p:cNvPr id="6" name="Rectangle 5"/>
          <p:cNvSpPr/>
          <p:nvPr/>
        </p:nvSpPr>
        <p:spPr>
          <a:xfrm>
            <a:off x="585455" y="3473795"/>
            <a:ext cx="1805977" cy="63271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Content Package</a:t>
            </a:r>
            <a:endParaRPr lang="en-US" dirty="0"/>
          </a:p>
        </p:txBody>
      </p:sp>
      <p:sp>
        <p:nvSpPr>
          <p:cNvPr id="15" name="TextBox 14"/>
          <p:cNvSpPr txBox="1"/>
          <p:nvPr/>
        </p:nvSpPr>
        <p:spPr>
          <a:xfrm>
            <a:off x="1036949" y="2090917"/>
            <a:ext cx="1473248" cy="492443"/>
          </a:xfrm>
          <a:prstGeom prst="rect">
            <a:avLst/>
          </a:prstGeom>
          <a:noFill/>
        </p:spPr>
        <p:txBody>
          <a:bodyPr wrap="square" rtlCol="0">
            <a:spAutoFit/>
          </a:bodyPr>
          <a:lstStyle/>
          <a:p>
            <a:r>
              <a:rPr lang="en-US" sz="2600" dirty="0" smtClean="0"/>
              <a:t>Ingest</a:t>
            </a:r>
          </a:p>
        </p:txBody>
      </p:sp>
      <p:sp>
        <p:nvSpPr>
          <p:cNvPr id="22" name="Right Arrow 21"/>
          <p:cNvSpPr/>
          <p:nvPr/>
        </p:nvSpPr>
        <p:spPr>
          <a:xfrm rot="4253154">
            <a:off x="1051939" y="1572365"/>
            <a:ext cx="552622" cy="434462"/>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 name="Rounded Rectangle 2"/>
          <p:cNvSpPr/>
          <p:nvPr/>
        </p:nvSpPr>
        <p:spPr>
          <a:xfrm>
            <a:off x="261608" y="1877126"/>
            <a:ext cx="2676075" cy="2808559"/>
          </a:xfrm>
          <a:prstGeom prst="round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3136185" y="540188"/>
            <a:ext cx="5675918" cy="5632311"/>
          </a:xfrm>
          <a:prstGeom prst="rect">
            <a:avLst/>
          </a:prstGeom>
        </p:spPr>
        <p:txBody>
          <a:bodyPr wrap="square">
            <a:spAutoFit/>
          </a:bodyPr>
          <a:lstStyle/>
          <a:p>
            <a:r>
              <a:rPr lang="en-US" sz="2000" dirty="0" smtClean="0">
                <a:solidFill>
                  <a:srgbClr val="000000"/>
                </a:solidFill>
              </a:rPr>
              <a:t>More about ingest</a:t>
            </a:r>
          </a:p>
          <a:p>
            <a:pPr marL="342900" indent="-342900">
              <a:buFont typeface="Arial"/>
              <a:buChar char="•"/>
            </a:pPr>
            <a:r>
              <a:rPr lang="en-US" sz="2000" dirty="0">
                <a:solidFill>
                  <a:srgbClr val="000000"/>
                </a:solidFill>
              </a:rPr>
              <a:t>New Digitization</a:t>
            </a:r>
          </a:p>
          <a:p>
            <a:pPr marL="342900" indent="-342900">
              <a:buFont typeface="Arial"/>
              <a:buChar char="•"/>
            </a:pPr>
            <a:r>
              <a:rPr lang="en-US" sz="2000" dirty="0">
                <a:solidFill>
                  <a:srgbClr val="000000"/>
                </a:solidFill>
              </a:rPr>
              <a:t>Existing </a:t>
            </a:r>
            <a:r>
              <a:rPr lang="en-US" sz="2000" dirty="0" smtClean="0">
                <a:solidFill>
                  <a:srgbClr val="000000"/>
                </a:solidFill>
              </a:rPr>
              <a:t>Digitization</a:t>
            </a:r>
            <a:endParaRPr lang="en-US" sz="2000" dirty="0" smtClean="0">
              <a:solidFill>
                <a:srgbClr val="000000"/>
              </a:solidFill>
              <a:hlinkClick r:id="rId3"/>
            </a:endParaRPr>
          </a:p>
          <a:p>
            <a:pPr marL="342900" indent="-342900">
              <a:buFont typeface="Arial"/>
              <a:buChar char="•"/>
            </a:pPr>
            <a:r>
              <a:rPr lang="en-US" sz="2000" dirty="0" smtClean="0">
                <a:solidFill>
                  <a:srgbClr val="000000"/>
                </a:solidFill>
                <a:hlinkClick r:id="rId3"/>
              </a:rPr>
              <a:t>http://www.hathitrust.org/ingest</a:t>
            </a:r>
            <a:endParaRPr lang="en-US" sz="2000" dirty="0" smtClean="0">
              <a:solidFill>
                <a:srgbClr val="000000"/>
              </a:solidFill>
            </a:endParaRPr>
          </a:p>
          <a:p>
            <a:r>
              <a:rPr lang="en-US" sz="2000" dirty="0">
                <a:solidFill>
                  <a:srgbClr val="000000"/>
                </a:solidFill>
              </a:rPr>
              <a:t>Ingest checklist:</a:t>
            </a:r>
          </a:p>
          <a:p>
            <a:pPr marL="342900" indent="-342900">
              <a:buFont typeface="Arial"/>
              <a:buChar char="•"/>
            </a:pPr>
            <a:r>
              <a:rPr lang="en-US" sz="2000" dirty="0">
                <a:solidFill>
                  <a:srgbClr val="000000"/>
                </a:solidFill>
              </a:rPr>
              <a:t>Deposit Forms</a:t>
            </a:r>
          </a:p>
          <a:p>
            <a:pPr marL="342900" indent="-342900">
              <a:buFont typeface="Arial"/>
              <a:buChar char="•"/>
            </a:pPr>
            <a:r>
              <a:rPr lang="en-US" sz="2000" dirty="0">
                <a:solidFill>
                  <a:srgbClr val="000000"/>
                </a:solidFill>
              </a:rPr>
              <a:t>Bibliographic metadata specifications</a:t>
            </a:r>
          </a:p>
          <a:p>
            <a:pPr marL="342900" indent="-342900">
              <a:buFont typeface="Arial"/>
              <a:buChar char="•"/>
            </a:pPr>
            <a:r>
              <a:rPr lang="en-US" sz="2000" dirty="0">
                <a:solidFill>
                  <a:srgbClr val="000000"/>
                </a:solidFill>
                <a:hlinkClick r:id="rId4"/>
              </a:rPr>
              <a:t>http://www.hathitrust.org/ingest_checklist</a:t>
            </a:r>
            <a:endParaRPr lang="en-US" sz="2000" dirty="0">
              <a:solidFill>
                <a:srgbClr val="000000"/>
              </a:solidFill>
            </a:endParaRPr>
          </a:p>
          <a:p>
            <a:r>
              <a:rPr lang="en-US" sz="2000" dirty="0" smtClean="0">
                <a:solidFill>
                  <a:srgbClr val="000000"/>
                </a:solidFill>
              </a:rPr>
              <a:t>Ingest tools</a:t>
            </a:r>
          </a:p>
          <a:p>
            <a:pPr marL="342900" indent="-342900">
              <a:buFont typeface="Arial"/>
              <a:buChar char="•"/>
            </a:pPr>
            <a:r>
              <a:rPr lang="en-US" sz="2000" dirty="0" smtClean="0">
                <a:solidFill>
                  <a:srgbClr val="000000"/>
                </a:solidFill>
              </a:rPr>
              <a:t>Tools for validating, remediating, packaging</a:t>
            </a:r>
          </a:p>
          <a:p>
            <a:pPr marL="342900" indent="-342900">
              <a:buFont typeface="Arial"/>
              <a:buChar char="•"/>
            </a:pPr>
            <a:r>
              <a:rPr lang="en-US" sz="2000" dirty="0" smtClean="0">
                <a:solidFill>
                  <a:srgbClr val="000000"/>
                </a:solidFill>
              </a:rPr>
              <a:t>Detailed content specifications</a:t>
            </a:r>
          </a:p>
          <a:p>
            <a:pPr marL="342900" indent="-342900">
              <a:buFont typeface="Arial"/>
              <a:buChar char="•"/>
            </a:pPr>
            <a:r>
              <a:rPr lang="en-US" sz="2000" dirty="0" smtClean="0">
                <a:solidFill>
                  <a:srgbClr val="000000"/>
                </a:solidFill>
                <a:hlinkClick r:id="rId5"/>
              </a:rPr>
              <a:t>http://www.hathitrust.org/ingest_tools</a:t>
            </a:r>
            <a:endParaRPr lang="en-US" sz="2000" dirty="0" smtClean="0">
              <a:solidFill>
                <a:srgbClr val="000000"/>
              </a:solidFill>
            </a:endParaRPr>
          </a:p>
          <a:p>
            <a:r>
              <a:rPr lang="en-US" sz="2000" dirty="0" smtClean="0">
                <a:solidFill>
                  <a:srgbClr val="000000"/>
                </a:solidFill>
              </a:rPr>
              <a:t>Deposit Guidelines</a:t>
            </a:r>
          </a:p>
          <a:p>
            <a:pPr marL="342900" indent="-342900">
              <a:buFont typeface="Arial"/>
              <a:buChar char="•"/>
            </a:pPr>
            <a:r>
              <a:rPr lang="en-US" sz="2000" dirty="0" smtClean="0">
                <a:solidFill>
                  <a:srgbClr val="000000"/>
                </a:solidFill>
              </a:rPr>
              <a:t>Policies</a:t>
            </a:r>
          </a:p>
          <a:p>
            <a:pPr marL="342900" indent="-342900">
              <a:buFont typeface="Arial"/>
              <a:buChar char="•"/>
            </a:pPr>
            <a:r>
              <a:rPr lang="en-US" sz="2000" dirty="0" smtClean="0">
                <a:solidFill>
                  <a:srgbClr val="000000"/>
                </a:solidFill>
                <a:hlinkClick r:id="rId6"/>
              </a:rPr>
              <a:t>http://www.hathitrust.org/deposit_guidelines</a:t>
            </a:r>
            <a:endParaRPr lang="en-US" sz="2000" dirty="0" smtClean="0">
              <a:solidFill>
                <a:srgbClr val="000000"/>
              </a:solidFill>
            </a:endParaRPr>
          </a:p>
          <a:p>
            <a:r>
              <a:rPr lang="en-US" sz="2000" dirty="0" smtClean="0">
                <a:solidFill>
                  <a:srgbClr val="000000"/>
                </a:solidFill>
              </a:rPr>
              <a:t>Example METS files and </a:t>
            </a:r>
            <a:r>
              <a:rPr lang="en-US" sz="2000" dirty="0">
                <a:solidFill>
                  <a:srgbClr val="000000"/>
                </a:solidFill>
              </a:rPr>
              <a:t>METS </a:t>
            </a:r>
            <a:r>
              <a:rPr lang="en-US" sz="2000" dirty="0" smtClean="0">
                <a:solidFill>
                  <a:srgbClr val="000000"/>
                </a:solidFill>
              </a:rPr>
              <a:t>profile</a:t>
            </a:r>
          </a:p>
          <a:p>
            <a:pPr marL="342900" indent="-342900">
              <a:buFont typeface="Arial"/>
              <a:buChar char="•"/>
            </a:pPr>
            <a:r>
              <a:rPr lang="en-US" sz="2000" dirty="0" smtClean="0">
                <a:solidFill>
                  <a:srgbClr val="000000"/>
                </a:solidFill>
                <a:hlinkClick r:id="rId7"/>
              </a:rPr>
              <a:t>http</a:t>
            </a:r>
            <a:r>
              <a:rPr lang="en-US" sz="2000" dirty="0">
                <a:solidFill>
                  <a:srgbClr val="000000"/>
                </a:solidFill>
                <a:hlinkClick r:id="rId7"/>
              </a:rPr>
              <a:t>://www.hathitrust.org/</a:t>
            </a:r>
            <a:r>
              <a:rPr lang="en-US" sz="2000" dirty="0" smtClean="0">
                <a:solidFill>
                  <a:srgbClr val="000000"/>
                </a:solidFill>
                <a:hlinkClick r:id="rId7"/>
              </a:rPr>
              <a:t>digital_object_specifications</a:t>
            </a:r>
            <a:endParaRPr lang="en-US" sz="2000" dirty="0" smtClean="0">
              <a:solidFill>
                <a:srgbClr val="000000"/>
              </a:solidFill>
            </a:endParaRPr>
          </a:p>
        </p:txBody>
      </p:sp>
    </p:spTree>
    <p:extLst>
      <p:ext uri="{BB962C8B-B14F-4D97-AF65-F5344CB8AC3E}">
        <p14:creationId xmlns:p14="http://schemas.microsoft.com/office/powerpoint/2010/main" val="7558689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n 3"/>
          <p:cNvSpPr/>
          <p:nvPr/>
        </p:nvSpPr>
        <p:spPr>
          <a:xfrm>
            <a:off x="466909" y="325752"/>
            <a:ext cx="1131216" cy="873064"/>
          </a:xfrm>
          <a:prstGeom prst="ca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dirty="0" smtClean="0">
                <a:solidFill>
                  <a:schemeClr val="tx1"/>
                </a:solidFill>
              </a:rPr>
              <a:t>Source</a:t>
            </a:r>
            <a:endParaRPr lang="en-US" sz="2400" dirty="0">
              <a:solidFill>
                <a:schemeClr val="tx1"/>
              </a:solidFill>
            </a:endParaRPr>
          </a:p>
        </p:txBody>
      </p:sp>
      <p:sp>
        <p:nvSpPr>
          <p:cNvPr id="5" name="Rectangle 4"/>
          <p:cNvSpPr/>
          <p:nvPr/>
        </p:nvSpPr>
        <p:spPr>
          <a:xfrm>
            <a:off x="585455" y="2640420"/>
            <a:ext cx="1805977" cy="64263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Bibliographic Data</a:t>
            </a:r>
            <a:endParaRPr lang="en-US" dirty="0"/>
          </a:p>
        </p:txBody>
      </p:sp>
      <p:sp>
        <p:nvSpPr>
          <p:cNvPr id="6" name="Rectangle 5"/>
          <p:cNvSpPr/>
          <p:nvPr/>
        </p:nvSpPr>
        <p:spPr>
          <a:xfrm>
            <a:off x="585455" y="3473795"/>
            <a:ext cx="1805977" cy="63271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Content Package</a:t>
            </a:r>
            <a:endParaRPr lang="en-US" dirty="0"/>
          </a:p>
        </p:txBody>
      </p:sp>
      <p:sp>
        <p:nvSpPr>
          <p:cNvPr id="9" name="Can 8"/>
          <p:cNvSpPr/>
          <p:nvPr/>
        </p:nvSpPr>
        <p:spPr>
          <a:xfrm>
            <a:off x="3281676" y="1473356"/>
            <a:ext cx="1005406" cy="1032661"/>
          </a:xfrm>
          <a:prstGeom prst="ca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Bib Data</a:t>
            </a:r>
            <a:endParaRPr lang="en-US" dirty="0"/>
          </a:p>
        </p:txBody>
      </p:sp>
      <p:sp>
        <p:nvSpPr>
          <p:cNvPr id="10" name="TextBox 9"/>
          <p:cNvSpPr txBox="1"/>
          <p:nvPr/>
        </p:nvSpPr>
        <p:spPr>
          <a:xfrm>
            <a:off x="3139943" y="837157"/>
            <a:ext cx="3270283" cy="492443"/>
          </a:xfrm>
          <a:prstGeom prst="rect">
            <a:avLst/>
          </a:prstGeom>
          <a:noFill/>
        </p:spPr>
        <p:txBody>
          <a:bodyPr wrap="square" rtlCol="0">
            <a:spAutoFit/>
          </a:bodyPr>
          <a:lstStyle/>
          <a:p>
            <a:r>
              <a:rPr lang="en-US" sz="2600" dirty="0" smtClean="0"/>
              <a:t>Data Management</a:t>
            </a:r>
            <a:endParaRPr lang="en-US" sz="2600" dirty="0"/>
          </a:p>
        </p:txBody>
      </p:sp>
      <p:sp>
        <p:nvSpPr>
          <p:cNvPr id="12" name="Can 11"/>
          <p:cNvSpPr/>
          <p:nvPr/>
        </p:nvSpPr>
        <p:spPr>
          <a:xfrm>
            <a:off x="4353357" y="1473357"/>
            <a:ext cx="1005406" cy="1032661"/>
          </a:xfrm>
          <a:prstGeom prst="ca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Rights Data</a:t>
            </a:r>
            <a:endParaRPr lang="en-US" dirty="0"/>
          </a:p>
        </p:txBody>
      </p:sp>
      <p:sp>
        <p:nvSpPr>
          <p:cNvPr id="13" name="TextBox 12"/>
          <p:cNvSpPr txBox="1"/>
          <p:nvPr/>
        </p:nvSpPr>
        <p:spPr>
          <a:xfrm>
            <a:off x="3759022" y="3823572"/>
            <a:ext cx="1614358" cy="492443"/>
          </a:xfrm>
          <a:prstGeom prst="rect">
            <a:avLst/>
          </a:prstGeom>
          <a:noFill/>
        </p:spPr>
        <p:txBody>
          <a:bodyPr wrap="square" rtlCol="0">
            <a:spAutoFit/>
          </a:bodyPr>
          <a:lstStyle/>
          <a:p>
            <a:r>
              <a:rPr lang="en-US" sz="2600" dirty="0" smtClean="0"/>
              <a:t>Storage</a:t>
            </a:r>
          </a:p>
        </p:txBody>
      </p:sp>
      <p:sp>
        <p:nvSpPr>
          <p:cNvPr id="14" name="TextBox 13"/>
          <p:cNvSpPr txBox="1"/>
          <p:nvPr/>
        </p:nvSpPr>
        <p:spPr>
          <a:xfrm>
            <a:off x="7019082" y="757003"/>
            <a:ext cx="1823613" cy="492443"/>
          </a:xfrm>
          <a:prstGeom prst="rect">
            <a:avLst/>
          </a:prstGeom>
          <a:noFill/>
        </p:spPr>
        <p:txBody>
          <a:bodyPr wrap="square" rtlCol="0">
            <a:spAutoFit/>
          </a:bodyPr>
          <a:lstStyle/>
          <a:p>
            <a:r>
              <a:rPr lang="en-US" sz="2600" dirty="0" smtClean="0"/>
              <a:t>Access</a:t>
            </a:r>
          </a:p>
        </p:txBody>
      </p:sp>
      <p:sp>
        <p:nvSpPr>
          <p:cNvPr id="15" name="TextBox 14"/>
          <p:cNvSpPr txBox="1"/>
          <p:nvPr/>
        </p:nvSpPr>
        <p:spPr>
          <a:xfrm>
            <a:off x="1036949" y="2090917"/>
            <a:ext cx="1473248" cy="492443"/>
          </a:xfrm>
          <a:prstGeom prst="rect">
            <a:avLst/>
          </a:prstGeom>
          <a:noFill/>
        </p:spPr>
        <p:txBody>
          <a:bodyPr wrap="square" rtlCol="0">
            <a:spAutoFit/>
          </a:bodyPr>
          <a:lstStyle/>
          <a:p>
            <a:r>
              <a:rPr lang="en-US" sz="2600" dirty="0" smtClean="0"/>
              <a:t>Ingest</a:t>
            </a:r>
          </a:p>
        </p:txBody>
      </p:sp>
      <p:sp>
        <p:nvSpPr>
          <p:cNvPr id="16" name="Rounded Rectangle 15"/>
          <p:cNvSpPr/>
          <p:nvPr/>
        </p:nvSpPr>
        <p:spPr>
          <a:xfrm>
            <a:off x="6410227" y="1378197"/>
            <a:ext cx="2275912" cy="4762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Catalog</a:t>
            </a:r>
            <a:endParaRPr lang="en-US" dirty="0"/>
          </a:p>
        </p:txBody>
      </p:sp>
      <p:sp>
        <p:nvSpPr>
          <p:cNvPr id="17" name="Rounded Rectangle 16"/>
          <p:cNvSpPr/>
          <p:nvPr/>
        </p:nvSpPr>
        <p:spPr>
          <a:xfrm>
            <a:off x="6410227" y="2124526"/>
            <a:ext cx="2275912" cy="4762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Full-text Search</a:t>
            </a:r>
            <a:endParaRPr lang="en-US" dirty="0"/>
          </a:p>
        </p:txBody>
      </p:sp>
      <p:sp>
        <p:nvSpPr>
          <p:cNvPr id="18" name="Rounded Rectangle 17"/>
          <p:cNvSpPr/>
          <p:nvPr/>
        </p:nvSpPr>
        <p:spPr>
          <a:xfrm>
            <a:off x="6410227" y="2848393"/>
            <a:ext cx="2275912" cy="4762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err="1" smtClean="0"/>
              <a:t>PageTurner</a:t>
            </a:r>
            <a:endParaRPr lang="en-US" dirty="0"/>
          </a:p>
        </p:txBody>
      </p:sp>
      <p:sp>
        <p:nvSpPr>
          <p:cNvPr id="19" name="Rounded Rectangle 18"/>
          <p:cNvSpPr/>
          <p:nvPr/>
        </p:nvSpPr>
        <p:spPr>
          <a:xfrm>
            <a:off x="6410227" y="4313574"/>
            <a:ext cx="2275912" cy="4762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APIs</a:t>
            </a:r>
            <a:endParaRPr lang="en-US" dirty="0"/>
          </a:p>
        </p:txBody>
      </p:sp>
      <p:sp>
        <p:nvSpPr>
          <p:cNvPr id="20" name="Rounded Rectangle 19"/>
          <p:cNvSpPr/>
          <p:nvPr/>
        </p:nvSpPr>
        <p:spPr>
          <a:xfrm>
            <a:off x="6410227" y="3599250"/>
            <a:ext cx="2275912" cy="4762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Collections</a:t>
            </a:r>
            <a:endParaRPr lang="en-US" dirty="0"/>
          </a:p>
        </p:txBody>
      </p:sp>
      <p:sp>
        <p:nvSpPr>
          <p:cNvPr id="22" name="Right Arrow 21"/>
          <p:cNvSpPr/>
          <p:nvPr/>
        </p:nvSpPr>
        <p:spPr>
          <a:xfrm rot="4253154">
            <a:off x="1051939" y="1572365"/>
            <a:ext cx="552622" cy="434462"/>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3" name="Right Arrow 22"/>
          <p:cNvSpPr/>
          <p:nvPr/>
        </p:nvSpPr>
        <p:spPr>
          <a:xfrm rot="20031920">
            <a:off x="2317624" y="1873687"/>
            <a:ext cx="552622" cy="434462"/>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4" name="Right Arrow 23"/>
          <p:cNvSpPr/>
          <p:nvPr/>
        </p:nvSpPr>
        <p:spPr>
          <a:xfrm rot="1437601">
            <a:off x="2320655" y="4429565"/>
            <a:ext cx="552622" cy="434462"/>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5" name="Can 24"/>
          <p:cNvSpPr/>
          <p:nvPr/>
        </p:nvSpPr>
        <p:spPr>
          <a:xfrm>
            <a:off x="3784379" y="2270224"/>
            <a:ext cx="1005406" cy="1032661"/>
          </a:xfrm>
          <a:prstGeom prst="ca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Holdings Data</a:t>
            </a:r>
          </a:p>
        </p:txBody>
      </p:sp>
      <p:sp>
        <p:nvSpPr>
          <p:cNvPr id="26" name="Right Arrow 25"/>
          <p:cNvSpPr/>
          <p:nvPr/>
        </p:nvSpPr>
        <p:spPr>
          <a:xfrm rot="2385908">
            <a:off x="5582917" y="1960710"/>
            <a:ext cx="552622" cy="434462"/>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7" name="Right Arrow 26"/>
          <p:cNvSpPr/>
          <p:nvPr/>
        </p:nvSpPr>
        <p:spPr>
          <a:xfrm rot="19852609">
            <a:off x="5634743" y="4581966"/>
            <a:ext cx="552622" cy="434462"/>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0" name="Rounded Rectangle 29"/>
          <p:cNvSpPr/>
          <p:nvPr/>
        </p:nvSpPr>
        <p:spPr>
          <a:xfrm>
            <a:off x="6410227" y="5044075"/>
            <a:ext cx="2275912" cy="4762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Datasets</a:t>
            </a:r>
            <a:endParaRPr lang="en-US" dirty="0"/>
          </a:p>
        </p:txBody>
      </p:sp>
      <p:sp>
        <p:nvSpPr>
          <p:cNvPr id="28" name="Rounded Rectangle 27"/>
          <p:cNvSpPr/>
          <p:nvPr/>
        </p:nvSpPr>
        <p:spPr>
          <a:xfrm>
            <a:off x="2949044" y="665236"/>
            <a:ext cx="3108791" cy="2808559"/>
          </a:xfrm>
          <a:prstGeom prst="round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Can 28"/>
          <p:cNvSpPr/>
          <p:nvPr/>
        </p:nvSpPr>
        <p:spPr>
          <a:xfrm>
            <a:off x="3080039" y="4384300"/>
            <a:ext cx="1207043" cy="1327224"/>
          </a:xfrm>
          <a:prstGeom prst="ca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Michigan</a:t>
            </a:r>
            <a:endParaRPr lang="en-US" dirty="0"/>
          </a:p>
        </p:txBody>
      </p:sp>
      <p:sp>
        <p:nvSpPr>
          <p:cNvPr id="31" name="Can 30"/>
          <p:cNvSpPr/>
          <p:nvPr/>
        </p:nvSpPr>
        <p:spPr>
          <a:xfrm>
            <a:off x="4196494" y="4633918"/>
            <a:ext cx="1287170" cy="1367526"/>
          </a:xfrm>
          <a:prstGeom prst="ca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Indiana</a:t>
            </a:r>
            <a:endParaRPr lang="en-US" dirty="0" smtClean="0"/>
          </a:p>
        </p:txBody>
      </p:sp>
    </p:spTree>
    <p:extLst>
      <p:ext uri="{BB962C8B-B14F-4D97-AF65-F5344CB8AC3E}">
        <p14:creationId xmlns:p14="http://schemas.microsoft.com/office/powerpoint/2010/main" val="38310849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n 8"/>
          <p:cNvSpPr/>
          <p:nvPr/>
        </p:nvSpPr>
        <p:spPr>
          <a:xfrm>
            <a:off x="3281676" y="1473356"/>
            <a:ext cx="1005406" cy="1032661"/>
          </a:xfrm>
          <a:prstGeom prst="can">
            <a:avLst/>
          </a:prstGeom>
          <a:ln w="76200" cmpd="sng"/>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Bib Data</a:t>
            </a:r>
            <a:endParaRPr lang="en-US" dirty="0"/>
          </a:p>
        </p:txBody>
      </p:sp>
      <p:sp>
        <p:nvSpPr>
          <p:cNvPr id="10" name="TextBox 9"/>
          <p:cNvSpPr txBox="1"/>
          <p:nvPr/>
        </p:nvSpPr>
        <p:spPr>
          <a:xfrm>
            <a:off x="3139943" y="837157"/>
            <a:ext cx="3270283" cy="492443"/>
          </a:xfrm>
          <a:prstGeom prst="rect">
            <a:avLst/>
          </a:prstGeom>
          <a:noFill/>
        </p:spPr>
        <p:txBody>
          <a:bodyPr wrap="square" rtlCol="0">
            <a:spAutoFit/>
          </a:bodyPr>
          <a:lstStyle/>
          <a:p>
            <a:r>
              <a:rPr lang="en-US" sz="2600" dirty="0" smtClean="0"/>
              <a:t>Data Management</a:t>
            </a:r>
            <a:endParaRPr lang="en-US" sz="2600" dirty="0"/>
          </a:p>
        </p:txBody>
      </p:sp>
      <p:sp>
        <p:nvSpPr>
          <p:cNvPr id="12" name="Can 11"/>
          <p:cNvSpPr/>
          <p:nvPr/>
        </p:nvSpPr>
        <p:spPr>
          <a:xfrm>
            <a:off x="4353357" y="1473357"/>
            <a:ext cx="1005406" cy="1032661"/>
          </a:xfrm>
          <a:prstGeom prst="ca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Rights Data</a:t>
            </a:r>
            <a:endParaRPr lang="en-US" dirty="0"/>
          </a:p>
        </p:txBody>
      </p:sp>
      <p:sp>
        <p:nvSpPr>
          <p:cNvPr id="25" name="Can 24"/>
          <p:cNvSpPr/>
          <p:nvPr/>
        </p:nvSpPr>
        <p:spPr>
          <a:xfrm>
            <a:off x="3784379" y="2270224"/>
            <a:ext cx="1005406" cy="1032661"/>
          </a:xfrm>
          <a:prstGeom prst="ca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Holdings Data</a:t>
            </a:r>
          </a:p>
        </p:txBody>
      </p:sp>
      <p:sp>
        <p:nvSpPr>
          <p:cNvPr id="28" name="Rounded Rectangle 27"/>
          <p:cNvSpPr/>
          <p:nvPr/>
        </p:nvSpPr>
        <p:spPr>
          <a:xfrm>
            <a:off x="2949044" y="665236"/>
            <a:ext cx="3108791" cy="2808559"/>
          </a:xfrm>
          <a:prstGeom prst="round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TextBox 31"/>
          <p:cNvSpPr txBox="1"/>
          <p:nvPr/>
        </p:nvSpPr>
        <p:spPr>
          <a:xfrm>
            <a:off x="487269" y="3464467"/>
            <a:ext cx="8258703" cy="3108544"/>
          </a:xfrm>
          <a:prstGeom prst="rect">
            <a:avLst/>
          </a:prstGeom>
          <a:noFill/>
        </p:spPr>
        <p:txBody>
          <a:bodyPr wrap="square" rtlCol="0">
            <a:spAutoFit/>
          </a:bodyPr>
          <a:lstStyle/>
          <a:p>
            <a:r>
              <a:rPr lang="en-US" sz="2800" dirty="0" smtClean="0"/>
              <a:t>Bibliographic Data</a:t>
            </a:r>
          </a:p>
          <a:p>
            <a:pPr marL="457200" indent="-457200">
              <a:buFont typeface="Arial"/>
              <a:buChar char="•"/>
            </a:pPr>
            <a:r>
              <a:rPr lang="en-US" sz="2800" dirty="0" smtClean="0"/>
              <a:t>Inventory</a:t>
            </a:r>
          </a:p>
          <a:p>
            <a:pPr marL="457200" indent="-457200">
              <a:buFont typeface="Arial"/>
              <a:buChar char="•"/>
            </a:pPr>
            <a:r>
              <a:rPr lang="en-US" sz="2800" dirty="0" smtClean="0"/>
              <a:t>Loading and updating records</a:t>
            </a:r>
          </a:p>
          <a:p>
            <a:pPr marL="457200" indent="-457200">
              <a:buFont typeface="Arial"/>
              <a:buChar char="•"/>
            </a:pPr>
            <a:r>
              <a:rPr lang="en-US" sz="2800" dirty="0" smtClean="0"/>
              <a:t>Duplicate detection and collation</a:t>
            </a:r>
            <a:endParaRPr lang="en-US" sz="2800" dirty="0"/>
          </a:p>
          <a:p>
            <a:pPr marL="457200" indent="-457200">
              <a:buFont typeface="Arial"/>
              <a:buChar char="•"/>
            </a:pPr>
            <a:r>
              <a:rPr lang="en-US" sz="2800" dirty="0" smtClean="0"/>
              <a:t>Source of information for </a:t>
            </a:r>
            <a:r>
              <a:rPr lang="en-US" sz="2800" dirty="0" err="1" smtClean="0"/>
              <a:t>VuFind</a:t>
            </a:r>
            <a:r>
              <a:rPr lang="en-US" sz="2800" dirty="0" smtClean="0"/>
              <a:t> catalog, APIs</a:t>
            </a:r>
          </a:p>
          <a:p>
            <a:pPr marL="457200" indent="-457200">
              <a:buFont typeface="Arial"/>
              <a:buChar char="•"/>
            </a:pPr>
            <a:r>
              <a:rPr lang="en-US" sz="2800" dirty="0" smtClean="0"/>
              <a:t>Rights determination (automated and support</a:t>
            </a:r>
          </a:p>
          <a:p>
            <a:pPr marL="457200" indent="-457200">
              <a:buFont typeface="Arial"/>
              <a:buChar char="•"/>
            </a:pPr>
            <a:r>
              <a:rPr lang="en-US" sz="2800" dirty="0" smtClean="0"/>
              <a:t>  for manual review)</a:t>
            </a:r>
          </a:p>
        </p:txBody>
      </p:sp>
    </p:spTree>
    <p:extLst>
      <p:ext uri="{BB962C8B-B14F-4D97-AF65-F5344CB8AC3E}">
        <p14:creationId xmlns:p14="http://schemas.microsoft.com/office/powerpoint/2010/main" val="19565520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n 8"/>
          <p:cNvSpPr/>
          <p:nvPr/>
        </p:nvSpPr>
        <p:spPr>
          <a:xfrm>
            <a:off x="3281676" y="1473356"/>
            <a:ext cx="1005406" cy="1032661"/>
          </a:xfrm>
          <a:prstGeom prst="can">
            <a:avLst/>
          </a:prstGeom>
          <a:ln w="3175" cmpd="sng"/>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Bib Data</a:t>
            </a:r>
            <a:endParaRPr lang="en-US" dirty="0"/>
          </a:p>
        </p:txBody>
      </p:sp>
      <p:sp>
        <p:nvSpPr>
          <p:cNvPr id="10" name="TextBox 9"/>
          <p:cNvSpPr txBox="1"/>
          <p:nvPr/>
        </p:nvSpPr>
        <p:spPr>
          <a:xfrm>
            <a:off x="3139943" y="837157"/>
            <a:ext cx="3270283" cy="492443"/>
          </a:xfrm>
          <a:prstGeom prst="rect">
            <a:avLst/>
          </a:prstGeom>
          <a:noFill/>
        </p:spPr>
        <p:txBody>
          <a:bodyPr wrap="square" rtlCol="0">
            <a:spAutoFit/>
          </a:bodyPr>
          <a:lstStyle/>
          <a:p>
            <a:r>
              <a:rPr lang="en-US" sz="2600" dirty="0" smtClean="0"/>
              <a:t>Data Management</a:t>
            </a:r>
            <a:endParaRPr lang="en-US" sz="2600" dirty="0"/>
          </a:p>
        </p:txBody>
      </p:sp>
      <p:sp>
        <p:nvSpPr>
          <p:cNvPr id="12" name="Can 11"/>
          <p:cNvSpPr/>
          <p:nvPr/>
        </p:nvSpPr>
        <p:spPr>
          <a:xfrm>
            <a:off x="4353357" y="1473357"/>
            <a:ext cx="1005406" cy="1032661"/>
          </a:xfrm>
          <a:prstGeom prst="can">
            <a:avLst/>
          </a:prstGeom>
          <a:ln w="76200" cmpd="sng"/>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Rights Data</a:t>
            </a:r>
            <a:endParaRPr lang="en-US" dirty="0"/>
          </a:p>
        </p:txBody>
      </p:sp>
      <p:sp>
        <p:nvSpPr>
          <p:cNvPr id="25" name="Can 24"/>
          <p:cNvSpPr/>
          <p:nvPr/>
        </p:nvSpPr>
        <p:spPr>
          <a:xfrm>
            <a:off x="3784379" y="2270224"/>
            <a:ext cx="1005406" cy="1032661"/>
          </a:xfrm>
          <a:prstGeom prst="ca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Holdings Data</a:t>
            </a:r>
          </a:p>
        </p:txBody>
      </p:sp>
      <p:sp>
        <p:nvSpPr>
          <p:cNvPr id="28" name="Rounded Rectangle 27"/>
          <p:cNvSpPr/>
          <p:nvPr/>
        </p:nvSpPr>
        <p:spPr>
          <a:xfrm>
            <a:off x="2949044" y="665236"/>
            <a:ext cx="3108791" cy="2808559"/>
          </a:xfrm>
          <a:prstGeom prst="round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208998398"/>
              </p:ext>
            </p:extLst>
          </p:nvPr>
        </p:nvGraphicFramePr>
        <p:xfrm>
          <a:off x="235912" y="4149892"/>
          <a:ext cx="8710873" cy="1219200"/>
        </p:xfrm>
        <a:graphic>
          <a:graphicData uri="http://schemas.openxmlformats.org/drawingml/2006/table">
            <a:tbl>
              <a:tblPr firstRow="1" bandRow="1">
                <a:tableStyleId>{B301B821-A1FF-4177-AEE7-76D212191A09}</a:tableStyleId>
              </a:tblPr>
              <a:tblGrid>
                <a:gridCol w="1264839"/>
                <a:gridCol w="1693155"/>
                <a:gridCol w="577212"/>
                <a:gridCol w="820231"/>
                <a:gridCol w="834444"/>
                <a:gridCol w="981260"/>
                <a:gridCol w="1827838"/>
                <a:gridCol w="711894"/>
              </a:tblGrid>
              <a:tr h="370840">
                <a:tc>
                  <a:txBody>
                    <a:bodyPr/>
                    <a:lstStyle/>
                    <a:p>
                      <a:r>
                        <a:rPr lang="en-US" dirty="0" smtClean="0"/>
                        <a:t>namespace</a:t>
                      </a:r>
                      <a:endParaRPr lang="en-US" dirty="0"/>
                    </a:p>
                  </a:txBody>
                  <a:tcPr/>
                </a:tc>
                <a:tc>
                  <a:txBody>
                    <a:bodyPr/>
                    <a:lstStyle/>
                    <a:p>
                      <a:r>
                        <a:rPr lang="en-US" dirty="0" smtClean="0"/>
                        <a:t>id</a:t>
                      </a:r>
                      <a:endParaRPr lang="en-US" dirty="0"/>
                    </a:p>
                  </a:txBody>
                  <a:tcPr/>
                </a:tc>
                <a:tc>
                  <a:txBody>
                    <a:bodyPr/>
                    <a:lstStyle/>
                    <a:p>
                      <a:r>
                        <a:rPr lang="en-US" dirty="0" err="1" smtClean="0"/>
                        <a:t>attr</a:t>
                      </a:r>
                      <a:endParaRPr lang="en-US" dirty="0"/>
                    </a:p>
                  </a:txBody>
                  <a:tcPr/>
                </a:tc>
                <a:tc>
                  <a:txBody>
                    <a:bodyPr/>
                    <a:lstStyle/>
                    <a:p>
                      <a:r>
                        <a:rPr lang="en-US" dirty="0" smtClean="0"/>
                        <a:t>reason</a:t>
                      </a:r>
                      <a:endParaRPr lang="en-US" dirty="0"/>
                    </a:p>
                  </a:txBody>
                  <a:tcPr/>
                </a:tc>
                <a:tc>
                  <a:txBody>
                    <a:bodyPr/>
                    <a:lstStyle/>
                    <a:p>
                      <a:r>
                        <a:rPr lang="en-US" dirty="0" smtClean="0"/>
                        <a:t>source</a:t>
                      </a:r>
                      <a:endParaRPr lang="en-US" dirty="0"/>
                    </a:p>
                  </a:txBody>
                  <a:tcPr/>
                </a:tc>
                <a:tc>
                  <a:txBody>
                    <a:bodyPr/>
                    <a:lstStyle/>
                    <a:p>
                      <a:r>
                        <a:rPr lang="en-US" dirty="0" smtClean="0"/>
                        <a:t>user</a:t>
                      </a:r>
                      <a:endParaRPr lang="en-US" dirty="0"/>
                    </a:p>
                  </a:txBody>
                  <a:tcPr/>
                </a:tc>
                <a:tc>
                  <a:txBody>
                    <a:bodyPr/>
                    <a:lstStyle/>
                    <a:p>
                      <a:r>
                        <a:rPr lang="en-US" dirty="0" smtClean="0"/>
                        <a:t>time</a:t>
                      </a:r>
                      <a:endParaRPr lang="en-US" dirty="0"/>
                    </a:p>
                  </a:txBody>
                  <a:tcPr/>
                </a:tc>
                <a:tc>
                  <a:txBody>
                    <a:bodyPr/>
                    <a:lstStyle/>
                    <a:p>
                      <a:r>
                        <a:rPr lang="en-US" dirty="0" smtClean="0"/>
                        <a:t>note</a:t>
                      </a:r>
                      <a:endParaRPr lang="en-US" dirty="0"/>
                    </a:p>
                  </a:txBody>
                  <a:tcPr/>
                </a:tc>
              </a:tr>
              <a:tr h="370840">
                <a:tc>
                  <a:txBody>
                    <a:bodyPr/>
                    <a:lstStyle/>
                    <a:p>
                      <a:r>
                        <a:rPr lang="en-US" sz="1600" dirty="0" err="1" smtClean="0"/>
                        <a:t>Inu</a:t>
                      </a:r>
                      <a:endParaRPr lang="en-US" sz="1600" dirty="0"/>
                    </a:p>
                  </a:txBody>
                  <a:tcPr/>
                </a:tc>
                <a:tc>
                  <a:txBody>
                    <a:bodyPr/>
                    <a:lstStyle/>
                    <a:p>
                      <a:r>
                        <a:rPr lang="en-US" sz="1600" dirty="0" smtClean="0"/>
                        <a:t>30000000078026</a:t>
                      </a:r>
                      <a:endParaRPr lang="en-US" sz="1600" dirty="0"/>
                    </a:p>
                  </a:txBody>
                  <a:tcPr/>
                </a:tc>
                <a:tc>
                  <a:txBody>
                    <a:bodyPr/>
                    <a:lstStyle/>
                    <a:p>
                      <a:pPr algn="r"/>
                      <a:r>
                        <a:rPr lang="en-US" sz="1600" dirty="0" smtClean="0"/>
                        <a:t>2</a:t>
                      </a:r>
                      <a:endParaRPr lang="en-US" sz="1600" dirty="0"/>
                    </a:p>
                  </a:txBody>
                  <a:tcPr/>
                </a:tc>
                <a:tc>
                  <a:txBody>
                    <a:bodyPr/>
                    <a:lstStyle/>
                    <a:p>
                      <a:pPr algn="r"/>
                      <a:r>
                        <a:rPr lang="en-US" sz="1600" dirty="0" smtClean="0"/>
                        <a:t>1</a:t>
                      </a:r>
                      <a:endParaRPr lang="en-US" sz="1600" dirty="0"/>
                    </a:p>
                  </a:txBody>
                  <a:tcPr/>
                </a:tc>
                <a:tc>
                  <a:txBody>
                    <a:bodyPr/>
                    <a:lstStyle/>
                    <a:p>
                      <a:pPr algn="r"/>
                      <a:r>
                        <a:rPr lang="en-US" sz="1600" dirty="0" smtClean="0"/>
                        <a:t>1</a:t>
                      </a:r>
                      <a:endParaRPr lang="en-US" sz="1600" dirty="0"/>
                    </a:p>
                  </a:txBody>
                  <a:tcPr/>
                </a:tc>
                <a:tc>
                  <a:txBody>
                    <a:bodyPr/>
                    <a:lstStyle/>
                    <a:p>
                      <a:r>
                        <a:rPr lang="en-US" sz="1600" dirty="0" err="1" smtClean="0"/>
                        <a:t>Jhovater</a:t>
                      </a:r>
                      <a:endParaRPr lang="en-US" sz="1600" dirty="0"/>
                    </a:p>
                  </a:txBody>
                  <a:tcPr/>
                </a:tc>
                <a:tc>
                  <a:txBody>
                    <a:bodyPr/>
                    <a:lstStyle/>
                    <a:p>
                      <a:r>
                        <a:rPr lang="en-US" sz="1600" dirty="0" smtClean="0"/>
                        <a:t>2009-10-15 23:30:23</a:t>
                      </a:r>
                      <a:endParaRPr lang="en-US" sz="1600" dirty="0"/>
                    </a:p>
                  </a:txBody>
                  <a:tcPr/>
                </a:tc>
                <a:tc>
                  <a:txBody>
                    <a:bodyPr/>
                    <a:lstStyle/>
                    <a:p>
                      <a:r>
                        <a:rPr lang="en-US" sz="1600" dirty="0" smtClean="0"/>
                        <a:t>NULL</a:t>
                      </a:r>
                      <a:endParaRPr lang="en-US" sz="1600" dirty="0"/>
                    </a:p>
                  </a:txBody>
                  <a:tcPr/>
                </a:tc>
              </a:tr>
            </a:tbl>
          </a:graphicData>
        </a:graphic>
      </p:graphicFrame>
    </p:spTree>
    <p:extLst>
      <p:ext uri="{BB962C8B-B14F-4D97-AF65-F5344CB8AC3E}">
        <p14:creationId xmlns:p14="http://schemas.microsoft.com/office/powerpoint/2010/main" val="36128505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637831820"/>
              </p:ext>
            </p:extLst>
          </p:nvPr>
        </p:nvGraphicFramePr>
        <p:xfrm>
          <a:off x="555625" y="659613"/>
          <a:ext cx="8112125" cy="5896629"/>
        </p:xfrm>
        <a:graphic>
          <a:graphicData uri="http://schemas.openxmlformats.org/drawingml/2006/table">
            <a:tbl>
              <a:tblPr firstRow="1" bandRow="1">
                <a:tableStyleId>{5C22544A-7EE6-4342-B048-85BDC9FD1C3A}</a:tableStyleId>
              </a:tblPr>
              <a:tblGrid>
                <a:gridCol w="591509"/>
                <a:gridCol w="1077392"/>
                <a:gridCol w="1288645"/>
                <a:gridCol w="5154579"/>
              </a:tblGrid>
              <a:tr h="274758">
                <a:tc>
                  <a:txBody>
                    <a:bodyPr/>
                    <a:lstStyle/>
                    <a:p>
                      <a:pPr marL="0" marR="0">
                        <a:lnSpc>
                          <a:spcPct val="100000"/>
                        </a:lnSpc>
                        <a:spcBef>
                          <a:spcPts val="0"/>
                        </a:spcBef>
                        <a:spcAft>
                          <a:spcPts val="0"/>
                        </a:spcAft>
                      </a:pPr>
                      <a:r>
                        <a:rPr lang="en-US" sz="1400" b="1" dirty="0">
                          <a:solidFill>
                            <a:srgbClr val="333333"/>
                          </a:solidFill>
                          <a:effectLst/>
                          <a:latin typeface="Arial"/>
                          <a:ea typeface="Times New Roman"/>
                          <a:cs typeface="Times New Roman"/>
                        </a:rPr>
                        <a:t>id</a:t>
                      </a:r>
                      <a:endParaRPr lang="en-US" sz="1400" dirty="0">
                        <a:effectLst/>
                        <a:latin typeface="Cambria"/>
                        <a:ea typeface="ＭＳ 明朝"/>
                        <a:cs typeface="Times New Roman"/>
                      </a:endParaRPr>
                    </a:p>
                  </a:txBody>
                  <a:tcPr marL="25400" marR="25400" marT="25400" marB="25400"/>
                </a:tc>
                <a:tc>
                  <a:txBody>
                    <a:bodyPr/>
                    <a:lstStyle/>
                    <a:p>
                      <a:pPr marL="0" marR="0">
                        <a:lnSpc>
                          <a:spcPct val="100000"/>
                        </a:lnSpc>
                        <a:spcBef>
                          <a:spcPts val="0"/>
                        </a:spcBef>
                        <a:spcAft>
                          <a:spcPts val="0"/>
                        </a:spcAft>
                      </a:pPr>
                      <a:r>
                        <a:rPr lang="en-US" sz="1400" b="1">
                          <a:solidFill>
                            <a:srgbClr val="333333"/>
                          </a:solidFill>
                          <a:effectLst/>
                          <a:latin typeface="Arial"/>
                          <a:ea typeface="Times New Roman"/>
                          <a:cs typeface="Times New Roman"/>
                        </a:rPr>
                        <a:t>name</a:t>
                      </a:r>
                      <a:endParaRPr lang="en-US" sz="1400">
                        <a:effectLst/>
                        <a:latin typeface="Cambria"/>
                        <a:ea typeface="ＭＳ 明朝"/>
                        <a:cs typeface="Times New Roman"/>
                      </a:endParaRPr>
                    </a:p>
                  </a:txBody>
                  <a:tcPr marL="25400" marR="25400" marT="25400" marB="25400"/>
                </a:tc>
                <a:tc>
                  <a:txBody>
                    <a:bodyPr/>
                    <a:lstStyle/>
                    <a:p>
                      <a:pPr marL="0" marR="0">
                        <a:lnSpc>
                          <a:spcPct val="100000"/>
                        </a:lnSpc>
                        <a:spcBef>
                          <a:spcPts val="0"/>
                        </a:spcBef>
                        <a:spcAft>
                          <a:spcPts val="0"/>
                        </a:spcAft>
                      </a:pPr>
                      <a:r>
                        <a:rPr lang="en-US" sz="1400" b="1" dirty="0">
                          <a:solidFill>
                            <a:srgbClr val="333333"/>
                          </a:solidFill>
                          <a:effectLst/>
                          <a:latin typeface="Arial"/>
                          <a:ea typeface="Times New Roman"/>
                          <a:cs typeface="Times New Roman"/>
                        </a:rPr>
                        <a:t>type</a:t>
                      </a:r>
                      <a:endParaRPr lang="en-US" sz="1400" dirty="0">
                        <a:effectLst/>
                        <a:latin typeface="Cambria"/>
                        <a:ea typeface="ＭＳ 明朝"/>
                        <a:cs typeface="Times New Roman"/>
                      </a:endParaRPr>
                    </a:p>
                  </a:txBody>
                  <a:tcPr marL="25400" marR="25400" marT="25400" marB="25400"/>
                </a:tc>
                <a:tc>
                  <a:txBody>
                    <a:bodyPr/>
                    <a:lstStyle/>
                    <a:p>
                      <a:pPr marL="0" marR="0">
                        <a:lnSpc>
                          <a:spcPct val="100000"/>
                        </a:lnSpc>
                        <a:spcBef>
                          <a:spcPts val="0"/>
                        </a:spcBef>
                        <a:spcAft>
                          <a:spcPts val="0"/>
                        </a:spcAft>
                      </a:pPr>
                      <a:r>
                        <a:rPr lang="en-US" sz="1400" b="1" dirty="0" err="1">
                          <a:solidFill>
                            <a:srgbClr val="333333"/>
                          </a:solidFill>
                          <a:effectLst/>
                          <a:latin typeface="Arial"/>
                          <a:ea typeface="Times New Roman"/>
                          <a:cs typeface="Times New Roman"/>
                        </a:rPr>
                        <a:t>dscr</a:t>
                      </a:r>
                      <a:endParaRPr lang="en-US" sz="1400" dirty="0">
                        <a:effectLst/>
                        <a:latin typeface="Cambria"/>
                        <a:ea typeface="ＭＳ 明朝"/>
                        <a:cs typeface="Times New Roman"/>
                      </a:endParaRPr>
                    </a:p>
                  </a:txBody>
                  <a:tcPr marL="25400" marR="25400" marT="25400" marB="25400"/>
                </a:tc>
              </a:tr>
              <a:tr h="270704">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1</a:t>
                      </a:r>
                      <a:endParaRPr lang="en-US" sz="1400">
                        <a:effectLst/>
                        <a:latin typeface="Cambria"/>
                        <a:ea typeface="ＭＳ 明朝"/>
                        <a:cs typeface="Times New Roman"/>
                      </a:endParaRPr>
                    </a:p>
                  </a:txBody>
                  <a:tcPr marL="25400" marR="25400" marT="25400" marB="25400"/>
                </a:tc>
                <a:tc>
                  <a:txBody>
                    <a:bodyPr/>
                    <a:lstStyle/>
                    <a:p>
                      <a:pPr marL="0" marR="0">
                        <a:lnSpc>
                          <a:spcPct val="100000"/>
                        </a:lnSpc>
                        <a:spcBef>
                          <a:spcPts val="0"/>
                        </a:spcBef>
                        <a:spcAft>
                          <a:spcPts val="0"/>
                        </a:spcAft>
                      </a:pPr>
                      <a:r>
                        <a:rPr lang="en-US" sz="1400" dirty="0" err="1">
                          <a:solidFill>
                            <a:srgbClr val="333333"/>
                          </a:solidFill>
                          <a:effectLst/>
                          <a:latin typeface="Arial"/>
                          <a:ea typeface="Times New Roman"/>
                          <a:cs typeface="Times New Roman"/>
                        </a:rPr>
                        <a:t>pd</a:t>
                      </a:r>
                      <a:endParaRPr lang="en-US" sz="1400" dirty="0">
                        <a:effectLst/>
                        <a:latin typeface="Cambria"/>
                        <a:ea typeface="ＭＳ 明朝"/>
                        <a:cs typeface="Times New Roman"/>
                      </a:endParaRPr>
                    </a:p>
                  </a:txBody>
                  <a:tcPr marL="25400" marR="25400" marT="25400" marB="25400"/>
                </a:tc>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copyright</a:t>
                      </a:r>
                      <a:endParaRPr lang="en-US" sz="1400">
                        <a:effectLst/>
                        <a:latin typeface="Cambria"/>
                        <a:ea typeface="ＭＳ 明朝"/>
                        <a:cs typeface="Times New Roman"/>
                      </a:endParaRPr>
                    </a:p>
                  </a:txBody>
                  <a:tcPr marL="25400" marR="25400" marT="25400" marB="25400"/>
                </a:tc>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public domain</a:t>
                      </a:r>
                      <a:endParaRPr lang="en-US" sz="1400">
                        <a:effectLst/>
                        <a:latin typeface="Cambria"/>
                        <a:ea typeface="ＭＳ 明朝"/>
                        <a:cs typeface="Times New Roman"/>
                      </a:endParaRPr>
                    </a:p>
                  </a:txBody>
                  <a:tcPr marL="25400" marR="25400" marT="25400" marB="25400"/>
                </a:tc>
              </a:tr>
              <a:tr h="274758">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2</a:t>
                      </a:r>
                      <a:endParaRPr lang="en-US" sz="1400">
                        <a:effectLst/>
                        <a:latin typeface="Cambria"/>
                        <a:ea typeface="ＭＳ 明朝"/>
                        <a:cs typeface="Times New Roman"/>
                      </a:endParaRPr>
                    </a:p>
                  </a:txBody>
                  <a:tcPr marL="25400" marR="25400" marT="25400" marB="25400"/>
                </a:tc>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ic</a:t>
                      </a:r>
                      <a:endParaRPr lang="en-US" sz="1400">
                        <a:effectLst/>
                        <a:latin typeface="Cambria"/>
                        <a:ea typeface="ＭＳ 明朝"/>
                        <a:cs typeface="Times New Roman"/>
                      </a:endParaRPr>
                    </a:p>
                  </a:txBody>
                  <a:tcPr marL="25400" marR="25400" marT="25400" marB="25400"/>
                </a:tc>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copyright</a:t>
                      </a:r>
                      <a:endParaRPr lang="en-US" sz="1400">
                        <a:effectLst/>
                        <a:latin typeface="Cambria"/>
                        <a:ea typeface="ＭＳ 明朝"/>
                        <a:cs typeface="Times New Roman"/>
                      </a:endParaRPr>
                    </a:p>
                  </a:txBody>
                  <a:tcPr marL="25400" marR="25400" marT="25400" marB="25400"/>
                </a:tc>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in-copyright</a:t>
                      </a:r>
                      <a:endParaRPr lang="en-US" sz="1400">
                        <a:effectLst/>
                        <a:latin typeface="Cambria"/>
                        <a:ea typeface="ＭＳ 明朝"/>
                        <a:cs typeface="Times New Roman"/>
                      </a:endParaRPr>
                    </a:p>
                  </a:txBody>
                  <a:tcPr marL="25400" marR="25400" marT="25400" marB="25400"/>
                </a:tc>
              </a:tr>
              <a:tr h="274758">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3</a:t>
                      </a:r>
                      <a:endParaRPr lang="en-US" sz="1400">
                        <a:effectLst/>
                        <a:latin typeface="Cambria"/>
                        <a:ea typeface="ＭＳ 明朝"/>
                        <a:cs typeface="Times New Roman"/>
                      </a:endParaRPr>
                    </a:p>
                  </a:txBody>
                  <a:tcPr marL="25400" marR="25400" marT="25400" marB="25400"/>
                </a:tc>
                <a:tc>
                  <a:txBody>
                    <a:bodyPr/>
                    <a:lstStyle/>
                    <a:p>
                      <a:pPr marL="0" marR="0">
                        <a:lnSpc>
                          <a:spcPct val="100000"/>
                        </a:lnSpc>
                        <a:spcBef>
                          <a:spcPts val="0"/>
                        </a:spcBef>
                        <a:spcAft>
                          <a:spcPts val="0"/>
                        </a:spcAft>
                      </a:pPr>
                      <a:r>
                        <a:rPr lang="en-US" sz="1400" dirty="0" err="1">
                          <a:solidFill>
                            <a:srgbClr val="333333"/>
                          </a:solidFill>
                          <a:effectLst/>
                          <a:latin typeface="Arial"/>
                          <a:ea typeface="Times New Roman"/>
                          <a:cs typeface="Times New Roman"/>
                        </a:rPr>
                        <a:t>opb</a:t>
                      </a:r>
                      <a:endParaRPr lang="en-US" sz="1400" dirty="0">
                        <a:effectLst/>
                        <a:latin typeface="Cambria"/>
                        <a:ea typeface="ＭＳ 明朝"/>
                        <a:cs typeface="Times New Roman"/>
                      </a:endParaRPr>
                    </a:p>
                  </a:txBody>
                  <a:tcPr marL="25400" marR="25400" marT="25400" marB="25400"/>
                </a:tc>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copyright</a:t>
                      </a:r>
                      <a:endParaRPr lang="en-US" sz="1400">
                        <a:effectLst/>
                        <a:latin typeface="Cambria"/>
                        <a:ea typeface="ＭＳ 明朝"/>
                        <a:cs typeface="Times New Roman"/>
                      </a:endParaRPr>
                    </a:p>
                  </a:txBody>
                  <a:tcPr marL="25400" marR="25400" marT="25400" marB="25400"/>
                </a:tc>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out-of-print and brittle (implies in-copyright)</a:t>
                      </a:r>
                      <a:endParaRPr lang="en-US" sz="1400">
                        <a:effectLst/>
                        <a:latin typeface="Cambria"/>
                        <a:ea typeface="ＭＳ 明朝"/>
                        <a:cs typeface="Times New Roman"/>
                      </a:endParaRPr>
                    </a:p>
                  </a:txBody>
                  <a:tcPr marL="25400" marR="25400" marT="25400" marB="25400"/>
                </a:tc>
              </a:tr>
              <a:tr h="274758">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4</a:t>
                      </a:r>
                      <a:endParaRPr lang="en-US" sz="1400">
                        <a:effectLst/>
                        <a:latin typeface="Cambria"/>
                        <a:ea typeface="ＭＳ 明朝"/>
                        <a:cs typeface="Times New Roman"/>
                      </a:endParaRPr>
                    </a:p>
                  </a:txBody>
                  <a:tcPr marL="25400" marR="25400" marT="25400" marB="25400"/>
                </a:tc>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orph</a:t>
                      </a:r>
                      <a:endParaRPr lang="en-US" sz="1400">
                        <a:effectLst/>
                        <a:latin typeface="Cambria"/>
                        <a:ea typeface="ＭＳ 明朝"/>
                        <a:cs typeface="Times New Roman"/>
                      </a:endParaRPr>
                    </a:p>
                  </a:txBody>
                  <a:tcPr marL="25400" marR="25400" marT="25400" marB="25400"/>
                </a:tc>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copyright</a:t>
                      </a:r>
                      <a:endParaRPr lang="en-US" sz="1400">
                        <a:effectLst/>
                        <a:latin typeface="Cambria"/>
                        <a:ea typeface="ＭＳ 明朝"/>
                        <a:cs typeface="Times New Roman"/>
                      </a:endParaRPr>
                    </a:p>
                  </a:txBody>
                  <a:tcPr marL="25400" marR="25400" marT="25400" marB="25400"/>
                </a:tc>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copyright-orphaned (implies in-copyright)</a:t>
                      </a:r>
                      <a:endParaRPr lang="en-US" sz="1400">
                        <a:effectLst/>
                        <a:latin typeface="Cambria"/>
                        <a:ea typeface="ＭＳ 明朝"/>
                        <a:cs typeface="Times New Roman"/>
                      </a:endParaRPr>
                    </a:p>
                  </a:txBody>
                  <a:tcPr marL="25400" marR="25400" marT="25400" marB="25400"/>
                </a:tc>
              </a:tr>
              <a:tr h="274758">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5</a:t>
                      </a:r>
                      <a:endParaRPr lang="en-US" sz="1400">
                        <a:effectLst/>
                        <a:latin typeface="Cambria"/>
                        <a:ea typeface="ＭＳ 明朝"/>
                        <a:cs typeface="Times New Roman"/>
                      </a:endParaRPr>
                    </a:p>
                  </a:txBody>
                  <a:tcPr marL="25400" marR="25400" marT="25400" marB="25400"/>
                </a:tc>
                <a:tc>
                  <a:txBody>
                    <a:bodyPr/>
                    <a:lstStyle/>
                    <a:p>
                      <a:pPr marL="0" marR="0">
                        <a:lnSpc>
                          <a:spcPct val="100000"/>
                        </a:lnSpc>
                        <a:spcBef>
                          <a:spcPts val="0"/>
                        </a:spcBef>
                        <a:spcAft>
                          <a:spcPts val="0"/>
                        </a:spcAft>
                      </a:pPr>
                      <a:r>
                        <a:rPr lang="en-US" sz="1400" dirty="0">
                          <a:solidFill>
                            <a:srgbClr val="333333"/>
                          </a:solidFill>
                          <a:effectLst/>
                          <a:latin typeface="Arial"/>
                          <a:ea typeface="Times New Roman"/>
                          <a:cs typeface="Times New Roman"/>
                        </a:rPr>
                        <a:t>und</a:t>
                      </a:r>
                      <a:endParaRPr lang="en-US" sz="1400" dirty="0">
                        <a:effectLst/>
                        <a:latin typeface="Cambria"/>
                        <a:ea typeface="ＭＳ 明朝"/>
                        <a:cs typeface="Times New Roman"/>
                      </a:endParaRPr>
                    </a:p>
                  </a:txBody>
                  <a:tcPr marL="25400" marR="25400" marT="25400" marB="25400"/>
                </a:tc>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copyright</a:t>
                      </a:r>
                      <a:endParaRPr lang="en-US" sz="1400">
                        <a:effectLst/>
                        <a:latin typeface="Cambria"/>
                        <a:ea typeface="ＭＳ 明朝"/>
                        <a:cs typeface="Times New Roman"/>
                      </a:endParaRPr>
                    </a:p>
                  </a:txBody>
                  <a:tcPr marL="25400" marR="25400" marT="25400" marB="25400"/>
                </a:tc>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undetermined copyright status</a:t>
                      </a:r>
                      <a:endParaRPr lang="en-US" sz="1400">
                        <a:effectLst/>
                        <a:latin typeface="Cambria"/>
                        <a:ea typeface="ＭＳ 明朝"/>
                        <a:cs typeface="Times New Roman"/>
                      </a:endParaRPr>
                    </a:p>
                  </a:txBody>
                  <a:tcPr marL="25400" marR="25400" marT="25400" marB="25400"/>
                </a:tc>
              </a:tr>
              <a:tr h="274758">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6</a:t>
                      </a:r>
                      <a:endParaRPr lang="en-US" sz="1400">
                        <a:effectLst/>
                        <a:latin typeface="Cambria"/>
                        <a:ea typeface="ＭＳ 明朝"/>
                        <a:cs typeface="Times New Roman"/>
                      </a:endParaRPr>
                    </a:p>
                  </a:txBody>
                  <a:tcPr marL="25400" marR="25400" marT="25400" marB="25400"/>
                </a:tc>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umall</a:t>
                      </a:r>
                      <a:endParaRPr lang="en-US" sz="1400">
                        <a:effectLst/>
                        <a:latin typeface="Cambria"/>
                        <a:ea typeface="ＭＳ 明朝"/>
                        <a:cs typeface="Times New Roman"/>
                      </a:endParaRPr>
                    </a:p>
                  </a:txBody>
                  <a:tcPr marL="25400" marR="25400" marT="25400" marB="25400"/>
                </a:tc>
                <a:tc>
                  <a:txBody>
                    <a:bodyPr/>
                    <a:lstStyle/>
                    <a:p>
                      <a:pPr marL="0" marR="0">
                        <a:lnSpc>
                          <a:spcPct val="100000"/>
                        </a:lnSpc>
                        <a:spcBef>
                          <a:spcPts val="0"/>
                        </a:spcBef>
                        <a:spcAft>
                          <a:spcPts val="0"/>
                        </a:spcAft>
                      </a:pPr>
                      <a:r>
                        <a:rPr lang="en-US" sz="1400" dirty="0">
                          <a:solidFill>
                            <a:srgbClr val="333333"/>
                          </a:solidFill>
                          <a:effectLst/>
                          <a:latin typeface="Arial"/>
                          <a:ea typeface="Times New Roman"/>
                          <a:cs typeface="Times New Roman"/>
                        </a:rPr>
                        <a:t>access</a:t>
                      </a:r>
                      <a:endParaRPr lang="en-US" sz="1400" dirty="0">
                        <a:effectLst/>
                        <a:latin typeface="Cambria"/>
                        <a:ea typeface="ＭＳ 明朝"/>
                        <a:cs typeface="Times New Roman"/>
                      </a:endParaRPr>
                    </a:p>
                  </a:txBody>
                  <a:tcPr marL="25400" marR="25400" marT="25400" marB="25400"/>
                </a:tc>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available to UM affiliates and walk-in patrons (all campuses)</a:t>
                      </a:r>
                      <a:endParaRPr lang="en-US" sz="1400">
                        <a:effectLst/>
                        <a:latin typeface="Cambria"/>
                        <a:ea typeface="ＭＳ 明朝"/>
                        <a:cs typeface="Times New Roman"/>
                      </a:endParaRPr>
                    </a:p>
                  </a:txBody>
                  <a:tcPr marL="25400" marR="25400" marT="25400" marB="25400"/>
                </a:tc>
              </a:tr>
              <a:tr h="274758">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7</a:t>
                      </a:r>
                      <a:endParaRPr lang="en-US" sz="1400">
                        <a:effectLst/>
                        <a:latin typeface="Cambria"/>
                        <a:ea typeface="ＭＳ 明朝"/>
                        <a:cs typeface="Times New Roman"/>
                      </a:endParaRPr>
                    </a:p>
                  </a:txBody>
                  <a:tcPr marL="25400" marR="25400" marT="25400" marB="25400"/>
                </a:tc>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world</a:t>
                      </a:r>
                      <a:endParaRPr lang="en-US" sz="1400">
                        <a:effectLst/>
                        <a:latin typeface="Cambria"/>
                        <a:ea typeface="ＭＳ 明朝"/>
                        <a:cs typeface="Times New Roman"/>
                      </a:endParaRPr>
                    </a:p>
                  </a:txBody>
                  <a:tcPr marL="25400" marR="25400" marT="25400" marB="25400"/>
                </a:tc>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access</a:t>
                      </a:r>
                      <a:endParaRPr lang="en-US" sz="1400">
                        <a:effectLst/>
                        <a:latin typeface="Cambria"/>
                        <a:ea typeface="ＭＳ 明朝"/>
                        <a:cs typeface="Times New Roman"/>
                      </a:endParaRPr>
                    </a:p>
                  </a:txBody>
                  <a:tcPr marL="25400" marR="25400" marT="25400" marB="25400"/>
                </a:tc>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available to everyone in the world</a:t>
                      </a:r>
                      <a:endParaRPr lang="en-US" sz="1400">
                        <a:effectLst/>
                        <a:latin typeface="Cambria"/>
                        <a:ea typeface="ＭＳ 明朝"/>
                        <a:cs typeface="Times New Roman"/>
                      </a:endParaRPr>
                    </a:p>
                  </a:txBody>
                  <a:tcPr marL="25400" marR="25400" marT="25400" marB="25400"/>
                </a:tc>
              </a:tr>
              <a:tr h="274758">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8</a:t>
                      </a:r>
                      <a:endParaRPr lang="en-US" sz="1400">
                        <a:effectLst/>
                        <a:latin typeface="Cambria"/>
                        <a:ea typeface="ＭＳ 明朝"/>
                        <a:cs typeface="Times New Roman"/>
                      </a:endParaRPr>
                    </a:p>
                  </a:txBody>
                  <a:tcPr marL="25400" marR="25400" marT="25400" marB="25400"/>
                </a:tc>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nobody</a:t>
                      </a:r>
                      <a:endParaRPr lang="en-US" sz="1400">
                        <a:effectLst/>
                        <a:latin typeface="Cambria"/>
                        <a:ea typeface="ＭＳ 明朝"/>
                        <a:cs typeface="Times New Roman"/>
                      </a:endParaRPr>
                    </a:p>
                  </a:txBody>
                  <a:tcPr marL="25400" marR="25400" marT="25400" marB="25400"/>
                </a:tc>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access</a:t>
                      </a:r>
                      <a:endParaRPr lang="en-US" sz="1400">
                        <a:effectLst/>
                        <a:latin typeface="Cambria"/>
                        <a:ea typeface="ＭＳ 明朝"/>
                        <a:cs typeface="Times New Roman"/>
                      </a:endParaRPr>
                    </a:p>
                  </a:txBody>
                  <a:tcPr marL="25400" marR="25400" marT="25400" marB="25400"/>
                </a:tc>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available to nobody; blocked for all users</a:t>
                      </a:r>
                      <a:endParaRPr lang="en-US" sz="1400">
                        <a:effectLst/>
                        <a:latin typeface="Cambria"/>
                        <a:ea typeface="ＭＳ 明朝"/>
                        <a:cs typeface="Times New Roman"/>
                      </a:endParaRPr>
                    </a:p>
                  </a:txBody>
                  <a:tcPr marL="25400" marR="25400" marT="25400" marB="25400"/>
                </a:tc>
              </a:tr>
              <a:tr h="274758">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9</a:t>
                      </a:r>
                      <a:endParaRPr lang="en-US" sz="1400">
                        <a:effectLst/>
                        <a:latin typeface="Cambria"/>
                        <a:ea typeface="ＭＳ 明朝"/>
                        <a:cs typeface="Times New Roman"/>
                      </a:endParaRPr>
                    </a:p>
                  </a:txBody>
                  <a:tcPr marL="25400" marR="25400" marT="25400" marB="25400"/>
                </a:tc>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pdus</a:t>
                      </a:r>
                      <a:endParaRPr lang="en-US" sz="1400">
                        <a:effectLst/>
                        <a:latin typeface="Cambria"/>
                        <a:ea typeface="ＭＳ 明朝"/>
                        <a:cs typeface="Times New Roman"/>
                      </a:endParaRPr>
                    </a:p>
                  </a:txBody>
                  <a:tcPr marL="25400" marR="25400" marT="25400" marB="25400"/>
                </a:tc>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copyright</a:t>
                      </a:r>
                      <a:endParaRPr lang="en-US" sz="1400">
                        <a:effectLst/>
                        <a:latin typeface="Cambria"/>
                        <a:ea typeface="ＭＳ 明朝"/>
                        <a:cs typeface="Times New Roman"/>
                      </a:endParaRPr>
                    </a:p>
                  </a:txBody>
                  <a:tcPr marL="25400" marR="25400" marT="25400" marB="25400"/>
                </a:tc>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public domain only when viewed in the US</a:t>
                      </a:r>
                      <a:endParaRPr lang="en-US" sz="1400">
                        <a:effectLst/>
                        <a:latin typeface="Cambria"/>
                        <a:ea typeface="ＭＳ 明朝"/>
                        <a:cs typeface="Times New Roman"/>
                      </a:endParaRPr>
                    </a:p>
                  </a:txBody>
                  <a:tcPr marL="25400" marR="25400" marT="25400" marB="25400"/>
                </a:tc>
              </a:tr>
              <a:tr h="274758">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10</a:t>
                      </a:r>
                      <a:endParaRPr lang="en-US" sz="1400">
                        <a:effectLst/>
                        <a:latin typeface="Cambria"/>
                        <a:ea typeface="ＭＳ 明朝"/>
                        <a:cs typeface="Times New Roman"/>
                      </a:endParaRPr>
                    </a:p>
                  </a:txBody>
                  <a:tcPr marL="25400" marR="25400" marT="25400" marB="25400" anchor="ctr"/>
                </a:tc>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cc-by</a:t>
                      </a:r>
                      <a:endParaRPr lang="en-US" sz="1400">
                        <a:effectLst/>
                        <a:latin typeface="Cambria"/>
                        <a:ea typeface="ＭＳ 明朝"/>
                        <a:cs typeface="Times New Roman"/>
                      </a:endParaRPr>
                    </a:p>
                  </a:txBody>
                  <a:tcPr marL="25400" marR="25400" marT="25400" marB="25400" anchor="ctr"/>
                </a:tc>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copyright</a:t>
                      </a:r>
                      <a:endParaRPr lang="en-US" sz="1400">
                        <a:effectLst/>
                        <a:latin typeface="Cambria"/>
                        <a:ea typeface="ＭＳ 明朝"/>
                        <a:cs typeface="Times New Roman"/>
                      </a:endParaRPr>
                    </a:p>
                  </a:txBody>
                  <a:tcPr marL="25400" marR="25400" marT="25400" marB="25400" anchor="ctr"/>
                </a:tc>
                <a:tc>
                  <a:txBody>
                    <a:bodyPr/>
                    <a:lstStyle/>
                    <a:p>
                      <a:pPr marL="0" marR="0">
                        <a:lnSpc>
                          <a:spcPct val="100000"/>
                        </a:lnSpc>
                        <a:spcBef>
                          <a:spcPts val="0"/>
                        </a:spcBef>
                        <a:spcAft>
                          <a:spcPts val="0"/>
                        </a:spcAft>
                      </a:pPr>
                      <a:r>
                        <a:rPr lang="en-US" sz="1400" dirty="0">
                          <a:solidFill>
                            <a:srgbClr val="333333"/>
                          </a:solidFill>
                          <a:effectLst/>
                          <a:latin typeface="Arial"/>
                          <a:ea typeface="Times New Roman"/>
                          <a:cs typeface="Times New Roman"/>
                        </a:rPr>
                        <a:t>Creative Commons </a:t>
                      </a:r>
                      <a:r>
                        <a:rPr lang="en-US" sz="1400" dirty="0" smtClean="0">
                          <a:solidFill>
                            <a:srgbClr val="333333"/>
                          </a:solidFill>
                          <a:effectLst/>
                          <a:latin typeface="Arial"/>
                          <a:ea typeface="Times New Roman"/>
                          <a:cs typeface="Times New Roman"/>
                        </a:rPr>
                        <a:t>Attribution</a:t>
                      </a:r>
                      <a:endParaRPr lang="en-US" sz="1400" dirty="0">
                        <a:effectLst/>
                        <a:latin typeface="Cambria"/>
                        <a:ea typeface="ＭＳ 明朝"/>
                        <a:cs typeface="Times New Roman"/>
                      </a:endParaRPr>
                    </a:p>
                  </a:txBody>
                  <a:tcPr marL="25400" marR="25400" marT="25400" marB="25400" anchor="ctr"/>
                </a:tc>
              </a:tr>
              <a:tr h="274758">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11</a:t>
                      </a:r>
                      <a:endParaRPr lang="en-US" sz="1400">
                        <a:effectLst/>
                        <a:latin typeface="Cambria"/>
                        <a:ea typeface="ＭＳ 明朝"/>
                        <a:cs typeface="Times New Roman"/>
                      </a:endParaRPr>
                    </a:p>
                  </a:txBody>
                  <a:tcPr marL="25400" marR="25400" marT="25400" marB="25400" anchor="ctr"/>
                </a:tc>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cc-by-nd</a:t>
                      </a:r>
                      <a:endParaRPr lang="en-US" sz="1400">
                        <a:effectLst/>
                        <a:latin typeface="Cambria"/>
                        <a:ea typeface="ＭＳ 明朝"/>
                        <a:cs typeface="Times New Roman"/>
                      </a:endParaRPr>
                    </a:p>
                  </a:txBody>
                  <a:tcPr marL="25400" marR="25400" marT="25400" marB="25400" anchor="ctr"/>
                </a:tc>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copyright</a:t>
                      </a:r>
                      <a:endParaRPr lang="en-US" sz="1400">
                        <a:effectLst/>
                        <a:latin typeface="Cambria"/>
                        <a:ea typeface="ＭＳ 明朝"/>
                        <a:cs typeface="Times New Roman"/>
                      </a:endParaRPr>
                    </a:p>
                  </a:txBody>
                  <a:tcPr marL="25400" marR="25400" marT="25400" marB="25400" anchor="ctr"/>
                </a:tc>
                <a:tc>
                  <a:txBody>
                    <a:bodyPr/>
                    <a:lstStyle/>
                    <a:p>
                      <a:pPr marL="0" marR="0">
                        <a:lnSpc>
                          <a:spcPct val="100000"/>
                        </a:lnSpc>
                        <a:spcBef>
                          <a:spcPts val="0"/>
                        </a:spcBef>
                        <a:spcAft>
                          <a:spcPts val="0"/>
                        </a:spcAft>
                      </a:pPr>
                      <a:r>
                        <a:rPr lang="en-US" sz="1400" dirty="0">
                          <a:solidFill>
                            <a:srgbClr val="333333"/>
                          </a:solidFill>
                          <a:effectLst/>
                          <a:latin typeface="Arial"/>
                          <a:ea typeface="Times New Roman"/>
                          <a:cs typeface="Times New Roman"/>
                        </a:rPr>
                        <a:t>Creative Commons Attribution-</a:t>
                      </a:r>
                      <a:r>
                        <a:rPr lang="en-US" sz="1400" dirty="0" err="1" smtClean="0">
                          <a:solidFill>
                            <a:srgbClr val="333333"/>
                          </a:solidFill>
                          <a:effectLst/>
                          <a:latin typeface="Arial"/>
                          <a:ea typeface="Times New Roman"/>
                          <a:cs typeface="Times New Roman"/>
                        </a:rPr>
                        <a:t>NoDerivatives</a:t>
                      </a:r>
                      <a:endParaRPr lang="en-US" sz="1400" dirty="0">
                        <a:effectLst/>
                        <a:latin typeface="Cambria"/>
                        <a:ea typeface="ＭＳ 明朝"/>
                        <a:cs typeface="Times New Roman"/>
                      </a:endParaRPr>
                    </a:p>
                  </a:txBody>
                  <a:tcPr marL="25400" marR="25400" marT="25400" marB="25400" anchor="ctr"/>
                </a:tc>
              </a:tr>
              <a:tr h="274758">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12</a:t>
                      </a:r>
                      <a:endParaRPr lang="en-US" sz="1400">
                        <a:effectLst/>
                        <a:latin typeface="Cambria"/>
                        <a:ea typeface="ＭＳ 明朝"/>
                        <a:cs typeface="Times New Roman"/>
                      </a:endParaRPr>
                    </a:p>
                  </a:txBody>
                  <a:tcPr marL="25400" marR="25400" marT="25400" marB="25400" anchor="ctr"/>
                </a:tc>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cc-by-nc-nd</a:t>
                      </a:r>
                      <a:endParaRPr lang="en-US" sz="1400">
                        <a:effectLst/>
                        <a:latin typeface="Cambria"/>
                        <a:ea typeface="ＭＳ 明朝"/>
                        <a:cs typeface="Times New Roman"/>
                      </a:endParaRPr>
                    </a:p>
                  </a:txBody>
                  <a:tcPr marL="25400" marR="25400" marT="25400" marB="25400" anchor="ctr"/>
                </a:tc>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copyright</a:t>
                      </a:r>
                      <a:endParaRPr lang="en-US" sz="1400">
                        <a:effectLst/>
                        <a:latin typeface="Cambria"/>
                        <a:ea typeface="ＭＳ 明朝"/>
                        <a:cs typeface="Times New Roman"/>
                      </a:endParaRPr>
                    </a:p>
                  </a:txBody>
                  <a:tcPr marL="25400" marR="25400" marT="25400" marB="25400" anchor="ctr"/>
                </a:tc>
                <a:tc>
                  <a:txBody>
                    <a:bodyPr/>
                    <a:lstStyle/>
                    <a:p>
                      <a:pPr marL="0" marR="0">
                        <a:lnSpc>
                          <a:spcPct val="100000"/>
                        </a:lnSpc>
                        <a:spcBef>
                          <a:spcPts val="0"/>
                        </a:spcBef>
                        <a:spcAft>
                          <a:spcPts val="0"/>
                        </a:spcAft>
                      </a:pPr>
                      <a:r>
                        <a:rPr lang="en-US" sz="1400" dirty="0">
                          <a:solidFill>
                            <a:srgbClr val="333333"/>
                          </a:solidFill>
                          <a:effectLst/>
                          <a:latin typeface="Arial"/>
                          <a:ea typeface="Times New Roman"/>
                          <a:cs typeface="Times New Roman"/>
                        </a:rPr>
                        <a:t>Creative Commons Attribution-</a:t>
                      </a:r>
                      <a:r>
                        <a:rPr lang="en-US" sz="1400" dirty="0" err="1">
                          <a:solidFill>
                            <a:srgbClr val="333333"/>
                          </a:solidFill>
                          <a:effectLst/>
                          <a:latin typeface="Arial"/>
                          <a:ea typeface="Times New Roman"/>
                          <a:cs typeface="Times New Roman"/>
                        </a:rPr>
                        <a:t>NonCommercial</a:t>
                      </a:r>
                      <a:r>
                        <a:rPr lang="en-US" sz="1400" dirty="0">
                          <a:solidFill>
                            <a:srgbClr val="333333"/>
                          </a:solidFill>
                          <a:effectLst/>
                          <a:latin typeface="Arial"/>
                          <a:ea typeface="Times New Roman"/>
                          <a:cs typeface="Times New Roman"/>
                        </a:rPr>
                        <a:t>-</a:t>
                      </a:r>
                      <a:r>
                        <a:rPr lang="en-US" sz="1400" dirty="0" err="1" smtClean="0">
                          <a:solidFill>
                            <a:srgbClr val="333333"/>
                          </a:solidFill>
                          <a:effectLst/>
                          <a:latin typeface="Arial"/>
                          <a:ea typeface="Times New Roman"/>
                          <a:cs typeface="Times New Roman"/>
                        </a:rPr>
                        <a:t>NoDerivatives</a:t>
                      </a:r>
                      <a:endParaRPr lang="en-US" sz="1400" dirty="0">
                        <a:effectLst/>
                        <a:latin typeface="Cambria"/>
                        <a:ea typeface="ＭＳ 明朝"/>
                        <a:cs typeface="Times New Roman"/>
                      </a:endParaRPr>
                    </a:p>
                  </a:txBody>
                  <a:tcPr marL="25400" marR="25400" marT="25400" marB="25400" anchor="ctr"/>
                </a:tc>
              </a:tr>
              <a:tr h="274758">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13</a:t>
                      </a:r>
                      <a:endParaRPr lang="en-US" sz="1400">
                        <a:effectLst/>
                        <a:latin typeface="Cambria"/>
                        <a:ea typeface="ＭＳ 明朝"/>
                        <a:cs typeface="Times New Roman"/>
                      </a:endParaRPr>
                    </a:p>
                  </a:txBody>
                  <a:tcPr marL="25400" marR="25400" marT="25400" marB="25400" anchor="ctr"/>
                </a:tc>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cc-by-nc</a:t>
                      </a:r>
                      <a:endParaRPr lang="en-US" sz="1400">
                        <a:effectLst/>
                        <a:latin typeface="Cambria"/>
                        <a:ea typeface="ＭＳ 明朝"/>
                        <a:cs typeface="Times New Roman"/>
                      </a:endParaRPr>
                    </a:p>
                  </a:txBody>
                  <a:tcPr marL="25400" marR="25400" marT="25400" marB="25400" anchor="ctr"/>
                </a:tc>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copyright</a:t>
                      </a:r>
                      <a:endParaRPr lang="en-US" sz="1400">
                        <a:effectLst/>
                        <a:latin typeface="Cambria"/>
                        <a:ea typeface="ＭＳ 明朝"/>
                        <a:cs typeface="Times New Roman"/>
                      </a:endParaRPr>
                    </a:p>
                  </a:txBody>
                  <a:tcPr marL="25400" marR="25400" marT="25400" marB="25400" anchor="ctr"/>
                </a:tc>
                <a:tc>
                  <a:txBody>
                    <a:bodyPr/>
                    <a:lstStyle/>
                    <a:p>
                      <a:pPr marL="0" marR="0">
                        <a:lnSpc>
                          <a:spcPct val="100000"/>
                        </a:lnSpc>
                        <a:spcBef>
                          <a:spcPts val="0"/>
                        </a:spcBef>
                        <a:spcAft>
                          <a:spcPts val="0"/>
                        </a:spcAft>
                      </a:pPr>
                      <a:r>
                        <a:rPr lang="en-US" sz="1400" dirty="0">
                          <a:solidFill>
                            <a:srgbClr val="333333"/>
                          </a:solidFill>
                          <a:effectLst/>
                          <a:latin typeface="Arial"/>
                          <a:ea typeface="Times New Roman"/>
                          <a:cs typeface="Times New Roman"/>
                        </a:rPr>
                        <a:t>Creative Commons Attribution-</a:t>
                      </a:r>
                      <a:r>
                        <a:rPr lang="en-US" sz="1400" dirty="0" err="1" smtClean="0">
                          <a:solidFill>
                            <a:srgbClr val="333333"/>
                          </a:solidFill>
                          <a:effectLst/>
                          <a:latin typeface="Arial"/>
                          <a:ea typeface="Times New Roman"/>
                          <a:cs typeface="Times New Roman"/>
                        </a:rPr>
                        <a:t>NonCommercial</a:t>
                      </a:r>
                      <a:endParaRPr lang="en-US" sz="1400" dirty="0">
                        <a:effectLst/>
                        <a:latin typeface="Cambria"/>
                        <a:ea typeface="ＭＳ 明朝"/>
                        <a:cs typeface="Times New Roman"/>
                      </a:endParaRPr>
                    </a:p>
                  </a:txBody>
                  <a:tcPr marL="25400" marR="25400" marT="25400" marB="25400" anchor="ctr"/>
                </a:tc>
              </a:tr>
              <a:tr h="274758">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14</a:t>
                      </a:r>
                      <a:endParaRPr lang="en-US" sz="1400">
                        <a:effectLst/>
                        <a:latin typeface="Cambria"/>
                        <a:ea typeface="ＭＳ 明朝"/>
                        <a:cs typeface="Times New Roman"/>
                      </a:endParaRPr>
                    </a:p>
                  </a:txBody>
                  <a:tcPr marL="25400" marR="25400" marT="25400" marB="25400" anchor="ctr"/>
                </a:tc>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cc-by-nc-sa</a:t>
                      </a:r>
                      <a:endParaRPr lang="en-US" sz="1400">
                        <a:effectLst/>
                        <a:latin typeface="Cambria"/>
                        <a:ea typeface="ＭＳ 明朝"/>
                        <a:cs typeface="Times New Roman"/>
                      </a:endParaRPr>
                    </a:p>
                  </a:txBody>
                  <a:tcPr marL="25400" marR="25400" marT="25400" marB="25400" anchor="ctr"/>
                </a:tc>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copyright</a:t>
                      </a:r>
                      <a:endParaRPr lang="en-US" sz="1400">
                        <a:effectLst/>
                        <a:latin typeface="Cambria"/>
                        <a:ea typeface="ＭＳ 明朝"/>
                        <a:cs typeface="Times New Roman"/>
                      </a:endParaRPr>
                    </a:p>
                  </a:txBody>
                  <a:tcPr marL="25400" marR="25400" marT="25400" marB="25400" anchor="ctr"/>
                </a:tc>
                <a:tc>
                  <a:txBody>
                    <a:bodyPr/>
                    <a:lstStyle/>
                    <a:p>
                      <a:pPr marL="0" marR="0">
                        <a:lnSpc>
                          <a:spcPct val="100000"/>
                        </a:lnSpc>
                        <a:spcBef>
                          <a:spcPts val="0"/>
                        </a:spcBef>
                        <a:spcAft>
                          <a:spcPts val="0"/>
                        </a:spcAft>
                      </a:pPr>
                      <a:r>
                        <a:rPr lang="en-US" sz="1400" dirty="0">
                          <a:solidFill>
                            <a:srgbClr val="333333"/>
                          </a:solidFill>
                          <a:effectLst/>
                          <a:latin typeface="Arial"/>
                          <a:ea typeface="Times New Roman"/>
                          <a:cs typeface="Times New Roman"/>
                        </a:rPr>
                        <a:t>Creative Commons Attribution-</a:t>
                      </a:r>
                      <a:r>
                        <a:rPr lang="en-US" sz="1400" dirty="0" err="1">
                          <a:solidFill>
                            <a:srgbClr val="333333"/>
                          </a:solidFill>
                          <a:effectLst/>
                          <a:latin typeface="Arial"/>
                          <a:ea typeface="Times New Roman"/>
                          <a:cs typeface="Times New Roman"/>
                        </a:rPr>
                        <a:t>NonCommercial</a:t>
                      </a:r>
                      <a:r>
                        <a:rPr lang="en-US" sz="1400" dirty="0">
                          <a:solidFill>
                            <a:srgbClr val="333333"/>
                          </a:solidFill>
                          <a:effectLst/>
                          <a:latin typeface="Arial"/>
                          <a:ea typeface="Times New Roman"/>
                          <a:cs typeface="Times New Roman"/>
                        </a:rPr>
                        <a:t>-</a:t>
                      </a:r>
                      <a:r>
                        <a:rPr lang="en-US" sz="1400" dirty="0" err="1" smtClean="0">
                          <a:solidFill>
                            <a:srgbClr val="333333"/>
                          </a:solidFill>
                          <a:effectLst/>
                          <a:latin typeface="Arial"/>
                          <a:ea typeface="Times New Roman"/>
                          <a:cs typeface="Times New Roman"/>
                        </a:rPr>
                        <a:t>ShareAlike</a:t>
                      </a:r>
                      <a:endParaRPr lang="en-US" sz="1400" dirty="0">
                        <a:effectLst/>
                        <a:latin typeface="Cambria"/>
                        <a:ea typeface="ＭＳ 明朝"/>
                        <a:cs typeface="Times New Roman"/>
                      </a:endParaRPr>
                    </a:p>
                  </a:txBody>
                  <a:tcPr marL="25400" marR="25400" marT="25400" marB="25400" anchor="ctr"/>
                </a:tc>
              </a:tr>
              <a:tr h="274758">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15</a:t>
                      </a:r>
                      <a:endParaRPr lang="en-US" sz="1400">
                        <a:effectLst/>
                        <a:latin typeface="Cambria"/>
                        <a:ea typeface="ＭＳ 明朝"/>
                        <a:cs typeface="Times New Roman"/>
                      </a:endParaRPr>
                    </a:p>
                  </a:txBody>
                  <a:tcPr marL="25400" marR="25400" marT="25400" marB="25400" anchor="ctr"/>
                </a:tc>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cc-by-sa</a:t>
                      </a:r>
                      <a:endParaRPr lang="en-US" sz="1400">
                        <a:effectLst/>
                        <a:latin typeface="Cambria"/>
                        <a:ea typeface="ＭＳ 明朝"/>
                        <a:cs typeface="Times New Roman"/>
                      </a:endParaRPr>
                    </a:p>
                  </a:txBody>
                  <a:tcPr marL="25400" marR="25400" marT="25400" marB="25400" anchor="ctr"/>
                </a:tc>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copyright</a:t>
                      </a:r>
                      <a:endParaRPr lang="en-US" sz="1400">
                        <a:effectLst/>
                        <a:latin typeface="Cambria"/>
                        <a:ea typeface="ＭＳ 明朝"/>
                        <a:cs typeface="Times New Roman"/>
                      </a:endParaRPr>
                    </a:p>
                  </a:txBody>
                  <a:tcPr marL="25400" marR="25400" marT="25400" marB="25400" anchor="ctr"/>
                </a:tc>
                <a:tc>
                  <a:txBody>
                    <a:bodyPr/>
                    <a:lstStyle/>
                    <a:p>
                      <a:pPr marL="0" marR="0">
                        <a:lnSpc>
                          <a:spcPct val="100000"/>
                        </a:lnSpc>
                        <a:spcBef>
                          <a:spcPts val="0"/>
                        </a:spcBef>
                        <a:spcAft>
                          <a:spcPts val="0"/>
                        </a:spcAft>
                      </a:pPr>
                      <a:r>
                        <a:rPr lang="en-US" sz="1400" dirty="0">
                          <a:solidFill>
                            <a:srgbClr val="333333"/>
                          </a:solidFill>
                          <a:effectLst/>
                          <a:latin typeface="Arial"/>
                          <a:ea typeface="Times New Roman"/>
                          <a:cs typeface="Times New Roman"/>
                        </a:rPr>
                        <a:t>Creative Commons Attribution-</a:t>
                      </a:r>
                      <a:r>
                        <a:rPr lang="en-US" sz="1400" dirty="0" err="1" smtClean="0">
                          <a:solidFill>
                            <a:srgbClr val="333333"/>
                          </a:solidFill>
                          <a:effectLst/>
                          <a:latin typeface="Arial"/>
                          <a:ea typeface="Times New Roman"/>
                          <a:cs typeface="Times New Roman"/>
                        </a:rPr>
                        <a:t>ShareAlike</a:t>
                      </a:r>
                      <a:endParaRPr lang="en-US" sz="1400" dirty="0">
                        <a:effectLst/>
                        <a:latin typeface="Cambria"/>
                        <a:ea typeface="ＭＳ 明朝"/>
                        <a:cs typeface="Times New Roman"/>
                      </a:endParaRPr>
                    </a:p>
                  </a:txBody>
                  <a:tcPr marL="25400" marR="25400" marT="25400" marB="25400" anchor="ctr"/>
                </a:tc>
              </a:tr>
              <a:tr h="381544">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16</a:t>
                      </a:r>
                      <a:endParaRPr lang="en-US" sz="1400">
                        <a:effectLst/>
                        <a:latin typeface="Cambria"/>
                        <a:ea typeface="ＭＳ 明朝"/>
                        <a:cs typeface="Times New Roman"/>
                      </a:endParaRPr>
                    </a:p>
                  </a:txBody>
                  <a:tcPr marL="25400" marR="25400" marT="25400" marB="25400" anchor="ctr"/>
                </a:tc>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orphcand</a:t>
                      </a:r>
                      <a:endParaRPr lang="en-US" sz="1400">
                        <a:effectLst/>
                        <a:latin typeface="Cambria"/>
                        <a:ea typeface="ＭＳ 明朝"/>
                        <a:cs typeface="Times New Roman"/>
                      </a:endParaRPr>
                    </a:p>
                  </a:txBody>
                  <a:tcPr marL="25400" marR="25400" marT="25400" marB="25400" anchor="ctr"/>
                </a:tc>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copyright</a:t>
                      </a:r>
                      <a:endParaRPr lang="en-US" sz="1400">
                        <a:effectLst/>
                        <a:latin typeface="Cambria"/>
                        <a:ea typeface="ＭＳ 明朝"/>
                        <a:cs typeface="Times New Roman"/>
                      </a:endParaRPr>
                    </a:p>
                  </a:txBody>
                  <a:tcPr marL="25400" marR="25400" marT="25400" marB="25400" anchor="ctr"/>
                </a:tc>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orphan candidate - in 90-day holding period (implies in-copyright)</a:t>
                      </a:r>
                      <a:endParaRPr lang="en-US" sz="1400">
                        <a:effectLst/>
                        <a:latin typeface="Cambria"/>
                        <a:ea typeface="ＭＳ 明朝"/>
                        <a:cs typeface="Times New Roman"/>
                      </a:endParaRPr>
                    </a:p>
                  </a:txBody>
                  <a:tcPr marL="25400" marR="25400" marT="25400" marB="25400" anchor="ctr"/>
                </a:tc>
              </a:tr>
              <a:tr h="274758">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17</a:t>
                      </a:r>
                      <a:endParaRPr lang="en-US" sz="1400">
                        <a:effectLst/>
                        <a:latin typeface="Cambria"/>
                        <a:ea typeface="ＭＳ 明朝"/>
                        <a:cs typeface="Times New Roman"/>
                      </a:endParaRPr>
                    </a:p>
                  </a:txBody>
                  <a:tcPr marL="25400" marR="25400" marT="25400" marB="25400" anchor="ctr"/>
                </a:tc>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cc-zero</a:t>
                      </a:r>
                      <a:endParaRPr lang="en-US" sz="1400">
                        <a:effectLst/>
                        <a:latin typeface="Cambria"/>
                        <a:ea typeface="ＭＳ 明朝"/>
                        <a:cs typeface="Times New Roman"/>
                      </a:endParaRPr>
                    </a:p>
                  </a:txBody>
                  <a:tcPr marL="25400" marR="25400" marT="25400" marB="25400" anchor="ctr"/>
                </a:tc>
                <a:tc>
                  <a:txBody>
                    <a:bodyPr/>
                    <a:lstStyle/>
                    <a:p>
                      <a:pPr marL="0" marR="0">
                        <a:lnSpc>
                          <a:spcPct val="100000"/>
                        </a:lnSpc>
                        <a:spcBef>
                          <a:spcPts val="0"/>
                        </a:spcBef>
                        <a:spcAft>
                          <a:spcPts val="0"/>
                        </a:spcAft>
                      </a:pPr>
                      <a:r>
                        <a:rPr lang="en-US" sz="1400">
                          <a:solidFill>
                            <a:srgbClr val="333333"/>
                          </a:solidFill>
                          <a:effectLst/>
                          <a:latin typeface="Arial"/>
                          <a:ea typeface="Times New Roman"/>
                          <a:cs typeface="Times New Roman"/>
                        </a:rPr>
                        <a:t>copyright</a:t>
                      </a:r>
                      <a:endParaRPr lang="en-US" sz="1400">
                        <a:effectLst/>
                        <a:latin typeface="Cambria"/>
                        <a:ea typeface="ＭＳ 明朝"/>
                        <a:cs typeface="Times New Roman"/>
                      </a:endParaRPr>
                    </a:p>
                  </a:txBody>
                  <a:tcPr marL="25400" marR="25400" marT="25400" marB="25400" anchor="ctr"/>
                </a:tc>
                <a:tc>
                  <a:txBody>
                    <a:bodyPr/>
                    <a:lstStyle/>
                    <a:p>
                      <a:pPr marL="0" marR="0">
                        <a:lnSpc>
                          <a:spcPct val="100000"/>
                        </a:lnSpc>
                        <a:spcBef>
                          <a:spcPts val="0"/>
                        </a:spcBef>
                        <a:spcAft>
                          <a:spcPts val="0"/>
                        </a:spcAft>
                      </a:pPr>
                      <a:r>
                        <a:rPr lang="en-US" sz="1400" dirty="0">
                          <a:solidFill>
                            <a:srgbClr val="333333"/>
                          </a:solidFill>
                          <a:effectLst/>
                          <a:latin typeface="Arial"/>
                          <a:ea typeface="Times New Roman"/>
                          <a:cs typeface="Times New Roman"/>
                        </a:rPr>
                        <a:t>Creative Commons Zero license (implies </a:t>
                      </a:r>
                      <a:r>
                        <a:rPr lang="en-US" sz="1400" dirty="0" err="1">
                          <a:solidFill>
                            <a:srgbClr val="333333"/>
                          </a:solidFill>
                          <a:effectLst/>
                          <a:latin typeface="Arial"/>
                          <a:ea typeface="Times New Roman"/>
                          <a:cs typeface="Times New Roman"/>
                        </a:rPr>
                        <a:t>pd</a:t>
                      </a:r>
                      <a:r>
                        <a:rPr lang="en-US" sz="1400" dirty="0">
                          <a:solidFill>
                            <a:srgbClr val="333333"/>
                          </a:solidFill>
                          <a:effectLst/>
                          <a:latin typeface="Arial"/>
                          <a:ea typeface="Times New Roman"/>
                          <a:cs typeface="Times New Roman"/>
                        </a:rPr>
                        <a:t>)</a:t>
                      </a:r>
                      <a:endParaRPr lang="en-US" sz="1400" dirty="0">
                        <a:effectLst/>
                        <a:latin typeface="Cambria"/>
                        <a:ea typeface="ＭＳ 明朝"/>
                        <a:cs typeface="Times New Roman"/>
                      </a:endParaRPr>
                    </a:p>
                  </a:txBody>
                  <a:tcPr marL="25400" marR="25400" marT="25400" marB="25400" anchor="ctr"/>
                </a:tc>
              </a:tr>
              <a:tr h="274758">
                <a:tc>
                  <a:txBody>
                    <a:bodyPr/>
                    <a:lstStyle/>
                    <a:p>
                      <a:pPr marL="0" marR="0">
                        <a:lnSpc>
                          <a:spcPct val="100000"/>
                        </a:lnSpc>
                        <a:spcBef>
                          <a:spcPts val="0"/>
                        </a:spcBef>
                        <a:spcAft>
                          <a:spcPts val="0"/>
                        </a:spcAft>
                      </a:pPr>
                      <a:r>
                        <a:rPr lang="en-US" sz="1400" dirty="0" smtClean="0">
                          <a:effectLst/>
                          <a:latin typeface="Arial"/>
                          <a:ea typeface="ＭＳ 明朝"/>
                          <a:cs typeface="Arial"/>
                        </a:rPr>
                        <a:t>18</a:t>
                      </a:r>
                      <a:endParaRPr lang="en-US" sz="1400" dirty="0">
                        <a:effectLst/>
                        <a:latin typeface="Arial"/>
                        <a:ea typeface="ＭＳ 明朝"/>
                        <a:cs typeface="Arial"/>
                      </a:endParaRPr>
                    </a:p>
                  </a:txBody>
                  <a:tcPr marL="25400" marR="25400" marT="25400" marB="25400" anchor="ctr"/>
                </a:tc>
                <a:tc>
                  <a:txBody>
                    <a:bodyPr/>
                    <a:lstStyle/>
                    <a:p>
                      <a:pPr marL="0" marR="0">
                        <a:lnSpc>
                          <a:spcPct val="100000"/>
                        </a:lnSpc>
                        <a:spcBef>
                          <a:spcPts val="0"/>
                        </a:spcBef>
                        <a:spcAft>
                          <a:spcPts val="0"/>
                        </a:spcAft>
                      </a:pPr>
                      <a:r>
                        <a:rPr lang="en-US" sz="1400" dirty="0" smtClean="0">
                          <a:effectLst/>
                          <a:latin typeface="Arial"/>
                          <a:ea typeface="ＭＳ 明朝"/>
                          <a:cs typeface="Arial"/>
                        </a:rPr>
                        <a:t>und-world</a:t>
                      </a:r>
                      <a:endParaRPr lang="en-US" sz="1400" dirty="0">
                        <a:effectLst/>
                        <a:latin typeface="Arial"/>
                        <a:ea typeface="ＭＳ 明朝"/>
                        <a:cs typeface="Arial"/>
                      </a:endParaRPr>
                    </a:p>
                  </a:txBody>
                  <a:tcPr marL="25400" marR="25400" marT="25400" marB="25400" anchor="ctr"/>
                </a:tc>
                <a:tc>
                  <a:txBody>
                    <a:bodyPr/>
                    <a:lstStyle/>
                    <a:p>
                      <a:pPr marL="0" marR="0">
                        <a:lnSpc>
                          <a:spcPct val="100000"/>
                        </a:lnSpc>
                        <a:spcBef>
                          <a:spcPts val="0"/>
                        </a:spcBef>
                        <a:spcAft>
                          <a:spcPts val="0"/>
                        </a:spcAft>
                      </a:pPr>
                      <a:r>
                        <a:rPr lang="en-US" sz="1400" dirty="0" smtClean="0">
                          <a:effectLst/>
                          <a:latin typeface="Arial"/>
                          <a:ea typeface="ＭＳ 明朝"/>
                          <a:cs typeface="Arial"/>
                        </a:rPr>
                        <a:t>copyright</a:t>
                      </a:r>
                      <a:endParaRPr lang="en-US" sz="1400" dirty="0">
                        <a:effectLst/>
                        <a:latin typeface="Arial"/>
                        <a:ea typeface="ＭＳ 明朝"/>
                        <a:cs typeface="Arial"/>
                      </a:endParaRPr>
                    </a:p>
                  </a:txBody>
                  <a:tcPr marL="25400" marR="25400" marT="25400" marB="25400" anchor="ctr"/>
                </a:tc>
                <a:tc>
                  <a:txBody>
                    <a:bodyPr/>
                    <a:lstStyle/>
                    <a:p>
                      <a:pPr marL="0" marR="0">
                        <a:lnSpc>
                          <a:spcPct val="100000"/>
                        </a:lnSpc>
                        <a:spcBef>
                          <a:spcPts val="0"/>
                        </a:spcBef>
                        <a:spcAft>
                          <a:spcPts val="0"/>
                        </a:spcAft>
                      </a:pPr>
                      <a:r>
                        <a:rPr lang="en-US" sz="1400" dirty="0" smtClean="0">
                          <a:effectLst/>
                          <a:latin typeface="Arial"/>
                          <a:ea typeface="ＭＳ 明朝"/>
                          <a:cs typeface="Arial"/>
                        </a:rPr>
                        <a:t>Undetermined</a:t>
                      </a:r>
                      <a:r>
                        <a:rPr lang="en-US" sz="1400" baseline="0" dirty="0" smtClean="0">
                          <a:effectLst/>
                          <a:latin typeface="Arial"/>
                          <a:ea typeface="ＭＳ 明朝"/>
                          <a:cs typeface="Arial"/>
                        </a:rPr>
                        <a:t> copyright status and permitted as world-viewable by the depositor</a:t>
                      </a:r>
                      <a:endParaRPr lang="en-US" sz="1400" dirty="0">
                        <a:effectLst/>
                        <a:latin typeface="Arial"/>
                        <a:ea typeface="ＭＳ 明朝"/>
                        <a:cs typeface="Arial"/>
                      </a:endParaRPr>
                    </a:p>
                  </a:txBody>
                  <a:tcPr marL="25400" marR="25400" marT="25400" marB="25400" anchor="ctr"/>
                </a:tc>
              </a:tr>
              <a:tr h="274758">
                <a:tc>
                  <a:txBody>
                    <a:bodyPr/>
                    <a:lstStyle/>
                    <a:p>
                      <a:pPr marL="0" marR="0">
                        <a:lnSpc>
                          <a:spcPct val="100000"/>
                        </a:lnSpc>
                        <a:spcBef>
                          <a:spcPts val="0"/>
                        </a:spcBef>
                        <a:spcAft>
                          <a:spcPts val="0"/>
                        </a:spcAft>
                      </a:pPr>
                      <a:r>
                        <a:rPr lang="en-US" sz="1400" dirty="0" smtClean="0">
                          <a:effectLst/>
                          <a:latin typeface="Arial"/>
                          <a:ea typeface="ＭＳ 明朝"/>
                          <a:cs typeface="Arial"/>
                        </a:rPr>
                        <a:t>19</a:t>
                      </a:r>
                      <a:endParaRPr lang="en-US" sz="1400" dirty="0">
                        <a:effectLst/>
                        <a:latin typeface="Arial"/>
                        <a:ea typeface="ＭＳ 明朝"/>
                        <a:cs typeface="Arial"/>
                      </a:endParaRPr>
                    </a:p>
                  </a:txBody>
                  <a:tcPr marL="25400" marR="25400" marT="25400" marB="25400" anchor="ctr"/>
                </a:tc>
                <a:tc>
                  <a:txBody>
                    <a:bodyPr/>
                    <a:lstStyle/>
                    <a:p>
                      <a:pPr marL="0" marR="0">
                        <a:lnSpc>
                          <a:spcPct val="100000"/>
                        </a:lnSpc>
                        <a:spcBef>
                          <a:spcPts val="0"/>
                        </a:spcBef>
                        <a:spcAft>
                          <a:spcPts val="0"/>
                        </a:spcAft>
                      </a:pPr>
                      <a:r>
                        <a:rPr lang="en-US" sz="1400" dirty="0" err="1" smtClean="0">
                          <a:effectLst/>
                          <a:latin typeface="Arial"/>
                          <a:ea typeface="ＭＳ 明朝"/>
                          <a:cs typeface="Arial"/>
                        </a:rPr>
                        <a:t>Ic</a:t>
                      </a:r>
                      <a:r>
                        <a:rPr lang="en-US" sz="1400" dirty="0" smtClean="0">
                          <a:effectLst/>
                          <a:latin typeface="Arial"/>
                          <a:ea typeface="ＭＳ 明朝"/>
                          <a:cs typeface="Arial"/>
                        </a:rPr>
                        <a:t>-us</a:t>
                      </a:r>
                      <a:endParaRPr lang="en-US" sz="1400" dirty="0">
                        <a:effectLst/>
                        <a:latin typeface="Arial"/>
                        <a:ea typeface="ＭＳ 明朝"/>
                        <a:cs typeface="Arial"/>
                      </a:endParaRPr>
                    </a:p>
                  </a:txBody>
                  <a:tcPr marL="25400" marR="25400" marT="25400" marB="25400" anchor="ctr"/>
                </a:tc>
                <a:tc>
                  <a:txBody>
                    <a:bodyPr/>
                    <a:lstStyle/>
                    <a:p>
                      <a:pPr marL="0" marR="0">
                        <a:lnSpc>
                          <a:spcPct val="100000"/>
                        </a:lnSpc>
                        <a:spcBef>
                          <a:spcPts val="0"/>
                        </a:spcBef>
                        <a:spcAft>
                          <a:spcPts val="0"/>
                        </a:spcAft>
                      </a:pPr>
                      <a:r>
                        <a:rPr lang="en-US" sz="1400" dirty="0" smtClean="0">
                          <a:effectLst/>
                          <a:latin typeface="Arial"/>
                          <a:ea typeface="ＭＳ 明朝"/>
                          <a:cs typeface="Arial"/>
                        </a:rPr>
                        <a:t>copyright</a:t>
                      </a:r>
                      <a:endParaRPr lang="en-US" sz="1400" dirty="0">
                        <a:effectLst/>
                        <a:latin typeface="Arial"/>
                        <a:ea typeface="ＭＳ 明朝"/>
                        <a:cs typeface="Arial"/>
                      </a:endParaRPr>
                    </a:p>
                  </a:txBody>
                  <a:tcPr marL="25400" marR="25400" marT="25400" marB="25400" anchor="ctr"/>
                </a:tc>
                <a:tc>
                  <a:txBody>
                    <a:bodyPr/>
                    <a:lstStyle/>
                    <a:p>
                      <a:pPr marL="0" marR="0">
                        <a:lnSpc>
                          <a:spcPct val="100000"/>
                        </a:lnSpc>
                        <a:spcBef>
                          <a:spcPts val="0"/>
                        </a:spcBef>
                        <a:spcAft>
                          <a:spcPts val="0"/>
                        </a:spcAft>
                      </a:pPr>
                      <a:r>
                        <a:rPr lang="en-US" sz="1400" dirty="0" smtClean="0">
                          <a:effectLst/>
                          <a:latin typeface="Arial"/>
                          <a:ea typeface="ＭＳ 明朝"/>
                          <a:cs typeface="Arial"/>
                        </a:rPr>
                        <a:t>In copyright in the</a:t>
                      </a:r>
                      <a:r>
                        <a:rPr lang="en-US" sz="1400" baseline="0" dirty="0" smtClean="0">
                          <a:effectLst/>
                          <a:latin typeface="Arial"/>
                          <a:ea typeface="ＭＳ 明朝"/>
                          <a:cs typeface="Arial"/>
                        </a:rPr>
                        <a:t> US</a:t>
                      </a:r>
                      <a:endParaRPr lang="en-US" sz="1400" dirty="0">
                        <a:effectLst/>
                        <a:latin typeface="Arial"/>
                        <a:ea typeface="ＭＳ 明朝"/>
                        <a:cs typeface="Arial"/>
                      </a:endParaRPr>
                    </a:p>
                  </a:txBody>
                  <a:tcPr marL="25400" marR="25400" marT="25400" marB="25400" anchor="ctr"/>
                </a:tc>
              </a:tr>
            </a:tbl>
          </a:graphicData>
        </a:graphic>
      </p:graphicFrame>
      <p:sp>
        <p:nvSpPr>
          <p:cNvPr id="7" name="Title 6"/>
          <p:cNvSpPr>
            <a:spLocks noGrp="1"/>
          </p:cNvSpPr>
          <p:nvPr>
            <p:ph type="title" idx="4294967295"/>
          </p:nvPr>
        </p:nvSpPr>
        <p:spPr>
          <a:xfrm>
            <a:off x="438150" y="-120172"/>
            <a:ext cx="8229600" cy="782638"/>
          </a:xfrm>
        </p:spPr>
        <p:txBody>
          <a:bodyPr/>
          <a:lstStyle/>
          <a:p>
            <a:r>
              <a:rPr lang="en-US" dirty="0" smtClean="0">
                <a:solidFill>
                  <a:schemeClr val="tx1">
                    <a:lumMod val="85000"/>
                    <a:lumOff val="15000"/>
                  </a:schemeClr>
                </a:solidFill>
              </a:rPr>
              <a:t>Rights Attributes</a:t>
            </a:r>
            <a:endParaRPr lang="en-US" dirty="0">
              <a:solidFill>
                <a:schemeClr val="tx1">
                  <a:lumMod val="85000"/>
                  <a:lumOff val="15000"/>
                </a:schemeClr>
              </a:solidFill>
            </a:endParaRPr>
          </a:p>
        </p:txBody>
      </p:sp>
      <p:sp>
        <p:nvSpPr>
          <p:cNvPr id="2" name="Slide Number Placeholder 1"/>
          <p:cNvSpPr>
            <a:spLocks noGrp="1"/>
          </p:cNvSpPr>
          <p:nvPr>
            <p:ph type="sldNum" sz="quarter" idx="12"/>
          </p:nvPr>
        </p:nvSpPr>
        <p:spPr/>
        <p:txBody>
          <a:bodyPr/>
          <a:lstStyle/>
          <a:p>
            <a:fld id="{4CC8684B-D32F-4341-BD8A-0A90EA616F0E}" type="slidenum">
              <a:rPr lang="en-US" smtClean="0"/>
              <a:pPr/>
              <a:t>39</a:t>
            </a:fld>
            <a:endParaRPr lang="en-US"/>
          </a:p>
        </p:txBody>
      </p:sp>
    </p:spTree>
    <p:extLst>
      <p:ext uri="{BB962C8B-B14F-4D97-AF65-F5344CB8AC3E}">
        <p14:creationId xmlns:p14="http://schemas.microsoft.com/office/powerpoint/2010/main" val="364502293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1"/>
          <p:cNvSpPr>
            <a:spLocks noGrp="1"/>
          </p:cNvSpPr>
          <p:nvPr>
            <p:ph type="title" idx="4294967295"/>
          </p:nvPr>
        </p:nvSpPr>
        <p:spPr>
          <a:xfrm>
            <a:off x="647700" y="180488"/>
            <a:ext cx="7734300" cy="630552"/>
          </a:xfrm>
        </p:spPr>
        <p:txBody>
          <a:bodyPr>
            <a:normAutofit/>
          </a:bodyPr>
          <a:lstStyle/>
          <a:p>
            <a:r>
              <a:rPr lang="en-US" sz="3200" dirty="0" smtClean="0">
                <a:latin typeface="Calibri" charset="0"/>
              </a:rPr>
              <a:t>HathiTrust Members</a:t>
            </a:r>
            <a:endParaRPr lang="en-US" sz="3200" dirty="0">
              <a:latin typeface="Calibri" charset="0"/>
            </a:endParaRPr>
          </a:p>
        </p:txBody>
      </p:sp>
      <p:sp>
        <p:nvSpPr>
          <p:cNvPr id="9219" name="Rectangle 12"/>
          <p:cNvSpPr>
            <a:spLocks noGrp="1"/>
          </p:cNvSpPr>
          <p:nvPr>
            <p:ph idx="4294967295"/>
          </p:nvPr>
        </p:nvSpPr>
        <p:spPr>
          <a:xfrm>
            <a:off x="527536" y="712212"/>
            <a:ext cx="2293938" cy="6007545"/>
          </a:xfrm>
        </p:spPr>
        <p:txBody>
          <a:bodyPr>
            <a:noAutofit/>
          </a:bodyPr>
          <a:lstStyle/>
          <a:p>
            <a:pPr>
              <a:lnSpc>
                <a:spcPct val="80000"/>
              </a:lnSpc>
              <a:spcBef>
                <a:spcPts val="0"/>
              </a:spcBef>
              <a:buFont typeface="Arial" charset="0"/>
              <a:buNone/>
            </a:pPr>
            <a:r>
              <a:rPr lang="en-US" sz="1200" dirty="0" smtClean="0">
                <a:solidFill>
                  <a:srgbClr val="000000"/>
                </a:solidFill>
                <a:latin typeface="Arial" charset="0"/>
              </a:rPr>
              <a:t>Allegheny College</a:t>
            </a:r>
          </a:p>
          <a:p>
            <a:pPr>
              <a:lnSpc>
                <a:spcPct val="80000"/>
              </a:lnSpc>
              <a:spcBef>
                <a:spcPts val="0"/>
              </a:spcBef>
              <a:buFont typeface="Arial" charset="0"/>
              <a:buNone/>
            </a:pPr>
            <a:r>
              <a:rPr lang="en-US" sz="1200" dirty="0" smtClean="0">
                <a:solidFill>
                  <a:srgbClr val="000000"/>
                </a:solidFill>
                <a:latin typeface="Arial" charset="0"/>
              </a:rPr>
              <a:t>American University of Beirut</a:t>
            </a:r>
          </a:p>
          <a:p>
            <a:pPr>
              <a:lnSpc>
                <a:spcPct val="80000"/>
              </a:lnSpc>
              <a:spcBef>
                <a:spcPts val="0"/>
              </a:spcBef>
              <a:buFont typeface="Arial" charset="0"/>
              <a:buNone/>
            </a:pPr>
            <a:r>
              <a:rPr lang="en-US" sz="1200" dirty="0" smtClean="0">
                <a:solidFill>
                  <a:srgbClr val="000000"/>
                </a:solidFill>
                <a:latin typeface="Arial" charset="0"/>
              </a:rPr>
              <a:t>Arizona State University</a:t>
            </a:r>
          </a:p>
          <a:p>
            <a:pPr>
              <a:lnSpc>
                <a:spcPct val="80000"/>
              </a:lnSpc>
              <a:spcBef>
                <a:spcPts val="0"/>
              </a:spcBef>
              <a:buFont typeface="Arial" charset="0"/>
              <a:buNone/>
            </a:pPr>
            <a:r>
              <a:rPr lang="en-US" sz="1200" dirty="0" smtClean="0">
                <a:solidFill>
                  <a:srgbClr val="000000"/>
                </a:solidFill>
                <a:latin typeface="Arial" charset="0"/>
              </a:rPr>
              <a:t>Auburn University</a:t>
            </a:r>
          </a:p>
          <a:p>
            <a:pPr>
              <a:lnSpc>
                <a:spcPct val="80000"/>
              </a:lnSpc>
              <a:spcBef>
                <a:spcPts val="0"/>
              </a:spcBef>
              <a:buNone/>
            </a:pPr>
            <a:r>
              <a:rPr lang="en-US" sz="1200" dirty="0" smtClean="0">
                <a:solidFill>
                  <a:srgbClr val="000000"/>
                </a:solidFill>
                <a:latin typeface="Arial" charset="0"/>
              </a:rPr>
              <a:t>Baylor University</a:t>
            </a:r>
          </a:p>
          <a:p>
            <a:pPr>
              <a:lnSpc>
                <a:spcPct val="80000"/>
              </a:lnSpc>
              <a:spcBef>
                <a:spcPts val="0"/>
              </a:spcBef>
              <a:buNone/>
            </a:pPr>
            <a:r>
              <a:rPr lang="en-US" sz="1200" dirty="0" smtClean="0">
                <a:solidFill>
                  <a:srgbClr val="000000"/>
                </a:solidFill>
                <a:latin typeface="Arial" charset="0"/>
              </a:rPr>
              <a:t>Boston College</a:t>
            </a:r>
          </a:p>
          <a:p>
            <a:pPr>
              <a:lnSpc>
                <a:spcPct val="80000"/>
              </a:lnSpc>
              <a:spcBef>
                <a:spcPts val="0"/>
              </a:spcBef>
              <a:buFont typeface="Arial" charset="0"/>
              <a:buNone/>
            </a:pPr>
            <a:r>
              <a:rPr lang="en-US" sz="1200" dirty="0" smtClean="0">
                <a:solidFill>
                  <a:srgbClr val="000000"/>
                </a:solidFill>
                <a:latin typeface="Arial" charset="0"/>
              </a:rPr>
              <a:t>Boston University</a:t>
            </a:r>
          </a:p>
          <a:p>
            <a:pPr>
              <a:lnSpc>
                <a:spcPct val="80000"/>
              </a:lnSpc>
              <a:spcBef>
                <a:spcPts val="0"/>
              </a:spcBef>
              <a:buFont typeface="Arial" charset="0"/>
              <a:buNone/>
            </a:pPr>
            <a:r>
              <a:rPr lang="en-US" sz="1200" dirty="0" smtClean="0">
                <a:solidFill>
                  <a:srgbClr val="000000"/>
                </a:solidFill>
                <a:latin typeface="Arial" charset="0"/>
              </a:rPr>
              <a:t>Brandeis University</a:t>
            </a:r>
          </a:p>
          <a:p>
            <a:pPr>
              <a:lnSpc>
                <a:spcPct val="80000"/>
              </a:lnSpc>
              <a:spcBef>
                <a:spcPts val="0"/>
              </a:spcBef>
              <a:buFont typeface="Arial" charset="0"/>
              <a:buNone/>
            </a:pPr>
            <a:r>
              <a:rPr lang="en-US" sz="1200" dirty="0" smtClean="0">
                <a:solidFill>
                  <a:srgbClr val="000000"/>
                </a:solidFill>
                <a:latin typeface="Arial" charset="0"/>
              </a:rPr>
              <a:t>Brown University</a:t>
            </a:r>
          </a:p>
          <a:p>
            <a:pPr>
              <a:lnSpc>
                <a:spcPct val="80000"/>
              </a:lnSpc>
              <a:spcBef>
                <a:spcPts val="0"/>
              </a:spcBef>
              <a:buFont typeface="Arial" charset="0"/>
              <a:buNone/>
            </a:pPr>
            <a:r>
              <a:rPr lang="en-US" sz="1200" dirty="0" smtClean="0">
                <a:solidFill>
                  <a:srgbClr val="000000"/>
                </a:solidFill>
                <a:latin typeface="Arial" charset="0"/>
              </a:rPr>
              <a:t>California Digital Library</a:t>
            </a:r>
          </a:p>
          <a:p>
            <a:pPr>
              <a:lnSpc>
                <a:spcPct val="80000"/>
              </a:lnSpc>
              <a:spcBef>
                <a:spcPts val="0"/>
              </a:spcBef>
              <a:buFont typeface="Arial" charset="0"/>
              <a:buNone/>
            </a:pPr>
            <a:r>
              <a:rPr lang="en-US" sz="1200" dirty="0" smtClean="0">
                <a:solidFill>
                  <a:srgbClr val="000000"/>
                </a:solidFill>
                <a:latin typeface="Arial" charset="0"/>
              </a:rPr>
              <a:t>Carnegie Mellon University</a:t>
            </a:r>
          </a:p>
          <a:p>
            <a:pPr>
              <a:lnSpc>
                <a:spcPct val="80000"/>
              </a:lnSpc>
              <a:spcBef>
                <a:spcPts val="0"/>
              </a:spcBef>
              <a:buFont typeface="Arial" charset="0"/>
              <a:buNone/>
            </a:pPr>
            <a:r>
              <a:rPr lang="en-US" sz="1200" dirty="0" smtClean="0">
                <a:solidFill>
                  <a:srgbClr val="000000"/>
                </a:solidFill>
                <a:latin typeface="Arial" charset="0"/>
              </a:rPr>
              <a:t>Case Western Reserve</a:t>
            </a:r>
          </a:p>
          <a:p>
            <a:pPr>
              <a:lnSpc>
                <a:spcPct val="80000"/>
              </a:lnSpc>
              <a:spcBef>
                <a:spcPts val="0"/>
              </a:spcBef>
              <a:buFont typeface="Arial" charset="0"/>
              <a:buNone/>
            </a:pPr>
            <a:r>
              <a:rPr lang="en-US" sz="1200" dirty="0" smtClean="0">
                <a:solidFill>
                  <a:srgbClr val="000000"/>
                </a:solidFill>
                <a:latin typeface="Arial" charset="0"/>
              </a:rPr>
              <a:t>Colby College</a:t>
            </a:r>
          </a:p>
          <a:p>
            <a:pPr>
              <a:lnSpc>
                <a:spcPct val="80000"/>
              </a:lnSpc>
              <a:spcBef>
                <a:spcPts val="0"/>
              </a:spcBef>
              <a:buFont typeface="Arial" charset="0"/>
              <a:buNone/>
            </a:pPr>
            <a:r>
              <a:rPr lang="en-US" sz="1200" dirty="0" smtClean="0">
                <a:solidFill>
                  <a:srgbClr val="000000"/>
                </a:solidFill>
                <a:latin typeface="Arial" charset="0"/>
              </a:rPr>
              <a:t>Columbia University</a:t>
            </a:r>
          </a:p>
          <a:p>
            <a:pPr>
              <a:lnSpc>
                <a:spcPct val="80000"/>
              </a:lnSpc>
              <a:spcBef>
                <a:spcPts val="0"/>
              </a:spcBef>
              <a:buFont typeface="Arial" charset="0"/>
              <a:buNone/>
            </a:pPr>
            <a:r>
              <a:rPr lang="en-US" sz="1200" dirty="0" smtClean="0">
                <a:solidFill>
                  <a:srgbClr val="000000"/>
                </a:solidFill>
                <a:latin typeface="Arial" charset="0"/>
              </a:rPr>
              <a:t>Cornell University</a:t>
            </a:r>
          </a:p>
          <a:p>
            <a:pPr>
              <a:lnSpc>
                <a:spcPct val="80000"/>
              </a:lnSpc>
              <a:spcBef>
                <a:spcPts val="0"/>
              </a:spcBef>
              <a:buFont typeface="Arial" charset="0"/>
              <a:buNone/>
            </a:pPr>
            <a:r>
              <a:rPr lang="en-US" sz="1200" dirty="0" smtClean="0">
                <a:solidFill>
                  <a:srgbClr val="000000"/>
                </a:solidFill>
                <a:latin typeface="Arial" charset="0"/>
              </a:rPr>
              <a:t>Dartmouth College</a:t>
            </a:r>
          </a:p>
          <a:p>
            <a:pPr>
              <a:lnSpc>
                <a:spcPct val="80000"/>
              </a:lnSpc>
              <a:spcBef>
                <a:spcPts val="0"/>
              </a:spcBef>
              <a:buFont typeface="Arial" charset="0"/>
              <a:buNone/>
            </a:pPr>
            <a:r>
              <a:rPr lang="en-US" sz="1200" dirty="0" smtClean="0">
                <a:solidFill>
                  <a:srgbClr val="000000"/>
                </a:solidFill>
                <a:latin typeface="Arial" charset="0"/>
              </a:rPr>
              <a:t>Duke University</a:t>
            </a:r>
          </a:p>
          <a:p>
            <a:pPr>
              <a:lnSpc>
                <a:spcPct val="80000"/>
              </a:lnSpc>
              <a:spcBef>
                <a:spcPts val="0"/>
              </a:spcBef>
              <a:buFont typeface="Arial" charset="0"/>
              <a:buNone/>
            </a:pPr>
            <a:r>
              <a:rPr lang="en-US" sz="1200" dirty="0" smtClean="0">
                <a:solidFill>
                  <a:srgbClr val="000000"/>
                </a:solidFill>
                <a:latin typeface="Arial" charset="0"/>
              </a:rPr>
              <a:t>Emory University</a:t>
            </a:r>
          </a:p>
          <a:p>
            <a:pPr>
              <a:lnSpc>
                <a:spcPct val="80000"/>
              </a:lnSpc>
              <a:spcBef>
                <a:spcPts val="0"/>
              </a:spcBef>
              <a:buFont typeface="Arial" charset="0"/>
              <a:buNone/>
            </a:pPr>
            <a:r>
              <a:rPr lang="en-US" sz="1200" dirty="0" smtClean="0">
                <a:solidFill>
                  <a:srgbClr val="000000"/>
                </a:solidFill>
                <a:latin typeface="Arial" charset="0"/>
              </a:rPr>
              <a:t>Getty Research Institute</a:t>
            </a:r>
          </a:p>
          <a:p>
            <a:pPr>
              <a:lnSpc>
                <a:spcPct val="80000"/>
              </a:lnSpc>
              <a:spcBef>
                <a:spcPts val="0"/>
              </a:spcBef>
              <a:buFont typeface="Arial" charset="0"/>
              <a:buNone/>
            </a:pPr>
            <a:r>
              <a:rPr lang="en-US" sz="1200" dirty="0" smtClean="0">
                <a:solidFill>
                  <a:srgbClr val="000000"/>
                </a:solidFill>
                <a:latin typeface="Arial" charset="0"/>
              </a:rPr>
              <a:t>Georgetown University</a:t>
            </a:r>
          </a:p>
          <a:p>
            <a:pPr>
              <a:lnSpc>
                <a:spcPct val="80000"/>
              </a:lnSpc>
              <a:spcBef>
                <a:spcPts val="0"/>
              </a:spcBef>
              <a:buFont typeface="Arial" charset="0"/>
              <a:buNone/>
            </a:pPr>
            <a:r>
              <a:rPr lang="en-US" sz="1200" dirty="0" smtClean="0">
                <a:solidFill>
                  <a:srgbClr val="000000"/>
                </a:solidFill>
                <a:latin typeface="Arial" charset="0"/>
              </a:rPr>
              <a:t>Georgia Tech</a:t>
            </a:r>
          </a:p>
          <a:p>
            <a:pPr>
              <a:lnSpc>
                <a:spcPct val="80000"/>
              </a:lnSpc>
              <a:spcBef>
                <a:spcPts val="0"/>
              </a:spcBef>
              <a:buFont typeface="Arial" charset="0"/>
              <a:buNone/>
            </a:pPr>
            <a:r>
              <a:rPr lang="en-US" sz="1200" dirty="0" smtClean="0">
                <a:solidFill>
                  <a:srgbClr val="000000"/>
                </a:solidFill>
                <a:latin typeface="Arial" charset="0"/>
              </a:rPr>
              <a:t>Harvard University Library</a:t>
            </a:r>
          </a:p>
          <a:p>
            <a:pPr>
              <a:lnSpc>
                <a:spcPct val="80000"/>
              </a:lnSpc>
              <a:spcBef>
                <a:spcPts val="0"/>
              </a:spcBef>
              <a:buFont typeface="Arial" charset="0"/>
              <a:buNone/>
            </a:pPr>
            <a:r>
              <a:rPr lang="en-US" sz="1200" dirty="0" smtClean="0">
                <a:solidFill>
                  <a:srgbClr val="000000"/>
                </a:solidFill>
                <a:latin typeface="Arial" charset="0"/>
              </a:rPr>
              <a:t>Indiana University</a:t>
            </a:r>
          </a:p>
          <a:p>
            <a:pPr>
              <a:lnSpc>
                <a:spcPct val="80000"/>
              </a:lnSpc>
              <a:spcBef>
                <a:spcPts val="0"/>
              </a:spcBef>
              <a:buFont typeface="Arial" charset="0"/>
              <a:buNone/>
            </a:pPr>
            <a:r>
              <a:rPr lang="en-US" sz="1200" dirty="0" smtClean="0">
                <a:solidFill>
                  <a:srgbClr val="000000"/>
                </a:solidFill>
                <a:latin typeface="Arial" charset="0"/>
              </a:rPr>
              <a:t>Iowa State University</a:t>
            </a:r>
          </a:p>
          <a:p>
            <a:pPr>
              <a:lnSpc>
                <a:spcPct val="80000"/>
              </a:lnSpc>
              <a:spcBef>
                <a:spcPts val="0"/>
              </a:spcBef>
              <a:buFont typeface="Arial" charset="0"/>
              <a:buNone/>
            </a:pPr>
            <a:r>
              <a:rPr lang="en-US" sz="1200" dirty="0" smtClean="0">
                <a:solidFill>
                  <a:srgbClr val="000000"/>
                </a:solidFill>
                <a:latin typeface="Arial" charset="0"/>
              </a:rPr>
              <a:t>Johns Hopkins University</a:t>
            </a:r>
          </a:p>
          <a:p>
            <a:pPr>
              <a:lnSpc>
                <a:spcPct val="80000"/>
              </a:lnSpc>
              <a:spcBef>
                <a:spcPts val="0"/>
              </a:spcBef>
              <a:buFont typeface="Arial" charset="0"/>
              <a:buNone/>
            </a:pPr>
            <a:r>
              <a:rPr lang="en-US" sz="1200" dirty="0" smtClean="0">
                <a:solidFill>
                  <a:srgbClr val="000000"/>
                </a:solidFill>
                <a:latin typeface="Arial" charset="0"/>
              </a:rPr>
              <a:t>Kansas State University</a:t>
            </a:r>
          </a:p>
          <a:p>
            <a:pPr>
              <a:lnSpc>
                <a:spcPct val="80000"/>
              </a:lnSpc>
              <a:spcBef>
                <a:spcPts val="0"/>
              </a:spcBef>
              <a:buFont typeface="Arial" charset="0"/>
              <a:buNone/>
            </a:pPr>
            <a:r>
              <a:rPr lang="en-US" sz="1200" dirty="0" smtClean="0">
                <a:solidFill>
                  <a:srgbClr val="000000"/>
                </a:solidFill>
                <a:latin typeface="Arial" charset="0"/>
              </a:rPr>
              <a:t>Lafayette College</a:t>
            </a:r>
          </a:p>
          <a:p>
            <a:pPr>
              <a:lnSpc>
                <a:spcPct val="80000"/>
              </a:lnSpc>
              <a:spcBef>
                <a:spcPts val="0"/>
              </a:spcBef>
              <a:buFont typeface="Arial" charset="0"/>
              <a:buNone/>
            </a:pPr>
            <a:r>
              <a:rPr lang="en-US" sz="1200" dirty="0" smtClean="0">
                <a:solidFill>
                  <a:srgbClr val="000000"/>
                </a:solidFill>
                <a:latin typeface="Arial" charset="0"/>
              </a:rPr>
              <a:t>Library of Congress</a:t>
            </a:r>
          </a:p>
          <a:p>
            <a:pPr>
              <a:lnSpc>
                <a:spcPct val="80000"/>
              </a:lnSpc>
              <a:spcBef>
                <a:spcPts val="0"/>
              </a:spcBef>
              <a:buFont typeface="Arial" charset="0"/>
              <a:buNone/>
            </a:pPr>
            <a:r>
              <a:rPr lang="en-US" sz="1200" dirty="0" smtClean="0">
                <a:solidFill>
                  <a:srgbClr val="000000"/>
                </a:solidFill>
                <a:latin typeface="Arial" charset="0"/>
              </a:rPr>
              <a:t>Massachusetts Institute of Technology</a:t>
            </a:r>
          </a:p>
          <a:p>
            <a:pPr>
              <a:lnSpc>
                <a:spcPct val="80000"/>
              </a:lnSpc>
              <a:spcBef>
                <a:spcPts val="0"/>
              </a:spcBef>
              <a:buFont typeface="Arial" charset="0"/>
              <a:buNone/>
            </a:pPr>
            <a:r>
              <a:rPr lang="en-US" sz="1200" dirty="0" smtClean="0">
                <a:solidFill>
                  <a:srgbClr val="000000"/>
                </a:solidFill>
                <a:latin typeface="Arial" charset="0"/>
              </a:rPr>
              <a:t>McGill University`</a:t>
            </a:r>
          </a:p>
          <a:p>
            <a:pPr>
              <a:lnSpc>
                <a:spcPct val="80000"/>
              </a:lnSpc>
              <a:spcBef>
                <a:spcPts val="0"/>
              </a:spcBef>
              <a:buFont typeface="Arial" charset="0"/>
              <a:buNone/>
            </a:pPr>
            <a:r>
              <a:rPr lang="en-US" sz="1200" dirty="0" smtClean="0">
                <a:solidFill>
                  <a:srgbClr val="000000"/>
                </a:solidFill>
                <a:latin typeface="Arial" charset="0"/>
              </a:rPr>
              <a:t>Michigan State University</a:t>
            </a:r>
          </a:p>
          <a:p>
            <a:pPr>
              <a:lnSpc>
                <a:spcPct val="80000"/>
              </a:lnSpc>
              <a:spcBef>
                <a:spcPts val="0"/>
              </a:spcBef>
              <a:buFont typeface="Arial" charset="0"/>
              <a:buNone/>
            </a:pPr>
            <a:r>
              <a:rPr lang="en-US" sz="1200" dirty="0" smtClean="0">
                <a:solidFill>
                  <a:srgbClr val="000000"/>
                </a:solidFill>
                <a:latin typeface="Arial" charset="0"/>
              </a:rPr>
              <a:t>Montana State University</a:t>
            </a:r>
          </a:p>
          <a:p>
            <a:pPr>
              <a:lnSpc>
                <a:spcPct val="80000"/>
              </a:lnSpc>
              <a:spcBef>
                <a:spcPts val="0"/>
              </a:spcBef>
              <a:buNone/>
            </a:pPr>
            <a:r>
              <a:rPr lang="en-US" sz="1200" dirty="0" smtClean="0">
                <a:solidFill>
                  <a:srgbClr val="000000"/>
                </a:solidFill>
                <a:latin typeface="Arial" charset="0"/>
              </a:rPr>
              <a:t>Mount Holyoke College</a:t>
            </a:r>
          </a:p>
          <a:p>
            <a:pPr>
              <a:lnSpc>
                <a:spcPct val="80000"/>
              </a:lnSpc>
              <a:spcBef>
                <a:spcPts val="0"/>
              </a:spcBef>
              <a:buNone/>
            </a:pPr>
            <a:r>
              <a:rPr lang="en-US" sz="1200" dirty="0" smtClean="0">
                <a:solidFill>
                  <a:srgbClr val="000000"/>
                </a:solidFill>
                <a:latin typeface="Arial" charset="0"/>
              </a:rPr>
              <a:t>New York Public Library</a:t>
            </a:r>
          </a:p>
          <a:p>
            <a:pPr>
              <a:lnSpc>
                <a:spcPct val="80000"/>
              </a:lnSpc>
              <a:spcBef>
                <a:spcPts val="0"/>
              </a:spcBef>
              <a:buFont typeface="Arial" charset="0"/>
              <a:buNone/>
            </a:pPr>
            <a:r>
              <a:rPr lang="en-US" sz="1200" dirty="0" smtClean="0">
                <a:solidFill>
                  <a:srgbClr val="000000"/>
                </a:solidFill>
                <a:latin typeface="Arial" charset="0"/>
              </a:rPr>
              <a:t>New York University</a:t>
            </a:r>
          </a:p>
          <a:p>
            <a:pPr>
              <a:lnSpc>
                <a:spcPct val="80000"/>
              </a:lnSpc>
              <a:spcBef>
                <a:spcPts val="0"/>
              </a:spcBef>
              <a:buFont typeface="Arial" charset="0"/>
              <a:buNone/>
            </a:pPr>
            <a:r>
              <a:rPr lang="en-US" sz="1200" dirty="0" smtClean="0">
                <a:solidFill>
                  <a:srgbClr val="000000"/>
                </a:solidFill>
                <a:latin typeface="Arial" charset="0"/>
              </a:rPr>
              <a:t>North Carolina Central</a:t>
            </a:r>
          </a:p>
          <a:p>
            <a:pPr>
              <a:lnSpc>
                <a:spcPct val="80000"/>
              </a:lnSpc>
              <a:spcBef>
                <a:spcPts val="0"/>
              </a:spcBef>
              <a:buFont typeface="Arial" charset="0"/>
              <a:buNone/>
            </a:pPr>
            <a:r>
              <a:rPr lang="en-US" sz="1200" dirty="0" smtClean="0">
                <a:solidFill>
                  <a:srgbClr val="000000"/>
                </a:solidFill>
                <a:latin typeface="Arial" charset="0"/>
              </a:rPr>
              <a:t>	University</a:t>
            </a:r>
          </a:p>
        </p:txBody>
      </p:sp>
      <p:sp>
        <p:nvSpPr>
          <p:cNvPr id="9220" name="Rectangle 13"/>
          <p:cNvSpPr>
            <a:spLocks noGrp="1"/>
          </p:cNvSpPr>
          <p:nvPr>
            <p:ph type="body" sz="half" idx="4294967295"/>
          </p:nvPr>
        </p:nvSpPr>
        <p:spPr>
          <a:xfrm>
            <a:off x="3301997" y="712212"/>
            <a:ext cx="2592235" cy="6147095"/>
          </a:xfrm>
        </p:spPr>
        <p:txBody>
          <a:bodyPr>
            <a:noAutofit/>
          </a:bodyPr>
          <a:lstStyle/>
          <a:p>
            <a:pPr>
              <a:lnSpc>
                <a:spcPct val="80000"/>
              </a:lnSpc>
              <a:spcBef>
                <a:spcPts val="0"/>
              </a:spcBef>
              <a:buFont typeface="Arial" charset="0"/>
              <a:buNone/>
            </a:pPr>
            <a:r>
              <a:rPr lang="en-US" sz="1200" dirty="0">
                <a:solidFill>
                  <a:srgbClr val="000000"/>
                </a:solidFill>
                <a:latin typeface="Arial" charset="0"/>
              </a:rPr>
              <a:t>North Carolina State</a:t>
            </a:r>
          </a:p>
          <a:p>
            <a:pPr>
              <a:lnSpc>
                <a:spcPct val="80000"/>
              </a:lnSpc>
              <a:spcBef>
                <a:spcPts val="0"/>
              </a:spcBef>
              <a:buFont typeface="Arial" charset="0"/>
              <a:buNone/>
            </a:pPr>
            <a:r>
              <a:rPr lang="en-US" sz="1200" dirty="0">
                <a:solidFill>
                  <a:srgbClr val="000000"/>
                </a:solidFill>
                <a:latin typeface="Arial" charset="0"/>
              </a:rPr>
              <a:t>	University</a:t>
            </a:r>
          </a:p>
          <a:p>
            <a:pPr>
              <a:lnSpc>
                <a:spcPct val="80000"/>
              </a:lnSpc>
              <a:spcBef>
                <a:spcPts val="0"/>
              </a:spcBef>
              <a:buNone/>
            </a:pPr>
            <a:r>
              <a:rPr lang="en-US" sz="1200" dirty="0" smtClean="0">
                <a:solidFill>
                  <a:srgbClr val="000000"/>
                </a:solidFill>
                <a:latin typeface="Arial" charset="0"/>
              </a:rPr>
              <a:t>Northeastern University</a:t>
            </a:r>
          </a:p>
          <a:p>
            <a:pPr>
              <a:lnSpc>
                <a:spcPct val="80000"/>
              </a:lnSpc>
              <a:spcBef>
                <a:spcPts val="0"/>
              </a:spcBef>
              <a:buNone/>
            </a:pPr>
            <a:r>
              <a:rPr lang="en-US" sz="1200" dirty="0" smtClean="0">
                <a:solidFill>
                  <a:srgbClr val="000000"/>
                </a:solidFill>
                <a:latin typeface="Arial" charset="0"/>
              </a:rPr>
              <a:t>Northwestern University</a:t>
            </a:r>
          </a:p>
          <a:p>
            <a:pPr>
              <a:lnSpc>
                <a:spcPct val="80000"/>
              </a:lnSpc>
              <a:spcBef>
                <a:spcPts val="0"/>
              </a:spcBef>
              <a:buFont typeface="Arial" charset="0"/>
              <a:buNone/>
            </a:pPr>
            <a:r>
              <a:rPr lang="en-US" sz="1200" dirty="0" smtClean="0">
                <a:solidFill>
                  <a:srgbClr val="000000"/>
                </a:solidFill>
                <a:latin typeface="Arial" charset="0"/>
              </a:rPr>
              <a:t>The </a:t>
            </a:r>
            <a:r>
              <a:rPr lang="en-US" sz="1200" dirty="0">
                <a:solidFill>
                  <a:srgbClr val="000000"/>
                </a:solidFill>
                <a:latin typeface="Arial" charset="0"/>
              </a:rPr>
              <a:t>Ohio State University</a:t>
            </a:r>
          </a:p>
          <a:p>
            <a:pPr>
              <a:lnSpc>
                <a:spcPct val="80000"/>
              </a:lnSpc>
              <a:spcBef>
                <a:spcPts val="0"/>
              </a:spcBef>
              <a:buFont typeface="Arial" charset="0"/>
              <a:buNone/>
            </a:pPr>
            <a:r>
              <a:rPr lang="en-US" sz="1200" dirty="0" smtClean="0">
                <a:solidFill>
                  <a:srgbClr val="000000"/>
                </a:solidFill>
                <a:latin typeface="Arial" charset="0"/>
              </a:rPr>
              <a:t>Oklahoma State University</a:t>
            </a:r>
          </a:p>
          <a:p>
            <a:pPr>
              <a:lnSpc>
                <a:spcPct val="80000"/>
              </a:lnSpc>
              <a:spcBef>
                <a:spcPts val="0"/>
              </a:spcBef>
              <a:buFont typeface="Arial" charset="0"/>
              <a:buNone/>
            </a:pPr>
            <a:r>
              <a:rPr lang="en-US" sz="1200" dirty="0" smtClean="0">
                <a:solidFill>
                  <a:srgbClr val="000000"/>
                </a:solidFill>
                <a:latin typeface="Arial" charset="0"/>
              </a:rPr>
              <a:t>Penn State</a:t>
            </a:r>
            <a:endParaRPr lang="en-US" sz="1200" dirty="0">
              <a:solidFill>
                <a:srgbClr val="000000"/>
              </a:solidFill>
              <a:latin typeface="Arial" charset="0"/>
            </a:endParaRPr>
          </a:p>
          <a:p>
            <a:pPr>
              <a:lnSpc>
                <a:spcPct val="80000"/>
              </a:lnSpc>
              <a:spcBef>
                <a:spcPts val="0"/>
              </a:spcBef>
              <a:buFont typeface="Arial" charset="0"/>
              <a:buNone/>
            </a:pPr>
            <a:r>
              <a:rPr lang="en-US" sz="1200" dirty="0">
                <a:solidFill>
                  <a:srgbClr val="000000"/>
                </a:solidFill>
                <a:latin typeface="Arial" charset="0"/>
              </a:rPr>
              <a:t>Princeton University</a:t>
            </a:r>
          </a:p>
          <a:p>
            <a:pPr>
              <a:lnSpc>
                <a:spcPct val="80000"/>
              </a:lnSpc>
              <a:spcBef>
                <a:spcPts val="0"/>
              </a:spcBef>
              <a:buFont typeface="Arial" charset="0"/>
              <a:buNone/>
            </a:pPr>
            <a:r>
              <a:rPr lang="en-US" sz="1200" dirty="0">
                <a:solidFill>
                  <a:srgbClr val="000000"/>
                </a:solidFill>
                <a:latin typeface="Arial" charset="0"/>
              </a:rPr>
              <a:t>Purdue University</a:t>
            </a:r>
          </a:p>
          <a:p>
            <a:pPr>
              <a:lnSpc>
                <a:spcPct val="80000"/>
              </a:lnSpc>
              <a:spcBef>
                <a:spcPts val="0"/>
              </a:spcBef>
              <a:buFont typeface="Arial" charset="0"/>
              <a:buNone/>
            </a:pPr>
            <a:r>
              <a:rPr lang="en-US" sz="1200" dirty="0" smtClean="0">
                <a:solidFill>
                  <a:srgbClr val="000000"/>
                </a:solidFill>
                <a:latin typeface="Arial" charset="0"/>
              </a:rPr>
              <a:t>Rutgers University</a:t>
            </a:r>
          </a:p>
          <a:p>
            <a:pPr>
              <a:lnSpc>
                <a:spcPct val="80000"/>
              </a:lnSpc>
              <a:spcBef>
                <a:spcPts val="0"/>
              </a:spcBef>
              <a:buFont typeface="Arial" charset="0"/>
              <a:buNone/>
            </a:pPr>
            <a:r>
              <a:rPr lang="en-US" sz="1200" dirty="0" smtClean="0">
                <a:solidFill>
                  <a:srgbClr val="000000"/>
                </a:solidFill>
                <a:latin typeface="Arial" charset="0"/>
              </a:rPr>
              <a:t>Stanford </a:t>
            </a:r>
            <a:r>
              <a:rPr lang="en-US" sz="1200" dirty="0">
                <a:solidFill>
                  <a:srgbClr val="000000"/>
                </a:solidFill>
                <a:latin typeface="Arial" charset="0"/>
              </a:rPr>
              <a:t>University</a:t>
            </a:r>
          </a:p>
          <a:p>
            <a:pPr>
              <a:lnSpc>
                <a:spcPct val="80000"/>
              </a:lnSpc>
              <a:spcBef>
                <a:spcPts val="0"/>
              </a:spcBef>
              <a:buNone/>
            </a:pPr>
            <a:r>
              <a:rPr lang="en-US" sz="1200" dirty="0">
                <a:solidFill>
                  <a:srgbClr val="000000"/>
                </a:solidFill>
                <a:latin typeface="Arial" charset="0"/>
              </a:rPr>
              <a:t>State University System of </a:t>
            </a:r>
            <a:r>
              <a:rPr lang="en-US" sz="1200" dirty="0" smtClean="0">
                <a:solidFill>
                  <a:srgbClr val="000000"/>
                </a:solidFill>
                <a:latin typeface="Arial" charset="0"/>
              </a:rPr>
              <a:t>Florida</a:t>
            </a:r>
          </a:p>
          <a:p>
            <a:pPr>
              <a:lnSpc>
                <a:spcPct val="80000"/>
              </a:lnSpc>
              <a:spcBef>
                <a:spcPts val="0"/>
              </a:spcBef>
              <a:buNone/>
            </a:pPr>
            <a:r>
              <a:rPr lang="en-US" sz="1200" dirty="0" smtClean="0">
                <a:solidFill>
                  <a:srgbClr val="000000"/>
                </a:solidFill>
                <a:latin typeface="Arial" charset="0"/>
              </a:rPr>
              <a:t>Swarthmore College</a:t>
            </a:r>
          </a:p>
          <a:p>
            <a:pPr>
              <a:lnSpc>
                <a:spcPct val="80000"/>
              </a:lnSpc>
              <a:spcBef>
                <a:spcPts val="0"/>
              </a:spcBef>
              <a:buFont typeface="Arial" charset="0"/>
              <a:buNone/>
            </a:pPr>
            <a:r>
              <a:rPr lang="en-US" sz="1200" dirty="0" smtClean="0">
                <a:solidFill>
                  <a:srgbClr val="000000"/>
                </a:solidFill>
                <a:latin typeface="Arial" charset="0"/>
              </a:rPr>
              <a:t>Syracuse University</a:t>
            </a:r>
          </a:p>
          <a:p>
            <a:pPr>
              <a:lnSpc>
                <a:spcPct val="80000"/>
              </a:lnSpc>
              <a:spcBef>
                <a:spcPts val="0"/>
              </a:spcBef>
              <a:buFont typeface="Arial" charset="0"/>
              <a:buNone/>
            </a:pPr>
            <a:r>
              <a:rPr lang="en-US" sz="1200" dirty="0" smtClean="0">
                <a:solidFill>
                  <a:srgbClr val="000000"/>
                </a:solidFill>
                <a:latin typeface="Arial" charset="0"/>
              </a:rPr>
              <a:t>Temple University</a:t>
            </a:r>
          </a:p>
          <a:p>
            <a:pPr>
              <a:lnSpc>
                <a:spcPct val="80000"/>
              </a:lnSpc>
              <a:spcBef>
                <a:spcPts val="0"/>
              </a:spcBef>
              <a:buFont typeface="Arial" charset="0"/>
              <a:buNone/>
            </a:pPr>
            <a:r>
              <a:rPr lang="en-US" sz="1200" dirty="0" smtClean="0">
                <a:solidFill>
                  <a:srgbClr val="000000"/>
                </a:solidFill>
                <a:latin typeface="Arial" charset="0"/>
              </a:rPr>
              <a:t>Texas </a:t>
            </a:r>
            <a:r>
              <a:rPr lang="en-US" sz="1200" dirty="0">
                <a:solidFill>
                  <a:srgbClr val="000000"/>
                </a:solidFill>
                <a:latin typeface="Arial" charset="0"/>
              </a:rPr>
              <a:t>A&amp;M </a:t>
            </a:r>
            <a:r>
              <a:rPr lang="en-US" sz="1200" dirty="0" smtClean="0">
                <a:solidFill>
                  <a:srgbClr val="000000"/>
                </a:solidFill>
                <a:latin typeface="Arial" charset="0"/>
              </a:rPr>
              <a:t>University</a:t>
            </a:r>
          </a:p>
          <a:p>
            <a:pPr>
              <a:lnSpc>
                <a:spcPct val="80000"/>
              </a:lnSpc>
              <a:spcBef>
                <a:spcPts val="0"/>
              </a:spcBef>
              <a:buFont typeface="Arial" charset="0"/>
              <a:buNone/>
            </a:pPr>
            <a:r>
              <a:rPr lang="en-US" sz="1200" dirty="0" smtClean="0">
                <a:solidFill>
                  <a:srgbClr val="000000"/>
                </a:solidFill>
                <a:latin typeface="Arial" charset="0"/>
              </a:rPr>
              <a:t>Texas Tech</a:t>
            </a:r>
            <a:endParaRPr lang="en-US" sz="1200" dirty="0">
              <a:solidFill>
                <a:srgbClr val="000000"/>
              </a:solidFill>
              <a:latin typeface="Arial" charset="0"/>
            </a:endParaRPr>
          </a:p>
          <a:p>
            <a:pPr>
              <a:lnSpc>
                <a:spcPct val="80000"/>
              </a:lnSpc>
              <a:spcBef>
                <a:spcPts val="0"/>
              </a:spcBef>
              <a:buFont typeface="Arial" charset="0"/>
              <a:buNone/>
            </a:pPr>
            <a:r>
              <a:rPr lang="en-US" sz="1200" dirty="0" smtClean="0">
                <a:solidFill>
                  <a:srgbClr val="000000"/>
                </a:solidFill>
                <a:latin typeface="Arial" charset="0"/>
              </a:rPr>
              <a:t>Tufts University</a:t>
            </a:r>
          </a:p>
          <a:p>
            <a:pPr>
              <a:lnSpc>
                <a:spcPct val="80000"/>
              </a:lnSpc>
              <a:spcBef>
                <a:spcPts val="0"/>
              </a:spcBef>
              <a:buFont typeface="Arial" charset="0"/>
              <a:buNone/>
            </a:pPr>
            <a:r>
              <a:rPr lang="en-US" sz="1200" dirty="0" smtClean="0">
                <a:solidFill>
                  <a:srgbClr val="000000"/>
                </a:solidFill>
                <a:latin typeface="Arial" charset="0"/>
              </a:rPr>
              <a:t>Universidad Complutense</a:t>
            </a:r>
          </a:p>
          <a:p>
            <a:pPr>
              <a:lnSpc>
                <a:spcPct val="80000"/>
              </a:lnSpc>
              <a:spcBef>
                <a:spcPts val="0"/>
              </a:spcBef>
              <a:buFont typeface="Arial" charset="0"/>
              <a:buNone/>
            </a:pPr>
            <a:r>
              <a:rPr lang="en-US" sz="1200" dirty="0" smtClean="0">
                <a:solidFill>
                  <a:srgbClr val="000000"/>
                </a:solidFill>
                <a:latin typeface="Arial" charset="0"/>
              </a:rPr>
              <a:t>	de Madrid</a:t>
            </a:r>
          </a:p>
          <a:p>
            <a:pPr>
              <a:lnSpc>
                <a:spcPct val="80000"/>
              </a:lnSpc>
              <a:spcBef>
                <a:spcPts val="0"/>
              </a:spcBef>
              <a:buNone/>
            </a:pPr>
            <a:r>
              <a:rPr lang="en-US" sz="1200" dirty="0" smtClean="0">
                <a:solidFill>
                  <a:srgbClr val="000000"/>
                </a:solidFill>
                <a:latin typeface="Arial" charset="0"/>
              </a:rPr>
              <a:t>University of Alabama</a:t>
            </a:r>
          </a:p>
          <a:p>
            <a:pPr>
              <a:lnSpc>
                <a:spcPct val="80000"/>
              </a:lnSpc>
              <a:spcBef>
                <a:spcPts val="0"/>
              </a:spcBef>
              <a:buFont typeface="Arial" charset="0"/>
              <a:buNone/>
            </a:pPr>
            <a:r>
              <a:rPr lang="en-US" sz="1200" dirty="0" smtClean="0">
                <a:solidFill>
                  <a:srgbClr val="000000"/>
                </a:solidFill>
                <a:latin typeface="Arial" charset="0"/>
              </a:rPr>
              <a:t>University of Alberta</a:t>
            </a:r>
          </a:p>
          <a:p>
            <a:pPr>
              <a:lnSpc>
                <a:spcPct val="80000"/>
              </a:lnSpc>
              <a:spcBef>
                <a:spcPts val="0"/>
              </a:spcBef>
              <a:buNone/>
            </a:pPr>
            <a:r>
              <a:rPr lang="en-US" sz="1200" dirty="0" smtClean="0">
                <a:solidFill>
                  <a:srgbClr val="000000"/>
                </a:solidFill>
                <a:latin typeface="Arial" charset="0"/>
                <a:cs typeface="Arial" charset="0"/>
              </a:rPr>
              <a:t>University of Arizona</a:t>
            </a:r>
          </a:p>
          <a:p>
            <a:pPr>
              <a:lnSpc>
                <a:spcPct val="80000"/>
              </a:lnSpc>
              <a:spcBef>
                <a:spcPts val="0"/>
              </a:spcBef>
              <a:buNone/>
            </a:pPr>
            <a:r>
              <a:rPr lang="en-US" sz="1200" dirty="0" smtClean="0">
                <a:solidFill>
                  <a:srgbClr val="000000"/>
                </a:solidFill>
                <a:latin typeface="Arial" charset="0"/>
                <a:cs typeface="Arial" charset="0"/>
              </a:rPr>
              <a:t>University of British Columbia</a:t>
            </a:r>
          </a:p>
          <a:p>
            <a:pPr>
              <a:lnSpc>
                <a:spcPct val="80000"/>
              </a:lnSpc>
              <a:spcBef>
                <a:spcPts val="0"/>
              </a:spcBef>
              <a:buNone/>
            </a:pPr>
            <a:r>
              <a:rPr lang="en-US" sz="1200" dirty="0" smtClean="0">
                <a:solidFill>
                  <a:srgbClr val="000000"/>
                </a:solidFill>
                <a:latin typeface="Arial" charset="0"/>
                <a:cs typeface="Arial" charset="0"/>
              </a:rPr>
              <a:t>University of Calgary</a:t>
            </a:r>
            <a:endParaRPr lang="en-US" sz="1200" dirty="0">
              <a:solidFill>
                <a:srgbClr val="000000"/>
              </a:solidFill>
              <a:latin typeface="Arial" charset="0"/>
            </a:endParaRPr>
          </a:p>
          <a:p>
            <a:pPr>
              <a:lnSpc>
                <a:spcPct val="80000"/>
              </a:lnSpc>
              <a:spcBef>
                <a:spcPts val="0"/>
              </a:spcBef>
              <a:buFont typeface="Arial" charset="0"/>
              <a:buNone/>
            </a:pPr>
            <a:r>
              <a:rPr lang="en-US" sz="1200" dirty="0">
                <a:solidFill>
                  <a:srgbClr val="000000"/>
                </a:solidFill>
                <a:latin typeface="Arial" charset="0"/>
              </a:rPr>
              <a:t>University of California</a:t>
            </a:r>
          </a:p>
          <a:p>
            <a:pPr>
              <a:lnSpc>
                <a:spcPct val="80000"/>
              </a:lnSpc>
              <a:spcBef>
                <a:spcPts val="0"/>
              </a:spcBef>
              <a:buFont typeface="Arial" charset="0"/>
              <a:buNone/>
            </a:pPr>
            <a:r>
              <a:rPr lang="en-US" sz="1200" dirty="0">
                <a:solidFill>
                  <a:srgbClr val="000000"/>
                </a:solidFill>
                <a:latin typeface="Arial" charset="0"/>
              </a:rPr>
              <a:t>	Berkeley</a:t>
            </a:r>
          </a:p>
          <a:p>
            <a:pPr>
              <a:lnSpc>
                <a:spcPct val="80000"/>
              </a:lnSpc>
              <a:spcBef>
                <a:spcPts val="0"/>
              </a:spcBef>
              <a:buFont typeface="Arial" charset="0"/>
              <a:buNone/>
            </a:pPr>
            <a:r>
              <a:rPr lang="en-US" sz="1200" dirty="0">
                <a:solidFill>
                  <a:srgbClr val="000000"/>
                </a:solidFill>
                <a:latin typeface="Arial" charset="0"/>
              </a:rPr>
              <a:t>	Davis</a:t>
            </a:r>
          </a:p>
          <a:p>
            <a:pPr>
              <a:lnSpc>
                <a:spcPct val="80000"/>
              </a:lnSpc>
              <a:spcBef>
                <a:spcPts val="0"/>
              </a:spcBef>
              <a:buFont typeface="Arial" charset="0"/>
              <a:buNone/>
            </a:pPr>
            <a:r>
              <a:rPr lang="en-US" sz="1200" dirty="0">
                <a:solidFill>
                  <a:srgbClr val="000000"/>
                </a:solidFill>
                <a:latin typeface="Arial" charset="0"/>
              </a:rPr>
              <a:t>	Irvine</a:t>
            </a:r>
          </a:p>
          <a:p>
            <a:pPr>
              <a:lnSpc>
                <a:spcPct val="80000"/>
              </a:lnSpc>
              <a:spcBef>
                <a:spcPts val="0"/>
              </a:spcBef>
              <a:buFont typeface="Arial" charset="0"/>
              <a:buNone/>
            </a:pPr>
            <a:r>
              <a:rPr lang="en-US" sz="1200" dirty="0">
                <a:solidFill>
                  <a:srgbClr val="000000"/>
                </a:solidFill>
                <a:latin typeface="Arial" charset="0"/>
              </a:rPr>
              <a:t>	Los Angeles</a:t>
            </a:r>
          </a:p>
          <a:p>
            <a:pPr>
              <a:lnSpc>
                <a:spcPct val="80000"/>
              </a:lnSpc>
              <a:spcBef>
                <a:spcPts val="0"/>
              </a:spcBef>
              <a:buFont typeface="Arial" charset="0"/>
              <a:buNone/>
            </a:pPr>
            <a:r>
              <a:rPr lang="en-US" sz="1200" dirty="0">
                <a:solidFill>
                  <a:srgbClr val="000000"/>
                </a:solidFill>
                <a:latin typeface="Arial" charset="0"/>
              </a:rPr>
              <a:t>	Merced</a:t>
            </a:r>
          </a:p>
          <a:p>
            <a:pPr>
              <a:lnSpc>
                <a:spcPct val="80000"/>
              </a:lnSpc>
              <a:spcBef>
                <a:spcPts val="0"/>
              </a:spcBef>
              <a:buFont typeface="Arial" charset="0"/>
              <a:buNone/>
            </a:pPr>
            <a:r>
              <a:rPr lang="en-US" sz="1200" dirty="0">
                <a:solidFill>
                  <a:srgbClr val="000000"/>
                </a:solidFill>
                <a:latin typeface="Arial" charset="0"/>
              </a:rPr>
              <a:t>	Riverside</a:t>
            </a:r>
          </a:p>
          <a:p>
            <a:pPr>
              <a:lnSpc>
                <a:spcPct val="80000"/>
              </a:lnSpc>
              <a:spcBef>
                <a:spcPts val="0"/>
              </a:spcBef>
              <a:buFont typeface="Arial" charset="0"/>
              <a:buNone/>
            </a:pPr>
            <a:r>
              <a:rPr lang="en-US" sz="1200" dirty="0">
                <a:solidFill>
                  <a:srgbClr val="000000"/>
                </a:solidFill>
                <a:latin typeface="Arial" charset="0"/>
              </a:rPr>
              <a:t>	San Diego</a:t>
            </a:r>
          </a:p>
          <a:p>
            <a:pPr>
              <a:lnSpc>
                <a:spcPct val="80000"/>
              </a:lnSpc>
              <a:spcBef>
                <a:spcPts val="0"/>
              </a:spcBef>
              <a:buFont typeface="Arial" charset="0"/>
              <a:buNone/>
            </a:pPr>
            <a:r>
              <a:rPr lang="en-US" sz="1200" dirty="0">
                <a:solidFill>
                  <a:srgbClr val="000000"/>
                </a:solidFill>
                <a:latin typeface="Arial" charset="0"/>
              </a:rPr>
              <a:t>	San Francisco</a:t>
            </a:r>
          </a:p>
          <a:p>
            <a:pPr>
              <a:lnSpc>
                <a:spcPct val="80000"/>
              </a:lnSpc>
              <a:spcBef>
                <a:spcPts val="0"/>
              </a:spcBef>
              <a:buFont typeface="Arial" charset="0"/>
              <a:buNone/>
            </a:pPr>
            <a:r>
              <a:rPr lang="en-US" sz="1200" dirty="0">
                <a:solidFill>
                  <a:srgbClr val="000000"/>
                </a:solidFill>
                <a:latin typeface="Arial" charset="0"/>
              </a:rPr>
              <a:t>	Santa Barbara</a:t>
            </a:r>
          </a:p>
          <a:p>
            <a:pPr>
              <a:lnSpc>
                <a:spcPct val="80000"/>
              </a:lnSpc>
              <a:spcBef>
                <a:spcPts val="0"/>
              </a:spcBef>
              <a:buFont typeface="Arial" charset="0"/>
              <a:buNone/>
            </a:pPr>
            <a:r>
              <a:rPr lang="en-US" sz="1200" dirty="0">
                <a:solidFill>
                  <a:srgbClr val="000000"/>
                </a:solidFill>
                <a:latin typeface="Arial" charset="0"/>
              </a:rPr>
              <a:t>	Santa </a:t>
            </a:r>
            <a:r>
              <a:rPr lang="en-US" sz="1200" dirty="0" smtClean="0">
                <a:solidFill>
                  <a:srgbClr val="000000"/>
                </a:solidFill>
                <a:latin typeface="Arial" charset="0"/>
              </a:rPr>
              <a:t>Cruz</a:t>
            </a:r>
            <a:endParaRPr lang="en-US" sz="1200" dirty="0" smtClean="0">
              <a:latin typeface="Calibri" charset="0"/>
            </a:endParaRPr>
          </a:p>
          <a:p>
            <a:pPr marL="0" indent="0">
              <a:lnSpc>
                <a:spcPct val="80000"/>
              </a:lnSpc>
              <a:spcBef>
                <a:spcPts val="0"/>
              </a:spcBef>
              <a:buNone/>
            </a:pPr>
            <a:r>
              <a:rPr lang="en-US" sz="1200" dirty="0" smtClean="0">
                <a:solidFill>
                  <a:srgbClr val="000000"/>
                </a:solidFill>
                <a:latin typeface="Arial" charset="0"/>
                <a:cs typeface="Arial" charset="0"/>
              </a:rPr>
              <a:t>The University of Chicago</a:t>
            </a:r>
          </a:p>
          <a:p>
            <a:pPr marL="0" indent="0">
              <a:lnSpc>
                <a:spcPct val="80000"/>
              </a:lnSpc>
              <a:spcBef>
                <a:spcPts val="0"/>
              </a:spcBef>
              <a:buNone/>
            </a:pPr>
            <a:r>
              <a:rPr lang="en-US" sz="1200" dirty="0">
                <a:solidFill>
                  <a:srgbClr val="000000"/>
                </a:solidFill>
                <a:latin typeface="Arial" charset="0"/>
                <a:cs typeface="Arial" charset="0"/>
              </a:rPr>
              <a:t>University of </a:t>
            </a:r>
            <a:r>
              <a:rPr lang="en-US" sz="1200" dirty="0" smtClean="0">
                <a:solidFill>
                  <a:srgbClr val="000000"/>
                </a:solidFill>
                <a:latin typeface="Arial" charset="0"/>
                <a:cs typeface="Arial" charset="0"/>
              </a:rPr>
              <a:t>Connecticut</a:t>
            </a:r>
          </a:p>
          <a:p>
            <a:pPr marL="0" indent="0">
              <a:lnSpc>
                <a:spcPct val="80000"/>
              </a:lnSpc>
              <a:buNone/>
            </a:pPr>
            <a:r>
              <a:rPr lang="en-US" sz="1200" dirty="0">
                <a:solidFill>
                  <a:srgbClr val="000000"/>
                </a:solidFill>
                <a:latin typeface="Arial" charset="0"/>
                <a:cs typeface="Arial" charset="0"/>
              </a:rPr>
              <a:t>University of </a:t>
            </a:r>
            <a:r>
              <a:rPr lang="en-US" sz="1200" dirty="0" smtClean="0">
                <a:solidFill>
                  <a:srgbClr val="000000"/>
                </a:solidFill>
                <a:latin typeface="Arial" charset="0"/>
                <a:cs typeface="Arial" charset="0"/>
              </a:rPr>
              <a:t>Delaware</a:t>
            </a:r>
          </a:p>
          <a:p>
            <a:pPr marL="0" indent="0">
              <a:lnSpc>
                <a:spcPct val="80000"/>
              </a:lnSpc>
              <a:buNone/>
            </a:pPr>
            <a:endParaRPr lang="en-US" sz="1200" dirty="0" smtClean="0">
              <a:solidFill>
                <a:srgbClr val="000000"/>
              </a:solidFill>
              <a:latin typeface="Arial" charset="0"/>
              <a:cs typeface="Arial" charset="0"/>
            </a:endParaRPr>
          </a:p>
          <a:p>
            <a:pPr marL="0" indent="0">
              <a:lnSpc>
                <a:spcPct val="80000"/>
              </a:lnSpc>
              <a:buNone/>
            </a:pPr>
            <a:endParaRPr lang="en-US" sz="1200" dirty="0">
              <a:solidFill>
                <a:srgbClr val="000000"/>
              </a:solidFill>
              <a:latin typeface="Arial" charset="0"/>
              <a:cs typeface="Arial" charset="0"/>
            </a:endParaRPr>
          </a:p>
          <a:p>
            <a:pPr marL="0" indent="0">
              <a:lnSpc>
                <a:spcPct val="80000"/>
              </a:lnSpc>
              <a:spcBef>
                <a:spcPts val="0"/>
              </a:spcBef>
              <a:buNone/>
            </a:pPr>
            <a:endParaRPr lang="en-US" sz="1200" dirty="0">
              <a:solidFill>
                <a:srgbClr val="000000"/>
              </a:solidFill>
              <a:latin typeface="Arial" charset="0"/>
              <a:cs typeface="Arial" charset="0"/>
            </a:endParaRPr>
          </a:p>
        </p:txBody>
      </p:sp>
      <p:sp>
        <p:nvSpPr>
          <p:cNvPr id="9221" name="Rectangle 13"/>
          <p:cNvSpPr txBox="1">
            <a:spLocks/>
          </p:cNvSpPr>
          <p:nvPr/>
        </p:nvSpPr>
        <p:spPr bwMode="auto">
          <a:xfrm>
            <a:off x="6141686" y="712212"/>
            <a:ext cx="2495550" cy="594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nSpc>
                <a:spcPct val="80000"/>
              </a:lnSpc>
            </a:pPr>
            <a:r>
              <a:rPr lang="en-US" sz="1200" dirty="0">
                <a:solidFill>
                  <a:srgbClr val="000000"/>
                </a:solidFill>
                <a:latin typeface="Arial" charset="0"/>
                <a:cs typeface="Arial" charset="0"/>
              </a:rPr>
              <a:t>University of </a:t>
            </a:r>
            <a:r>
              <a:rPr lang="en-US" sz="1200" dirty="0" smtClean="0">
                <a:solidFill>
                  <a:srgbClr val="000000"/>
                </a:solidFill>
                <a:latin typeface="Arial" charset="0"/>
                <a:cs typeface="Arial" charset="0"/>
              </a:rPr>
              <a:t>Houston</a:t>
            </a:r>
          </a:p>
          <a:p>
            <a:pPr>
              <a:lnSpc>
                <a:spcPct val="80000"/>
              </a:lnSpc>
            </a:pPr>
            <a:r>
              <a:rPr lang="en-US" sz="1200" dirty="0" smtClean="0">
                <a:solidFill>
                  <a:srgbClr val="000000"/>
                </a:solidFill>
                <a:latin typeface="Arial" charset="0"/>
                <a:cs typeface="Arial" charset="0"/>
              </a:rPr>
              <a:t>University of Illinois</a:t>
            </a:r>
          </a:p>
          <a:p>
            <a:pPr>
              <a:lnSpc>
                <a:spcPct val="80000"/>
              </a:lnSpc>
            </a:pPr>
            <a:r>
              <a:rPr lang="en-US" sz="1200" dirty="0" smtClean="0">
                <a:solidFill>
                  <a:srgbClr val="000000"/>
                </a:solidFill>
                <a:latin typeface="Arial" charset="0"/>
                <a:cs typeface="Arial" charset="0"/>
              </a:rPr>
              <a:t>University of Illinois at 	Chicago</a:t>
            </a:r>
          </a:p>
          <a:p>
            <a:pPr>
              <a:lnSpc>
                <a:spcPct val="80000"/>
              </a:lnSpc>
            </a:pPr>
            <a:r>
              <a:rPr lang="en-US" sz="1200" dirty="0" smtClean="0">
                <a:solidFill>
                  <a:srgbClr val="000000"/>
                </a:solidFill>
                <a:latin typeface="Arial" charset="0"/>
                <a:cs typeface="Arial" charset="0"/>
              </a:rPr>
              <a:t>The University of Iowa</a:t>
            </a:r>
          </a:p>
          <a:p>
            <a:pPr>
              <a:lnSpc>
                <a:spcPct val="80000"/>
              </a:lnSpc>
            </a:pPr>
            <a:r>
              <a:rPr lang="en-US" sz="1200" dirty="0" smtClean="0">
                <a:solidFill>
                  <a:srgbClr val="000000"/>
                </a:solidFill>
                <a:latin typeface="Arial" charset="0"/>
                <a:cs typeface="Arial" charset="0"/>
              </a:rPr>
              <a:t>University of Kansas</a:t>
            </a:r>
          </a:p>
          <a:p>
            <a:pPr>
              <a:lnSpc>
                <a:spcPct val="80000"/>
              </a:lnSpc>
            </a:pPr>
            <a:r>
              <a:rPr lang="en-US" sz="1200" dirty="0" smtClean="0">
                <a:solidFill>
                  <a:srgbClr val="000000"/>
                </a:solidFill>
                <a:latin typeface="Arial" charset="0"/>
                <a:cs typeface="Arial" charset="0"/>
              </a:rPr>
              <a:t>University of Maine</a:t>
            </a:r>
          </a:p>
          <a:p>
            <a:pPr>
              <a:lnSpc>
                <a:spcPct val="80000"/>
              </a:lnSpc>
            </a:pPr>
            <a:r>
              <a:rPr lang="en-US" sz="1200" dirty="0" smtClean="0">
                <a:solidFill>
                  <a:srgbClr val="000000"/>
                </a:solidFill>
                <a:latin typeface="Arial" charset="0"/>
                <a:cs typeface="Arial" charset="0"/>
              </a:rPr>
              <a:t>University of Maryland</a:t>
            </a:r>
          </a:p>
          <a:p>
            <a:pPr>
              <a:lnSpc>
                <a:spcPct val="80000"/>
              </a:lnSpc>
            </a:pPr>
            <a:r>
              <a:rPr lang="en-US" sz="1200" dirty="0" smtClean="0">
                <a:solidFill>
                  <a:srgbClr val="000000"/>
                </a:solidFill>
                <a:latin typeface="Arial" charset="0"/>
                <a:cs typeface="Arial" charset="0"/>
              </a:rPr>
              <a:t>University of Massachusetts, 	Amherst</a:t>
            </a:r>
          </a:p>
          <a:p>
            <a:pPr>
              <a:lnSpc>
                <a:spcPct val="80000"/>
              </a:lnSpc>
            </a:pPr>
            <a:r>
              <a:rPr lang="en-US" sz="1200" dirty="0" smtClean="0">
                <a:solidFill>
                  <a:srgbClr val="000000"/>
                </a:solidFill>
                <a:latin typeface="Arial" charset="0"/>
                <a:cs typeface="Arial" charset="0"/>
              </a:rPr>
              <a:t>University of Miami</a:t>
            </a:r>
          </a:p>
          <a:p>
            <a:pPr>
              <a:lnSpc>
                <a:spcPct val="80000"/>
              </a:lnSpc>
            </a:pPr>
            <a:r>
              <a:rPr lang="en-US" sz="1200" dirty="0" smtClean="0">
                <a:solidFill>
                  <a:srgbClr val="000000"/>
                </a:solidFill>
                <a:latin typeface="Arial" charset="0"/>
                <a:cs typeface="Arial" charset="0"/>
              </a:rPr>
              <a:t>University of Michigan</a:t>
            </a:r>
          </a:p>
          <a:p>
            <a:pPr>
              <a:lnSpc>
                <a:spcPct val="80000"/>
              </a:lnSpc>
            </a:pPr>
            <a:r>
              <a:rPr lang="en-US" sz="1200" dirty="0" smtClean="0">
                <a:solidFill>
                  <a:srgbClr val="000000"/>
                </a:solidFill>
                <a:latin typeface="Arial" charset="0"/>
                <a:cs typeface="Arial" charset="0"/>
              </a:rPr>
              <a:t>University of Minnesota</a:t>
            </a:r>
          </a:p>
          <a:p>
            <a:pPr>
              <a:lnSpc>
                <a:spcPct val="80000"/>
              </a:lnSpc>
            </a:pPr>
            <a:r>
              <a:rPr lang="en-US" sz="1200" dirty="0" smtClean="0">
                <a:solidFill>
                  <a:srgbClr val="000000"/>
                </a:solidFill>
                <a:latin typeface="Arial" charset="0"/>
                <a:cs typeface="Arial" charset="0"/>
              </a:rPr>
              <a:t>University of Missouri</a:t>
            </a:r>
          </a:p>
          <a:p>
            <a:pPr>
              <a:lnSpc>
                <a:spcPct val="80000"/>
              </a:lnSpc>
            </a:pPr>
            <a:r>
              <a:rPr lang="en-US" sz="1200" dirty="0" smtClean="0">
                <a:solidFill>
                  <a:srgbClr val="000000"/>
                </a:solidFill>
                <a:latin typeface="Arial" charset="0"/>
                <a:cs typeface="Arial" charset="0"/>
              </a:rPr>
              <a:t>University of Nebraska-Lincoln</a:t>
            </a:r>
          </a:p>
          <a:p>
            <a:pPr>
              <a:lnSpc>
                <a:spcPct val="80000"/>
              </a:lnSpc>
            </a:pPr>
            <a:r>
              <a:rPr lang="en-US" sz="1200" dirty="0" smtClean="0">
                <a:solidFill>
                  <a:srgbClr val="000000"/>
                </a:solidFill>
                <a:latin typeface="Arial" charset="0"/>
                <a:cs typeface="Arial" charset="0"/>
              </a:rPr>
              <a:t>University of New Mexico</a:t>
            </a:r>
          </a:p>
          <a:p>
            <a:pPr>
              <a:lnSpc>
                <a:spcPct val="80000"/>
              </a:lnSpc>
            </a:pPr>
            <a:r>
              <a:rPr lang="en-US" sz="1200" dirty="0" smtClean="0">
                <a:solidFill>
                  <a:srgbClr val="000000"/>
                </a:solidFill>
                <a:latin typeface="Arial" charset="0"/>
                <a:cs typeface="Arial" charset="0"/>
              </a:rPr>
              <a:t>The University of North</a:t>
            </a:r>
          </a:p>
          <a:p>
            <a:pPr>
              <a:lnSpc>
                <a:spcPct val="80000"/>
              </a:lnSpc>
            </a:pPr>
            <a:r>
              <a:rPr lang="en-US" sz="1200" dirty="0" smtClean="0">
                <a:solidFill>
                  <a:srgbClr val="000000"/>
                </a:solidFill>
                <a:latin typeface="Arial" charset="0"/>
                <a:cs typeface="Arial" charset="0"/>
              </a:rPr>
              <a:t>	Carolina at Chapel Hill</a:t>
            </a:r>
          </a:p>
          <a:p>
            <a:pPr>
              <a:lnSpc>
                <a:spcPct val="80000"/>
              </a:lnSpc>
            </a:pPr>
            <a:r>
              <a:rPr lang="en-US" sz="1200" dirty="0" smtClean="0">
                <a:solidFill>
                  <a:srgbClr val="000000"/>
                </a:solidFill>
                <a:latin typeface="Arial" charset="0"/>
                <a:cs typeface="Arial" charset="0"/>
              </a:rPr>
              <a:t>University of Notre Dame</a:t>
            </a:r>
          </a:p>
          <a:p>
            <a:pPr>
              <a:lnSpc>
                <a:spcPct val="80000"/>
              </a:lnSpc>
            </a:pPr>
            <a:r>
              <a:rPr lang="en-US" sz="1200" dirty="0" smtClean="0">
                <a:solidFill>
                  <a:srgbClr val="000000"/>
                </a:solidFill>
                <a:latin typeface="Arial" charset="0"/>
                <a:cs typeface="Arial" charset="0"/>
              </a:rPr>
              <a:t>University of Oklahoma</a:t>
            </a:r>
          </a:p>
          <a:p>
            <a:pPr>
              <a:lnSpc>
                <a:spcPct val="80000"/>
              </a:lnSpc>
            </a:pPr>
            <a:r>
              <a:rPr lang="en-US" sz="1200" dirty="0" smtClean="0">
                <a:solidFill>
                  <a:srgbClr val="000000"/>
                </a:solidFill>
                <a:latin typeface="Arial" charset="0"/>
                <a:cs typeface="Arial" charset="0"/>
              </a:rPr>
              <a:t>University of Pennsylvania</a:t>
            </a:r>
          </a:p>
          <a:p>
            <a:pPr>
              <a:lnSpc>
                <a:spcPct val="80000"/>
              </a:lnSpc>
            </a:pPr>
            <a:r>
              <a:rPr lang="en-US" sz="1200" dirty="0" smtClean="0">
                <a:solidFill>
                  <a:srgbClr val="000000"/>
                </a:solidFill>
                <a:latin typeface="Arial" charset="0"/>
                <a:cs typeface="Arial" charset="0"/>
              </a:rPr>
              <a:t>University of Pittsburgh</a:t>
            </a:r>
          </a:p>
          <a:p>
            <a:pPr>
              <a:lnSpc>
                <a:spcPct val="80000"/>
              </a:lnSpc>
            </a:pPr>
            <a:r>
              <a:rPr lang="en-US" sz="1200" dirty="0" smtClean="0">
                <a:solidFill>
                  <a:srgbClr val="000000"/>
                </a:solidFill>
                <a:latin typeface="Arial" charset="0"/>
                <a:cs typeface="Arial" charset="0"/>
              </a:rPr>
              <a:t>University of Queensland</a:t>
            </a:r>
          </a:p>
          <a:p>
            <a:pPr>
              <a:lnSpc>
                <a:spcPct val="80000"/>
              </a:lnSpc>
            </a:pPr>
            <a:r>
              <a:rPr lang="en-US" sz="1200" dirty="0" smtClean="0">
                <a:solidFill>
                  <a:srgbClr val="000000"/>
                </a:solidFill>
                <a:latin typeface="Arial" charset="0"/>
                <a:cs typeface="Arial" charset="0"/>
              </a:rPr>
              <a:t>University of Tennessee, 	Knoxville</a:t>
            </a:r>
          </a:p>
          <a:p>
            <a:pPr>
              <a:lnSpc>
                <a:spcPct val="80000"/>
              </a:lnSpc>
            </a:pPr>
            <a:r>
              <a:rPr lang="en-US" sz="1200" dirty="0" smtClean="0">
                <a:solidFill>
                  <a:srgbClr val="000000"/>
                </a:solidFill>
                <a:latin typeface="Arial" charset="0"/>
                <a:cs typeface="Arial" charset="0"/>
              </a:rPr>
              <a:t>University of Texas</a:t>
            </a:r>
          </a:p>
          <a:p>
            <a:pPr>
              <a:lnSpc>
                <a:spcPct val="80000"/>
              </a:lnSpc>
            </a:pPr>
            <a:r>
              <a:rPr lang="en-US" sz="1200" dirty="0" smtClean="0">
                <a:solidFill>
                  <a:srgbClr val="000000"/>
                </a:solidFill>
                <a:latin typeface="Arial" charset="0"/>
                <a:cs typeface="Arial" charset="0"/>
              </a:rPr>
              <a:t>University of Utah</a:t>
            </a:r>
          </a:p>
          <a:p>
            <a:pPr>
              <a:lnSpc>
                <a:spcPct val="80000"/>
              </a:lnSpc>
            </a:pPr>
            <a:r>
              <a:rPr lang="en-US" sz="1200" dirty="0" smtClean="0">
                <a:solidFill>
                  <a:srgbClr val="000000"/>
                </a:solidFill>
                <a:latin typeface="Arial" charset="0"/>
                <a:cs typeface="Arial" charset="0"/>
              </a:rPr>
              <a:t>University of Vermont</a:t>
            </a:r>
          </a:p>
          <a:p>
            <a:pPr>
              <a:lnSpc>
                <a:spcPct val="80000"/>
              </a:lnSpc>
            </a:pPr>
            <a:r>
              <a:rPr lang="en-US" sz="1200" dirty="0" smtClean="0">
                <a:solidFill>
                  <a:srgbClr val="000000"/>
                </a:solidFill>
                <a:latin typeface="Arial" charset="0"/>
                <a:cs typeface="Arial" charset="0"/>
              </a:rPr>
              <a:t>University of Virginia</a:t>
            </a:r>
          </a:p>
          <a:p>
            <a:pPr>
              <a:lnSpc>
                <a:spcPct val="80000"/>
              </a:lnSpc>
            </a:pPr>
            <a:r>
              <a:rPr lang="en-US" sz="1200" dirty="0" smtClean="0">
                <a:solidFill>
                  <a:srgbClr val="000000"/>
                </a:solidFill>
                <a:latin typeface="Arial" charset="0"/>
                <a:cs typeface="Arial" charset="0"/>
              </a:rPr>
              <a:t>University of Washington</a:t>
            </a:r>
          </a:p>
          <a:p>
            <a:pPr>
              <a:lnSpc>
                <a:spcPct val="80000"/>
              </a:lnSpc>
            </a:pPr>
            <a:r>
              <a:rPr lang="en-US" sz="1200" dirty="0" smtClean="0">
                <a:solidFill>
                  <a:srgbClr val="000000"/>
                </a:solidFill>
                <a:latin typeface="Arial" charset="0"/>
                <a:cs typeface="Arial" charset="0"/>
              </a:rPr>
              <a:t>University of Wisconsin-	Madison</a:t>
            </a:r>
          </a:p>
          <a:p>
            <a:pPr>
              <a:lnSpc>
                <a:spcPct val="80000"/>
              </a:lnSpc>
            </a:pPr>
            <a:r>
              <a:rPr lang="en-US" sz="1200" dirty="0" smtClean="0">
                <a:solidFill>
                  <a:srgbClr val="000000"/>
                </a:solidFill>
                <a:latin typeface="Arial" charset="0"/>
                <a:cs typeface="Arial" charset="0"/>
              </a:rPr>
              <a:t>Utah State University</a:t>
            </a:r>
          </a:p>
          <a:p>
            <a:pPr>
              <a:lnSpc>
                <a:spcPct val="80000"/>
              </a:lnSpc>
            </a:pPr>
            <a:r>
              <a:rPr lang="en-US" sz="1200" dirty="0" smtClean="0">
                <a:solidFill>
                  <a:srgbClr val="000000"/>
                </a:solidFill>
                <a:latin typeface="Arial" charset="0"/>
                <a:cs typeface="Arial" charset="0"/>
              </a:rPr>
              <a:t>Vanderbilt University</a:t>
            </a:r>
          </a:p>
          <a:p>
            <a:pPr>
              <a:lnSpc>
                <a:spcPct val="80000"/>
              </a:lnSpc>
            </a:pPr>
            <a:r>
              <a:rPr lang="en-US" sz="1200" dirty="0" smtClean="0">
                <a:solidFill>
                  <a:srgbClr val="000000"/>
                </a:solidFill>
                <a:latin typeface="Arial" charset="0"/>
                <a:cs typeface="Arial" charset="0"/>
              </a:rPr>
              <a:t>Virginia Tech</a:t>
            </a:r>
          </a:p>
          <a:p>
            <a:pPr>
              <a:lnSpc>
                <a:spcPct val="80000"/>
              </a:lnSpc>
            </a:pPr>
            <a:r>
              <a:rPr lang="en-US" sz="1200" dirty="0" smtClean="0">
                <a:solidFill>
                  <a:srgbClr val="000000"/>
                </a:solidFill>
                <a:latin typeface="Arial" charset="0"/>
                <a:cs typeface="Arial" charset="0"/>
              </a:rPr>
              <a:t>Wake Forest University</a:t>
            </a:r>
          </a:p>
          <a:p>
            <a:pPr>
              <a:lnSpc>
                <a:spcPct val="80000"/>
              </a:lnSpc>
            </a:pPr>
            <a:r>
              <a:rPr lang="en-US" sz="1200" dirty="0" smtClean="0">
                <a:solidFill>
                  <a:srgbClr val="000000"/>
                </a:solidFill>
                <a:latin typeface="Arial" charset="0"/>
                <a:cs typeface="Arial" charset="0"/>
              </a:rPr>
              <a:t>Washington University</a:t>
            </a:r>
          </a:p>
          <a:p>
            <a:pPr>
              <a:lnSpc>
                <a:spcPct val="80000"/>
              </a:lnSpc>
            </a:pPr>
            <a:r>
              <a:rPr lang="en-US" sz="1200" dirty="0" smtClean="0">
                <a:solidFill>
                  <a:srgbClr val="000000"/>
                </a:solidFill>
                <a:latin typeface="Arial" charset="0"/>
                <a:cs typeface="Arial" charset="0"/>
              </a:rPr>
              <a:t>Yale University Library</a:t>
            </a:r>
            <a:endParaRPr lang="en-US" sz="1200" dirty="0" smtClean="0">
              <a:latin typeface="Arial" charset="0"/>
              <a:cs typeface="Arial" charset="0"/>
            </a:endParaRPr>
          </a:p>
        </p:txBody>
      </p:sp>
    </p:spTree>
    <p:extLst>
      <p:ext uri="{BB962C8B-B14F-4D97-AF65-F5344CB8AC3E}">
        <p14:creationId xmlns:p14="http://schemas.microsoft.com/office/powerpoint/2010/main" val="4639404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77788"/>
            <a:ext cx="8229600" cy="619125"/>
          </a:xfrm>
        </p:spPr>
        <p:txBody>
          <a:bodyPr>
            <a:normAutofit fontScale="90000"/>
          </a:bodyPr>
          <a:lstStyle/>
          <a:p>
            <a:r>
              <a:rPr lang="en-US" dirty="0" smtClean="0"/>
              <a:t>Rights Determination Reason Codes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73521287"/>
              </p:ext>
            </p:extLst>
          </p:nvPr>
        </p:nvGraphicFramePr>
        <p:xfrm>
          <a:off x="457200" y="843999"/>
          <a:ext cx="8229600" cy="5695927"/>
        </p:xfrm>
        <a:graphic>
          <a:graphicData uri="http://schemas.openxmlformats.org/drawingml/2006/table">
            <a:tbl>
              <a:tblPr firstRow="1" bandRow="1">
                <a:tableStyleId>{5C22544A-7EE6-4342-B048-85BDC9FD1C3A}</a:tableStyleId>
              </a:tblPr>
              <a:tblGrid>
                <a:gridCol w="590549"/>
                <a:gridCol w="587375"/>
                <a:gridCol w="7051676"/>
              </a:tblGrid>
              <a:tr h="244283">
                <a:tc>
                  <a:txBody>
                    <a:bodyPr/>
                    <a:lstStyle/>
                    <a:p>
                      <a:pPr marL="0" marR="0">
                        <a:lnSpc>
                          <a:spcPts val="1350"/>
                        </a:lnSpc>
                        <a:spcBef>
                          <a:spcPts val="1200"/>
                        </a:spcBef>
                        <a:spcAft>
                          <a:spcPts val="1200"/>
                        </a:spcAft>
                      </a:pPr>
                      <a:r>
                        <a:rPr lang="en-US" sz="1400" b="1" dirty="0">
                          <a:solidFill>
                            <a:srgbClr val="333333"/>
                          </a:solidFill>
                          <a:effectLst/>
                          <a:latin typeface="Arial"/>
                          <a:ea typeface="Times New Roman"/>
                          <a:cs typeface="Times New Roman"/>
                        </a:rPr>
                        <a:t>id</a:t>
                      </a:r>
                      <a:endParaRPr lang="en-US" sz="1400" dirty="0">
                        <a:effectLst/>
                        <a:latin typeface="Cambria"/>
                        <a:ea typeface="ＭＳ 明朝"/>
                        <a:cs typeface="Times New Roman"/>
                      </a:endParaRPr>
                    </a:p>
                  </a:txBody>
                  <a:tcPr marL="25400" marR="25400" marT="25400" marB="25400"/>
                </a:tc>
                <a:tc>
                  <a:txBody>
                    <a:bodyPr/>
                    <a:lstStyle/>
                    <a:p>
                      <a:pPr marL="0" marR="0">
                        <a:lnSpc>
                          <a:spcPts val="1350"/>
                        </a:lnSpc>
                        <a:spcBef>
                          <a:spcPts val="1200"/>
                        </a:spcBef>
                        <a:spcAft>
                          <a:spcPts val="1200"/>
                        </a:spcAft>
                      </a:pPr>
                      <a:r>
                        <a:rPr lang="en-US" sz="1400" b="1">
                          <a:solidFill>
                            <a:srgbClr val="333333"/>
                          </a:solidFill>
                          <a:effectLst/>
                          <a:latin typeface="Arial"/>
                          <a:ea typeface="Times New Roman"/>
                          <a:cs typeface="Times New Roman"/>
                        </a:rPr>
                        <a:t>name</a:t>
                      </a:r>
                      <a:endParaRPr lang="en-US" sz="1400">
                        <a:effectLst/>
                        <a:latin typeface="Cambria"/>
                        <a:ea typeface="ＭＳ 明朝"/>
                        <a:cs typeface="Times New Roman"/>
                      </a:endParaRPr>
                    </a:p>
                  </a:txBody>
                  <a:tcPr marL="25400" marR="25400" marT="25400" marB="25400"/>
                </a:tc>
                <a:tc>
                  <a:txBody>
                    <a:bodyPr/>
                    <a:lstStyle/>
                    <a:p>
                      <a:pPr marL="0" marR="0">
                        <a:lnSpc>
                          <a:spcPts val="1350"/>
                        </a:lnSpc>
                        <a:spcBef>
                          <a:spcPts val="1200"/>
                        </a:spcBef>
                        <a:spcAft>
                          <a:spcPts val="1200"/>
                        </a:spcAft>
                      </a:pPr>
                      <a:r>
                        <a:rPr lang="en-US" sz="1400" b="1" dirty="0" err="1">
                          <a:solidFill>
                            <a:srgbClr val="333333"/>
                          </a:solidFill>
                          <a:effectLst/>
                          <a:latin typeface="Arial"/>
                          <a:ea typeface="Times New Roman"/>
                          <a:cs typeface="Times New Roman"/>
                        </a:rPr>
                        <a:t>dscr</a:t>
                      </a:r>
                      <a:endParaRPr lang="en-US" sz="1400" dirty="0">
                        <a:effectLst/>
                        <a:latin typeface="Cambria"/>
                        <a:ea typeface="ＭＳ 明朝"/>
                        <a:cs typeface="Times New Roman"/>
                      </a:endParaRPr>
                    </a:p>
                  </a:txBody>
                  <a:tcPr marL="25400" marR="25400" marT="25400" marB="25400"/>
                </a:tc>
              </a:tr>
              <a:tr h="240678">
                <a:tc>
                  <a:txBody>
                    <a:bodyPr/>
                    <a:lstStyle/>
                    <a:p>
                      <a:pPr marL="0" marR="0">
                        <a:lnSpc>
                          <a:spcPts val="1350"/>
                        </a:lnSpc>
                        <a:spcBef>
                          <a:spcPts val="1200"/>
                        </a:spcBef>
                        <a:spcAft>
                          <a:spcPts val="1200"/>
                        </a:spcAft>
                      </a:pPr>
                      <a:r>
                        <a:rPr lang="en-US" sz="1400">
                          <a:solidFill>
                            <a:srgbClr val="333333"/>
                          </a:solidFill>
                          <a:effectLst/>
                          <a:latin typeface="Arial"/>
                          <a:ea typeface="Times New Roman"/>
                          <a:cs typeface="Times New Roman"/>
                        </a:rPr>
                        <a:t>1</a:t>
                      </a:r>
                      <a:endParaRPr lang="en-US" sz="1400">
                        <a:effectLst/>
                        <a:latin typeface="Cambria"/>
                        <a:ea typeface="ＭＳ 明朝"/>
                        <a:cs typeface="Times New Roman"/>
                      </a:endParaRPr>
                    </a:p>
                  </a:txBody>
                  <a:tcPr marL="25400" marR="25400" marT="25400" marB="25400"/>
                </a:tc>
                <a:tc>
                  <a:txBody>
                    <a:bodyPr/>
                    <a:lstStyle/>
                    <a:p>
                      <a:pPr marL="0" marR="0">
                        <a:lnSpc>
                          <a:spcPts val="1350"/>
                        </a:lnSpc>
                        <a:spcBef>
                          <a:spcPts val="1200"/>
                        </a:spcBef>
                        <a:spcAft>
                          <a:spcPts val="1200"/>
                        </a:spcAft>
                      </a:pPr>
                      <a:r>
                        <a:rPr lang="en-US" sz="1400">
                          <a:solidFill>
                            <a:srgbClr val="333333"/>
                          </a:solidFill>
                          <a:effectLst/>
                          <a:latin typeface="Arial"/>
                          <a:ea typeface="Times New Roman"/>
                          <a:cs typeface="Times New Roman"/>
                        </a:rPr>
                        <a:t>bib</a:t>
                      </a:r>
                      <a:endParaRPr lang="en-US" sz="1400">
                        <a:effectLst/>
                        <a:latin typeface="Cambria"/>
                        <a:ea typeface="ＭＳ 明朝"/>
                        <a:cs typeface="Times New Roman"/>
                      </a:endParaRPr>
                    </a:p>
                  </a:txBody>
                  <a:tcPr marL="25400" marR="25400" marT="25400" marB="25400"/>
                </a:tc>
                <a:tc>
                  <a:txBody>
                    <a:bodyPr/>
                    <a:lstStyle/>
                    <a:p>
                      <a:pPr marL="0" marR="0">
                        <a:lnSpc>
                          <a:spcPts val="1350"/>
                        </a:lnSpc>
                        <a:spcBef>
                          <a:spcPts val="1200"/>
                        </a:spcBef>
                        <a:spcAft>
                          <a:spcPts val="1200"/>
                        </a:spcAft>
                      </a:pPr>
                      <a:r>
                        <a:rPr lang="en-US" sz="1400">
                          <a:solidFill>
                            <a:srgbClr val="333333"/>
                          </a:solidFill>
                          <a:effectLst/>
                          <a:latin typeface="Arial"/>
                          <a:ea typeface="Times New Roman"/>
                          <a:cs typeface="Times New Roman"/>
                        </a:rPr>
                        <a:t>bibliographically-derived by automatic processes</a:t>
                      </a:r>
                      <a:endParaRPr lang="en-US" sz="1400">
                        <a:effectLst/>
                        <a:latin typeface="Cambria"/>
                        <a:ea typeface="ＭＳ 明朝"/>
                        <a:cs typeface="Times New Roman"/>
                      </a:endParaRPr>
                    </a:p>
                  </a:txBody>
                  <a:tcPr marL="25400" marR="25400" marT="25400" marB="25400"/>
                </a:tc>
              </a:tr>
              <a:tr h="244283">
                <a:tc>
                  <a:txBody>
                    <a:bodyPr/>
                    <a:lstStyle/>
                    <a:p>
                      <a:pPr marL="0" marR="0">
                        <a:lnSpc>
                          <a:spcPts val="1350"/>
                        </a:lnSpc>
                        <a:spcBef>
                          <a:spcPts val="1200"/>
                        </a:spcBef>
                        <a:spcAft>
                          <a:spcPts val="1200"/>
                        </a:spcAft>
                      </a:pPr>
                      <a:r>
                        <a:rPr lang="en-US" sz="1400">
                          <a:solidFill>
                            <a:srgbClr val="333333"/>
                          </a:solidFill>
                          <a:effectLst/>
                          <a:latin typeface="Arial"/>
                          <a:ea typeface="Times New Roman"/>
                          <a:cs typeface="Times New Roman"/>
                        </a:rPr>
                        <a:t>2</a:t>
                      </a:r>
                      <a:endParaRPr lang="en-US" sz="1400">
                        <a:effectLst/>
                        <a:latin typeface="Cambria"/>
                        <a:ea typeface="ＭＳ 明朝"/>
                        <a:cs typeface="Times New Roman"/>
                      </a:endParaRPr>
                    </a:p>
                  </a:txBody>
                  <a:tcPr marL="25400" marR="25400" marT="25400" marB="25400"/>
                </a:tc>
                <a:tc>
                  <a:txBody>
                    <a:bodyPr/>
                    <a:lstStyle/>
                    <a:p>
                      <a:pPr marL="0" marR="0">
                        <a:lnSpc>
                          <a:spcPts val="1350"/>
                        </a:lnSpc>
                        <a:spcBef>
                          <a:spcPts val="1200"/>
                        </a:spcBef>
                        <a:spcAft>
                          <a:spcPts val="1200"/>
                        </a:spcAft>
                      </a:pPr>
                      <a:r>
                        <a:rPr lang="en-US" sz="1400">
                          <a:solidFill>
                            <a:srgbClr val="333333"/>
                          </a:solidFill>
                          <a:effectLst/>
                          <a:latin typeface="Arial"/>
                          <a:ea typeface="Times New Roman"/>
                          <a:cs typeface="Times New Roman"/>
                        </a:rPr>
                        <a:t>ncn</a:t>
                      </a:r>
                      <a:endParaRPr lang="en-US" sz="1400">
                        <a:effectLst/>
                        <a:latin typeface="Cambria"/>
                        <a:ea typeface="ＭＳ 明朝"/>
                        <a:cs typeface="Times New Roman"/>
                      </a:endParaRPr>
                    </a:p>
                  </a:txBody>
                  <a:tcPr marL="25400" marR="25400" marT="25400" marB="25400"/>
                </a:tc>
                <a:tc>
                  <a:txBody>
                    <a:bodyPr/>
                    <a:lstStyle/>
                    <a:p>
                      <a:pPr marL="0" marR="0">
                        <a:lnSpc>
                          <a:spcPts val="1350"/>
                        </a:lnSpc>
                        <a:spcBef>
                          <a:spcPts val="1200"/>
                        </a:spcBef>
                        <a:spcAft>
                          <a:spcPts val="1200"/>
                        </a:spcAft>
                      </a:pPr>
                      <a:r>
                        <a:rPr lang="en-US" sz="1400">
                          <a:solidFill>
                            <a:srgbClr val="333333"/>
                          </a:solidFill>
                          <a:effectLst/>
                          <a:latin typeface="Arial"/>
                          <a:ea typeface="Times New Roman"/>
                          <a:cs typeface="Times New Roman"/>
                        </a:rPr>
                        <a:t>no printed copyright notice</a:t>
                      </a:r>
                      <a:endParaRPr lang="en-US" sz="1400">
                        <a:effectLst/>
                        <a:latin typeface="Cambria"/>
                        <a:ea typeface="ＭＳ 明朝"/>
                        <a:cs typeface="Times New Roman"/>
                      </a:endParaRPr>
                    </a:p>
                  </a:txBody>
                  <a:tcPr marL="25400" marR="25400" marT="25400" marB="25400"/>
                </a:tc>
              </a:tr>
              <a:tr h="244283">
                <a:tc>
                  <a:txBody>
                    <a:bodyPr/>
                    <a:lstStyle/>
                    <a:p>
                      <a:pPr marL="0" marR="0">
                        <a:lnSpc>
                          <a:spcPts val="1350"/>
                        </a:lnSpc>
                        <a:spcBef>
                          <a:spcPts val="1200"/>
                        </a:spcBef>
                        <a:spcAft>
                          <a:spcPts val="1200"/>
                        </a:spcAft>
                      </a:pPr>
                      <a:r>
                        <a:rPr lang="en-US" sz="1400">
                          <a:solidFill>
                            <a:srgbClr val="333333"/>
                          </a:solidFill>
                          <a:effectLst/>
                          <a:latin typeface="Arial"/>
                          <a:ea typeface="Times New Roman"/>
                          <a:cs typeface="Times New Roman"/>
                        </a:rPr>
                        <a:t>3</a:t>
                      </a:r>
                      <a:endParaRPr lang="en-US" sz="1400">
                        <a:effectLst/>
                        <a:latin typeface="Cambria"/>
                        <a:ea typeface="ＭＳ 明朝"/>
                        <a:cs typeface="Times New Roman"/>
                      </a:endParaRPr>
                    </a:p>
                  </a:txBody>
                  <a:tcPr marL="25400" marR="25400" marT="25400" marB="25400"/>
                </a:tc>
                <a:tc>
                  <a:txBody>
                    <a:bodyPr/>
                    <a:lstStyle/>
                    <a:p>
                      <a:pPr marL="0" marR="0">
                        <a:lnSpc>
                          <a:spcPts val="1350"/>
                        </a:lnSpc>
                        <a:spcBef>
                          <a:spcPts val="1200"/>
                        </a:spcBef>
                        <a:spcAft>
                          <a:spcPts val="1200"/>
                        </a:spcAft>
                      </a:pPr>
                      <a:r>
                        <a:rPr lang="en-US" sz="1400">
                          <a:solidFill>
                            <a:srgbClr val="333333"/>
                          </a:solidFill>
                          <a:effectLst/>
                          <a:latin typeface="Arial"/>
                          <a:ea typeface="Times New Roman"/>
                          <a:cs typeface="Times New Roman"/>
                        </a:rPr>
                        <a:t>con</a:t>
                      </a:r>
                      <a:endParaRPr lang="en-US" sz="1400">
                        <a:effectLst/>
                        <a:latin typeface="Cambria"/>
                        <a:ea typeface="ＭＳ 明朝"/>
                        <a:cs typeface="Times New Roman"/>
                      </a:endParaRPr>
                    </a:p>
                  </a:txBody>
                  <a:tcPr marL="25400" marR="25400" marT="25400" marB="25400"/>
                </a:tc>
                <a:tc>
                  <a:txBody>
                    <a:bodyPr/>
                    <a:lstStyle/>
                    <a:p>
                      <a:pPr marL="0" marR="0">
                        <a:lnSpc>
                          <a:spcPts val="1350"/>
                        </a:lnSpc>
                        <a:spcBef>
                          <a:spcPts val="1200"/>
                        </a:spcBef>
                        <a:spcAft>
                          <a:spcPts val="1200"/>
                        </a:spcAft>
                      </a:pPr>
                      <a:r>
                        <a:rPr lang="en-US" sz="1400">
                          <a:solidFill>
                            <a:srgbClr val="333333"/>
                          </a:solidFill>
                          <a:effectLst/>
                          <a:latin typeface="Arial"/>
                          <a:ea typeface="Times New Roman"/>
                          <a:cs typeface="Times New Roman"/>
                        </a:rPr>
                        <a:t>contractual agreement with copyright holder on file</a:t>
                      </a:r>
                      <a:endParaRPr lang="en-US" sz="1400">
                        <a:effectLst/>
                        <a:latin typeface="Cambria"/>
                        <a:ea typeface="ＭＳ 明朝"/>
                        <a:cs typeface="Times New Roman"/>
                      </a:endParaRPr>
                    </a:p>
                  </a:txBody>
                  <a:tcPr marL="25400" marR="25400" marT="25400" marB="25400"/>
                </a:tc>
              </a:tr>
              <a:tr h="244283">
                <a:tc>
                  <a:txBody>
                    <a:bodyPr/>
                    <a:lstStyle/>
                    <a:p>
                      <a:pPr marL="0" marR="0">
                        <a:lnSpc>
                          <a:spcPts val="1350"/>
                        </a:lnSpc>
                        <a:spcBef>
                          <a:spcPts val="1200"/>
                        </a:spcBef>
                        <a:spcAft>
                          <a:spcPts val="1200"/>
                        </a:spcAft>
                      </a:pPr>
                      <a:r>
                        <a:rPr lang="en-US" sz="1400">
                          <a:solidFill>
                            <a:srgbClr val="333333"/>
                          </a:solidFill>
                          <a:effectLst/>
                          <a:latin typeface="Arial"/>
                          <a:ea typeface="Times New Roman"/>
                          <a:cs typeface="Times New Roman"/>
                        </a:rPr>
                        <a:t>4</a:t>
                      </a:r>
                      <a:endParaRPr lang="en-US" sz="1400">
                        <a:effectLst/>
                        <a:latin typeface="Cambria"/>
                        <a:ea typeface="ＭＳ 明朝"/>
                        <a:cs typeface="Times New Roman"/>
                      </a:endParaRPr>
                    </a:p>
                  </a:txBody>
                  <a:tcPr marL="25400" marR="25400" marT="25400" marB="25400"/>
                </a:tc>
                <a:tc>
                  <a:txBody>
                    <a:bodyPr/>
                    <a:lstStyle/>
                    <a:p>
                      <a:pPr marL="0" marR="0">
                        <a:lnSpc>
                          <a:spcPts val="1350"/>
                        </a:lnSpc>
                        <a:spcBef>
                          <a:spcPts val="1200"/>
                        </a:spcBef>
                        <a:spcAft>
                          <a:spcPts val="1200"/>
                        </a:spcAft>
                      </a:pPr>
                      <a:r>
                        <a:rPr lang="en-US" sz="1400">
                          <a:solidFill>
                            <a:srgbClr val="333333"/>
                          </a:solidFill>
                          <a:effectLst/>
                          <a:latin typeface="Arial"/>
                          <a:ea typeface="Times New Roman"/>
                          <a:cs typeface="Times New Roman"/>
                        </a:rPr>
                        <a:t>ddd</a:t>
                      </a:r>
                      <a:endParaRPr lang="en-US" sz="1400">
                        <a:effectLst/>
                        <a:latin typeface="Cambria"/>
                        <a:ea typeface="ＭＳ 明朝"/>
                        <a:cs typeface="Times New Roman"/>
                      </a:endParaRPr>
                    </a:p>
                  </a:txBody>
                  <a:tcPr marL="25400" marR="25400" marT="25400" marB="25400"/>
                </a:tc>
                <a:tc>
                  <a:txBody>
                    <a:bodyPr/>
                    <a:lstStyle/>
                    <a:p>
                      <a:pPr marL="0" marR="0">
                        <a:lnSpc>
                          <a:spcPts val="1350"/>
                        </a:lnSpc>
                        <a:spcBef>
                          <a:spcPts val="1200"/>
                        </a:spcBef>
                        <a:spcAft>
                          <a:spcPts val="1200"/>
                        </a:spcAft>
                      </a:pPr>
                      <a:r>
                        <a:rPr lang="en-US" sz="1400">
                          <a:solidFill>
                            <a:srgbClr val="333333"/>
                          </a:solidFill>
                          <a:effectLst/>
                          <a:latin typeface="Arial"/>
                          <a:ea typeface="Times New Roman"/>
                          <a:cs typeface="Times New Roman"/>
                        </a:rPr>
                        <a:t>due diligence documentation on file</a:t>
                      </a:r>
                      <a:endParaRPr lang="en-US" sz="1400">
                        <a:effectLst/>
                        <a:latin typeface="Cambria"/>
                        <a:ea typeface="ＭＳ 明朝"/>
                        <a:cs typeface="Times New Roman"/>
                      </a:endParaRPr>
                    </a:p>
                  </a:txBody>
                  <a:tcPr marL="25400" marR="25400" marT="25400" marB="25400"/>
                </a:tc>
              </a:tr>
              <a:tr h="244283">
                <a:tc>
                  <a:txBody>
                    <a:bodyPr/>
                    <a:lstStyle/>
                    <a:p>
                      <a:pPr marL="0" marR="0">
                        <a:lnSpc>
                          <a:spcPts val="1350"/>
                        </a:lnSpc>
                        <a:spcBef>
                          <a:spcPts val="1200"/>
                        </a:spcBef>
                        <a:spcAft>
                          <a:spcPts val="1200"/>
                        </a:spcAft>
                      </a:pPr>
                      <a:r>
                        <a:rPr lang="en-US" sz="1400">
                          <a:solidFill>
                            <a:srgbClr val="333333"/>
                          </a:solidFill>
                          <a:effectLst/>
                          <a:latin typeface="Arial"/>
                          <a:ea typeface="Times New Roman"/>
                          <a:cs typeface="Times New Roman"/>
                        </a:rPr>
                        <a:t>5</a:t>
                      </a:r>
                      <a:endParaRPr lang="en-US" sz="1400">
                        <a:effectLst/>
                        <a:latin typeface="Cambria"/>
                        <a:ea typeface="ＭＳ 明朝"/>
                        <a:cs typeface="Times New Roman"/>
                      </a:endParaRPr>
                    </a:p>
                  </a:txBody>
                  <a:tcPr marL="25400" marR="25400" marT="25400" marB="25400"/>
                </a:tc>
                <a:tc>
                  <a:txBody>
                    <a:bodyPr/>
                    <a:lstStyle/>
                    <a:p>
                      <a:pPr marL="0" marR="0">
                        <a:lnSpc>
                          <a:spcPts val="1350"/>
                        </a:lnSpc>
                        <a:spcBef>
                          <a:spcPts val="1200"/>
                        </a:spcBef>
                        <a:spcAft>
                          <a:spcPts val="1200"/>
                        </a:spcAft>
                      </a:pPr>
                      <a:r>
                        <a:rPr lang="en-US" sz="1400">
                          <a:solidFill>
                            <a:srgbClr val="333333"/>
                          </a:solidFill>
                          <a:effectLst/>
                          <a:latin typeface="Arial"/>
                          <a:ea typeface="Times New Roman"/>
                          <a:cs typeface="Times New Roman"/>
                        </a:rPr>
                        <a:t>man</a:t>
                      </a:r>
                      <a:endParaRPr lang="en-US" sz="1400">
                        <a:effectLst/>
                        <a:latin typeface="Cambria"/>
                        <a:ea typeface="ＭＳ 明朝"/>
                        <a:cs typeface="Times New Roman"/>
                      </a:endParaRPr>
                    </a:p>
                  </a:txBody>
                  <a:tcPr marL="25400" marR="25400" marT="25400" marB="25400"/>
                </a:tc>
                <a:tc>
                  <a:txBody>
                    <a:bodyPr/>
                    <a:lstStyle/>
                    <a:p>
                      <a:pPr marL="0" marR="0">
                        <a:lnSpc>
                          <a:spcPts val="1350"/>
                        </a:lnSpc>
                        <a:spcBef>
                          <a:spcPts val="1200"/>
                        </a:spcBef>
                        <a:spcAft>
                          <a:spcPts val="1200"/>
                        </a:spcAft>
                      </a:pPr>
                      <a:r>
                        <a:rPr lang="en-US" sz="1400">
                          <a:solidFill>
                            <a:srgbClr val="333333"/>
                          </a:solidFill>
                          <a:effectLst/>
                          <a:latin typeface="Arial"/>
                          <a:ea typeface="Times New Roman"/>
                          <a:cs typeface="Times New Roman"/>
                        </a:rPr>
                        <a:t>manual access control override; see note for details</a:t>
                      </a:r>
                      <a:endParaRPr lang="en-US" sz="1400">
                        <a:effectLst/>
                        <a:latin typeface="Cambria"/>
                        <a:ea typeface="ＭＳ 明朝"/>
                        <a:cs typeface="Times New Roman"/>
                      </a:endParaRPr>
                    </a:p>
                  </a:txBody>
                  <a:tcPr marL="25400" marR="25400" marT="25400" marB="25400"/>
                </a:tc>
              </a:tr>
              <a:tr h="244283">
                <a:tc>
                  <a:txBody>
                    <a:bodyPr/>
                    <a:lstStyle/>
                    <a:p>
                      <a:pPr marL="0" marR="0">
                        <a:lnSpc>
                          <a:spcPts val="1350"/>
                        </a:lnSpc>
                        <a:spcBef>
                          <a:spcPts val="1200"/>
                        </a:spcBef>
                        <a:spcAft>
                          <a:spcPts val="1200"/>
                        </a:spcAft>
                      </a:pPr>
                      <a:r>
                        <a:rPr lang="en-US" sz="1400">
                          <a:solidFill>
                            <a:srgbClr val="333333"/>
                          </a:solidFill>
                          <a:effectLst/>
                          <a:latin typeface="Arial"/>
                          <a:ea typeface="Times New Roman"/>
                          <a:cs typeface="Times New Roman"/>
                        </a:rPr>
                        <a:t>6</a:t>
                      </a:r>
                      <a:endParaRPr lang="en-US" sz="1400">
                        <a:effectLst/>
                        <a:latin typeface="Cambria"/>
                        <a:ea typeface="ＭＳ 明朝"/>
                        <a:cs typeface="Times New Roman"/>
                      </a:endParaRPr>
                    </a:p>
                  </a:txBody>
                  <a:tcPr marL="25400" marR="25400" marT="25400" marB="25400"/>
                </a:tc>
                <a:tc>
                  <a:txBody>
                    <a:bodyPr/>
                    <a:lstStyle/>
                    <a:p>
                      <a:pPr marL="0" marR="0">
                        <a:lnSpc>
                          <a:spcPts val="1350"/>
                        </a:lnSpc>
                        <a:spcBef>
                          <a:spcPts val="1200"/>
                        </a:spcBef>
                        <a:spcAft>
                          <a:spcPts val="1200"/>
                        </a:spcAft>
                      </a:pPr>
                      <a:r>
                        <a:rPr lang="en-US" sz="1400" dirty="0" err="1">
                          <a:solidFill>
                            <a:srgbClr val="333333"/>
                          </a:solidFill>
                          <a:effectLst/>
                          <a:latin typeface="Arial"/>
                          <a:ea typeface="Times New Roman"/>
                          <a:cs typeface="Times New Roman"/>
                        </a:rPr>
                        <a:t>pvt</a:t>
                      </a:r>
                      <a:endParaRPr lang="en-US" sz="1400" dirty="0">
                        <a:effectLst/>
                        <a:latin typeface="Cambria"/>
                        <a:ea typeface="ＭＳ 明朝"/>
                        <a:cs typeface="Times New Roman"/>
                      </a:endParaRPr>
                    </a:p>
                  </a:txBody>
                  <a:tcPr marL="25400" marR="25400" marT="25400" marB="25400"/>
                </a:tc>
                <a:tc>
                  <a:txBody>
                    <a:bodyPr/>
                    <a:lstStyle/>
                    <a:p>
                      <a:pPr marL="0" marR="0">
                        <a:lnSpc>
                          <a:spcPts val="1350"/>
                        </a:lnSpc>
                        <a:spcBef>
                          <a:spcPts val="1200"/>
                        </a:spcBef>
                        <a:spcAft>
                          <a:spcPts val="1200"/>
                        </a:spcAft>
                      </a:pPr>
                      <a:r>
                        <a:rPr lang="en-US" sz="1400">
                          <a:solidFill>
                            <a:srgbClr val="333333"/>
                          </a:solidFill>
                          <a:effectLst/>
                          <a:latin typeface="Arial"/>
                          <a:ea typeface="Times New Roman"/>
                          <a:cs typeface="Times New Roman"/>
                        </a:rPr>
                        <a:t>private personal information visible</a:t>
                      </a:r>
                      <a:endParaRPr lang="en-US" sz="1400">
                        <a:effectLst/>
                        <a:latin typeface="Cambria"/>
                        <a:ea typeface="ＭＳ 明朝"/>
                        <a:cs typeface="Times New Roman"/>
                      </a:endParaRPr>
                    </a:p>
                  </a:txBody>
                  <a:tcPr marL="25400" marR="25400" marT="25400" marB="25400"/>
                </a:tc>
              </a:tr>
              <a:tr h="244283">
                <a:tc>
                  <a:txBody>
                    <a:bodyPr/>
                    <a:lstStyle/>
                    <a:p>
                      <a:pPr marL="0" marR="0">
                        <a:lnSpc>
                          <a:spcPts val="1350"/>
                        </a:lnSpc>
                        <a:spcBef>
                          <a:spcPts val="1200"/>
                        </a:spcBef>
                        <a:spcAft>
                          <a:spcPts val="1200"/>
                        </a:spcAft>
                      </a:pPr>
                      <a:r>
                        <a:rPr lang="en-US" sz="1400">
                          <a:solidFill>
                            <a:srgbClr val="333333"/>
                          </a:solidFill>
                          <a:effectLst/>
                          <a:latin typeface="Arial"/>
                          <a:ea typeface="Times New Roman"/>
                          <a:cs typeface="Times New Roman"/>
                        </a:rPr>
                        <a:t>7</a:t>
                      </a:r>
                      <a:endParaRPr lang="en-US" sz="1400">
                        <a:effectLst/>
                        <a:latin typeface="Cambria"/>
                        <a:ea typeface="ＭＳ 明朝"/>
                        <a:cs typeface="Times New Roman"/>
                      </a:endParaRPr>
                    </a:p>
                  </a:txBody>
                  <a:tcPr marL="25400" marR="25400" marT="25400" marB="25400"/>
                </a:tc>
                <a:tc>
                  <a:txBody>
                    <a:bodyPr/>
                    <a:lstStyle/>
                    <a:p>
                      <a:pPr marL="0" marR="0">
                        <a:lnSpc>
                          <a:spcPts val="1350"/>
                        </a:lnSpc>
                        <a:spcBef>
                          <a:spcPts val="1200"/>
                        </a:spcBef>
                        <a:spcAft>
                          <a:spcPts val="1200"/>
                        </a:spcAft>
                      </a:pPr>
                      <a:r>
                        <a:rPr lang="en-US" sz="1400">
                          <a:solidFill>
                            <a:srgbClr val="333333"/>
                          </a:solidFill>
                          <a:effectLst/>
                          <a:latin typeface="Arial"/>
                          <a:ea typeface="Times New Roman"/>
                          <a:cs typeface="Times New Roman"/>
                        </a:rPr>
                        <a:t>ren</a:t>
                      </a:r>
                      <a:endParaRPr lang="en-US" sz="1400">
                        <a:effectLst/>
                        <a:latin typeface="Cambria"/>
                        <a:ea typeface="ＭＳ 明朝"/>
                        <a:cs typeface="Times New Roman"/>
                      </a:endParaRPr>
                    </a:p>
                  </a:txBody>
                  <a:tcPr marL="25400" marR="25400" marT="25400" marB="25400"/>
                </a:tc>
                <a:tc>
                  <a:txBody>
                    <a:bodyPr/>
                    <a:lstStyle/>
                    <a:p>
                      <a:pPr marL="0" marR="0">
                        <a:lnSpc>
                          <a:spcPts val="1350"/>
                        </a:lnSpc>
                        <a:spcBef>
                          <a:spcPts val="1200"/>
                        </a:spcBef>
                        <a:spcAft>
                          <a:spcPts val="1200"/>
                        </a:spcAft>
                      </a:pPr>
                      <a:r>
                        <a:rPr lang="en-US" sz="1400">
                          <a:solidFill>
                            <a:srgbClr val="333333"/>
                          </a:solidFill>
                          <a:effectLst/>
                          <a:latin typeface="Arial"/>
                          <a:ea typeface="Times New Roman"/>
                          <a:cs typeface="Times New Roman"/>
                        </a:rPr>
                        <a:t>copyright renewal research was conducted</a:t>
                      </a:r>
                      <a:endParaRPr lang="en-US" sz="1400">
                        <a:effectLst/>
                        <a:latin typeface="Cambria"/>
                        <a:ea typeface="ＭＳ 明朝"/>
                        <a:cs typeface="Times New Roman"/>
                      </a:endParaRPr>
                    </a:p>
                  </a:txBody>
                  <a:tcPr marL="25400" marR="25400" marT="25400" marB="25400"/>
                </a:tc>
              </a:tr>
              <a:tr h="502467">
                <a:tc>
                  <a:txBody>
                    <a:bodyPr/>
                    <a:lstStyle/>
                    <a:p>
                      <a:pPr marL="0" marR="0">
                        <a:lnSpc>
                          <a:spcPts val="1350"/>
                        </a:lnSpc>
                        <a:spcBef>
                          <a:spcPts val="1200"/>
                        </a:spcBef>
                        <a:spcAft>
                          <a:spcPts val="1200"/>
                        </a:spcAft>
                      </a:pPr>
                      <a:r>
                        <a:rPr lang="en-US" sz="1400">
                          <a:solidFill>
                            <a:srgbClr val="333333"/>
                          </a:solidFill>
                          <a:effectLst/>
                          <a:latin typeface="Arial"/>
                          <a:ea typeface="Times New Roman"/>
                          <a:cs typeface="Times New Roman"/>
                        </a:rPr>
                        <a:t>8</a:t>
                      </a:r>
                      <a:endParaRPr lang="en-US" sz="1400">
                        <a:effectLst/>
                        <a:latin typeface="Cambria"/>
                        <a:ea typeface="ＭＳ 明朝"/>
                        <a:cs typeface="Times New Roman"/>
                      </a:endParaRPr>
                    </a:p>
                  </a:txBody>
                  <a:tcPr marL="25400" marR="25400" marT="25400" marB="25400"/>
                </a:tc>
                <a:tc>
                  <a:txBody>
                    <a:bodyPr/>
                    <a:lstStyle/>
                    <a:p>
                      <a:pPr marL="0" marR="0">
                        <a:lnSpc>
                          <a:spcPts val="1350"/>
                        </a:lnSpc>
                        <a:spcBef>
                          <a:spcPts val="1200"/>
                        </a:spcBef>
                        <a:spcAft>
                          <a:spcPts val="1200"/>
                        </a:spcAft>
                      </a:pPr>
                      <a:r>
                        <a:rPr lang="en-US" sz="1400" dirty="0" err="1">
                          <a:solidFill>
                            <a:srgbClr val="333333"/>
                          </a:solidFill>
                          <a:effectLst/>
                          <a:latin typeface="Arial"/>
                          <a:ea typeface="Times New Roman"/>
                          <a:cs typeface="Times New Roman"/>
                        </a:rPr>
                        <a:t>nfi</a:t>
                      </a:r>
                      <a:endParaRPr lang="en-US" sz="1400" dirty="0">
                        <a:effectLst/>
                        <a:latin typeface="Cambria"/>
                        <a:ea typeface="ＭＳ 明朝"/>
                        <a:cs typeface="Times New Roman"/>
                      </a:endParaRPr>
                    </a:p>
                  </a:txBody>
                  <a:tcPr marL="25400" marR="25400" marT="25400" marB="25400"/>
                </a:tc>
                <a:tc>
                  <a:txBody>
                    <a:bodyPr/>
                    <a:lstStyle/>
                    <a:p>
                      <a:pPr marL="0" marR="0">
                        <a:lnSpc>
                          <a:spcPts val="1350"/>
                        </a:lnSpc>
                        <a:spcBef>
                          <a:spcPts val="1200"/>
                        </a:spcBef>
                        <a:spcAft>
                          <a:spcPts val="1200"/>
                        </a:spcAft>
                      </a:pPr>
                      <a:r>
                        <a:rPr lang="en-US" sz="1400">
                          <a:solidFill>
                            <a:srgbClr val="333333"/>
                          </a:solidFill>
                          <a:effectLst/>
                          <a:latin typeface="Arial"/>
                          <a:ea typeface="Times New Roman"/>
                          <a:cs typeface="Times New Roman"/>
                        </a:rPr>
                        <a:t>needs further investigation (copyright research partially complete; an ambiguous, unclear, or other time-consuming situation was encountered)</a:t>
                      </a:r>
                      <a:endParaRPr lang="en-US" sz="1400">
                        <a:effectLst/>
                        <a:latin typeface="Cambria"/>
                        <a:ea typeface="ＭＳ 明朝"/>
                        <a:cs typeface="Times New Roman"/>
                      </a:endParaRPr>
                    </a:p>
                  </a:txBody>
                  <a:tcPr marL="25400" marR="25400" marT="25400" marB="25400"/>
                </a:tc>
              </a:tr>
              <a:tr h="425820">
                <a:tc>
                  <a:txBody>
                    <a:bodyPr/>
                    <a:lstStyle/>
                    <a:p>
                      <a:pPr marL="0" marR="0">
                        <a:lnSpc>
                          <a:spcPts val="1350"/>
                        </a:lnSpc>
                        <a:spcBef>
                          <a:spcPts val="1200"/>
                        </a:spcBef>
                        <a:spcAft>
                          <a:spcPts val="1200"/>
                        </a:spcAft>
                      </a:pPr>
                      <a:r>
                        <a:rPr lang="en-US" sz="1400">
                          <a:solidFill>
                            <a:srgbClr val="333333"/>
                          </a:solidFill>
                          <a:effectLst/>
                          <a:latin typeface="Arial"/>
                          <a:ea typeface="Times New Roman"/>
                          <a:cs typeface="Times New Roman"/>
                        </a:rPr>
                        <a:t>9</a:t>
                      </a:r>
                      <a:endParaRPr lang="en-US" sz="1400">
                        <a:effectLst/>
                        <a:latin typeface="Cambria"/>
                        <a:ea typeface="ＭＳ 明朝"/>
                        <a:cs typeface="Times New Roman"/>
                      </a:endParaRPr>
                    </a:p>
                  </a:txBody>
                  <a:tcPr marL="25400" marR="25400" marT="25400" marB="25400"/>
                </a:tc>
                <a:tc>
                  <a:txBody>
                    <a:bodyPr/>
                    <a:lstStyle/>
                    <a:p>
                      <a:pPr marL="0" marR="0">
                        <a:lnSpc>
                          <a:spcPts val="1350"/>
                        </a:lnSpc>
                        <a:spcBef>
                          <a:spcPts val="1200"/>
                        </a:spcBef>
                        <a:spcAft>
                          <a:spcPts val="1200"/>
                        </a:spcAft>
                      </a:pPr>
                      <a:r>
                        <a:rPr lang="en-US" sz="1400" dirty="0" err="1">
                          <a:solidFill>
                            <a:srgbClr val="333333"/>
                          </a:solidFill>
                          <a:effectLst/>
                          <a:latin typeface="Arial"/>
                          <a:ea typeface="Times New Roman"/>
                          <a:cs typeface="Times New Roman"/>
                        </a:rPr>
                        <a:t>cdpp</a:t>
                      </a:r>
                      <a:endParaRPr lang="en-US" sz="1400" dirty="0">
                        <a:effectLst/>
                        <a:latin typeface="Cambria"/>
                        <a:ea typeface="ＭＳ 明朝"/>
                        <a:cs typeface="Times New Roman"/>
                      </a:endParaRPr>
                    </a:p>
                  </a:txBody>
                  <a:tcPr marL="25400" marR="25400" marT="25400" marB="25400"/>
                </a:tc>
                <a:tc>
                  <a:txBody>
                    <a:bodyPr/>
                    <a:lstStyle/>
                    <a:p>
                      <a:pPr marL="0" marR="0">
                        <a:lnSpc>
                          <a:spcPts val="1350"/>
                        </a:lnSpc>
                        <a:spcBef>
                          <a:spcPts val="1200"/>
                        </a:spcBef>
                        <a:spcAft>
                          <a:spcPts val="1200"/>
                        </a:spcAft>
                      </a:pPr>
                      <a:r>
                        <a:rPr lang="en-US" sz="1400">
                          <a:solidFill>
                            <a:srgbClr val="333333"/>
                          </a:solidFill>
                          <a:effectLst/>
                          <a:latin typeface="Arial"/>
                          <a:ea typeface="Times New Roman"/>
                          <a:cs typeface="Times New Roman"/>
                        </a:rPr>
                        <a:t>title page or verso contain copyright date and/or place of publication information not in bib record</a:t>
                      </a:r>
                      <a:endParaRPr lang="en-US" sz="1400">
                        <a:effectLst/>
                        <a:latin typeface="Cambria"/>
                        <a:ea typeface="ＭＳ 明朝"/>
                        <a:cs typeface="Times New Roman"/>
                      </a:endParaRPr>
                    </a:p>
                  </a:txBody>
                  <a:tcPr marL="25400" marR="25400" marT="25400" marB="25400"/>
                </a:tc>
              </a:tr>
              <a:tr h="350032">
                <a:tc>
                  <a:txBody>
                    <a:bodyPr/>
                    <a:lstStyle/>
                    <a:p>
                      <a:pPr marL="0" marR="0">
                        <a:lnSpc>
                          <a:spcPts val="1350"/>
                        </a:lnSpc>
                        <a:spcBef>
                          <a:spcPts val="1200"/>
                        </a:spcBef>
                        <a:spcAft>
                          <a:spcPts val="1200"/>
                        </a:spcAft>
                      </a:pPr>
                      <a:r>
                        <a:rPr lang="en-US" sz="1400">
                          <a:solidFill>
                            <a:srgbClr val="333333"/>
                          </a:solidFill>
                          <a:effectLst/>
                          <a:latin typeface="Arial"/>
                          <a:ea typeface="Times New Roman"/>
                          <a:cs typeface="Times New Roman"/>
                        </a:rPr>
                        <a:t>10</a:t>
                      </a:r>
                      <a:endParaRPr lang="en-US" sz="1400">
                        <a:effectLst/>
                        <a:latin typeface="Cambria"/>
                        <a:ea typeface="ＭＳ 明朝"/>
                        <a:cs typeface="Times New Roman"/>
                      </a:endParaRPr>
                    </a:p>
                  </a:txBody>
                  <a:tcPr marL="25400" marR="25400" marT="25400" marB="25400"/>
                </a:tc>
                <a:tc>
                  <a:txBody>
                    <a:bodyPr/>
                    <a:lstStyle/>
                    <a:p>
                      <a:pPr marL="0" marR="0">
                        <a:lnSpc>
                          <a:spcPts val="1350"/>
                        </a:lnSpc>
                        <a:spcBef>
                          <a:spcPts val="1200"/>
                        </a:spcBef>
                        <a:spcAft>
                          <a:spcPts val="1200"/>
                        </a:spcAft>
                      </a:pPr>
                      <a:r>
                        <a:rPr lang="en-US" sz="1400" dirty="0" err="1">
                          <a:solidFill>
                            <a:srgbClr val="333333"/>
                          </a:solidFill>
                          <a:effectLst/>
                          <a:latin typeface="Arial"/>
                          <a:ea typeface="Times New Roman"/>
                          <a:cs typeface="Times New Roman"/>
                        </a:rPr>
                        <a:t>cip</a:t>
                      </a:r>
                      <a:endParaRPr lang="en-US" sz="1400" dirty="0">
                        <a:effectLst/>
                        <a:latin typeface="Cambria"/>
                        <a:ea typeface="ＭＳ 明朝"/>
                        <a:cs typeface="Times New Roman"/>
                      </a:endParaRPr>
                    </a:p>
                  </a:txBody>
                  <a:tcPr marL="25400" marR="25400" marT="25400" marB="25400"/>
                </a:tc>
                <a:tc>
                  <a:txBody>
                    <a:bodyPr/>
                    <a:lstStyle/>
                    <a:p>
                      <a:pPr marL="0" marR="0">
                        <a:lnSpc>
                          <a:spcPts val="1350"/>
                        </a:lnSpc>
                        <a:spcBef>
                          <a:spcPts val="1200"/>
                        </a:spcBef>
                        <a:spcAft>
                          <a:spcPts val="1200"/>
                        </a:spcAft>
                      </a:pPr>
                      <a:r>
                        <a:rPr lang="en-US" sz="1400">
                          <a:solidFill>
                            <a:srgbClr val="333333"/>
                          </a:solidFill>
                          <a:effectLst/>
                          <a:latin typeface="Arial"/>
                          <a:ea typeface="Times New Roman"/>
                          <a:cs typeface="Times New Roman"/>
                        </a:rPr>
                        <a:t>condition review and in-print status research was conducted</a:t>
                      </a:r>
                      <a:endParaRPr lang="en-US" sz="1400">
                        <a:effectLst/>
                        <a:latin typeface="Cambria"/>
                        <a:ea typeface="ＭＳ 明朝"/>
                        <a:cs typeface="Times New Roman"/>
                      </a:endParaRPr>
                    </a:p>
                  </a:txBody>
                  <a:tcPr marL="25400" marR="25400" marT="25400" marB="25400"/>
                </a:tc>
              </a:tr>
              <a:tr h="244283">
                <a:tc>
                  <a:txBody>
                    <a:bodyPr/>
                    <a:lstStyle/>
                    <a:p>
                      <a:pPr marL="0" marR="0">
                        <a:lnSpc>
                          <a:spcPts val="1350"/>
                        </a:lnSpc>
                        <a:spcBef>
                          <a:spcPts val="1200"/>
                        </a:spcBef>
                        <a:spcAft>
                          <a:spcPts val="1200"/>
                        </a:spcAft>
                      </a:pPr>
                      <a:r>
                        <a:rPr lang="en-US" sz="1400">
                          <a:solidFill>
                            <a:srgbClr val="333333"/>
                          </a:solidFill>
                          <a:effectLst/>
                          <a:latin typeface="Arial"/>
                          <a:ea typeface="Times New Roman"/>
                          <a:cs typeface="Times New Roman"/>
                        </a:rPr>
                        <a:t>11</a:t>
                      </a:r>
                      <a:endParaRPr lang="en-US" sz="1400">
                        <a:effectLst/>
                        <a:latin typeface="Cambria"/>
                        <a:ea typeface="ＭＳ 明朝"/>
                        <a:cs typeface="Times New Roman"/>
                      </a:endParaRPr>
                    </a:p>
                  </a:txBody>
                  <a:tcPr marL="25400" marR="25400" marT="25400" marB="25400"/>
                </a:tc>
                <a:tc>
                  <a:txBody>
                    <a:bodyPr/>
                    <a:lstStyle/>
                    <a:p>
                      <a:pPr marL="0" marR="0">
                        <a:lnSpc>
                          <a:spcPts val="1350"/>
                        </a:lnSpc>
                        <a:spcBef>
                          <a:spcPts val="1200"/>
                        </a:spcBef>
                        <a:spcAft>
                          <a:spcPts val="1200"/>
                        </a:spcAft>
                      </a:pPr>
                      <a:r>
                        <a:rPr lang="en-US" sz="1400">
                          <a:solidFill>
                            <a:srgbClr val="333333"/>
                          </a:solidFill>
                          <a:effectLst/>
                          <a:latin typeface="Arial"/>
                          <a:ea typeface="Times New Roman"/>
                          <a:cs typeface="Times New Roman"/>
                        </a:rPr>
                        <a:t>unp</a:t>
                      </a:r>
                      <a:endParaRPr lang="en-US" sz="1400">
                        <a:effectLst/>
                        <a:latin typeface="Cambria"/>
                        <a:ea typeface="ＭＳ 明朝"/>
                        <a:cs typeface="Times New Roman"/>
                      </a:endParaRPr>
                    </a:p>
                  </a:txBody>
                  <a:tcPr marL="25400" marR="25400" marT="25400" marB="25400"/>
                </a:tc>
                <a:tc>
                  <a:txBody>
                    <a:bodyPr/>
                    <a:lstStyle/>
                    <a:p>
                      <a:pPr marL="0" marR="0">
                        <a:lnSpc>
                          <a:spcPts val="1350"/>
                        </a:lnSpc>
                        <a:spcBef>
                          <a:spcPts val="1200"/>
                        </a:spcBef>
                        <a:spcAft>
                          <a:spcPts val="1200"/>
                        </a:spcAft>
                      </a:pPr>
                      <a:r>
                        <a:rPr lang="en-US" sz="1400" dirty="0">
                          <a:solidFill>
                            <a:srgbClr val="333333"/>
                          </a:solidFill>
                          <a:effectLst/>
                          <a:latin typeface="Arial"/>
                          <a:ea typeface="Times New Roman"/>
                          <a:cs typeface="Times New Roman"/>
                        </a:rPr>
                        <a:t>unpublished work</a:t>
                      </a:r>
                      <a:endParaRPr lang="en-US" sz="1400" dirty="0">
                        <a:effectLst/>
                        <a:latin typeface="Cambria"/>
                        <a:ea typeface="ＭＳ 明朝"/>
                        <a:cs typeface="Times New Roman"/>
                      </a:endParaRPr>
                    </a:p>
                  </a:txBody>
                  <a:tcPr marL="25400" marR="25400" marT="25400" marB="25400"/>
                </a:tc>
              </a:tr>
              <a:tr h="244283">
                <a:tc>
                  <a:txBody>
                    <a:bodyPr/>
                    <a:lstStyle/>
                    <a:p>
                      <a:pPr marL="0" marR="0">
                        <a:lnSpc>
                          <a:spcPts val="1350"/>
                        </a:lnSpc>
                        <a:spcBef>
                          <a:spcPts val="1200"/>
                        </a:spcBef>
                        <a:spcAft>
                          <a:spcPts val="1200"/>
                        </a:spcAft>
                      </a:pPr>
                      <a:r>
                        <a:rPr lang="en-US" sz="1400">
                          <a:solidFill>
                            <a:srgbClr val="333333"/>
                          </a:solidFill>
                          <a:effectLst/>
                          <a:latin typeface="Arial"/>
                          <a:ea typeface="Times New Roman"/>
                          <a:cs typeface="Times New Roman"/>
                        </a:rPr>
                        <a:t>12</a:t>
                      </a:r>
                      <a:endParaRPr lang="en-US" sz="1400">
                        <a:effectLst/>
                        <a:latin typeface="Cambria"/>
                        <a:ea typeface="ＭＳ 明朝"/>
                        <a:cs typeface="Times New Roman"/>
                      </a:endParaRPr>
                    </a:p>
                  </a:txBody>
                  <a:tcPr marL="25400" marR="25400" marT="25400" marB="25400" anchor="ctr"/>
                </a:tc>
                <a:tc>
                  <a:txBody>
                    <a:bodyPr/>
                    <a:lstStyle/>
                    <a:p>
                      <a:pPr marL="0" marR="0">
                        <a:lnSpc>
                          <a:spcPts val="1350"/>
                        </a:lnSpc>
                        <a:spcBef>
                          <a:spcPts val="1200"/>
                        </a:spcBef>
                        <a:spcAft>
                          <a:spcPts val="1200"/>
                        </a:spcAft>
                      </a:pPr>
                      <a:r>
                        <a:rPr lang="en-US" sz="1400">
                          <a:solidFill>
                            <a:srgbClr val="333333"/>
                          </a:solidFill>
                          <a:effectLst/>
                          <a:latin typeface="Arial"/>
                          <a:ea typeface="Times New Roman"/>
                          <a:cs typeface="Times New Roman"/>
                        </a:rPr>
                        <a:t>gfv</a:t>
                      </a:r>
                      <a:endParaRPr lang="en-US" sz="1400">
                        <a:effectLst/>
                        <a:latin typeface="Cambria"/>
                        <a:ea typeface="ＭＳ 明朝"/>
                        <a:cs typeface="Times New Roman"/>
                      </a:endParaRPr>
                    </a:p>
                  </a:txBody>
                  <a:tcPr marL="25400" marR="25400" marT="25400" marB="25400" anchor="ctr"/>
                </a:tc>
                <a:tc>
                  <a:txBody>
                    <a:bodyPr/>
                    <a:lstStyle/>
                    <a:p>
                      <a:pPr marL="0" marR="0">
                        <a:lnSpc>
                          <a:spcPts val="1350"/>
                        </a:lnSpc>
                        <a:spcBef>
                          <a:spcPts val="1200"/>
                        </a:spcBef>
                        <a:spcAft>
                          <a:spcPts val="1200"/>
                        </a:spcAft>
                      </a:pPr>
                      <a:r>
                        <a:rPr lang="en-US" sz="1400" dirty="0">
                          <a:solidFill>
                            <a:srgbClr val="333333"/>
                          </a:solidFill>
                          <a:effectLst/>
                          <a:latin typeface="Arial"/>
                          <a:ea typeface="Times New Roman"/>
                          <a:cs typeface="Times New Roman"/>
                        </a:rPr>
                        <a:t>Google </a:t>
                      </a:r>
                      <a:r>
                        <a:rPr lang="en-US" sz="1400" dirty="0" err="1">
                          <a:solidFill>
                            <a:srgbClr val="333333"/>
                          </a:solidFill>
                          <a:effectLst/>
                          <a:latin typeface="Arial"/>
                          <a:ea typeface="Times New Roman"/>
                          <a:cs typeface="Times New Roman"/>
                        </a:rPr>
                        <a:t>viewability</a:t>
                      </a:r>
                      <a:r>
                        <a:rPr lang="en-US" sz="1400" dirty="0">
                          <a:solidFill>
                            <a:srgbClr val="333333"/>
                          </a:solidFill>
                          <a:effectLst/>
                          <a:latin typeface="Arial"/>
                          <a:ea typeface="Times New Roman"/>
                          <a:cs typeface="Times New Roman"/>
                        </a:rPr>
                        <a:t> set at VIEW_FULL</a:t>
                      </a:r>
                      <a:endParaRPr lang="en-US" sz="1400" dirty="0">
                        <a:effectLst/>
                        <a:latin typeface="Cambria"/>
                        <a:ea typeface="ＭＳ 明朝"/>
                        <a:cs typeface="Times New Roman"/>
                      </a:endParaRPr>
                    </a:p>
                  </a:txBody>
                  <a:tcPr marL="25400" marR="25400" marT="25400" marB="25400" anchor="ctr"/>
                </a:tc>
              </a:tr>
              <a:tr h="502467">
                <a:tc>
                  <a:txBody>
                    <a:bodyPr/>
                    <a:lstStyle/>
                    <a:p>
                      <a:pPr marL="0" marR="0">
                        <a:lnSpc>
                          <a:spcPts val="1350"/>
                        </a:lnSpc>
                        <a:spcBef>
                          <a:spcPts val="1200"/>
                        </a:spcBef>
                        <a:spcAft>
                          <a:spcPts val="1200"/>
                        </a:spcAft>
                      </a:pPr>
                      <a:r>
                        <a:rPr lang="en-US" sz="1400">
                          <a:solidFill>
                            <a:srgbClr val="333333"/>
                          </a:solidFill>
                          <a:effectLst/>
                          <a:latin typeface="Arial"/>
                          <a:ea typeface="Times New Roman"/>
                          <a:cs typeface="Times New Roman"/>
                        </a:rPr>
                        <a:t>13</a:t>
                      </a:r>
                      <a:endParaRPr lang="en-US" sz="1400">
                        <a:effectLst/>
                        <a:latin typeface="Cambria"/>
                        <a:ea typeface="ＭＳ 明朝"/>
                        <a:cs typeface="Times New Roman"/>
                      </a:endParaRPr>
                    </a:p>
                  </a:txBody>
                  <a:tcPr marL="25400" marR="25400" marT="25400" marB="25400" anchor="ctr"/>
                </a:tc>
                <a:tc>
                  <a:txBody>
                    <a:bodyPr/>
                    <a:lstStyle/>
                    <a:p>
                      <a:pPr marL="0" marR="0">
                        <a:lnSpc>
                          <a:spcPts val="1350"/>
                        </a:lnSpc>
                        <a:spcBef>
                          <a:spcPts val="1200"/>
                        </a:spcBef>
                        <a:spcAft>
                          <a:spcPts val="1200"/>
                        </a:spcAft>
                      </a:pPr>
                      <a:r>
                        <a:rPr lang="en-US" sz="1400">
                          <a:solidFill>
                            <a:srgbClr val="333333"/>
                          </a:solidFill>
                          <a:effectLst/>
                          <a:latin typeface="Arial"/>
                          <a:ea typeface="Times New Roman"/>
                          <a:cs typeface="Times New Roman"/>
                        </a:rPr>
                        <a:t>crms</a:t>
                      </a:r>
                      <a:endParaRPr lang="en-US" sz="1400">
                        <a:effectLst/>
                        <a:latin typeface="Cambria"/>
                        <a:ea typeface="ＭＳ 明朝"/>
                        <a:cs typeface="Times New Roman"/>
                      </a:endParaRPr>
                    </a:p>
                  </a:txBody>
                  <a:tcPr marL="25400" marR="25400" marT="25400" marB="25400" anchor="ctr"/>
                </a:tc>
                <a:tc>
                  <a:txBody>
                    <a:bodyPr/>
                    <a:lstStyle/>
                    <a:p>
                      <a:pPr marL="0" marR="0">
                        <a:lnSpc>
                          <a:spcPts val="1350"/>
                        </a:lnSpc>
                        <a:spcBef>
                          <a:spcPts val="1200"/>
                        </a:spcBef>
                        <a:spcAft>
                          <a:spcPts val="1200"/>
                        </a:spcAft>
                      </a:pPr>
                      <a:r>
                        <a:rPr lang="en-US" sz="1400" dirty="0">
                          <a:solidFill>
                            <a:srgbClr val="333333"/>
                          </a:solidFill>
                          <a:effectLst/>
                          <a:latin typeface="Arial"/>
                          <a:ea typeface="Times New Roman"/>
                          <a:cs typeface="Times New Roman"/>
                        </a:rPr>
                        <a:t>derived from multiple reviews in the Copyright Review Management System (CRMS) via an internal resolution policy; consult CRMS records for details</a:t>
                      </a:r>
                      <a:endParaRPr lang="en-US" sz="1400" dirty="0">
                        <a:effectLst/>
                        <a:latin typeface="Cambria"/>
                        <a:ea typeface="ＭＳ 明朝"/>
                        <a:cs typeface="Times New Roman"/>
                      </a:endParaRPr>
                    </a:p>
                  </a:txBody>
                  <a:tcPr marL="25400" marR="25400" marT="25400" marB="25400" anchor="ctr"/>
                </a:tc>
              </a:tr>
              <a:tr h="425820">
                <a:tc>
                  <a:txBody>
                    <a:bodyPr/>
                    <a:lstStyle/>
                    <a:p>
                      <a:pPr marL="0" marR="0">
                        <a:lnSpc>
                          <a:spcPts val="1350"/>
                        </a:lnSpc>
                        <a:spcBef>
                          <a:spcPts val="1200"/>
                        </a:spcBef>
                        <a:spcAft>
                          <a:spcPts val="1200"/>
                        </a:spcAft>
                      </a:pPr>
                      <a:r>
                        <a:rPr lang="en-US" sz="1400">
                          <a:solidFill>
                            <a:srgbClr val="333333"/>
                          </a:solidFill>
                          <a:effectLst/>
                          <a:latin typeface="Arial"/>
                          <a:ea typeface="Times New Roman"/>
                          <a:cs typeface="Times New Roman"/>
                        </a:rPr>
                        <a:t>14</a:t>
                      </a:r>
                      <a:endParaRPr lang="en-US" sz="1400">
                        <a:effectLst/>
                        <a:latin typeface="Cambria"/>
                        <a:ea typeface="ＭＳ 明朝"/>
                        <a:cs typeface="Times New Roman"/>
                      </a:endParaRPr>
                    </a:p>
                  </a:txBody>
                  <a:tcPr marL="25400" marR="25400" marT="25400" marB="25400" anchor="ctr"/>
                </a:tc>
                <a:tc>
                  <a:txBody>
                    <a:bodyPr/>
                    <a:lstStyle/>
                    <a:p>
                      <a:pPr marL="0" marR="0">
                        <a:lnSpc>
                          <a:spcPts val="1350"/>
                        </a:lnSpc>
                        <a:spcBef>
                          <a:spcPts val="1200"/>
                        </a:spcBef>
                        <a:spcAft>
                          <a:spcPts val="1200"/>
                        </a:spcAft>
                      </a:pPr>
                      <a:r>
                        <a:rPr lang="en-US" sz="1400">
                          <a:solidFill>
                            <a:srgbClr val="333333"/>
                          </a:solidFill>
                          <a:effectLst/>
                          <a:latin typeface="Arial"/>
                          <a:ea typeface="Times New Roman"/>
                          <a:cs typeface="Times New Roman"/>
                        </a:rPr>
                        <a:t>add</a:t>
                      </a:r>
                      <a:endParaRPr lang="en-US" sz="1400">
                        <a:effectLst/>
                        <a:latin typeface="Cambria"/>
                        <a:ea typeface="ＭＳ 明朝"/>
                        <a:cs typeface="Times New Roman"/>
                      </a:endParaRPr>
                    </a:p>
                  </a:txBody>
                  <a:tcPr marL="25400" marR="25400" marT="25400" marB="25400" anchor="ctr"/>
                </a:tc>
                <a:tc>
                  <a:txBody>
                    <a:bodyPr/>
                    <a:lstStyle/>
                    <a:p>
                      <a:pPr marL="0" marR="0">
                        <a:lnSpc>
                          <a:spcPts val="1350"/>
                        </a:lnSpc>
                        <a:spcBef>
                          <a:spcPts val="1200"/>
                        </a:spcBef>
                        <a:spcAft>
                          <a:spcPts val="1200"/>
                        </a:spcAft>
                      </a:pPr>
                      <a:r>
                        <a:rPr lang="en-US" sz="1400" dirty="0">
                          <a:solidFill>
                            <a:srgbClr val="333333"/>
                          </a:solidFill>
                          <a:effectLst/>
                          <a:latin typeface="Arial"/>
                          <a:ea typeface="Times New Roman"/>
                          <a:cs typeface="Times New Roman"/>
                        </a:rPr>
                        <a:t>author death date research was conducted or notification was received from authoritative source</a:t>
                      </a:r>
                      <a:r>
                        <a:rPr lang="en-US" sz="1400" dirty="0">
                          <a:solidFill>
                            <a:srgbClr val="333333"/>
                          </a:solidFill>
                          <a:effectLst/>
                          <a:latin typeface="Calibri"/>
                          <a:ea typeface="Times New Roman"/>
                          <a:cs typeface="Arial"/>
                        </a:rPr>
                        <a:t> </a:t>
                      </a:r>
                      <a:endParaRPr lang="en-US" sz="1400" dirty="0">
                        <a:effectLst/>
                        <a:latin typeface="Cambria"/>
                        <a:ea typeface="ＭＳ 明朝"/>
                        <a:cs typeface="Times New Roman"/>
                      </a:endParaRPr>
                    </a:p>
                  </a:txBody>
                  <a:tcPr marL="25400" marR="25400" marT="25400" marB="25400" anchor="ctr"/>
                </a:tc>
              </a:tr>
              <a:tr h="350032">
                <a:tc>
                  <a:txBody>
                    <a:bodyPr/>
                    <a:lstStyle/>
                    <a:p>
                      <a:pPr marL="0" marR="0">
                        <a:lnSpc>
                          <a:spcPts val="1350"/>
                        </a:lnSpc>
                        <a:spcBef>
                          <a:spcPts val="1200"/>
                        </a:spcBef>
                        <a:spcAft>
                          <a:spcPts val="1200"/>
                        </a:spcAft>
                      </a:pPr>
                      <a:r>
                        <a:rPr lang="en-US" sz="1400">
                          <a:solidFill>
                            <a:srgbClr val="333333"/>
                          </a:solidFill>
                          <a:effectLst/>
                          <a:latin typeface="Arial"/>
                          <a:ea typeface="Times New Roman"/>
                          <a:cs typeface="Times New Roman"/>
                        </a:rPr>
                        <a:t>15</a:t>
                      </a:r>
                      <a:endParaRPr lang="en-US" sz="1400">
                        <a:effectLst/>
                        <a:latin typeface="Cambria"/>
                        <a:ea typeface="ＭＳ 明朝"/>
                        <a:cs typeface="Times New Roman"/>
                      </a:endParaRPr>
                    </a:p>
                  </a:txBody>
                  <a:tcPr marL="25400" marR="25400" marT="25400" marB="25400" anchor="ctr"/>
                </a:tc>
                <a:tc>
                  <a:txBody>
                    <a:bodyPr/>
                    <a:lstStyle/>
                    <a:p>
                      <a:pPr marL="0" marR="0">
                        <a:lnSpc>
                          <a:spcPts val="1350"/>
                        </a:lnSpc>
                        <a:spcBef>
                          <a:spcPts val="1200"/>
                        </a:spcBef>
                        <a:spcAft>
                          <a:spcPts val="1200"/>
                        </a:spcAft>
                      </a:pPr>
                      <a:r>
                        <a:rPr lang="en-US" sz="1400">
                          <a:solidFill>
                            <a:srgbClr val="333333"/>
                          </a:solidFill>
                          <a:effectLst/>
                          <a:latin typeface="Arial"/>
                          <a:ea typeface="Times New Roman"/>
                          <a:cs typeface="Times New Roman"/>
                        </a:rPr>
                        <a:t>exp</a:t>
                      </a:r>
                      <a:endParaRPr lang="en-US" sz="1400">
                        <a:effectLst/>
                        <a:latin typeface="Cambria"/>
                        <a:ea typeface="ＭＳ 明朝"/>
                        <a:cs typeface="Times New Roman"/>
                      </a:endParaRPr>
                    </a:p>
                  </a:txBody>
                  <a:tcPr marL="25400" marR="25400" marT="25400" marB="25400" anchor="ctr"/>
                </a:tc>
                <a:tc>
                  <a:txBody>
                    <a:bodyPr/>
                    <a:lstStyle/>
                    <a:p>
                      <a:pPr marL="0" marR="0">
                        <a:lnSpc>
                          <a:spcPts val="1350"/>
                        </a:lnSpc>
                        <a:spcBef>
                          <a:spcPts val="1200"/>
                        </a:spcBef>
                        <a:spcAft>
                          <a:spcPts val="1200"/>
                        </a:spcAft>
                      </a:pPr>
                      <a:r>
                        <a:rPr lang="en-US" sz="1400" dirty="0">
                          <a:solidFill>
                            <a:srgbClr val="333333"/>
                          </a:solidFill>
                          <a:effectLst/>
                          <a:latin typeface="Arial"/>
                          <a:ea typeface="Times New Roman"/>
                          <a:cs typeface="Times New Roman"/>
                        </a:rPr>
                        <a:t>expiration of copyright term for non-US work with corporate author</a:t>
                      </a:r>
                      <a:r>
                        <a:rPr lang="en-US" sz="1400" dirty="0">
                          <a:solidFill>
                            <a:srgbClr val="333333"/>
                          </a:solidFill>
                          <a:effectLst/>
                          <a:latin typeface="Calibri"/>
                          <a:ea typeface="Times New Roman"/>
                          <a:cs typeface="Arial"/>
                        </a:rPr>
                        <a:t> </a:t>
                      </a:r>
                      <a:endParaRPr lang="en-US" sz="1400" dirty="0" smtClean="0">
                        <a:solidFill>
                          <a:srgbClr val="333333"/>
                        </a:solidFill>
                        <a:effectLst/>
                        <a:latin typeface="Calibri"/>
                        <a:ea typeface="Times New Roman"/>
                        <a:cs typeface="Arial"/>
                      </a:endParaRPr>
                    </a:p>
                  </a:txBody>
                  <a:tcPr marL="25400" marR="25400" marT="25400" marB="25400" anchor="ctr"/>
                </a:tc>
              </a:tr>
              <a:tr h="350032">
                <a:tc>
                  <a:txBody>
                    <a:bodyPr/>
                    <a:lstStyle/>
                    <a:p>
                      <a:pPr marL="0" marR="0">
                        <a:lnSpc>
                          <a:spcPts val="1350"/>
                        </a:lnSpc>
                        <a:spcBef>
                          <a:spcPts val="1200"/>
                        </a:spcBef>
                        <a:spcAft>
                          <a:spcPts val="1200"/>
                        </a:spcAft>
                      </a:pPr>
                      <a:r>
                        <a:rPr lang="en-US" sz="1400" dirty="0" smtClean="0">
                          <a:effectLst/>
                          <a:latin typeface="Arial"/>
                          <a:ea typeface="ＭＳ 明朝"/>
                          <a:cs typeface="Arial"/>
                        </a:rPr>
                        <a:t>16</a:t>
                      </a:r>
                      <a:endParaRPr lang="en-US" sz="1400" dirty="0">
                        <a:effectLst/>
                        <a:latin typeface="Arial"/>
                        <a:ea typeface="ＭＳ 明朝"/>
                        <a:cs typeface="Arial"/>
                      </a:endParaRPr>
                    </a:p>
                  </a:txBody>
                  <a:tcPr marL="25400" marR="25400" marT="25400" marB="25400" anchor="ctr"/>
                </a:tc>
                <a:tc>
                  <a:txBody>
                    <a:bodyPr/>
                    <a:lstStyle/>
                    <a:p>
                      <a:pPr marL="0" marR="0">
                        <a:lnSpc>
                          <a:spcPts val="1350"/>
                        </a:lnSpc>
                        <a:spcBef>
                          <a:spcPts val="1200"/>
                        </a:spcBef>
                        <a:spcAft>
                          <a:spcPts val="1200"/>
                        </a:spcAft>
                      </a:pPr>
                      <a:r>
                        <a:rPr lang="en-US" sz="1400" dirty="0" smtClean="0">
                          <a:effectLst/>
                          <a:latin typeface="Arial"/>
                          <a:ea typeface="ＭＳ 明朝"/>
                          <a:cs typeface="Arial"/>
                        </a:rPr>
                        <a:t>Del</a:t>
                      </a:r>
                      <a:endParaRPr lang="en-US" sz="1400" dirty="0">
                        <a:effectLst/>
                        <a:latin typeface="Arial"/>
                        <a:ea typeface="ＭＳ 明朝"/>
                        <a:cs typeface="Arial"/>
                      </a:endParaRPr>
                    </a:p>
                  </a:txBody>
                  <a:tcPr marL="25400" marR="25400" marT="25400" marB="25400" anchor="ctr"/>
                </a:tc>
                <a:tc>
                  <a:txBody>
                    <a:bodyPr/>
                    <a:lstStyle/>
                    <a:p>
                      <a:pPr marL="0" marR="0">
                        <a:lnSpc>
                          <a:spcPts val="1350"/>
                        </a:lnSpc>
                        <a:spcBef>
                          <a:spcPts val="1200"/>
                        </a:spcBef>
                        <a:spcAft>
                          <a:spcPts val="1200"/>
                        </a:spcAft>
                      </a:pPr>
                      <a:r>
                        <a:rPr lang="en-US" sz="1400" dirty="0" smtClean="0">
                          <a:solidFill>
                            <a:srgbClr val="333333"/>
                          </a:solidFill>
                          <a:effectLst/>
                          <a:latin typeface="Arial"/>
                          <a:ea typeface="Times New Roman"/>
                          <a:cs typeface="Arial"/>
                        </a:rPr>
                        <a:t>Deleted from repository; see note for details</a:t>
                      </a:r>
                    </a:p>
                  </a:txBody>
                  <a:tcPr marL="25400" marR="25400" marT="25400" marB="25400" anchor="ctr"/>
                </a:tc>
              </a:tr>
              <a:tr h="350032">
                <a:tc>
                  <a:txBody>
                    <a:bodyPr/>
                    <a:lstStyle/>
                    <a:p>
                      <a:pPr marL="0" marR="0">
                        <a:lnSpc>
                          <a:spcPts val="1350"/>
                        </a:lnSpc>
                        <a:spcBef>
                          <a:spcPts val="1200"/>
                        </a:spcBef>
                        <a:spcAft>
                          <a:spcPts val="1200"/>
                        </a:spcAft>
                      </a:pPr>
                      <a:r>
                        <a:rPr lang="en-US" sz="1400" dirty="0" smtClean="0">
                          <a:effectLst/>
                          <a:latin typeface="Arial"/>
                          <a:ea typeface="ＭＳ 明朝"/>
                          <a:cs typeface="Arial"/>
                        </a:rPr>
                        <a:t>17</a:t>
                      </a:r>
                      <a:endParaRPr lang="en-US" sz="1400" dirty="0">
                        <a:effectLst/>
                        <a:latin typeface="Arial"/>
                        <a:ea typeface="ＭＳ 明朝"/>
                        <a:cs typeface="Arial"/>
                      </a:endParaRPr>
                    </a:p>
                  </a:txBody>
                  <a:tcPr marL="25400" marR="25400" marT="25400" marB="25400" anchor="ctr"/>
                </a:tc>
                <a:tc>
                  <a:txBody>
                    <a:bodyPr/>
                    <a:lstStyle/>
                    <a:p>
                      <a:pPr marL="0" marR="0">
                        <a:lnSpc>
                          <a:spcPts val="1350"/>
                        </a:lnSpc>
                        <a:spcBef>
                          <a:spcPts val="1200"/>
                        </a:spcBef>
                        <a:spcAft>
                          <a:spcPts val="1200"/>
                        </a:spcAft>
                      </a:pPr>
                      <a:r>
                        <a:rPr lang="en-US" sz="1400" dirty="0" err="1" smtClean="0">
                          <a:effectLst/>
                          <a:latin typeface="Arial"/>
                          <a:ea typeface="ＭＳ 明朝"/>
                          <a:cs typeface="Arial"/>
                        </a:rPr>
                        <a:t>Gatt</a:t>
                      </a:r>
                      <a:endParaRPr lang="en-US" sz="1400" dirty="0">
                        <a:effectLst/>
                        <a:latin typeface="Arial"/>
                        <a:ea typeface="ＭＳ 明朝"/>
                        <a:cs typeface="Arial"/>
                      </a:endParaRPr>
                    </a:p>
                  </a:txBody>
                  <a:tcPr marL="25400" marR="25400" marT="25400" marB="25400" anchor="ctr"/>
                </a:tc>
                <a:tc>
                  <a:txBody>
                    <a:bodyPr/>
                    <a:lstStyle/>
                    <a:p>
                      <a:pPr marL="0" marR="0">
                        <a:lnSpc>
                          <a:spcPts val="1350"/>
                        </a:lnSpc>
                        <a:spcBef>
                          <a:spcPts val="1200"/>
                        </a:spcBef>
                        <a:spcAft>
                          <a:spcPts val="1200"/>
                        </a:spcAft>
                      </a:pPr>
                      <a:r>
                        <a:rPr lang="en-US" sz="1400" dirty="0" smtClean="0">
                          <a:solidFill>
                            <a:srgbClr val="333333"/>
                          </a:solidFill>
                          <a:effectLst/>
                          <a:latin typeface="Arial"/>
                          <a:ea typeface="Times New Roman"/>
                          <a:cs typeface="Arial"/>
                        </a:rPr>
                        <a:t>Non-US</a:t>
                      </a:r>
                      <a:r>
                        <a:rPr lang="en-US" sz="1400" baseline="0" dirty="0" smtClean="0">
                          <a:solidFill>
                            <a:srgbClr val="333333"/>
                          </a:solidFill>
                          <a:effectLst/>
                          <a:latin typeface="Arial"/>
                          <a:ea typeface="Times New Roman"/>
                          <a:cs typeface="Arial"/>
                        </a:rPr>
                        <a:t> public domain work restored to in-copyright in the US by GATT</a:t>
                      </a:r>
                      <a:endParaRPr lang="en-US" sz="1400" dirty="0" smtClean="0">
                        <a:solidFill>
                          <a:srgbClr val="333333"/>
                        </a:solidFill>
                        <a:effectLst/>
                        <a:latin typeface="Arial"/>
                        <a:ea typeface="Times New Roman"/>
                        <a:cs typeface="Arial"/>
                      </a:endParaRPr>
                    </a:p>
                  </a:txBody>
                  <a:tcPr marL="25400" marR="25400" marT="25400" marB="25400" anchor="ctr"/>
                </a:tc>
              </a:tr>
            </a:tbl>
          </a:graphicData>
        </a:graphic>
      </p:graphicFrame>
      <p:sp>
        <p:nvSpPr>
          <p:cNvPr id="3" name="Slide Number Placeholder 2"/>
          <p:cNvSpPr>
            <a:spLocks noGrp="1"/>
          </p:cNvSpPr>
          <p:nvPr>
            <p:ph type="sldNum" sz="quarter" idx="12"/>
          </p:nvPr>
        </p:nvSpPr>
        <p:spPr/>
        <p:txBody>
          <a:bodyPr/>
          <a:lstStyle/>
          <a:p>
            <a:fld id="{4CC8684B-D32F-4341-BD8A-0A90EA616F0E}" type="slidenum">
              <a:rPr lang="en-US" smtClean="0"/>
              <a:pPr/>
              <a:t>40</a:t>
            </a:fld>
            <a:endParaRPr lang="en-US"/>
          </a:p>
        </p:txBody>
      </p:sp>
    </p:spTree>
    <p:extLst>
      <p:ext uri="{BB962C8B-B14F-4D97-AF65-F5344CB8AC3E}">
        <p14:creationId xmlns:p14="http://schemas.microsoft.com/office/powerpoint/2010/main" val="2129997452"/>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Determinations</a:t>
            </a:r>
            <a:endParaRPr lang="en-US" dirty="0"/>
          </a:p>
        </p:txBody>
      </p:sp>
      <p:sp>
        <p:nvSpPr>
          <p:cNvPr id="3" name="Content Placeholder 2"/>
          <p:cNvSpPr>
            <a:spLocks noGrp="1"/>
          </p:cNvSpPr>
          <p:nvPr>
            <p:ph idx="1"/>
          </p:nvPr>
        </p:nvSpPr>
        <p:spPr/>
        <p:txBody>
          <a:bodyPr/>
          <a:lstStyle/>
          <a:p>
            <a:r>
              <a:rPr lang="en-US" dirty="0" smtClean="0"/>
              <a:t>Automated</a:t>
            </a:r>
          </a:p>
          <a:p>
            <a:r>
              <a:rPr lang="en-US" dirty="0" smtClean="0"/>
              <a:t>Manual</a:t>
            </a:r>
            <a:endParaRPr lang="en-US" dirty="0"/>
          </a:p>
        </p:txBody>
      </p:sp>
    </p:spTree>
    <p:extLst>
      <p:ext uri="{BB962C8B-B14F-4D97-AF65-F5344CB8AC3E}">
        <p14:creationId xmlns:p14="http://schemas.microsoft.com/office/powerpoint/2010/main" val="945767080"/>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Automatic Rights Determination</a:t>
            </a:r>
            <a:endParaRPr lang="en-US" dirty="0"/>
          </a:p>
        </p:txBody>
      </p:sp>
      <p:sp>
        <p:nvSpPr>
          <p:cNvPr id="3" name="Content Placeholder 2"/>
          <p:cNvSpPr>
            <a:spLocks noGrp="1"/>
          </p:cNvSpPr>
          <p:nvPr>
            <p:ph idx="1"/>
          </p:nvPr>
        </p:nvSpPr>
        <p:spPr/>
        <p:txBody>
          <a:bodyPr>
            <a:normAutofit/>
          </a:bodyPr>
          <a:lstStyle/>
          <a:p>
            <a:r>
              <a:rPr lang="en-US" dirty="0" smtClean="0"/>
              <a:t>Conducted on all works at time of ingest and when records are modified</a:t>
            </a:r>
          </a:p>
          <a:p>
            <a:pPr lvl="1"/>
            <a:r>
              <a:rPr lang="en-US" dirty="0" smtClean="0"/>
              <a:t>Public domain worldwide</a:t>
            </a:r>
          </a:p>
          <a:p>
            <a:pPr lvl="2"/>
            <a:r>
              <a:rPr lang="en-US" dirty="0" smtClean="0"/>
              <a:t>US </a:t>
            </a:r>
            <a:r>
              <a:rPr lang="en-US" dirty="0"/>
              <a:t>works published before 1923, US federal government publications, non-US works published prior to </a:t>
            </a:r>
            <a:r>
              <a:rPr lang="en-US" dirty="0" smtClean="0"/>
              <a:t>1873</a:t>
            </a:r>
          </a:p>
          <a:p>
            <a:pPr lvl="1"/>
            <a:r>
              <a:rPr lang="en-US" dirty="0" smtClean="0"/>
              <a:t>Public domain in the United States</a:t>
            </a:r>
          </a:p>
          <a:p>
            <a:pPr lvl="2"/>
            <a:r>
              <a:rPr lang="en-US" dirty="0" smtClean="0"/>
              <a:t>Non-US works published prior to 1923</a:t>
            </a:r>
          </a:p>
        </p:txBody>
      </p:sp>
    </p:spTree>
    <p:extLst>
      <p:ext uri="{BB962C8B-B14F-4D97-AF65-F5344CB8AC3E}">
        <p14:creationId xmlns:p14="http://schemas.microsoft.com/office/powerpoint/2010/main" val="1153966733"/>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Manual Rights Determination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IMLS-funded CRMS project</a:t>
            </a:r>
          </a:p>
          <a:p>
            <a:pPr lvl="1"/>
            <a:r>
              <a:rPr lang="en-US" dirty="0" smtClean="0"/>
              <a:t>CRMS-US</a:t>
            </a:r>
          </a:p>
          <a:p>
            <a:pPr lvl="2"/>
            <a:r>
              <a:rPr lang="en-US" dirty="0" smtClean="0"/>
              <a:t>2008: US-published works 1923-1963</a:t>
            </a:r>
          </a:p>
          <a:p>
            <a:pPr lvl="2"/>
            <a:r>
              <a:rPr lang="en-US" dirty="0" smtClean="0"/>
              <a:t>Staff at 4 partner institutions</a:t>
            </a:r>
          </a:p>
          <a:p>
            <a:pPr lvl="1"/>
            <a:r>
              <a:rPr lang="en-US" dirty="0" smtClean="0"/>
              <a:t>CRMS-World</a:t>
            </a:r>
          </a:p>
          <a:p>
            <a:pPr lvl="2"/>
            <a:r>
              <a:rPr lang="en-US" dirty="0" smtClean="0"/>
              <a:t>2011: Expanded to non-US works</a:t>
            </a:r>
          </a:p>
          <a:p>
            <a:pPr lvl="2"/>
            <a:r>
              <a:rPr lang="en-US" dirty="0" smtClean="0"/>
              <a:t>Staff at 16 partner institutions</a:t>
            </a:r>
            <a:endParaRPr lang="en-US" dirty="0"/>
          </a:p>
          <a:p>
            <a:pPr lvl="1"/>
            <a:r>
              <a:rPr lang="en-US" dirty="0" smtClean="0"/>
              <a:t>Double review with additional expert review for conflicts</a:t>
            </a:r>
          </a:p>
          <a:p>
            <a:pPr lvl="1"/>
            <a:r>
              <a:rPr lang="en-US" dirty="0" smtClean="0"/>
              <a:t>Compliance with copyright formalities</a:t>
            </a:r>
          </a:p>
          <a:p>
            <a:pPr lvl="1"/>
            <a:r>
              <a:rPr lang="en-US" dirty="0" smtClean="0"/>
              <a:t>As </a:t>
            </a:r>
            <a:r>
              <a:rPr lang="en-US" dirty="0"/>
              <a:t>of </a:t>
            </a:r>
            <a:r>
              <a:rPr lang="en-US" dirty="0" smtClean="0"/>
              <a:t>March 2015</a:t>
            </a:r>
            <a:r>
              <a:rPr lang="en-US" dirty="0"/>
              <a:t> </a:t>
            </a:r>
            <a:r>
              <a:rPr lang="en-US" dirty="0" smtClean="0"/>
              <a:t>511,520 </a:t>
            </a:r>
            <a:r>
              <a:rPr lang="en-US" dirty="0"/>
              <a:t>reviewed, </a:t>
            </a:r>
            <a:r>
              <a:rPr lang="en-US" dirty="0" smtClean="0"/>
              <a:t>270,979 opened</a:t>
            </a:r>
          </a:p>
          <a:p>
            <a:r>
              <a:rPr lang="en-US" dirty="0" smtClean="0"/>
              <a:t>Rights Holder Permissions</a:t>
            </a:r>
            <a:endParaRPr lang="en-US" dirty="0"/>
          </a:p>
          <a:p>
            <a:endParaRPr lang="en-US" dirty="0"/>
          </a:p>
        </p:txBody>
      </p:sp>
    </p:spTree>
    <p:extLst>
      <p:ext uri="{BB962C8B-B14F-4D97-AF65-F5344CB8AC3E}">
        <p14:creationId xmlns:p14="http://schemas.microsoft.com/office/powerpoint/2010/main" val="2731135922"/>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p:txBody>
          <a:bodyPr/>
          <a:lstStyle/>
          <a:p>
            <a:r>
              <a:rPr lang="en-US" dirty="0" smtClean="0"/>
              <a:t>System of Precedence</a:t>
            </a:r>
          </a:p>
          <a:p>
            <a:pPr>
              <a:buNone/>
            </a:pPr>
            <a:endParaRPr lang="en-US" dirty="0" smtClean="0"/>
          </a:p>
          <a:p>
            <a:pPr marL="0" indent="0">
              <a:buNone/>
            </a:pPr>
            <a:endParaRPr lang="en-US" dirty="0"/>
          </a:p>
        </p:txBody>
      </p:sp>
      <p:sp>
        <p:nvSpPr>
          <p:cNvPr id="2" name="Title 1"/>
          <p:cNvSpPr>
            <a:spLocks noGrp="1"/>
          </p:cNvSpPr>
          <p:nvPr>
            <p:ph type="title" idx="4294967295"/>
          </p:nvPr>
        </p:nvSpPr>
        <p:spPr>
          <a:xfrm>
            <a:off x="0" y="274638"/>
            <a:ext cx="8229600" cy="1143000"/>
          </a:xfrm>
        </p:spPr>
        <p:txBody>
          <a:bodyPr/>
          <a:lstStyle/>
          <a:p>
            <a:r>
              <a:rPr lang="en-US" dirty="0" smtClean="0"/>
              <a:t>Rights Database</a:t>
            </a:r>
            <a:endParaRPr lang="en-US" dirty="0"/>
          </a:p>
        </p:txBody>
      </p:sp>
      <p:sp>
        <p:nvSpPr>
          <p:cNvPr id="4" name="Rectangle 3"/>
          <p:cNvSpPr/>
          <p:nvPr/>
        </p:nvSpPr>
        <p:spPr>
          <a:xfrm>
            <a:off x="2886075" y="4161340"/>
            <a:ext cx="3508375" cy="736918"/>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smtClean="0">
                <a:solidFill>
                  <a:schemeClr val="tx1"/>
                </a:solidFill>
              </a:rPr>
              <a:t>Bibliographic </a:t>
            </a:r>
            <a:r>
              <a:rPr lang="en-US" dirty="0" smtClean="0">
                <a:solidFill>
                  <a:schemeClr val="tx1"/>
                </a:solidFill>
              </a:rPr>
              <a:t>(automatic)</a:t>
            </a:r>
          </a:p>
        </p:txBody>
      </p:sp>
      <p:sp>
        <p:nvSpPr>
          <p:cNvPr id="6" name="Up Arrow 5"/>
          <p:cNvSpPr/>
          <p:nvPr/>
        </p:nvSpPr>
        <p:spPr>
          <a:xfrm>
            <a:off x="4368800" y="3351212"/>
            <a:ext cx="406400" cy="597218"/>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2762250" y="2413000"/>
            <a:ext cx="3632200" cy="707732"/>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smtClean="0">
                <a:solidFill>
                  <a:srgbClr val="000000"/>
                </a:solidFill>
              </a:rPr>
              <a:t>Manual</a:t>
            </a:r>
          </a:p>
        </p:txBody>
      </p:sp>
    </p:spTree>
    <p:extLst>
      <p:ext uri="{BB962C8B-B14F-4D97-AF65-F5344CB8AC3E}">
        <p14:creationId xmlns:p14="http://schemas.microsoft.com/office/powerpoint/2010/main" val="3982979500"/>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n 8"/>
          <p:cNvSpPr/>
          <p:nvPr/>
        </p:nvSpPr>
        <p:spPr>
          <a:xfrm>
            <a:off x="3281676" y="1473356"/>
            <a:ext cx="1005406" cy="1032661"/>
          </a:xfrm>
          <a:prstGeom prst="can">
            <a:avLst/>
          </a:prstGeom>
          <a:ln w="3175" cmpd="sng"/>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Bib Data</a:t>
            </a:r>
            <a:endParaRPr lang="en-US" dirty="0"/>
          </a:p>
        </p:txBody>
      </p:sp>
      <p:sp>
        <p:nvSpPr>
          <p:cNvPr id="10" name="TextBox 9"/>
          <p:cNvSpPr txBox="1"/>
          <p:nvPr/>
        </p:nvSpPr>
        <p:spPr>
          <a:xfrm>
            <a:off x="3139943" y="837157"/>
            <a:ext cx="3270283" cy="492443"/>
          </a:xfrm>
          <a:prstGeom prst="rect">
            <a:avLst/>
          </a:prstGeom>
          <a:noFill/>
        </p:spPr>
        <p:txBody>
          <a:bodyPr wrap="square" rtlCol="0">
            <a:spAutoFit/>
          </a:bodyPr>
          <a:lstStyle/>
          <a:p>
            <a:r>
              <a:rPr lang="en-US" sz="2600" dirty="0" smtClean="0"/>
              <a:t>Data Management</a:t>
            </a:r>
            <a:endParaRPr lang="en-US" sz="2600" dirty="0"/>
          </a:p>
        </p:txBody>
      </p:sp>
      <p:sp>
        <p:nvSpPr>
          <p:cNvPr id="12" name="Can 11"/>
          <p:cNvSpPr/>
          <p:nvPr/>
        </p:nvSpPr>
        <p:spPr>
          <a:xfrm>
            <a:off x="4353357" y="1473357"/>
            <a:ext cx="1005406" cy="1032661"/>
          </a:xfrm>
          <a:prstGeom prst="ca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Rights Data</a:t>
            </a:r>
            <a:endParaRPr lang="en-US" dirty="0"/>
          </a:p>
        </p:txBody>
      </p:sp>
      <p:sp>
        <p:nvSpPr>
          <p:cNvPr id="25" name="Can 24"/>
          <p:cNvSpPr/>
          <p:nvPr/>
        </p:nvSpPr>
        <p:spPr>
          <a:xfrm>
            <a:off x="3784379" y="2270224"/>
            <a:ext cx="1005406" cy="1032661"/>
          </a:xfrm>
          <a:prstGeom prst="can">
            <a:avLst/>
          </a:prstGeom>
          <a:ln w="76200" cmpd="sng"/>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Holdings Data</a:t>
            </a:r>
          </a:p>
        </p:txBody>
      </p:sp>
      <p:sp>
        <p:nvSpPr>
          <p:cNvPr id="28" name="Rounded Rectangle 27"/>
          <p:cNvSpPr/>
          <p:nvPr/>
        </p:nvSpPr>
        <p:spPr>
          <a:xfrm>
            <a:off x="2949044" y="665236"/>
            <a:ext cx="3108791" cy="2808559"/>
          </a:xfrm>
          <a:prstGeom prst="round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293477" y="3536218"/>
            <a:ext cx="8119760" cy="3293209"/>
          </a:xfrm>
          <a:prstGeom prst="rect">
            <a:avLst/>
          </a:prstGeom>
          <a:noFill/>
        </p:spPr>
        <p:txBody>
          <a:bodyPr wrap="square" rtlCol="0">
            <a:spAutoFit/>
          </a:bodyPr>
          <a:lstStyle/>
          <a:p>
            <a:r>
              <a:rPr lang="en-US" sz="2600" dirty="0"/>
              <a:t>Single-part </a:t>
            </a:r>
            <a:r>
              <a:rPr lang="en-US" sz="2600" dirty="0" smtClean="0"/>
              <a:t>monographs</a:t>
            </a:r>
          </a:p>
          <a:p>
            <a:pPr lvl="1"/>
            <a:r>
              <a:rPr lang="en-US" sz="2600" dirty="0" smtClean="0"/>
              <a:t>OCLC #; Local system ID; Timestamp; Holding Status; Condition</a:t>
            </a:r>
          </a:p>
          <a:p>
            <a:r>
              <a:rPr lang="en-US" sz="2600" dirty="0" smtClean="0"/>
              <a:t>Multi</a:t>
            </a:r>
            <a:r>
              <a:rPr lang="en-US" sz="2600" dirty="0"/>
              <a:t>-part monographs</a:t>
            </a:r>
          </a:p>
          <a:p>
            <a:pPr lvl="1"/>
            <a:r>
              <a:rPr lang="en-US" sz="2600" dirty="0"/>
              <a:t>Include enumeration and chronology</a:t>
            </a:r>
          </a:p>
          <a:p>
            <a:r>
              <a:rPr lang="en-US" sz="2600" dirty="0"/>
              <a:t>Serials</a:t>
            </a:r>
          </a:p>
          <a:p>
            <a:pPr lvl="1"/>
            <a:r>
              <a:rPr lang="en-US" sz="2600" dirty="0"/>
              <a:t>OCLC #; Local system ID; Timestamp; ISSN</a:t>
            </a:r>
          </a:p>
          <a:p>
            <a:endParaRPr lang="en-US" sz="2600" dirty="0"/>
          </a:p>
        </p:txBody>
      </p:sp>
    </p:spTree>
    <p:extLst>
      <p:ext uri="{BB962C8B-B14F-4D97-AF65-F5344CB8AC3E}">
        <p14:creationId xmlns:p14="http://schemas.microsoft.com/office/powerpoint/2010/main" val="28897172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n 3"/>
          <p:cNvSpPr/>
          <p:nvPr/>
        </p:nvSpPr>
        <p:spPr>
          <a:xfrm>
            <a:off x="466909" y="325752"/>
            <a:ext cx="1131216" cy="873064"/>
          </a:xfrm>
          <a:prstGeom prst="ca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dirty="0" smtClean="0">
                <a:solidFill>
                  <a:schemeClr val="tx1"/>
                </a:solidFill>
              </a:rPr>
              <a:t>Source</a:t>
            </a:r>
            <a:endParaRPr lang="en-US" sz="2400" dirty="0">
              <a:solidFill>
                <a:schemeClr val="tx1"/>
              </a:solidFill>
            </a:endParaRPr>
          </a:p>
        </p:txBody>
      </p:sp>
      <p:sp>
        <p:nvSpPr>
          <p:cNvPr id="5" name="Rectangle 4"/>
          <p:cNvSpPr/>
          <p:nvPr/>
        </p:nvSpPr>
        <p:spPr>
          <a:xfrm>
            <a:off x="585455" y="2640420"/>
            <a:ext cx="1805977" cy="64263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Bibliographic Data</a:t>
            </a:r>
            <a:endParaRPr lang="en-US" dirty="0"/>
          </a:p>
        </p:txBody>
      </p:sp>
      <p:sp>
        <p:nvSpPr>
          <p:cNvPr id="6" name="Rectangle 5"/>
          <p:cNvSpPr/>
          <p:nvPr/>
        </p:nvSpPr>
        <p:spPr>
          <a:xfrm>
            <a:off x="585455" y="3473795"/>
            <a:ext cx="1805977" cy="63271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Content Package</a:t>
            </a:r>
            <a:endParaRPr lang="en-US" dirty="0"/>
          </a:p>
        </p:txBody>
      </p:sp>
      <p:sp>
        <p:nvSpPr>
          <p:cNvPr id="9" name="Can 8"/>
          <p:cNvSpPr/>
          <p:nvPr/>
        </p:nvSpPr>
        <p:spPr>
          <a:xfrm>
            <a:off x="3281676" y="1473356"/>
            <a:ext cx="1005406" cy="1032661"/>
          </a:xfrm>
          <a:prstGeom prst="ca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Bib Data</a:t>
            </a:r>
            <a:endParaRPr lang="en-US" dirty="0"/>
          </a:p>
        </p:txBody>
      </p:sp>
      <p:sp>
        <p:nvSpPr>
          <p:cNvPr id="10" name="TextBox 9"/>
          <p:cNvSpPr txBox="1"/>
          <p:nvPr/>
        </p:nvSpPr>
        <p:spPr>
          <a:xfrm>
            <a:off x="3139943" y="837157"/>
            <a:ext cx="3270283" cy="492443"/>
          </a:xfrm>
          <a:prstGeom prst="rect">
            <a:avLst/>
          </a:prstGeom>
          <a:noFill/>
        </p:spPr>
        <p:txBody>
          <a:bodyPr wrap="square" rtlCol="0">
            <a:spAutoFit/>
          </a:bodyPr>
          <a:lstStyle/>
          <a:p>
            <a:r>
              <a:rPr lang="en-US" sz="2600" dirty="0" smtClean="0"/>
              <a:t>Data Management</a:t>
            </a:r>
            <a:endParaRPr lang="en-US" sz="2600" dirty="0"/>
          </a:p>
        </p:txBody>
      </p:sp>
      <p:sp>
        <p:nvSpPr>
          <p:cNvPr id="12" name="Can 11"/>
          <p:cNvSpPr/>
          <p:nvPr/>
        </p:nvSpPr>
        <p:spPr>
          <a:xfrm>
            <a:off x="4353357" y="1473357"/>
            <a:ext cx="1005406" cy="1032661"/>
          </a:xfrm>
          <a:prstGeom prst="ca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Rights Data</a:t>
            </a:r>
            <a:endParaRPr lang="en-US" dirty="0"/>
          </a:p>
        </p:txBody>
      </p:sp>
      <p:sp>
        <p:nvSpPr>
          <p:cNvPr id="13" name="TextBox 12"/>
          <p:cNvSpPr txBox="1"/>
          <p:nvPr/>
        </p:nvSpPr>
        <p:spPr>
          <a:xfrm>
            <a:off x="3759022" y="3823572"/>
            <a:ext cx="1614358" cy="492443"/>
          </a:xfrm>
          <a:prstGeom prst="rect">
            <a:avLst/>
          </a:prstGeom>
          <a:noFill/>
        </p:spPr>
        <p:txBody>
          <a:bodyPr wrap="square" rtlCol="0">
            <a:spAutoFit/>
          </a:bodyPr>
          <a:lstStyle/>
          <a:p>
            <a:r>
              <a:rPr lang="en-US" sz="2600" dirty="0" smtClean="0"/>
              <a:t>Storage</a:t>
            </a:r>
          </a:p>
        </p:txBody>
      </p:sp>
      <p:sp>
        <p:nvSpPr>
          <p:cNvPr id="14" name="TextBox 13"/>
          <p:cNvSpPr txBox="1"/>
          <p:nvPr/>
        </p:nvSpPr>
        <p:spPr>
          <a:xfrm>
            <a:off x="7019082" y="757003"/>
            <a:ext cx="1823613" cy="492443"/>
          </a:xfrm>
          <a:prstGeom prst="rect">
            <a:avLst/>
          </a:prstGeom>
          <a:noFill/>
        </p:spPr>
        <p:txBody>
          <a:bodyPr wrap="square" rtlCol="0">
            <a:spAutoFit/>
          </a:bodyPr>
          <a:lstStyle/>
          <a:p>
            <a:r>
              <a:rPr lang="en-US" sz="2600" dirty="0" smtClean="0"/>
              <a:t>Access</a:t>
            </a:r>
          </a:p>
        </p:txBody>
      </p:sp>
      <p:sp>
        <p:nvSpPr>
          <p:cNvPr id="15" name="TextBox 14"/>
          <p:cNvSpPr txBox="1"/>
          <p:nvPr/>
        </p:nvSpPr>
        <p:spPr>
          <a:xfrm>
            <a:off x="1036949" y="2090917"/>
            <a:ext cx="1473248" cy="492443"/>
          </a:xfrm>
          <a:prstGeom prst="rect">
            <a:avLst/>
          </a:prstGeom>
          <a:noFill/>
        </p:spPr>
        <p:txBody>
          <a:bodyPr wrap="square" rtlCol="0">
            <a:spAutoFit/>
          </a:bodyPr>
          <a:lstStyle/>
          <a:p>
            <a:r>
              <a:rPr lang="en-US" sz="2600" dirty="0" smtClean="0"/>
              <a:t>Ingest</a:t>
            </a:r>
          </a:p>
        </p:txBody>
      </p:sp>
      <p:sp>
        <p:nvSpPr>
          <p:cNvPr id="16" name="Rounded Rectangle 15"/>
          <p:cNvSpPr/>
          <p:nvPr/>
        </p:nvSpPr>
        <p:spPr>
          <a:xfrm>
            <a:off x="6410227" y="1378197"/>
            <a:ext cx="2275912" cy="4762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Catalog</a:t>
            </a:r>
            <a:endParaRPr lang="en-US" dirty="0"/>
          </a:p>
        </p:txBody>
      </p:sp>
      <p:sp>
        <p:nvSpPr>
          <p:cNvPr id="17" name="Rounded Rectangle 16"/>
          <p:cNvSpPr/>
          <p:nvPr/>
        </p:nvSpPr>
        <p:spPr>
          <a:xfrm>
            <a:off x="6410227" y="2124526"/>
            <a:ext cx="2275912" cy="4762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Full-text Search</a:t>
            </a:r>
            <a:endParaRPr lang="en-US" dirty="0"/>
          </a:p>
        </p:txBody>
      </p:sp>
      <p:sp>
        <p:nvSpPr>
          <p:cNvPr id="18" name="Rounded Rectangle 17"/>
          <p:cNvSpPr/>
          <p:nvPr/>
        </p:nvSpPr>
        <p:spPr>
          <a:xfrm>
            <a:off x="6410227" y="2848393"/>
            <a:ext cx="2275912" cy="4762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err="1" smtClean="0"/>
              <a:t>PageTurner</a:t>
            </a:r>
            <a:endParaRPr lang="en-US" dirty="0"/>
          </a:p>
        </p:txBody>
      </p:sp>
      <p:sp>
        <p:nvSpPr>
          <p:cNvPr id="19" name="Rounded Rectangle 18"/>
          <p:cNvSpPr/>
          <p:nvPr/>
        </p:nvSpPr>
        <p:spPr>
          <a:xfrm>
            <a:off x="6410227" y="4313574"/>
            <a:ext cx="2275912" cy="4762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APIs</a:t>
            </a:r>
            <a:endParaRPr lang="en-US" dirty="0"/>
          </a:p>
        </p:txBody>
      </p:sp>
      <p:sp>
        <p:nvSpPr>
          <p:cNvPr id="20" name="Rounded Rectangle 19"/>
          <p:cNvSpPr/>
          <p:nvPr/>
        </p:nvSpPr>
        <p:spPr>
          <a:xfrm>
            <a:off x="6410227" y="3599250"/>
            <a:ext cx="2275912" cy="4762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Collections</a:t>
            </a:r>
            <a:endParaRPr lang="en-US" dirty="0"/>
          </a:p>
        </p:txBody>
      </p:sp>
      <p:sp>
        <p:nvSpPr>
          <p:cNvPr id="22" name="Right Arrow 21"/>
          <p:cNvSpPr/>
          <p:nvPr/>
        </p:nvSpPr>
        <p:spPr>
          <a:xfrm rot="4253154">
            <a:off x="1051939" y="1572365"/>
            <a:ext cx="552622" cy="434462"/>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3" name="Right Arrow 22"/>
          <p:cNvSpPr/>
          <p:nvPr/>
        </p:nvSpPr>
        <p:spPr>
          <a:xfrm rot="20031920">
            <a:off x="2317624" y="1873687"/>
            <a:ext cx="552622" cy="434462"/>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4" name="Right Arrow 23"/>
          <p:cNvSpPr/>
          <p:nvPr/>
        </p:nvSpPr>
        <p:spPr>
          <a:xfrm rot="1437601">
            <a:off x="2320655" y="4429565"/>
            <a:ext cx="552622" cy="434462"/>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5" name="Can 24"/>
          <p:cNvSpPr/>
          <p:nvPr/>
        </p:nvSpPr>
        <p:spPr>
          <a:xfrm>
            <a:off x="3784379" y="2270224"/>
            <a:ext cx="1005406" cy="1032661"/>
          </a:xfrm>
          <a:prstGeom prst="ca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Holdings Data</a:t>
            </a:r>
          </a:p>
        </p:txBody>
      </p:sp>
      <p:sp>
        <p:nvSpPr>
          <p:cNvPr id="26" name="Right Arrow 25"/>
          <p:cNvSpPr/>
          <p:nvPr/>
        </p:nvSpPr>
        <p:spPr>
          <a:xfrm rot="2385908">
            <a:off x="5582917" y="1960710"/>
            <a:ext cx="552622" cy="434462"/>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7" name="Right Arrow 26"/>
          <p:cNvSpPr/>
          <p:nvPr/>
        </p:nvSpPr>
        <p:spPr>
          <a:xfrm rot="19852609">
            <a:off x="5634743" y="4581966"/>
            <a:ext cx="552622" cy="434462"/>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0" name="Rounded Rectangle 29"/>
          <p:cNvSpPr/>
          <p:nvPr/>
        </p:nvSpPr>
        <p:spPr>
          <a:xfrm>
            <a:off x="6410227" y="5044075"/>
            <a:ext cx="2275912" cy="4762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Datasets</a:t>
            </a:r>
            <a:endParaRPr lang="en-US" dirty="0"/>
          </a:p>
        </p:txBody>
      </p:sp>
      <p:sp>
        <p:nvSpPr>
          <p:cNvPr id="28" name="Rounded Rectangle 27"/>
          <p:cNvSpPr/>
          <p:nvPr/>
        </p:nvSpPr>
        <p:spPr>
          <a:xfrm>
            <a:off x="2937683" y="3639795"/>
            <a:ext cx="3108791" cy="2808559"/>
          </a:xfrm>
          <a:prstGeom prst="round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Can 28"/>
          <p:cNvSpPr/>
          <p:nvPr/>
        </p:nvSpPr>
        <p:spPr>
          <a:xfrm>
            <a:off x="3080039" y="4384300"/>
            <a:ext cx="1207043" cy="1327224"/>
          </a:xfrm>
          <a:prstGeom prst="ca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Michigan</a:t>
            </a:r>
            <a:endParaRPr lang="en-US" dirty="0"/>
          </a:p>
        </p:txBody>
      </p:sp>
      <p:sp>
        <p:nvSpPr>
          <p:cNvPr id="31" name="Can 30"/>
          <p:cNvSpPr/>
          <p:nvPr/>
        </p:nvSpPr>
        <p:spPr>
          <a:xfrm>
            <a:off x="4196494" y="4633918"/>
            <a:ext cx="1287170" cy="1367526"/>
          </a:xfrm>
          <a:prstGeom prst="ca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Indiana</a:t>
            </a:r>
            <a:endParaRPr lang="en-US" dirty="0" smtClean="0"/>
          </a:p>
        </p:txBody>
      </p:sp>
    </p:spTree>
    <p:extLst>
      <p:ext uri="{BB962C8B-B14F-4D97-AF65-F5344CB8AC3E}">
        <p14:creationId xmlns:p14="http://schemas.microsoft.com/office/powerpoint/2010/main" val="23300261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3759022" y="3823572"/>
            <a:ext cx="1614358" cy="492443"/>
          </a:xfrm>
          <a:prstGeom prst="rect">
            <a:avLst/>
          </a:prstGeom>
          <a:noFill/>
        </p:spPr>
        <p:txBody>
          <a:bodyPr wrap="square" rtlCol="0">
            <a:spAutoFit/>
          </a:bodyPr>
          <a:lstStyle/>
          <a:p>
            <a:r>
              <a:rPr lang="en-US" sz="2600" dirty="0" smtClean="0"/>
              <a:t>Storage</a:t>
            </a:r>
          </a:p>
        </p:txBody>
      </p:sp>
      <p:sp>
        <p:nvSpPr>
          <p:cNvPr id="28" name="Rounded Rectangle 27"/>
          <p:cNvSpPr/>
          <p:nvPr/>
        </p:nvSpPr>
        <p:spPr>
          <a:xfrm>
            <a:off x="2937683" y="3639795"/>
            <a:ext cx="3108791" cy="2808559"/>
          </a:xfrm>
          <a:prstGeom prst="round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Can 28"/>
          <p:cNvSpPr/>
          <p:nvPr/>
        </p:nvSpPr>
        <p:spPr>
          <a:xfrm>
            <a:off x="3080039" y="4384300"/>
            <a:ext cx="1207043" cy="1327224"/>
          </a:xfrm>
          <a:prstGeom prst="ca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Michigan</a:t>
            </a:r>
            <a:endParaRPr lang="en-US" dirty="0"/>
          </a:p>
        </p:txBody>
      </p:sp>
      <p:sp>
        <p:nvSpPr>
          <p:cNvPr id="31" name="Can 30"/>
          <p:cNvSpPr/>
          <p:nvPr/>
        </p:nvSpPr>
        <p:spPr>
          <a:xfrm>
            <a:off x="4196494" y="4633918"/>
            <a:ext cx="1287170" cy="1367526"/>
          </a:xfrm>
          <a:prstGeom prst="ca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Indiana</a:t>
            </a:r>
            <a:endParaRPr lang="en-US" dirty="0" smtClean="0"/>
          </a:p>
        </p:txBody>
      </p:sp>
      <p:sp>
        <p:nvSpPr>
          <p:cNvPr id="2" name="Rectangle 1"/>
          <p:cNvSpPr/>
          <p:nvPr/>
        </p:nvSpPr>
        <p:spPr>
          <a:xfrm>
            <a:off x="651682" y="623667"/>
            <a:ext cx="8179662" cy="2092881"/>
          </a:xfrm>
          <a:prstGeom prst="rect">
            <a:avLst/>
          </a:prstGeom>
        </p:spPr>
        <p:txBody>
          <a:bodyPr wrap="square">
            <a:spAutoFit/>
          </a:bodyPr>
          <a:lstStyle/>
          <a:p>
            <a:r>
              <a:rPr lang="en-US" sz="2600" dirty="0"/>
              <a:t>Reliability – ensure integrity</a:t>
            </a:r>
          </a:p>
          <a:p>
            <a:r>
              <a:rPr lang="en-US" sz="2600" dirty="0"/>
              <a:t>Redundancy – in single and multiple sites</a:t>
            </a:r>
          </a:p>
          <a:p>
            <a:r>
              <a:rPr lang="en-US" sz="2600" dirty="0"/>
              <a:t>Scalability – including ease of management</a:t>
            </a:r>
          </a:p>
          <a:p>
            <a:r>
              <a:rPr lang="en-US" sz="2600" dirty="0"/>
              <a:t>Accessibility – for repository processes and services</a:t>
            </a:r>
          </a:p>
          <a:p>
            <a:r>
              <a:rPr lang="en-US" sz="2600" dirty="0"/>
              <a:t>Platform-independence – for data/object management</a:t>
            </a:r>
          </a:p>
        </p:txBody>
      </p:sp>
    </p:spTree>
    <p:extLst>
      <p:ext uri="{BB962C8B-B14F-4D97-AF65-F5344CB8AC3E}">
        <p14:creationId xmlns:p14="http://schemas.microsoft.com/office/powerpoint/2010/main" val="19043495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3759022" y="3823572"/>
            <a:ext cx="1614358" cy="492443"/>
          </a:xfrm>
          <a:prstGeom prst="rect">
            <a:avLst/>
          </a:prstGeom>
          <a:noFill/>
        </p:spPr>
        <p:txBody>
          <a:bodyPr wrap="square" rtlCol="0">
            <a:spAutoFit/>
          </a:bodyPr>
          <a:lstStyle/>
          <a:p>
            <a:r>
              <a:rPr lang="en-US" sz="2600" dirty="0" smtClean="0"/>
              <a:t>Storage</a:t>
            </a:r>
          </a:p>
        </p:txBody>
      </p:sp>
      <p:sp>
        <p:nvSpPr>
          <p:cNvPr id="28" name="Rounded Rectangle 27"/>
          <p:cNvSpPr/>
          <p:nvPr/>
        </p:nvSpPr>
        <p:spPr>
          <a:xfrm>
            <a:off x="2937683" y="3639795"/>
            <a:ext cx="3108791" cy="2808559"/>
          </a:xfrm>
          <a:prstGeom prst="round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Can 28"/>
          <p:cNvSpPr/>
          <p:nvPr/>
        </p:nvSpPr>
        <p:spPr>
          <a:xfrm>
            <a:off x="3080039" y="4384300"/>
            <a:ext cx="1207043" cy="1327224"/>
          </a:xfrm>
          <a:prstGeom prst="ca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Michigan</a:t>
            </a:r>
            <a:endParaRPr lang="en-US" dirty="0"/>
          </a:p>
        </p:txBody>
      </p:sp>
      <p:sp>
        <p:nvSpPr>
          <p:cNvPr id="31" name="Can 30"/>
          <p:cNvSpPr/>
          <p:nvPr/>
        </p:nvSpPr>
        <p:spPr>
          <a:xfrm>
            <a:off x="4196494" y="4633918"/>
            <a:ext cx="1287170" cy="1367526"/>
          </a:xfrm>
          <a:prstGeom prst="ca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Indiana</a:t>
            </a:r>
            <a:endParaRPr lang="en-US" dirty="0" smtClean="0"/>
          </a:p>
        </p:txBody>
      </p:sp>
      <p:sp>
        <p:nvSpPr>
          <p:cNvPr id="2" name="Rectangle 1"/>
          <p:cNvSpPr/>
          <p:nvPr/>
        </p:nvSpPr>
        <p:spPr>
          <a:xfrm>
            <a:off x="632442" y="392739"/>
            <a:ext cx="8179662" cy="2308324"/>
          </a:xfrm>
          <a:prstGeom prst="rect">
            <a:avLst/>
          </a:prstGeom>
        </p:spPr>
        <p:txBody>
          <a:bodyPr wrap="square">
            <a:spAutoFit/>
          </a:bodyPr>
          <a:lstStyle/>
          <a:p>
            <a:r>
              <a:rPr lang="en-US" sz="2400" dirty="0" smtClean="0"/>
              <a:t>EMC </a:t>
            </a:r>
            <a:r>
              <a:rPr lang="en-US" sz="2400" dirty="0" err="1" smtClean="0"/>
              <a:t>Isilon</a:t>
            </a:r>
            <a:r>
              <a:rPr lang="en-US" sz="2400" dirty="0" smtClean="0"/>
              <a:t> storage</a:t>
            </a:r>
          </a:p>
          <a:p>
            <a:pPr marL="457200" indent="-228600">
              <a:buFont typeface="Arial" pitchFamily="34" charset="0"/>
              <a:buChar char="•"/>
            </a:pPr>
            <a:r>
              <a:rPr lang="en-US" sz="2400" dirty="0" smtClean="0"/>
              <a:t>Disk</a:t>
            </a:r>
            <a:r>
              <a:rPr lang="en-US" sz="2400" dirty="0"/>
              <a:t>-</a:t>
            </a:r>
            <a:r>
              <a:rPr lang="en-US" sz="2400" dirty="0" smtClean="0"/>
              <a:t>based</a:t>
            </a:r>
          </a:p>
          <a:p>
            <a:pPr marL="457200" indent="-228600">
              <a:buFont typeface="Arial" pitchFamily="34" charset="0"/>
              <a:buChar char="•"/>
            </a:pPr>
            <a:r>
              <a:rPr lang="en-US" sz="2400" dirty="0" smtClean="0"/>
              <a:t>Load</a:t>
            </a:r>
            <a:r>
              <a:rPr lang="en-US" sz="2400" dirty="0"/>
              <a:t>-balancing and fail-over </a:t>
            </a:r>
          </a:p>
          <a:p>
            <a:pPr marL="457200" indent="-228600">
              <a:buFont typeface="Arial" pitchFamily="34" charset="0"/>
              <a:buChar char="•"/>
            </a:pPr>
            <a:r>
              <a:rPr lang="en-US" sz="2400" dirty="0"/>
              <a:t>Internal redundancy (N+3)</a:t>
            </a:r>
          </a:p>
          <a:p>
            <a:pPr marL="457200" indent="-228600">
              <a:buFont typeface="Arial" pitchFamily="34" charset="0"/>
              <a:buChar char="•"/>
            </a:pPr>
            <a:r>
              <a:rPr lang="en-US" sz="2400" dirty="0"/>
              <a:t>Efficient, reliable replication (daily)</a:t>
            </a:r>
          </a:p>
          <a:p>
            <a:pPr marL="457200" indent="-228600">
              <a:buFont typeface="Arial" pitchFamily="34" charset="0"/>
              <a:buChar char="•"/>
            </a:pPr>
            <a:r>
              <a:rPr lang="en-US" sz="2400" dirty="0" smtClean="0"/>
              <a:t>Scalable </a:t>
            </a:r>
            <a:r>
              <a:rPr lang="en-US" sz="2400" dirty="0"/>
              <a:t>(single file system up to 5 petabytes)</a:t>
            </a:r>
          </a:p>
        </p:txBody>
      </p:sp>
    </p:spTree>
    <p:extLst>
      <p:ext uri="{BB962C8B-B14F-4D97-AF65-F5344CB8AC3E}">
        <p14:creationId xmlns:p14="http://schemas.microsoft.com/office/powerpoint/2010/main" val="616079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3759022" y="3823572"/>
            <a:ext cx="1614358" cy="492443"/>
          </a:xfrm>
          <a:prstGeom prst="rect">
            <a:avLst/>
          </a:prstGeom>
          <a:noFill/>
        </p:spPr>
        <p:txBody>
          <a:bodyPr wrap="square" rtlCol="0">
            <a:spAutoFit/>
          </a:bodyPr>
          <a:lstStyle/>
          <a:p>
            <a:r>
              <a:rPr lang="en-US" sz="2600" dirty="0" smtClean="0"/>
              <a:t>Storage</a:t>
            </a:r>
          </a:p>
        </p:txBody>
      </p:sp>
      <p:sp>
        <p:nvSpPr>
          <p:cNvPr id="28" name="Rounded Rectangle 27"/>
          <p:cNvSpPr/>
          <p:nvPr/>
        </p:nvSpPr>
        <p:spPr>
          <a:xfrm>
            <a:off x="2937683" y="3639795"/>
            <a:ext cx="3108791" cy="2808559"/>
          </a:xfrm>
          <a:prstGeom prst="round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Can 28"/>
          <p:cNvSpPr/>
          <p:nvPr/>
        </p:nvSpPr>
        <p:spPr>
          <a:xfrm>
            <a:off x="3080039" y="4384300"/>
            <a:ext cx="1207043" cy="1327224"/>
          </a:xfrm>
          <a:prstGeom prst="ca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Michigan</a:t>
            </a:r>
            <a:endParaRPr lang="en-US" dirty="0"/>
          </a:p>
        </p:txBody>
      </p:sp>
      <p:sp>
        <p:nvSpPr>
          <p:cNvPr id="31" name="Can 30"/>
          <p:cNvSpPr/>
          <p:nvPr/>
        </p:nvSpPr>
        <p:spPr>
          <a:xfrm>
            <a:off x="4196494" y="4633918"/>
            <a:ext cx="1287170" cy="1367526"/>
          </a:xfrm>
          <a:prstGeom prst="ca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Indiana</a:t>
            </a:r>
            <a:endParaRPr lang="en-US" dirty="0" smtClean="0"/>
          </a:p>
        </p:txBody>
      </p:sp>
      <p:sp>
        <p:nvSpPr>
          <p:cNvPr id="2" name="Rectangle 1"/>
          <p:cNvSpPr/>
          <p:nvPr/>
        </p:nvSpPr>
        <p:spPr>
          <a:xfrm>
            <a:off x="632442" y="392739"/>
            <a:ext cx="8179662" cy="1938992"/>
          </a:xfrm>
          <a:prstGeom prst="rect">
            <a:avLst/>
          </a:prstGeom>
        </p:spPr>
        <p:txBody>
          <a:bodyPr wrap="square">
            <a:spAutoFit/>
          </a:bodyPr>
          <a:lstStyle/>
          <a:p>
            <a:r>
              <a:rPr lang="en-US" sz="2400" dirty="0" smtClean="0"/>
              <a:t>Object integrity</a:t>
            </a:r>
          </a:p>
          <a:p>
            <a:pPr marL="342900" indent="-342900">
              <a:buFont typeface="Arial"/>
              <a:buChar char="•"/>
            </a:pPr>
            <a:r>
              <a:rPr lang="en-US" sz="2400" dirty="0" smtClean="0"/>
              <a:t>Continual checks on data integrity</a:t>
            </a:r>
          </a:p>
          <a:p>
            <a:pPr marL="342900" indent="-342900">
              <a:buFont typeface="Arial"/>
              <a:buChar char="•"/>
            </a:pPr>
            <a:r>
              <a:rPr lang="en-US" sz="2400" dirty="0" smtClean="0"/>
              <a:t>Detection </a:t>
            </a:r>
            <a:r>
              <a:rPr lang="en-US" sz="2400" dirty="0"/>
              <a:t>and repair of corrupt disk </a:t>
            </a:r>
            <a:r>
              <a:rPr lang="en-US" sz="2400" dirty="0" smtClean="0"/>
              <a:t>sectors</a:t>
            </a:r>
          </a:p>
          <a:p>
            <a:pPr marL="342900" indent="-342900">
              <a:buFont typeface="Arial"/>
              <a:buChar char="•"/>
            </a:pPr>
            <a:r>
              <a:rPr lang="en-US" sz="2400" dirty="0"/>
              <a:t>Fixity checks on ingest</a:t>
            </a:r>
          </a:p>
          <a:p>
            <a:pPr marL="342900" indent="-342900">
              <a:buFont typeface="Arial"/>
              <a:buChar char="•"/>
            </a:pPr>
            <a:r>
              <a:rPr lang="en-US" sz="2400" dirty="0"/>
              <a:t>Periodic checks on fixity of all </a:t>
            </a:r>
            <a:r>
              <a:rPr lang="en-US" sz="2400" dirty="0" smtClean="0"/>
              <a:t>objects</a:t>
            </a:r>
            <a:endParaRPr lang="en-US" sz="2400" dirty="0"/>
          </a:p>
        </p:txBody>
      </p:sp>
    </p:spTree>
    <p:extLst>
      <p:ext uri="{BB962C8B-B14F-4D97-AF65-F5344CB8AC3E}">
        <p14:creationId xmlns:p14="http://schemas.microsoft.com/office/powerpoint/2010/main" val="2737888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Repository</a:t>
            </a:r>
            <a:endParaRPr lang="en-US" dirty="0"/>
          </a:p>
        </p:txBody>
      </p:sp>
      <p:sp>
        <p:nvSpPr>
          <p:cNvPr id="3" name="Content Placeholder 2"/>
          <p:cNvSpPr>
            <a:spLocks noGrp="1"/>
          </p:cNvSpPr>
          <p:nvPr>
            <p:ph idx="1"/>
          </p:nvPr>
        </p:nvSpPr>
        <p:spPr/>
        <p:txBody>
          <a:bodyPr>
            <a:normAutofit/>
          </a:bodyPr>
          <a:lstStyle/>
          <a:p>
            <a:r>
              <a:rPr lang="en-US" dirty="0" smtClean="0"/>
              <a:t>Launched 2008</a:t>
            </a:r>
          </a:p>
          <a:p>
            <a:r>
              <a:rPr lang="en-US" dirty="0" smtClean="0"/>
              <a:t>Initial focus on digitized book and journal content</a:t>
            </a:r>
          </a:p>
          <a:p>
            <a:pPr lvl="1"/>
            <a:r>
              <a:rPr lang="en-US" dirty="0" smtClean="0"/>
              <a:t>13.3 million </a:t>
            </a:r>
            <a:r>
              <a:rPr lang="en-US" dirty="0"/>
              <a:t>total volumes </a:t>
            </a:r>
          </a:p>
          <a:p>
            <a:pPr lvl="1"/>
            <a:r>
              <a:rPr lang="en-US" dirty="0" smtClean="0"/>
              <a:t>6.7 million </a:t>
            </a:r>
            <a:r>
              <a:rPr lang="en-US" dirty="0"/>
              <a:t>book titles</a:t>
            </a:r>
          </a:p>
          <a:p>
            <a:pPr lvl="1"/>
            <a:r>
              <a:rPr lang="en-US" dirty="0" smtClean="0"/>
              <a:t>350,000 </a:t>
            </a:r>
            <a:r>
              <a:rPr lang="en-US" dirty="0"/>
              <a:t>serial titles</a:t>
            </a:r>
          </a:p>
          <a:p>
            <a:pPr lvl="1"/>
            <a:r>
              <a:rPr lang="en-US" dirty="0" smtClean="0"/>
              <a:t>5 million public domain (~38%)</a:t>
            </a:r>
          </a:p>
        </p:txBody>
      </p:sp>
    </p:spTree>
    <p:extLst>
      <p:ext uri="{BB962C8B-B14F-4D97-AF65-F5344CB8AC3E}">
        <p14:creationId xmlns:p14="http://schemas.microsoft.com/office/powerpoint/2010/main" val="2883697377"/>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Architecture &amp; Management</a:t>
            </a:r>
            <a:endParaRPr lang="en-US" dirty="0"/>
          </a:p>
        </p:txBody>
      </p:sp>
      <p:sp>
        <p:nvSpPr>
          <p:cNvPr id="5" name="Flowchart: Multidocument 486"/>
          <p:cNvSpPr/>
          <p:nvPr/>
        </p:nvSpPr>
        <p:spPr>
          <a:xfrm>
            <a:off x="3770883" y="2771634"/>
            <a:ext cx="1048485" cy="809148"/>
          </a:xfrm>
          <a:prstGeom prst="flowChartMultidocumen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images</a:t>
            </a:r>
            <a:endParaRPr lang="en-US" dirty="0">
              <a:solidFill>
                <a:schemeClr val="tx1"/>
              </a:solidFill>
            </a:endParaRPr>
          </a:p>
        </p:txBody>
      </p:sp>
      <p:pic>
        <p:nvPicPr>
          <p:cNvPr id="10" name="Picture 4"/>
          <p:cNvPicPr>
            <a:picLocks noChangeAspect="1" noChangeArrowheads="1"/>
          </p:cNvPicPr>
          <p:nvPr/>
        </p:nvPicPr>
        <p:blipFill>
          <a:blip r:embed="rId3"/>
          <a:srcRect/>
          <a:stretch>
            <a:fillRect/>
          </a:stretch>
        </p:blipFill>
        <p:spPr bwMode="auto">
          <a:xfrm>
            <a:off x="424292" y="1730262"/>
            <a:ext cx="1234215" cy="822438"/>
          </a:xfrm>
          <a:prstGeom prst="rect">
            <a:avLst/>
          </a:prstGeom>
          <a:noFill/>
          <a:ln w="9525">
            <a:noFill/>
            <a:miter lim="800000"/>
            <a:headEnd/>
            <a:tailEnd/>
          </a:ln>
          <a:effectLst/>
        </p:spPr>
      </p:pic>
      <p:sp>
        <p:nvSpPr>
          <p:cNvPr id="11" name="TextBox 10"/>
          <p:cNvSpPr txBox="1"/>
          <p:nvPr/>
        </p:nvSpPr>
        <p:spPr>
          <a:xfrm>
            <a:off x="850901" y="7956550"/>
            <a:ext cx="368300" cy="307777"/>
          </a:xfrm>
          <a:prstGeom prst="rect">
            <a:avLst/>
          </a:prstGeom>
          <a:noFill/>
        </p:spPr>
        <p:txBody>
          <a:bodyPr wrap="square" rtlCol="0">
            <a:spAutoFit/>
          </a:bodyPr>
          <a:lstStyle/>
          <a:p>
            <a:pPr algn="ctr"/>
            <a:r>
              <a:rPr lang="en-US" sz="700" b="1" dirty="0" smtClean="0"/>
              <a:t>bib</a:t>
            </a:r>
          </a:p>
          <a:p>
            <a:pPr algn="ctr"/>
            <a:r>
              <a:rPr lang="en-US" sz="700" b="1" dirty="0" smtClean="0"/>
              <a:t>data</a:t>
            </a:r>
          </a:p>
        </p:txBody>
      </p:sp>
      <p:sp>
        <p:nvSpPr>
          <p:cNvPr id="12" name="TextBox 11"/>
          <p:cNvSpPr txBox="1"/>
          <p:nvPr/>
        </p:nvSpPr>
        <p:spPr>
          <a:xfrm>
            <a:off x="1003301" y="8108950"/>
            <a:ext cx="368300" cy="307777"/>
          </a:xfrm>
          <a:prstGeom prst="rect">
            <a:avLst/>
          </a:prstGeom>
          <a:noFill/>
        </p:spPr>
        <p:txBody>
          <a:bodyPr wrap="square" rtlCol="0">
            <a:spAutoFit/>
          </a:bodyPr>
          <a:lstStyle/>
          <a:p>
            <a:pPr algn="ctr"/>
            <a:r>
              <a:rPr lang="en-US" sz="700" b="1" dirty="0" smtClean="0"/>
              <a:t>bib</a:t>
            </a:r>
          </a:p>
          <a:p>
            <a:pPr algn="ctr"/>
            <a:r>
              <a:rPr lang="en-US" sz="700" b="1" dirty="0" smtClean="0"/>
              <a:t>data</a:t>
            </a:r>
          </a:p>
        </p:txBody>
      </p:sp>
      <p:sp>
        <p:nvSpPr>
          <p:cNvPr id="13" name="Flowchart: Document 298"/>
          <p:cNvSpPr/>
          <p:nvPr/>
        </p:nvSpPr>
        <p:spPr>
          <a:xfrm>
            <a:off x="889000" y="7966202"/>
            <a:ext cx="298450" cy="333248"/>
          </a:xfrm>
          <a:prstGeom prst="flowChartDocumen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solidFill>
                <a:schemeClr val="tx1"/>
              </a:solidFill>
            </a:endParaRPr>
          </a:p>
        </p:txBody>
      </p:sp>
      <p:sp>
        <p:nvSpPr>
          <p:cNvPr id="14" name="Flowchart: Document 298"/>
          <p:cNvSpPr/>
          <p:nvPr/>
        </p:nvSpPr>
        <p:spPr>
          <a:xfrm>
            <a:off x="1041400" y="8118602"/>
            <a:ext cx="298450" cy="333248"/>
          </a:xfrm>
          <a:prstGeom prst="flowChartDocumen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solidFill>
                <a:schemeClr val="tx1"/>
              </a:solidFill>
            </a:endParaRPr>
          </a:p>
        </p:txBody>
      </p:sp>
      <p:sp>
        <p:nvSpPr>
          <p:cNvPr id="15" name="Flowchart: Document 173"/>
          <p:cNvSpPr/>
          <p:nvPr/>
        </p:nvSpPr>
        <p:spPr>
          <a:xfrm>
            <a:off x="6234684" y="2771634"/>
            <a:ext cx="935957" cy="809148"/>
          </a:xfrm>
          <a:prstGeom prst="flowChartDocumen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Source METS</a:t>
            </a:r>
            <a:endParaRPr lang="en-US" dirty="0">
              <a:solidFill>
                <a:schemeClr val="tx1"/>
              </a:solidFill>
            </a:endParaRPr>
          </a:p>
        </p:txBody>
      </p:sp>
      <p:sp>
        <p:nvSpPr>
          <p:cNvPr id="16" name="Flowchart: Multidocument 486"/>
          <p:cNvSpPr/>
          <p:nvPr/>
        </p:nvSpPr>
        <p:spPr>
          <a:xfrm>
            <a:off x="5056609" y="2771634"/>
            <a:ext cx="1048485" cy="809148"/>
          </a:xfrm>
          <a:prstGeom prst="flowChartMultidocumen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text</a:t>
            </a:r>
            <a:endParaRPr lang="en-US" dirty="0">
              <a:solidFill>
                <a:schemeClr val="tx1"/>
              </a:solidFill>
            </a:endParaRPr>
          </a:p>
        </p:txBody>
      </p:sp>
      <p:sp>
        <p:nvSpPr>
          <p:cNvPr id="17" name="Flowchart: Document 173"/>
          <p:cNvSpPr/>
          <p:nvPr/>
        </p:nvSpPr>
        <p:spPr>
          <a:xfrm>
            <a:off x="4077693" y="4001182"/>
            <a:ext cx="978916" cy="846287"/>
          </a:xfrm>
          <a:prstGeom prst="flowChartDocumen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HT</a:t>
            </a:r>
          </a:p>
          <a:p>
            <a:pPr algn="ctr"/>
            <a:r>
              <a:rPr lang="en-US" dirty="0" smtClean="0">
                <a:solidFill>
                  <a:schemeClr val="tx1"/>
                </a:solidFill>
              </a:rPr>
              <a:t>METS</a:t>
            </a:r>
            <a:endParaRPr lang="en-US" dirty="0">
              <a:solidFill>
                <a:schemeClr val="tx1"/>
              </a:solidFill>
            </a:endParaRPr>
          </a:p>
        </p:txBody>
      </p:sp>
      <p:sp>
        <p:nvSpPr>
          <p:cNvPr id="20" name="Rectangle 19"/>
          <p:cNvSpPr/>
          <p:nvPr/>
        </p:nvSpPr>
        <p:spPr>
          <a:xfrm>
            <a:off x="3542284" y="2662153"/>
            <a:ext cx="3845816" cy="103292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4"/>
          <a:stretch>
            <a:fillRect/>
          </a:stretch>
        </p:blipFill>
        <p:spPr>
          <a:xfrm>
            <a:off x="7082000" y="3477882"/>
            <a:ext cx="612200" cy="612200"/>
          </a:xfrm>
          <a:prstGeom prst="rect">
            <a:avLst/>
          </a:prstGeom>
        </p:spPr>
      </p:pic>
      <p:sp>
        <p:nvSpPr>
          <p:cNvPr id="18" name="TextBox 17"/>
          <p:cNvSpPr txBox="1"/>
          <p:nvPr/>
        </p:nvSpPr>
        <p:spPr>
          <a:xfrm>
            <a:off x="2120900" y="1943100"/>
            <a:ext cx="6045200" cy="461665"/>
          </a:xfrm>
          <a:prstGeom prst="rect">
            <a:avLst/>
          </a:prstGeom>
          <a:noFill/>
        </p:spPr>
        <p:txBody>
          <a:bodyPr wrap="square" rtlCol="0">
            <a:spAutoFit/>
          </a:bodyPr>
          <a:lstStyle/>
          <a:p>
            <a:r>
              <a:rPr lang="en-US" sz="2400" dirty="0" smtClean="0"/>
              <a:t>../</a:t>
            </a:r>
            <a:r>
              <a:rPr lang="en-US" sz="2400" dirty="0" smtClean="0">
                <a:solidFill>
                  <a:srgbClr val="000000"/>
                </a:solidFill>
              </a:rPr>
              <a:t>uc1</a:t>
            </a:r>
            <a:r>
              <a:rPr lang="en-US" sz="2400" dirty="0" smtClean="0"/>
              <a:t>/pairtree_root/b3/54/34/86/b34543486</a:t>
            </a:r>
            <a:endParaRPr lang="en-US" sz="2400" dirty="0"/>
          </a:p>
        </p:txBody>
      </p:sp>
      <p:sp>
        <p:nvSpPr>
          <p:cNvPr id="21" name="TextBox 20"/>
          <p:cNvSpPr txBox="1"/>
          <p:nvPr/>
        </p:nvSpPr>
        <p:spPr>
          <a:xfrm>
            <a:off x="889000" y="2927317"/>
            <a:ext cx="2184400" cy="461665"/>
          </a:xfrm>
          <a:prstGeom prst="rect">
            <a:avLst/>
          </a:prstGeom>
          <a:noFill/>
        </p:spPr>
        <p:txBody>
          <a:bodyPr wrap="square" rtlCol="0">
            <a:spAutoFit/>
          </a:bodyPr>
          <a:lstStyle/>
          <a:p>
            <a:r>
              <a:rPr lang="en-US" sz="2400" dirty="0" smtClean="0"/>
              <a:t>b34543486.zip</a:t>
            </a:r>
          </a:p>
        </p:txBody>
      </p:sp>
      <p:sp>
        <p:nvSpPr>
          <p:cNvPr id="22" name="TextBox 21"/>
          <p:cNvSpPr txBox="1"/>
          <p:nvPr/>
        </p:nvSpPr>
        <p:spPr>
          <a:xfrm>
            <a:off x="889000" y="4149136"/>
            <a:ext cx="3060700" cy="461665"/>
          </a:xfrm>
          <a:prstGeom prst="rect">
            <a:avLst/>
          </a:prstGeom>
          <a:noFill/>
        </p:spPr>
        <p:txBody>
          <a:bodyPr wrap="square" rtlCol="0">
            <a:spAutoFit/>
          </a:bodyPr>
          <a:lstStyle/>
          <a:p>
            <a:r>
              <a:rPr lang="en-US" sz="2400" dirty="0" smtClean="0"/>
              <a:t>b34543486.mets.xml</a:t>
            </a:r>
          </a:p>
        </p:txBody>
      </p:sp>
    </p:spTree>
    <p:extLst>
      <p:ext uri="{BB962C8B-B14F-4D97-AF65-F5344CB8AC3E}">
        <p14:creationId xmlns:p14="http://schemas.microsoft.com/office/powerpoint/2010/main" val="2886084814"/>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Architecture &amp; Management</a:t>
            </a:r>
            <a:endParaRPr lang="en-US" dirty="0"/>
          </a:p>
        </p:txBody>
      </p:sp>
      <p:sp>
        <p:nvSpPr>
          <p:cNvPr id="5" name="Flowchart: Multidocument 486"/>
          <p:cNvSpPr/>
          <p:nvPr/>
        </p:nvSpPr>
        <p:spPr>
          <a:xfrm>
            <a:off x="3770883" y="2771634"/>
            <a:ext cx="1048485" cy="809148"/>
          </a:xfrm>
          <a:prstGeom prst="flowChartMultidocumen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images</a:t>
            </a:r>
            <a:endParaRPr lang="en-US" dirty="0">
              <a:solidFill>
                <a:schemeClr val="tx1"/>
              </a:solidFill>
            </a:endParaRPr>
          </a:p>
        </p:txBody>
      </p:sp>
      <p:pic>
        <p:nvPicPr>
          <p:cNvPr id="10" name="Picture 4"/>
          <p:cNvPicPr>
            <a:picLocks noChangeAspect="1" noChangeArrowheads="1"/>
          </p:cNvPicPr>
          <p:nvPr/>
        </p:nvPicPr>
        <p:blipFill>
          <a:blip r:embed="rId3"/>
          <a:srcRect/>
          <a:stretch>
            <a:fillRect/>
          </a:stretch>
        </p:blipFill>
        <p:spPr bwMode="auto">
          <a:xfrm>
            <a:off x="424292" y="1730262"/>
            <a:ext cx="1234215" cy="822438"/>
          </a:xfrm>
          <a:prstGeom prst="rect">
            <a:avLst/>
          </a:prstGeom>
          <a:noFill/>
          <a:ln w="9525">
            <a:noFill/>
            <a:miter lim="800000"/>
            <a:headEnd/>
            <a:tailEnd/>
          </a:ln>
          <a:effectLst/>
        </p:spPr>
      </p:pic>
      <p:sp>
        <p:nvSpPr>
          <p:cNvPr id="11" name="TextBox 10"/>
          <p:cNvSpPr txBox="1"/>
          <p:nvPr/>
        </p:nvSpPr>
        <p:spPr>
          <a:xfrm>
            <a:off x="850901" y="7956550"/>
            <a:ext cx="368300" cy="307777"/>
          </a:xfrm>
          <a:prstGeom prst="rect">
            <a:avLst/>
          </a:prstGeom>
          <a:noFill/>
        </p:spPr>
        <p:txBody>
          <a:bodyPr wrap="square" rtlCol="0">
            <a:spAutoFit/>
          </a:bodyPr>
          <a:lstStyle/>
          <a:p>
            <a:pPr algn="ctr"/>
            <a:r>
              <a:rPr lang="en-US" sz="700" b="1" dirty="0" smtClean="0"/>
              <a:t>bib</a:t>
            </a:r>
          </a:p>
          <a:p>
            <a:pPr algn="ctr"/>
            <a:r>
              <a:rPr lang="en-US" sz="700" b="1" dirty="0" smtClean="0"/>
              <a:t>data</a:t>
            </a:r>
          </a:p>
        </p:txBody>
      </p:sp>
      <p:sp>
        <p:nvSpPr>
          <p:cNvPr id="12" name="TextBox 11"/>
          <p:cNvSpPr txBox="1"/>
          <p:nvPr/>
        </p:nvSpPr>
        <p:spPr>
          <a:xfrm>
            <a:off x="1003301" y="8108950"/>
            <a:ext cx="368300" cy="307777"/>
          </a:xfrm>
          <a:prstGeom prst="rect">
            <a:avLst/>
          </a:prstGeom>
          <a:noFill/>
        </p:spPr>
        <p:txBody>
          <a:bodyPr wrap="square" rtlCol="0">
            <a:spAutoFit/>
          </a:bodyPr>
          <a:lstStyle/>
          <a:p>
            <a:pPr algn="ctr"/>
            <a:r>
              <a:rPr lang="en-US" sz="700" b="1" dirty="0" smtClean="0"/>
              <a:t>bib</a:t>
            </a:r>
          </a:p>
          <a:p>
            <a:pPr algn="ctr"/>
            <a:r>
              <a:rPr lang="en-US" sz="700" b="1" dirty="0" smtClean="0"/>
              <a:t>data</a:t>
            </a:r>
          </a:p>
        </p:txBody>
      </p:sp>
      <p:sp>
        <p:nvSpPr>
          <p:cNvPr id="13" name="Flowchart: Document 298"/>
          <p:cNvSpPr/>
          <p:nvPr/>
        </p:nvSpPr>
        <p:spPr>
          <a:xfrm>
            <a:off x="889000" y="7966202"/>
            <a:ext cx="298450" cy="333248"/>
          </a:xfrm>
          <a:prstGeom prst="flowChartDocumen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solidFill>
                <a:schemeClr val="tx1"/>
              </a:solidFill>
            </a:endParaRPr>
          </a:p>
        </p:txBody>
      </p:sp>
      <p:sp>
        <p:nvSpPr>
          <p:cNvPr id="14" name="Flowchart: Document 298"/>
          <p:cNvSpPr/>
          <p:nvPr/>
        </p:nvSpPr>
        <p:spPr>
          <a:xfrm>
            <a:off x="1041400" y="8118602"/>
            <a:ext cx="298450" cy="333248"/>
          </a:xfrm>
          <a:prstGeom prst="flowChartDocumen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solidFill>
                <a:schemeClr val="tx1"/>
              </a:solidFill>
            </a:endParaRPr>
          </a:p>
        </p:txBody>
      </p:sp>
      <p:sp>
        <p:nvSpPr>
          <p:cNvPr id="15" name="Flowchart: Document 173"/>
          <p:cNvSpPr/>
          <p:nvPr/>
        </p:nvSpPr>
        <p:spPr>
          <a:xfrm>
            <a:off x="6234684" y="2771634"/>
            <a:ext cx="935957" cy="809148"/>
          </a:xfrm>
          <a:prstGeom prst="flowChartDocumen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Source METS</a:t>
            </a:r>
            <a:endParaRPr lang="en-US" dirty="0">
              <a:solidFill>
                <a:schemeClr val="tx1"/>
              </a:solidFill>
            </a:endParaRPr>
          </a:p>
        </p:txBody>
      </p:sp>
      <p:sp>
        <p:nvSpPr>
          <p:cNvPr id="16" name="Flowchart: Multidocument 486"/>
          <p:cNvSpPr/>
          <p:nvPr/>
        </p:nvSpPr>
        <p:spPr>
          <a:xfrm>
            <a:off x="5056609" y="2771634"/>
            <a:ext cx="1048485" cy="809148"/>
          </a:xfrm>
          <a:prstGeom prst="flowChartMultidocumen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text</a:t>
            </a:r>
            <a:endParaRPr lang="en-US" dirty="0">
              <a:solidFill>
                <a:schemeClr val="tx1"/>
              </a:solidFill>
            </a:endParaRPr>
          </a:p>
        </p:txBody>
      </p:sp>
      <p:sp>
        <p:nvSpPr>
          <p:cNvPr id="17" name="Flowchart: Document 173"/>
          <p:cNvSpPr/>
          <p:nvPr/>
        </p:nvSpPr>
        <p:spPr>
          <a:xfrm>
            <a:off x="4077693" y="4001182"/>
            <a:ext cx="978916" cy="846287"/>
          </a:xfrm>
          <a:prstGeom prst="flowChartDocumen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HT</a:t>
            </a:r>
          </a:p>
          <a:p>
            <a:pPr algn="ctr"/>
            <a:r>
              <a:rPr lang="en-US" dirty="0" smtClean="0">
                <a:solidFill>
                  <a:schemeClr val="tx1"/>
                </a:solidFill>
              </a:rPr>
              <a:t>METS</a:t>
            </a:r>
            <a:endParaRPr lang="en-US" dirty="0">
              <a:solidFill>
                <a:schemeClr val="tx1"/>
              </a:solidFill>
            </a:endParaRPr>
          </a:p>
        </p:txBody>
      </p:sp>
      <p:sp>
        <p:nvSpPr>
          <p:cNvPr id="20" name="Rectangle 19"/>
          <p:cNvSpPr/>
          <p:nvPr/>
        </p:nvSpPr>
        <p:spPr>
          <a:xfrm>
            <a:off x="3542284" y="2662153"/>
            <a:ext cx="3845816" cy="103292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4"/>
          <a:stretch>
            <a:fillRect/>
          </a:stretch>
        </p:blipFill>
        <p:spPr>
          <a:xfrm>
            <a:off x="7082000" y="3477882"/>
            <a:ext cx="612200" cy="612200"/>
          </a:xfrm>
          <a:prstGeom prst="rect">
            <a:avLst/>
          </a:prstGeom>
        </p:spPr>
      </p:pic>
      <p:sp>
        <p:nvSpPr>
          <p:cNvPr id="18" name="TextBox 17"/>
          <p:cNvSpPr txBox="1"/>
          <p:nvPr/>
        </p:nvSpPr>
        <p:spPr>
          <a:xfrm>
            <a:off x="2120900" y="1943100"/>
            <a:ext cx="6045200" cy="461665"/>
          </a:xfrm>
          <a:prstGeom prst="rect">
            <a:avLst/>
          </a:prstGeom>
          <a:noFill/>
        </p:spPr>
        <p:txBody>
          <a:bodyPr wrap="square" rtlCol="0">
            <a:spAutoFit/>
          </a:bodyPr>
          <a:lstStyle/>
          <a:p>
            <a:r>
              <a:rPr lang="en-US" sz="2400" dirty="0" smtClean="0"/>
              <a:t>../</a:t>
            </a:r>
            <a:r>
              <a:rPr lang="en-US" sz="2400" dirty="0" smtClean="0">
                <a:solidFill>
                  <a:srgbClr val="000000"/>
                </a:solidFill>
              </a:rPr>
              <a:t>uc1</a:t>
            </a:r>
            <a:r>
              <a:rPr lang="en-US" sz="2400" dirty="0" smtClean="0"/>
              <a:t>/pairtree_root/b3/54/34/86/b34543486</a:t>
            </a:r>
            <a:endParaRPr lang="en-US" sz="2400" dirty="0"/>
          </a:p>
        </p:txBody>
      </p:sp>
      <p:sp>
        <p:nvSpPr>
          <p:cNvPr id="21" name="TextBox 20"/>
          <p:cNvSpPr txBox="1"/>
          <p:nvPr/>
        </p:nvSpPr>
        <p:spPr>
          <a:xfrm>
            <a:off x="889000" y="2927317"/>
            <a:ext cx="2184400" cy="461665"/>
          </a:xfrm>
          <a:prstGeom prst="rect">
            <a:avLst/>
          </a:prstGeom>
          <a:noFill/>
        </p:spPr>
        <p:txBody>
          <a:bodyPr wrap="square" rtlCol="0">
            <a:spAutoFit/>
          </a:bodyPr>
          <a:lstStyle/>
          <a:p>
            <a:r>
              <a:rPr lang="en-US" sz="2400" dirty="0" smtClean="0"/>
              <a:t>b34543486.zip</a:t>
            </a:r>
          </a:p>
        </p:txBody>
      </p:sp>
      <p:sp>
        <p:nvSpPr>
          <p:cNvPr id="22" name="TextBox 21"/>
          <p:cNvSpPr txBox="1"/>
          <p:nvPr/>
        </p:nvSpPr>
        <p:spPr>
          <a:xfrm>
            <a:off x="889000" y="4149136"/>
            <a:ext cx="3060700" cy="461665"/>
          </a:xfrm>
          <a:prstGeom prst="rect">
            <a:avLst/>
          </a:prstGeom>
          <a:noFill/>
        </p:spPr>
        <p:txBody>
          <a:bodyPr wrap="square" rtlCol="0">
            <a:spAutoFit/>
          </a:bodyPr>
          <a:lstStyle/>
          <a:p>
            <a:r>
              <a:rPr lang="en-US" sz="2400" dirty="0" smtClean="0"/>
              <a:t>b34543486.mets.xml</a:t>
            </a:r>
          </a:p>
        </p:txBody>
      </p:sp>
      <p:sp>
        <p:nvSpPr>
          <p:cNvPr id="25" name="Rectangle 24"/>
          <p:cNvSpPr/>
          <p:nvPr/>
        </p:nvSpPr>
        <p:spPr>
          <a:xfrm>
            <a:off x="2443530" y="1846880"/>
            <a:ext cx="629869" cy="719053"/>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7106241"/>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Architecture &amp; Management</a:t>
            </a:r>
            <a:endParaRPr lang="en-US" dirty="0"/>
          </a:p>
        </p:txBody>
      </p:sp>
      <p:sp>
        <p:nvSpPr>
          <p:cNvPr id="5" name="Flowchart: Multidocument 486"/>
          <p:cNvSpPr/>
          <p:nvPr/>
        </p:nvSpPr>
        <p:spPr>
          <a:xfrm>
            <a:off x="3770883" y="2771634"/>
            <a:ext cx="1048485" cy="809148"/>
          </a:xfrm>
          <a:prstGeom prst="flowChartMultidocumen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images</a:t>
            </a:r>
            <a:endParaRPr lang="en-US" dirty="0">
              <a:solidFill>
                <a:schemeClr val="tx1"/>
              </a:solidFill>
            </a:endParaRPr>
          </a:p>
        </p:txBody>
      </p:sp>
      <p:pic>
        <p:nvPicPr>
          <p:cNvPr id="10" name="Picture 4"/>
          <p:cNvPicPr>
            <a:picLocks noChangeAspect="1" noChangeArrowheads="1"/>
          </p:cNvPicPr>
          <p:nvPr/>
        </p:nvPicPr>
        <p:blipFill>
          <a:blip r:embed="rId3"/>
          <a:srcRect/>
          <a:stretch>
            <a:fillRect/>
          </a:stretch>
        </p:blipFill>
        <p:spPr bwMode="auto">
          <a:xfrm>
            <a:off x="424292" y="1730262"/>
            <a:ext cx="1234215" cy="822438"/>
          </a:xfrm>
          <a:prstGeom prst="rect">
            <a:avLst/>
          </a:prstGeom>
          <a:noFill/>
          <a:ln w="9525">
            <a:noFill/>
            <a:miter lim="800000"/>
            <a:headEnd/>
            <a:tailEnd/>
          </a:ln>
          <a:effectLst/>
        </p:spPr>
      </p:pic>
      <p:sp>
        <p:nvSpPr>
          <p:cNvPr id="11" name="TextBox 10"/>
          <p:cNvSpPr txBox="1"/>
          <p:nvPr/>
        </p:nvSpPr>
        <p:spPr>
          <a:xfrm>
            <a:off x="850901" y="7956550"/>
            <a:ext cx="368300" cy="307777"/>
          </a:xfrm>
          <a:prstGeom prst="rect">
            <a:avLst/>
          </a:prstGeom>
          <a:noFill/>
        </p:spPr>
        <p:txBody>
          <a:bodyPr wrap="square" rtlCol="0">
            <a:spAutoFit/>
          </a:bodyPr>
          <a:lstStyle/>
          <a:p>
            <a:pPr algn="ctr"/>
            <a:r>
              <a:rPr lang="en-US" sz="700" b="1" dirty="0" smtClean="0"/>
              <a:t>bib</a:t>
            </a:r>
          </a:p>
          <a:p>
            <a:pPr algn="ctr"/>
            <a:r>
              <a:rPr lang="en-US" sz="700" b="1" dirty="0" smtClean="0"/>
              <a:t>data</a:t>
            </a:r>
          </a:p>
        </p:txBody>
      </p:sp>
      <p:sp>
        <p:nvSpPr>
          <p:cNvPr id="12" name="TextBox 11"/>
          <p:cNvSpPr txBox="1"/>
          <p:nvPr/>
        </p:nvSpPr>
        <p:spPr>
          <a:xfrm>
            <a:off x="1003301" y="8108950"/>
            <a:ext cx="368300" cy="307777"/>
          </a:xfrm>
          <a:prstGeom prst="rect">
            <a:avLst/>
          </a:prstGeom>
          <a:noFill/>
        </p:spPr>
        <p:txBody>
          <a:bodyPr wrap="square" rtlCol="0">
            <a:spAutoFit/>
          </a:bodyPr>
          <a:lstStyle/>
          <a:p>
            <a:pPr algn="ctr"/>
            <a:r>
              <a:rPr lang="en-US" sz="700" b="1" dirty="0" smtClean="0"/>
              <a:t>bib</a:t>
            </a:r>
          </a:p>
          <a:p>
            <a:pPr algn="ctr"/>
            <a:r>
              <a:rPr lang="en-US" sz="700" b="1" dirty="0" smtClean="0"/>
              <a:t>data</a:t>
            </a:r>
          </a:p>
        </p:txBody>
      </p:sp>
      <p:sp>
        <p:nvSpPr>
          <p:cNvPr id="13" name="Flowchart: Document 298"/>
          <p:cNvSpPr/>
          <p:nvPr/>
        </p:nvSpPr>
        <p:spPr>
          <a:xfrm>
            <a:off x="889000" y="7966202"/>
            <a:ext cx="298450" cy="333248"/>
          </a:xfrm>
          <a:prstGeom prst="flowChartDocumen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solidFill>
                <a:schemeClr val="tx1"/>
              </a:solidFill>
            </a:endParaRPr>
          </a:p>
        </p:txBody>
      </p:sp>
      <p:sp>
        <p:nvSpPr>
          <p:cNvPr id="14" name="Flowchart: Document 298"/>
          <p:cNvSpPr/>
          <p:nvPr/>
        </p:nvSpPr>
        <p:spPr>
          <a:xfrm>
            <a:off x="1041400" y="8118602"/>
            <a:ext cx="298450" cy="333248"/>
          </a:xfrm>
          <a:prstGeom prst="flowChartDocumen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solidFill>
                <a:schemeClr val="tx1"/>
              </a:solidFill>
            </a:endParaRPr>
          </a:p>
        </p:txBody>
      </p:sp>
      <p:sp>
        <p:nvSpPr>
          <p:cNvPr id="15" name="Flowchart: Document 173"/>
          <p:cNvSpPr/>
          <p:nvPr/>
        </p:nvSpPr>
        <p:spPr>
          <a:xfrm>
            <a:off x="6234684" y="2771634"/>
            <a:ext cx="935957" cy="809148"/>
          </a:xfrm>
          <a:prstGeom prst="flowChartDocumen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Source METS</a:t>
            </a:r>
            <a:endParaRPr lang="en-US" dirty="0">
              <a:solidFill>
                <a:schemeClr val="tx1"/>
              </a:solidFill>
            </a:endParaRPr>
          </a:p>
        </p:txBody>
      </p:sp>
      <p:sp>
        <p:nvSpPr>
          <p:cNvPr id="16" name="Flowchart: Multidocument 486"/>
          <p:cNvSpPr/>
          <p:nvPr/>
        </p:nvSpPr>
        <p:spPr>
          <a:xfrm>
            <a:off x="5056609" y="2771634"/>
            <a:ext cx="1048485" cy="809148"/>
          </a:xfrm>
          <a:prstGeom prst="flowChartMultidocumen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text</a:t>
            </a:r>
            <a:endParaRPr lang="en-US" dirty="0">
              <a:solidFill>
                <a:schemeClr val="tx1"/>
              </a:solidFill>
            </a:endParaRPr>
          </a:p>
        </p:txBody>
      </p:sp>
      <p:sp>
        <p:nvSpPr>
          <p:cNvPr id="17" name="Flowchart: Document 173"/>
          <p:cNvSpPr/>
          <p:nvPr/>
        </p:nvSpPr>
        <p:spPr>
          <a:xfrm>
            <a:off x="4077693" y="4001182"/>
            <a:ext cx="978916" cy="846287"/>
          </a:xfrm>
          <a:prstGeom prst="flowChartDocumen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HT</a:t>
            </a:r>
          </a:p>
          <a:p>
            <a:pPr algn="ctr"/>
            <a:r>
              <a:rPr lang="en-US" dirty="0" smtClean="0">
                <a:solidFill>
                  <a:schemeClr val="tx1"/>
                </a:solidFill>
              </a:rPr>
              <a:t>METS</a:t>
            </a:r>
            <a:endParaRPr lang="en-US" dirty="0">
              <a:solidFill>
                <a:schemeClr val="tx1"/>
              </a:solidFill>
            </a:endParaRPr>
          </a:p>
        </p:txBody>
      </p:sp>
      <p:sp>
        <p:nvSpPr>
          <p:cNvPr id="20" name="Rectangle 19"/>
          <p:cNvSpPr/>
          <p:nvPr/>
        </p:nvSpPr>
        <p:spPr>
          <a:xfrm>
            <a:off x="3542284" y="2662153"/>
            <a:ext cx="3845816" cy="103292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4"/>
          <a:stretch>
            <a:fillRect/>
          </a:stretch>
        </p:blipFill>
        <p:spPr>
          <a:xfrm>
            <a:off x="7082000" y="3477882"/>
            <a:ext cx="612200" cy="612200"/>
          </a:xfrm>
          <a:prstGeom prst="rect">
            <a:avLst/>
          </a:prstGeom>
        </p:spPr>
      </p:pic>
      <p:sp>
        <p:nvSpPr>
          <p:cNvPr id="18" name="TextBox 17"/>
          <p:cNvSpPr txBox="1"/>
          <p:nvPr/>
        </p:nvSpPr>
        <p:spPr>
          <a:xfrm>
            <a:off x="2120900" y="1943100"/>
            <a:ext cx="6045200" cy="461665"/>
          </a:xfrm>
          <a:prstGeom prst="rect">
            <a:avLst/>
          </a:prstGeom>
          <a:noFill/>
        </p:spPr>
        <p:txBody>
          <a:bodyPr wrap="square" rtlCol="0">
            <a:spAutoFit/>
          </a:bodyPr>
          <a:lstStyle/>
          <a:p>
            <a:r>
              <a:rPr lang="en-US" sz="2400" dirty="0" smtClean="0"/>
              <a:t>../</a:t>
            </a:r>
            <a:r>
              <a:rPr lang="en-US" sz="2400" dirty="0" smtClean="0">
                <a:solidFill>
                  <a:srgbClr val="000000"/>
                </a:solidFill>
              </a:rPr>
              <a:t>uc1</a:t>
            </a:r>
            <a:r>
              <a:rPr lang="en-US" sz="2400" dirty="0" smtClean="0"/>
              <a:t>/pairtree_root/b3/54/34/86/b34543486</a:t>
            </a:r>
            <a:endParaRPr lang="en-US" sz="2400" dirty="0"/>
          </a:p>
        </p:txBody>
      </p:sp>
      <p:sp>
        <p:nvSpPr>
          <p:cNvPr id="21" name="TextBox 20"/>
          <p:cNvSpPr txBox="1"/>
          <p:nvPr/>
        </p:nvSpPr>
        <p:spPr>
          <a:xfrm>
            <a:off x="889000" y="2927317"/>
            <a:ext cx="2184400" cy="461665"/>
          </a:xfrm>
          <a:prstGeom prst="rect">
            <a:avLst/>
          </a:prstGeom>
          <a:noFill/>
        </p:spPr>
        <p:txBody>
          <a:bodyPr wrap="square" rtlCol="0">
            <a:spAutoFit/>
          </a:bodyPr>
          <a:lstStyle/>
          <a:p>
            <a:r>
              <a:rPr lang="en-US" sz="2400" dirty="0" smtClean="0"/>
              <a:t>b34543486.zip</a:t>
            </a:r>
          </a:p>
        </p:txBody>
      </p:sp>
      <p:sp>
        <p:nvSpPr>
          <p:cNvPr id="22" name="TextBox 21"/>
          <p:cNvSpPr txBox="1"/>
          <p:nvPr/>
        </p:nvSpPr>
        <p:spPr>
          <a:xfrm>
            <a:off x="889000" y="4149136"/>
            <a:ext cx="3060700" cy="461665"/>
          </a:xfrm>
          <a:prstGeom prst="rect">
            <a:avLst/>
          </a:prstGeom>
          <a:noFill/>
        </p:spPr>
        <p:txBody>
          <a:bodyPr wrap="square" rtlCol="0">
            <a:spAutoFit/>
          </a:bodyPr>
          <a:lstStyle/>
          <a:p>
            <a:r>
              <a:rPr lang="en-US" sz="2400" dirty="0" smtClean="0"/>
              <a:t>b34543486.mets.xml</a:t>
            </a:r>
          </a:p>
        </p:txBody>
      </p:sp>
      <p:sp>
        <p:nvSpPr>
          <p:cNvPr id="25" name="Rectangle 24"/>
          <p:cNvSpPr/>
          <p:nvPr/>
        </p:nvSpPr>
        <p:spPr>
          <a:xfrm>
            <a:off x="6522495" y="1859402"/>
            <a:ext cx="1443031" cy="597078"/>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07675186"/>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Architecture &amp; Management</a:t>
            </a:r>
            <a:endParaRPr lang="en-US" dirty="0"/>
          </a:p>
        </p:txBody>
      </p:sp>
      <p:sp>
        <p:nvSpPr>
          <p:cNvPr id="5" name="Flowchart: Multidocument 486"/>
          <p:cNvSpPr/>
          <p:nvPr/>
        </p:nvSpPr>
        <p:spPr>
          <a:xfrm>
            <a:off x="3770883" y="2771634"/>
            <a:ext cx="1048485" cy="809148"/>
          </a:xfrm>
          <a:prstGeom prst="flowChartMultidocumen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images</a:t>
            </a:r>
            <a:endParaRPr lang="en-US" dirty="0">
              <a:solidFill>
                <a:schemeClr val="tx1"/>
              </a:solidFill>
            </a:endParaRPr>
          </a:p>
        </p:txBody>
      </p:sp>
      <p:pic>
        <p:nvPicPr>
          <p:cNvPr id="10" name="Picture 4"/>
          <p:cNvPicPr>
            <a:picLocks noChangeAspect="1" noChangeArrowheads="1"/>
          </p:cNvPicPr>
          <p:nvPr/>
        </p:nvPicPr>
        <p:blipFill>
          <a:blip r:embed="rId3"/>
          <a:srcRect/>
          <a:stretch>
            <a:fillRect/>
          </a:stretch>
        </p:blipFill>
        <p:spPr bwMode="auto">
          <a:xfrm>
            <a:off x="424292" y="1730262"/>
            <a:ext cx="1234215" cy="822438"/>
          </a:xfrm>
          <a:prstGeom prst="rect">
            <a:avLst/>
          </a:prstGeom>
          <a:noFill/>
          <a:ln w="9525">
            <a:noFill/>
            <a:miter lim="800000"/>
            <a:headEnd/>
            <a:tailEnd/>
          </a:ln>
          <a:effectLst/>
        </p:spPr>
      </p:pic>
      <p:sp>
        <p:nvSpPr>
          <p:cNvPr id="11" name="TextBox 10"/>
          <p:cNvSpPr txBox="1"/>
          <p:nvPr/>
        </p:nvSpPr>
        <p:spPr>
          <a:xfrm>
            <a:off x="850901" y="7956550"/>
            <a:ext cx="368300" cy="307777"/>
          </a:xfrm>
          <a:prstGeom prst="rect">
            <a:avLst/>
          </a:prstGeom>
          <a:noFill/>
        </p:spPr>
        <p:txBody>
          <a:bodyPr wrap="square" rtlCol="0">
            <a:spAutoFit/>
          </a:bodyPr>
          <a:lstStyle/>
          <a:p>
            <a:pPr algn="ctr"/>
            <a:r>
              <a:rPr lang="en-US" sz="700" b="1" dirty="0" smtClean="0"/>
              <a:t>bib</a:t>
            </a:r>
          </a:p>
          <a:p>
            <a:pPr algn="ctr"/>
            <a:r>
              <a:rPr lang="en-US" sz="700" b="1" dirty="0" smtClean="0"/>
              <a:t>data</a:t>
            </a:r>
          </a:p>
        </p:txBody>
      </p:sp>
      <p:sp>
        <p:nvSpPr>
          <p:cNvPr id="12" name="TextBox 11"/>
          <p:cNvSpPr txBox="1"/>
          <p:nvPr/>
        </p:nvSpPr>
        <p:spPr>
          <a:xfrm>
            <a:off x="1003301" y="8108950"/>
            <a:ext cx="368300" cy="307777"/>
          </a:xfrm>
          <a:prstGeom prst="rect">
            <a:avLst/>
          </a:prstGeom>
          <a:noFill/>
        </p:spPr>
        <p:txBody>
          <a:bodyPr wrap="square" rtlCol="0">
            <a:spAutoFit/>
          </a:bodyPr>
          <a:lstStyle/>
          <a:p>
            <a:pPr algn="ctr"/>
            <a:r>
              <a:rPr lang="en-US" sz="700" b="1" dirty="0" smtClean="0"/>
              <a:t>bib</a:t>
            </a:r>
          </a:p>
          <a:p>
            <a:pPr algn="ctr"/>
            <a:r>
              <a:rPr lang="en-US" sz="700" b="1" dirty="0" smtClean="0"/>
              <a:t>data</a:t>
            </a:r>
          </a:p>
        </p:txBody>
      </p:sp>
      <p:sp>
        <p:nvSpPr>
          <p:cNvPr id="13" name="Flowchart: Document 298"/>
          <p:cNvSpPr/>
          <p:nvPr/>
        </p:nvSpPr>
        <p:spPr>
          <a:xfrm>
            <a:off x="889000" y="7966202"/>
            <a:ext cx="298450" cy="333248"/>
          </a:xfrm>
          <a:prstGeom prst="flowChartDocumen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solidFill>
                <a:schemeClr val="tx1"/>
              </a:solidFill>
            </a:endParaRPr>
          </a:p>
        </p:txBody>
      </p:sp>
      <p:sp>
        <p:nvSpPr>
          <p:cNvPr id="14" name="Flowchart: Document 298"/>
          <p:cNvSpPr/>
          <p:nvPr/>
        </p:nvSpPr>
        <p:spPr>
          <a:xfrm>
            <a:off x="1041400" y="8118602"/>
            <a:ext cx="298450" cy="333248"/>
          </a:xfrm>
          <a:prstGeom prst="flowChartDocumen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solidFill>
                <a:schemeClr val="tx1"/>
              </a:solidFill>
            </a:endParaRPr>
          </a:p>
        </p:txBody>
      </p:sp>
      <p:sp>
        <p:nvSpPr>
          <p:cNvPr id="15" name="Flowchart: Document 173"/>
          <p:cNvSpPr/>
          <p:nvPr/>
        </p:nvSpPr>
        <p:spPr>
          <a:xfrm>
            <a:off x="6234684" y="2771634"/>
            <a:ext cx="935957" cy="809148"/>
          </a:xfrm>
          <a:prstGeom prst="flowChartDocumen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Source METS</a:t>
            </a:r>
            <a:endParaRPr lang="en-US" dirty="0">
              <a:solidFill>
                <a:schemeClr val="tx1"/>
              </a:solidFill>
            </a:endParaRPr>
          </a:p>
        </p:txBody>
      </p:sp>
      <p:sp>
        <p:nvSpPr>
          <p:cNvPr id="16" name="Flowchart: Multidocument 486"/>
          <p:cNvSpPr/>
          <p:nvPr/>
        </p:nvSpPr>
        <p:spPr>
          <a:xfrm>
            <a:off x="5056609" y="2771634"/>
            <a:ext cx="1048485" cy="809148"/>
          </a:xfrm>
          <a:prstGeom prst="flowChartMultidocumen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text</a:t>
            </a:r>
            <a:endParaRPr lang="en-US" dirty="0">
              <a:solidFill>
                <a:schemeClr val="tx1"/>
              </a:solidFill>
            </a:endParaRPr>
          </a:p>
        </p:txBody>
      </p:sp>
      <p:sp>
        <p:nvSpPr>
          <p:cNvPr id="17" name="Flowchart: Document 173"/>
          <p:cNvSpPr/>
          <p:nvPr/>
        </p:nvSpPr>
        <p:spPr>
          <a:xfrm>
            <a:off x="4077693" y="4001182"/>
            <a:ext cx="978916" cy="846287"/>
          </a:xfrm>
          <a:prstGeom prst="flowChartDocumen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HT</a:t>
            </a:r>
          </a:p>
          <a:p>
            <a:pPr algn="ctr"/>
            <a:r>
              <a:rPr lang="en-US" dirty="0" smtClean="0">
                <a:solidFill>
                  <a:schemeClr val="tx1"/>
                </a:solidFill>
              </a:rPr>
              <a:t>METS</a:t>
            </a:r>
            <a:endParaRPr lang="en-US" dirty="0">
              <a:solidFill>
                <a:schemeClr val="tx1"/>
              </a:solidFill>
            </a:endParaRPr>
          </a:p>
        </p:txBody>
      </p:sp>
      <p:sp>
        <p:nvSpPr>
          <p:cNvPr id="20" name="Rectangle 19"/>
          <p:cNvSpPr/>
          <p:nvPr/>
        </p:nvSpPr>
        <p:spPr>
          <a:xfrm>
            <a:off x="3542284" y="2662153"/>
            <a:ext cx="3845816" cy="103292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4"/>
          <a:stretch>
            <a:fillRect/>
          </a:stretch>
        </p:blipFill>
        <p:spPr>
          <a:xfrm>
            <a:off x="7082000" y="3477882"/>
            <a:ext cx="612200" cy="612200"/>
          </a:xfrm>
          <a:prstGeom prst="rect">
            <a:avLst/>
          </a:prstGeom>
        </p:spPr>
      </p:pic>
      <p:sp>
        <p:nvSpPr>
          <p:cNvPr id="18" name="TextBox 17"/>
          <p:cNvSpPr txBox="1"/>
          <p:nvPr/>
        </p:nvSpPr>
        <p:spPr>
          <a:xfrm>
            <a:off x="2120900" y="1943100"/>
            <a:ext cx="6045200" cy="461665"/>
          </a:xfrm>
          <a:prstGeom prst="rect">
            <a:avLst/>
          </a:prstGeom>
          <a:noFill/>
        </p:spPr>
        <p:txBody>
          <a:bodyPr wrap="square" rtlCol="0">
            <a:spAutoFit/>
          </a:bodyPr>
          <a:lstStyle/>
          <a:p>
            <a:r>
              <a:rPr lang="en-US" sz="2400" dirty="0" smtClean="0"/>
              <a:t>../</a:t>
            </a:r>
            <a:r>
              <a:rPr lang="en-US" sz="2400" dirty="0" smtClean="0">
                <a:solidFill>
                  <a:srgbClr val="000000"/>
                </a:solidFill>
              </a:rPr>
              <a:t>uc1</a:t>
            </a:r>
            <a:r>
              <a:rPr lang="en-US" sz="2400" dirty="0" smtClean="0"/>
              <a:t>/pairtree_root/b3/54/34/86/b34543486</a:t>
            </a:r>
            <a:endParaRPr lang="en-US" sz="2400" dirty="0"/>
          </a:p>
        </p:txBody>
      </p:sp>
      <p:sp>
        <p:nvSpPr>
          <p:cNvPr id="21" name="TextBox 20"/>
          <p:cNvSpPr txBox="1"/>
          <p:nvPr/>
        </p:nvSpPr>
        <p:spPr>
          <a:xfrm>
            <a:off x="889000" y="2927317"/>
            <a:ext cx="2184400" cy="461665"/>
          </a:xfrm>
          <a:prstGeom prst="rect">
            <a:avLst/>
          </a:prstGeom>
          <a:noFill/>
        </p:spPr>
        <p:txBody>
          <a:bodyPr wrap="square" rtlCol="0">
            <a:spAutoFit/>
          </a:bodyPr>
          <a:lstStyle/>
          <a:p>
            <a:r>
              <a:rPr lang="en-US" sz="2400" dirty="0" smtClean="0"/>
              <a:t>b34543486.zip</a:t>
            </a:r>
          </a:p>
        </p:txBody>
      </p:sp>
      <p:sp>
        <p:nvSpPr>
          <p:cNvPr id="22" name="TextBox 21"/>
          <p:cNvSpPr txBox="1"/>
          <p:nvPr/>
        </p:nvSpPr>
        <p:spPr>
          <a:xfrm>
            <a:off x="889000" y="4149136"/>
            <a:ext cx="3060700" cy="461665"/>
          </a:xfrm>
          <a:prstGeom prst="rect">
            <a:avLst/>
          </a:prstGeom>
          <a:noFill/>
        </p:spPr>
        <p:txBody>
          <a:bodyPr wrap="square" rtlCol="0">
            <a:spAutoFit/>
          </a:bodyPr>
          <a:lstStyle/>
          <a:p>
            <a:r>
              <a:rPr lang="en-US" sz="2400" dirty="0" smtClean="0"/>
              <a:t>b34543486.mets.xml</a:t>
            </a:r>
          </a:p>
        </p:txBody>
      </p:sp>
      <p:sp>
        <p:nvSpPr>
          <p:cNvPr id="23" name="TextBox 22"/>
          <p:cNvSpPr txBox="1"/>
          <p:nvPr/>
        </p:nvSpPr>
        <p:spPr>
          <a:xfrm>
            <a:off x="1041400" y="5154712"/>
            <a:ext cx="2767582" cy="1169551"/>
          </a:xfrm>
          <a:prstGeom prst="rect">
            <a:avLst/>
          </a:prstGeom>
          <a:noFill/>
        </p:spPr>
        <p:txBody>
          <a:bodyPr wrap="square" rtlCol="0">
            <a:spAutoFit/>
          </a:bodyPr>
          <a:lstStyle/>
          <a:p>
            <a:r>
              <a:rPr lang="en-US" sz="2000" dirty="0" smtClean="0"/>
              <a:t>Example ids:</a:t>
            </a:r>
          </a:p>
          <a:p>
            <a:endParaRPr lang="en-US" sz="1000" dirty="0" smtClean="0"/>
          </a:p>
          <a:p>
            <a:r>
              <a:rPr lang="en-US" sz="2000" dirty="0" smtClean="0"/>
              <a:t>wu.89094366434</a:t>
            </a:r>
          </a:p>
          <a:p>
            <a:r>
              <a:rPr lang="en-US" sz="2000" dirty="0" smtClean="0"/>
              <a:t>mdp.39015037375253</a:t>
            </a:r>
            <a:endParaRPr lang="en-US" sz="2000" dirty="0"/>
          </a:p>
        </p:txBody>
      </p:sp>
      <p:sp>
        <p:nvSpPr>
          <p:cNvPr id="24" name="TextBox 23"/>
          <p:cNvSpPr txBox="1"/>
          <p:nvPr/>
        </p:nvSpPr>
        <p:spPr>
          <a:xfrm>
            <a:off x="4314418" y="5616377"/>
            <a:ext cx="3073682" cy="707886"/>
          </a:xfrm>
          <a:prstGeom prst="rect">
            <a:avLst/>
          </a:prstGeom>
          <a:noFill/>
        </p:spPr>
        <p:txBody>
          <a:bodyPr wrap="square" rtlCol="0">
            <a:spAutoFit/>
          </a:bodyPr>
          <a:lstStyle/>
          <a:p>
            <a:r>
              <a:rPr lang="en-US" sz="2000" dirty="0" smtClean="0"/>
              <a:t>uc2.ark:/1390/t26973133</a:t>
            </a:r>
          </a:p>
          <a:p>
            <a:r>
              <a:rPr lang="en-US" sz="2000" dirty="0" smtClean="0"/>
              <a:t>miua.aaj0523.1950.001</a:t>
            </a:r>
            <a:endParaRPr lang="en-US" sz="2000" dirty="0"/>
          </a:p>
        </p:txBody>
      </p:sp>
      <p:sp>
        <p:nvSpPr>
          <p:cNvPr id="25" name="Rectangle 24"/>
          <p:cNvSpPr/>
          <p:nvPr/>
        </p:nvSpPr>
        <p:spPr>
          <a:xfrm>
            <a:off x="6522495" y="1859402"/>
            <a:ext cx="1443031" cy="597078"/>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4819368" y="1857330"/>
            <a:ext cx="1703127" cy="597078"/>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5487337"/>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Architecture &amp; Management</a:t>
            </a:r>
            <a:endParaRPr lang="en-US" dirty="0"/>
          </a:p>
        </p:txBody>
      </p:sp>
      <p:sp>
        <p:nvSpPr>
          <p:cNvPr id="3" name="Content Placeholder 2"/>
          <p:cNvSpPr>
            <a:spLocks noGrp="1"/>
          </p:cNvSpPr>
          <p:nvPr>
            <p:ph idx="1"/>
          </p:nvPr>
        </p:nvSpPr>
        <p:spPr/>
        <p:txBody>
          <a:bodyPr/>
          <a:lstStyle/>
          <a:p>
            <a:r>
              <a:rPr lang="en-US" dirty="0" smtClean="0"/>
              <a:t>Reference</a:t>
            </a:r>
          </a:p>
          <a:p>
            <a:pPr lvl="1"/>
            <a:r>
              <a:rPr lang="en-US" dirty="0" smtClean="0"/>
              <a:t>Ability to locate objects definitively and reliably over time among other objects (Task Force on Archiving of Digital Information, 1996)</a:t>
            </a:r>
          </a:p>
          <a:p>
            <a:pPr lvl="1"/>
            <a:r>
              <a:rPr lang="en-US" dirty="0" smtClean="0"/>
              <a:t>Identification of objects</a:t>
            </a:r>
          </a:p>
          <a:p>
            <a:pPr lvl="1"/>
            <a:r>
              <a:rPr lang="en-US" dirty="0" smtClean="0"/>
              <a:t>Structure of the repository</a:t>
            </a:r>
          </a:p>
          <a:p>
            <a:pPr lvl="1"/>
            <a:r>
              <a:rPr lang="en-US" dirty="0" smtClean="0"/>
              <a:t>Embedding of identifiers</a:t>
            </a:r>
          </a:p>
          <a:p>
            <a:pPr lvl="1"/>
            <a:r>
              <a:rPr lang="en-US" dirty="0" smtClean="0"/>
              <a:t>Permanent URLs</a:t>
            </a:r>
          </a:p>
          <a:p>
            <a:pPr lvl="1"/>
            <a:r>
              <a:rPr lang="en-US" dirty="0" smtClean="0"/>
              <a:t>Version dates</a:t>
            </a:r>
            <a:endParaRPr lang="en-US" dirty="0"/>
          </a:p>
        </p:txBody>
      </p:sp>
    </p:spTree>
    <p:extLst>
      <p:ext uri="{BB962C8B-B14F-4D97-AF65-F5344CB8AC3E}">
        <p14:creationId xmlns:p14="http://schemas.microsoft.com/office/powerpoint/2010/main" val="1904012800"/>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Architecture &amp; Management</a:t>
            </a:r>
            <a:endParaRPr lang="en-US" dirty="0"/>
          </a:p>
        </p:txBody>
      </p:sp>
      <p:sp>
        <p:nvSpPr>
          <p:cNvPr id="5" name="Flowchart: Multidocument 486"/>
          <p:cNvSpPr/>
          <p:nvPr/>
        </p:nvSpPr>
        <p:spPr>
          <a:xfrm>
            <a:off x="3770883" y="2771634"/>
            <a:ext cx="1048485" cy="809148"/>
          </a:xfrm>
          <a:prstGeom prst="flowChartMultidocumen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images</a:t>
            </a:r>
            <a:endParaRPr lang="en-US" dirty="0">
              <a:solidFill>
                <a:schemeClr val="tx1"/>
              </a:solidFill>
            </a:endParaRPr>
          </a:p>
        </p:txBody>
      </p:sp>
      <p:pic>
        <p:nvPicPr>
          <p:cNvPr id="10" name="Picture 4"/>
          <p:cNvPicPr>
            <a:picLocks noChangeAspect="1" noChangeArrowheads="1"/>
          </p:cNvPicPr>
          <p:nvPr/>
        </p:nvPicPr>
        <p:blipFill>
          <a:blip r:embed="rId3"/>
          <a:srcRect/>
          <a:stretch>
            <a:fillRect/>
          </a:stretch>
        </p:blipFill>
        <p:spPr bwMode="auto">
          <a:xfrm>
            <a:off x="424292" y="1730262"/>
            <a:ext cx="1234215" cy="822438"/>
          </a:xfrm>
          <a:prstGeom prst="rect">
            <a:avLst/>
          </a:prstGeom>
          <a:noFill/>
          <a:ln w="9525">
            <a:noFill/>
            <a:miter lim="800000"/>
            <a:headEnd/>
            <a:tailEnd/>
          </a:ln>
          <a:effectLst/>
        </p:spPr>
      </p:pic>
      <p:sp>
        <p:nvSpPr>
          <p:cNvPr id="11" name="TextBox 10"/>
          <p:cNvSpPr txBox="1"/>
          <p:nvPr/>
        </p:nvSpPr>
        <p:spPr>
          <a:xfrm>
            <a:off x="850901" y="7956550"/>
            <a:ext cx="368300" cy="307777"/>
          </a:xfrm>
          <a:prstGeom prst="rect">
            <a:avLst/>
          </a:prstGeom>
          <a:noFill/>
        </p:spPr>
        <p:txBody>
          <a:bodyPr wrap="square" rtlCol="0">
            <a:spAutoFit/>
          </a:bodyPr>
          <a:lstStyle/>
          <a:p>
            <a:pPr algn="ctr"/>
            <a:r>
              <a:rPr lang="en-US" sz="700" b="1" dirty="0" smtClean="0"/>
              <a:t>bib</a:t>
            </a:r>
          </a:p>
          <a:p>
            <a:pPr algn="ctr"/>
            <a:r>
              <a:rPr lang="en-US" sz="700" b="1" dirty="0" smtClean="0"/>
              <a:t>data</a:t>
            </a:r>
          </a:p>
        </p:txBody>
      </p:sp>
      <p:sp>
        <p:nvSpPr>
          <p:cNvPr id="12" name="TextBox 11"/>
          <p:cNvSpPr txBox="1"/>
          <p:nvPr/>
        </p:nvSpPr>
        <p:spPr>
          <a:xfrm>
            <a:off x="1003301" y="8108950"/>
            <a:ext cx="368300" cy="307777"/>
          </a:xfrm>
          <a:prstGeom prst="rect">
            <a:avLst/>
          </a:prstGeom>
          <a:noFill/>
        </p:spPr>
        <p:txBody>
          <a:bodyPr wrap="square" rtlCol="0">
            <a:spAutoFit/>
          </a:bodyPr>
          <a:lstStyle/>
          <a:p>
            <a:pPr algn="ctr"/>
            <a:r>
              <a:rPr lang="en-US" sz="700" b="1" dirty="0" smtClean="0"/>
              <a:t>bib</a:t>
            </a:r>
          </a:p>
          <a:p>
            <a:pPr algn="ctr"/>
            <a:r>
              <a:rPr lang="en-US" sz="700" b="1" dirty="0" smtClean="0"/>
              <a:t>data</a:t>
            </a:r>
          </a:p>
        </p:txBody>
      </p:sp>
      <p:sp>
        <p:nvSpPr>
          <p:cNvPr id="13" name="Flowchart: Document 298"/>
          <p:cNvSpPr/>
          <p:nvPr/>
        </p:nvSpPr>
        <p:spPr>
          <a:xfrm>
            <a:off x="889000" y="7966202"/>
            <a:ext cx="298450" cy="333248"/>
          </a:xfrm>
          <a:prstGeom prst="flowChartDocumen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solidFill>
                <a:schemeClr val="tx1"/>
              </a:solidFill>
            </a:endParaRPr>
          </a:p>
        </p:txBody>
      </p:sp>
      <p:sp>
        <p:nvSpPr>
          <p:cNvPr id="14" name="Flowchart: Document 298"/>
          <p:cNvSpPr/>
          <p:nvPr/>
        </p:nvSpPr>
        <p:spPr>
          <a:xfrm>
            <a:off x="1041400" y="8118602"/>
            <a:ext cx="298450" cy="333248"/>
          </a:xfrm>
          <a:prstGeom prst="flowChartDocumen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solidFill>
                <a:schemeClr val="tx1"/>
              </a:solidFill>
            </a:endParaRPr>
          </a:p>
        </p:txBody>
      </p:sp>
      <p:sp>
        <p:nvSpPr>
          <p:cNvPr id="15" name="Flowchart: Document 173"/>
          <p:cNvSpPr/>
          <p:nvPr/>
        </p:nvSpPr>
        <p:spPr>
          <a:xfrm>
            <a:off x="6234684" y="2771634"/>
            <a:ext cx="935957" cy="809148"/>
          </a:xfrm>
          <a:prstGeom prst="flowChartDocumen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Source METS</a:t>
            </a:r>
            <a:endParaRPr lang="en-US" dirty="0">
              <a:solidFill>
                <a:schemeClr val="tx1"/>
              </a:solidFill>
            </a:endParaRPr>
          </a:p>
        </p:txBody>
      </p:sp>
      <p:sp>
        <p:nvSpPr>
          <p:cNvPr id="16" name="Flowchart: Multidocument 486"/>
          <p:cNvSpPr/>
          <p:nvPr/>
        </p:nvSpPr>
        <p:spPr>
          <a:xfrm>
            <a:off x="5056609" y="2771634"/>
            <a:ext cx="1048485" cy="809148"/>
          </a:xfrm>
          <a:prstGeom prst="flowChartMultidocumen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text</a:t>
            </a:r>
            <a:endParaRPr lang="en-US" dirty="0">
              <a:solidFill>
                <a:schemeClr val="tx1"/>
              </a:solidFill>
            </a:endParaRPr>
          </a:p>
        </p:txBody>
      </p:sp>
      <p:sp>
        <p:nvSpPr>
          <p:cNvPr id="17" name="Flowchart: Document 173"/>
          <p:cNvSpPr/>
          <p:nvPr/>
        </p:nvSpPr>
        <p:spPr>
          <a:xfrm>
            <a:off x="4077693" y="4001182"/>
            <a:ext cx="978916" cy="846287"/>
          </a:xfrm>
          <a:prstGeom prst="flowChartDocumen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HT</a:t>
            </a:r>
          </a:p>
          <a:p>
            <a:pPr algn="ctr"/>
            <a:r>
              <a:rPr lang="en-US" dirty="0" smtClean="0">
                <a:solidFill>
                  <a:schemeClr val="tx1"/>
                </a:solidFill>
              </a:rPr>
              <a:t>METS</a:t>
            </a:r>
            <a:endParaRPr lang="en-US" dirty="0">
              <a:solidFill>
                <a:schemeClr val="tx1"/>
              </a:solidFill>
            </a:endParaRPr>
          </a:p>
        </p:txBody>
      </p:sp>
      <p:sp>
        <p:nvSpPr>
          <p:cNvPr id="20" name="Rectangle 19"/>
          <p:cNvSpPr/>
          <p:nvPr/>
        </p:nvSpPr>
        <p:spPr>
          <a:xfrm>
            <a:off x="3542284" y="2662153"/>
            <a:ext cx="3845816" cy="103292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4"/>
          <a:stretch>
            <a:fillRect/>
          </a:stretch>
        </p:blipFill>
        <p:spPr>
          <a:xfrm>
            <a:off x="7082000" y="3477882"/>
            <a:ext cx="612200" cy="612200"/>
          </a:xfrm>
          <a:prstGeom prst="rect">
            <a:avLst/>
          </a:prstGeom>
        </p:spPr>
      </p:pic>
      <p:sp>
        <p:nvSpPr>
          <p:cNvPr id="18" name="TextBox 17"/>
          <p:cNvSpPr txBox="1"/>
          <p:nvPr/>
        </p:nvSpPr>
        <p:spPr>
          <a:xfrm>
            <a:off x="2120900" y="1943100"/>
            <a:ext cx="6045200" cy="461665"/>
          </a:xfrm>
          <a:prstGeom prst="rect">
            <a:avLst/>
          </a:prstGeom>
          <a:noFill/>
        </p:spPr>
        <p:txBody>
          <a:bodyPr wrap="square" rtlCol="0">
            <a:spAutoFit/>
          </a:bodyPr>
          <a:lstStyle/>
          <a:p>
            <a:r>
              <a:rPr lang="en-US" sz="2400" dirty="0" smtClean="0"/>
              <a:t>../</a:t>
            </a:r>
            <a:r>
              <a:rPr lang="en-US" sz="2400" dirty="0" smtClean="0">
                <a:solidFill>
                  <a:srgbClr val="000000"/>
                </a:solidFill>
              </a:rPr>
              <a:t>uc1</a:t>
            </a:r>
            <a:r>
              <a:rPr lang="en-US" sz="2400" dirty="0" smtClean="0"/>
              <a:t>/pairtree_root/b3/54/34/86/b34543486</a:t>
            </a:r>
            <a:endParaRPr lang="en-US" sz="2400" dirty="0"/>
          </a:p>
        </p:txBody>
      </p:sp>
      <p:sp>
        <p:nvSpPr>
          <p:cNvPr id="21" name="TextBox 20"/>
          <p:cNvSpPr txBox="1"/>
          <p:nvPr/>
        </p:nvSpPr>
        <p:spPr>
          <a:xfrm>
            <a:off x="889000" y="2927317"/>
            <a:ext cx="2184400" cy="461665"/>
          </a:xfrm>
          <a:prstGeom prst="rect">
            <a:avLst/>
          </a:prstGeom>
          <a:noFill/>
        </p:spPr>
        <p:txBody>
          <a:bodyPr wrap="square" rtlCol="0">
            <a:spAutoFit/>
          </a:bodyPr>
          <a:lstStyle/>
          <a:p>
            <a:r>
              <a:rPr lang="en-US" sz="2400" dirty="0" smtClean="0"/>
              <a:t>b34543486.zip</a:t>
            </a:r>
          </a:p>
        </p:txBody>
      </p:sp>
      <p:sp>
        <p:nvSpPr>
          <p:cNvPr id="22" name="TextBox 21"/>
          <p:cNvSpPr txBox="1"/>
          <p:nvPr/>
        </p:nvSpPr>
        <p:spPr>
          <a:xfrm>
            <a:off x="889000" y="4149136"/>
            <a:ext cx="3060700" cy="461665"/>
          </a:xfrm>
          <a:prstGeom prst="rect">
            <a:avLst/>
          </a:prstGeom>
          <a:noFill/>
        </p:spPr>
        <p:txBody>
          <a:bodyPr wrap="square" rtlCol="0">
            <a:spAutoFit/>
          </a:bodyPr>
          <a:lstStyle/>
          <a:p>
            <a:r>
              <a:rPr lang="en-US" sz="2400" dirty="0" smtClean="0"/>
              <a:t>b34543486.mets.xml</a:t>
            </a:r>
          </a:p>
        </p:txBody>
      </p:sp>
      <p:sp>
        <p:nvSpPr>
          <p:cNvPr id="23" name="Oval 22"/>
          <p:cNvSpPr/>
          <p:nvPr/>
        </p:nvSpPr>
        <p:spPr>
          <a:xfrm>
            <a:off x="3655444" y="3630857"/>
            <a:ext cx="1789592" cy="1504404"/>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p:nvPr/>
        </p:nvSpPr>
        <p:spPr>
          <a:xfrm>
            <a:off x="5828086" y="2437116"/>
            <a:ext cx="1791888" cy="1506334"/>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0362263"/>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METS?</a:t>
            </a:r>
            <a:endParaRPr lang="en-US" dirty="0"/>
          </a:p>
        </p:txBody>
      </p:sp>
      <p:sp>
        <p:nvSpPr>
          <p:cNvPr id="3" name="Content Placeholder 2"/>
          <p:cNvSpPr>
            <a:spLocks noGrp="1"/>
          </p:cNvSpPr>
          <p:nvPr>
            <p:ph idx="1"/>
          </p:nvPr>
        </p:nvSpPr>
        <p:spPr/>
        <p:txBody>
          <a:bodyPr/>
          <a:lstStyle/>
          <a:p>
            <a:r>
              <a:rPr lang="en-US" smtClean="0"/>
              <a:t>Metadata Encoding and Transmission Standard</a:t>
            </a:r>
          </a:p>
          <a:p>
            <a:r>
              <a:rPr lang="en-US" smtClean="0"/>
              <a:t>Administrative (including preservation), Technical, and Structural metadata</a:t>
            </a:r>
            <a:endParaRPr lang="en-US" dirty="0"/>
          </a:p>
        </p:txBody>
      </p:sp>
    </p:spTree>
    <p:extLst>
      <p:ext uri="{BB962C8B-B14F-4D97-AF65-F5344CB8AC3E}">
        <p14:creationId xmlns:p14="http://schemas.microsoft.com/office/powerpoint/2010/main" val="7296914"/>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METS?</a:t>
            </a:r>
            <a:endParaRPr lang="en-US" dirty="0"/>
          </a:p>
        </p:txBody>
      </p:sp>
      <p:sp>
        <p:nvSpPr>
          <p:cNvPr id="3" name="Content Placeholder 2"/>
          <p:cNvSpPr>
            <a:spLocks noGrp="1"/>
          </p:cNvSpPr>
          <p:nvPr>
            <p:ph idx="1"/>
          </p:nvPr>
        </p:nvSpPr>
        <p:spPr/>
        <p:txBody>
          <a:bodyPr/>
          <a:lstStyle/>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smtClean="0">
                <a:solidFill>
                  <a:srgbClr val="404040"/>
                </a:solidFill>
                <a:latin typeface="Calibri" pitchFamily="28" charset="0"/>
              </a:rPr>
              <a:t>C</a:t>
            </a:r>
            <a:r>
              <a:rPr lang="en-GB" dirty="0" smtClean="0">
                <a:solidFill>
                  <a:srgbClr val="000000"/>
                </a:solidFill>
                <a:latin typeface="Calibri" pitchFamily="28" charset="0"/>
              </a:rPr>
              <a:t>an serve as Archival Information Package and a Dissemination Information Package</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smtClean="0">
                <a:solidFill>
                  <a:srgbClr val="000000"/>
                </a:solidFill>
                <a:latin typeface="Calibri" pitchFamily="28" charset="0"/>
              </a:rPr>
              <a:t>Designed to record the relationship between pieces of complex digital objects</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smtClean="0">
                <a:solidFill>
                  <a:srgbClr val="000000"/>
                </a:solidFill>
                <a:latin typeface="Calibri" pitchFamily="28" charset="0"/>
              </a:rPr>
              <a:t>Can be created automatically as texts are loaded or reloaded</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smtClean="0">
                <a:solidFill>
                  <a:srgbClr val="000000"/>
                </a:solidFill>
                <a:latin typeface="Calibri" pitchFamily="28" charset="0"/>
              </a:rPr>
              <a:t>Preservation actions (PREMIS) </a:t>
            </a:r>
          </a:p>
          <a:p>
            <a:pP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1400" dirty="0">
              <a:solidFill>
                <a:srgbClr val="404040"/>
              </a:solidFill>
              <a:latin typeface="Calibri" pitchFamily="28" charset="0"/>
            </a:endParaRPr>
          </a:p>
          <a:p>
            <a:pPr lvl="1">
              <a:buFont typeface="Arial" pitchFamily="2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1000" dirty="0">
              <a:solidFill>
                <a:srgbClr val="404040"/>
              </a:solidFill>
              <a:latin typeface="Calibri" pitchFamily="28" charset="0"/>
            </a:endParaRPr>
          </a:p>
          <a:p>
            <a:endParaRPr lang="en-US" dirty="0"/>
          </a:p>
          <a:p>
            <a:endParaRPr lang="en-US" dirty="0"/>
          </a:p>
        </p:txBody>
      </p:sp>
    </p:spTree>
    <p:extLst>
      <p:ext uri="{BB962C8B-B14F-4D97-AF65-F5344CB8AC3E}">
        <p14:creationId xmlns:p14="http://schemas.microsoft.com/office/powerpoint/2010/main" val="2872508441"/>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Metadata Framework</a:t>
            </a:r>
            <a:endParaRPr lang="en-US" dirty="0"/>
          </a:p>
        </p:txBody>
      </p:sp>
      <p:sp>
        <p:nvSpPr>
          <p:cNvPr id="3" name="Content Placeholder 2"/>
          <p:cNvSpPr>
            <a:spLocks noGrp="1"/>
          </p:cNvSpPr>
          <p:nvPr>
            <p:ph idx="1"/>
          </p:nvPr>
        </p:nvSpPr>
        <p:spPr/>
        <p:txBody>
          <a:bodyPr/>
          <a:lstStyle/>
          <a:p>
            <a:r>
              <a:rPr lang="en-US" dirty="0" smtClean="0"/>
              <a:t>Details and specifications at repository level</a:t>
            </a:r>
          </a:p>
          <a:p>
            <a:pPr lvl="1"/>
            <a:r>
              <a:rPr lang="en-US" dirty="0" smtClean="0"/>
              <a:t>Object specifications / Validation criteria</a:t>
            </a:r>
          </a:p>
          <a:p>
            <a:pPr lvl="1"/>
            <a:r>
              <a:rPr lang="en-US" dirty="0" smtClean="0"/>
              <a:t>Page-tagging</a:t>
            </a:r>
          </a:p>
          <a:p>
            <a:r>
              <a:rPr lang="en-US" dirty="0" smtClean="0"/>
              <a:t>Variations at object level</a:t>
            </a:r>
          </a:p>
          <a:p>
            <a:pPr lvl="1"/>
            <a:r>
              <a:rPr lang="en-US" dirty="0" smtClean="0"/>
              <a:t>Files missing</a:t>
            </a:r>
          </a:p>
          <a:p>
            <a:pPr lvl="1"/>
            <a:r>
              <a:rPr lang="en-US" dirty="0" smtClean="0"/>
              <a:t>Non-valid files</a:t>
            </a:r>
          </a:p>
          <a:p>
            <a:pPr lvl="1"/>
            <a:r>
              <a:rPr lang="en-US" dirty="0" smtClean="0"/>
              <a:t>Incorrect file checksums</a:t>
            </a:r>
            <a:endParaRPr lang="en-US" dirty="0"/>
          </a:p>
        </p:txBody>
      </p:sp>
      <p:sp>
        <p:nvSpPr>
          <p:cNvPr id="4" name="TextBox 3"/>
          <p:cNvSpPr txBox="1"/>
          <p:nvPr/>
        </p:nvSpPr>
        <p:spPr>
          <a:xfrm>
            <a:off x="1206500" y="5644634"/>
            <a:ext cx="6680200" cy="430887"/>
          </a:xfrm>
          <a:prstGeom prst="rect">
            <a:avLst/>
          </a:prstGeom>
          <a:noFill/>
        </p:spPr>
        <p:txBody>
          <a:bodyPr wrap="square" rtlCol="0">
            <a:spAutoFit/>
          </a:bodyPr>
          <a:lstStyle/>
          <a:p>
            <a:r>
              <a:rPr lang="en-US" sz="2200" dirty="0" smtClean="0">
                <a:solidFill>
                  <a:schemeClr val="tx1">
                    <a:lumMod val="75000"/>
                    <a:lumOff val="25000"/>
                  </a:schemeClr>
                </a:solidFill>
              </a:rPr>
              <a:t>http://www.hathitrust.org/digital_object_specifications</a:t>
            </a:r>
            <a:endParaRPr lang="en-US" sz="2200" dirty="0">
              <a:solidFill>
                <a:schemeClr val="tx1">
                  <a:lumMod val="75000"/>
                  <a:lumOff val="25000"/>
                </a:schemeClr>
              </a:solidFill>
            </a:endParaRPr>
          </a:p>
        </p:txBody>
      </p:sp>
    </p:spTree>
    <p:extLst>
      <p:ext uri="{BB962C8B-B14F-4D97-AF65-F5344CB8AC3E}">
        <p14:creationId xmlns:p14="http://schemas.microsoft.com/office/powerpoint/2010/main" val="184002931"/>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Architecture &amp; Management</a:t>
            </a:r>
            <a:endParaRPr lang="en-US" dirty="0"/>
          </a:p>
        </p:txBody>
      </p:sp>
      <p:sp>
        <p:nvSpPr>
          <p:cNvPr id="5" name="Flowchart: Multidocument 486"/>
          <p:cNvSpPr/>
          <p:nvPr/>
        </p:nvSpPr>
        <p:spPr>
          <a:xfrm>
            <a:off x="3770883" y="2771634"/>
            <a:ext cx="1048485" cy="809148"/>
          </a:xfrm>
          <a:prstGeom prst="flowChartMultidocumen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images</a:t>
            </a:r>
            <a:endParaRPr lang="en-US" dirty="0">
              <a:solidFill>
                <a:schemeClr val="tx1"/>
              </a:solidFill>
            </a:endParaRPr>
          </a:p>
        </p:txBody>
      </p:sp>
      <p:pic>
        <p:nvPicPr>
          <p:cNvPr id="10" name="Picture 4"/>
          <p:cNvPicPr>
            <a:picLocks noChangeAspect="1" noChangeArrowheads="1"/>
          </p:cNvPicPr>
          <p:nvPr/>
        </p:nvPicPr>
        <p:blipFill>
          <a:blip r:embed="rId3"/>
          <a:srcRect/>
          <a:stretch>
            <a:fillRect/>
          </a:stretch>
        </p:blipFill>
        <p:spPr bwMode="auto">
          <a:xfrm>
            <a:off x="424292" y="1730262"/>
            <a:ext cx="1234215" cy="822438"/>
          </a:xfrm>
          <a:prstGeom prst="rect">
            <a:avLst/>
          </a:prstGeom>
          <a:noFill/>
          <a:ln w="9525">
            <a:noFill/>
            <a:miter lim="800000"/>
            <a:headEnd/>
            <a:tailEnd/>
          </a:ln>
          <a:effectLst/>
        </p:spPr>
      </p:pic>
      <p:sp>
        <p:nvSpPr>
          <p:cNvPr id="11" name="TextBox 10"/>
          <p:cNvSpPr txBox="1"/>
          <p:nvPr/>
        </p:nvSpPr>
        <p:spPr>
          <a:xfrm>
            <a:off x="850901" y="7956550"/>
            <a:ext cx="368300" cy="307777"/>
          </a:xfrm>
          <a:prstGeom prst="rect">
            <a:avLst/>
          </a:prstGeom>
          <a:noFill/>
        </p:spPr>
        <p:txBody>
          <a:bodyPr wrap="square" rtlCol="0">
            <a:spAutoFit/>
          </a:bodyPr>
          <a:lstStyle/>
          <a:p>
            <a:pPr algn="ctr"/>
            <a:r>
              <a:rPr lang="en-US" sz="700" b="1" dirty="0" smtClean="0"/>
              <a:t>bib</a:t>
            </a:r>
          </a:p>
          <a:p>
            <a:pPr algn="ctr"/>
            <a:r>
              <a:rPr lang="en-US" sz="700" b="1" dirty="0" smtClean="0"/>
              <a:t>data</a:t>
            </a:r>
          </a:p>
        </p:txBody>
      </p:sp>
      <p:sp>
        <p:nvSpPr>
          <p:cNvPr id="12" name="TextBox 11"/>
          <p:cNvSpPr txBox="1"/>
          <p:nvPr/>
        </p:nvSpPr>
        <p:spPr>
          <a:xfrm>
            <a:off x="1003301" y="8108950"/>
            <a:ext cx="368300" cy="307777"/>
          </a:xfrm>
          <a:prstGeom prst="rect">
            <a:avLst/>
          </a:prstGeom>
          <a:noFill/>
        </p:spPr>
        <p:txBody>
          <a:bodyPr wrap="square" rtlCol="0">
            <a:spAutoFit/>
          </a:bodyPr>
          <a:lstStyle/>
          <a:p>
            <a:pPr algn="ctr"/>
            <a:r>
              <a:rPr lang="en-US" sz="700" b="1" dirty="0" smtClean="0"/>
              <a:t>bib</a:t>
            </a:r>
          </a:p>
          <a:p>
            <a:pPr algn="ctr"/>
            <a:r>
              <a:rPr lang="en-US" sz="700" b="1" dirty="0" smtClean="0"/>
              <a:t>data</a:t>
            </a:r>
          </a:p>
        </p:txBody>
      </p:sp>
      <p:sp>
        <p:nvSpPr>
          <p:cNvPr id="13" name="Flowchart: Document 298"/>
          <p:cNvSpPr/>
          <p:nvPr/>
        </p:nvSpPr>
        <p:spPr>
          <a:xfrm>
            <a:off x="889000" y="7966202"/>
            <a:ext cx="298450" cy="333248"/>
          </a:xfrm>
          <a:prstGeom prst="flowChartDocumen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solidFill>
                <a:schemeClr val="tx1"/>
              </a:solidFill>
            </a:endParaRPr>
          </a:p>
        </p:txBody>
      </p:sp>
      <p:sp>
        <p:nvSpPr>
          <p:cNvPr id="14" name="Flowchart: Document 298"/>
          <p:cNvSpPr/>
          <p:nvPr/>
        </p:nvSpPr>
        <p:spPr>
          <a:xfrm>
            <a:off x="1041400" y="8118602"/>
            <a:ext cx="298450" cy="333248"/>
          </a:xfrm>
          <a:prstGeom prst="flowChartDocumen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solidFill>
                <a:schemeClr val="tx1"/>
              </a:solidFill>
            </a:endParaRPr>
          </a:p>
        </p:txBody>
      </p:sp>
      <p:sp>
        <p:nvSpPr>
          <p:cNvPr id="15" name="Flowchart: Document 173"/>
          <p:cNvSpPr/>
          <p:nvPr/>
        </p:nvSpPr>
        <p:spPr>
          <a:xfrm>
            <a:off x="6234684" y="2771634"/>
            <a:ext cx="935957" cy="809148"/>
          </a:xfrm>
          <a:prstGeom prst="flowChartDocumen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Source METS</a:t>
            </a:r>
            <a:endParaRPr lang="en-US" dirty="0">
              <a:solidFill>
                <a:schemeClr val="tx1"/>
              </a:solidFill>
            </a:endParaRPr>
          </a:p>
        </p:txBody>
      </p:sp>
      <p:sp>
        <p:nvSpPr>
          <p:cNvPr id="16" name="Flowchart: Multidocument 486"/>
          <p:cNvSpPr/>
          <p:nvPr/>
        </p:nvSpPr>
        <p:spPr>
          <a:xfrm>
            <a:off x="5056609" y="2771634"/>
            <a:ext cx="1048485" cy="809148"/>
          </a:xfrm>
          <a:prstGeom prst="flowChartMultidocumen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text</a:t>
            </a:r>
            <a:endParaRPr lang="en-US" dirty="0">
              <a:solidFill>
                <a:schemeClr val="tx1"/>
              </a:solidFill>
            </a:endParaRPr>
          </a:p>
        </p:txBody>
      </p:sp>
      <p:sp>
        <p:nvSpPr>
          <p:cNvPr id="17" name="Flowchart: Document 173"/>
          <p:cNvSpPr/>
          <p:nvPr/>
        </p:nvSpPr>
        <p:spPr>
          <a:xfrm>
            <a:off x="4077693" y="4001182"/>
            <a:ext cx="978916" cy="846287"/>
          </a:xfrm>
          <a:prstGeom prst="flowChartDocumen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HT</a:t>
            </a:r>
          </a:p>
          <a:p>
            <a:pPr algn="ctr"/>
            <a:r>
              <a:rPr lang="en-US" dirty="0" smtClean="0">
                <a:solidFill>
                  <a:schemeClr val="tx1"/>
                </a:solidFill>
              </a:rPr>
              <a:t>METS</a:t>
            </a:r>
            <a:endParaRPr lang="en-US" dirty="0">
              <a:solidFill>
                <a:schemeClr val="tx1"/>
              </a:solidFill>
            </a:endParaRPr>
          </a:p>
        </p:txBody>
      </p:sp>
      <p:sp>
        <p:nvSpPr>
          <p:cNvPr id="20" name="Rectangle 19"/>
          <p:cNvSpPr/>
          <p:nvPr/>
        </p:nvSpPr>
        <p:spPr>
          <a:xfrm>
            <a:off x="3542284" y="2662153"/>
            <a:ext cx="3845816" cy="103292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4"/>
          <a:stretch>
            <a:fillRect/>
          </a:stretch>
        </p:blipFill>
        <p:spPr>
          <a:xfrm>
            <a:off x="7082000" y="3477882"/>
            <a:ext cx="612200" cy="612200"/>
          </a:xfrm>
          <a:prstGeom prst="rect">
            <a:avLst/>
          </a:prstGeom>
        </p:spPr>
      </p:pic>
      <p:sp>
        <p:nvSpPr>
          <p:cNvPr id="18" name="TextBox 17"/>
          <p:cNvSpPr txBox="1"/>
          <p:nvPr/>
        </p:nvSpPr>
        <p:spPr>
          <a:xfrm>
            <a:off x="2120900" y="1943100"/>
            <a:ext cx="6045200" cy="461665"/>
          </a:xfrm>
          <a:prstGeom prst="rect">
            <a:avLst/>
          </a:prstGeom>
          <a:noFill/>
        </p:spPr>
        <p:txBody>
          <a:bodyPr wrap="square" rtlCol="0">
            <a:spAutoFit/>
          </a:bodyPr>
          <a:lstStyle/>
          <a:p>
            <a:r>
              <a:rPr lang="en-US" sz="2400" dirty="0" smtClean="0"/>
              <a:t>../</a:t>
            </a:r>
            <a:r>
              <a:rPr lang="en-US" sz="2400" dirty="0" smtClean="0">
                <a:solidFill>
                  <a:srgbClr val="000000"/>
                </a:solidFill>
              </a:rPr>
              <a:t>uc1</a:t>
            </a:r>
            <a:r>
              <a:rPr lang="en-US" sz="2400" dirty="0" smtClean="0"/>
              <a:t>/pairtree_root/b3/54/34/86/b34543486</a:t>
            </a:r>
            <a:endParaRPr lang="en-US" sz="2400" dirty="0"/>
          </a:p>
        </p:txBody>
      </p:sp>
      <p:sp>
        <p:nvSpPr>
          <p:cNvPr id="21" name="TextBox 20"/>
          <p:cNvSpPr txBox="1"/>
          <p:nvPr/>
        </p:nvSpPr>
        <p:spPr>
          <a:xfrm>
            <a:off x="889000" y="2927317"/>
            <a:ext cx="2184400" cy="461665"/>
          </a:xfrm>
          <a:prstGeom prst="rect">
            <a:avLst/>
          </a:prstGeom>
          <a:noFill/>
        </p:spPr>
        <p:txBody>
          <a:bodyPr wrap="square" rtlCol="0">
            <a:spAutoFit/>
          </a:bodyPr>
          <a:lstStyle/>
          <a:p>
            <a:r>
              <a:rPr lang="en-US" sz="2400" dirty="0" smtClean="0"/>
              <a:t>b34543486.zip</a:t>
            </a:r>
          </a:p>
        </p:txBody>
      </p:sp>
      <p:sp>
        <p:nvSpPr>
          <p:cNvPr id="22" name="TextBox 21"/>
          <p:cNvSpPr txBox="1"/>
          <p:nvPr/>
        </p:nvSpPr>
        <p:spPr>
          <a:xfrm>
            <a:off x="889000" y="4149136"/>
            <a:ext cx="3060700" cy="461665"/>
          </a:xfrm>
          <a:prstGeom prst="rect">
            <a:avLst/>
          </a:prstGeom>
          <a:noFill/>
        </p:spPr>
        <p:txBody>
          <a:bodyPr wrap="square" rtlCol="0">
            <a:spAutoFit/>
          </a:bodyPr>
          <a:lstStyle/>
          <a:p>
            <a:r>
              <a:rPr lang="en-US" sz="2400" dirty="0" smtClean="0"/>
              <a:t>b34543486.mets.xml</a:t>
            </a:r>
          </a:p>
        </p:txBody>
      </p:sp>
      <p:sp>
        <p:nvSpPr>
          <p:cNvPr id="23" name="Oval 22"/>
          <p:cNvSpPr/>
          <p:nvPr/>
        </p:nvSpPr>
        <p:spPr>
          <a:xfrm>
            <a:off x="3655444" y="3630857"/>
            <a:ext cx="1789592" cy="1504404"/>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p:nvPr/>
        </p:nvSpPr>
        <p:spPr>
          <a:xfrm>
            <a:off x="5828086" y="2437116"/>
            <a:ext cx="1791888" cy="1506334"/>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4768720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p:txBody>
          <a:bodyPr/>
          <a:lstStyle/>
          <a:p>
            <a:r>
              <a:rPr lang="en-US">
                <a:solidFill>
                  <a:srgbClr val="404040"/>
                </a:solidFill>
                <a:latin typeface="Calibri" charset="0"/>
              </a:rPr>
              <a:t>The Name</a:t>
            </a:r>
          </a:p>
        </p:txBody>
      </p:sp>
      <p:sp>
        <p:nvSpPr>
          <p:cNvPr id="12290" name="Content Placeholder 2"/>
          <p:cNvSpPr>
            <a:spLocks noGrp="1"/>
          </p:cNvSpPr>
          <p:nvPr>
            <p:ph idx="1"/>
          </p:nvPr>
        </p:nvSpPr>
        <p:spPr/>
        <p:txBody>
          <a:bodyPr/>
          <a:lstStyle/>
          <a:p>
            <a:r>
              <a:rPr lang="en-US" dirty="0">
                <a:solidFill>
                  <a:srgbClr val="000000"/>
                </a:solidFill>
                <a:latin typeface="Calibri" charset="0"/>
              </a:rPr>
              <a:t>The meaning behind the name</a:t>
            </a:r>
          </a:p>
          <a:p>
            <a:pPr lvl="1"/>
            <a:r>
              <a:rPr lang="en-US" dirty="0" err="1">
                <a:solidFill>
                  <a:srgbClr val="000000"/>
                </a:solidFill>
                <a:latin typeface="Calibri" charset="0"/>
              </a:rPr>
              <a:t>Hathi</a:t>
            </a:r>
            <a:r>
              <a:rPr lang="en-US" dirty="0">
                <a:solidFill>
                  <a:srgbClr val="000000"/>
                </a:solidFill>
                <a:latin typeface="Calibri" charset="0"/>
              </a:rPr>
              <a:t> (hah-tee)--Hindi for elephant</a:t>
            </a:r>
          </a:p>
          <a:p>
            <a:pPr lvl="1"/>
            <a:r>
              <a:rPr lang="en-US" dirty="0">
                <a:solidFill>
                  <a:srgbClr val="000000"/>
                </a:solidFill>
                <a:latin typeface="Calibri" charset="0"/>
              </a:rPr>
              <a:t>Big, strong</a:t>
            </a:r>
          </a:p>
          <a:p>
            <a:pPr lvl="1"/>
            <a:r>
              <a:rPr lang="en-US" dirty="0">
                <a:solidFill>
                  <a:srgbClr val="000000"/>
                </a:solidFill>
                <a:latin typeface="Calibri" charset="0"/>
              </a:rPr>
              <a:t>Never forgets, wise</a:t>
            </a:r>
          </a:p>
          <a:p>
            <a:pPr lvl="1"/>
            <a:r>
              <a:rPr lang="en-US" dirty="0">
                <a:solidFill>
                  <a:srgbClr val="000000"/>
                </a:solidFill>
                <a:latin typeface="Calibri" charset="0"/>
              </a:rPr>
              <a:t>Secure</a:t>
            </a:r>
          </a:p>
          <a:p>
            <a:pPr lvl="1"/>
            <a:r>
              <a:rPr lang="en-US" dirty="0">
                <a:solidFill>
                  <a:srgbClr val="000000"/>
                </a:solidFill>
                <a:latin typeface="Calibri" charset="0"/>
              </a:rPr>
              <a:t>Trustworthy</a:t>
            </a:r>
          </a:p>
          <a:p>
            <a:pPr lvl="1"/>
            <a:endParaRPr lang="en-US" dirty="0">
              <a:solidFill>
                <a:srgbClr val="000000"/>
              </a:solidFill>
              <a:latin typeface="Calibri" charset="0"/>
            </a:endParaRPr>
          </a:p>
        </p:txBody>
      </p:sp>
      <p:pic>
        <p:nvPicPr>
          <p:cNvPr id="12291" name="Picture 6" descr="http://www.gasolinealleyantiques.com/images/Records%20Page/lg-79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2667000"/>
            <a:ext cx="2486025" cy="2514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0816408"/>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88606" y="365632"/>
            <a:ext cx="8523497" cy="6100275"/>
          </a:xfrm>
        </p:spPr>
        <p:txBody>
          <a:bodyPr>
            <a:noAutofit/>
          </a:bodyPr>
          <a:lstStyle/>
          <a:p>
            <a:pPr marL="0" indent="0">
              <a:buNone/>
            </a:pPr>
            <a:r>
              <a:rPr lang="en-US" sz="1200" dirty="0" smtClean="0"/>
              <a:t>Object Entity</a:t>
            </a:r>
          </a:p>
          <a:p>
            <a:pPr marL="0" indent="0">
              <a:buNone/>
            </a:pPr>
            <a:r>
              <a:rPr lang="en-US" sz="700" dirty="0" smtClean="0"/>
              <a:t>&lt;</a:t>
            </a:r>
            <a:r>
              <a:rPr lang="en-US" sz="700" dirty="0" err="1"/>
              <a:t>PREMIS:object</a:t>
            </a:r>
            <a:r>
              <a:rPr lang="en-US" sz="700" dirty="0"/>
              <a:t> </a:t>
            </a:r>
            <a:r>
              <a:rPr lang="en-US" sz="700" dirty="0" err="1"/>
              <a:t>xsi:type</a:t>
            </a:r>
            <a:r>
              <a:rPr lang="en-US" sz="700" dirty="0"/>
              <a:t>="</a:t>
            </a:r>
            <a:r>
              <a:rPr lang="en-US" sz="700" dirty="0" err="1" smtClean="0"/>
              <a:t>PREMIS:representation</a:t>
            </a:r>
            <a:r>
              <a:rPr lang="en-US" sz="700" dirty="0" smtClean="0"/>
              <a:t>”&gt;</a:t>
            </a:r>
          </a:p>
          <a:p>
            <a:pPr marL="0" indent="0">
              <a:buNone/>
            </a:pPr>
            <a:r>
              <a:rPr lang="en-US" sz="700" dirty="0"/>
              <a:t>	</a:t>
            </a:r>
            <a:r>
              <a:rPr lang="en-US" sz="700" dirty="0" smtClean="0"/>
              <a:t>&lt;</a:t>
            </a:r>
            <a:r>
              <a:rPr lang="en-US" sz="700" dirty="0" err="1"/>
              <a:t>PREMIS:objectIdentifier</a:t>
            </a:r>
            <a:r>
              <a:rPr lang="en-US" sz="700" dirty="0" smtClean="0"/>
              <a:t>&gt;</a:t>
            </a:r>
          </a:p>
          <a:p>
            <a:pPr marL="400050" lvl="1" indent="0">
              <a:buNone/>
            </a:pPr>
            <a:r>
              <a:rPr lang="en-US" sz="700" dirty="0"/>
              <a:t>	</a:t>
            </a:r>
            <a:r>
              <a:rPr lang="en-US" sz="700" dirty="0" smtClean="0"/>
              <a:t>	&lt;</a:t>
            </a:r>
            <a:r>
              <a:rPr lang="en-US" sz="700" dirty="0" err="1"/>
              <a:t>PREMIS:objectIdentifierType</a:t>
            </a:r>
            <a:r>
              <a:rPr lang="en-US" sz="700" dirty="0"/>
              <a:t>&gt;identifier&lt;/</a:t>
            </a:r>
            <a:r>
              <a:rPr lang="en-US" sz="700" dirty="0" err="1"/>
              <a:t>PREMIS:objectIdentifierType</a:t>
            </a:r>
            <a:r>
              <a:rPr lang="en-US" sz="700" dirty="0" smtClean="0"/>
              <a:t>&gt;</a:t>
            </a:r>
          </a:p>
          <a:p>
            <a:pPr marL="400050" lvl="1" indent="0">
              <a:buNone/>
            </a:pPr>
            <a:r>
              <a:rPr lang="en-US" sz="700" dirty="0"/>
              <a:t>	</a:t>
            </a:r>
            <a:r>
              <a:rPr lang="en-US" sz="700" dirty="0" smtClean="0"/>
              <a:t>	&lt;</a:t>
            </a:r>
            <a:r>
              <a:rPr lang="en-US" sz="700" dirty="0" err="1"/>
              <a:t>PREMIS:objectIdentifierValue</a:t>
            </a:r>
            <a:r>
              <a:rPr lang="en-US" sz="700" dirty="0"/>
              <a:t>&gt;dul1.ark:/13960/t13n2vj0t&lt;/</a:t>
            </a:r>
            <a:r>
              <a:rPr lang="en-US" sz="700" dirty="0" err="1"/>
              <a:t>PREMIS:objectIdentifierValue</a:t>
            </a:r>
            <a:r>
              <a:rPr lang="en-US" sz="700" dirty="0" smtClean="0"/>
              <a:t>&gt;</a:t>
            </a:r>
          </a:p>
          <a:p>
            <a:pPr marL="400050" lvl="1" indent="0">
              <a:buNone/>
            </a:pPr>
            <a:r>
              <a:rPr lang="en-US" sz="700" dirty="0"/>
              <a:t>	</a:t>
            </a:r>
            <a:r>
              <a:rPr lang="en-US" sz="700" dirty="0" smtClean="0"/>
              <a:t>&lt;</a:t>
            </a:r>
            <a:r>
              <a:rPr lang="en-US" sz="700" dirty="0"/>
              <a:t>/</a:t>
            </a:r>
            <a:r>
              <a:rPr lang="en-US" sz="700" dirty="0" err="1"/>
              <a:t>PREMIS:objectIdentifier</a:t>
            </a:r>
            <a:r>
              <a:rPr lang="en-US" sz="700" dirty="0"/>
              <a:t>&gt;</a:t>
            </a:r>
          </a:p>
          <a:p>
            <a:pPr marL="0" indent="0">
              <a:buNone/>
            </a:pPr>
            <a:r>
              <a:rPr lang="en-US" sz="700" dirty="0" smtClean="0"/>
              <a:t>	&lt;</a:t>
            </a:r>
            <a:r>
              <a:rPr lang="en-US" sz="700" dirty="0" err="1"/>
              <a:t>PREMIS:significantProperties</a:t>
            </a:r>
            <a:r>
              <a:rPr lang="en-US" sz="700" dirty="0" smtClean="0"/>
              <a:t>&gt;</a:t>
            </a:r>
          </a:p>
          <a:p>
            <a:pPr marL="0" indent="0">
              <a:buNone/>
            </a:pPr>
            <a:r>
              <a:rPr lang="en-US" sz="700" dirty="0"/>
              <a:t>	</a:t>
            </a:r>
            <a:r>
              <a:rPr lang="en-US" sz="700" dirty="0" smtClean="0"/>
              <a:t>	&lt;</a:t>
            </a:r>
            <a:r>
              <a:rPr lang="en-US" sz="700" dirty="0" err="1"/>
              <a:t>PREMIS:significantPropertiesType</a:t>
            </a:r>
            <a:r>
              <a:rPr lang="en-US" sz="700" dirty="0"/>
              <a:t>&gt;file count&lt;/</a:t>
            </a:r>
            <a:r>
              <a:rPr lang="en-US" sz="700" dirty="0" err="1"/>
              <a:t>PREMIS:significantPropertiesType</a:t>
            </a:r>
            <a:r>
              <a:rPr lang="en-US" sz="700" dirty="0"/>
              <a:t>&gt; </a:t>
            </a:r>
            <a:endParaRPr lang="en-US" sz="700" dirty="0" smtClean="0"/>
          </a:p>
          <a:p>
            <a:pPr marL="800100" lvl="2" indent="0">
              <a:buNone/>
            </a:pPr>
            <a:r>
              <a:rPr lang="en-US" sz="700" dirty="0"/>
              <a:t>	</a:t>
            </a:r>
            <a:r>
              <a:rPr lang="en-US" sz="700" dirty="0" smtClean="0"/>
              <a:t>&lt;</a:t>
            </a:r>
            <a:r>
              <a:rPr lang="en-US" sz="700" dirty="0" err="1"/>
              <a:t>PREMIS:significantPropertiesValue</a:t>
            </a:r>
            <a:r>
              <a:rPr lang="en-US" sz="700" dirty="0"/>
              <a:t>&gt;960&lt;/</a:t>
            </a:r>
            <a:r>
              <a:rPr lang="en-US" sz="700" dirty="0" err="1"/>
              <a:t>PREMIS:significantPropertiesValue</a:t>
            </a:r>
            <a:r>
              <a:rPr lang="en-US" sz="700" dirty="0" smtClean="0"/>
              <a:t>&gt;</a:t>
            </a:r>
          </a:p>
          <a:p>
            <a:pPr marL="800100" lvl="2" indent="0">
              <a:buNone/>
            </a:pPr>
            <a:r>
              <a:rPr lang="en-US" sz="700" dirty="0" smtClean="0"/>
              <a:t>&lt;</a:t>
            </a:r>
            <a:r>
              <a:rPr lang="en-US" sz="700" dirty="0"/>
              <a:t>/</a:t>
            </a:r>
            <a:r>
              <a:rPr lang="en-US" sz="700" dirty="0" err="1"/>
              <a:t>PREMIS:significantProperties</a:t>
            </a:r>
            <a:r>
              <a:rPr lang="en-US" sz="700" dirty="0"/>
              <a:t>&gt;</a:t>
            </a:r>
          </a:p>
          <a:p>
            <a:pPr marL="400050" lvl="1" indent="0">
              <a:buNone/>
            </a:pPr>
            <a:r>
              <a:rPr lang="en-US" sz="700" dirty="0"/>
              <a:t>&lt;</a:t>
            </a:r>
            <a:r>
              <a:rPr lang="en-US" sz="700" dirty="0" err="1"/>
              <a:t>PREMIS:significantProperties</a:t>
            </a:r>
            <a:r>
              <a:rPr lang="en-US" sz="700" dirty="0" smtClean="0"/>
              <a:t>&gt;</a:t>
            </a:r>
          </a:p>
          <a:p>
            <a:pPr marL="400050" lvl="1" indent="0">
              <a:buNone/>
            </a:pPr>
            <a:r>
              <a:rPr lang="en-US" sz="700" dirty="0"/>
              <a:t>	</a:t>
            </a:r>
            <a:r>
              <a:rPr lang="en-US" sz="700" dirty="0" smtClean="0"/>
              <a:t>	&lt;</a:t>
            </a:r>
            <a:r>
              <a:rPr lang="en-US" sz="700" dirty="0" err="1"/>
              <a:t>PREMIS:significantPropertiesType</a:t>
            </a:r>
            <a:r>
              <a:rPr lang="en-US" sz="700" dirty="0"/>
              <a:t>&gt;page count&lt;/</a:t>
            </a:r>
            <a:r>
              <a:rPr lang="en-US" sz="700" dirty="0" err="1"/>
              <a:t>PREMIS:significantPropertiesType</a:t>
            </a:r>
            <a:r>
              <a:rPr lang="en-US" sz="700" dirty="0"/>
              <a:t>&gt; </a:t>
            </a:r>
          </a:p>
          <a:p>
            <a:pPr marL="400050" lvl="1" indent="0">
              <a:buNone/>
            </a:pPr>
            <a:r>
              <a:rPr lang="en-US" sz="700" dirty="0" smtClean="0"/>
              <a:t>		&lt;</a:t>
            </a:r>
            <a:r>
              <a:rPr lang="en-US" sz="700" dirty="0" err="1"/>
              <a:t>PREMIS:significantPropertiesValue</a:t>
            </a:r>
            <a:r>
              <a:rPr lang="en-US" sz="700" dirty="0"/>
              <a:t>&gt;320&lt;/</a:t>
            </a:r>
            <a:r>
              <a:rPr lang="en-US" sz="700" dirty="0" err="1"/>
              <a:t>PREMIS:significantPropertiesValue</a:t>
            </a:r>
            <a:r>
              <a:rPr lang="en-US" sz="700" dirty="0"/>
              <a:t>&gt; </a:t>
            </a:r>
          </a:p>
          <a:p>
            <a:pPr marL="400050" lvl="1" indent="0">
              <a:buNone/>
            </a:pPr>
            <a:r>
              <a:rPr lang="en-US" sz="700" dirty="0"/>
              <a:t>&lt;/</a:t>
            </a:r>
            <a:r>
              <a:rPr lang="en-US" sz="700" dirty="0" err="1"/>
              <a:t>PREMIS:significantProperties</a:t>
            </a:r>
            <a:r>
              <a:rPr lang="en-US" sz="700" dirty="0"/>
              <a:t>&gt;</a:t>
            </a:r>
          </a:p>
          <a:p>
            <a:pPr marL="0" indent="0">
              <a:buNone/>
            </a:pPr>
            <a:r>
              <a:rPr lang="en-US" sz="700" dirty="0"/>
              <a:t>&lt;/</a:t>
            </a:r>
            <a:r>
              <a:rPr lang="en-US" sz="700" dirty="0" err="1"/>
              <a:t>PREMIS:object</a:t>
            </a:r>
            <a:r>
              <a:rPr lang="en-US" sz="700" dirty="0" smtClean="0"/>
              <a:t>&gt;</a:t>
            </a:r>
          </a:p>
          <a:p>
            <a:pPr marL="0" indent="0">
              <a:buNone/>
            </a:pPr>
            <a:endParaRPr lang="en-US" sz="700" dirty="0"/>
          </a:p>
          <a:p>
            <a:pPr marL="0" indent="0">
              <a:buNone/>
            </a:pPr>
            <a:r>
              <a:rPr lang="en-US" sz="1200" dirty="0"/>
              <a:t>Event </a:t>
            </a:r>
            <a:r>
              <a:rPr lang="en-US" sz="1200" dirty="0" smtClean="0"/>
              <a:t>Entity</a:t>
            </a:r>
            <a:endParaRPr lang="en-US" sz="1200" dirty="0"/>
          </a:p>
          <a:p>
            <a:pPr marL="0" indent="0">
              <a:buNone/>
            </a:pPr>
            <a:r>
              <a:rPr lang="en-US" sz="700" dirty="0"/>
              <a:t>&lt;</a:t>
            </a:r>
            <a:r>
              <a:rPr lang="en-US" sz="700" dirty="0" err="1"/>
              <a:t>PREMIS:event</a:t>
            </a:r>
            <a:r>
              <a:rPr lang="en-US" sz="700" dirty="0" smtClean="0"/>
              <a:t>&gt;</a:t>
            </a:r>
          </a:p>
          <a:p>
            <a:pPr marL="0" indent="0">
              <a:buNone/>
            </a:pPr>
            <a:r>
              <a:rPr lang="en-US" sz="700" dirty="0"/>
              <a:t>	</a:t>
            </a:r>
            <a:r>
              <a:rPr lang="en-US" sz="700" dirty="0" smtClean="0"/>
              <a:t>&lt;</a:t>
            </a:r>
            <a:r>
              <a:rPr lang="en-US" sz="700" dirty="0" err="1"/>
              <a:t>PREMIS:eventIdentifier</a:t>
            </a:r>
            <a:r>
              <a:rPr lang="en-US" sz="700" dirty="0" smtClean="0"/>
              <a:t>&gt;</a:t>
            </a:r>
          </a:p>
          <a:p>
            <a:pPr marL="400050" lvl="1" indent="0">
              <a:buNone/>
            </a:pPr>
            <a:r>
              <a:rPr lang="en-US" sz="700" dirty="0"/>
              <a:t>	</a:t>
            </a:r>
            <a:r>
              <a:rPr lang="en-US" sz="700" dirty="0" smtClean="0"/>
              <a:t>	&lt;</a:t>
            </a:r>
            <a:r>
              <a:rPr lang="en-US" sz="700" dirty="0" err="1"/>
              <a:t>PREMIS:eventIdentifierType</a:t>
            </a:r>
            <a:r>
              <a:rPr lang="en-US" sz="700" dirty="0"/>
              <a:t>&gt;UUID&lt;/</a:t>
            </a:r>
            <a:r>
              <a:rPr lang="en-US" sz="700" dirty="0" err="1"/>
              <a:t>PREMIS:eventIdentifierType</a:t>
            </a:r>
            <a:r>
              <a:rPr lang="en-US" sz="700" dirty="0"/>
              <a:t>&gt;</a:t>
            </a:r>
          </a:p>
          <a:p>
            <a:pPr marL="400050" lvl="1" indent="0">
              <a:buNone/>
            </a:pPr>
            <a:r>
              <a:rPr lang="en-US" sz="700" dirty="0" smtClean="0"/>
              <a:t>		&lt;</a:t>
            </a:r>
            <a:r>
              <a:rPr lang="en-US" sz="700" dirty="0" err="1"/>
              <a:t>PREMIS:eventIdentifierValue</a:t>
            </a:r>
            <a:r>
              <a:rPr lang="en-US" sz="700" dirty="0"/>
              <a:t>&gt;9af6a994-f6fe-3a61-ac0e-be793d347edb&lt;/</a:t>
            </a:r>
            <a:r>
              <a:rPr lang="en-US" sz="700" dirty="0" err="1"/>
              <a:t>PREMIS:eventIdentifierValue</a:t>
            </a:r>
            <a:r>
              <a:rPr lang="en-US" sz="700" dirty="0"/>
              <a:t>&gt; </a:t>
            </a:r>
          </a:p>
          <a:p>
            <a:pPr marL="400050" lvl="1" indent="0">
              <a:buNone/>
            </a:pPr>
            <a:r>
              <a:rPr lang="en-US" sz="700" dirty="0"/>
              <a:t>&lt;/</a:t>
            </a:r>
            <a:r>
              <a:rPr lang="en-US" sz="700" dirty="0" err="1"/>
              <a:t>PREMIS:eventIdentifier</a:t>
            </a:r>
            <a:r>
              <a:rPr lang="en-US" sz="700" dirty="0"/>
              <a:t>&gt;</a:t>
            </a:r>
          </a:p>
          <a:p>
            <a:pPr marL="400050" lvl="1" indent="0">
              <a:buNone/>
            </a:pPr>
            <a:r>
              <a:rPr lang="en-US" sz="700" dirty="0"/>
              <a:t>&lt;</a:t>
            </a:r>
            <a:r>
              <a:rPr lang="en-US" sz="700" dirty="0" err="1"/>
              <a:t>PREMIS:eventType</a:t>
            </a:r>
            <a:r>
              <a:rPr lang="en-US" sz="700" dirty="0"/>
              <a:t>&gt;package inspection&lt;/</a:t>
            </a:r>
            <a:r>
              <a:rPr lang="en-US" sz="700" dirty="0" err="1"/>
              <a:t>PREMIS:eventType</a:t>
            </a:r>
            <a:r>
              <a:rPr lang="en-US" sz="700" dirty="0"/>
              <a:t>&gt; </a:t>
            </a:r>
          </a:p>
          <a:p>
            <a:pPr marL="400050" lvl="1" indent="0">
              <a:buNone/>
            </a:pPr>
            <a:r>
              <a:rPr lang="en-US" sz="700" dirty="0"/>
              <a:t> &lt;</a:t>
            </a:r>
            <a:r>
              <a:rPr lang="en-US" sz="700" dirty="0" err="1"/>
              <a:t>PREMIS:eventDateTime</a:t>
            </a:r>
            <a:r>
              <a:rPr lang="en-US" sz="700" dirty="0"/>
              <a:t>&gt;2011-10-25T20:37:51Z&lt;/</a:t>
            </a:r>
            <a:r>
              <a:rPr lang="en-US" sz="700" dirty="0" err="1"/>
              <a:t>PREMIS:eventDateTime</a:t>
            </a:r>
            <a:r>
              <a:rPr lang="en-US" sz="700" dirty="0"/>
              <a:t>&gt;</a:t>
            </a:r>
          </a:p>
          <a:p>
            <a:pPr marL="400050" lvl="1" indent="0">
              <a:buNone/>
            </a:pPr>
            <a:r>
              <a:rPr lang="en-US" sz="700" dirty="0"/>
              <a:t>&lt;</a:t>
            </a:r>
            <a:r>
              <a:rPr lang="en-US" sz="700" dirty="0" err="1"/>
              <a:t>PREMIS:eventDetail</a:t>
            </a:r>
            <a:r>
              <a:rPr lang="en-US" sz="700" dirty="0"/>
              <a:t>&gt;Inspection of download package for missing files&lt;/</a:t>
            </a:r>
            <a:r>
              <a:rPr lang="en-US" sz="700" dirty="0" err="1"/>
              <a:t>PREMIS:eventDetail</a:t>
            </a:r>
            <a:r>
              <a:rPr lang="en-US" sz="700" dirty="0"/>
              <a:t>&gt; </a:t>
            </a:r>
          </a:p>
          <a:p>
            <a:pPr marL="400050" lvl="1" indent="0">
              <a:buNone/>
            </a:pPr>
            <a:r>
              <a:rPr lang="en-US" sz="700" dirty="0"/>
              <a:t>&lt;</a:t>
            </a:r>
            <a:r>
              <a:rPr lang="en-US" sz="700" dirty="0" err="1"/>
              <a:t>PREMIS:eventOutcomeInformation</a:t>
            </a:r>
            <a:r>
              <a:rPr lang="en-US" sz="700" dirty="0"/>
              <a:t>&gt;</a:t>
            </a:r>
          </a:p>
          <a:p>
            <a:pPr marL="400050" lvl="1" indent="0">
              <a:buNone/>
            </a:pPr>
            <a:r>
              <a:rPr lang="en-US" sz="700" dirty="0" smtClean="0"/>
              <a:t>		&lt;</a:t>
            </a:r>
            <a:r>
              <a:rPr lang="en-US" sz="700" dirty="0" err="1"/>
              <a:t>PREMIS:eventOutcome</a:t>
            </a:r>
            <a:r>
              <a:rPr lang="en-US" sz="700" dirty="0"/>
              <a:t>&gt;warning&lt;/</a:t>
            </a:r>
            <a:r>
              <a:rPr lang="en-US" sz="700" dirty="0" err="1"/>
              <a:t>PREMIS:eventOutcome</a:t>
            </a:r>
            <a:r>
              <a:rPr lang="en-US" sz="700" dirty="0"/>
              <a:t>&gt; </a:t>
            </a:r>
          </a:p>
          <a:p>
            <a:pPr marL="400050" lvl="1" indent="0">
              <a:buNone/>
            </a:pPr>
            <a:r>
              <a:rPr lang="en-US" sz="700" dirty="0" smtClean="0"/>
              <a:t>		&lt;</a:t>
            </a:r>
            <a:r>
              <a:rPr lang="en-US" sz="700" dirty="0" err="1"/>
              <a:t>PREMIS:eventOutcomeDetail</a:t>
            </a:r>
            <a:r>
              <a:rPr lang="en-US" sz="700" dirty="0"/>
              <a:t>&gt;</a:t>
            </a:r>
          </a:p>
          <a:p>
            <a:pPr marL="400050" lvl="1" indent="0">
              <a:buNone/>
            </a:pPr>
            <a:r>
              <a:rPr lang="en-US" sz="700" dirty="0" smtClean="0"/>
              <a:t>			&lt;</a:t>
            </a:r>
            <a:r>
              <a:rPr lang="en-US" sz="700" dirty="0" err="1"/>
              <a:t>PREMIS:eventOutcomeDetailNote</a:t>
            </a:r>
            <a:r>
              <a:rPr lang="en-US" sz="700" dirty="0"/>
              <a:t>&gt;</a:t>
            </a:r>
            <a:r>
              <a:rPr lang="en-US" sz="700" dirty="0" smtClean="0"/>
              <a:t>files missing</a:t>
            </a:r>
            <a:r>
              <a:rPr lang="en-US" sz="700" dirty="0"/>
              <a:t>&lt;/</a:t>
            </a:r>
            <a:r>
              <a:rPr lang="en-US" sz="700" dirty="0" err="1"/>
              <a:t>PREMIS:eventOutcomeDetailNote</a:t>
            </a:r>
            <a:r>
              <a:rPr lang="en-US" sz="700" dirty="0"/>
              <a:t>&gt;</a:t>
            </a:r>
          </a:p>
          <a:p>
            <a:pPr marL="800100" lvl="2" indent="0">
              <a:buNone/>
            </a:pPr>
            <a:r>
              <a:rPr lang="en-US" sz="700" dirty="0" smtClean="0"/>
              <a:t>		&lt;</a:t>
            </a:r>
            <a:r>
              <a:rPr lang="en-US" sz="700" dirty="0" err="1"/>
              <a:t>PREMIS:eventOutcomeDetailExtension</a:t>
            </a:r>
            <a:r>
              <a:rPr lang="en-US" sz="700" dirty="0"/>
              <a:t>&gt;</a:t>
            </a:r>
          </a:p>
          <a:p>
            <a:pPr marL="800100" lvl="2" indent="0">
              <a:buNone/>
            </a:pPr>
            <a:r>
              <a:rPr lang="en-US" sz="700" dirty="0" smtClean="0"/>
              <a:t>			&lt;</a:t>
            </a:r>
            <a:r>
              <a:rPr lang="en-US" sz="700" dirty="0" err="1"/>
              <a:t>HT:fileList</a:t>
            </a:r>
            <a:r>
              <a:rPr lang="en-US" sz="700" dirty="0"/>
              <a:t> status="missing"&gt;</a:t>
            </a:r>
          </a:p>
          <a:p>
            <a:pPr marL="2171700" lvl="5" indent="0">
              <a:buNone/>
            </a:pPr>
            <a:r>
              <a:rPr lang="en-US" sz="700" dirty="0"/>
              <a:t>&lt;</a:t>
            </a:r>
            <a:r>
              <a:rPr lang="en-US" sz="700" dirty="0" err="1"/>
              <a:t>HT:file</a:t>
            </a:r>
            <a:r>
              <a:rPr lang="en-US" sz="700" dirty="0"/>
              <a:t>&gt;islandoradventur00whit_scanfactors.xml&lt;/</a:t>
            </a:r>
            <a:r>
              <a:rPr lang="en-US" sz="700" dirty="0" err="1"/>
              <a:t>HT:file</a:t>
            </a:r>
            <a:r>
              <a:rPr lang="en-US" sz="700" dirty="0"/>
              <a:t>&gt; </a:t>
            </a:r>
            <a:r>
              <a:rPr lang="en-US" sz="700" dirty="0" smtClean="0"/>
              <a:t>&lt;</a:t>
            </a:r>
            <a:r>
              <a:rPr lang="en-US" sz="700" dirty="0"/>
              <a:t>/</a:t>
            </a:r>
            <a:r>
              <a:rPr lang="en-US" sz="700" dirty="0" err="1"/>
              <a:t>HT:fileList</a:t>
            </a:r>
            <a:r>
              <a:rPr lang="en-US" sz="700" dirty="0"/>
              <a:t>&gt;</a:t>
            </a:r>
          </a:p>
          <a:p>
            <a:pPr marL="800100" lvl="2" indent="0">
              <a:buNone/>
            </a:pPr>
            <a:r>
              <a:rPr lang="en-US" sz="700" dirty="0" smtClean="0"/>
              <a:t>		&lt;</a:t>
            </a:r>
            <a:r>
              <a:rPr lang="en-US" sz="700" dirty="0"/>
              <a:t>/</a:t>
            </a:r>
            <a:r>
              <a:rPr lang="en-US" sz="700" dirty="0" err="1"/>
              <a:t>PREMIS:eventOutcomeDetailExtension</a:t>
            </a:r>
            <a:r>
              <a:rPr lang="en-US" sz="700" dirty="0"/>
              <a:t>&gt;</a:t>
            </a:r>
          </a:p>
          <a:p>
            <a:pPr marL="400050" lvl="1" indent="0">
              <a:buNone/>
            </a:pPr>
            <a:r>
              <a:rPr lang="en-US" sz="700" dirty="0" smtClean="0"/>
              <a:t>		  </a:t>
            </a:r>
            <a:r>
              <a:rPr lang="en-US" sz="700" dirty="0"/>
              <a:t>&lt;/</a:t>
            </a:r>
            <a:r>
              <a:rPr lang="en-US" sz="700" dirty="0" err="1"/>
              <a:t>PREMIS:eventOutcomeDetail</a:t>
            </a:r>
            <a:r>
              <a:rPr lang="en-US" sz="700" dirty="0"/>
              <a:t>&gt;</a:t>
            </a:r>
          </a:p>
          <a:p>
            <a:pPr marL="400050" lvl="1" indent="0">
              <a:buNone/>
            </a:pPr>
            <a:r>
              <a:rPr lang="en-US" sz="700" dirty="0"/>
              <a:t>&lt;/</a:t>
            </a:r>
            <a:r>
              <a:rPr lang="en-US" sz="700" dirty="0" err="1"/>
              <a:t>PREMIS:eventOutcomeInformation</a:t>
            </a:r>
            <a:r>
              <a:rPr lang="en-US" sz="700" dirty="0"/>
              <a:t>&gt;</a:t>
            </a:r>
          </a:p>
          <a:p>
            <a:pPr marL="400050" lvl="1" indent="0">
              <a:buNone/>
            </a:pPr>
            <a:r>
              <a:rPr lang="en-US" sz="700" dirty="0"/>
              <a:t>&lt;</a:t>
            </a:r>
            <a:r>
              <a:rPr lang="en-US" sz="700" dirty="0" err="1"/>
              <a:t>PREMIS:linkingAgentIdentifier</a:t>
            </a:r>
            <a:r>
              <a:rPr lang="en-US" sz="700" dirty="0"/>
              <a:t>&gt;</a:t>
            </a:r>
          </a:p>
          <a:p>
            <a:pPr marL="400050" lvl="1" indent="0">
              <a:buNone/>
            </a:pPr>
            <a:r>
              <a:rPr lang="en-US" sz="700" dirty="0" smtClean="0"/>
              <a:t>		&lt;</a:t>
            </a:r>
            <a:r>
              <a:rPr lang="en-US" sz="700" dirty="0" err="1"/>
              <a:t>PREMIS:linkingAgentIdentifierType</a:t>
            </a:r>
            <a:r>
              <a:rPr lang="en-US" sz="700" dirty="0"/>
              <a:t>&gt;MARC21 Code&lt;/</a:t>
            </a:r>
            <a:r>
              <a:rPr lang="en-US" sz="700" dirty="0" err="1"/>
              <a:t>PREMIS:linkingAgentIdentifierType</a:t>
            </a:r>
            <a:r>
              <a:rPr lang="en-US" sz="700" dirty="0"/>
              <a:t>&gt;</a:t>
            </a:r>
          </a:p>
          <a:p>
            <a:pPr marL="400050" lvl="1" indent="0">
              <a:buNone/>
            </a:pPr>
            <a:r>
              <a:rPr lang="en-US" sz="700" dirty="0" smtClean="0"/>
              <a:t>		&lt;</a:t>
            </a:r>
            <a:r>
              <a:rPr lang="en-US" sz="700" dirty="0" err="1"/>
              <a:t>PREMIS:linkingAgentIdentifierValue</a:t>
            </a:r>
            <a:r>
              <a:rPr lang="en-US" sz="700" dirty="0"/>
              <a:t>&gt;</a:t>
            </a:r>
            <a:r>
              <a:rPr lang="en-US" sz="700" dirty="0" err="1"/>
              <a:t>MiU</a:t>
            </a:r>
            <a:r>
              <a:rPr lang="en-US" sz="700" dirty="0"/>
              <a:t>&lt;/</a:t>
            </a:r>
            <a:r>
              <a:rPr lang="en-US" sz="700" dirty="0" err="1"/>
              <a:t>PREMIS:linkingAgentIdentifierValue</a:t>
            </a:r>
            <a:r>
              <a:rPr lang="en-US" sz="700" dirty="0"/>
              <a:t>&gt; </a:t>
            </a:r>
          </a:p>
          <a:p>
            <a:pPr marL="400050" lvl="1" indent="0">
              <a:buNone/>
            </a:pPr>
            <a:r>
              <a:rPr lang="en-US" sz="700" dirty="0" smtClean="0"/>
              <a:t>		 </a:t>
            </a:r>
            <a:r>
              <a:rPr lang="en-US" sz="700" dirty="0"/>
              <a:t>&lt;</a:t>
            </a:r>
            <a:r>
              <a:rPr lang="en-US" sz="700" dirty="0" err="1"/>
              <a:t>PREMIS:linkingAgentRole</a:t>
            </a:r>
            <a:r>
              <a:rPr lang="en-US" sz="700" dirty="0"/>
              <a:t>&gt;Executor&lt;/</a:t>
            </a:r>
            <a:r>
              <a:rPr lang="en-US" sz="700" dirty="0" err="1"/>
              <a:t>PREMIS:linkingAgentRole</a:t>
            </a:r>
            <a:r>
              <a:rPr lang="en-US" sz="700" dirty="0"/>
              <a:t>&gt; </a:t>
            </a:r>
          </a:p>
          <a:p>
            <a:pPr marL="400050" lvl="1" indent="0">
              <a:buNone/>
            </a:pPr>
            <a:r>
              <a:rPr lang="en-US" sz="700" dirty="0"/>
              <a:t>&lt;/</a:t>
            </a:r>
            <a:r>
              <a:rPr lang="en-US" sz="700" dirty="0" err="1"/>
              <a:t>PREMIS:linkingAgentIdentifier</a:t>
            </a:r>
            <a:r>
              <a:rPr lang="en-US" sz="700" dirty="0"/>
              <a:t>&gt;</a:t>
            </a:r>
          </a:p>
          <a:p>
            <a:pPr marL="400050" lvl="1" indent="0">
              <a:buNone/>
            </a:pPr>
            <a:r>
              <a:rPr lang="en-US" sz="700" dirty="0"/>
              <a:t>&lt;</a:t>
            </a:r>
            <a:r>
              <a:rPr lang="en-US" sz="700" dirty="0" err="1"/>
              <a:t>PREMIS:linkingAgentIdentifier</a:t>
            </a:r>
            <a:r>
              <a:rPr lang="en-US" sz="700" dirty="0"/>
              <a:t>&gt;</a:t>
            </a:r>
          </a:p>
          <a:p>
            <a:pPr marL="400050" lvl="1" indent="0">
              <a:buNone/>
            </a:pPr>
            <a:r>
              <a:rPr lang="en-US" sz="700" dirty="0" smtClean="0"/>
              <a:t>		&lt;</a:t>
            </a:r>
            <a:r>
              <a:rPr lang="en-US" sz="700" dirty="0" err="1"/>
              <a:t>PREMIS:linkingAgentIdentifierType</a:t>
            </a:r>
            <a:r>
              <a:rPr lang="en-US" sz="700" dirty="0"/>
              <a:t>&gt;tool&lt;/</a:t>
            </a:r>
            <a:r>
              <a:rPr lang="en-US" sz="700" dirty="0" err="1"/>
              <a:t>PREMIS:linkingAgentIdentifierType</a:t>
            </a:r>
            <a:r>
              <a:rPr lang="en-US" sz="700" dirty="0"/>
              <a:t>&gt; </a:t>
            </a:r>
          </a:p>
          <a:p>
            <a:pPr marL="400050" lvl="1" indent="0">
              <a:buNone/>
            </a:pPr>
            <a:r>
              <a:rPr lang="en-US" sz="700" dirty="0" smtClean="0"/>
              <a:t>		 </a:t>
            </a:r>
            <a:r>
              <a:rPr lang="en-US" sz="700" dirty="0"/>
              <a:t>&lt;</a:t>
            </a:r>
            <a:r>
              <a:rPr lang="en-US" sz="700" dirty="0" err="1"/>
              <a:t>PREMIS:linkingAgentIdentifierValue</a:t>
            </a:r>
            <a:r>
              <a:rPr lang="en-US" sz="700" dirty="0"/>
              <a:t>&gt;</a:t>
            </a:r>
            <a:r>
              <a:rPr lang="en-US" sz="700" dirty="0" err="1"/>
              <a:t>feedd.pl</a:t>
            </a:r>
            <a:r>
              <a:rPr lang="en-US" sz="700" dirty="0"/>
              <a:t> 0.9.17&lt;/</a:t>
            </a:r>
            <a:r>
              <a:rPr lang="en-US" sz="700" dirty="0" err="1"/>
              <a:t>PREMIS:linkingAgentIdentifierValue</a:t>
            </a:r>
            <a:r>
              <a:rPr lang="en-US" sz="700" dirty="0"/>
              <a:t>&gt; </a:t>
            </a:r>
          </a:p>
          <a:p>
            <a:pPr marL="400050" lvl="1" indent="0">
              <a:buNone/>
            </a:pPr>
            <a:r>
              <a:rPr lang="en-US" sz="700" dirty="0" smtClean="0"/>
              <a:t>		 </a:t>
            </a:r>
            <a:r>
              <a:rPr lang="en-US" sz="700" dirty="0"/>
              <a:t>&lt;</a:t>
            </a:r>
            <a:r>
              <a:rPr lang="en-US" sz="700" dirty="0" err="1"/>
              <a:t>PREMIS:linkingAgentRole</a:t>
            </a:r>
            <a:r>
              <a:rPr lang="en-US" sz="700" dirty="0"/>
              <a:t>&gt;software&lt;/</a:t>
            </a:r>
            <a:r>
              <a:rPr lang="en-US" sz="700" dirty="0" err="1"/>
              <a:t>PREMIS:linkingAgentRole</a:t>
            </a:r>
            <a:r>
              <a:rPr lang="en-US" sz="700" dirty="0"/>
              <a:t>&gt;</a:t>
            </a:r>
          </a:p>
          <a:p>
            <a:pPr marL="400050" lvl="1" indent="0">
              <a:buNone/>
            </a:pPr>
            <a:r>
              <a:rPr lang="en-US" sz="700" dirty="0"/>
              <a:t>&lt;/</a:t>
            </a:r>
            <a:r>
              <a:rPr lang="en-US" sz="700" dirty="0" err="1"/>
              <a:t>PREMIS:linkingAgentIdentifier</a:t>
            </a:r>
            <a:r>
              <a:rPr lang="en-US" sz="700" dirty="0"/>
              <a:t>&gt;</a:t>
            </a:r>
          </a:p>
          <a:p>
            <a:pPr marL="0" indent="0">
              <a:buNone/>
            </a:pPr>
            <a:r>
              <a:rPr lang="en-US" sz="700" dirty="0"/>
              <a:t>&lt;/</a:t>
            </a:r>
            <a:r>
              <a:rPr lang="en-US" sz="700" dirty="0" err="1"/>
              <a:t>PREMIS:event</a:t>
            </a:r>
            <a:r>
              <a:rPr lang="en-US" sz="700" dirty="0"/>
              <a:t>&gt;</a:t>
            </a:r>
          </a:p>
        </p:txBody>
      </p:sp>
      <p:sp>
        <p:nvSpPr>
          <p:cNvPr id="6" name="TextBox 5"/>
          <p:cNvSpPr txBox="1"/>
          <p:nvPr/>
        </p:nvSpPr>
        <p:spPr>
          <a:xfrm>
            <a:off x="5286375" y="825500"/>
            <a:ext cx="3063875" cy="523220"/>
          </a:xfrm>
          <a:prstGeom prst="rect">
            <a:avLst/>
          </a:prstGeom>
          <a:noFill/>
        </p:spPr>
        <p:txBody>
          <a:bodyPr wrap="square" rtlCol="0">
            <a:spAutoFit/>
          </a:bodyPr>
          <a:lstStyle/>
          <a:p>
            <a:r>
              <a:rPr lang="en-US" sz="2800" dirty="0" smtClean="0"/>
              <a:t>PREMIS Metadata</a:t>
            </a:r>
            <a:endParaRPr lang="en-US" sz="2800" dirty="0"/>
          </a:p>
        </p:txBody>
      </p:sp>
    </p:spTree>
    <p:extLst>
      <p:ext uri="{BB962C8B-B14F-4D97-AF65-F5344CB8AC3E}">
        <p14:creationId xmlns:p14="http://schemas.microsoft.com/office/powerpoint/2010/main" val="634273766"/>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781738742"/>
              </p:ext>
            </p:extLst>
          </p:nvPr>
        </p:nvGraphicFramePr>
        <p:xfrm>
          <a:off x="619125" y="365125"/>
          <a:ext cx="7969250" cy="6051550"/>
        </p:xfrm>
        <a:graphic>
          <a:graphicData uri="http://schemas.openxmlformats.org/drawingml/2006/table">
            <a:tbl>
              <a:tblPr firstRow="1" bandRow="1">
                <a:tableStyleId>{5C22544A-7EE6-4342-B048-85BDC9FD1C3A}</a:tableStyleId>
              </a:tblPr>
              <a:tblGrid>
                <a:gridCol w="1714500"/>
                <a:gridCol w="6254750"/>
              </a:tblGrid>
              <a:tr h="370840">
                <a:tc>
                  <a:txBody>
                    <a:bodyPr/>
                    <a:lstStyle/>
                    <a:p>
                      <a:pPr marL="0" marR="0">
                        <a:spcBef>
                          <a:spcPts val="0"/>
                        </a:spcBef>
                        <a:spcAft>
                          <a:spcPts val="0"/>
                        </a:spcAft>
                      </a:pPr>
                      <a:r>
                        <a:rPr lang="en-US" sz="1200" dirty="0">
                          <a:effectLst/>
                        </a:rPr>
                        <a:t>capture</a:t>
                      </a:r>
                      <a:endParaRPr lang="en-US" sz="1200" dirty="0">
                        <a:solidFill>
                          <a:srgbClr val="FFFFFF"/>
                        </a:solidFill>
                        <a:effectLst/>
                        <a:latin typeface="Cambria"/>
                        <a:ea typeface="ＭＳ 明朝"/>
                        <a:cs typeface="Times New Roman"/>
                      </a:endParaRPr>
                    </a:p>
                  </a:txBody>
                  <a:tcPr marL="66675" marR="66675" marT="0" marB="0"/>
                </a:tc>
                <a:tc>
                  <a:txBody>
                    <a:bodyPr/>
                    <a:lstStyle/>
                    <a:p>
                      <a:pPr marL="0" marR="0">
                        <a:spcBef>
                          <a:spcPts val="0"/>
                        </a:spcBef>
                        <a:spcAft>
                          <a:spcPts val="0"/>
                        </a:spcAft>
                      </a:pPr>
                      <a:r>
                        <a:rPr lang="en-US" sz="1200" dirty="0">
                          <a:effectLst/>
                        </a:rPr>
                        <a:t>Initial capture (digitization) of item</a:t>
                      </a:r>
                      <a:endParaRPr lang="en-US" sz="1200" dirty="0">
                        <a:solidFill>
                          <a:schemeClr val="bg1"/>
                        </a:solidFill>
                        <a:effectLst/>
                        <a:latin typeface="Cambria"/>
                        <a:ea typeface="ＭＳ 明朝"/>
                        <a:cs typeface="Times New Roman"/>
                      </a:endParaRPr>
                    </a:p>
                  </a:txBody>
                  <a:tcPr marL="66675" marR="66675" marT="0" marB="0"/>
                </a:tc>
              </a:tr>
              <a:tr h="370840">
                <a:tc>
                  <a:txBody>
                    <a:bodyPr/>
                    <a:lstStyle/>
                    <a:p>
                      <a:pPr marL="0" marR="0">
                        <a:spcBef>
                          <a:spcPts val="0"/>
                        </a:spcBef>
                        <a:spcAft>
                          <a:spcPts val="0"/>
                        </a:spcAft>
                      </a:pPr>
                      <a:r>
                        <a:rPr lang="en-US" sz="1200" dirty="0">
                          <a:effectLst/>
                        </a:rPr>
                        <a:t>file rename</a:t>
                      </a:r>
                      <a:endParaRPr lang="en-US" sz="1200" dirty="0">
                        <a:effectLst/>
                        <a:latin typeface="Cambria"/>
                        <a:ea typeface="ＭＳ 明朝"/>
                        <a:cs typeface="Times New Roman"/>
                      </a:endParaRPr>
                    </a:p>
                  </a:txBody>
                  <a:tcPr marL="66675" marR="66675" marT="0" marB="0"/>
                </a:tc>
                <a:tc>
                  <a:txBody>
                    <a:bodyPr/>
                    <a:lstStyle/>
                    <a:p>
                      <a:pPr marL="0" marR="0">
                        <a:spcBef>
                          <a:spcPts val="0"/>
                        </a:spcBef>
                        <a:spcAft>
                          <a:spcPts val="0"/>
                        </a:spcAft>
                      </a:pPr>
                      <a:r>
                        <a:rPr lang="en-US" sz="1200" dirty="0">
                          <a:effectLst/>
                        </a:rPr>
                        <a:t>File renaming to </a:t>
                      </a:r>
                      <a:r>
                        <a:rPr lang="en-US" sz="1200" dirty="0" err="1">
                          <a:effectLst/>
                        </a:rPr>
                        <a:t>HathiTrust</a:t>
                      </a:r>
                      <a:r>
                        <a:rPr lang="en-US" sz="1200" dirty="0">
                          <a:effectLst/>
                        </a:rPr>
                        <a:t> conventions</a:t>
                      </a:r>
                      <a:endParaRPr lang="en-US" sz="1200" dirty="0">
                        <a:effectLst/>
                        <a:latin typeface="Cambria"/>
                        <a:ea typeface="ＭＳ 明朝"/>
                        <a:cs typeface="Times New Roman"/>
                      </a:endParaRPr>
                    </a:p>
                  </a:txBody>
                  <a:tcPr marL="66675" marR="66675" marT="0" marB="0"/>
                </a:tc>
              </a:tr>
              <a:tr h="370840">
                <a:tc>
                  <a:txBody>
                    <a:bodyPr/>
                    <a:lstStyle/>
                    <a:p>
                      <a:pPr marL="0" marR="0">
                        <a:spcBef>
                          <a:spcPts val="0"/>
                        </a:spcBef>
                        <a:spcAft>
                          <a:spcPts val="0"/>
                        </a:spcAft>
                      </a:pPr>
                      <a:r>
                        <a:rPr lang="en-US" sz="1200">
                          <a:effectLst/>
                        </a:rPr>
                        <a:t>image modification</a:t>
                      </a:r>
                      <a:endParaRPr lang="en-US" sz="1200">
                        <a:effectLst/>
                        <a:latin typeface="Cambria"/>
                        <a:ea typeface="ＭＳ 明朝"/>
                        <a:cs typeface="Times New Roman"/>
                      </a:endParaRPr>
                    </a:p>
                  </a:txBody>
                  <a:tcPr marL="66675" marR="66675" marT="66675" marB="66675"/>
                </a:tc>
                <a:tc>
                  <a:txBody>
                    <a:bodyPr/>
                    <a:lstStyle/>
                    <a:p>
                      <a:pPr marL="0" marR="0">
                        <a:spcBef>
                          <a:spcPts val="0"/>
                        </a:spcBef>
                        <a:spcAft>
                          <a:spcPts val="0"/>
                        </a:spcAft>
                      </a:pPr>
                      <a:r>
                        <a:rPr lang="en-US" sz="1200">
                          <a:effectLst/>
                        </a:rPr>
                        <a:t>Replace boilerplate images with blank images</a:t>
                      </a:r>
                      <a:endParaRPr lang="en-US" sz="1200">
                        <a:effectLst/>
                        <a:latin typeface="Cambria"/>
                        <a:ea typeface="ＭＳ 明朝"/>
                        <a:cs typeface="Times New Roman"/>
                      </a:endParaRPr>
                    </a:p>
                  </a:txBody>
                  <a:tcPr marL="66675" marR="66675" marT="66675" marB="66675"/>
                </a:tc>
              </a:tr>
              <a:tr h="370840">
                <a:tc>
                  <a:txBody>
                    <a:bodyPr/>
                    <a:lstStyle/>
                    <a:p>
                      <a:pPr marL="0" marR="0">
                        <a:spcBef>
                          <a:spcPts val="0"/>
                        </a:spcBef>
                        <a:spcAft>
                          <a:spcPts val="0"/>
                        </a:spcAft>
                      </a:pPr>
                      <a:r>
                        <a:rPr lang="en-US" sz="1200">
                          <a:effectLst/>
                        </a:rPr>
                        <a:t>image compression</a:t>
                      </a:r>
                      <a:endParaRPr lang="en-US" sz="1200">
                        <a:effectLst/>
                        <a:latin typeface="Cambria"/>
                        <a:ea typeface="ＭＳ 明朝"/>
                        <a:cs typeface="Times New Roman"/>
                      </a:endParaRPr>
                    </a:p>
                  </a:txBody>
                  <a:tcPr marL="66675" marR="66675" marT="0" marB="0"/>
                </a:tc>
                <a:tc>
                  <a:txBody>
                    <a:bodyPr/>
                    <a:lstStyle/>
                    <a:p>
                      <a:pPr marL="0" marR="0">
                        <a:spcBef>
                          <a:spcPts val="0"/>
                        </a:spcBef>
                        <a:spcAft>
                          <a:spcPts val="0"/>
                        </a:spcAft>
                      </a:pPr>
                      <a:r>
                        <a:rPr lang="en-US" sz="1200" dirty="0">
                          <a:effectLst/>
                        </a:rPr>
                        <a:t>Conversion of raw scans to compressed TIFF and JPEG2000</a:t>
                      </a:r>
                      <a:endParaRPr lang="en-US" sz="1200" dirty="0">
                        <a:effectLst/>
                        <a:latin typeface="Cambria"/>
                        <a:ea typeface="ＭＳ 明朝"/>
                        <a:cs typeface="Times New Roman"/>
                      </a:endParaRPr>
                    </a:p>
                  </a:txBody>
                  <a:tcPr marL="66675" marR="66675" marT="0" marB="0"/>
                </a:tc>
              </a:tr>
              <a:tr h="370840">
                <a:tc>
                  <a:txBody>
                    <a:bodyPr/>
                    <a:lstStyle/>
                    <a:p>
                      <a:pPr marL="0" marR="0">
                        <a:spcBef>
                          <a:spcPts val="0"/>
                        </a:spcBef>
                        <a:spcAft>
                          <a:spcPts val="0"/>
                        </a:spcAft>
                      </a:pPr>
                      <a:r>
                        <a:rPr lang="en-US" sz="1200">
                          <a:effectLst/>
                        </a:rPr>
                        <a:t>image header modification</a:t>
                      </a:r>
                      <a:endParaRPr lang="en-US" sz="1200">
                        <a:effectLst/>
                        <a:latin typeface="Cambria"/>
                        <a:ea typeface="ＭＳ 明朝"/>
                        <a:cs typeface="Times New Roman"/>
                      </a:endParaRPr>
                    </a:p>
                  </a:txBody>
                  <a:tcPr marL="66675" marR="66675" marT="0" marB="0"/>
                </a:tc>
                <a:tc>
                  <a:txBody>
                    <a:bodyPr/>
                    <a:lstStyle/>
                    <a:p>
                      <a:pPr marL="0" marR="0">
                        <a:spcBef>
                          <a:spcPts val="0"/>
                        </a:spcBef>
                        <a:spcAft>
                          <a:spcPts val="0"/>
                        </a:spcAft>
                      </a:pPr>
                      <a:r>
                        <a:rPr lang="en-US" sz="1200">
                          <a:effectLst/>
                        </a:rPr>
                        <a:t>Modification of image headers to meet HathiTrust conventions</a:t>
                      </a:r>
                      <a:endParaRPr lang="en-US" sz="1200">
                        <a:effectLst/>
                        <a:latin typeface="Cambria"/>
                        <a:ea typeface="ＭＳ 明朝"/>
                        <a:cs typeface="Times New Roman"/>
                      </a:endParaRPr>
                    </a:p>
                  </a:txBody>
                  <a:tcPr marL="66675" marR="66675" marT="0" marB="0"/>
                </a:tc>
              </a:tr>
              <a:tr h="370840">
                <a:tc>
                  <a:txBody>
                    <a:bodyPr/>
                    <a:lstStyle/>
                    <a:p>
                      <a:pPr marL="0" marR="0">
                        <a:spcBef>
                          <a:spcPts val="0"/>
                        </a:spcBef>
                        <a:spcAft>
                          <a:spcPts val="0"/>
                        </a:spcAft>
                      </a:pPr>
                      <a:r>
                        <a:rPr lang="en-US" sz="1200">
                          <a:effectLst/>
                        </a:rPr>
                        <a:t>ingestion</a:t>
                      </a:r>
                      <a:endParaRPr lang="en-US" sz="1200">
                        <a:effectLst/>
                        <a:latin typeface="Cambria"/>
                        <a:ea typeface="ＭＳ 明朝"/>
                        <a:cs typeface="Times New Roman"/>
                      </a:endParaRPr>
                    </a:p>
                  </a:txBody>
                  <a:tcPr marL="66675" marR="66675" marT="0" marB="0"/>
                </a:tc>
                <a:tc>
                  <a:txBody>
                    <a:bodyPr/>
                    <a:lstStyle/>
                    <a:p>
                      <a:pPr marL="0" marR="0">
                        <a:spcBef>
                          <a:spcPts val="0"/>
                        </a:spcBef>
                        <a:spcAft>
                          <a:spcPts val="0"/>
                        </a:spcAft>
                      </a:pPr>
                      <a:r>
                        <a:rPr lang="en-US" sz="1200">
                          <a:effectLst/>
                        </a:rPr>
                        <a:t>Ingestion of object package into the repository</a:t>
                      </a:r>
                      <a:endParaRPr lang="en-US" sz="1200">
                        <a:effectLst/>
                        <a:latin typeface="Cambria"/>
                        <a:ea typeface="ＭＳ 明朝"/>
                        <a:cs typeface="Times New Roman"/>
                      </a:endParaRPr>
                    </a:p>
                  </a:txBody>
                  <a:tcPr marL="66675" marR="66675" marT="0" marB="0"/>
                </a:tc>
              </a:tr>
              <a:tr h="370840">
                <a:tc>
                  <a:txBody>
                    <a:bodyPr/>
                    <a:lstStyle/>
                    <a:p>
                      <a:pPr marL="0" marR="0">
                        <a:spcBef>
                          <a:spcPts val="0"/>
                        </a:spcBef>
                        <a:spcAft>
                          <a:spcPts val="0"/>
                        </a:spcAft>
                      </a:pPr>
                      <a:r>
                        <a:rPr lang="en-US" sz="1200">
                          <a:effectLst/>
                        </a:rPr>
                        <a:t>message digest calculation</a:t>
                      </a:r>
                      <a:endParaRPr lang="en-US" sz="1200">
                        <a:effectLst/>
                        <a:latin typeface="Cambria"/>
                        <a:ea typeface="ＭＳ 明朝"/>
                        <a:cs typeface="Times New Roman"/>
                      </a:endParaRPr>
                    </a:p>
                  </a:txBody>
                  <a:tcPr marL="66675" marR="66675" marT="0" marB="0"/>
                </a:tc>
                <a:tc>
                  <a:txBody>
                    <a:bodyPr/>
                    <a:lstStyle/>
                    <a:p>
                      <a:pPr marL="0" marR="0">
                        <a:spcBef>
                          <a:spcPts val="0"/>
                        </a:spcBef>
                        <a:spcAft>
                          <a:spcPts val="0"/>
                        </a:spcAft>
                      </a:pPr>
                      <a:r>
                        <a:rPr lang="en-US" sz="1200" dirty="0">
                          <a:effectLst/>
                        </a:rPr>
                        <a:t>Calculation of page-level MD5 checksums (refers to checksum calculations performed prior to content submission to </a:t>
                      </a:r>
                      <a:r>
                        <a:rPr lang="en-US" sz="1200" dirty="0" err="1">
                          <a:effectLst/>
                        </a:rPr>
                        <a:t>HathiTrust</a:t>
                      </a:r>
                      <a:r>
                        <a:rPr lang="en-US" sz="1200" dirty="0">
                          <a:effectLst/>
                        </a:rPr>
                        <a:t>  when these checksums are available)</a:t>
                      </a:r>
                      <a:endParaRPr lang="en-US" sz="1200" dirty="0">
                        <a:effectLst/>
                        <a:latin typeface="Cambria"/>
                        <a:ea typeface="ＭＳ 明朝"/>
                        <a:cs typeface="Times New Roman"/>
                      </a:endParaRPr>
                    </a:p>
                  </a:txBody>
                  <a:tcPr marL="66675" marR="66675" marT="0" marB="0"/>
                </a:tc>
              </a:tr>
              <a:tr h="370840">
                <a:tc>
                  <a:txBody>
                    <a:bodyPr/>
                    <a:lstStyle/>
                    <a:p>
                      <a:pPr marL="0" marR="0">
                        <a:spcBef>
                          <a:spcPts val="0"/>
                        </a:spcBef>
                        <a:spcAft>
                          <a:spcPts val="0"/>
                        </a:spcAft>
                      </a:pPr>
                      <a:r>
                        <a:rPr lang="en-US" sz="1200">
                          <a:effectLst/>
                        </a:rPr>
                        <a:t>validation</a:t>
                      </a:r>
                      <a:endParaRPr lang="en-US" sz="1200">
                        <a:effectLst/>
                        <a:latin typeface="Cambria"/>
                        <a:ea typeface="ＭＳ 明朝"/>
                        <a:cs typeface="Times New Roman"/>
                      </a:endParaRPr>
                    </a:p>
                  </a:txBody>
                  <a:tcPr marL="66675" marR="66675" marT="0" marB="0"/>
                </a:tc>
                <a:tc>
                  <a:txBody>
                    <a:bodyPr/>
                    <a:lstStyle/>
                    <a:p>
                      <a:pPr marL="0" marR="0">
                        <a:spcBef>
                          <a:spcPts val="0"/>
                        </a:spcBef>
                        <a:spcAft>
                          <a:spcPts val="0"/>
                        </a:spcAft>
                      </a:pPr>
                      <a:r>
                        <a:rPr lang="en-US" sz="1200">
                          <a:effectLst/>
                        </a:rPr>
                        <a:t>Validation of technical characteristics of image and OCR files</a:t>
                      </a:r>
                      <a:endParaRPr lang="en-US" sz="1200">
                        <a:effectLst/>
                        <a:latin typeface="Cambria"/>
                        <a:ea typeface="ＭＳ 明朝"/>
                        <a:cs typeface="Times New Roman"/>
                      </a:endParaRPr>
                    </a:p>
                  </a:txBody>
                  <a:tcPr marL="66675" marR="66675" marT="0" marB="0"/>
                </a:tc>
              </a:tr>
              <a:tr h="370840">
                <a:tc>
                  <a:txBody>
                    <a:bodyPr/>
                    <a:lstStyle/>
                    <a:p>
                      <a:pPr marL="0" marR="0">
                        <a:spcBef>
                          <a:spcPts val="0"/>
                        </a:spcBef>
                        <a:spcAft>
                          <a:spcPts val="0"/>
                        </a:spcAft>
                      </a:pPr>
                      <a:r>
                        <a:rPr lang="en-US" sz="1200">
                          <a:effectLst/>
                        </a:rPr>
                        <a:t>ocr split</a:t>
                      </a:r>
                      <a:endParaRPr lang="en-US" sz="1200">
                        <a:effectLst/>
                        <a:latin typeface="Cambria"/>
                        <a:ea typeface="ＭＳ 明朝"/>
                        <a:cs typeface="Times New Roman"/>
                      </a:endParaRPr>
                    </a:p>
                  </a:txBody>
                  <a:tcPr marL="66675" marR="66675" marT="0" marB="0"/>
                </a:tc>
                <a:tc>
                  <a:txBody>
                    <a:bodyPr/>
                    <a:lstStyle/>
                    <a:p>
                      <a:pPr marL="0" marR="0">
                        <a:spcBef>
                          <a:spcPts val="0"/>
                        </a:spcBef>
                        <a:spcAft>
                          <a:spcPts val="0"/>
                        </a:spcAft>
                      </a:pPr>
                      <a:r>
                        <a:rPr lang="en-US" sz="1200" dirty="0">
                          <a:effectLst/>
                        </a:rPr>
                        <a:t>Detail is package type specific, e.g.: </a:t>
                      </a:r>
                      <a:br>
                        <a:rPr lang="en-US" sz="1200" dirty="0">
                          <a:effectLst/>
                        </a:rPr>
                      </a:br>
                      <a:r>
                        <a:rPr lang="en-US" sz="1200" dirty="0">
                          <a:effectLst/>
                        </a:rPr>
                        <a:t>a) Extraction of plain-text OCR from ALTO XML</a:t>
                      </a:r>
                      <a:br>
                        <a:rPr lang="en-US" sz="1200" dirty="0">
                          <a:effectLst/>
                        </a:rPr>
                      </a:br>
                      <a:r>
                        <a:rPr lang="en-US" sz="1200" dirty="0">
                          <a:effectLst/>
                        </a:rPr>
                        <a:t>b) Split OCR into one plain text OCR file per page</a:t>
                      </a:r>
                      <a:br>
                        <a:rPr lang="en-US" sz="1200" dirty="0">
                          <a:effectLst/>
                        </a:rPr>
                      </a:br>
                      <a:r>
                        <a:rPr lang="en-US" sz="1200" dirty="0">
                          <a:effectLst/>
                        </a:rPr>
                        <a:t>c) Splitting of IA XML OCR into one plain text OCR file and one XML file (with coordinates) per page</a:t>
                      </a:r>
                      <a:endParaRPr lang="en-US" sz="1200" dirty="0">
                        <a:effectLst/>
                        <a:latin typeface="Cambria"/>
                        <a:ea typeface="ＭＳ 明朝"/>
                        <a:cs typeface="Times New Roman"/>
                      </a:endParaRPr>
                    </a:p>
                  </a:txBody>
                  <a:tcPr marL="66675" marR="66675" marT="0" marB="0"/>
                </a:tc>
              </a:tr>
              <a:tr h="370840">
                <a:tc>
                  <a:txBody>
                    <a:bodyPr/>
                    <a:lstStyle/>
                    <a:p>
                      <a:pPr marL="0" marR="0">
                        <a:spcBef>
                          <a:spcPts val="0"/>
                        </a:spcBef>
                        <a:spcAft>
                          <a:spcPts val="0"/>
                        </a:spcAft>
                      </a:pPr>
                      <a:r>
                        <a:rPr lang="en-US" sz="1200">
                          <a:effectLst/>
                        </a:rPr>
                        <a:t>package inspection</a:t>
                      </a:r>
                      <a:endParaRPr lang="en-US" sz="1200">
                        <a:effectLst/>
                        <a:latin typeface="Cambria"/>
                        <a:ea typeface="ＭＳ 明朝"/>
                        <a:cs typeface="Times New Roman"/>
                      </a:endParaRPr>
                    </a:p>
                  </a:txBody>
                  <a:tcPr marL="66675" marR="66675" marT="0" marB="0"/>
                </a:tc>
                <a:tc>
                  <a:txBody>
                    <a:bodyPr/>
                    <a:lstStyle/>
                    <a:p>
                      <a:pPr marL="0" marR="0">
                        <a:spcBef>
                          <a:spcPts val="0"/>
                        </a:spcBef>
                        <a:spcAft>
                          <a:spcPts val="0"/>
                        </a:spcAft>
                      </a:pPr>
                      <a:r>
                        <a:rPr lang="en-US" sz="1200">
                          <a:effectLst/>
                        </a:rPr>
                        <a:t>Inspection of download package for missing files</a:t>
                      </a:r>
                      <a:endParaRPr lang="en-US" sz="1200">
                        <a:effectLst/>
                        <a:latin typeface="Cambria"/>
                        <a:ea typeface="ＭＳ 明朝"/>
                        <a:cs typeface="Times New Roman"/>
                      </a:endParaRPr>
                    </a:p>
                  </a:txBody>
                  <a:tcPr marL="66675" marR="66675" marT="0" marB="0"/>
                </a:tc>
              </a:tr>
              <a:tr h="370840">
                <a:tc>
                  <a:txBody>
                    <a:bodyPr/>
                    <a:lstStyle/>
                    <a:p>
                      <a:pPr marL="0" marR="0">
                        <a:spcBef>
                          <a:spcPts val="0"/>
                        </a:spcBef>
                        <a:spcAft>
                          <a:spcPts val="0"/>
                        </a:spcAft>
                      </a:pPr>
                      <a:r>
                        <a:rPr lang="en-US" sz="1200">
                          <a:effectLst/>
                        </a:rPr>
                        <a:t>page feature mapping</a:t>
                      </a:r>
                      <a:endParaRPr lang="en-US" sz="1200">
                        <a:effectLst/>
                        <a:latin typeface="Cambria"/>
                        <a:ea typeface="ＭＳ 明朝"/>
                        <a:cs typeface="Times New Roman"/>
                      </a:endParaRPr>
                    </a:p>
                  </a:txBody>
                  <a:tcPr marL="66675" marR="66675" marT="0" marB="0"/>
                </a:tc>
                <a:tc>
                  <a:txBody>
                    <a:bodyPr/>
                    <a:lstStyle/>
                    <a:p>
                      <a:pPr marL="0" marR="0">
                        <a:spcBef>
                          <a:spcPts val="0"/>
                        </a:spcBef>
                        <a:spcAft>
                          <a:spcPts val="0"/>
                        </a:spcAft>
                      </a:pPr>
                      <a:r>
                        <a:rPr lang="en-US" sz="1200" dirty="0">
                          <a:effectLst/>
                        </a:rPr>
                        <a:t>Mapping of original page feature tags to </a:t>
                      </a:r>
                      <a:r>
                        <a:rPr lang="en-US" sz="1200" dirty="0" err="1">
                          <a:effectLst/>
                        </a:rPr>
                        <a:t>HathiTrust</a:t>
                      </a:r>
                      <a:r>
                        <a:rPr lang="en-US" sz="1200" dirty="0">
                          <a:effectLst/>
                        </a:rPr>
                        <a:t> tags</a:t>
                      </a:r>
                      <a:endParaRPr lang="en-US" sz="1200" dirty="0">
                        <a:effectLst/>
                        <a:latin typeface="Cambria"/>
                        <a:ea typeface="ＭＳ 明朝"/>
                        <a:cs typeface="Times New Roman"/>
                      </a:endParaRPr>
                    </a:p>
                  </a:txBody>
                  <a:tcPr marL="66675" marR="66675" marT="0" marB="0"/>
                </a:tc>
              </a:tr>
              <a:tr h="370840">
                <a:tc>
                  <a:txBody>
                    <a:bodyPr/>
                    <a:lstStyle/>
                    <a:p>
                      <a:pPr marL="0" marR="0">
                        <a:spcBef>
                          <a:spcPts val="0"/>
                        </a:spcBef>
                        <a:spcAft>
                          <a:spcPts val="0"/>
                        </a:spcAft>
                      </a:pPr>
                      <a:r>
                        <a:rPr lang="en-US" sz="1200">
                          <a:effectLst/>
                        </a:rPr>
                        <a:t>fixity check</a:t>
                      </a:r>
                      <a:endParaRPr lang="en-US" sz="1200">
                        <a:effectLst/>
                        <a:latin typeface="Cambria"/>
                        <a:ea typeface="ＭＳ 明朝"/>
                        <a:cs typeface="Times New Roman"/>
                      </a:endParaRPr>
                    </a:p>
                  </a:txBody>
                  <a:tcPr marL="66675" marR="66675" marT="0" marB="0"/>
                </a:tc>
                <a:tc>
                  <a:txBody>
                    <a:bodyPr/>
                    <a:lstStyle/>
                    <a:p>
                      <a:pPr marL="0" marR="0">
                        <a:spcBef>
                          <a:spcPts val="0"/>
                        </a:spcBef>
                        <a:spcAft>
                          <a:spcPts val="0"/>
                        </a:spcAft>
                      </a:pPr>
                      <a:r>
                        <a:rPr lang="en-US" sz="1200">
                          <a:effectLst/>
                        </a:rPr>
                        <a:t>Validation of MD5 checksums of content files</a:t>
                      </a:r>
                      <a:endParaRPr lang="en-US" sz="1200">
                        <a:effectLst/>
                        <a:latin typeface="Cambria"/>
                        <a:ea typeface="ＭＳ 明朝"/>
                        <a:cs typeface="Times New Roman"/>
                      </a:endParaRPr>
                    </a:p>
                  </a:txBody>
                  <a:tcPr marL="66675" marR="66675" marT="0" marB="0"/>
                </a:tc>
              </a:tr>
              <a:tr h="370840">
                <a:tc>
                  <a:txBody>
                    <a:bodyPr/>
                    <a:lstStyle/>
                    <a:p>
                      <a:pPr marL="0" marR="0">
                        <a:spcBef>
                          <a:spcPts val="0"/>
                        </a:spcBef>
                        <a:spcAft>
                          <a:spcPts val="0"/>
                        </a:spcAft>
                      </a:pPr>
                      <a:r>
                        <a:rPr lang="en-US" sz="1200">
                          <a:effectLst/>
                        </a:rPr>
                        <a:t>zip archive creation</a:t>
                      </a:r>
                      <a:endParaRPr lang="en-US" sz="1200">
                        <a:effectLst/>
                        <a:latin typeface="Cambria"/>
                        <a:ea typeface="ＭＳ 明朝"/>
                        <a:cs typeface="Times New Roman"/>
                      </a:endParaRPr>
                    </a:p>
                  </a:txBody>
                  <a:tcPr marL="66675" marR="66675" marT="66675" marB="66675"/>
                </a:tc>
                <a:tc>
                  <a:txBody>
                    <a:bodyPr/>
                    <a:lstStyle/>
                    <a:p>
                      <a:pPr marL="0" marR="0">
                        <a:spcBef>
                          <a:spcPts val="0"/>
                        </a:spcBef>
                        <a:spcAft>
                          <a:spcPts val="0"/>
                        </a:spcAft>
                      </a:pPr>
                      <a:r>
                        <a:rPr lang="en-US" sz="1200">
                          <a:effectLst/>
                        </a:rPr>
                        <a:t>Compression of content files and source METS into zip archive</a:t>
                      </a:r>
                      <a:endParaRPr lang="en-US" sz="1200">
                        <a:effectLst/>
                        <a:latin typeface="Cambria"/>
                        <a:ea typeface="ＭＳ 明朝"/>
                        <a:cs typeface="Times New Roman"/>
                      </a:endParaRPr>
                    </a:p>
                  </a:txBody>
                  <a:tcPr marL="66675" marR="66675" marT="66675" marB="66675"/>
                </a:tc>
              </a:tr>
              <a:tr h="370840">
                <a:tc>
                  <a:txBody>
                    <a:bodyPr/>
                    <a:lstStyle/>
                    <a:p>
                      <a:pPr marL="0" marR="0">
                        <a:spcBef>
                          <a:spcPts val="0"/>
                        </a:spcBef>
                        <a:spcAft>
                          <a:spcPts val="0"/>
                        </a:spcAft>
                      </a:pPr>
                      <a:r>
                        <a:rPr lang="en-US" sz="1200">
                          <a:effectLst/>
                        </a:rPr>
                        <a:t>zip file message digest calculation</a:t>
                      </a:r>
                      <a:endParaRPr lang="en-US" sz="1200">
                        <a:effectLst/>
                        <a:latin typeface="Cambria"/>
                        <a:ea typeface="ＭＳ 明朝"/>
                        <a:cs typeface="Times New Roman"/>
                      </a:endParaRPr>
                    </a:p>
                  </a:txBody>
                  <a:tcPr marL="66675" marR="66675" marT="66675" marB="66675"/>
                </a:tc>
                <a:tc>
                  <a:txBody>
                    <a:bodyPr/>
                    <a:lstStyle/>
                    <a:p>
                      <a:pPr marL="0" marR="0">
                        <a:spcBef>
                          <a:spcPts val="0"/>
                        </a:spcBef>
                        <a:spcAft>
                          <a:spcPts val="0"/>
                        </a:spcAft>
                      </a:pPr>
                      <a:r>
                        <a:rPr lang="en-US" sz="1200">
                          <a:effectLst/>
                        </a:rPr>
                        <a:t>Calculation of md5 checksum for zip archive</a:t>
                      </a:r>
                      <a:endParaRPr lang="en-US" sz="1200">
                        <a:effectLst/>
                        <a:latin typeface="Cambria"/>
                        <a:ea typeface="ＭＳ 明朝"/>
                        <a:cs typeface="Times New Roman"/>
                      </a:endParaRPr>
                    </a:p>
                  </a:txBody>
                  <a:tcPr marL="66675" marR="66675" marT="66675" marB="66675"/>
                </a:tc>
              </a:tr>
              <a:tr h="370840">
                <a:tc>
                  <a:txBody>
                    <a:bodyPr/>
                    <a:lstStyle/>
                    <a:p>
                      <a:pPr marL="0" marR="0">
                        <a:spcBef>
                          <a:spcPts val="0"/>
                        </a:spcBef>
                        <a:spcAft>
                          <a:spcPts val="0"/>
                        </a:spcAft>
                      </a:pPr>
                      <a:r>
                        <a:rPr lang="en-US" sz="1200">
                          <a:effectLst/>
                        </a:rPr>
                        <a:t>source mets creation</a:t>
                      </a:r>
                      <a:endParaRPr lang="en-US" sz="1200">
                        <a:effectLst/>
                        <a:latin typeface="Cambria"/>
                        <a:ea typeface="ＭＳ 明朝"/>
                        <a:cs typeface="Times New Roman"/>
                      </a:endParaRPr>
                    </a:p>
                  </a:txBody>
                  <a:tcPr marL="66675" marR="66675" marT="66675" marB="66675"/>
                </a:tc>
                <a:tc>
                  <a:txBody>
                    <a:bodyPr/>
                    <a:lstStyle/>
                    <a:p>
                      <a:pPr marL="0" marR="0">
                        <a:spcBef>
                          <a:spcPts val="0"/>
                        </a:spcBef>
                        <a:spcAft>
                          <a:spcPts val="0"/>
                        </a:spcAft>
                      </a:pPr>
                      <a:r>
                        <a:rPr lang="en-US" sz="1200" dirty="0">
                          <a:effectLst/>
                        </a:rPr>
                        <a:t>Creation of source METS file</a:t>
                      </a:r>
                      <a:endParaRPr lang="en-US" sz="1200" dirty="0">
                        <a:effectLst/>
                        <a:latin typeface="Cambria"/>
                        <a:ea typeface="ＭＳ 明朝"/>
                        <a:cs typeface="Times New Roman"/>
                      </a:endParaRPr>
                    </a:p>
                  </a:txBody>
                  <a:tcPr marL="66675" marR="66675" marT="66675" marB="66675"/>
                </a:tc>
              </a:tr>
            </a:tbl>
          </a:graphicData>
        </a:graphic>
      </p:graphicFrame>
    </p:spTree>
    <p:extLst>
      <p:ext uri="{BB962C8B-B14F-4D97-AF65-F5344CB8AC3E}">
        <p14:creationId xmlns:p14="http://schemas.microsoft.com/office/powerpoint/2010/main" val="73618711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Provenance</a:t>
            </a:r>
            <a:endParaRPr lang="en-US" dirty="0"/>
          </a:p>
        </p:txBody>
      </p:sp>
      <p:sp>
        <p:nvSpPr>
          <p:cNvPr id="3" name="Content Placeholder 2"/>
          <p:cNvSpPr>
            <a:spLocks noGrp="1"/>
          </p:cNvSpPr>
          <p:nvPr>
            <p:ph idx="1"/>
          </p:nvPr>
        </p:nvSpPr>
        <p:spPr/>
        <p:txBody>
          <a:bodyPr/>
          <a:lstStyle/>
          <a:p>
            <a:r>
              <a:rPr lang="en-US" dirty="0" smtClean="0">
                <a:sym typeface="Wingdings"/>
              </a:rPr>
              <a:t>Strategies</a:t>
            </a:r>
          </a:p>
          <a:p>
            <a:pPr lvl="1"/>
            <a:r>
              <a:rPr lang="en-US" dirty="0" smtClean="0">
                <a:sym typeface="Wingdings"/>
              </a:rPr>
              <a:t>Original source</a:t>
            </a:r>
          </a:p>
          <a:p>
            <a:pPr lvl="1"/>
            <a:r>
              <a:rPr lang="en-US" dirty="0" smtClean="0">
                <a:sym typeface="Wingdings"/>
              </a:rPr>
              <a:t>Agent of digitization</a:t>
            </a:r>
          </a:p>
          <a:p>
            <a:pPr lvl="1"/>
            <a:r>
              <a:rPr lang="en-US" dirty="0" smtClean="0">
                <a:sym typeface="Wingdings"/>
              </a:rPr>
              <a:t>Administrative metadata (provenance and preservation)</a:t>
            </a:r>
          </a:p>
          <a:p>
            <a:pPr lvl="1"/>
            <a:endParaRPr lang="en-US" dirty="0" smtClean="0">
              <a:sym typeface="Wingdings"/>
            </a:endParaRPr>
          </a:p>
        </p:txBody>
      </p:sp>
    </p:spTree>
    <p:extLst>
      <p:ext uri="{BB962C8B-B14F-4D97-AF65-F5344CB8AC3E}">
        <p14:creationId xmlns:p14="http://schemas.microsoft.com/office/powerpoint/2010/main" val="30316135"/>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Security</a:t>
            </a:r>
            <a:endParaRPr lang="en-US" dirty="0"/>
          </a:p>
        </p:txBody>
      </p:sp>
      <p:sp>
        <p:nvSpPr>
          <p:cNvPr id="4" name="Content Placeholder 3"/>
          <p:cNvSpPr>
            <a:spLocks noGrp="1"/>
          </p:cNvSpPr>
          <p:nvPr>
            <p:ph idx="1"/>
          </p:nvPr>
        </p:nvSpPr>
        <p:spPr/>
        <p:txBody>
          <a:bodyPr>
            <a:normAutofit lnSpcReduction="10000"/>
          </a:bodyPr>
          <a:lstStyle/>
          <a:p>
            <a:r>
              <a:rPr lang="en-US" dirty="0" smtClean="0">
                <a:sym typeface="Wingdings"/>
              </a:rPr>
              <a:t>Data Integrity</a:t>
            </a:r>
          </a:p>
          <a:p>
            <a:pPr lvl="1"/>
            <a:r>
              <a:rPr lang="en-US" dirty="0" smtClean="0">
                <a:sym typeface="Wingdings"/>
              </a:rPr>
              <a:t>Checksum validation, digital object provenance</a:t>
            </a:r>
          </a:p>
          <a:p>
            <a:r>
              <a:rPr lang="en-US" dirty="0" smtClean="0">
                <a:sym typeface="Wingdings"/>
              </a:rPr>
              <a:t>Physical security</a:t>
            </a:r>
          </a:p>
          <a:p>
            <a:pPr lvl="1"/>
            <a:r>
              <a:rPr lang="en-US" dirty="0" smtClean="0">
                <a:sym typeface="Wingdings"/>
              </a:rPr>
              <a:t>Biometric door systems, locked racks</a:t>
            </a:r>
          </a:p>
          <a:p>
            <a:r>
              <a:rPr lang="en-US" dirty="0" smtClean="0">
                <a:sym typeface="Wingdings"/>
              </a:rPr>
              <a:t>Network security</a:t>
            </a:r>
          </a:p>
          <a:p>
            <a:pPr lvl="1"/>
            <a:r>
              <a:rPr lang="en-US" dirty="0" smtClean="0">
                <a:sym typeface="Wingdings"/>
              </a:rPr>
              <a:t>Firewalling, vulnerability scanning</a:t>
            </a:r>
          </a:p>
          <a:p>
            <a:r>
              <a:rPr lang="en-US" dirty="0" smtClean="0">
                <a:sym typeface="Wingdings"/>
              </a:rPr>
              <a:t>Application security</a:t>
            </a:r>
          </a:p>
          <a:p>
            <a:pPr lvl="1"/>
            <a:r>
              <a:rPr lang="en-US" dirty="0" smtClean="0">
                <a:sym typeface="Wingdings"/>
              </a:rPr>
              <a:t>Developer best practices, input validation</a:t>
            </a:r>
          </a:p>
          <a:p>
            <a:r>
              <a:rPr lang="en-US" dirty="0" smtClean="0">
                <a:sym typeface="Wingdings"/>
              </a:rPr>
              <a:t>Access control</a:t>
            </a:r>
            <a:endParaRPr lang="en-US" dirty="0"/>
          </a:p>
        </p:txBody>
      </p:sp>
    </p:spTree>
    <p:extLst>
      <p:ext uri="{BB962C8B-B14F-4D97-AF65-F5344CB8AC3E}">
        <p14:creationId xmlns:p14="http://schemas.microsoft.com/office/powerpoint/2010/main" val="226691288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Authentication</a:t>
            </a:r>
            <a:endParaRPr lang="en-US" dirty="0"/>
          </a:p>
        </p:txBody>
      </p:sp>
      <p:sp>
        <p:nvSpPr>
          <p:cNvPr id="3" name="Content Placeholder 2"/>
          <p:cNvSpPr>
            <a:spLocks noGrp="1"/>
          </p:cNvSpPr>
          <p:nvPr>
            <p:ph idx="1"/>
          </p:nvPr>
        </p:nvSpPr>
        <p:spPr/>
        <p:txBody>
          <a:bodyPr/>
          <a:lstStyle/>
          <a:p>
            <a:r>
              <a:rPr lang="en-US" dirty="0" smtClean="0"/>
              <a:t>Shibboleth</a:t>
            </a:r>
          </a:p>
          <a:p>
            <a:pPr lvl="1"/>
            <a:r>
              <a:rPr lang="en-US" dirty="0" smtClean="0"/>
              <a:t>Login with organization</a:t>
            </a:r>
          </a:p>
          <a:p>
            <a:pPr lvl="1"/>
            <a:r>
              <a:rPr lang="en-US" dirty="0" smtClean="0"/>
              <a:t>Attributes released to Service Provider</a:t>
            </a:r>
          </a:p>
          <a:p>
            <a:pPr lvl="1"/>
            <a:r>
              <a:rPr lang="en-US" dirty="0" smtClean="0"/>
              <a:t>Authorize access</a:t>
            </a:r>
          </a:p>
          <a:p>
            <a:pPr lvl="1"/>
            <a:r>
              <a:rPr lang="en-US" dirty="0" smtClean="0">
                <a:hlinkClick r:id="rId3"/>
              </a:rPr>
              <a:t>http://www.hathitrust.org/shibboleth</a:t>
            </a:r>
            <a:endParaRPr lang="en-US" dirty="0" smtClean="0"/>
          </a:p>
        </p:txBody>
      </p:sp>
    </p:spTree>
    <p:extLst>
      <p:ext uri="{BB962C8B-B14F-4D97-AF65-F5344CB8AC3E}">
        <p14:creationId xmlns:p14="http://schemas.microsoft.com/office/powerpoint/2010/main" val="697408546"/>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n 3"/>
          <p:cNvSpPr/>
          <p:nvPr/>
        </p:nvSpPr>
        <p:spPr>
          <a:xfrm>
            <a:off x="466909" y="325752"/>
            <a:ext cx="1131216" cy="873064"/>
          </a:xfrm>
          <a:prstGeom prst="ca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dirty="0" smtClean="0">
                <a:solidFill>
                  <a:schemeClr val="tx1"/>
                </a:solidFill>
              </a:rPr>
              <a:t>Source</a:t>
            </a:r>
            <a:endParaRPr lang="en-US" sz="2400" dirty="0">
              <a:solidFill>
                <a:schemeClr val="tx1"/>
              </a:solidFill>
            </a:endParaRPr>
          </a:p>
        </p:txBody>
      </p:sp>
      <p:sp>
        <p:nvSpPr>
          <p:cNvPr id="5" name="Rectangle 4"/>
          <p:cNvSpPr/>
          <p:nvPr/>
        </p:nvSpPr>
        <p:spPr>
          <a:xfrm>
            <a:off x="585455" y="2640420"/>
            <a:ext cx="1805977" cy="64263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Bibliographic Data</a:t>
            </a:r>
            <a:endParaRPr lang="en-US" dirty="0"/>
          </a:p>
        </p:txBody>
      </p:sp>
      <p:sp>
        <p:nvSpPr>
          <p:cNvPr id="6" name="Rectangle 5"/>
          <p:cNvSpPr/>
          <p:nvPr/>
        </p:nvSpPr>
        <p:spPr>
          <a:xfrm>
            <a:off x="585455" y="3473795"/>
            <a:ext cx="1805977" cy="63271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Content Package</a:t>
            </a:r>
            <a:endParaRPr lang="en-US" dirty="0"/>
          </a:p>
        </p:txBody>
      </p:sp>
      <p:sp>
        <p:nvSpPr>
          <p:cNvPr id="9" name="Can 8"/>
          <p:cNvSpPr/>
          <p:nvPr/>
        </p:nvSpPr>
        <p:spPr>
          <a:xfrm>
            <a:off x="3281676" y="1473356"/>
            <a:ext cx="1005406" cy="1032661"/>
          </a:xfrm>
          <a:prstGeom prst="ca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Bib Data</a:t>
            </a:r>
            <a:endParaRPr lang="en-US" dirty="0"/>
          </a:p>
        </p:txBody>
      </p:sp>
      <p:sp>
        <p:nvSpPr>
          <p:cNvPr id="10" name="TextBox 9"/>
          <p:cNvSpPr txBox="1"/>
          <p:nvPr/>
        </p:nvSpPr>
        <p:spPr>
          <a:xfrm>
            <a:off x="3139943" y="837157"/>
            <a:ext cx="3270283" cy="492443"/>
          </a:xfrm>
          <a:prstGeom prst="rect">
            <a:avLst/>
          </a:prstGeom>
          <a:noFill/>
        </p:spPr>
        <p:txBody>
          <a:bodyPr wrap="square" rtlCol="0">
            <a:spAutoFit/>
          </a:bodyPr>
          <a:lstStyle/>
          <a:p>
            <a:r>
              <a:rPr lang="en-US" sz="2600" dirty="0" smtClean="0"/>
              <a:t>Data Management</a:t>
            </a:r>
            <a:endParaRPr lang="en-US" sz="2600" dirty="0"/>
          </a:p>
        </p:txBody>
      </p:sp>
      <p:sp>
        <p:nvSpPr>
          <p:cNvPr id="12" name="Can 11"/>
          <p:cNvSpPr/>
          <p:nvPr/>
        </p:nvSpPr>
        <p:spPr>
          <a:xfrm>
            <a:off x="4353357" y="1473357"/>
            <a:ext cx="1005406" cy="1032661"/>
          </a:xfrm>
          <a:prstGeom prst="ca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Rights Data</a:t>
            </a:r>
            <a:endParaRPr lang="en-US" dirty="0"/>
          </a:p>
        </p:txBody>
      </p:sp>
      <p:sp>
        <p:nvSpPr>
          <p:cNvPr id="13" name="TextBox 12"/>
          <p:cNvSpPr txBox="1"/>
          <p:nvPr/>
        </p:nvSpPr>
        <p:spPr>
          <a:xfrm>
            <a:off x="3759022" y="3823572"/>
            <a:ext cx="1614358" cy="492443"/>
          </a:xfrm>
          <a:prstGeom prst="rect">
            <a:avLst/>
          </a:prstGeom>
          <a:noFill/>
        </p:spPr>
        <p:txBody>
          <a:bodyPr wrap="square" rtlCol="0">
            <a:spAutoFit/>
          </a:bodyPr>
          <a:lstStyle/>
          <a:p>
            <a:r>
              <a:rPr lang="en-US" sz="2600" dirty="0" smtClean="0"/>
              <a:t>Storage</a:t>
            </a:r>
          </a:p>
        </p:txBody>
      </p:sp>
      <p:sp>
        <p:nvSpPr>
          <p:cNvPr id="14" name="TextBox 13"/>
          <p:cNvSpPr txBox="1"/>
          <p:nvPr/>
        </p:nvSpPr>
        <p:spPr>
          <a:xfrm>
            <a:off x="7019082" y="757003"/>
            <a:ext cx="1823613" cy="492443"/>
          </a:xfrm>
          <a:prstGeom prst="rect">
            <a:avLst/>
          </a:prstGeom>
          <a:noFill/>
        </p:spPr>
        <p:txBody>
          <a:bodyPr wrap="square" rtlCol="0">
            <a:spAutoFit/>
          </a:bodyPr>
          <a:lstStyle/>
          <a:p>
            <a:r>
              <a:rPr lang="en-US" sz="2600" dirty="0" smtClean="0"/>
              <a:t>Access</a:t>
            </a:r>
          </a:p>
        </p:txBody>
      </p:sp>
      <p:sp>
        <p:nvSpPr>
          <p:cNvPr id="15" name="TextBox 14"/>
          <p:cNvSpPr txBox="1"/>
          <p:nvPr/>
        </p:nvSpPr>
        <p:spPr>
          <a:xfrm>
            <a:off x="1036949" y="2090917"/>
            <a:ext cx="1473248" cy="492443"/>
          </a:xfrm>
          <a:prstGeom prst="rect">
            <a:avLst/>
          </a:prstGeom>
          <a:noFill/>
        </p:spPr>
        <p:txBody>
          <a:bodyPr wrap="square" rtlCol="0">
            <a:spAutoFit/>
          </a:bodyPr>
          <a:lstStyle/>
          <a:p>
            <a:r>
              <a:rPr lang="en-US" sz="2600" dirty="0" smtClean="0"/>
              <a:t>Ingest</a:t>
            </a:r>
          </a:p>
        </p:txBody>
      </p:sp>
      <p:sp>
        <p:nvSpPr>
          <p:cNvPr id="16" name="Rounded Rectangle 15"/>
          <p:cNvSpPr/>
          <p:nvPr/>
        </p:nvSpPr>
        <p:spPr>
          <a:xfrm>
            <a:off x="6410227" y="1378197"/>
            <a:ext cx="2275912" cy="4762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Catalog</a:t>
            </a:r>
            <a:endParaRPr lang="en-US" dirty="0"/>
          </a:p>
        </p:txBody>
      </p:sp>
      <p:sp>
        <p:nvSpPr>
          <p:cNvPr id="17" name="Rounded Rectangle 16"/>
          <p:cNvSpPr/>
          <p:nvPr/>
        </p:nvSpPr>
        <p:spPr>
          <a:xfrm>
            <a:off x="6410227" y="2124526"/>
            <a:ext cx="2275912" cy="4762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Full-text Search</a:t>
            </a:r>
            <a:endParaRPr lang="en-US" dirty="0"/>
          </a:p>
        </p:txBody>
      </p:sp>
      <p:sp>
        <p:nvSpPr>
          <p:cNvPr id="18" name="Rounded Rectangle 17"/>
          <p:cNvSpPr/>
          <p:nvPr/>
        </p:nvSpPr>
        <p:spPr>
          <a:xfrm>
            <a:off x="6410227" y="2848393"/>
            <a:ext cx="2275912" cy="4762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err="1" smtClean="0"/>
              <a:t>PageTurner</a:t>
            </a:r>
            <a:endParaRPr lang="en-US" dirty="0"/>
          </a:p>
        </p:txBody>
      </p:sp>
      <p:sp>
        <p:nvSpPr>
          <p:cNvPr id="19" name="Rounded Rectangle 18"/>
          <p:cNvSpPr/>
          <p:nvPr/>
        </p:nvSpPr>
        <p:spPr>
          <a:xfrm>
            <a:off x="6410227" y="4313574"/>
            <a:ext cx="2275912" cy="4762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APIs</a:t>
            </a:r>
            <a:endParaRPr lang="en-US" dirty="0"/>
          </a:p>
        </p:txBody>
      </p:sp>
      <p:sp>
        <p:nvSpPr>
          <p:cNvPr id="20" name="Rounded Rectangle 19"/>
          <p:cNvSpPr/>
          <p:nvPr/>
        </p:nvSpPr>
        <p:spPr>
          <a:xfrm>
            <a:off x="6410227" y="3599250"/>
            <a:ext cx="2275912" cy="4762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Collections</a:t>
            </a:r>
            <a:endParaRPr lang="en-US" dirty="0"/>
          </a:p>
        </p:txBody>
      </p:sp>
      <p:sp>
        <p:nvSpPr>
          <p:cNvPr id="22" name="Right Arrow 21"/>
          <p:cNvSpPr/>
          <p:nvPr/>
        </p:nvSpPr>
        <p:spPr>
          <a:xfrm rot="4253154">
            <a:off x="1051939" y="1572365"/>
            <a:ext cx="552622" cy="434462"/>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3" name="Right Arrow 22"/>
          <p:cNvSpPr/>
          <p:nvPr/>
        </p:nvSpPr>
        <p:spPr>
          <a:xfrm rot="20031920">
            <a:off x="2317624" y="1873687"/>
            <a:ext cx="552622" cy="434462"/>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4" name="Right Arrow 23"/>
          <p:cNvSpPr/>
          <p:nvPr/>
        </p:nvSpPr>
        <p:spPr>
          <a:xfrm rot="1437601">
            <a:off x="2320655" y="4429565"/>
            <a:ext cx="552622" cy="434462"/>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5" name="Can 24"/>
          <p:cNvSpPr/>
          <p:nvPr/>
        </p:nvSpPr>
        <p:spPr>
          <a:xfrm>
            <a:off x="3784379" y="2270224"/>
            <a:ext cx="1005406" cy="1032661"/>
          </a:xfrm>
          <a:prstGeom prst="ca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Holdings Data</a:t>
            </a:r>
          </a:p>
        </p:txBody>
      </p:sp>
      <p:sp>
        <p:nvSpPr>
          <p:cNvPr id="26" name="Right Arrow 25"/>
          <p:cNvSpPr/>
          <p:nvPr/>
        </p:nvSpPr>
        <p:spPr>
          <a:xfrm rot="2385908">
            <a:off x="5582917" y="1960710"/>
            <a:ext cx="552622" cy="434462"/>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7" name="Right Arrow 26"/>
          <p:cNvSpPr/>
          <p:nvPr/>
        </p:nvSpPr>
        <p:spPr>
          <a:xfrm rot="19852609">
            <a:off x="5634743" y="4581966"/>
            <a:ext cx="552622" cy="434462"/>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0" name="Rounded Rectangle 29"/>
          <p:cNvSpPr/>
          <p:nvPr/>
        </p:nvSpPr>
        <p:spPr>
          <a:xfrm>
            <a:off x="6410227" y="5044075"/>
            <a:ext cx="2275912" cy="4762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Datasets</a:t>
            </a:r>
            <a:endParaRPr lang="en-US" dirty="0"/>
          </a:p>
        </p:txBody>
      </p:sp>
      <p:sp>
        <p:nvSpPr>
          <p:cNvPr id="3" name="Rounded Rectangle 2"/>
          <p:cNvSpPr/>
          <p:nvPr/>
        </p:nvSpPr>
        <p:spPr>
          <a:xfrm>
            <a:off x="5974566" y="603816"/>
            <a:ext cx="3018509" cy="5663381"/>
          </a:xfrm>
          <a:prstGeom prst="round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Can 30"/>
          <p:cNvSpPr/>
          <p:nvPr/>
        </p:nvSpPr>
        <p:spPr>
          <a:xfrm>
            <a:off x="3080039" y="4384300"/>
            <a:ext cx="1207043" cy="1327224"/>
          </a:xfrm>
          <a:prstGeom prst="ca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Michigan</a:t>
            </a:r>
            <a:endParaRPr lang="en-US" dirty="0"/>
          </a:p>
        </p:txBody>
      </p:sp>
      <p:sp>
        <p:nvSpPr>
          <p:cNvPr id="32" name="Can 31"/>
          <p:cNvSpPr/>
          <p:nvPr/>
        </p:nvSpPr>
        <p:spPr>
          <a:xfrm>
            <a:off x="4196494" y="4633918"/>
            <a:ext cx="1287170" cy="1367526"/>
          </a:xfrm>
          <a:prstGeom prst="ca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Indiana</a:t>
            </a:r>
            <a:endParaRPr lang="en-US" dirty="0" smtClean="0"/>
          </a:p>
        </p:txBody>
      </p:sp>
    </p:spTree>
    <p:extLst>
      <p:ext uri="{BB962C8B-B14F-4D97-AF65-F5344CB8AC3E}">
        <p14:creationId xmlns:p14="http://schemas.microsoft.com/office/powerpoint/2010/main" val="2040983109"/>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APIs</a:t>
            </a:r>
            <a:endParaRPr lang="en-US" dirty="0"/>
          </a:p>
        </p:txBody>
      </p:sp>
      <p:sp>
        <p:nvSpPr>
          <p:cNvPr id="4" name="Content Placeholder 3"/>
          <p:cNvSpPr>
            <a:spLocks noGrp="1"/>
          </p:cNvSpPr>
          <p:nvPr>
            <p:ph idx="1"/>
          </p:nvPr>
        </p:nvSpPr>
        <p:spPr/>
        <p:txBody>
          <a:bodyPr>
            <a:normAutofit fontScale="77500" lnSpcReduction="20000"/>
          </a:bodyPr>
          <a:lstStyle/>
          <a:p>
            <a:r>
              <a:rPr lang="en-US" dirty="0" smtClean="0"/>
              <a:t>Bibliographic </a:t>
            </a:r>
            <a:r>
              <a:rPr lang="en-US" dirty="0"/>
              <a:t>API</a:t>
            </a:r>
          </a:p>
          <a:p>
            <a:pPr lvl="1"/>
            <a:r>
              <a:rPr lang="en-US" dirty="0" smtClean="0"/>
              <a:t>Volume </a:t>
            </a:r>
            <a:r>
              <a:rPr lang="en-US" dirty="0"/>
              <a:t>and rights information</a:t>
            </a:r>
          </a:p>
          <a:p>
            <a:pPr lvl="1"/>
            <a:r>
              <a:rPr lang="en-US" dirty="0"/>
              <a:t>MARC </a:t>
            </a:r>
            <a:r>
              <a:rPr lang="en-US" dirty="0" smtClean="0"/>
              <a:t>records</a:t>
            </a:r>
          </a:p>
          <a:p>
            <a:pPr lvl="1"/>
            <a:r>
              <a:rPr lang="en-US" dirty="0">
                <a:hlinkClick r:id="rId3"/>
              </a:rPr>
              <a:t>http://www.hathitrust.org/</a:t>
            </a:r>
            <a:r>
              <a:rPr lang="en-US" dirty="0" smtClean="0">
                <a:hlinkClick r:id="rId3"/>
              </a:rPr>
              <a:t>bib_api</a:t>
            </a:r>
            <a:endParaRPr lang="en-US" dirty="0"/>
          </a:p>
          <a:p>
            <a:r>
              <a:rPr lang="en-US" dirty="0" smtClean="0"/>
              <a:t>OAI</a:t>
            </a:r>
          </a:p>
          <a:p>
            <a:pPr lvl="1"/>
            <a:r>
              <a:rPr lang="en-US" dirty="0" smtClean="0">
                <a:hlinkClick r:id="rId4"/>
              </a:rPr>
              <a:t>http://www.hathitrust.org/data</a:t>
            </a:r>
            <a:endParaRPr lang="en-US" dirty="0" smtClean="0"/>
          </a:p>
          <a:p>
            <a:r>
              <a:rPr lang="en-US" dirty="0"/>
              <a:t>“</a:t>
            </a:r>
            <a:r>
              <a:rPr lang="en-US" dirty="0" err="1"/>
              <a:t>Hathifiles</a:t>
            </a:r>
            <a:r>
              <a:rPr lang="en-US" dirty="0" smtClean="0"/>
              <a:t>”</a:t>
            </a:r>
          </a:p>
          <a:p>
            <a:pPr lvl="1"/>
            <a:r>
              <a:rPr lang="en-US" dirty="0" smtClean="0">
                <a:hlinkClick r:id="rId5"/>
              </a:rPr>
              <a:t>http://www.hathitrust.org/hathifiles</a:t>
            </a:r>
            <a:endParaRPr lang="en-US" dirty="0" smtClean="0"/>
          </a:p>
          <a:p>
            <a:r>
              <a:rPr lang="en-US" dirty="0"/>
              <a:t>Data API</a:t>
            </a:r>
          </a:p>
          <a:p>
            <a:pPr lvl="1"/>
            <a:r>
              <a:rPr lang="en-US" dirty="0"/>
              <a:t>Volume and rights information</a:t>
            </a:r>
          </a:p>
          <a:p>
            <a:pPr lvl="1"/>
            <a:r>
              <a:rPr lang="en-US" dirty="0"/>
              <a:t>Page images</a:t>
            </a:r>
          </a:p>
          <a:p>
            <a:pPr lvl="1"/>
            <a:r>
              <a:rPr lang="en-US" dirty="0"/>
              <a:t>OCR</a:t>
            </a:r>
          </a:p>
          <a:p>
            <a:pPr lvl="1"/>
            <a:r>
              <a:rPr lang="en-US" dirty="0">
                <a:hlinkClick r:id="rId6"/>
              </a:rPr>
              <a:t>http://www.hathitrust.org/</a:t>
            </a:r>
            <a:r>
              <a:rPr lang="en-US" dirty="0" smtClean="0">
                <a:hlinkClick r:id="rId6"/>
              </a:rPr>
              <a:t>data_api</a:t>
            </a:r>
            <a:endParaRPr lang="en-US" dirty="0"/>
          </a:p>
          <a:p>
            <a:endParaRPr lang="en-US" dirty="0"/>
          </a:p>
        </p:txBody>
      </p:sp>
    </p:spTree>
    <p:extLst>
      <p:ext uri="{BB962C8B-B14F-4D97-AF65-F5344CB8AC3E}">
        <p14:creationId xmlns:p14="http://schemas.microsoft.com/office/powerpoint/2010/main" val="4089696483"/>
      </p:ext>
    </p:extLst>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Computational Access</a:t>
            </a:r>
            <a:endParaRPr lang="en-US" dirty="0"/>
          </a:p>
        </p:txBody>
      </p:sp>
      <p:sp>
        <p:nvSpPr>
          <p:cNvPr id="3" name="Content Placeholder 2"/>
          <p:cNvSpPr>
            <a:spLocks noGrp="1"/>
          </p:cNvSpPr>
          <p:nvPr>
            <p:ph idx="1"/>
          </p:nvPr>
        </p:nvSpPr>
        <p:spPr/>
        <p:txBody>
          <a:bodyPr>
            <a:normAutofit fontScale="85000" lnSpcReduction="20000"/>
          </a:bodyPr>
          <a:lstStyle/>
          <a:p>
            <a:r>
              <a:rPr lang="en-US" dirty="0"/>
              <a:t>Distribution of datasets</a:t>
            </a:r>
          </a:p>
          <a:p>
            <a:pPr lvl="1"/>
            <a:r>
              <a:rPr lang="en-US" dirty="0">
                <a:hlinkClick r:id="rId3"/>
              </a:rPr>
              <a:t>http://www.hathitrust.org/</a:t>
            </a:r>
            <a:r>
              <a:rPr lang="en-US" dirty="0" smtClean="0">
                <a:hlinkClick r:id="rId3"/>
              </a:rPr>
              <a:t>datasets</a:t>
            </a:r>
            <a:endParaRPr lang="en-US" dirty="0" smtClean="0"/>
          </a:p>
          <a:p>
            <a:r>
              <a:rPr lang="en-US" dirty="0"/>
              <a:t>Non-Google-digitized Dataset (540,000+)</a:t>
            </a:r>
          </a:p>
          <a:p>
            <a:pPr lvl="1"/>
            <a:r>
              <a:rPr lang="en-US" dirty="0"/>
              <a:t>PD, PDUS, Open Access</a:t>
            </a:r>
          </a:p>
          <a:p>
            <a:pPr lvl="1"/>
            <a:r>
              <a:rPr lang="en-US" dirty="0"/>
              <a:t>Signed researcher statement</a:t>
            </a:r>
          </a:p>
          <a:p>
            <a:r>
              <a:rPr lang="en-US" dirty="0"/>
              <a:t>Google-digitized (</a:t>
            </a:r>
            <a:r>
              <a:rPr lang="en-US" dirty="0" smtClean="0"/>
              <a:t>4.8 </a:t>
            </a:r>
            <a:r>
              <a:rPr lang="en-US" dirty="0"/>
              <a:t>million+)</a:t>
            </a:r>
          </a:p>
          <a:p>
            <a:pPr lvl="1"/>
            <a:r>
              <a:rPr lang="en-US" dirty="0"/>
              <a:t>PD, PDUS, Open Access</a:t>
            </a:r>
          </a:p>
          <a:p>
            <a:pPr lvl="1"/>
            <a:r>
              <a:rPr lang="en-US" dirty="0"/>
              <a:t>Agreement between institution and Google</a:t>
            </a:r>
          </a:p>
          <a:p>
            <a:pPr lvl="1"/>
            <a:r>
              <a:rPr lang="en-US" dirty="0"/>
              <a:t>Brief proposal</a:t>
            </a:r>
          </a:p>
          <a:p>
            <a:pPr lvl="2"/>
            <a:r>
              <a:rPr lang="en-US" dirty="0"/>
              <a:t>Characterize texts</a:t>
            </a:r>
          </a:p>
          <a:p>
            <a:pPr lvl="2"/>
            <a:r>
              <a:rPr lang="en-US" dirty="0"/>
              <a:t>Provide ids (custom sets possible)</a:t>
            </a:r>
          </a:p>
          <a:p>
            <a:pPr lvl="2"/>
            <a:r>
              <a:rPr lang="en-US" dirty="0"/>
              <a:t>Research, results, use of results</a:t>
            </a:r>
          </a:p>
          <a:p>
            <a:pPr lvl="1"/>
            <a:r>
              <a:rPr lang="en-US" dirty="0"/>
              <a:t>Signed researcher </a:t>
            </a:r>
            <a:r>
              <a:rPr lang="en-US" dirty="0" smtClean="0"/>
              <a:t>statement</a:t>
            </a:r>
            <a:endParaRPr lang="en-US" dirty="0"/>
          </a:p>
        </p:txBody>
      </p:sp>
    </p:spTree>
    <p:extLst>
      <p:ext uri="{BB962C8B-B14F-4D97-AF65-F5344CB8AC3E}">
        <p14:creationId xmlns:p14="http://schemas.microsoft.com/office/powerpoint/2010/main" val="2197257782"/>
      </p:ext>
    </p:extLst>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HTRC</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hlinkClick r:id="rId3"/>
              </a:rPr>
              <a:t>http://www.hathitrust.org/htrc</a:t>
            </a:r>
            <a:endParaRPr lang="en-US" dirty="0" smtClean="0"/>
          </a:p>
          <a:p>
            <a:r>
              <a:rPr lang="en-US" dirty="0" err="1"/>
              <a:t>HathiTrust</a:t>
            </a:r>
            <a:r>
              <a:rPr lang="en-US" dirty="0"/>
              <a:t> Research Center</a:t>
            </a:r>
          </a:p>
          <a:p>
            <a:pPr lvl="1"/>
            <a:r>
              <a:rPr lang="en-US" dirty="0"/>
              <a:t>Developed collaboratively by Indiana University and University of Illinois; launched July 2011</a:t>
            </a:r>
          </a:p>
          <a:p>
            <a:pPr lvl="1"/>
            <a:r>
              <a:rPr lang="en-US" dirty="0"/>
              <a:t>Enables computational access to public domain and open access materials; working to support in-copyright materials as </a:t>
            </a:r>
            <a:r>
              <a:rPr lang="en-US" dirty="0" smtClean="0"/>
              <a:t>well</a:t>
            </a:r>
          </a:p>
          <a:p>
            <a:pPr lvl="1"/>
            <a:r>
              <a:rPr lang="en-US" dirty="0"/>
              <a:t>Secure Environment – bring researchers to the data</a:t>
            </a:r>
          </a:p>
          <a:p>
            <a:pPr lvl="1"/>
            <a:r>
              <a:rPr lang="en-US" dirty="0"/>
              <a:t>Build services and tools that facilitate research by digital humanities and informatics communities</a:t>
            </a:r>
          </a:p>
          <a:p>
            <a:pPr lvl="1"/>
            <a:r>
              <a:rPr lang="en-US" dirty="0"/>
              <a:t>Advanced Collaborative </a:t>
            </a:r>
            <a:r>
              <a:rPr lang="en-US" dirty="0" smtClean="0"/>
              <a:t>Support</a:t>
            </a:r>
          </a:p>
          <a:p>
            <a:pPr lvl="2"/>
            <a:r>
              <a:rPr lang="en-US" dirty="0"/>
              <a:t>RFP: </a:t>
            </a:r>
            <a:r>
              <a:rPr lang="en-US" dirty="0">
                <a:hlinkClick r:id="rId4"/>
              </a:rPr>
              <a:t>http://www.hathitrust.org/htrc/acs-</a:t>
            </a:r>
            <a:r>
              <a:rPr lang="en-US" dirty="0" smtClean="0">
                <a:hlinkClick r:id="rId4"/>
              </a:rPr>
              <a:t>rfp</a:t>
            </a:r>
            <a:endParaRPr lang="en-US" dirty="0" smtClean="0"/>
          </a:p>
          <a:p>
            <a:pPr lvl="2"/>
            <a:r>
              <a:rPr lang="en-US" dirty="0"/>
              <a:t>Awards: </a:t>
            </a:r>
            <a:r>
              <a:rPr lang="en-US" dirty="0">
                <a:hlinkClick r:id="rId5"/>
              </a:rPr>
              <a:t>http://www.hathitrust.org/</a:t>
            </a:r>
            <a:r>
              <a:rPr lang="en-US" dirty="0" smtClean="0">
                <a:hlinkClick r:id="rId5"/>
              </a:rPr>
              <a:t>htrc_acs_awards_spring2015</a:t>
            </a:r>
            <a:endParaRPr lang="en-US" dirty="0"/>
          </a:p>
          <a:p>
            <a:endParaRPr lang="en-US" dirty="0"/>
          </a:p>
        </p:txBody>
      </p:sp>
    </p:spTree>
    <p:extLst>
      <p:ext uri="{BB962C8B-B14F-4D97-AF65-F5344CB8AC3E}">
        <p14:creationId xmlns:p14="http://schemas.microsoft.com/office/powerpoint/2010/main" val="2424291660"/>
      </p:ext>
    </p:extLst>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find out more</a:t>
            </a:r>
            <a:endParaRPr lang="en-US" dirty="0"/>
          </a:p>
        </p:txBody>
      </p:sp>
      <p:sp>
        <p:nvSpPr>
          <p:cNvPr id="3" name="Content Placeholder 2"/>
          <p:cNvSpPr>
            <a:spLocks noGrp="1"/>
          </p:cNvSpPr>
          <p:nvPr>
            <p:ph idx="1"/>
          </p:nvPr>
        </p:nvSpPr>
        <p:spPr/>
        <p:txBody>
          <a:bodyPr>
            <a:normAutofit fontScale="62500" lnSpcReduction="20000"/>
          </a:bodyPr>
          <a:lstStyle/>
          <a:p>
            <a:r>
              <a:rPr lang="en-US" altLang="ja-JP" dirty="0" smtClean="0">
                <a:solidFill>
                  <a:srgbClr val="404040"/>
                </a:solidFill>
                <a:latin typeface="Calibri" charset="0"/>
                <a:ea typeface="ＭＳ Ｐゴシック" charset="0"/>
                <a:cs typeface="ＭＳ Ｐゴシック" charset="0"/>
              </a:rPr>
              <a:t>About: </a:t>
            </a:r>
            <a:r>
              <a:rPr lang="en-US" altLang="ja-JP" dirty="0" smtClean="0">
                <a:latin typeface="Calibri" charset="0"/>
                <a:ea typeface="ＭＳ Ｐゴシック" charset="0"/>
                <a:cs typeface="ＭＳ Ｐゴシック" charset="0"/>
                <a:hlinkClick r:id="rId3"/>
              </a:rPr>
              <a:t>http</a:t>
            </a:r>
            <a:r>
              <a:rPr lang="en-US" altLang="ja-JP" dirty="0">
                <a:latin typeface="Calibri" charset="0"/>
                <a:ea typeface="ＭＳ Ｐゴシック" charset="0"/>
                <a:cs typeface="ＭＳ Ｐゴシック" charset="0"/>
                <a:hlinkClick r:id="rId3"/>
              </a:rPr>
              <a:t>://www.hathitrust.org/about</a:t>
            </a:r>
            <a:endParaRPr lang="en-US" altLang="ja-JP" dirty="0">
              <a:latin typeface="Calibri" charset="0"/>
              <a:ea typeface="ＭＳ Ｐゴシック" charset="0"/>
              <a:cs typeface="ＭＳ Ｐゴシック" charset="0"/>
            </a:endParaRPr>
          </a:p>
          <a:p>
            <a:r>
              <a:rPr lang="en-US" altLang="ja-JP" dirty="0" smtClean="0">
                <a:solidFill>
                  <a:srgbClr val="404040"/>
                </a:solidFill>
                <a:latin typeface="Calibri" charset="0"/>
                <a:ea typeface="ＭＳ Ｐゴシック" charset="0"/>
                <a:cs typeface="ＭＳ Ｐゴシック" charset="0"/>
              </a:rPr>
              <a:t>Twitter: </a:t>
            </a:r>
            <a:r>
              <a:rPr lang="en-US" altLang="ja-JP" dirty="0" smtClean="0">
                <a:solidFill>
                  <a:srgbClr val="404040"/>
                </a:solidFill>
                <a:latin typeface="Calibri" charset="0"/>
                <a:ea typeface="ＭＳ Ｐゴシック" charset="0"/>
                <a:cs typeface="ＭＳ Ｐゴシック" charset="0"/>
                <a:hlinkClick r:id="rId4"/>
              </a:rPr>
              <a:t>http://twitter.com/hathitrust</a:t>
            </a:r>
            <a:endParaRPr lang="en-US" altLang="ja-JP" dirty="0" smtClean="0">
              <a:solidFill>
                <a:srgbClr val="404040"/>
              </a:solidFill>
              <a:latin typeface="Calibri" charset="0"/>
              <a:ea typeface="ＭＳ Ｐゴシック" charset="0"/>
              <a:cs typeface="ＭＳ Ｐゴシック" charset="0"/>
            </a:endParaRPr>
          </a:p>
          <a:p>
            <a:r>
              <a:rPr lang="en-US" altLang="ja-JP" dirty="0">
                <a:solidFill>
                  <a:srgbClr val="404040"/>
                </a:solidFill>
                <a:latin typeface="Calibri" charset="0"/>
                <a:ea typeface="ＭＳ Ｐゴシック" charset="0"/>
                <a:cs typeface="ＭＳ Ｐゴシック" charset="0"/>
              </a:rPr>
              <a:t>Facebook: </a:t>
            </a:r>
            <a:r>
              <a:rPr lang="en-US" altLang="ja-JP" dirty="0">
                <a:solidFill>
                  <a:srgbClr val="404040"/>
                </a:solidFill>
                <a:latin typeface="Calibri" charset="0"/>
                <a:ea typeface="ＭＳ Ｐゴシック" charset="0"/>
                <a:cs typeface="ＭＳ Ｐゴシック" charset="0"/>
                <a:hlinkClick r:id="rId5"/>
              </a:rPr>
              <a:t>http://www.facebook.com/</a:t>
            </a:r>
            <a:r>
              <a:rPr lang="en-US" altLang="ja-JP" dirty="0" smtClean="0">
                <a:solidFill>
                  <a:srgbClr val="404040"/>
                </a:solidFill>
                <a:latin typeface="Calibri" charset="0"/>
                <a:ea typeface="ＭＳ Ｐゴシック" charset="0"/>
                <a:cs typeface="ＭＳ Ｐゴシック" charset="0"/>
                <a:hlinkClick r:id="rId5"/>
              </a:rPr>
              <a:t>hathitrust</a:t>
            </a:r>
            <a:endParaRPr lang="en-US" altLang="ja-JP" dirty="0" smtClean="0">
              <a:solidFill>
                <a:srgbClr val="404040"/>
              </a:solidFill>
              <a:latin typeface="Calibri" charset="0"/>
              <a:ea typeface="ＭＳ Ｐゴシック" charset="0"/>
              <a:cs typeface="ＭＳ Ｐゴシック" charset="0"/>
            </a:endParaRPr>
          </a:p>
          <a:p>
            <a:r>
              <a:rPr lang="en-US" altLang="ja-JP" dirty="0" smtClean="0">
                <a:solidFill>
                  <a:srgbClr val="404040"/>
                </a:solidFill>
                <a:latin typeface="Calibri" charset="0"/>
                <a:ea typeface="ＭＳ Ｐゴシック" charset="0"/>
                <a:cs typeface="ＭＳ Ｐゴシック" charset="0"/>
              </a:rPr>
              <a:t>Monthly newsletter: </a:t>
            </a:r>
          </a:p>
          <a:p>
            <a:pPr lvl="1"/>
            <a:r>
              <a:rPr lang="en-US" altLang="ja-JP" dirty="0" smtClean="0">
                <a:solidFill>
                  <a:srgbClr val="404040"/>
                </a:solidFill>
                <a:latin typeface="Calibri" charset="0"/>
                <a:ea typeface="ＭＳ Ｐゴシック" charset="0"/>
                <a:cs typeface="ＭＳ Ｐゴシック" charset="0"/>
                <a:hlinkClick r:id="rId6"/>
              </a:rPr>
              <a:t>http:www.hathitrust.org/updates</a:t>
            </a:r>
            <a:endParaRPr lang="en-US" altLang="ja-JP" dirty="0" smtClean="0">
              <a:solidFill>
                <a:srgbClr val="404040"/>
              </a:solidFill>
              <a:latin typeface="Calibri" charset="0"/>
              <a:ea typeface="ＭＳ Ｐゴシック" charset="0"/>
              <a:cs typeface="ＭＳ Ｐゴシック" charset="0"/>
            </a:endParaRPr>
          </a:p>
          <a:p>
            <a:pPr lvl="1"/>
            <a:r>
              <a:rPr lang="en-US" altLang="ja-JP" dirty="0" smtClean="0">
                <a:solidFill>
                  <a:srgbClr val="404040"/>
                </a:solidFill>
                <a:latin typeface="Calibri" charset="0"/>
                <a:ea typeface="ＭＳ Ｐゴシック" charset="0"/>
                <a:cs typeface="ＭＳ Ｐゴシック" charset="0"/>
              </a:rPr>
              <a:t>RSS </a:t>
            </a:r>
            <a:r>
              <a:rPr lang="en-US" altLang="ja-JP" dirty="0" smtClean="0">
                <a:solidFill>
                  <a:srgbClr val="404040"/>
                </a:solidFill>
                <a:latin typeface="Calibri" charset="0"/>
                <a:ea typeface="ＭＳ Ｐゴシック" charset="0"/>
                <a:cs typeface="ＭＳ Ｐゴシック" charset="0"/>
                <a:hlinkClick r:id="rId7"/>
              </a:rPr>
              <a:t>http://www.hathitrust.org/updates_rss</a:t>
            </a:r>
            <a:endParaRPr lang="en-US" altLang="ja-JP" dirty="0" smtClean="0">
              <a:solidFill>
                <a:srgbClr val="404040"/>
              </a:solidFill>
              <a:latin typeface="Calibri" charset="0"/>
              <a:ea typeface="ＭＳ Ｐゴシック" charset="0"/>
              <a:cs typeface="ＭＳ Ｐゴシック" charset="0"/>
            </a:endParaRPr>
          </a:p>
          <a:p>
            <a:r>
              <a:rPr lang="en-US" altLang="ja-JP" dirty="0" smtClean="0">
                <a:solidFill>
                  <a:srgbClr val="404040"/>
                </a:solidFill>
                <a:latin typeface="Calibri" charset="0"/>
                <a:ea typeface="ＭＳ Ｐゴシック" charset="0"/>
                <a:cs typeface="ＭＳ Ｐゴシック" charset="0"/>
              </a:rPr>
              <a:t>Contact us: </a:t>
            </a:r>
            <a:r>
              <a:rPr lang="en-US" altLang="ja-JP" dirty="0" smtClean="0">
                <a:solidFill>
                  <a:srgbClr val="404040"/>
                </a:solidFill>
                <a:latin typeface="Calibri" charset="0"/>
                <a:ea typeface="ＭＳ Ｐゴシック" charset="0"/>
                <a:cs typeface="ＭＳ Ｐゴシック" charset="0"/>
                <a:hlinkClick r:id="rId8"/>
              </a:rPr>
              <a:t>feedback@issues.hathitrust.org</a:t>
            </a:r>
            <a:endParaRPr lang="en-US" altLang="ja-JP" dirty="0" smtClean="0">
              <a:solidFill>
                <a:srgbClr val="404040"/>
              </a:solidFill>
              <a:latin typeface="Calibri" charset="0"/>
              <a:ea typeface="ＭＳ Ｐゴシック" charset="0"/>
              <a:cs typeface="ＭＳ Ｐゴシック" charset="0"/>
            </a:endParaRPr>
          </a:p>
          <a:p>
            <a:r>
              <a:rPr lang="en-US" altLang="ja-JP" dirty="0" smtClean="0">
                <a:solidFill>
                  <a:srgbClr val="404040"/>
                </a:solidFill>
                <a:latin typeface="Calibri" charset="0"/>
                <a:ea typeface="ＭＳ Ｐゴシック" charset="0"/>
                <a:cs typeface="ＭＳ Ｐゴシック" charset="0"/>
              </a:rPr>
              <a:t>Blogs: </a:t>
            </a:r>
            <a:r>
              <a:rPr lang="en-US" altLang="ja-JP" dirty="0" smtClean="0">
                <a:solidFill>
                  <a:srgbClr val="404040"/>
                </a:solidFill>
                <a:latin typeface="Calibri" charset="0"/>
                <a:ea typeface="ＭＳ Ｐゴシック" charset="0"/>
                <a:cs typeface="ＭＳ Ｐゴシック" charset="0"/>
                <a:hlinkClick r:id="rId9"/>
              </a:rPr>
              <a:t>http://www.hathitrust.org/blogs</a:t>
            </a:r>
            <a:endParaRPr lang="en-US" altLang="ja-JP" dirty="0" smtClean="0">
              <a:solidFill>
                <a:srgbClr val="404040"/>
              </a:solidFill>
              <a:latin typeface="Calibri" charset="0"/>
              <a:ea typeface="ＭＳ Ｐゴシック" charset="0"/>
              <a:cs typeface="ＭＳ Ｐゴシック" charset="0"/>
            </a:endParaRPr>
          </a:p>
          <a:p>
            <a:pPr lvl="1"/>
            <a:r>
              <a:rPr lang="en-US" altLang="ja-JP" dirty="0" smtClean="0">
                <a:solidFill>
                  <a:srgbClr val="404040"/>
                </a:solidFill>
                <a:latin typeface="Calibri" charset="0"/>
                <a:ea typeface="ＭＳ Ｐゴシック" charset="0"/>
                <a:cs typeface="ＭＳ Ｐゴシック" charset="0"/>
              </a:rPr>
              <a:t>Large-scale Search</a:t>
            </a:r>
          </a:p>
          <a:p>
            <a:pPr lvl="1"/>
            <a:r>
              <a:rPr lang="en-US" altLang="ja-JP" dirty="0" smtClean="0">
                <a:solidFill>
                  <a:srgbClr val="404040"/>
                </a:solidFill>
                <a:latin typeface="Calibri" charset="0"/>
                <a:ea typeface="ＭＳ Ｐゴシック" charset="0"/>
                <a:cs typeface="ＭＳ Ｐゴシック" charset="0"/>
              </a:rPr>
              <a:t>Perspectives from </a:t>
            </a:r>
            <a:r>
              <a:rPr lang="en-US" altLang="ja-JP" dirty="0" err="1" smtClean="0">
                <a:solidFill>
                  <a:srgbClr val="404040"/>
                </a:solidFill>
                <a:latin typeface="Calibri" charset="0"/>
                <a:ea typeface="ＭＳ Ｐゴシック" charset="0"/>
                <a:cs typeface="ＭＳ Ｐゴシック" charset="0"/>
              </a:rPr>
              <a:t>HathiTrust</a:t>
            </a:r>
            <a:endParaRPr lang="en-US" altLang="ja-JP" dirty="0" smtClean="0">
              <a:solidFill>
                <a:srgbClr val="404040"/>
              </a:solidFill>
              <a:latin typeface="Calibri" charset="0"/>
              <a:ea typeface="ＭＳ Ｐゴシック" charset="0"/>
              <a:cs typeface="ＭＳ Ｐゴシック" charset="0"/>
            </a:endParaRPr>
          </a:p>
          <a:p>
            <a:r>
              <a:rPr lang="en-US" dirty="0" smtClean="0"/>
              <a:t>Resources</a:t>
            </a:r>
          </a:p>
          <a:p>
            <a:pPr lvl="1"/>
            <a:r>
              <a:rPr lang="en-US" dirty="0" smtClean="0"/>
              <a:t>A </a:t>
            </a:r>
            <a:r>
              <a:rPr lang="en-US" dirty="0"/>
              <a:t>Preservation Infrastructure Built to Last: Preservation, Community, and HathiTrust</a:t>
            </a:r>
          </a:p>
          <a:p>
            <a:pPr lvl="2"/>
            <a:r>
              <a:rPr lang="en-US" dirty="0">
                <a:solidFill>
                  <a:srgbClr val="000000"/>
                </a:solidFill>
                <a:ea typeface="Lucida Grande"/>
                <a:cs typeface="Calibri"/>
              </a:rPr>
              <a:t>http://</a:t>
            </a:r>
            <a:r>
              <a:rPr lang="en-US" dirty="0" err="1">
                <a:solidFill>
                  <a:srgbClr val="000000"/>
                </a:solidFill>
                <a:ea typeface="Lucida Grande"/>
                <a:cs typeface="Calibri"/>
              </a:rPr>
              <a:t>www.hathitrust.org</a:t>
            </a:r>
            <a:r>
              <a:rPr lang="en-US" dirty="0">
                <a:solidFill>
                  <a:srgbClr val="000000"/>
                </a:solidFill>
                <a:ea typeface="Lucida Grande"/>
                <a:cs typeface="Calibri"/>
              </a:rPr>
              <a:t>/documents/york-MemoftheWorld-201209.pdf</a:t>
            </a:r>
            <a:endParaRPr lang="en-US" dirty="0">
              <a:cs typeface="Calibri"/>
              <a:hlinkClick r:id="rId10"/>
            </a:endParaRPr>
          </a:p>
          <a:p>
            <a:pPr lvl="1"/>
            <a:r>
              <a:rPr lang="en-US" dirty="0"/>
              <a:t>PREMIS 2.0 Implementation:</a:t>
            </a:r>
          </a:p>
          <a:p>
            <a:pPr lvl="2"/>
            <a:r>
              <a:rPr lang="en-US" dirty="0"/>
              <a:t>http://</a:t>
            </a:r>
            <a:r>
              <a:rPr lang="en-US" dirty="0" err="1"/>
              <a:t>bit.ly</a:t>
            </a:r>
            <a:r>
              <a:rPr lang="en-US" dirty="0"/>
              <a:t>/</a:t>
            </a:r>
            <a:r>
              <a:rPr lang="en-US" dirty="0" smtClean="0"/>
              <a:t>1O8Fokz</a:t>
            </a:r>
            <a:endParaRPr lang="en-US" altLang="ja-JP" dirty="0" smtClean="0">
              <a:solidFill>
                <a:srgbClr val="404040"/>
              </a:solidFill>
              <a:latin typeface="Calibri" charset="0"/>
              <a:ea typeface="ＭＳ Ｐゴシック" charset="0"/>
              <a:cs typeface="ＭＳ Ｐゴシック" charset="0"/>
            </a:endParaRPr>
          </a:p>
          <a:p>
            <a:endParaRPr lang="en-US" altLang="ja-JP" dirty="0" smtClean="0">
              <a:solidFill>
                <a:srgbClr val="404040"/>
              </a:solidFill>
              <a:latin typeface="Calibri" charset="0"/>
              <a:ea typeface="ＭＳ Ｐゴシック" charset="0"/>
              <a:cs typeface="ＭＳ Ｐゴシック" charset="0"/>
            </a:endParaRPr>
          </a:p>
          <a:p>
            <a:pPr lvl="1"/>
            <a:endParaRPr lang="en-US" altLang="ja-JP" dirty="0">
              <a:solidFill>
                <a:srgbClr val="404040"/>
              </a:solidFill>
              <a:latin typeface="Calibri" charset="0"/>
              <a:ea typeface="ＭＳ Ｐゴシック" charset="0"/>
              <a:cs typeface="ＭＳ Ｐゴシック" charset="0"/>
            </a:endParaRPr>
          </a:p>
          <a:p>
            <a:pPr lvl="1"/>
            <a:endParaRPr lang="en-US" dirty="0"/>
          </a:p>
        </p:txBody>
      </p:sp>
    </p:spTree>
    <p:extLst>
      <p:ext uri="{BB962C8B-B14F-4D97-AF65-F5344CB8AC3E}">
        <p14:creationId xmlns:p14="http://schemas.microsoft.com/office/powerpoint/2010/main" val="10883339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ea typeface="+mj-ea"/>
                <a:cs typeface="+mj-cs"/>
              </a:rPr>
              <a:t>Mission	</a:t>
            </a:r>
            <a:endParaRPr lang="en-US" dirty="0">
              <a:ea typeface="+mj-ea"/>
              <a:cs typeface="+mj-cs"/>
            </a:endParaRPr>
          </a:p>
        </p:txBody>
      </p:sp>
      <p:sp>
        <p:nvSpPr>
          <p:cNvPr id="3" name="Content Placeholder 2"/>
          <p:cNvSpPr>
            <a:spLocks noGrp="1"/>
          </p:cNvSpPr>
          <p:nvPr>
            <p:ph idx="1"/>
          </p:nvPr>
        </p:nvSpPr>
        <p:spPr/>
        <p:txBody>
          <a:bodyPr rtlCol="0">
            <a:normAutofit/>
          </a:bodyPr>
          <a:lstStyle/>
          <a:p>
            <a:pPr marL="0" indent="0" fontAlgn="auto">
              <a:spcAft>
                <a:spcPts val="0"/>
              </a:spcAft>
              <a:buNone/>
              <a:defRPr/>
            </a:pPr>
            <a:r>
              <a:rPr lang="en-US" sz="3000" dirty="0" smtClean="0">
                <a:ea typeface="+mn-ea"/>
                <a:cs typeface="+mn-cs"/>
              </a:rPr>
              <a:t>To contribute to the common good by collecting, organizing, preserving, communicating, and sharing</a:t>
            </a:r>
            <a:r>
              <a:rPr lang="en-US" sz="3000" b="1" dirty="0" smtClean="0">
                <a:ea typeface="+mn-ea"/>
                <a:cs typeface="+mn-cs"/>
              </a:rPr>
              <a:t> </a:t>
            </a:r>
            <a:r>
              <a:rPr lang="en-US" sz="3000" dirty="0" smtClean="0">
                <a:ea typeface="+mn-ea"/>
                <a:cs typeface="+mn-cs"/>
              </a:rPr>
              <a:t>the record of human knowledge</a:t>
            </a:r>
          </a:p>
          <a:p>
            <a:pPr fontAlgn="auto">
              <a:spcAft>
                <a:spcPts val="0"/>
              </a:spcAft>
              <a:buFont typeface="Arial"/>
              <a:buChar char="•"/>
              <a:defRPr/>
            </a:pPr>
            <a:endParaRPr lang="en-US" dirty="0">
              <a:ea typeface="+mn-ea"/>
              <a:cs typeface="+mn-cs"/>
            </a:endParaRPr>
          </a:p>
        </p:txBody>
      </p:sp>
    </p:spTree>
    <p:extLst>
      <p:ext uri="{BB962C8B-B14F-4D97-AF65-F5344CB8AC3E}">
        <p14:creationId xmlns:p14="http://schemas.microsoft.com/office/powerpoint/2010/main" val="1914521157"/>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 you!</a:t>
            </a:r>
            <a:endParaRPr lang="en-US" dirty="0"/>
          </a:p>
        </p:txBody>
      </p:sp>
    </p:spTree>
    <p:extLst>
      <p:ext uri="{BB962C8B-B14F-4D97-AF65-F5344CB8AC3E}">
        <p14:creationId xmlns:p14="http://schemas.microsoft.com/office/powerpoint/2010/main" val="233214136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ie 8"/>
          <p:cNvSpPr/>
          <p:nvPr/>
        </p:nvSpPr>
        <p:spPr>
          <a:xfrm>
            <a:off x="1239838" y="2138363"/>
            <a:ext cx="2743200" cy="2743200"/>
          </a:xfrm>
          <a:prstGeom prst="pie">
            <a:avLst>
              <a:gd name="adj1" fmla="val 5400000"/>
              <a:gd name="adj2" fmla="val 16200000"/>
            </a:avLst>
          </a:prstGeom>
          <a:solidFill>
            <a:srgbClr val="D06C1A"/>
          </a:solidFill>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sp>
      <p:grpSp>
        <p:nvGrpSpPr>
          <p:cNvPr id="2" name="Group 9"/>
          <p:cNvGrpSpPr>
            <a:grpSpLocks/>
          </p:cNvGrpSpPr>
          <p:nvPr/>
        </p:nvGrpSpPr>
        <p:grpSpPr bwMode="auto">
          <a:xfrm>
            <a:off x="2611438" y="2138363"/>
            <a:ext cx="4648200" cy="2743200"/>
            <a:chOff x="1371600" y="0"/>
            <a:chExt cx="4648200" cy="2743200"/>
          </a:xfrm>
        </p:grpSpPr>
        <p:sp>
          <p:nvSpPr>
            <p:cNvPr id="19" name="Rectangle 18"/>
            <p:cNvSpPr/>
            <p:nvPr/>
          </p:nvSpPr>
          <p:spPr>
            <a:xfrm>
              <a:off x="1371600" y="0"/>
              <a:ext cx="4648200" cy="2743200"/>
            </a:xfrm>
            <a:prstGeom prst="rect">
              <a:avLst/>
            </a:prstGeom>
            <a:ln>
              <a:solidFill>
                <a:srgbClr val="E25B1C"/>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0" name="Rectangle 19"/>
            <p:cNvSpPr/>
            <p:nvPr/>
          </p:nvSpPr>
          <p:spPr>
            <a:xfrm>
              <a:off x="1371600" y="0"/>
              <a:ext cx="4648200" cy="822325"/>
            </a:xfrm>
            <a:prstGeom prst="rect">
              <a:avLst/>
            </a:prstGeom>
            <a:ln>
              <a:solidFill>
                <a:srgbClr val="E25B1C"/>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06680" tIns="106680" rIns="106680" bIns="106680" spcCol="1270" anchor="ctr"/>
            <a:lstStyle/>
            <a:p>
              <a:pPr algn="ctr" defTabSz="1244600">
                <a:lnSpc>
                  <a:spcPct val="90000"/>
                </a:lnSpc>
                <a:spcAft>
                  <a:spcPct val="35000"/>
                </a:spcAft>
                <a:defRPr/>
              </a:pPr>
              <a:r>
                <a:rPr lang="en-US" sz="2800" dirty="0" smtClean="0"/>
                <a:t>Universal Library</a:t>
              </a:r>
              <a:endParaRPr lang="en-US" sz="2800" dirty="0"/>
            </a:p>
          </p:txBody>
        </p:sp>
      </p:grpSp>
      <p:sp>
        <p:nvSpPr>
          <p:cNvPr id="11" name="Pie 10"/>
          <p:cNvSpPr/>
          <p:nvPr/>
        </p:nvSpPr>
        <p:spPr>
          <a:xfrm>
            <a:off x="1719263" y="2962275"/>
            <a:ext cx="1782762" cy="1782763"/>
          </a:xfrm>
          <a:prstGeom prst="pie">
            <a:avLst>
              <a:gd name="adj1" fmla="val 5400000"/>
              <a:gd name="adj2" fmla="val 16200000"/>
            </a:avLst>
          </a:prstGeom>
          <a:solidFill>
            <a:srgbClr val="D06C1A"/>
          </a:solidFill>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sp>
      <p:grpSp>
        <p:nvGrpSpPr>
          <p:cNvPr id="3" name="Group 11"/>
          <p:cNvGrpSpPr>
            <a:grpSpLocks/>
          </p:cNvGrpSpPr>
          <p:nvPr/>
        </p:nvGrpSpPr>
        <p:grpSpPr bwMode="auto">
          <a:xfrm>
            <a:off x="2611438" y="2962275"/>
            <a:ext cx="4648200" cy="1782763"/>
            <a:chOff x="1371600" y="822961"/>
            <a:chExt cx="4648200" cy="1783078"/>
          </a:xfrm>
        </p:grpSpPr>
        <p:sp>
          <p:nvSpPr>
            <p:cNvPr id="17" name="Rectangle 16"/>
            <p:cNvSpPr/>
            <p:nvPr/>
          </p:nvSpPr>
          <p:spPr>
            <a:xfrm>
              <a:off x="1371600" y="822961"/>
              <a:ext cx="4648200" cy="1783078"/>
            </a:xfrm>
            <a:prstGeom prst="rect">
              <a:avLst/>
            </a:prstGeom>
            <a:ln>
              <a:solidFill>
                <a:srgbClr val="D05117"/>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8" name="Rectangle 17"/>
            <p:cNvSpPr/>
            <p:nvPr/>
          </p:nvSpPr>
          <p:spPr>
            <a:xfrm>
              <a:off x="1371600" y="822961"/>
              <a:ext cx="4648200" cy="82247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06680" tIns="106680" rIns="106680" bIns="106680" spcCol="1270" anchor="ctr"/>
            <a:lstStyle/>
            <a:p>
              <a:pPr algn="ctr" defTabSz="1244600">
                <a:lnSpc>
                  <a:spcPct val="90000"/>
                </a:lnSpc>
                <a:spcAft>
                  <a:spcPct val="35000"/>
                </a:spcAft>
                <a:defRPr/>
              </a:pPr>
              <a:r>
                <a:rPr lang="en-US" sz="2400" dirty="0"/>
                <a:t>Common Goal</a:t>
              </a:r>
            </a:p>
          </p:txBody>
        </p:sp>
      </p:grpSp>
      <p:sp>
        <p:nvSpPr>
          <p:cNvPr id="13" name="Pie 12"/>
          <p:cNvSpPr/>
          <p:nvPr/>
        </p:nvSpPr>
        <p:spPr>
          <a:xfrm>
            <a:off x="2200275" y="3784600"/>
            <a:ext cx="822325" cy="822325"/>
          </a:xfrm>
          <a:prstGeom prst="pie">
            <a:avLst>
              <a:gd name="adj1" fmla="val 5400000"/>
              <a:gd name="adj2" fmla="val 16200000"/>
            </a:avLst>
          </a:prstGeom>
          <a:solidFill>
            <a:srgbClr val="D06C1A"/>
          </a:solidFill>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sp>
      <p:grpSp>
        <p:nvGrpSpPr>
          <p:cNvPr id="4" name="Group 13"/>
          <p:cNvGrpSpPr>
            <a:grpSpLocks/>
          </p:cNvGrpSpPr>
          <p:nvPr/>
        </p:nvGrpSpPr>
        <p:grpSpPr bwMode="auto">
          <a:xfrm>
            <a:off x="2611438" y="3784600"/>
            <a:ext cx="4648200" cy="822325"/>
            <a:chOff x="1371600" y="1645920"/>
            <a:chExt cx="4648200" cy="822959"/>
          </a:xfrm>
        </p:grpSpPr>
        <p:sp>
          <p:nvSpPr>
            <p:cNvPr id="15" name="Rectangle 14"/>
            <p:cNvSpPr/>
            <p:nvPr/>
          </p:nvSpPr>
          <p:spPr>
            <a:xfrm>
              <a:off x="1371600" y="1645920"/>
              <a:ext cx="4648200" cy="822959"/>
            </a:xfrm>
            <a:prstGeom prst="rect">
              <a:avLst/>
            </a:prstGeom>
            <a:ln>
              <a:solidFill>
                <a:srgbClr val="E25B1C"/>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6" name="Rectangle 15"/>
            <p:cNvSpPr/>
            <p:nvPr/>
          </p:nvSpPr>
          <p:spPr>
            <a:xfrm>
              <a:off x="1371600" y="1645920"/>
              <a:ext cx="4648200" cy="822959"/>
            </a:xfrm>
            <a:prstGeom prst="rect">
              <a:avLst/>
            </a:prstGeom>
            <a:ln>
              <a:solidFill>
                <a:srgbClr val="E25B1C"/>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87630" tIns="87630" rIns="87630" bIns="87630" spcCol="1270" anchor="ctr"/>
            <a:lstStyle/>
            <a:p>
              <a:pPr algn="ctr" defTabSz="1022350">
                <a:lnSpc>
                  <a:spcPct val="90000"/>
                </a:lnSpc>
                <a:spcAft>
                  <a:spcPct val="35000"/>
                </a:spcAft>
                <a:defRPr/>
              </a:pPr>
              <a:r>
                <a:rPr lang="en-US" sz="2400" dirty="0"/>
                <a:t>Single Entity, Many Partners</a:t>
              </a:r>
            </a:p>
          </p:txBody>
        </p:sp>
      </p:grpSp>
      <p:sp>
        <p:nvSpPr>
          <p:cNvPr id="24" name="Title 23"/>
          <p:cNvSpPr>
            <a:spLocks noGrp="1"/>
          </p:cNvSpPr>
          <p:nvPr>
            <p:ph type="title"/>
          </p:nvPr>
        </p:nvSpPr>
        <p:spPr/>
        <p:txBody>
          <a:bodyPr/>
          <a:lstStyle/>
          <a:p>
            <a:r>
              <a:rPr lang="en-US" dirty="0" smtClean="0"/>
              <a:t>HathiTrust</a:t>
            </a:r>
            <a:endParaRPr lang="en-US" dirty="0"/>
          </a:p>
        </p:txBody>
      </p:sp>
    </p:spTree>
    <p:extLst>
      <p:ext uri="{BB962C8B-B14F-4D97-AF65-F5344CB8AC3E}">
        <p14:creationId xmlns:p14="http://schemas.microsoft.com/office/powerpoint/2010/main" val="409576472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bodyPr>
          <a:lstStyle/>
          <a:p>
            <a:pPr fontAlgn="auto">
              <a:spcAft>
                <a:spcPts val="0"/>
              </a:spcAft>
              <a:defRPr/>
            </a:pPr>
            <a:r>
              <a:rPr lang="en-US" dirty="0" smtClean="0">
                <a:ea typeface="+mj-ea"/>
                <a:cs typeface="+mj-cs"/>
              </a:rPr>
              <a:t>Collections and Collaboration</a:t>
            </a:r>
            <a:endParaRPr lang="en-US" dirty="0">
              <a:ea typeface="+mj-ea"/>
              <a:cs typeface="+mj-cs"/>
            </a:endParaRPr>
          </a:p>
        </p:txBody>
      </p:sp>
      <p:sp>
        <p:nvSpPr>
          <p:cNvPr id="5" name="Content Placeholder 4"/>
          <p:cNvSpPr>
            <a:spLocks noGrp="1"/>
          </p:cNvSpPr>
          <p:nvPr>
            <p:ph idx="1"/>
          </p:nvPr>
        </p:nvSpPr>
        <p:spPr/>
        <p:txBody>
          <a:bodyPr rtlCol="0">
            <a:normAutofit lnSpcReduction="10000"/>
          </a:bodyPr>
          <a:lstStyle/>
          <a:p>
            <a:pPr>
              <a:defRPr/>
            </a:pPr>
            <a:r>
              <a:rPr lang="en-US" sz="3000" dirty="0"/>
              <a:t>Comprehensive </a:t>
            </a:r>
            <a:r>
              <a:rPr lang="en-US" sz="3000" dirty="0" smtClean="0"/>
              <a:t>collection</a:t>
            </a:r>
          </a:p>
          <a:p>
            <a:pPr lvl="1">
              <a:buFont typeface="Lucida Grande"/>
              <a:buChar char="-"/>
              <a:defRPr/>
            </a:pPr>
            <a:r>
              <a:rPr lang="en-US" sz="2600" dirty="0" smtClean="0"/>
              <a:t>Preservation…with Access</a:t>
            </a:r>
          </a:p>
          <a:p>
            <a:pPr>
              <a:defRPr/>
            </a:pPr>
            <a:r>
              <a:rPr lang="en-US" sz="3000" dirty="0" smtClean="0"/>
              <a:t>]Shared </a:t>
            </a:r>
            <a:r>
              <a:rPr lang="en-US" sz="3000" dirty="0"/>
              <a:t>strategies</a:t>
            </a:r>
          </a:p>
          <a:p>
            <a:pPr lvl="1">
              <a:defRPr/>
            </a:pPr>
            <a:r>
              <a:rPr lang="en-US" sz="2600" dirty="0" smtClean="0"/>
              <a:t>Copyright</a:t>
            </a:r>
          </a:p>
          <a:p>
            <a:pPr lvl="1">
              <a:defRPr/>
            </a:pPr>
            <a:r>
              <a:rPr lang="en-US" sz="2600" dirty="0"/>
              <a:t>Collection management, </a:t>
            </a:r>
            <a:r>
              <a:rPr lang="en-US" sz="2600" dirty="0" smtClean="0"/>
              <a:t>development</a:t>
            </a:r>
          </a:p>
          <a:p>
            <a:pPr lvl="1">
              <a:defRPr/>
            </a:pPr>
            <a:r>
              <a:rPr lang="en-US" sz="2600" dirty="0" smtClean="0"/>
              <a:t>Preservation</a:t>
            </a:r>
          </a:p>
          <a:p>
            <a:pPr lvl="1">
              <a:defRPr/>
            </a:pPr>
            <a:r>
              <a:rPr lang="en-US" sz="2600" dirty="0"/>
              <a:t>Discovery / </a:t>
            </a:r>
            <a:r>
              <a:rPr lang="en-US" sz="2600" dirty="0" smtClean="0"/>
              <a:t>Use</a:t>
            </a:r>
          </a:p>
          <a:p>
            <a:pPr lvl="1">
              <a:defRPr/>
            </a:pPr>
            <a:r>
              <a:rPr lang="en-US" sz="2600" dirty="0" smtClean="0"/>
              <a:t>Bibliographic Indeterminacy</a:t>
            </a:r>
          </a:p>
          <a:p>
            <a:pPr lvl="1">
              <a:defRPr/>
            </a:pPr>
            <a:r>
              <a:rPr lang="en-US" sz="2600" dirty="0" smtClean="0"/>
              <a:t>Efficient </a:t>
            </a:r>
            <a:r>
              <a:rPr lang="en-US" sz="2600" dirty="0"/>
              <a:t>user services</a:t>
            </a:r>
          </a:p>
          <a:p>
            <a:pPr>
              <a:defRPr/>
            </a:pPr>
            <a:r>
              <a:rPr lang="en-US" sz="3000" dirty="0"/>
              <a:t>Public Good</a:t>
            </a:r>
          </a:p>
          <a:p>
            <a:pPr>
              <a:buNone/>
            </a:pPr>
            <a:endParaRPr lang="en-US" sz="2600" dirty="0"/>
          </a:p>
          <a:p>
            <a:endParaRPr lang="en-US" dirty="0"/>
          </a:p>
        </p:txBody>
      </p:sp>
    </p:spTree>
    <p:extLst>
      <p:ext uri="{BB962C8B-B14F-4D97-AF65-F5344CB8AC3E}">
        <p14:creationId xmlns:p14="http://schemas.microsoft.com/office/powerpoint/2010/main" val="40969301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34910</TotalTime>
  <Words>5851</Words>
  <Application>Microsoft Macintosh PowerPoint</Application>
  <PresentationFormat>On-screen Show (4:3)</PresentationFormat>
  <Paragraphs>1179</Paragraphs>
  <Slides>70</Slides>
  <Notes>70</Notes>
  <HiddenSlides>0</HiddenSlides>
  <MMClips>0</MMClips>
  <ScaleCrop>false</ScaleCrop>
  <HeadingPairs>
    <vt:vector size="4" baseType="variant">
      <vt:variant>
        <vt:lpstr>Theme</vt:lpstr>
      </vt:variant>
      <vt:variant>
        <vt:i4>2</vt:i4>
      </vt:variant>
      <vt:variant>
        <vt:lpstr>Slide Titles</vt:lpstr>
      </vt:variant>
      <vt:variant>
        <vt:i4>70</vt:i4>
      </vt:variant>
    </vt:vector>
  </HeadingPairs>
  <TitlesOfParts>
    <vt:vector size="72" baseType="lpstr">
      <vt:lpstr>Office Theme</vt:lpstr>
      <vt:lpstr>Custom Design</vt:lpstr>
      <vt:lpstr>The HathiTrust Digital Repository: Under the hood </vt:lpstr>
      <vt:lpstr>Outline</vt:lpstr>
      <vt:lpstr>Introduction</vt:lpstr>
      <vt:lpstr>HathiTrust Members</vt:lpstr>
      <vt:lpstr>Digital Repository</vt:lpstr>
      <vt:lpstr>The Name</vt:lpstr>
      <vt:lpstr>Mission </vt:lpstr>
      <vt:lpstr>HathiTrust</vt:lpstr>
      <vt:lpstr>Collections and Collaboration</vt:lpstr>
      <vt:lpstr>PowerPoint Presentation</vt:lpstr>
      <vt:lpstr>PowerPoint Presentation</vt:lpstr>
      <vt:lpstr>Dates</vt:lpstr>
      <vt:lpstr>Language Distribution (1)</vt:lpstr>
      <vt:lpstr>Language Distribution (2)</vt:lpstr>
      <vt:lpstr>HathiTrust and other e-databases</vt:lpstr>
      <vt:lpstr>Content Distribution</vt:lpstr>
      <vt:lpstr>Underlying Ideas</vt:lpstr>
      <vt:lpstr>Underlying ideas</vt:lpstr>
      <vt:lpstr>Community</vt:lpstr>
      <vt:lpstr>Community</vt:lpstr>
      <vt:lpstr>Community</vt:lpstr>
      <vt:lpstr>Scale</vt:lpstr>
      <vt:lpstr>Preservation and Access</vt:lpstr>
      <vt:lpstr>Openness</vt:lpstr>
      <vt:lpstr>Underlying ideas</vt:lpstr>
      <vt:lpstr>Underlying ideas</vt:lpstr>
      <vt:lpstr>What’s Missing?</vt:lpstr>
      <vt:lpstr>Repository Philosophy/Design</vt:lpstr>
      <vt:lpstr>PowerPoint Presentation</vt:lpstr>
      <vt:lpstr>Building the Digital Repository</vt:lpstr>
      <vt:lpstr>PowerPoint Presentation</vt:lpstr>
      <vt:lpstr>Content</vt:lpstr>
      <vt:lpstr>Content Package</vt:lpstr>
      <vt:lpstr>PowerPoint Presentation</vt:lpstr>
      <vt:lpstr>PowerPoint Presentation</vt:lpstr>
      <vt:lpstr>PowerPoint Presentation</vt:lpstr>
      <vt:lpstr>PowerPoint Presentation</vt:lpstr>
      <vt:lpstr>PowerPoint Presentation</vt:lpstr>
      <vt:lpstr>Rights Attributes</vt:lpstr>
      <vt:lpstr>Rights Determination Reason Codes</vt:lpstr>
      <vt:lpstr>Access Determinations</vt:lpstr>
      <vt:lpstr>Automatic Rights Determination</vt:lpstr>
      <vt:lpstr>Manual Rights Determination</vt:lpstr>
      <vt:lpstr>Rights Database</vt:lpstr>
      <vt:lpstr>PowerPoint Presentation</vt:lpstr>
      <vt:lpstr>PowerPoint Presentation</vt:lpstr>
      <vt:lpstr>PowerPoint Presentation</vt:lpstr>
      <vt:lpstr>PowerPoint Presentation</vt:lpstr>
      <vt:lpstr>PowerPoint Presentation</vt:lpstr>
      <vt:lpstr>Architecture &amp; Management</vt:lpstr>
      <vt:lpstr>Architecture &amp; Management</vt:lpstr>
      <vt:lpstr>Architecture &amp; Management</vt:lpstr>
      <vt:lpstr>Architecture &amp; Management</vt:lpstr>
      <vt:lpstr>Architecture &amp; Management</vt:lpstr>
      <vt:lpstr>Architecture &amp; Management</vt:lpstr>
      <vt:lpstr>What is METS?</vt:lpstr>
      <vt:lpstr>Why METS?</vt:lpstr>
      <vt:lpstr>Metadata Framework</vt:lpstr>
      <vt:lpstr>Architecture &amp; Management</vt:lpstr>
      <vt:lpstr>PowerPoint Presentation</vt:lpstr>
      <vt:lpstr>PowerPoint Presentation</vt:lpstr>
      <vt:lpstr>Provenance</vt:lpstr>
      <vt:lpstr>Security</vt:lpstr>
      <vt:lpstr>Authentication</vt:lpstr>
      <vt:lpstr>PowerPoint Presentation</vt:lpstr>
      <vt:lpstr>APIs</vt:lpstr>
      <vt:lpstr>Computational Access</vt:lpstr>
      <vt:lpstr>HTRC</vt:lpstr>
      <vt:lpstr>How to find out more</vt:lpstr>
      <vt:lpstr>Thank you!</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Putting It All Together: HathiTrust Vision, Practice, and Implementation</dc:title>
  <dc:subject/>
  <dc:creator>jjyork</dc:creator>
  <cp:keywords/>
  <dc:description/>
  <cp:lastModifiedBy>Jeremy York</cp:lastModifiedBy>
  <cp:revision>671</cp:revision>
  <cp:lastPrinted>2015-04-20T21:19:18Z</cp:lastPrinted>
  <dcterms:created xsi:type="dcterms:W3CDTF">2012-03-08T23:05:54Z</dcterms:created>
  <dcterms:modified xsi:type="dcterms:W3CDTF">2015-04-27T13:46:39Z</dcterms:modified>
  <cp:category/>
</cp:coreProperties>
</file>