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93" r:id="rId2"/>
    <p:sldId id="273" r:id="rId3"/>
    <p:sldId id="294" r:id="rId4"/>
    <p:sldId id="274" r:id="rId5"/>
    <p:sldId id="275" r:id="rId6"/>
    <p:sldId id="276" r:id="rId7"/>
    <p:sldId id="277" r:id="rId8"/>
    <p:sldId id="258" r:id="rId9"/>
    <p:sldId id="280" r:id="rId10"/>
    <p:sldId id="281" r:id="rId11"/>
    <p:sldId id="282" r:id="rId12"/>
    <p:sldId id="284" r:id="rId13"/>
    <p:sldId id="292" r:id="rId14"/>
    <p:sldId id="287" r:id="rId15"/>
    <p:sldId id="288" r:id="rId16"/>
    <p:sldId id="285" r:id="rId17"/>
    <p:sldId id="290" r:id="rId18"/>
    <p:sldId id="289" r:id="rId19"/>
    <p:sldId id="291" r:id="rId20"/>
    <p:sldId id="295" r:id="rId21"/>
    <p:sldId id="29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9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4A6360-F357-A047-A4F9-CE0C5CBA39DC}" type="datetimeFigureOut">
              <a:rPr lang="en-US" smtClean="0"/>
              <a:t>11/10/11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9E58-4BA1-964E-91C7-53279DC21F93}" type="slidenum">
              <a:rPr lang="en-US" smtClean="0"/>
              <a:t>‹#›</a:t>
            </a:fld>
            <a:endParaRPr lang="en-US"/>
          </a:p>
        </p:txBody>
      </p:sp>
    </p:spTree>
    <p:extLst>
      <p:ext uri="{BB962C8B-B14F-4D97-AF65-F5344CB8AC3E}">
        <p14:creationId xmlns:p14="http://schemas.microsoft.com/office/powerpoint/2010/main" val="34612771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10</a:t>
            </a:fld>
            <a:endParaRPr lang="en-US" dirty="0"/>
          </a:p>
        </p:txBody>
      </p:sp>
      <p:sp>
        <p:nvSpPr>
          <p:cNvPr id="5" name="Notes Placeholder 4"/>
          <p:cNvSpPr>
            <a:spLocks noGrp="1"/>
          </p:cNvSpPr>
          <p:nvPr>
            <p:ph type="body" sz="quarter" idx="11"/>
          </p:nvPr>
        </p:nvSpPr>
        <p:spPr/>
        <p:txBody>
          <a:bodyPr>
            <a:normAutofit/>
          </a:bodyPr>
          <a:lstStyle/>
          <a:p>
            <a:r>
              <a:rPr lang="en-US" dirty="0" err="1" smtClean="0"/>
              <a:t>Pairtree</a:t>
            </a:r>
            <a:r>
              <a:rPr lang="en-US" dirty="0" smtClean="0"/>
              <a:t> – maps identifier strings to paths of objects</a:t>
            </a:r>
          </a:p>
          <a:p>
            <a:r>
              <a:rPr lang="en-US" dirty="0" smtClean="0"/>
              <a:t>Easy for content</a:t>
            </a:r>
            <a:r>
              <a:rPr lang="en-US" baseline="0" dirty="0" smtClean="0"/>
              <a:t> to be imported, understood, used in new storage system without system knowing anything about nature or contents of stored objects </a:t>
            </a:r>
          </a:p>
          <a:p>
            <a:r>
              <a:rPr lang="en-US" baseline="0" dirty="0" smtClean="0"/>
              <a:t>Allows object operations like backup, restore, to be performed using native OS tools</a:t>
            </a:r>
          </a:p>
          <a:p>
            <a:r>
              <a:rPr lang="en-US" baseline="0" dirty="0" smtClean="0"/>
              <a:t>Facilitates disaster recovery</a:t>
            </a:r>
          </a:p>
          <a:p>
            <a:r>
              <a:rPr lang="en-US" baseline="0" dirty="0" smtClean="0"/>
              <a:t>Ensures objects uniformly accessible to repository systems and access services</a:t>
            </a:r>
            <a:endParaRPr lang="en-US" dirty="0" smtClean="0"/>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smtClean="0">
                <a:solidFill>
                  <a:srgbClr val="404040"/>
                </a:solidFill>
              </a:rPr>
              <a:t>Inbound validation, standards-based </a:t>
            </a:r>
          </a:p>
          <a:p>
            <a:r>
              <a:rPr lang="en-US" sz="1000" dirty="0" smtClean="0">
                <a:solidFill>
                  <a:srgbClr val="404040"/>
                </a:solidFill>
              </a:rPr>
              <a:t>object storage and related metadata</a:t>
            </a:r>
          </a:p>
          <a:p>
            <a:r>
              <a:rPr lang="en-US" sz="1000" dirty="0" smtClean="0">
                <a:solidFill>
                  <a:srgbClr val="404040"/>
                </a:solidFill>
              </a:rPr>
              <a:t>Storage in Ann Arbor and Indianapolis</a:t>
            </a:r>
          </a:p>
          <a:p>
            <a:r>
              <a:rPr lang="en-US" sz="1000" dirty="0" smtClean="0">
                <a:solidFill>
                  <a:srgbClr val="404040"/>
                </a:solidFill>
              </a:rPr>
              <a:t>Encrypted backup to 3</a:t>
            </a:r>
            <a:r>
              <a:rPr lang="en-US" sz="1000" baseline="30000" dirty="0" smtClean="0">
                <a:solidFill>
                  <a:srgbClr val="404040"/>
                </a:solidFill>
              </a:rPr>
              <a:t>rd</a:t>
            </a:r>
            <a:r>
              <a:rPr lang="en-US" sz="1000" dirty="0" smtClean="0">
                <a:solidFill>
                  <a:srgbClr val="404040"/>
                </a:solidFill>
              </a:rPr>
              <a:t> location</a:t>
            </a:r>
          </a:p>
          <a:p>
            <a:r>
              <a:rPr lang="en-US" sz="1000" dirty="0" smtClean="0">
                <a:solidFill>
                  <a:srgbClr val="404040"/>
                </a:solidFill>
              </a:rPr>
              <a:t>Rights database for rights metadata</a:t>
            </a:r>
          </a:p>
          <a:p>
            <a:r>
              <a:rPr lang="en-US" sz="1000" dirty="0" smtClean="0">
                <a:solidFill>
                  <a:srgbClr val="404040"/>
                </a:solidFill>
              </a:rPr>
              <a:t>Online catalog as source and storage for descriptive metadata</a:t>
            </a:r>
          </a:p>
          <a:p>
            <a:pPr marL="342900" indent="-342900">
              <a:spcBef>
                <a:spcPct val="20000"/>
              </a:spcBef>
              <a:buFont typeface="Arial" pitchFamily="2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42900" indent="-34290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Automatic validation in GROOVE</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Check barcode check digit using </a:t>
            </a:r>
            <a:r>
              <a:rPr lang="en-GB" sz="1000" dirty="0" err="1" smtClean="0">
                <a:solidFill>
                  <a:srgbClr val="404040"/>
                </a:solidFill>
                <a:latin typeface="Calibri" pitchFamily="28" charset="0"/>
              </a:rPr>
              <a:t>Luhn</a:t>
            </a:r>
            <a:r>
              <a:rPr lang="en-GB" sz="1000" dirty="0" smtClean="0">
                <a:solidFill>
                  <a:srgbClr val="404040"/>
                </a:solidFill>
                <a:latin typeface="Calibri" pitchFamily="28" charset="0"/>
              </a:rPr>
              <a:t> algorithm</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Fixity check on JPG2000, TIFF, UTF8 using MD5</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Well-</a:t>
            </a:r>
            <a:r>
              <a:rPr lang="en-GB" sz="1000" dirty="0" err="1" smtClean="0">
                <a:solidFill>
                  <a:srgbClr val="404040"/>
                </a:solidFill>
                <a:latin typeface="Calibri" pitchFamily="28" charset="0"/>
              </a:rPr>
              <a:t>formedness</a:t>
            </a:r>
            <a:r>
              <a:rPr lang="en-GB" sz="1000" dirty="0" smtClean="0">
                <a:solidFill>
                  <a:srgbClr val="404040"/>
                </a:solidFill>
                <a:latin typeface="Calibri" pitchFamily="28" charset="0"/>
              </a:rPr>
              <a:t> and embedded metadata check on JPG2000, TIFF, UTF8 using JHOVE</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42900" indent="-34290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Simple </a:t>
            </a:r>
            <a:r>
              <a:rPr lang="en-GB" sz="1000" dirty="0" err="1" smtClean="0">
                <a:solidFill>
                  <a:srgbClr val="404040"/>
                </a:solidFill>
                <a:latin typeface="Calibri" pitchFamily="28" charset="0"/>
              </a:rPr>
              <a:t>filesystem</a:t>
            </a:r>
            <a:r>
              <a:rPr lang="en-GB" sz="1000" dirty="0" smtClean="0">
                <a:solidFill>
                  <a:srgbClr val="404040"/>
                </a:solidFill>
                <a:latin typeface="Calibri" pitchFamily="28" charset="0"/>
              </a:rPr>
              <a:t> layout</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One directory per volume, zip file and METS file</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Use of a namespace allows for conflicting identifiers</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Namespaces for institutions and, if needed, types of identifiers within the institution</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42900" indent="-34290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Why METS?</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Can serve as Archival Information </a:t>
            </a:r>
            <a:br>
              <a:rPr lang="en-GB" sz="1000" dirty="0" smtClean="0">
                <a:solidFill>
                  <a:srgbClr val="404040"/>
                </a:solidFill>
                <a:latin typeface="Calibri" pitchFamily="28" charset="0"/>
              </a:rPr>
            </a:br>
            <a:r>
              <a:rPr lang="en-GB" sz="1000" dirty="0" smtClean="0">
                <a:solidFill>
                  <a:srgbClr val="404040"/>
                </a:solidFill>
                <a:latin typeface="Calibri" pitchFamily="28" charset="0"/>
              </a:rPr>
              <a:t>Package and a Dissemination </a:t>
            </a:r>
            <a:br>
              <a:rPr lang="en-GB" sz="1000" dirty="0" smtClean="0">
                <a:solidFill>
                  <a:srgbClr val="404040"/>
                </a:solidFill>
                <a:latin typeface="Calibri" pitchFamily="28" charset="0"/>
              </a:rPr>
            </a:br>
            <a:r>
              <a:rPr lang="en-GB" sz="1000" dirty="0" smtClean="0">
                <a:solidFill>
                  <a:srgbClr val="404040"/>
                </a:solidFill>
                <a:latin typeface="Calibri" pitchFamily="28" charset="0"/>
              </a:rPr>
              <a:t>Information Package</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Designed to record the relationship between pieces of complex digital objects</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Can be created automatically as texts are loaded or reloaded</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Preservation actions (PREMIS) </a:t>
            </a:r>
          </a:p>
          <a:p>
            <a:pPr marL="742950" lvl="1" indent="-285750">
              <a:spcBef>
                <a:spcPct val="20000"/>
              </a:spcBef>
              <a:buFont typeface="Arial" pitchFamily="2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39725" indent="-33972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What’s </a:t>
            </a:r>
            <a:r>
              <a:rPr lang="en-GB" sz="1000" dirty="0" err="1" smtClean="0">
                <a:solidFill>
                  <a:srgbClr val="404040"/>
                </a:solidFill>
                <a:latin typeface="Calibri" pitchFamily="28" charset="0"/>
              </a:rPr>
              <a:t>there?metsHdr</a:t>
            </a:r>
            <a:r>
              <a:rPr lang="en-GB" sz="1000" dirty="0" smtClean="0">
                <a:solidFill>
                  <a:srgbClr val="404040"/>
                </a:solidFill>
                <a:latin typeface="Calibri" pitchFamily="28" charset="0"/>
              </a:rPr>
              <a:t> with an ID and CREATEDATE</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2 </a:t>
            </a:r>
            <a:r>
              <a:rPr lang="en-GB" sz="1000" dirty="0" err="1" smtClean="0">
                <a:solidFill>
                  <a:srgbClr val="404040"/>
                </a:solidFill>
                <a:latin typeface="Calibri" pitchFamily="28" charset="0"/>
              </a:rPr>
              <a:t>dmdSecs</a:t>
            </a:r>
            <a:r>
              <a:rPr lang="en-GB" sz="1000" dirty="0" smtClean="0">
                <a:solidFill>
                  <a:srgbClr val="404040"/>
                </a:solidFill>
                <a:latin typeface="Calibri" pitchFamily="28" charset="0"/>
              </a:rPr>
              <a:t>: </a:t>
            </a:r>
            <a:r>
              <a:rPr lang="en-GB" sz="1000" dirty="0" err="1" smtClean="0">
                <a:solidFill>
                  <a:srgbClr val="404040"/>
                </a:solidFill>
                <a:latin typeface="Calibri" pitchFamily="28" charset="0"/>
              </a:rPr>
              <a:t>Marcxml</a:t>
            </a:r>
            <a:r>
              <a:rPr lang="en-GB" sz="1000" dirty="0" smtClean="0">
                <a:solidFill>
                  <a:srgbClr val="404040"/>
                </a:solidFill>
                <a:latin typeface="Calibri" pitchFamily="28" charset="0"/>
              </a:rPr>
              <a:t> and </a:t>
            </a:r>
            <a:r>
              <a:rPr lang="en-GB" sz="1000" dirty="0" err="1" smtClean="0">
                <a:solidFill>
                  <a:srgbClr val="404040"/>
                </a:solidFill>
                <a:latin typeface="Calibri" pitchFamily="28" charset="0"/>
              </a:rPr>
              <a:t>mdRef</a:t>
            </a:r>
            <a:r>
              <a:rPr lang="en-GB" sz="1000" dirty="0" smtClean="0">
                <a:solidFill>
                  <a:srgbClr val="404040"/>
                </a:solidFill>
                <a:latin typeface="Calibri" pitchFamily="28" charset="0"/>
              </a:rPr>
              <a:t> </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err="1" smtClean="0">
                <a:solidFill>
                  <a:srgbClr val="404040"/>
                </a:solidFill>
                <a:latin typeface="Calibri" pitchFamily="28" charset="0"/>
              </a:rPr>
              <a:t>amdSec</a:t>
            </a:r>
            <a:r>
              <a:rPr lang="en-GB" sz="1000" dirty="0" smtClean="0">
                <a:solidFill>
                  <a:srgbClr val="404040"/>
                </a:solidFill>
                <a:latin typeface="Calibri" pitchFamily="28" charset="0"/>
              </a:rPr>
              <a:t> containing one </a:t>
            </a:r>
            <a:r>
              <a:rPr lang="en-GB" sz="1000" dirty="0" err="1" smtClean="0">
                <a:solidFill>
                  <a:srgbClr val="404040"/>
                </a:solidFill>
                <a:latin typeface="Calibri" pitchFamily="28" charset="0"/>
              </a:rPr>
              <a:t>techMD</a:t>
            </a:r>
            <a:r>
              <a:rPr lang="en-GB" sz="1000" dirty="0" smtClean="0">
                <a:solidFill>
                  <a:srgbClr val="404040"/>
                </a:solidFill>
                <a:latin typeface="Calibri" pitchFamily="28" charset="0"/>
              </a:rPr>
              <a:t> with PREMIS metadata	</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err="1" smtClean="0">
                <a:solidFill>
                  <a:srgbClr val="404040"/>
                </a:solidFill>
                <a:latin typeface="Calibri" pitchFamily="28" charset="0"/>
              </a:rPr>
              <a:t>fileSec</a:t>
            </a:r>
            <a:r>
              <a:rPr lang="en-GB" sz="1000" dirty="0" smtClean="0">
                <a:solidFill>
                  <a:srgbClr val="404040"/>
                </a:solidFill>
                <a:latin typeface="Calibri" pitchFamily="28" charset="0"/>
              </a:rPr>
              <a:t> with 4 </a:t>
            </a:r>
            <a:r>
              <a:rPr lang="en-GB" sz="1000" dirty="0" err="1" smtClean="0">
                <a:solidFill>
                  <a:srgbClr val="404040"/>
                </a:solidFill>
                <a:latin typeface="Calibri" pitchFamily="28" charset="0"/>
              </a:rPr>
              <a:t>fileGrps</a:t>
            </a:r>
            <a:r>
              <a:rPr lang="en-GB" sz="1000" dirty="0" smtClean="0">
                <a:solidFill>
                  <a:srgbClr val="404040"/>
                </a:solidFill>
                <a:latin typeface="Calibri" pitchFamily="28" charset="0"/>
              </a:rPr>
              <a:t> (zip, images, OCR, </a:t>
            </a:r>
            <a:r>
              <a:rPr lang="en-GB" sz="1000" dirty="0" err="1" smtClean="0">
                <a:solidFill>
                  <a:srgbClr val="404040"/>
                </a:solidFill>
                <a:latin typeface="Calibri" pitchFamily="28" charset="0"/>
              </a:rPr>
              <a:t>hOCR</a:t>
            </a:r>
            <a:r>
              <a:rPr lang="en-GB" sz="1000" dirty="0" smtClean="0">
                <a:solidFill>
                  <a:srgbClr val="404040"/>
                </a:solidFill>
                <a:latin typeface="Calibri" pitchFamily="28" charset="0"/>
              </a:rPr>
              <a:t>)</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Physical </a:t>
            </a:r>
            <a:r>
              <a:rPr lang="en-GB" sz="1000" dirty="0" err="1" smtClean="0">
                <a:solidFill>
                  <a:srgbClr val="404040"/>
                </a:solidFill>
                <a:latin typeface="Calibri" pitchFamily="28" charset="0"/>
              </a:rPr>
              <a:t>structMap</a:t>
            </a:r>
            <a:r>
              <a:rPr lang="en-GB" sz="1000" dirty="0" smtClean="0">
                <a:solidFill>
                  <a:srgbClr val="404040"/>
                </a:solidFill>
                <a:latin typeface="Calibri" pitchFamily="28" charset="0"/>
              </a:rPr>
              <a:t> tying together files with metadata (pg. numbers and features)</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endParaRPr lang="en-US" dirty="0"/>
          </a:p>
        </p:txBody>
      </p:sp>
      <p:sp>
        <p:nvSpPr>
          <p:cNvPr id="4" name="Slide Number Placeholder 3"/>
          <p:cNvSpPr>
            <a:spLocks noGrp="1"/>
          </p:cNvSpPr>
          <p:nvPr>
            <p:ph type="sldNum" sz="quarter" idx="10"/>
          </p:nvPr>
        </p:nvSpPr>
        <p:spPr/>
        <p:txBody>
          <a:bodyPr/>
          <a:lstStyle/>
          <a:p>
            <a:fld id="{897A373B-3382-044D-B30C-ACBF6BE855C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7A373B-3382-044D-B30C-ACBF6BE855C2}"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Doctype</a:t>
            </a:r>
            <a:r>
              <a:rPr lang="en-US" dirty="0" smtClean="0"/>
              <a:t> declarations</a:t>
            </a:r>
          </a:p>
          <a:p>
            <a:pPr lvl="1"/>
            <a:r>
              <a:rPr lang="en-US" dirty="0" smtClean="0"/>
              <a:t>Namespace declarations</a:t>
            </a:r>
          </a:p>
          <a:p>
            <a:pPr lvl="2"/>
            <a:r>
              <a:rPr lang="en-US" dirty="0" smtClean="0"/>
              <a:t>URI that may or may not define schema</a:t>
            </a:r>
          </a:p>
          <a:p>
            <a:pPr lvl="1"/>
            <a:r>
              <a:rPr lang="en-US" dirty="0" smtClean="0"/>
              <a:t>Schema locations</a:t>
            </a:r>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t>16</a:t>
            </a:fld>
            <a:endParaRPr lang="en-US"/>
          </a:p>
        </p:txBody>
      </p:sp>
    </p:spTree>
    <p:extLst>
      <p:ext uri="{BB962C8B-B14F-4D97-AF65-F5344CB8AC3E}">
        <p14:creationId xmlns:p14="http://schemas.microsoft.com/office/powerpoint/2010/main" val="478141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t>17</a:t>
            </a:fld>
            <a:endParaRPr lang="en-US"/>
          </a:p>
        </p:txBody>
      </p:sp>
    </p:spTree>
    <p:extLst>
      <p:ext uri="{BB962C8B-B14F-4D97-AF65-F5344CB8AC3E}">
        <p14:creationId xmlns:p14="http://schemas.microsoft.com/office/powerpoint/2010/main" val="3155029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475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FB6FD132-8315-564B-A6A7-04E592CB7965}" type="slidenum">
              <a:rPr lang="en-US"/>
              <a:pPr fontAlgn="base">
                <a:spcBef>
                  <a:spcPct val="0"/>
                </a:spcBef>
                <a:spcAft>
                  <a:spcPct val="0"/>
                </a:spcAft>
              </a:pPr>
              <a:t>20</a:t>
            </a:fld>
            <a:endParaRPr lang="en-US"/>
          </a:p>
        </p:txBody>
      </p:sp>
      <p:sp>
        <p:nvSpPr>
          <p:cNvPr id="2" name="Notes Placeholder 1"/>
          <p:cNvSpPr>
            <a:spLocks noGrp="1"/>
          </p:cNvSpPr>
          <p:nvPr>
            <p:ph type="body" sz="quarter" idx="10"/>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21</a:t>
            </a:fld>
            <a:endParaRPr lang="en-US" dirty="0"/>
          </a:p>
        </p:txBody>
      </p:sp>
      <p:sp>
        <p:nvSpPr>
          <p:cNvPr id="5" name="Notes Placeholder 4"/>
          <p:cNvSpPr>
            <a:spLocks noGrp="1"/>
          </p:cNvSpPr>
          <p:nvPr>
            <p:ph type="body" sz="quarter" idx="11"/>
          </p:nvPr>
        </p:nvSpPr>
        <p:spPr>
          <a:xfrm>
            <a:off x="685800" y="4343400"/>
            <a:ext cx="5486400" cy="4114800"/>
          </a:xfrm>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Bibliographic</a:t>
            </a:r>
            <a:r>
              <a:rPr lang="en-US" baseline="0" dirty="0" smtClean="0"/>
              <a:t> – based on information in bibliographic records – publication location, publisher, date. General </a:t>
            </a:r>
            <a:r>
              <a:rPr lang="en-US" baseline="0" dirty="0" err="1" smtClean="0">
                <a:sym typeface="Wingdings"/>
              </a:rPr>
              <a:t></a:t>
            </a:r>
            <a:r>
              <a:rPr lang="en-US" baseline="0" dirty="0" smtClean="0">
                <a:sym typeface="Wingdings"/>
              </a:rPr>
              <a:t> published in the U.S. before 1923 = pd. Published outside the U.S. before 1923, may be in copyright or may not.</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C56B9D02-B82A-C845-AF3C-EA15BF30A790}" type="slidenum">
              <a:rPr lang="en-US"/>
              <a:pPr fontAlgn="base">
                <a:spcBef>
                  <a:spcPct val="0"/>
                </a:spcBef>
                <a:spcAft>
                  <a:spcPct val="0"/>
                </a:spcAft>
              </a:pPr>
              <a:t>2</a:t>
            </a:fld>
            <a:endParaRPr lang="en-US"/>
          </a:p>
        </p:txBody>
      </p:sp>
      <p:sp>
        <p:nvSpPr>
          <p:cNvPr id="5017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a:p>
        </p:txBody>
      </p:sp>
      <p:sp>
        <p:nvSpPr>
          <p:cNvPr id="2" name="Notes Placeholder 1"/>
          <p:cNvSpPr>
            <a:spLocks noGrp="1"/>
          </p:cNvSpPr>
          <p:nvPr>
            <p:ph type="body" idx="1"/>
          </p:nvPr>
        </p:nvSpPr>
        <p:spPr/>
        <p:txBody>
          <a:bodyPr/>
          <a:lstStyle/>
          <a:p>
            <a:r>
              <a:rPr lang="en-US" dirty="0" smtClean="0"/>
              <a:t>63 partners, more in works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lgn="r"/>
            <a:fld id="{A3DD8095-12E3-0C46-8324-6EB93D9A964D}" type="slidenum">
              <a:rPr lang="en-US" sz="1200"/>
              <a:pPr algn="r"/>
              <a:t>3</a:t>
            </a:fld>
            <a:endParaRPr lang="en-US" sz="1200"/>
          </a:p>
        </p:txBody>
      </p:sp>
      <p:sp>
        <p:nvSpPr>
          <p:cNvPr id="21508" name="Notes Placeholder 4"/>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a:latin typeface="Calibri" charset="0"/>
            </a:endParaRPr>
          </a:p>
        </p:txBody>
      </p:sp>
      <p:sp>
        <p:nvSpPr>
          <p:cNvPr id="21509" name="Notes Placeholder 5"/>
          <p:cNvSpPr>
            <a:spLocks noGrp="1"/>
          </p:cNvSpPr>
          <p:nvPr>
            <p:ph type="body" sz="quarter" idx="10"/>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dirty="0" smtClean="0">
                <a:latin typeface="Calibri" charset="0"/>
              </a:rPr>
              <a:t>Google</a:t>
            </a:r>
          </a:p>
          <a:p>
            <a:pPr lvl="1">
              <a:defRPr/>
            </a:pPr>
            <a:r>
              <a:rPr lang="en-US" dirty="0" smtClean="0"/>
              <a:t>Book and Journal content</a:t>
            </a:r>
          </a:p>
          <a:p>
            <a:pPr lvl="2">
              <a:defRPr/>
            </a:pPr>
            <a:r>
              <a:rPr lang="en-US" dirty="0" smtClean="0"/>
              <a:t>Google</a:t>
            </a:r>
          </a:p>
          <a:p>
            <a:pPr lvl="2">
              <a:defRPr/>
            </a:pPr>
            <a:r>
              <a:rPr lang="en-US" dirty="0" smtClean="0"/>
              <a:t>Internet Archive</a:t>
            </a:r>
          </a:p>
          <a:p>
            <a:pPr lvl="2">
              <a:defRPr/>
            </a:pPr>
            <a:r>
              <a:rPr lang="en-US" dirty="0" smtClean="0"/>
              <a:t>In-house, other vendor digitization</a:t>
            </a:r>
          </a:p>
          <a:p>
            <a:pPr lvl="1">
              <a:defRPr/>
            </a:pPr>
            <a:r>
              <a:rPr lang="en-US" dirty="0" smtClean="0"/>
              <a:t>Images, Audio, Born Digital (coming soon…)</a:t>
            </a:r>
          </a:p>
          <a:p>
            <a:pPr lvl="1">
              <a:defRPr/>
            </a:pPr>
            <a:endParaRPr lang="en-US" dirty="0" smtClean="0">
              <a:latin typeface="Calibri" charset="0"/>
            </a:endParaRPr>
          </a:p>
          <a:p>
            <a:pPr>
              <a:spcBef>
                <a:spcPct val="0"/>
              </a:spcBef>
            </a:pPr>
            <a:r>
              <a:rPr lang="en-US" dirty="0" smtClean="0">
                <a:latin typeface="Calibri" charset="0"/>
              </a:rPr>
              <a:t>Talk </a:t>
            </a:r>
            <a:r>
              <a:rPr lang="en-US" dirty="0">
                <a:latin typeface="Calibri" charset="0"/>
              </a:rPr>
              <a:t>about distribution of in copyright and public domain volumes, CC and open access. Encourage open access. Notable organizations recently to open with CC include Brooklyn Museum, SAA publications.  Working currently with several university presses to ingest material – perpetual archiving in exchange for open access. Talk about CRMS later. All of these materials available through a single interface, with ability to divide and slice in different ways through collection features (will talk about – someone just created collection for SAA materials)</a:t>
            </a:r>
          </a:p>
          <a:p>
            <a:pPr>
              <a:spcBef>
                <a:spcPct val="0"/>
              </a:spcBef>
            </a:pPr>
            <a:r>
              <a:rPr lang="en-US" dirty="0">
                <a:latin typeface="Calibri" charset="0"/>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F7DDEBB2-26FA-C24C-9860-8C3C8EE845CE}"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A29BF36D-CFCF-AE4B-A55C-E252B27A32C9}" type="slidenum">
              <a:rPr lang="en-US"/>
              <a:pPr fontAlgn="base">
                <a:spcBef>
                  <a:spcPct val="0"/>
                </a:spcBef>
                <a:spcAft>
                  <a:spcPct val="0"/>
                </a:spcAft>
              </a:pPr>
              <a:t>5</a:t>
            </a:fld>
            <a:endParaRPr lang="en-US"/>
          </a:p>
        </p:txBody>
      </p:sp>
      <p:sp>
        <p:nvSpPr>
          <p:cNvPr id="54275" name="Notes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EF5000B9-7AD8-0E4B-87A6-8F0129A504C9}" type="slidenum">
              <a:rPr lang="en-US"/>
              <a:pPr fontAlgn="base">
                <a:spcBef>
                  <a:spcPct val="0"/>
                </a:spcBef>
                <a:spcAft>
                  <a:spcPct val="0"/>
                </a:spcAft>
              </a:pPr>
              <a:t>6</a:t>
            </a:fld>
            <a:endParaRPr lang="en-US"/>
          </a:p>
        </p:txBody>
      </p:sp>
      <p:sp>
        <p:nvSpPr>
          <p:cNvPr id="55299" name="Notes Placeholder 5"/>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r>
              <a:rPr lang="en-US" dirty="0" smtClean="0">
                <a:latin typeface="Calibri" charset="0"/>
              </a:rPr>
              <a:t>Specific</a:t>
            </a:r>
            <a:r>
              <a:rPr lang="en-US" baseline="0" dirty="0" smtClean="0">
                <a:latin typeface="Calibri" charset="0"/>
              </a:rPr>
              <a:t> aims of </a:t>
            </a:r>
            <a:r>
              <a:rPr lang="en-US" dirty="0" smtClean="0">
                <a:latin typeface="Calibri" charset="0"/>
              </a:rPr>
              <a:t>Collections</a:t>
            </a:r>
            <a:r>
              <a:rPr lang="en-US" baseline="0" dirty="0" smtClean="0">
                <a:latin typeface="Calibri" charset="0"/>
              </a:rPr>
              <a:t> and Collaboration</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ea typeface="+mn-ea"/>
                <a:cs typeface="+mn-cs"/>
              </a:rPr>
              <a:t>Shared Strategies</a:t>
            </a:r>
            <a:r>
              <a:rPr lang="en-US" baseline="0" dirty="0" smtClean="0">
                <a:ea typeface="+mn-ea"/>
                <a:cs typeface="+mn-cs"/>
              </a:rPr>
              <a:t> = </a:t>
            </a:r>
            <a:r>
              <a:rPr lang="en-US" dirty="0" smtClean="0">
                <a:ea typeface="+mn-ea"/>
                <a:cs typeface="+mn-cs"/>
              </a:rPr>
              <a:t>Collective Attention to solving shared problems</a:t>
            </a:r>
            <a:endParaRPr lang="en-US" baseline="0" dirty="0" smtClean="0">
              <a:latin typeface="Calibri" charset="0"/>
            </a:endParaRPr>
          </a:p>
          <a:p>
            <a:pPr eaLnBrk="1" fontAlgn="auto" hangingPunct="1">
              <a:spcBef>
                <a:spcPts val="0"/>
              </a:spcBef>
              <a:spcAft>
                <a:spcPts val="0"/>
              </a:spcAft>
              <a:defRPr/>
            </a:pPr>
            <a:r>
              <a:rPr lang="en-US" dirty="0" err="1" smtClean="0">
                <a:ea typeface="+mn-ea"/>
                <a:cs typeface="+mn-cs"/>
              </a:rPr>
              <a:t>HathiTrust</a:t>
            </a:r>
            <a:r>
              <a:rPr lang="en-US" dirty="0" smtClean="0">
                <a:ea typeface="+mn-ea"/>
                <a:cs typeface="+mn-cs"/>
              </a:rPr>
              <a:t> is essentially about collections and collaboration – we are aiming a collectivity of content, as comprehensive as possible, beginning first with the  published record; preserving and providing access to this to content, and using use it in ways that benefit us a libraries, and our ability to serve the needs of our primary communities of use. This includes engaging in shared strategies around  </a:t>
            </a:r>
          </a:p>
          <a:p>
            <a:pPr marL="228600" indent="-228600" eaLnBrk="1" fontAlgn="auto" hangingPunct="1">
              <a:spcBef>
                <a:spcPts val="0"/>
              </a:spcBef>
              <a:spcAft>
                <a:spcPts val="0"/>
              </a:spcAft>
              <a:buFont typeface="+mj-lt"/>
              <a:buAutoNum type="arabicPeriod"/>
              <a:defRPr/>
            </a:pPr>
            <a:r>
              <a:rPr lang="en-US" dirty="0" smtClean="0">
                <a:ea typeface="+mn-ea"/>
                <a:cs typeface="+mn-cs"/>
              </a:rPr>
              <a:t>Collaborative collection management and collection development </a:t>
            </a:r>
          </a:p>
          <a:p>
            <a:pPr marL="228600" indent="-228600" eaLnBrk="1" fontAlgn="auto" hangingPunct="1">
              <a:spcBef>
                <a:spcPts val="0"/>
              </a:spcBef>
              <a:spcAft>
                <a:spcPts val="0"/>
              </a:spcAft>
              <a:buFont typeface="+mj-lt"/>
              <a:buAutoNum type="arabicPeriod"/>
              <a:defRPr/>
            </a:pPr>
            <a:r>
              <a:rPr lang="en-US" dirty="0" smtClean="0">
                <a:ea typeface="+mn-ea"/>
                <a:cs typeface="+mn-cs"/>
              </a:rPr>
              <a:t>Preservation – [acting together to improve the strength of our archiving capabilities and driving down costs by working at scale]</a:t>
            </a:r>
          </a:p>
          <a:p>
            <a:pPr marL="228600" indent="-228600" eaLnBrk="1" fontAlgn="auto" hangingPunct="1">
              <a:spcBef>
                <a:spcPts val="0"/>
              </a:spcBef>
              <a:spcAft>
                <a:spcPts val="0"/>
              </a:spcAft>
              <a:buFont typeface="+mj-lt"/>
              <a:buAutoNum type="arabicPeriod"/>
              <a:defRPr/>
            </a:pPr>
            <a:r>
              <a:rPr lang="en-US" dirty="0" smtClean="0">
                <a:ea typeface="+mn-ea"/>
                <a:cs typeface="+mn-cs"/>
              </a:rPr>
              <a:t>Copyright</a:t>
            </a:r>
          </a:p>
          <a:p>
            <a:pPr marL="228600" indent="-228600" eaLnBrk="1" fontAlgn="auto" hangingPunct="1">
              <a:spcBef>
                <a:spcPts val="0"/>
              </a:spcBef>
              <a:spcAft>
                <a:spcPts val="0"/>
              </a:spcAft>
              <a:buFont typeface="+mj-lt"/>
              <a:buAutoNum type="arabicPeriod"/>
              <a:defRPr/>
            </a:pPr>
            <a:r>
              <a:rPr lang="en-US" dirty="0" smtClean="0">
                <a:ea typeface="+mn-ea"/>
                <a:cs typeface="+mn-cs"/>
              </a:rPr>
              <a:t>User services - Lowering the costs associated with maintaining our collections and redirecting them toward improving interaction with users. </a:t>
            </a:r>
          </a:p>
          <a:p>
            <a:pPr marL="228600" indent="-228600" eaLnBrk="1" fontAlgn="auto" hangingPunct="1">
              <a:spcBef>
                <a:spcPts val="0"/>
              </a:spcBef>
              <a:spcAft>
                <a:spcPts val="0"/>
              </a:spcAft>
              <a:buFont typeface="+mj-lt"/>
              <a:buNone/>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Underlying these efforts is a deep commitment </a:t>
            </a:r>
            <a:r>
              <a:rPr lang="en-US" dirty="0" err="1" smtClean="0">
                <a:ea typeface="+mn-ea"/>
                <a:cs typeface="+mn-cs"/>
              </a:rPr>
              <a:t>inHathiTrust</a:t>
            </a:r>
            <a:r>
              <a:rPr lang="en-US" dirty="0" smtClean="0">
                <a:ea typeface="+mn-ea"/>
                <a:cs typeface="+mn-cs"/>
              </a:rPr>
              <a:t> to public goods and openness – in our infrastructure, services, our use and creation of open source software, and our goal to serve the needs the partner community, but at the same time to provide public goods that are available to all.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noFill/>
          <a:ln>
            <a:solidFill>
              <a:srgbClr val="000000"/>
            </a:solidFill>
            <a:miter lim="800000"/>
            <a:headEnd/>
            <a:tailEnd/>
          </a:ln>
        </p:spPr>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1BC5A4-A405-DF4E-8224-930EFAA0CE1A}" type="slidenum">
              <a:rPr lang="en-US" smtClean="0">
                <a:ea typeface="ＭＳ Ｐゴシック" charset="-128"/>
                <a:cs typeface="ＭＳ Ｐゴシック" charset="-128"/>
              </a:rPr>
              <a:pPr fontAlgn="base">
                <a:spcBef>
                  <a:spcPct val="0"/>
                </a:spcBef>
                <a:spcAft>
                  <a:spcPct val="0"/>
                </a:spcAft>
                <a:defRPr/>
              </a:pPr>
              <a:t>7</a:t>
            </a:fld>
            <a:endParaRPr lang="en-US" smtClean="0">
              <a:ea typeface="ＭＳ Ｐゴシック" charset="-128"/>
              <a:cs typeface="ＭＳ Ｐゴシック" charset="-128"/>
            </a:endParaRPr>
          </a:p>
        </p:txBody>
      </p:sp>
      <p:sp>
        <p:nvSpPr>
          <p:cNvPr id="64516" name="Notes Placeholder 4"/>
          <p:cNvSpPr>
            <a:spLocks noGrp="1"/>
          </p:cNvSpPr>
          <p:nvPr>
            <p:ph type="body" sz="quarter" idx="1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First and foremost,</a:t>
            </a:r>
            <a:r>
              <a:rPr lang="en-US" baseline="0" dirty="0" smtClean="0"/>
              <a:t> do preservation</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smtClean="0">
                <a:solidFill>
                  <a:srgbClr val="404040"/>
                </a:solidFill>
              </a:rPr>
              <a:t>Inbound validation, standards-based </a:t>
            </a:r>
          </a:p>
          <a:p>
            <a:r>
              <a:rPr lang="en-US" sz="1000" dirty="0" smtClean="0">
                <a:solidFill>
                  <a:srgbClr val="404040"/>
                </a:solidFill>
              </a:rPr>
              <a:t>object storage and related metadata</a:t>
            </a:r>
          </a:p>
          <a:p>
            <a:r>
              <a:rPr lang="en-US" sz="1000" dirty="0" smtClean="0">
                <a:solidFill>
                  <a:srgbClr val="404040"/>
                </a:solidFill>
              </a:rPr>
              <a:t>Storage in Ann Arbor and Indianapolis</a:t>
            </a:r>
          </a:p>
          <a:p>
            <a:r>
              <a:rPr lang="en-US" sz="1000" dirty="0" smtClean="0">
                <a:solidFill>
                  <a:srgbClr val="404040"/>
                </a:solidFill>
              </a:rPr>
              <a:t>Encrypted backup to 3</a:t>
            </a:r>
            <a:r>
              <a:rPr lang="en-US" sz="1000" baseline="30000" dirty="0" smtClean="0">
                <a:solidFill>
                  <a:srgbClr val="404040"/>
                </a:solidFill>
              </a:rPr>
              <a:t>rd</a:t>
            </a:r>
            <a:r>
              <a:rPr lang="en-US" sz="1000" dirty="0" smtClean="0">
                <a:solidFill>
                  <a:srgbClr val="404040"/>
                </a:solidFill>
              </a:rPr>
              <a:t> location</a:t>
            </a:r>
          </a:p>
          <a:p>
            <a:r>
              <a:rPr lang="en-US" sz="1000" dirty="0" smtClean="0">
                <a:solidFill>
                  <a:srgbClr val="404040"/>
                </a:solidFill>
              </a:rPr>
              <a:t>Rights database for rights metadata</a:t>
            </a:r>
          </a:p>
          <a:p>
            <a:r>
              <a:rPr lang="en-US" sz="1000" dirty="0" smtClean="0">
                <a:solidFill>
                  <a:srgbClr val="404040"/>
                </a:solidFill>
              </a:rPr>
              <a:t>Online catalog as source and storage for descriptive metadata</a:t>
            </a:r>
          </a:p>
          <a:p>
            <a:pPr marL="342900" indent="-342900">
              <a:spcBef>
                <a:spcPct val="20000"/>
              </a:spcBef>
              <a:buFont typeface="Arial" pitchFamily="2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42900" indent="-342900">
              <a:spcBef>
                <a:spcPct val="20000"/>
              </a:spcBef>
              <a:buFont typeface="Arial" pitchFamily="-65"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solidFill>
                  <a:srgbClr val="404040"/>
                </a:solidFill>
                <a:latin typeface="Calibri" pitchFamily="-65" charset="0"/>
              </a:rPr>
              <a:t>Objectives:</a:t>
            </a:r>
          </a:p>
          <a:p>
            <a:pPr marL="742950" lvl="1" indent="-285750">
              <a:spcBef>
                <a:spcPct val="20000"/>
              </a:spcBef>
              <a:buFont typeface="Arial" pitchFamily="-65"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i="1" dirty="0" smtClean="0">
                <a:solidFill>
                  <a:srgbClr val="404040"/>
                </a:solidFill>
                <a:latin typeface="Calibri" pitchFamily="-65" charset="0"/>
              </a:rPr>
              <a:t>A guiding principle: preserve archival package</a:t>
            </a:r>
          </a:p>
          <a:p>
            <a:pPr marL="742950" lvl="1" indent="-285750">
              <a:spcBef>
                <a:spcPct val="20000"/>
              </a:spcBef>
              <a:buFont typeface="Arial" pitchFamily="-65"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i="1" dirty="0" smtClean="0">
                <a:solidFill>
                  <a:srgbClr val="404040"/>
                </a:solidFill>
                <a:latin typeface="Calibri" pitchFamily="-65" charset="0"/>
              </a:rPr>
              <a:t>create deliverables on demand</a:t>
            </a:r>
          </a:p>
          <a:p>
            <a:pPr marL="742950" lvl="1" indent="-285750">
              <a:spcBef>
                <a:spcPct val="20000"/>
              </a:spcBef>
              <a:buFont typeface="Arial" pitchFamily="-65"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i="1" dirty="0" smtClean="0">
                <a:solidFill>
                  <a:srgbClr val="404040"/>
                </a:solidFill>
                <a:latin typeface="Calibri" pitchFamily="-65" charset="0"/>
              </a:rPr>
              <a:t>Incorporate TDR-specific practices</a:t>
            </a:r>
          </a:p>
          <a:p>
            <a:pPr marL="342900" indent="-342900">
              <a:spcBef>
                <a:spcPct val="20000"/>
              </a:spcBef>
              <a:buFont typeface="Arial" pitchFamily="2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42900" indent="-34290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Automatic validation in GROOVE</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Check barcode check digit using </a:t>
            </a:r>
            <a:r>
              <a:rPr lang="en-GB" sz="1000" dirty="0" err="1" smtClean="0">
                <a:solidFill>
                  <a:srgbClr val="404040"/>
                </a:solidFill>
                <a:latin typeface="Calibri" pitchFamily="28" charset="0"/>
              </a:rPr>
              <a:t>Luhn</a:t>
            </a:r>
            <a:r>
              <a:rPr lang="en-GB" sz="1000" dirty="0" smtClean="0">
                <a:solidFill>
                  <a:srgbClr val="404040"/>
                </a:solidFill>
                <a:latin typeface="Calibri" pitchFamily="28" charset="0"/>
              </a:rPr>
              <a:t> algorithm</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Fixity check on JPG2000, TIFF, UTF8 using MD5</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Well-</a:t>
            </a:r>
            <a:r>
              <a:rPr lang="en-GB" sz="1000" dirty="0" err="1" smtClean="0">
                <a:solidFill>
                  <a:srgbClr val="404040"/>
                </a:solidFill>
                <a:latin typeface="Calibri" pitchFamily="28" charset="0"/>
              </a:rPr>
              <a:t>formedness</a:t>
            </a:r>
            <a:r>
              <a:rPr lang="en-GB" sz="1000" dirty="0" smtClean="0">
                <a:solidFill>
                  <a:srgbClr val="404040"/>
                </a:solidFill>
                <a:latin typeface="Calibri" pitchFamily="28" charset="0"/>
              </a:rPr>
              <a:t> and embedded metadata check on JPG2000, TIFF, UTF8 using JHOVE</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42900" indent="-34290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Simple </a:t>
            </a:r>
            <a:r>
              <a:rPr lang="en-GB" sz="1000" dirty="0" err="1" smtClean="0">
                <a:solidFill>
                  <a:srgbClr val="404040"/>
                </a:solidFill>
                <a:latin typeface="Calibri" pitchFamily="28" charset="0"/>
              </a:rPr>
              <a:t>filesystem</a:t>
            </a:r>
            <a:r>
              <a:rPr lang="en-GB" sz="1000" dirty="0" smtClean="0">
                <a:solidFill>
                  <a:srgbClr val="404040"/>
                </a:solidFill>
                <a:latin typeface="Calibri" pitchFamily="28" charset="0"/>
              </a:rPr>
              <a:t> layout</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One directory per volume, zip file and METS file</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Use of a namespace allows for conflicting identifiers</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Namespaces for institutions and, if needed, types of identifiers within the institution</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42900" indent="-34290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Why METS?</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Can serve as Archival Information </a:t>
            </a:r>
            <a:br>
              <a:rPr lang="en-GB" sz="1000" dirty="0" smtClean="0">
                <a:solidFill>
                  <a:srgbClr val="404040"/>
                </a:solidFill>
                <a:latin typeface="Calibri" pitchFamily="28" charset="0"/>
              </a:rPr>
            </a:br>
            <a:r>
              <a:rPr lang="en-GB" sz="1000" dirty="0" smtClean="0">
                <a:solidFill>
                  <a:srgbClr val="404040"/>
                </a:solidFill>
                <a:latin typeface="Calibri" pitchFamily="28" charset="0"/>
              </a:rPr>
              <a:t>Package and a Dissemination </a:t>
            </a:r>
            <a:br>
              <a:rPr lang="en-GB" sz="1000" dirty="0" smtClean="0">
                <a:solidFill>
                  <a:srgbClr val="404040"/>
                </a:solidFill>
                <a:latin typeface="Calibri" pitchFamily="28" charset="0"/>
              </a:rPr>
            </a:br>
            <a:r>
              <a:rPr lang="en-GB" sz="1000" dirty="0" smtClean="0">
                <a:solidFill>
                  <a:srgbClr val="404040"/>
                </a:solidFill>
                <a:latin typeface="Calibri" pitchFamily="28" charset="0"/>
              </a:rPr>
              <a:t>Information Package</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Designed to record the relationship between pieces of complex digital objects</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Can be created automatically as texts are loaded or reloaded</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Preservation actions (PREMIS) </a:t>
            </a:r>
          </a:p>
          <a:p>
            <a:pPr marL="742950" lvl="1" indent="-285750">
              <a:spcBef>
                <a:spcPct val="20000"/>
              </a:spcBef>
              <a:buFont typeface="Arial" pitchFamily="2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pPr marL="339725" indent="-33972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What’s </a:t>
            </a:r>
            <a:r>
              <a:rPr lang="en-GB" sz="1000" dirty="0" err="1" smtClean="0">
                <a:solidFill>
                  <a:srgbClr val="404040"/>
                </a:solidFill>
                <a:latin typeface="Calibri" pitchFamily="28" charset="0"/>
              </a:rPr>
              <a:t>there?metsHdr</a:t>
            </a:r>
            <a:r>
              <a:rPr lang="en-GB" sz="1000" dirty="0" smtClean="0">
                <a:solidFill>
                  <a:srgbClr val="404040"/>
                </a:solidFill>
                <a:latin typeface="Calibri" pitchFamily="28" charset="0"/>
              </a:rPr>
              <a:t> with an ID and CREATEDATE</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2 </a:t>
            </a:r>
            <a:r>
              <a:rPr lang="en-GB" sz="1000" dirty="0" err="1" smtClean="0">
                <a:solidFill>
                  <a:srgbClr val="404040"/>
                </a:solidFill>
                <a:latin typeface="Calibri" pitchFamily="28" charset="0"/>
              </a:rPr>
              <a:t>dmdSecs</a:t>
            </a:r>
            <a:r>
              <a:rPr lang="en-GB" sz="1000" dirty="0" smtClean="0">
                <a:solidFill>
                  <a:srgbClr val="404040"/>
                </a:solidFill>
                <a:latin typeface="Calibri" pitchFamily="28" charset="0"/>
              </a:rPr>
              <a:t>: </a:t>
            </a:r>
            <a:r>
              <a:rPr lang="en-GB" sz="1000" dirty="0" err="1" smtClean="0">
                <a:solidFill>
                  <a:srgbClr val="404040"/>
                </a:solidFill>
                <a:latin typeface="Calibri" pitchFamily="28" charset="0"/>
              </a:rPr>
              <a:t>Marcxml</a:t>
            </a:r>
            <a:r>
              <a:rPr lang="en-GB" sz="1000" dirty="0" smtClean="0">
                <a:solidFill>
                  <a:srgbClr val="404040"/>
                </a:solidFill>
                <a:latin typeface="Calibri" pitchFamily="28" charset="0"/>
              </a:rPr>
              <a:t> and </a:t>
            </a:r>
            <a:r>
              <a:rPr lang="en-GB" sz="1000" dirty="0" err="1" smtClean="0">
                <a:solidFill>
                  <a:srgbClr val="404040"/>
                </a:solidFill>
                <a:latin typeface="Calibri" pitchFamily="28" charset="0"/>
              </a:rPr>
              <a:t>mdRef</a:t>
            </a:r>
            <a:r>
              <a:rPr lang="en-GB" sz="1000" dirty="0" smtClean="0">
                <a:solidFill>
                  <a:srgbClr val="404040"/>
                </a:solidFill>
                <a:latin typeface="Calibri" pitchFamily="28" charset="0"/>
              </a:rPr>
              <a:t> </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err="1" smtClean="0">
                <a:solidFill>
                  <a:srgbClr val="404040"/>
                </a:solidFill>
                <a:latin typeface="Calibri" pitchFamily="28" charset="0"/>
              </a:rPr>
              <a:t>amdSec</a:t>
            </a:r>
            <a:r>
              <a:rPr lang="en-GB" sz="1000" dirty="0" smtClean="0">
                <a:solidFill>
                  <a:srgbClr val="404040"/>
                </a:solidFill>
                <a:latin typeface="Calibri" pitchFamily="28" charset="0"/>
              </a:rPr>
              <a:t> containing one </a:t>
            </a:r>
            <a:r>
              <a:rPr lang="en-GB" sz="1000" dirty="0" err="1" smtClean="0">
                <a:solidFill>
                  <a:srgbClr val="404040"/>
                </a:solidFill>
                <a:latin typeface="Calibri" pitchFamily="28" charset="0"/>
              </a:rPr>
              <a:t>techMD</a:t>
            </a:r>
            <a:r>
              <a:rPr lang="en-GB" sz="1000" dirty="0" smtClean="0">
                <a:solidFill>
                  <a:srgbClr val="404040"/>
                </a:solidFill>
                <a:latin typeface="Calibri" pitchFamily="28" charset="0"/>
              </a:rPr>
              <a:t> with PREMIS metadata	</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err="1" smtClean="0">
                <a:solidFill>
                  <a:srgbClr val="404040"/>
                </a:solidFill>
                <a:latin typeface="Calibri" pitchFamily="28" charset="0"/>
              </a:rPr>
              <a:t>fileSec</a:t>
            </a:r>
            <a:r>
              <a:rPr lang="en-GB" sz="1000" dirty="0" smtClean="0">
                <a:solidFill>
                  <a:srgbClr val="404040"/>
                </a:solidFill>
                <a:latin typeface="Calibri" pitchFamily="28" charset="0"/>
              </a:rPr>
              <a:t> with 4 </a:t>
            </a:r>
            <a:r>
              <a:rPr lang="en-GB" sz="1000" dirty="0" err="1" smtClean="0">
                <a:solidFill>
                  <a:srgbClr val="404040"/>
                </a:solidFill>
                <a:latin typeface="Calibri" pitchFamily="28" charset="0"/>
              </a:rPr>
              <a:t>fileGrps</a:t>
            </a:r>
            <a:r>
              <a:rPr lang="en-GB" sz="1000" dirty="0" smtClean="0">
                <a:solidFill>
                  <a:srgbClr val="404040"/>
                </a:solidFill>
                <a:latin typeface="Calibri" pitchFamily="28" charset="0"/>
              </a:rPr>
              <a:t> (zip, images, OCR, </a:t>
            </a:r>
            <a:r>
              <a:rPr lang="en-GB" sz="1000" dirty="0" err="1" smtClean="0">
                <a:solidFill>
                  <a:srgbClr val="404040"/>
                </a:solidFill>
                <a:latin typeface="Calibri" pitchFamily="28" charset="0"/>
              </a:rPr>
              <a:t>hOCR</a:t>
            </a:r>
            <a:r>
              <a:rPr lang="en-GB" sz="1000" dirty="0" smtClean="0">
                <a:solidFill>
                  <a:srgbClr val="404040"/>
                </a:solidFill>
                <a:latin typeface="Calibri" pitchFamily="28" charset="0"/>
              </a:rPr>
              <a:t>)</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000" dirty="0" smtClean="0">
                <a:solidFill>
                  <a:srgbClr val="404040"/>
                </a:solidFill>
                <a:latin typeface="Calibri" pitchFamily="28" charset="0"/>
              </a:rPr>
              <a:t>Physical </a:t>
            </a:r>
            <a:r>
              <a:rPr lang="en-GB" sz="1000" dirty="0" err="1" smtClean="0">
                <a:solidFill>
                  <a:srgbClr val="404040"/>
                </a:solidFill>
                <a:latin typeface="Calibri" pitchFamily="28" charset="0"/>
              </a:rPr>
              <a:t>structMap</a:t>
            </a:r>
            <a:r>
              <a:rPr lang="en-GB" sz="1000" dirty="0" smtClean="0">
                <a:solidFill>
                  <a:srgbClr val="404040"/>
                </a:solidFill>
                <a:latin typeface="Calibri" pitchFamily="28" charset="0"/>
              </a:rPr>
              <a:t> tying together files with metadata (pg. numbers and features)</a:t>
            </a:r>
          </a:p>
          <a:p>
            <a:pPr marL="742950" lvl="1" indent="-285750">
              <a:spcBef>
                <a:spcPct val="20000"/>
              </a:spcBef>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smtClean="0">
              <a:solidFill>
                <a:srgbClr val="404040"/>
              </a:solidFill>
              <a:latin typeface="Calibri" pitchFamily="28" charset="0"/>
            </a:endParaRPr>
          </a:p>
          <a:p>
            <a:endParaRPr lang="en-US" dirty="0"/>
          </a:p>
        </p:txBody>
      </p:sp>
      <p:sp>
        <p:nvSpPr>
          <p:cNvPr id="4" name="Slide Number Placeholder 3"/>
          <p:cNvSpPr>
            <a:spLocks noGrp="1"/>
          </p:cNvSpPr>
          <p:nvPr>
            <p:ph type="sldNum" sz="quarter" idx="10"/>
          </p:nvPr>
        </p:nvSpPr>
        <p:spPr/>
        <p:txBody>
          <a:bodyPr/>
          <a:lstStyle/>
          <a:p>
            <a:fld id="{897A373B-3382-044D-B30C-ACBF6BE855C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7A373B-3382-044D-B30C-ACBF6BE855C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EDD888-6132-2342-A1C2-009734A1EBEB}" type="datetimeFigureOut">
              <a:rPr lang="en-US" smtClean="0"/>
              <a:t>11/10/11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226892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DD888-6132-2342-A1C2-009734A1EBEB}" type="datetimeFigureOut">
              <a:rPr lang="en-US" smtClean="0"/>
              <a:t>11/10/11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95729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DD888-6132-2342-A1C2-009734A1EBEB}" type="datetimeFigureOut">
              <a:rPr lang="en-US" smtClean="0"/>
              <a:t>11/10/11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1880567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3"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895849"/>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Tree>
    <p:extLst>
      <p:ext uri="{BB962C8B-B14F-4D97-AF65-F5344CB8AC3E}">
        <p14:creationId xmlns:p14="http://schemas.microsoft.com/office/powerpoint/2010/main" val="2347393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4" name="Rectangle 3"/>
          <p:cNvSpPr/>
          <p:nvPr/>
        </p:nvSpPr>
        <p:spPr>
          <a:xfrm>
            <a:off x="647700" y="1775064"/>
            <a:ext cx="7848600" cy="3802616"/>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3" y="557213"/>
            <a:ext cx="29210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2800">
                <a:solidFill>
                  <a:srgbClr val="404040"/>
                </a:solidFill>
                <a:latin typeface="Hoefler Text" charset="0"/>
                <a:cs typeface="Hoefler Text" charset="0"/>
              </a:rPr>
              <a:t>HATHITRUST</a:t>
            </a:r>
          </a:p>
          <a:p>
            <a:pPr>
              <a:spcAft>
                <a:spcPts val="600"/>
              </a:spcAft>
            </a:pPr>
            <a:r>
              <a:rPr lang="en-US" sz="1600" b="1">
                <a:solidFill>
                  <a:srgbClr val="404040"/>
                </a:solidFill>
                <a:latin typeface="Hoefler Text" charset="0"/>
                <a:cs typeface="Hoefler Text" charset="0"/>
              </a:rPr>
              <a:t> </a:t>
            </a:r>
            <a:r>
              <a:rPr lang="en-US" sz="1600">
                <a:solidFill>
                  <a:srgbClr val="404040"/>
                </a:solidFill>
                <a:latin typeface="Hoefler Text" charset="0"/>
                <a:cs typeface="Hoefler Text" charset="0"/>
              </a:rPr>
              <a:t>A Shared Digital Repository</a:t>
            </a:r>
          </a:p>
        </p:txBody>
      </p:sp>
      <p:cxnSp>
        <p:nvCxnSpPr>
          <p:cNvPr id="6" name="Straight Connector 5"/>
          <p:cNvCxnSpPr>
            <a:cxnSpLocks noChangeShapeType="1"/>
          </p:cNvCxnSpPr>
          <p:nvPr/>
        </p:nvCxnSpPr>
        <p:spPr bwMode="auto">
          <a:xfrm>
            <a:off x="1638300" y="3407110"/>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15" name="Title 1"/>
          <p:cNvSpPr>
            <a:spLocks noGrp="1"/>
          </p:cNvSpPr>
          <p:nvPr>
            <p:ph type="ctrTitle"/>
          </p:nvPr>
        </p:nvSpPr>
        <p:spPr>
          <a:xfrm>
            <a:off x="647700" y="1689100"/>
            <a:ext cx="7848600" cy="1622426"/>
          </a:xfrm>
        </p:spPr>
        <p:txBody>
          <a:bodyPr/>
          <a:lstStyle>
            <a:lvl1pPr>
              <a:defRPr/>
            </a:lvl1pPr>
          </a:lstStyle>
          <a:p>
            <a:r>
              <a:rPr lang="en-US" smtClean="0"/>
              <a:t>Click to edit Master title style</a:t>
            </a:r>
            <a:endParaRPr lang="en-US" dirty="0"/>
          </a:p>
        </p:txBody>
      </p:sp>
      <p:pic>
        <p:nvPicPr>
          <p:cNvPr id="8" name="Picture 5"/>
          <p:cNvPicPr>
            <a:picLocks noChangeAspect="1" noChangeArrowheads="1"/>
          </p:cNvPicPr>
          <p:nvPr userDrawn="1"/>
        </p:nvPicPr>
        <p:blipFill>
          <a:blip r:embed="rId2"/>
          <a:srcRect/>
          <a:stretch>
            <a:fillRect/>
          </a:stretch>
        </p:blipFill>
        <p:spPr bwMode="auto">
          <a:xfrm>
            <a:off x="2503488" y="584200"/>
            <a:ext cx="949325" cy="927100"/>
          </a:xfrm>
          <a:prstGeom prst="rect">
            <a:avLst/>
          </a:prstGeom>
          <a:noFill/>
          <a:ln w="9525">
            <a:noFill/>
            <a:miter lim="800000"/>
            <a:headEnd/>
            <a:tailEnd/>
          </a:ln>
        </p:spPr>
      </p:pic>
    </p:spTree>
    <p:extLst>
      <p:ext uri="{BB962C8B-B14F-4D97-AF65-F5344CB8AC3E}">
        <p14:creationId xmlns:p14="http://schemas.microsoft.com/office/powerpoint/2010/main" val="357112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DD888-6132-2342-A1C2-009734A1EBEB}" type="datetimeFigureOut">
              <a:rPr lang="en-US" smtClean="0"/>
              <a:t>11/10/11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3958999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DD888-6132-2342-A1C2-009734A1EBEB}" type="datetimeFigureOut">
              <a:rPr lang="en-US" smtClean="0"/>
              <a:t>11/10/11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267901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EDD888-6132-2342-A1C2-009734A1EBEB}" type="datetimeFigureOut">
              <a:rPr lang="en-US" smtClean="0"/>
              <a:t>11/10/11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157447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EDD888-6132-2342-A1C2-009734A1EBEB}" type="datetimeFigureOut">
              <a:rPr lang="en-US" smtClean="0"/>
              <a:t>11/10/11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122736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EDD888-6132-2342-A1C2-009734A1EBEB}" type="datetimeFigureOut">
              <a:rPr lang="en-US" smtClean="0"/>
              <a:t>11/10/11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161051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DD888-6132-2342-A1C2-009734A1EBEB}" type="datetimeFigureOut">
              <a:rPr lang="en-US" smtClean="0"/>
              <a:t>11/10/11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54671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DD888-6132-2342-A1C2-009734A1EBEB}" type="datetimeFigureOut">
              <a:rPr lang="en-US" smtClean="0"/>
              <a:t>11/10/11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41785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DD888-6132-2342-A1C2-009734A1EBEB}" type="datetimeFigureOut">
              <a:rPr lang="en-US" smtClean="0"/>
              <a:t>11/10/11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60FB9-A242-E849-9472-0C0B3AB0C89C}" type="slidenum">
              <a:rPr lang="en-US" smtClean="0"/>
              <a:t>‹#›</a:t>
            </a:fld>
            <a:endParaRPr lang="en-US"/>
          </a:p>
        </p:txBody>
      </p:sp>
    </p:spTree>
    <p:extLst>
      <p:ext uri="{BB962C8B-B14F-4D97-AF65-F5344CB8AC3E}">
        <p14:creationId xmlns:p14="http://schemas.microsoft.com/office/powerpoint/2010/main" val="34443869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DD888-6132-2342-A1C2-009734A1EBEB}" type="datetimeFigureOut">
              <a:rPr lang="en-US" smtClean="0"/>
              <a:t>11/10/11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60FB9-A242-E849-9472-0C0B3AB0C89C}" type="slidenum">
              <a:rPr lang="en-US" smtClean="0"/>
              <a:t>‹#›</a:t>
            </a:fld>
            <a:endParaRPr lang="en-US"/>
          </a:p>
        </p:txBody>
      </p:sp>
    </p:spTree>
    <p:extLst>
      <p:ext uri="{BB962C8B-B14F-4D97-AF65-F5344CB8AC3E}">
        <p14:creationId xmlns:p14="http://schemas.microsoft.com/office/powerpoint/2010/main" val="235839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hyperlink" Target="http://www.hathitrust.org/digital_object_specification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document/d/1sDFe2BJg5rdfgtKBV-RVkhmb4epIPOb1YX4-ZhAPFsI/edit?hl=en" TargetMode="External"/><Relationship Id="rId4" Type="http://schemas.openxmlformats.org/officeDocument/2006/relationships/hyperlink" Target="http://www.hathitrust.org/documents/example-hathitrust-google-mets.xml" TargetMode="External"/><Relationship Id="rId5" Type="http://schemas.openxmlformats.org/officeDocument/2006/relationships/hyperlink" Target="https://docs.google.com/document/edit?id=1LimdHNa25fznRQTOgUr_ThqAoHWeDDOhZ4mdi2IIc-8" TargetMode="External"/><Relationship Id="rId6" Type="http://schemas.openxmlformats.org/officeDocument/2006/relationships/hyperlink" Target="http://www.hathitrust.org/documents/example-hathitrust-ia-mets.xml" TargetMode="External"/><Relationship Id="rId7" Type="http://schemas.openxmlformats.org/officeDocument/2006/relationships/hyperlink" Target="http://www.hathitrust.org/documents/hathitrust-mets-profile.xml" TargetMode="External"/><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www.hathitrust.org/documents/example-source-google-mets.xml" TargetMode="External"/><Relationship Id="rId4" Type="http://schemas.openxmlformats.org/officeDocument/2006/relationships/hyperlink" Target="http://www.hathitrust.org/documents/example-source-ia-mets.xml" TargetMode="External"/><Relationship Id="rId5" Type="http://schemas.openxmlformats.org/officeDocument/2006/relationships/hyperlink" Target="https://docs.google.com/document/d/1Z8ATOvFHy-dulLF5NfjQM_3rBlVYaSwyH8AU_ZF3cVk/edit?hl=en_US" TargetMode="External"/><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docs.google.com/document/d/1BT-U1duPqaXob5Mjjsa7sHkpC7NhTGY5J6X2Yc8NT18/edit" TargetMode="External"/><Relationship Id="rId3" Type="http://schemas.openxmlformats.org/officeDocument/2006/relationships/hyperlink" Target="https://docs.google.com/spreadsheet/ccc?key=0Ag4T93aUS_BTdDJUTm40c3NBMkl5bFlPV1Y3NmdnVmc&amp;hl=en_US%23gid=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docs.google.com/document/d/1fPA57gYqxGWuQNXEcMLfcfl0OfDjxRaJgDDiDBvuB_k/ed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oleObject" Target="../embeddings/Microsoft_Excel_97_-_2004_Worksheet1.xls"/><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323975" y="2075840"/>
            <a:ext cx="6040438" cy="1039813"/>
          </a:xfrm>
        </p:spPr>
        <p:txBody>
          <a:bodyPr>
            <a:normAutofit fontScale="90000"/>
          </a:bodyPr>
          <a:lstStyle/>
          <a:p>
            <a:r>
              <a:rPr lang="en-US" dirty="0" err="1" smtClean="0">
                <a:latin typeface="Calibri" charset="0"/>
              </a:rPr>
              <a:t>HathiTrust</a:t>
            </a:r>
            <a:r>
              <a:rPr lang="en-US" dirty="0">
                <a:latin typeface="Calibri" charset="0"/>
              </a:rPr>
              <a:t/>
            </a:r>
            <a:br>
              <a:rPr lang="en-US" dirty="0">
                <a:latin typeface="Calibri" charset="0"/>
              </a:rPr>
            </a:br>
            <a:r>
              <a:rPr lang="en-US" dirty="0" smtClean="0">
                <a:latin typeface="Calibri" charset="0"/>
              </a:rPr>
              <a:t>METS and PREMIS</a:t>
            </a:r>
            <a:endParaRPr lang="en-US" dirty="0">
              <a:latin typeface="Calibri" charset="0"/>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3804375"/>
            <a:ext cx="7007118" cy="923330"/>
          </a:xfrm>
          <a:prstGeom prst="rect">
            <a:avLst/>
          </a:prstGeom>
          <a:noFill/>
        </p:spPr>
        <p:txBody>
          <a:bodyPr wrap="square" rtlCol="0">
            <a:spAutoFit/>
          </a:bodyPr>
          <a:lstStyle/>
          <a:p>
            <a:pPr algn="ctr"/>
            <a:r>
              <a:rPr lang="en-US" dirty="0" smtClean="0"/>
              <a:t>October 25, 2011</a:t>
            </a:r>
          </a:p>
          <a:p>
            <a:pPr algn="ctr"/>
            <a:r>
              <a:rPr lang="en-US" dirty="0" smtClean="0"/>
              <a:t>Jeremy York</a:t>
            </a:r>
          </a:p>
          <a:p>
            <a:pPr algn="ctr"/>
            <a:r>
              <a:rPr lang="en-US" dirty="0" smtClean="0"/>
              <a:t>Project Librarian, </a:t>
            </a:r>
            <a:r>
              <a:rPr lang="en-US" dirty="0" err="1" smtClean="0"/>
              <a:t>HathiTrust</a:t>
            </a:r>
            <a:endParaRPr lang="en-US" dirty="0" smtClean="0"/>
          </a:p>
        </p:txBody>
      </p:sp>
    </p:spTree>
    <p:extLst>
      <p:ext uri="{BB962C8B-B14F-4D97-AF65-F5344CB8AC3E}">
        <p14:creationId xmlns:p14="http://schemas.microsoft.com/office/powerpoint/2010/main" val="28590572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&amp; Management</a:t>
            </a:r>
            <a:endParaRPr lang="en-US" dirty="0"/>
          </a:p>
        </p:txBody>
      </p:sp>
      <p:sp>
        <p:nvSpPr>
          <p:cNvPr id="5" name="Flowchart: Multidocument 486"/>
          <p:cNvSpPr/>
          <p:nvPr/>
        </p:nvSpPr>
        <p:spPr>
          <a:xfrm>
            <a:off x="3770883"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images</a:t>
            </a:r>
            <a:endParaRPr lang="en-US"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424292" y="1730262"/>
            <a:ext cx="1234215" cy="822438"/>
          </a:xfrm>
          <a:prstGeom prst="rect">
            <a:avLst/>
          </a:prstGeom>
          <a:noFill/>
          <a:ln w="9525">
            <a:noFill/>
            <a:miter lim="800000"/>
            <a:headEnd/>
            <a:tailEnd/>
          </a:ln>
          <a:effectLst/>
        </p:spPr>
      </p:pic>
      <p:sp>
        <p:nvSpPr>
          <p:cNvPr id="11" name="TextBox 10"/>
          <p:cNvSpPr txBox="1"/>
          <p:nvPr/>
        </p:nvSpPr>
        <p:spPr>
          <a:xfrm>
            <a:off x="850901" y="79565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2" name="TextBox 11"/>
          <p:cNvSpPr txBox="1"/>
          <p:nvPr/>
        </p:nvSpPr>
        <p:spPr>
          <a:xfrm>
            <a:off x="1003301" y="81089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3" name="Flowchart: Document 298"/>
          <p:cNvSpPr/>
          <p:nvPr/>
        </p:nvSpPr>
        <p:spPr>
          <a:xfrm>
            <a:off x="889000" y="79662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4" name="Flowchart: Document 298"/>
          <p:cNvSpPr/>
          <p:nvPr/>
        </p:nvSpPr>
        <p:spPr>
          <a:xfrm>
            <a:off x="1041400" y="81186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5" name="Flowchart: Document 173"/>
          <p:cNvSpPr/>
          <p:nvPr/>
        </p:nvSpPr>
        <p:spPr>
          <a:xfrm>
            <a:off x="6234684" y="2771634"/>
            <a:ext cx="935957" cy="8091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Source METS</a:t>
            </a:r>
            <a:endParaRPr lang="en-US" dirty="0">
              <a:solidFill>
                <a:schemeClr val="tx1"/>
              </a:solidFill>
            </a:endParaRPr>
          </a:p>
        </p:txBody>
      </p:sp>
      <p:sp>
        <p:nvSpPr>
          <p:cNvPr id="16" name="Flowchart: Multidocument 486"/>
          <p:cNvSpPr/>
          <p:nvPr/>
        </p:nvSpPr>
        <p:spPr>
          <a:xfrm>
            <a:off x="5056609"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a:t>
            </a:r>
            <a:endParaRPr lang="en-US" dirty="0">
              <a:solidFill>
                <a:schemeClr val="tx1"/>
              </a:solidFill>
            </a:endParaRPr>
          </a:p>
        </p:txBody>
      </p:sp>
      <p:sp>
        <p:nvSpPr>
          <p:cNvPr id="17" name="Flowchart: Document 173"/>
          <p:cNvSpPr/>
          <p:nvPr/>
        </p:nvSpPr>
        <p:spPr>
          <a:xfrm>
            <a:off x="4077693" y="4001182"/>
            <a:ext cx="978916" cy="846287"/>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HT</a:t>
            </a:r>
          </a:p>
          <a:p>
            <a:pPr algn="ctr"/>
            <a:r>
              <a:rPr lang="en-US" dirty="0" smtClean="0">
                <a:solidFill>
                  <a:schemeClr val="tx1"/>
                </a:solidFill>
              </a:rPr>
              <a:t>METS</a:t>
            </a:r>
            <a:endParaRPr lang="en-US" dirty="0">
              <a:solidFill>
                <a:schemeClr val="tx1"/>
              </a:solidFill>
            </a:endParaRPr>
          </a:p>
        </p:txBody>
      </p:sp>
      <p:sp>
        <p:nvSpPr>
          <p:cNvPr id="20" name="Rectangle 19"/>
          <p:cNvSpPr/>
          <p:nvPr/>
        </p:nvSpPr>
        <p:spPr>
          <a:xfrm>
            <a:off x="3542284" y="2662153"/>
            <a:ext cx="3845816" cy="10329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7082000" y="3477882"/>
            <a:ext cx="612200" cy="612200"/>
          </a:xfrm>
          <a:prstGeom prst="rect">
            <a:avLst/>
          </a:prstGeom>
        </p:spPr>
      </p:pic>
      <p:sp>
        <p:nvSpPr>
          <p:cNvPr id="18" name="TextBox 17"/>
          <p:cNvSpPr txBox="1"/>
          <p:nvPr/>
        </p:nvSpPr>
        <p:spPr>
          <a:xfrm>
            <a:off x="2120900" y="1943100"/>
            <a:ext cx="6045200" cy="461665"/>
          </a:xfrm>
          <a:prstGeom prst="rect">
            <a:avLst/>
          </a:prstGeom>
          <a:noFill/>
        </p:spPr>
        <p:txBody>
          <a:bodyPr wrap="square" rtlCol="0">
            <a:spAutoFit/>
          </a:bodyPr>
          <a:lstStyle/>
          <a:p>
            <a:r>
              <a:rPr lang="en-US" sz="2400" dirty="0" smtClean="0"/>
              <a:t>../</a:t>
            </a:r>
            <a:r>
              <a:rPr lang="en-US" sz="2400" b="1" dirty="0" smtClean="0">
                <a:solidFill>
                  <a:srgbClr val="FF0000"/>
                </a:solidFill>
              </a:rPr>
              <a:t>uc1</a:t>
            </a:r>
            <a:r>
              <a:rPr lang="en-US" sz="2400" dirty="0" smtClean="0"/>
              <a:t>/pairtree_root/b3/54/34/86/b34543486</a:t>
            </a:r>
            <a:endParaRPr lang="en-US" sz="2400" dirty="0"/>
          </a:p>
        </p:txBody>
      </p:sp>
      <p:sp>
        <p:nvSpPr>
          <p:cNvPr id="21" name="TextBox 20"/>
          <p:cNvSpPr txBox="1"/>
          <p:nvPr/>
        </p:nvSpPr>
        <p:spPr>
          <a:xfrm>
            <a:off x="889000" y="2927317"/>
            <a:ext cx="2184400" cy="461665"/>
          </a:xfrm>
          <a:prstGeom prst="rect">
            <a:avLst/>
          </a:prstGeom>
          <a:noFill/>
        </p:spPr>
        <p:txBody>
          <a:bodyPr wrap="square" rtlCol="0">
            <a:spAutoFit/>
          </a:bodyPr>
          <a:lstStyle/>
          <a:p>
            <a:r>
              <a:rPr lang="en-US" sz="2400" dirty="0" smtClean="0"/>
              <a:t>b34543486.zip</a:t>
            </a:r>
          </a:p>
        </p:txBody>
      </p:sp>
      <p:sp>
        <p:nvSpPr>
          <p:cNvPr id="22" name="TextBox 21"/>
          <p:cNvSpPr txBox="1"/>
          <p:nvPr/>
        </p:nvSpPr>
        <p:spPr>
          <a:xfrm>
            <a:off x="889000" y="4149136"/>
            <a:ext cx="3060700" cy="461665"/>
          </a:xfrm>
          <a:prstGeom prst="rect">
            <a:avLst/>
          </a:prstGeom>
          <a:noFill/>
        </p:spPr>
        <p:txBody>
          <a:bodyPr wrap="square" rtlCol="0">
            <a:spAutoFit/>
          </a:bodyPr>
          <a:lstStyle/>
          <a:p>
            <a:r>
              <a:rPr lang="en-US" sz="2400" dirty="0" smtClean="0"/>
              <a:t>b34543486.mets.xml</a:t>
            </a:r>
          </a:p>
        </p:txBody>
      </p:sp>
      <p:sp>
        <p:nvSpPr>
          <p:cNvPr id="23" name="TextBox 22"/>
          <p:cNvSpPr txBox="1"/>
          <p:nvPr/>
        </p:nvSpPr>
        <p:spPr>
          <a:xfrm>
            <a:off x="1041400" y="5154712"/>
            <a:ext cx="2767582" cy="1169551"/>
          </a:xfrm>
          <a:prstGeom prst="rect">
            <a:avLst/>
          </a:prstGeom>
          <a:noFill/>
        </p:spPr>
        <p:txBody>
          <a:bodyPr wrap="square" rtlCol="0">
            <a:spAutoFit/>
          </a:bodyPr>
          <a:lstStyle/>
          <a:p>
            <a:r>
              <a:rPr lang="en-US" sz="2000" dirty="0" smtClean="0"/>
              <a:t>Example ids:</a:t>
            </a:r>
          </a:p>
          <a:p>
            <a:endParaRPr lang="en-US" sz="1000" dirty="0" smtClean="0"/>
          </a:p>
          <a:p>
            <a:r>
              <a:rPr lang="en-US" sz="2000" dirty="0" smtClean="0"/>
              <a:t>wu.89094366434</a:t>
            </a:r>
          </a:p>
          <a:p>
            <a:r>
              <a:rPr lang="en-US" sz="2000" dirty="0" smtClean="0"/>
              <a:t>mdp.39015037375253</a:t>
            </a:r>
            <a:endParaRPr lang="en-US" sz="2000" dirty="0"/>
          </a:p>
        </p:txBody>
      </p:sp>
      <p:sp>
        <p:nvSpPr>
          <p:cNvPr id="24" name="TextBox 23"/>
          <p:cNvSpPr txBox="1"/>
          <p:nvPr/>
        </p:nvSpPr>
        <p:spPr>
          <a:xfrm>
            <a:off x="4314418" y="5616377"/>
            <a:ext cx="3073682" cy="707886"/>
          </a:xfrm>
          <a:prstGeom prst="rect">
            <a:avLst/>
          </a:prstGeom>
          <a:noFill/>
        </p:spPr>
        <p:txBody>
          <a:bodyPr wrap="square" rtlCol="0">
            <a:spAutoFit/>
          </a:bodyPr>
          <a:lstStyle/>
          <a:p>
            <a:r>
              <a:rPr lang="en-US" sz="2000" dirty="0" smtClean="0"/>
              <a:t>uc2.ark:/1390/t26973133</a:t>
            </a:r>
          </a:p>
          <a:p>
            <a:r>
              <a:rPr lang="en-US" sz="2000" dirty="0" smtClean="0"/>
              <a:t>miua.aaj0523.1950.001</a:t>
            </a:r>
            <a:endParaRPr lang="en-US" sz="2000" dirty="0"/>
          </a:p>
        </p:txBody>
      </p:sp>
    </p:spTree>
    <p:extLst>
      <p:ext uri="{BB962C8B-B14F-4D97-AF65-F5344CB8AC3E}">
        <p14:creationId xmlns:p14="http://schemas.microsoft.com/office/powerpoint/2010/main" val="11306721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152400"/>
            <a:ext cx="9156368" cy="6350000"/>
          </a:xfrm>
          <a:prstGeom prst="rect">
            <a:avLst/>
          </a:prstGeom>
        </p:spPr>
      </p:pic>
      <p:sp>
        <p:nvSpPr>
          <p:cNvPr id="3" name="TextBox 2"/>
          <p:cNvSpPr txBox="1"/>
          <p:nvPr/>
        </p:nvSpPr>
        <p:spPr>
          <a:xfrm>
            <a:off x="4843330" y="2230015"/>
            <a:ext cx="738313" cy="430887"/>
          </a:xfrm>
          <a:prstGeom prst="rect">
            <a:avLst/>
          </a:prstGeom>
          <a:noFill/>
          <a:ln w="3175" cmpd="sng">
            <a:solidFill>
              <a:schemeClr val="tx1"/>
            </a:solidFill>
          </a:ln>
        </p:spPr>
        <p:txBody>
          <a:bodyPr wrap="square" rtlCol="0">
            <a:spAutoFit/>
          </a:bodyPr>
          <a:lstStyle/>
          <a:p>
            <a:r>
              <a:rPr lang="en-US" sz="1100" dirty="0" smtClean="0"/>
              <a:t>Holdings Database</a:t>
            </a:r>
            <a:endParaRPr lang="en-US" sz="1100" dirty="0"/>
          </a:p>
        </p:txBody>
      </p:sp>
      <p:sp>
        <p:nvSpPr>
          <p:cNvPr id="2" name="Oval 1"/>
          <p:cNvSpPr/>
          <p:nvPr/>
        </p:nvSpPr>
        <p:spPr>
          <a:xfrm rot="1804657">
            <a:off x="181199" y="2073014"/>
            <a:ext cx="6070957" cy="361390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21813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METS Object</a:t>
            </a:r>
            <a:endParaRPr lang="en-US" dirty="0"/>
          </a:p>
        </p:txBody>
      </p:sp>
      <p:sp>
        <p:nvSpPr>
          <p:cNvPr id="3" name="Content Placeholder 2"/>
          <p:cNvSpPr>
            <a:spLocks noGrp="1"/>
          </p:cNvSpPr>
          <p:nvPr>
            <p:ph idx="1"/>
          </p:nvPr>
        </p:nvSpPr>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rgbClr val="404040"/>
                </a:solidFill>
                <a:latin typeface="Calibri" pitchFamily="28" charset="0"/>
              </a:rPr>
              <a:t>Why METS?</a:t>
            </a:r>
          </a:p>
          <a:p>
            <a:pPr lvl="1">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a:solidFill>
                  <a:srgbClr val="404040"/>
                </a:solidFill>
                <a:latin typeface="Calibri" pitchFamily="28" charset="0"/>
              </a:rPr>
              <a:t>Can serve as Archival Information </a:t>
            </a:r>
            <a:r>
              <a:rPr lang="en-GB" sz="2400" dirty="0" smtClean="0">
                <a:solidFill>
                  <a:srgbClr val="404040"/>
                </a:solidFill>
                <a:latin typeface="Calibri" pitchFamily="28" charset="0"/>
              </a:rPr>
              <a:t>Package </a:t>
            </a:r>
            <a:r>
              <a:rPr lang="en-GB" sz="2400" dirty="0">
                <a:solidFill>
                  <a:srgbClr val="404040"/>
                </a:solidFill>
                <a:latin typeface="Calibri" pitchFamily="28" charset="0"/>
              </a:rPr>
              <a:t>and a </a:t>
            </a:r>
            <a:r>
              <a:rPr lang="en-GB" sz="2400" dirty="0" smtClean="0">
                <a:solidFill>
                  <a:srgbClr val="404040"/>
                </a:solidFill>
                <a:latin typeface="Calibri" pitchFamily="28" charset="0"/>
              </a:rPr>
              <a:t>Dissemination Information </a:t>
            </a:r>
            <a:r>
              <a:rPr lang="en-GB" sz="2400" dirty="0">
                <a:solidFill>
                  <a:srgbClr val="404040"/>
                </a:solidFill>
                <a:latin typeface="Calibri" pitchFamily="28" charset="0"/>
              </a:rPr>
              <a:t>Package</a:t>
            </a:r>
          </a:p>
          <a:p>
            <a:pPr lvl="1">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a:solidFill>
                  <a:srgbClr val="404040"/>
                </a:solidFill>
                <a:latin typeface="Calibri" pitchFamily="28" charset="0"/>
              </a:rPr>
              <a:t>Designed to record the relationship between pieces of complex digital objects</a:t>
            </a:r>
          </a:p>
          <a:p>
            <a:pPr lvl="1">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a:solidFill>
                  <a:srgbClr val="404040"/>
                </a:solidFill>
                <a:latin typeface="Calibri" pitchFamily="28" charset="0"/>
              </a:rPr>
              <a:t>Can be created automatically as texts are loaded or reloaded</a:t>
            </a:r>
          </a:p>
          <a:p>
            <a:pPr lvl="1">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a:solidFill>
                  <a:srgbClr val="404040"/>
                </a:solidFill>
                <a:latin typeface="Calibri" pitchFamily="28" charset="0"/>
              </a:rPr>
              <a:t>Preservation actions (PREMIS) </a:t>
            </a:r>
          </a:p>
          <a:p>
            <a:pP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400" dirty="0">
              <a:solidFill>
                <a:srgbClr val="404040"/>
              </a:solidFill>
              <a:latin typeface="Calibri" pitchFamily="28" charset="0"/>
            </a:endParaRPr>
          </a:p>
          <a:p>
            <a:pPr lvl="1">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a:solidFill>
                <a:srgbClr val="404040"/>
              </a:solidFill>
              <a:latin typeface="Calibri" pitchFamily="28" charset="0"/>
            </a:endParaRPr>
          </a:p>
          <a:p>
            <a:endParaRPr lang="en-US" dirty="0"/>
          </a:p>
          <a:p>
            <a:endParaRPr lang="en-US" dirty="0"/>
          </a:p>
        </p:txBody>
      </p:sp>
    </p:spTree>
    <p:extLst>
      <p:ext uri="{BB962C8B-B14F-4D97-AF65-F5344CB8AC3E}">
        <p14:creationId xmlns:p14="http://schemas.microsoft.com/office/powerpoint/2010/main" val="267319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a:t>
            </a:r>
            <a:endParaRPr lang="en-US" dirty="0"/>
          </a:p>
        </p:txBody>
      </p:sp>
      <p:sp>
        <p:nvSpPr>
          <p:cNvPr id="3" name="Content Placeholder 2"/>
          <p:cNvSpPr>
            <a:spLocks noGrp="1"/>
          </p:cNvSpPr>
          <p:nvPr>
            <p:ph idx="1"/>
          </p:nvPr>
        </p:nvSpPr>
        <p:spPr/>
        <p:txBody>
          <a:bodyPr/>
          <a:lstStyle/>
          <a:p>
            <a:r>
              <a:rPr lang="en-US" dirty="0" smtClean="0"/>
              <a:t>Details and specifications at repository level</a:t>
            </a:r>
          </a:p>
          <a:p>
            <a:pPr lvl="1"/>
            <a:r>
              <a:rPr lang="en-US" dirty="0" smtClean="0"/>
              <a:t>Object specifications / Validation criteria</a:t>
            </a:r>
          </a:p>
          <a:p>
            <a:pPr lvl="1"/>
            <a:r>
              <a:rPr lang="en-US" dirty="0" smtClean="0"/>
              <a:t>Page-tagging</a:t>
            </a:r>
          </a:p>
          <a:p>
            <a:r>
              <a:rPr lang="en-US" dirty="0" smtClean="0"/>
              <a:t>Variations at object level</a:t>
            </a:r>
          </a:p>
          <a:p>
            <a:pPr lvl="1"/>
            <a:r>
              <a:rPr lang="en-US" dirty="0" smtClean="0"/>
              <a:t>Files missing</a:t>
            </a:r>
          </a:p>
          <a:p>
            <a:pPr lvl="1"/>
            <a:r>
              <a:rPr lang="en-US" dirty="0" smtClean="0"/>
              <a:t>Non-valid files</a:t>
            </a:r>
          </a:p>
          <a:p>
            <a:pPr lvl="1"/>
            <a:r>
              <a:rPr lang="en-US" dirty="0" smtClean="0"/>
              <a:t>Incorrect file checksums</a:t>
            </a:r>
            <a:endParaRPr lang="en-US" dirty="0"/>
          </a:p>
        </p:txBody>
      </p:sp>
      <p:sp>
        <p:nvSpPr>
          <p:cNvPr id="4" name="TextBox 3"/>
          <p:cNvSpPr txBox="1"/>
          <p:nvPr/>
        </p:nvSpPr>
        <p:spPr>
          <a:xfrm>
            <a:off x="1206500" y="5644634"/>
            <a:ext cx="6680200" cy="430887"/>
          </a:xfrm>
          <a:prstGeom prst="rect">
            <a:avLst/>
          </a:prstGeom>
          <a:noFill/>
        </p:spPr>
        <p:txBody>
          <a:bodyPr wrap="square" rtlCol="0">
            <a:spAutoFit/>
          </a:bodyPr>
          <a:lstStyle/>
          <a:p>
            <a:r>
              <a:rPr lang="en-US" sz="2200" dirty="0" smtClean="0">
                <a:solidFill>
                  <a:schemeClr val="tx1">
                    <a:lumMod val="75000"/>
                    <a:lumOff val="25000"/>
                  </a:schemeClr>
                </a:solidFill>
                <a:hlinkClick r:id="rId3"/>
              </a:rPr>
              <a:t>http://www.hathitrust.org/digital_object_specifications</a:t>
            </a:r>
            <a:endParaRPr lang="en-US" sz="2200" dirty="0">
              <a:solidFill>
                <a:schemeClr val="tx1">
                  <a:lumMod val="75000"/>
                  <a:lumOff val="25000"/>
                </a:schemeClr>
              </a:solidFill>
            </a:endParaRPr>
          </a:p>
        </p:txBody>
      </p:sp>
    </p:spTree>
    <p:extLst>
      <p:ext uri="{BB962C8B-B14F-4D97-AF65-F5344CB8AC3E}">
        <p14:creationId xmlns:p14="http://schemas.microsoft.com/office/powerpoint/2010/main" val="39288759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HathiTrust</a:t>
            </a:r>
            <a:r>
              <a:rPr lang="en-US" dirty="0" smtClean="0"/>
              <a:t> METS</a:t>
            </a:r>
            <a:endParaRPr lang="en-US" dirty="0"/>
          </a:p>
        </p:txBody>
      </p:sp>
      <p:sp>
        <p:nvSpPr>
          <p:cNvPr id="3" name="Content Placeholder 2"/>
          <p:cNvSpPr>
            <a:spLocks noGrp="1"/>
          </p:cNvSpPr>
          <p:nvPr>
            <p:ph idx="1"/>
          </p:nvPr>
        </p:nvSpPr>
        <p:spPr/>
        <p:txBody>
          <a:bodyPr>
            <a:normAutofit/>
          </a:bodyPr>
          <a:lstStyle/>
          <a:p>
            <a:r>
              <a:rPr lang="en-US" sz="2800" dirty="0" smtClean="0"/>
              <a:t>Contains regularized information that is generally applicable to items across the repository, not specific to a particular source, that we can see a current or near-term use for. </a:t>
            </a:r>
          </a:p>
          <a:p>
            <a:r>
              <a:rPr lang="en-US" sz="2800" dirty="0" smtClean="0"/>
              <a:t>This information is fundamentally valuable for understanding or using the preserved object in preservation activities after deposit, or in the access and display environments, including the APIs.</a:t>
            </a:r>
          </a:p>
        </p:txBody>
      </p:sp>
    </p:spTree>
    <p:extLst>
      <p:ext uri="{BB962C8B-B14F-4D97-AF65-F5344CB8AC3E}">
        <p14:creationId xmlns:p14="http://schemas.microsoft.com/office/powerpoint/2010/main" val="1683416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METS	</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sz="2800" dirty="0" smtClean="0"/>
              <a:t>Contains </a:t>
            </a:r>
            <a:r>
              <a:rPr lang="en-US" sz="2800" dirty="0"/>
              <a:t>information that may be valuable for preservation or archaeology, but is subjective (descriptive, e.g., bibliographic data, page-tags), idiosyncratic, or we do not have a clear idea of its use and/or application. The information could be used to enhance knowledge of about the core files, but is not fundamentally valuable for understanding or using the preserved object in the repository. </a:t>
            </a:r>
            <a:endParaRPr lang="en-US" sz="2800" dirty="0" smtClean="0"/>
          </a:p>
          <a:p>
            <a:pPr>
              <a:lnSpc>
                <a:spcPct val="110000"/>
              </a:lnSpc>
            </a:pPr>
            <a:r>
              <a:rPr lang="en-US" sz="2800" dirty="0" smtClean="0"/>
              <a:t>Is </a:t>
            </a:r>
            <a:r>
              <a:rPr lang="en-US" sz="2800" dirty="0"/>
              <a:t>a “parking lot” for information we are getting that may be useful in the future. </a:t>
            </a:r>
            <a:endParaRPr lang="en-US" sz="2800" dirty="0" smtClean="0"/>
          </a:p>
          <a:p>
            <a:pPr>
              <a:lnSpc>
                <a:spcPct val="110000"/>
              </a:lnSpc>
            </a:pPr>
            <a:r>
              <a:rPr lang="en-US" sz="2800" dirty="0" smtClean="0"/>
              <a:t>The </a:t>
            </a:r>
            <a:r>
              <a:rPr lang="en-US" sz="2800" dirty="0"/>
              <a:t>desire not to touch things after they entire the </a:t>
            </a:r>
            <a:r>
              <a:rPr lang="en-US" sz="2800" dirty="0" smtClean="0"/>
              <a:t>repository </a:t>
            </a:r>
            <a:r>
              <a:rPr lang="en-US" sz="2800" dirty="0"/>
              <a:t>might result in information that might be included in the Source METS being stored in other ways (e.g., in-repository fixity checks)</a:t>
            </a:r>
          </a:p>
          <a:p>
            <a:endParaRPr lang="en-US" dirty="0"/>
          </a:p>
        </p:txBody>
      </p:sp>
    </p:spTree>
    <p:extLst>
      <p:ext uri="{BB962C8B-B14F-4D97-AF65-F5344CB8AC3E}">
        <p14:creationId xmlns:p14="http://schemas.microsoft.com/office/powerpoint/2010/main" val="2604523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HathiTrust</a:t>
            </a:r>
            <a:r>
              <a:rPr lang="en-US" dirty="0" smtClean="0"/>
              <a:t> METS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What’s there?</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rgbClr val="404040"/>
                </a:solidFill>
                <a:latin typeface="Calibri" pitchFamily="28" charset="0"/>
              </a:rPr>
              <a:t>2 </a:t>
            </a:r>
            <a:r>
              <a:rPr lang="en-GB" dirty="0" err="1">
                <a:solidFill>
                  <a:srgbClr val="404040"/>
                </a:solidFill>
                <a:latin typeface="Calibri" pitchFamily="28" charset="0"/>
              </a:rPr>
              <a:t>dmdSecs</a:t>
            </a:r>
            <a:r>
              <a:rPr lang="en-GB" dirty="0">
                <a:solidFill>
                  <a:srgbClr val="404040"/>
                </a:solidFill>
                <a:latin typeface="Calibri" pitchFamily="28" charset="0"/>
              </a:rPr>
              <a:t>: </a:t>
            </a:r>
            <a:r>
              <a:rPr lang="en-GB" dirty="0" err="1">
                <a:solidFill>
                  <a:srgbClr val="404040"/>
                </a:solidFill>
                <a:latin typeface="Calibri" pitchFamily="28" charset="0"/>
              </a:rPr>
              <a:t>Marcxml</a:t>
            </a:r>
            <a:r>
              <a:rPr lang="en-GB" dirty="0">
                <a:solidFill>
                  <a:srgbClr val="404040"/>
                </a:solidFill>
                <a:latin typeface="Calibri" pitchFamily="28" charset="0"/>
              </a:rPr>
              <a:t> and </a:t>
            </a:r>
            <a:r>
              <a:rPr lang="en-GB" dirty="0" err="1">
                <a:solidFill>
                  <a:srgbClr val="404040"/>
                </a:solidFill>
                <a:latin typeface="Calibri" pitchFamily="28" charset="0"/>
              </a:rPr>
              <a:t>mdRef</a:t>
            </a:r>
            <a:r>
              <a:rPr lang="en-GB" dirty="0">
                <a:solidFill>
                  <a:srgbClr val="404040"/>
                </a:solidFill>
                <a:latin typeface="Calibri" pitchFamily="28" charset="0"/>
              </a:rPr>
              <a:t> </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err="1">
                <a:solidFill>
                  <a:srgbClr val="404040"/>
                </a:solidFill>
                <a:latin typeface="Calibri" pitchFamily="28" charset="0"/>
              </a:rPr>
              <a:t>amdSec</a:t>
            </a:r>
            <a:r>
              <a:rPr lang="en-GB" dirty="0">
                <a:solidFill>
                  <a:srgbClr val="404040"/>
                </a:solidFill>
                <a:latin typeface="Calibri" pitchFamily="28" charset="0"/>
              </a:rPr>
              <a:t> containing one </a:t>
            </a:r>
            <a:r>
              <a:rPr lang="en-GB" dirty="0" err="1">
                <a:solidFill>
                  <a:srgbClr val="404040"/>
                </a:solidFill>
                <a:latin typeface="Calibri" pitchFamily="28" charset="0"/>
              </a:rPr>
              <a:t>techMD</a:t>
            </a:r>
            <a:r>
              <a:rPr lang="en-GB" dirty="0">
                <a:solidFill>
                  <a:srgbClr val="404040"/>
                </a:solidFill>
                <a:latin typeface="Calibri" pitchFamily="28" charset="0"/>
              </a:rPr>
              <a:t> with PREMIS metadata	</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err="1">
                <a:solidFill>
                  <a:srgbClr val="404040"/>
                </a:solidFill>
                <a:latin typeface="Calibri" pitchFamily="28" charset="0"/>
              </a:rPr>
              <a:t>fileSec</a:t>
            </a:r>
            <a:r>
              <a:rPr lang="en-GB" dirty="0">
                <a:solidFill>
                  <a:srgbClr val="404040"/>
                </a:solidFill>
                <a:latin typeface="Calibri" pitchFamily="28" charset="0"/>
              </a:rPr>
              <a:t> with 4 </a:t>
            </a:r>
            <a:r>
              <a:rPr lang="en-GB" dirty="0" err="1">
                <a:solidFill>
                  <a:srgbClr val="404040"/>
                </a:solidFill>
                <a:latin typeface="Calibri" pitchFamily="28" charset="0"/>
              </a:rPr>
              <a:t>fileGrps</a:t>
            </a:r>
            <a:r>
              <a:rPr lang="en-GB" dirty="0">
                <a:solidFill>
                  <a:srgbClr val="404040"/>
                </a:solidFill>
                <a:latin typeface="Calibri" pitchFamily="28" charset="0"/>
              </a:rPr>
              <a:t> (zip, images, OCR, </a:t>
            </a:r>
            <a:r>
              <a:rPr lang="en-GB" dirty="0" err="1">
                <a:solidFill>
                  <a:srgbClr val="404040"/>
                </a:solidFill>
                <a:latin typeface="Calibri" pitchFamily="28" charset="0"/>
              </a:rPr>
              <a:t>hOCR</a:t>
            </a:r>
            <a:r>
              <a:rPr lang="en-GB" dirty="0">
                <a:solidFill>
                  <a:srgbClr val="404040"/>
                </a:solidFill>
                <a:latin typeface="Calibri" pitchFamily="28" charset="0"/>
              </a:rPr>
              <a:t>)</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rgbClr val="404040"/>
                </a:solidFill>
                <a:latin typeface="Calibri" pitchFamily="28" charset="0"/>
              </a:rPr>
              <a:t>Physical </a:t>
            </a:r>
            <a:r>
              <a:rPr lang="en-GB" dirty="0" err="1">
                <a:solidFill>
                  <a:srgbClr val="404040"/>
                </a:solidFill>
                <a:latin typeface="Calibri" pitchFamily="28" charset="0"/>
              </a:rPr>
              <a:t>structMap</a:t>
            </a:r>
            <a:r>
              <a:rPr lang="en-GB" dirty="0">
                <a:solidFill>
                  <a:srgbClr val="404040"/>
                </a:solidFill>
                <a:latin typeface="Calibri" pitchFamily="28" charset="0"/>
              </a:rPr>
              <a:t> tying together files with metadata (pg. numbers and features</a:t>
            </a:r>
            <a:r>
              <a:rPr lang="en-GB" dirty="0" smtClean="0">
                <a:solidFill>
                  <a:srgbClr val="404040"/>
                </a:solidFill>
                <a:latin typeface="Calibri" pitchFamily="28" charset="0"/>
              </a:rPr>
              <a:t>)</a:t>
            </a:r>
            <a:r>
              <a:rPr lang="en-US" dirty="0" smtClean="0"/>
              <a:t> </a:t>
            </a:r>
          </a:p>
          <a:p>
            <a:pPr marL="339725"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smtClean="0">
                <a:hlinkClick r:id="rId3"/>
              </a:rPr>
              <a:t>METS Creation (Google)</a:t>
            </a:r>
            <a:r>
              <a:rPr lang="en-US" dirty="0" smtClean="0"/>
              <a:t> | </a:t>
            </a:r>
            <a:r>
              <a:rPr lang="en-US" dirty="0" smtClean="0">
                <a:hlinkClick r:id="rId4"/>
              </a:rPr>
              <a:t>Example</a:t>
            </a:r>
            <a:endParaRPr lang="en-US" dirty="0" smtClean="0"/>
          </a:p>
          <a:p>
            <a:pPr marL="339725"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smtClean="0">
                <a:hlinkClick r:id="rId5"/>
              </a:rPr>
              <a:t>METS Creation (IA)</a:t>
            </a:r>
            <a:r>
              <a:rPr lang="en-US" dirty="0" smtClean="0"/>
              <a:t> | </a:t>
            </a:r>
            <a:r>
              <a:rPr lang="en-US" dirty="0" smtClean="0">
                <a:hlinkClick r:id="rId6"/>
              </a:rPr>
              <a:t>Example</a:t>
            </a:r>
            <a:endParaRPr lang="en-US" dirty="0" smtClean="0"/>
          </a:p>
          <a:p>
            <a:pPr marL="339725"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err="1" smtClean="0">
                <a:hlinkClick r:id="rId7"/>
              </a:rPr>
              <a:t>HathiTrust</a:t>
            </a:r>
            <a:r>
              <a:rPr lang="en-US" dirty="0" smtClean="0">
                <a:hlinkClick r:id="rId7"/>
              </a:rPr>
              <a:t> METS Profile</a:t>
            </a:r>
            <a:endParaRPr lang="en-US" dirty="0"/>
          </a:p>
        </p:txBody>
      </p:sp>
    </p:spTree>
    <p:extLst>
      <p:ext uri="{BB962C8B-B14F-4D97-AF65-F5344CB8AC3E}">
        <p14:creationId xmlns:p14="http://schemas.microsoft.com/office/powerpoint/2010/main" val="111944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METS (2)</a:t>
            </a:r>
            <a:endParaRPr lang="en-US" dirty="0"/>
          </a:p>
        </p:txBody>
      </p:sp>
      <p:sp>
        <p:nvSpPr>
          <p:cNvPr id="3" name="Content Placeholder 2"/>
          <p:cNvSpPr>
            <a:spLocks noGrp="1"/>
          </p:cNvSpPr>
          <p:nvPr>
            <p:ph idx="1"/>
          </p:nvPr>
        </p:nvSpPr>
        <p:spPr/>
        <p:txBody>
          <a:bodyPr>
            <a:normAutofit lnSpcReduction="10000"/>
          </a:bodyPr>
          <a:lstStyle/>
          <a:p>
            <a:r>
              <a:rPr lang="en-US" dirty="0"/>
              <a:t>What’s there?</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err="1" smtClean="0">
                <a:solidFill>
                  <a:srgbClr val="404040"/>
                </a:solidFill>
                <a:latin typeface="Calibri" pitchFamily="28" charset="0"/>
              </a:rPr>
              <a:t>dmdSecs</a:t>
            </a:r>
            <a:endParaRPr lang="en-GB" dirty="0">
              <a:solidFill>
                <a:srgbClr val="404040"/>
              </a:solidFill>
              <a:latin typeface="Calibri" pitchFamily="28" charset="0"/>
            </a:endParaRP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err="1">
                <a:solidFill>
                  <a:srgbClr val="404040"/>
                </a:solidFill>
                <a:latin typeface="Calibri" pitchFamily="28" charset="0"/>
              </a:rPr>
              <a:t>amdSec</a:t>
            </a:r>
            <a:r>
              <a:rPr lang="en-GB" dirty="0">
                <a:solidFill>
                  <a:srgbClr val="404040"/>
                </a:solidFill>
                <a:latin typeface="Calibri" pitchFamily="28" charset="0"/>
              </a:rPr>
              <a:t> 	</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err="1" smtClean="0">
                <a:solidFill>
                  <a:srgbClr val="404040"/>
                </a:solidFill>
                <a:latin typeface="Calibri" pitchFamily="28" charset="0"/>
              </a:rPr>
              <a:t>fileSec</a:t>
            </a:r>
            <a:r>
              <a:rPr lang="en-GB" dirty="0" smtClean="0">
                <a:solidFill>
                  <a:srgbClr val="404040"/>
                </a:solidFill>
                <a:latin typeface="Calibri" pitchFamily="28" charset="0"/>
              </a:rPr>
              <a:t> (</a:t>
            </a:r>
            <a:r>
              <a:rPr lang="en-GB" dirty="0" err="1" smtClean="0">
                <a:solidFill>
                  <a:srgbClr val="404040"/>
                </a:solidFill>
                <a:latin typeface="Calibri" pitchFamily="28" charset="0"/>
              </a:rPr>
              <a:t>coordOCR</a:t>
            </a:r>
            <a:r>
              <a:rPr lang="en-GB" dirty="0" smtClean="0">
                <a:solidFill>
                  <a:srgbClr val="404040"/>
                </a:solidFill>
                <a:latin typeface="Calibri" pitchFamily="28" charset="0"/>
              </a:rPr>
              <a:t>, OCR, images…)</a:t>
            </a:r>
          </a:p>
          <a:p>
            <a:pPr marL="739775" lvl="1" indent="-282575">
              <a:spcBef>
                <a:spcPts val="1200"/>
              </a:spcBef>
              <a:spcAft>
                <a:spcPts val="300"/>
              </a:spcAft>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solidFill>
                  <a:srgbClr val="404040"/>
                </a:solidFill>
                <a:latin typeface="Calibri" pitchFamily="28" charset="0"/>
              </a:rPr>
              <a:t>Physical </a:t>
            </a:r>
            <a:r>
              <a:rPr lang="en-GB" dirty="0" err="1">
                <a:solidFill>
                  <a:srgbClr val="404040"/>
                </a:solidFill>
                <a:latin typeface="Calibri" pitchFamily="28" charset="0"/>
              </a:rPr>
              <a:t>structMap</a:t>
            </a:r>
            <a:r>
              <a:rPr lang="en-GB" dirty="0">
                <a:solidFill>
                  <a:srgbClr val="404040"/>
                </a:solidFill>
                <a:latin typeface="Calibri" pitchFamily="28" charset="0"/>
              </a:rPr>
              <a:t> tying together files with metadata (pg. numbers and features)</a:t>
            </a:r>
            <a:r>
              <a:rPr lang="en-US" dirty="0"/>
              <a:t> </a:t>
            </a:r>
            <a:endParaRPr lang="en-US" dirty="0" smtClean="0">
              <a:hlinkClick r:id="rId3"/>
            </a:endParaRPr>
          </a:p>
          <a:p>
            <a:r>
              <a:rPr lang="en-US" dirty="0" smtClean="0">
                <a:hlinkClick r:id="rId3"/>
              </a:rPr>
              <a:t>Source METS example (Google)</a:t>
            </a:r>
            <a:endParaRPr lang="en-US" dirty="0" smtClean="0"/>
          </a:p>
          <a:p>
            <a:r>
              <a:rPr lang="en-US" dirty="0" smtClean="0">
                <a:hlinkClick r:id="rId4"/>
              </a:rPr>
              <a:t>Source METS example (IA)</a:t>
            </a:r>
            <a:endParaRPr lang="en-US" dirty="0" smtClean="0"/>
          </a:p>
          <a:p>
            <a:r>
              <a:rPr lang="en-US" dirty="0" smtClean="0">
                <a:hlinkClick r:id="rId5"/>
              </a:rPr>
              <a:t>Source METS Creation</a:t>
            </a:r>
            <a:endParaRPr lang="en-US" dirty="0"/>
          </a:p>
        </p:txBody>
      </p:sp>
    </p:spTree>
    <p:extLst>
      <p:ext uri="{BB962C8B-B14F-4D97-AF65-F5344CB8AC3E}">
        <p14:creationId xmlns:p14="http://schemas.microsoft.com/office/powerpoint/2010/main" val="3717639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Vocabularies</a:t>
            </a:r>
            <a:endParaRPr lang="en-US" dirty="0"/>
          </a:p>
        </p:txBody>
      </p:sp>
      <p:sp>
        <p:nvSpPr>
          <p:cNvPr id="3" name="Content Placeholder 2"/>
          <p:cNvSpPr>
            <a:spLocks noGrp="1"/>
          </p:cNvSpPr>
          <p:nvPr>
            <p:ph idx="1"/>
          </p:nvPr>
        </p:nvSpPr>
        <p:spPr/>
        <p:txBody>
          <a:bodyPr/>
          <a:lstStyle/>
          <a:p>
            <a:r>
              <a:rPr lang="en-US" dirty="0" smtClean="0">
                <a:hlinkClick r:id="rId2"/>
              </a:rPr>
              <a:t>PREMIS</a:t>
            </a:r>
            <a:endParaRPr lang="en-US" dirty="0" smtClean="0"/>
          </a:p>
          <a:p>
            <a:r>
              <a:rPr lang="en-US" dirty="0" err="1" smtClean="0">
                <a:hlinkClick r:id="rId3"/>
              </a:rPr>
              <a:t>Pagetag</a:t>
            </a:r>
            <a:r>
              <a:rPr lang="en-US" dirty="0" smtClean="0">
                <a:hlinkClick r:id="rId3"/>
              </a:rPr>
              <a:t> mapping</a:t>
            </a:r>
            <a:endParaRPr lang="en-US" dirty="0" smtClean="0"/>
          </a:p>
          <a:p>
            <a:pPr lvl="1"/>
            <a:endParaRPr lang="en-US" dirty="0"/>
          </a:p>
        </p:txBody>
      </p:sp>
    </p:spTree>
    <p:extLst>
      <p:ext uri="{BB962C8B-B14F-4D97-AF65-F5344CB8AC3E}">
        <p14:creationId xmlns:p14="http://schemas.microsoft.com/office/powerpoint/2010/main" val="20691775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PREMIS 2.1 “uplift”</a:t>
            </a:r>
          </a:p>
          <a:p>
            <a:r>
              <a:rPr lang="en-US" dirty="0" smtClean="0"/>
              <a:t>Add</a:t>
            </a:r>
          </a:p>
          <a:p>
            <a:pPr lvl="1"/>
            <a:r>
              <a:rPr lang="en-US" dirty="0" smtClean="0"/>
              <a:t>Reading </a:t>
            </a:r>
            <a:r>
              <a:rPr lang="en-US" dirty="0"/>
              <a:t>order</a:t>
            </a:r>
          </a:p>
          <a:p>
            <a:pPr lvl="1"/>
            <a:r>
              <a:rPr lang="en-US" dirty="0" smtClean="0"/>
              <a:t>Explicitly record page insertions</a:t>
            </a:r>
          </a:p>
          <a:p>
            <a:pPr lvl="1"/>
            <a:r>
              <a:rPr lang="en-US" dirty="0" smtClean="0"/>
              <a:t>Deletion PREMIS event</a:t>
            </a:r>
          </a:p>
          <a:p>
            <a:pPr lvl="1"/>
            <a:r>
              <a:rPr lang="en-US" dirty="0" smtClean="0"/>
              <a:t>PREMIS event to mark move to PREMIS 2.1</a:t>
            </a:r>
          </a:p>
          <a:p>
            <a:pPr lvl="1"/>
            <a:r>
              <a:rPr lang="en-US" dirty="0" smtClean="0"/>
              <a:t>Reference </a:t>
            </a:r>
            <a:r>
              <a:rPr lang="en-US" dirty="0"/>
              <a:t>to Source </a:t>
            </a:r>
            <a:r>
              <a:rPr lang="en-US" dirty="0" smtClean="0"/>
              <a:t>METS</a:t>
            </a:r>
          </a:p>
          <a:p>
            <a:pPr lvl="1"/>
            <a:r>
              <a:rPr lang="en-US" dirty="0" smtClean="0"/>
              <a:t>Scheme </a:t>
            </a:r>
            <a:r>
              <a:rPr lang="en-US" dirty="0"/>
              <a:t>to identify "version" of METS </a:t>
            </a:r>
            <a:r>
              <a:rPr lang="en-US" dirty="0" smtClean="0"/>
              <a:t>files</a:t>
            </a:r>
          </a:p>
          <a:p>
            <a:pPr lvl="1"/>
            <a:r>
              <a:rPr lang="en-US" dirty="0" smtClean="0"/>
              <a:t>Preservation levels (e.g., for PDF/A and PDF)</a:t>
            </a:r>
          </a:p>
          <a:p>
            <a:pPr lvl="1"/>
            <a:r>
              <a:rPr lang="en-US" dirty="0" smtClean="0"/>
              <a:t>New method of coding PDFs in the METS</a:t>
            </a:r>
            <a:endParaRPr lang="en-US" dirty="0"/>
          </a:p>
          <a:p>
            <a:r>
              <a:rPr lang="en-US" dirty="0"/>
              <a:t>Remove </a:t>
            </a:r>
            <a:endParaRPr lang="en-US" dirty="0" smtClean="0"/>
          </a:p>
          <a:p>
            <a:pPr lvl="1"/>
            <a:r>
              <a:rPr lang="en-US" dirty="0" smtClean="0"/>
              <a:t>MARC </a:t>
            </a:r>
            <a:r>
              <a:rPr lang="en-US" dirty="0"/>
              <a:t>metadata (pending approval of UC</a:t>
            </a:r>
            <a:r>
              <a:rPr lang="en-US" dirty="0" smtClean="0"/>
              <a:t>)</a:t>
            </a:r>
          </a:p>
          <a:p>
            <a:pPr lvl="1"/>
            <a:r>
              <a:rPr lang="en-US" dirty="0" smtClean="0"/>
              <a:t>References </a:t>
            </a:r>
            <a:r>
              <a:rPr lang="en-US" dirty="0"/>
              <a:t>to </a:t>
            </a:r>
            <a:r>
              <a:rPr lang="en-US" dirty="0" err="1"/>
              <a:t>pagedata</a:t>
            </a:r>
            <a:r>
              <a:rPr lang="en-US" dirty="0"/>
              <a:t> and </a:t>
            </a:r>
            <a:r>
              <a:rPr lang="en-US" dirty="0" err="1" smtClean="0"/>
              <a:t>notes.txt</a:t>
            </a:r>
            <a:endParaRPr lang="en-US" dirty="0" smtClean="0"/>
          </a:p>
          <a:p>
            <a:r>
              <a:rPr lang="en-US" dirty="0" smtClean="0">
                <a:hlinkClick r:id="rId2"/>
              </a:rPr>
              <a:t>PREMIS 2.1 example</a:t>
            </a:r>
            <a:endParaRPr lang="en-US" dirty="0"/>
          </a:p>
          <a:p>
            <a:endParaRPr lang="en-US" dirty="0"/>
          </a:p>
        </p:txBody>
      </p:sp>
    </p:spTree>
    <p:extLst>
      <p:ext uri="{BB962C8B-B14F-4D97-AF65-F5344CB8AC3E}">
        <p14:creationId xmlns:p14="http://schemas.microsoft.com/office/powerpoint/2010/main" val="40632665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p:cNvSpPr>
            <a:spLocks noGrp="1"/>
          </p:cNvSpPr>
          <p:nvPr>
            <p:ph type="title"/>
          </p:nvPr>
        </p:nvSpPr>
        <p:spPr/>
        <p:txBody>
          <a:bodyPr/>
          <a:lstStyle/>
          <a:p>
            <a:r>
              <a:rPr lang="en-US" dirty="0" smtClean="0">
                <a:latin typeface="Calibri" charset="0"/>
              </a:rPr>
              <a:t>Partnership</a:t>
            </a:r>
            <a:endParaRPr lang="en-US" dirty="0">
              <a:latin typeface="Calibri" charset="0"/>
            </a:endParaRPr>
          </a:p>
        </p:txBody>
      </p:sp>
      <p:sp>
        <p:nvSpPr>
          <p:cNvPr id="9219" name="Rectangle 12"/>
          <p:cNvSpPr>
            <a:spLocks noGrp="1"/>
          </p:cNvSpPr>
          <p:nvPr>
            <p:ph idx="1"/>
          </p:nvPr>
        </p:nvSpPr>
        <p:spPr>
          <a:xfrm>
            <a:off x="611120" y="1649413"/>
            <a:ext cx="2294177" cy="4919662"/>
          </a:xfrm>
        </p:spPr>
        <p:txBody>
          <a:bodyPr>
            <a:normAutofit fontScale="92500" lnSpcReduction="10000"/>
          </a:bodyPr>
          <a:lstStyle/>
          <a:p>
            <a:pPr>
              <a:spcBef>
                <a:spcPts val="0"/>
              </a:spcBef>
              <a:buFont typeface="Arial" charset="0"/>
              <a:buNone/>
            </a:pPr>
            <a:r>
              <a:rPr lang="en-US" sz="1400" dirty="0">
                <a:solidFill>
                  <a:srgbClr val="000000"/>
                </a:solidFill>
                <a:latin typeface="Arial" charset="0"/>
              </a:rPr>
              <a:t>Arizona State University</a:t>
            </a:r>
          </a:p>
          <a:p>
            <a:pPr>
              <a:spcBef>
                <a:spcPts val="0"/>
              </a:spcBef>
              <a:buNone/>
            </a:pPr>
            <a:r>
              <a:rPr lang="en-US" sz="1400" dirty="0">
                <a:solidFill>
                  <a:srgbClr val="000000"/>
                </a:solidFill>
                <a:latin typeface="Arial" charset="0"/>
              </a:rPr>
              <a:t>Baylor </a:t>
            </a:r>
            <a:r>
              <a:rPr lang="en-US" sz="1400" dirty="0" smtClean="0">
                <a:solidFill>
                  <a:srgbClr val="000000"/>
                </a:solidFill>
                <a:latin typeface="Arial" charset="0"/>
              </a:rPr>
              <a:t>University</a:t>
            </a:r>
          </a:p>
          <a:p>
            <a:pPr>
              <a:spcBef>
                <a:spcPts val="0"/>
              </a:spcBef>
              <a:buFont typeface="Arial" charset="0"/>
              <a:buNone/>
            </a:pPr>
            <a:r>
              <a:rPr lang="en-US" sz="1400" dirty="0" smtClean="0">
                <a:solidFill>
                  <a:srgbClr val="000000"/>
                </a:solidFill>
                <a:latin typeface="Arial" charset="0"/>
              </a:rPr>
              <a:t>Boston </a:t>
            </a:r>
            <a:r>
              <a:rPr lang="en-US" sz="1400" dirty="0">
                <a:solidFill>
                  <a:srgbClr val="000000"/>
                </a:solidFill>
                <a:latin typeface="Arial" charset="0"/>
              </a:rPr>
              <a:t>University</a:t>
            </a:r>
          </a:p>
          <a:p>
            <a:pPr>
              <a:spcBef>
                <a:spcPts val="0"/>
              </a:spcBef>
              <a:buFont typeface="Arial" charset="0"/>
              <a:buNone/>
            </a:pPr>
            <a:r>
              <a:rPr lang="en-US" sz="1400" dirty="0" smtClean="0">
                <a:solidFill>
                  <a:srgbClr val="000000"/>
                </a:solidFill>
                <a:latin typeface="Arial" charset="0"/>
              </a:rPr>
              <a:t>California </a:t>
            </a:r>
            <a:r>
              <a:rPr lang="en-US" sz="1400" dirty="0">
                <a:solidFill>
                  <a:srgbClr val="000000"/>
                </a:solidFill>
                <a:latin typeface="Arial" charset="0"/>
              </a:rPr>
              <a:t>Digital Library</a:t>
            </a:r>
          </a:p>
          <a:p>
            <a:pPr>
              <a:spcBef>
                <a:spcPts val="0"/>
              </a:spcBef>
              <a:buFont typeface="Arial" charset="0"/>
              <a:buNone/>
            </a:pPr>
            <a:r>
              <a:rPr lang="en-US" sz="1400" dirty="0">
                <a:solidFill>
                  <a:srgbClr val="000000"/>
                </a:solidFill>
                <a:latin typeface="Arial" charset="0"/>
              </a:rPr>
              <a:t>Columbia University</a:t>
            </a:r>
          </a:p>
          <a:p>
            <a:pPr>
              <a:spcBef>
                <a:spcPts val="0"/>
              </a:spcBef>
              <a:buFont typeface="Arial" charset="0"/>
              <a:buNone/>
            </a:pPr>
            <a:r>
              <a:rPr lang="en-US" sz="1400" dirty="0">
                <a:solidFill>
                  <a:srgbClr val="000000"/>
                </a:solidFill>
                <a:latin typeface="Arial" charset="0"/>
              </a:rPr>
              <a:t>Cornell University</a:t>
            </a:r>
          </a:p>
          <a:p>
            <a:pPr>
              <a:spcBef>
                <a:spcPts val="0"/>
              </a:spcBef>
              <a:buFont typeface="Arial" charset="0"/>
              <a:buNone/>
            </a:pPr>
            <a:r>
              <a:rPr lang="en-US" sz="1400" dirty="0">
                <a:solidFill>
                  <a:srgbClr val="000000"/>
                </a:solidFill>
                <a:latin typeface="Arial" charset="0"/>
              </a:rPr>
              <a:t>Dartmouth College</a:t>
            </a:r>
          </a:p>
          <a:p>
            <a:pPr>
              <a:spcBef>
                <a:spcPts val="0"/>
              </a:spcBef>
              <a:buFont typeface="Arial" charset="0"/>
              <a:buNone/>
            </a:pPr>
            <a:r>
              <a:rPr lang="en-US" sz="1400" dirty="0">
                <a:solidFill>
                  <a:srgbClr val="000000"/>
                </a:solidFill>
                <a:latin typeface="Arial" charset="0"/>
              </a:rPr>
              <a:t>Duke University</a:t>
            </a:r>
          </a:p>
          <a:p>
            <a:pPr>
              <a:spcBef>
                <a:spcPts val="0"/>
              </a:spcBef>
              <a:buFont typeface="Arial" charset="0"/>
              <a:buNone/>
            </a:pPr>
            <a:r>
              <a:rPr lang="en-US" sz="1400" dirty="0">
                <a:solidFill>
                  <a:srgbClr val="000000"/>
                </a:solidFill>
                <a:latin typeface="Arial" charset="0"/>
              </a:rPr>
              <a:t>Emory </a:t>
            </a:r>
            <a:r>
              <a:rPr lang="en-US" sz="1400" dirty="0" smtClean="0">
                <a:solidFill>
                  <a:srgbClr val="000000"/>
                </a:solidFill>
                <a:latin typeface="Arial" charset="0"/>
              </a:rPr>
              <a:t>University</a:t>
            </a:r>
          </a:p>
          <a:p>
            <a:pPr>
              <a:spcBef>
                <a:spcPts val="0"/>
              </a:spcBef>
              <a:buFont typeface="Arial" charset="0"/>
              <a:buNone/>
            </a:pPr>
            <a:r>
              <a:rPr lang="en-US" sz="1400" dirty="0" smtClean="0">
                <a:solidFill>
                  <a:srgbClr val="000000"/>
                </a:solidFill>
                <a:latin typeface="Arial" charset="0"/>
              </a:rPr>
              <a:t>Getty Research Institute</a:t>
            </a:r>
            <a:endParaRPr lang="en-US" sz="1400" dirty="0">
              <a:solidFill>
                <a:srgbClr val="000000"/>
              </a:solidFill>
              <a:latin typeface="Arial" charset="0"/>
            </a:endParaRPr>
          </a:p>
          <a:p>
            <a:pPr>
              <a:spcBef>
                <a:spcPts val="0"/>
              </a:spcBef>
              <a:buFont typeface="Arial" charset="0"/>
              <a:buNone/>
            </a:pPr>
            <a:r>
              <a:rPr lang="en-US" sz="1400" dirty="0">
                <a:solidFill>
                  <a:srgbClr val="000000"/>
                </a:solidFill>
                <a:latin typeface="Arial" charset="0"/>
              </a:rPr>
              <a:t>Harvard University Library</a:t>
            </a:r>
          </a:p>
          <a:p>
            <a:pPr>
              <a:spcBef>
                <a:spcPts val="0"/>
              </a:spcBef>
              <a:buFont typeface="Arial" charset="0"/>
              <a:buNone/>
            </a:pPr>
            <a:r>
              <a:rPr lang="en-US" sz="1400" dirty="0">
                <a:solidFill>
                  <a:srgbClr val="000000"/>
                </a:solidFill>
                <a:latin typeface="Arial" charset="0"/>
              </a:rPr>
              <a:t>Indiana University</a:t>
            </a:r>
          </a:p>
          <a:p>
            <a:pPr>
              <a:spcBef>
                <a:spcPts val="0"/>
              </a:spcBef>
              <a:buFont typeface="Arial" charset="0"/>
              <a:buNone/>
            </a:pPr>
            <a:r>
              <a:rPr lang="en-US" sz="1400" dirty="0">
                <a:solidFill>
                  <a:srgbClr val="000000"/>
                </a:solidFill>
                <a:latin typeface="Arial" charset="0"/>
              </a:rPr>
              <a:t>Johns Hopkins University</a:t>
            </a:r>
          </a:p>
          <a:p>
            <a:pPr>
              <a:spcBef>
                <a:spcPts val="0"/>
              </a:spcBef>
              <a:buFont typeface="Arial" charset="0"/>
              <a:buNone/>
            </a:pPr>
            <a:r>
              <a:rPr lang="en-US" sz="1400" dirty="0">
                <a:solidFill>
                  <a:srgbClr val="000000"/>
                </a:solidFill>
                <a:latin typeface="Arial" charset="0"/>
              </a:rPr>
              <a:t>Lafayette College</a:t>
            </a:r>
          </a:p>
          <a:p>
            <a:pPr>
              <a:spcBef>
                <a:spcPts val="0"/>
              </a:spcBef>
              <a:buFont typeface="Arial" charset="0"/>
              <a:buNone/>
            </a:pPr>
            <a:r>
              <a:rPr lang="en-US" sz="1400" dirty="0">
                <a:solidFill>
                  <a:srgbClr val="000000"/>
                </a:solidFill>
                <a:latin typeface="Arial" charset="0"/>
              </a:rPr>
              <a:t>Library of Congress</a:t>
            </a:r>
          </a:p>
          <a:p>
            <a:pPr>
              <a:spcBef>
                <a:spcPts val="0"/>
              </a:spcBef>
              <a:buFont typeface="Arial" charset="0"/>
              <a:buNone/>
            </a:pPr>
            <a:r>
              <a:rPr lang="en-US" sz="1400" dirty="0">
                <a:solidFill>
                  <a:srgbClr val="000000"/>
                </a:solidFill>
                <a:latin typeface="Arial" charset="0"/>
              </a:rPr>
              <a:t>Massachusetts Institute of </a:t>
            </a:r>
            <a:r>
              <a:rPr lang="en-US" sz="1400" dirty="0" smtClean="0">
                <a:solidFill>
                  <a:srgbClr val="000000"/>
                </a:solidFill>
                <a:latin typeface="Arial" charset="0"/>
              </a:rPr>
              <a:t>Technology</a:t>
            </a:r>
          </a:p>
          <a:p>
            <a:pPr>
              <a:spcBef>
                <a:spcPts val="0"/>
              </a:spcBef>
              <a:buFont typeface="Arial" charset="0"/>
              <a:buNone/>
            </a:pPr>
            <a:r>
              <a:rPr lang="en-US" sz="1400" dirty="0" smtClean="0">
                <a:solidFill>
                  <a:srgbClr val="000000"/>
                </a:solidFill>
                <a:latin typeface="Arial" charset="0"/>
              </a:rPr>
              <a:t>McGill University</a:t>
            </a:r>
            <a:endParaRPr lang="en-US" sz="1400" dirty="0">
              <a:solidFill>
                <a:srgbClr val="000000"/>
              </a:solidFill>
              <a:latin typeface="Arial" charset="0"/>
            </a:endParaRPr>
          </a:p>
          <a:p>
            <a:pPr>
              <a:spcBef>
                <a:spcPts val="0"/>
              </a:spcBef>
              <a:buFont typeface="Arial" charset="0"/>
              <a:buNone/>
            </a:pPr>
            <a:r>
              <a:rPr lang="en-US" sz="1400" dirty="0">
                <a:solidFill>
                  <a:srgbClr val="000000"/>
                </a:solidFill>
                <a:latin typeface="Arial" charset="0"/>
              </a:rPr>
              <a:t>Michigan State University</a:t>
            </a:r>
          </a:p>
          <a:p>
            <a:pPr>
              <a:spcBef>
                <a:spcPts val="0"/>
              </a:spcBef>
              <a:buNone/>
            </a:pPr>
            <a:r>
              <a:rPr lang="en-US" sz="1400" dirty="0">
                <a:solidFill>
                  <a:srgbClr val="000000"/>
                </a:solidFill>
                <a:latin typeface="Arial" charset="0"/>
              </a:rPr>
              <a:t>New York Public </a:t>
            </a:r>
            <a:r>
              <a:rPr lang="en-US" sz="1400" dirty="0" smtClean="0">
                <a:solidFill>
                  <a:srgbClr val="000000"/>
                </a:solidFill>
                <a:latin typeface="Arial" charset="0"/>
              </a:rPr>
              <a:t>Library</a:t>
            </a:r>
          </a:p>
          <a:p>
            <a:pPr>
              <a:spcBef>
                <a:spcPts val="0"/>
              </a:spcBef>
              <a:buFont typeface="Arial" charset="0"/>
              <a:buNone/>
            </a:pPr>
            <a:r>
              <a:rPr lang="en-US" sz="1400" dirty="0" smtClean="0">
                <a:solidFill>
                  <a:srgbClr val="000000"/>
                </a:solidFill>
                <a:latin typeface="Arial" charset="0"/>
              </a:rPr>
              <a:t>New </a:t>
            </a:r>
            <a:r>
              <a:rPr lang="en-US" sz="1400" dirty="0">
                <a:solidFill>
                  <a:srgbClr val="000000"/>
                </a:solidFill>
                <a:latin typeface="Arial" charset="0"/>
              </a:rPr>
              <a:t>York University</a:t>
            </a:r>
          </a:p>
          <a:p>
            <a:pPr>
              <a:spcBef>
                <a:spcPts val="0"/>
              </a:spcBef>
              <a:buFont typeface="Arial" charset="0"/>
              <a:buNone/>
            </a:pPr>
            <a:r>
              <a:rPr lang="en-US" sz="1400" dirty="0" smtClean="0">
                <a:solidFill>
                  <a:srgbClr val="000000"/>
                </a:solidFill>
                <a:latin typeface="Arial" charset="0"/>
              </a:rPr>
              <a:t>North </a:t>
            </a:r>
            <a:r>
              <a:rPr lang="en-US" sz="1400" dirty="0">
                <a:solidFill>
                  <a:srgbClr val="000000"/>
                </a:solidFill>
                <a:latin typeface="Arial" charset="0"/>
              </a:rPr>
              <a:t>Carolina </a:t>
            </a:r>
            <a:r>
              <a:rPr lang="en-US" sz="1400" dirty="0" smtClean="0">
                <a:solidFill>
                  <a:srgbClr val="000000"/>
                </a:solidFill>
                <a:latin typeface="Arial" charset="0"/>
              </a:rPr>
              <a:t>Central</a:t>
            </a:r>
          </a:p>
          <a:p>
            <a:pPr>
              <a:spcBef>
                <a:spcPts val="0"/>
              </a:spcBef>
              <a:buFont typeface="Arial" charset="0"/>
              <a:buNone/>
            </a:pPr>
            <a:r>
              <a:rPr lang="en-US" sz="1400" dirty="0" smtClean="0">
                <a:solidFill>
                  <a:srgbClr val="000000"/>
                </a:solidFill>
                <a:latin typeface="Arial" charset="0"/>
              </a:rPr>
              <a:t>	University</a:t>
            </a:r>
          </a:p>
          <a:p>
            <a:pPr>
              <a:lnSpc>
                <a:spcPct val="110000"/>
              </a:lnSpc>
              <a:spcBef>
                <a:spcPts val="0"/>
              </a:spcBef>
              <a:buFont typeface="Arial" charset="0"/>
              <a:buNone/>
            </a:pPr>
            <a:r>
              <a:rPr lang="en-US" sz="1400" dirty="0">
                <a:solidFill>
                  <a:srgbClr val="000000"/>
                </a:solidFill>
                <a:latin typeface="Arial" charset="0"/>
              </a:rPr>
              <a:t>North Carolina State</a:t>
            </a:r>
          </a:p>
          <a:p>
            <a:pPr>
              <a:lnSpc>
                <a:spcPct val="110000"/>
              </a:lnSpc>
              <a:spcBef>
                <a:spcPts val="0"/>
              </a:spcBef>
              <a:buFont typeface="Arial" charset="0"/>
              <a:buNone/>
            </a:pPr>
            <a:r>
              <a:rPr lang="en-US" sz="1400" dirty="0">
                <a:solidFill>
                  <a:srgbClr val="000000"/>
                </a:solidFill>
                <a:latin typeface="Arial" charset="0"/>
              </a:rPr>
              <a:t>	</a:t>
            </a:r>
            <a:r>
              <a:rPr lang="en-US" sz="1400" dirty="0" smtClean="0">
                <a:solidFill>
                  <a:srgbClr val="000000"/>
                </a:solidFill>
                <a:latin typeface="Arial" charset="0"/>
              </a:rPr>
              <a:t>University</a:t>
            </a:r>
            <a:endParaRPr lang="en-US" sz="1400" dirty="0">
              <a:solidFill>
                <a:srgbClr val="000000"/>
              </a:solidFill>
              <a:latin typeface="Arial" charset="0"/>
            </a:endParaRPr>
          </a:p>
          <a:p>
            <a:pPr>
              <a:spcBef>
                <a:spcPts val="0"/>
              </a:spcBef>
              <a:buFont typeface="Arial" charset="0"/>
              <a:buNone/>
            </a:pPr>
            <a:endParaRPr lang="en-US" sz="1400" dirty="0">
              <a:solidFill>
                <a:srgbClr val="000000"/>
              </a:solidFill>
              <a:latin typeface="Arial" charset="0"/>
            </a:endParaRPr>
          </a:p>
          <a:p>
            <a:pPr>
              <a:spcBef>
                <a:spcPts val="0"/>
              </a:spcBef>
            </a:pPr>
            <a:endParaRPr lang="en-US" sz="1400" dirty="0">
              <a:solidFill>
                <a:srgbClr val="000000"/>
              </a:solidFill>
              <a:latin typeface="Arial" charset="0"/>
            </a:endParaRPr>
          </a:p>
          <a:p>
            <a:pPr>
              <a:spcBef>
                <a:spcPts val="0"/>
              </a:spcBef>
            </a:pPr>
            <a:endParaRPr lang="en-US" sz="1000" dirty="0">
              <a:solidFill>
                <a:srgbClr val="000000"/>
              </a:solidFill>
              <a:latin typeface="Monaco" charset="0"/>
            </a:endParaRPr>
          </a:p>
        </p:txBody>
      </p:sp>
      <p:sp>
        <p:nvSpPr>
          <p:cNvPr id="9220" name="Rectangle 13"/>
          <p:cNvSpPr>
            <a:spLocks noGrp="1"/>
          </p:cNvSpPr>
          <p:nvPr>
            <p:ph type="body" sz="half" idx="4294967295"/>
          </p:nvPr>
        </p:nvSpPr>
        <p:spPr>
          <a:xfrm>
            <a:off x="3229055" y="1618461"/>
            <a:ext cx="2393950" cy="4919662"/>
          </a:xfrm>
        </p:spPr>
        <p:txBody>
          <a:bodyPr>
            <a:normAutofit fontScale="92500" lnSpcReduction="20000"/>
          </a:bodyPr>
          <a:lstStyle/>
          <a:p>
            <a:pPr>
              <a:lnSpc>
                <a:spcPct val="110000"/>
              </a:lnSpc>
              <a:spcBef>
                <a:spcPts val="0"/>
              </a:spcBef>
              <a:buFont typeface="Arial" charset="0"/>
              <a:buNone/>
            </a:pPr>
            <a:r>
              <a:rPr lang="en-US" sz="1400" dirty="0" smtClean="0">
                <a:solidFill>
                  <a:srgbClr val="000000"/>
                </a:solidFill>
                <a:latin typeface="Arial" charset="0"/>
              </a:rPr>
              <a:t>Northwestern </a:t>
            </a:r>
            <a:r>
              <a:rPr lang="en-US" sz="1400" dirty="0">
                <a:solidFill>
                  <a:srgbClr val="000000"/>
                </a:solidFill>
                <a:latin typeface="Arial" charset="0"/>
              </a:rPr>
              <a:t>University</a:t>
            </a:r>
          </a:p>
          <a:p>
            <a:pPr>
              <a:lnSpc>
                <a:spcPct val="110000"/>
              </a:lnSpc>
              <a:spcBef>
                <a:spcPts val="0"/>
              </a:spcBef>
              <a:buFont typeface="Arial" charset="0"/>
              <a:buNone/>
            </a:pPr>
            <a:r>
              <a:rPr lang="en-US" sz="1400" dirty="0">
                <a:solidFill>
                  <a:srgbClr val="000000"/>
                </a:solidFill>
                <a:latin typeface="Arial" charset="0"/>
              </a:rPr>
              <a:t>The Ohio State University</a:t>
            </a:r>
          </a:p>
          <a:p>
            <a:pPr>
              <a:lnSpc>
                <a:spcPct val="110000"/>
              </a:lnSpc>
              <a:spcBef>
                <a:spcPts val="0"/>
              </a:spcBef>
              <a:buFont typeface="Arial" charset="0"/>
              <a:buNone/>
            </a:pPr>
            <a:r>
              <a:rPr lang="en-US" sz="1400" dirty="0">
                <a:solidFill>
                  <a:srgbClr val="000000"/>
                </a:solidFill>
                <a:latin typeface="Arial" charset="0"/>
              </a:rPr>
              <a:t>The Pennsylvania </a:t>
            </a:r>
            <a:r>
              <a:rPr lang="en-US" sz="1400" dirty="0" smtClean="0">
                <a:solidFill>
                  <a:srgbClr val="000000"/>
                </a:solidFill>
                <a:latin typeface="Arial" charset="0"/>
              </a:rPr>
              <a:t>State</a:t>
            </a:r>
          </a:p>
          <a:p>
            <a:pPr>
              <a:lnSpc>
                <a:spcPct val="110000"/>
              </a:lnSpc>
              <a:spcBef>
                <a:spcPts val="0"/>
              </a:spcBef>
              <a:buFont typeface="Arial" charset="0"/>
              <a:buNone/>
            </a:pPr>
            <a:r>
              <a:rPr lang="en-US" sz="1400" dirty="0" smtClean="0">
                <a:solidFill>
                  <a:srgbClr val="000000"/>
                </a:solidFill>
                <a:latin typeface="Arial" charset="0"/>
              </a:rPr>
              <a:t>	University</a:t>
            </a:r>
            <a:endParaRPr lang="en-US" sz="1400" dirty="0">
              <a:solidFill>
                <a:srgbClr val="000000"/>
              </a:solidFill>
              <a:latin typeface="Arial" charset="0"/>
            </a:endParaRPr>
          </a:p>
          <a:p>
            <a:pPr>
              <a:lnSpc>
                <a:spcPct val="110000"/>
              </a:lnSpc>
              <a:spcBef>
                <a:spcPts val="0"/>
              </a:spcBef>
              <a:buFont typeface="Arial" charset="0"/>
              <a:buNone/>
            </a:pPr>
            <a:r>
              <a:rPr lang="en-US" sz="1400" dirty="0">
                <a:solidFill>
                  <a:srgbClr val="000000"/>
                </a:solidFill>
                <a:latin typeface="Arial" charset="0"/>
              </a:rPr>
              <a:t>Princeton University</a:t>
            </a:r>
          </a:p>
          <a:p>
            <a:pPr>
              <a:lnSpc>
                <a:spcPct val="110000"/>
              </a:lnSpc>
              <a:spcBef>
                <a:spcPts val="0"/>
              </a:spcBef>
              <a:buFont typeface="Arial" charset="0"/>
              <a:buNone/>
            </a:pPr>
            <a:r>
              <a:rPr lang="en-US" sz="1400" dirty="0">
                <a:solidFill>
                  <a:srgbClr val="000000"/>
                </a:solidFill>
                <a:latin typeface="Arial" charset="0"/>
              </a:rPr>
              <a:t>Purdue University</a:t>
            </a:r>
          </a:p>
          <a:p>
            <a:pPr>
              <a:lnSpc>
                <a:spcPct val="110000"/>
              </a:lnSpc>
              <a:spcBef>
                <a:spcPts val="0"/>
              </a:spcBef>
              <a:buFont typeface="Arial" charset="0"/>
              <a:buNone/>
            </a:pPr>
            <a:r>
              <a:rPr lang="en-US" sz="1400" dirty="0">
                <a:solidFill>
                  <a:srgbClr val="000000"/>
                </a:solidFill>
                <a:latin typeface="Arial" charset="0"/>
              </a:rPr>
              <a:t>Stanford University</a:t>
            </a:r>
          </a:p>
          <a:p>
            <a:pPr>
              <a:lnSpc>
                <a:spcPct val="110000"/>
              </a:lnSpc>
              <a:spcBef>
                <a:spcPts val="0"/>
              </a:spcBef>
              <a:buFont typeface="Arial" charset="0"/>
              <a:buNone/>
            </a:pPr>
            <a:r>
              <a:rPr lang="en-US" sz="1400" dirty="0">
                <a:solidFill>
                  <a:srgbClr val="000000"/>
                </a:solidFill>
                <a:latin typeface="Arial" charset="0"/>
              </a:rPr>
              <a:t>Texas A&amp;M University</a:t>
            </a:r>
          </a:p>
          <a:p>
            <a:pPr>
              <a:lnSpc>
                <a:spcPct val="110000"/>
              </a:lnSpc>
              <a:spcBef>
                <a:spcPts val="0"/>
              </a:spcBef>
              <a:buFont typeface="Arial" charset="0"/>
              <a:buNone/>
            </a:pPr>
            <a:r>
              <a:rPr lang="en-US" sz="1400" dirty="0">
                <a:solidFill>
                  <a:srgbClr val="000000"/>
                </a:solidFill>
                <a:latin typeface="Arial" charset="0"/>
              </a:rPr>
              <a:t>Universidad </a:t>
            </a:r>
            <a:r>
              <a:rPr lang="en-US" sz="1400" dirty="0" err="1" smtClean="0">
                <a:solidFill>
                  <a:srgbClr val="000000"/>
                </a:solidFill>
                <a:latin typeface="Arial" charset="0"/>
              </a:rPr>
              <a:t>Complutense</a:t>
            </a:r>
            <a:endParaRPr lang="en-US" sz="1400" dirty="0" smtClean="0">
              <a:solidFill>
                <a:srgbClr val="000000"/>
              </a:solidFill>
              <a:latin typeface="Arial" charset="0"/>
            </a:endParaRPr>
          </a:p>
          <a:p>
            <a:pPr>
              <a:lnSpc>
                <a:spcPct val="110000"/>
              </a:lnSpc>
              <a:spcBef>
                <a:spcPts val="0"/>
              </a:spcBef>
              <a:buFont typeface="Arial" charset="0"/>
              <a:buNone/>
            </a:pPr>
            <a:r>
              <a:rPr lang="en-US" sz="1400" dirty="0" smtClean="0">
                <a:solidFill>
                  <a:srgbClr val="000000"/>
                </a:solidFill>
                <a:latin typeface="Arial" charset="0"/>
              </a:rPr>
              <a:t>	de Madrid</a:t>
            </a:r>
          </a:p>
          <a:p>
            <a:pPr>
              <a:lnSpc>
                <a:spcPct val="110000"/>
              </a:lnSpc>
              <a:spcBef>
                <a:spcPts val="0"/>
              </a:spcBef>
              <a:buNone/>
            </a:pPr>
            <a:r>
              <a:rPr lang="en-US" sz="1400" dirty="0" smtClean="0">
                <a:solidFill>
                  <a:srgbClr val="000000"/>
                </a:solidFill>
                <a:latin typeface="Arial" charset="0"/>
                <a:cs typeface="Arial" charset="0"/>
              </a:rPr>
              <a:t>University of Arizona</a:t>
            </a:r>
          </a:p>
          <a:p>
            <a:pPr>
              <a:lnSpc>
                <a:spcPct val="110000"/>
              </a:lnSpc>
              <a:spcBef>
                <a:spcPts val="0"/>
              </a:spcBef>
              <a:buNone/>
            </a:pPr>
            <a:r>
              <a:rPr lang="en-US" sz="1400" dirty="0" smtClean="0">
                <a:solidFill>
                  <a:srgbClr val="000000"/>
                </a:solidFill>
                <a:latin typeface="Arial" charset="0"/>
                <a:cs typeface="Arial" charset="0"/>
              </a:rPr>
              <a:t>University of Calgary</a:t>
            </a:r>
            <a:endParaRPr lang="en-US" sz="1400" dirty="0">
              <a:solidFill>
                <a:srgbClr val="000000"/>
              </a:solidFill>
              <a:latin typeface="Arial" charset="0"/>
            </a:endParaRPr>
          </a:p>
          <a:p>
            <a:pPr>
              <a:lnSpc>
                <a:spcPct val="110000"/>
              </a:lnSpc>
              <a:spcBef>
                <a:spcPts val="0"/>
              </a:spcBef>
              <a:buFont typeface="Arial" charset="0"/>
              <a:buNone/>
            </a:pPr>
            <a:r>
              <a:rPr lang="en-US" sz="1400" dirty="0">
                <a:solidFill>
                  <a:srgbClr val="000000"/>
                </a:solidFill>
                <a:latin typeface="Arial" charset="0"/>
              </a:rPr>
              <a:t>University of California</a:t>
            </a:r>
          </a:p>
          <a:p>
            <a:pPr>
              <a:lnSpc>
                <a:spcPct val="110000"/>
              </a:lnSpc>
              <a:spcBef>
                <a:spcPts val="0"/>
              </a:spcBef>
              <a:buFont typeface="Arial" charset="0"/>
              <a:buNone/>
            </a:pPr>
            <a:r>
              <a:rPr lang="en-US" sz="1400" dirty="0">
                <a:solidFill>
                  <a:srgbClr val="000000"/>
                </a:solidFill>
                <a:latin typeface="Arial" charset="0"/>
              </a:rPr>
              <a:t>	Berkeley</a:t>
            </a:r>
          </a:p>
          <a:p>
            <a:pPr>
              <a:lnSpc>
                <a:spcPct val="110000"/>
              </a:lnSpc>
              <a:spcBef>
                <a:spcPts val="0"/>
              </a:spcBef>
              <a:buFont typeface="Arial" charset="0"/>
              <a:buNone/>
            </a:pPr>
            <a:r>
              <a:rPr lang="en-US" sz="1400" dirty="0">
                <a:solidFill>
                  <a:srgbClr val="000000"/>
                </a:solidFill>
                <a:latin typeface="Arial" charset="0"/>
              </a:rPr>
              <a:t>	Davis</a:t>
            </a:r>
          </a:p>
          <a:p>
            <a:pPr>
              <a:lnSpc>
                <a:spcPct val="110000"/>
              </a:lnSpc>
              <a:spcBef>
                <a:spcPts val="0"/>
              </a:spcBef>
              <a:buFont typeface="Arial" charset="0"/>
              <a:buNone/>
            </a:pPr>
            <a:r>
              <a:rPr lang="en-US" sz="1400" dirty="0">
                <a:solidFill>
                  <a:srgbClr val="000000"/>
                </a:solidFill>
                <a:latin typeface="Arial" charset="0"/>
              </a:rPr>
              <a:t>	Irvine</a:t>
            </a:r>
          </a:p>
          <a:p>
            <a:pPr>
              <a:lnSpc>
                <a:spcPct val="110000"/>
              </a:lnSpc>
              <a:spcBef>
                <a:spcPts val="0"/>
              </a:spcBef>
              <a:buFont typeface="Arial" charset="0"/>
              <a:buNone/>
            </a:pPr>
            <a:r>
              <a:rPr lang="en-US" sz="1400" dirty="0">
                <a:solidFill>
                  <a:srgbClr val="000000"/>
                </a:solidFill>
                <a:latin typeface="Arial" charset="0"/>
              </a:rPr>
              <a:t>	Los Angeles</a:t>
            </a:r>
          </a:p>
          <a:p>
            <a:pPr>
              <a:lnSpc>
                <a:spcPct val="110000"/>
              </a:lnSpc>
              <a:spcBef>
                <a:spcPts val="0"/>
              </a:spcBef>
              <a:buFont typeface="Arial" charset="0"/>
              <a:buNone/>
            </a:pPr>
            <a:r>
              <a:rPr lang="en-US" sz="1400" dirty="0">
                <a:solidFill>
                  <a:srgbClr val="000000"/>
                </a:solidFill>
                <a:latin typeface="Arial" charset="0"/>
              </a:rPr>
              <a:t>	Merced</a:t>
            </a:r>
          </a:p>
          <a:p>
            <a:pPr>
              <a:lnSpc>
                <a:spcPct val="110000"/>
              </a:lnSpc>
              <a:spcBef>
                <a:spcPts val="0"/>
              </a:spcBef>
              <a:buFont typeface="Arial" charset="0"/>
              <a:buNone/>
            </a:pPr>
            <a:r>
              <a:rPr lang="en-US" sz="1400" dirty="0">
                <a:solidFill>
                  <a:srgbClr val="000000"/>
                </a:solidFill>
                <a:latin typeface="Arial" charset="0"/>
              </a:rPr>
              <a:t>	Riverside</a:t>
            </a:r>
          </a:p>
          <a:p>
            <a:pPr>
              <a:lnSpc>
                <a:spcPct val="110000"/>
              </a:lnSpc>
              <a:spcBef>
                <a:spcPts val="0"/>
              </a:spcBef>
              <a:buFont typeface="Arial" charset="0"/>
              <a:buNone/>
            </a:pPr>
            <a:r>
              <a:rPr lang="en-US" sz="1400" dirty="0">
                <a:solidFill>
                  <a:srgbClr val="000000"/>
                </a:solidFill>
                <a:latin typeface="Arial" charset="0"/>
              </a:rPr>
              <a:t>	San Diego</a:t>
            </a:r>
          </a:p>
          <a:p>
            <a:pPr>
              <a:lnSpc>
                <a:spcPct val="110000"/>
              </a:lnSpc>
              <a:spcBef>
                <a:spcPts val="0"/>
              </a:spcBef>
              <a:buFont typeface="Arial" charset="0"/>
              <a:buNone/>
            </a:pPr>
            <a:r>
              <a:rPr lang="en-US" sz="1400" dirty="0">
                <a:solidFill>
                  <a:srgbClr val="000000"/>
                </a:solidFill>
                <a:latin typeface="Arial" charset="0"/>
              </a:rPr>
              <a:t>	San Francisco</a:t>
            </a:r>
          </a:p>
          <a:p>
            <a:pPr>
              <a:lnSpc>
                <a:spcPct val="110000"/>
              </a:lnSpc>
              <a:spcBef>
                <a:spcPts val="0"/>
              </a:spcBef>
              <a:buFont typeface="Arial" charset="0"/>
              <a:buNone/>
            </a:pPr>
            <a:r>
              <a:rPr lang="en-US" sz="1400" dirty="0">
                <a:solidFill>
                  <a:srgbClr val="000000"/>
                </a:solidFill>
                <a:latin typeface="Arial" charset="0"/>
              </a:rPr>
              <a:t>	Santa Barbara</a:t>
            </a:r>
          </a:p>
          <a:p>
            <a:pPr>
              <a:lnSpc>
                <a:spcPct val="110000"/>
              </a:lnSpc>
              <a:spcBef>
                <a:spcPts val="0"/>
              </a:spcBef>
              <a:buFont typeface="Arial" charset="0"/>
              <a:buNone/>
            </a:pPr>
            <a:r>
              <a:rPr lang="en-US" sz="1400" dirty="0">
                <a:solidFill>
                  <a:srgbClr val="000000"/>
                </a:solidFill>
                <a:latin typeface="Arial" charset="0"/>
              </a:rPr>
              <a:t>	Santa </a:t>
            </a:r>
            <a:r>
              <a:rPr lang="en-US" sz="1400" dirty="0" smtClean="0">
                <a:solidFill>
                  <a:srgbClr val="000000"/>
                </a:solidFill>
                <a:latin typeface="Arial" charset="0"/>
              </a:rPr>
              <a:t>Cruz</a:t>
            </a:r>
            <a:endParaRPr lang="en-US" sz="2000" dirty="0" smtClean="0">
              <a:latin typeface="Calibri" charset="0"/>
            </a:endParaRPr>
          </a:p>
          <a:p>
            <a:pPr marL="0" indent="0">
              <a:lnSpc>
                <a:spcPct val="110000"/>
              </a:lnSpc>
              <a:spcBef>
                <a:spcPts val="0"/>
              </a:spcBef>
              <a:buNone/>
            </a:pPr>
            <a:r>
              <a:rPr lang="en-US" sz="1400" dirty="0" smtClean="0">
                <a:solidFill>
                  <a:srgbClr val="000000"/>
                </a:solidFill>
                <a:latin typeface="Arial" charset="0"/>
                <a:cs typeface="Arial" charset="0"/>
              </a:rPr>
              <a:t>The University of Chicago</a:t>
            </a:r>
          </a:p>
          <a:p>
            <a:pPr>
              <a:lnSpc>
                <a:spcPct val="110000"/>
              </a:lnSpc>
              <a:spcBef>
                <a:spcPts val="0"/>
              </a:spcBef>
              <a:buFont typeface="Arial" charset="0"/>
              <a:buNone/>
            </a:pPr>
            <a:r>
              <a:rPr lang="en-US" sz="1400" dirty="0" smtClean="0">
                <a:solidFill>
                  <a:srgbClr val="000000"/>
                </a:solidFill>
                <a:latin typeface="Arial" charset="0"/>
              </a:rPr>
              <a:t>University of Connecticut</a:t>
            </a:r>
            <a:endParaRPr lang="en-US" sz="1400" dirty="0">
              <a:solidFill>
                <a:srgbClr val="000000"/>
              </a:solidFill>
              <a:latin typeface="Arial" charset="0"/>
            </a:endParaRPr>
          </a:p>
        </p:txBody>
      </p:sp>
      <p:sp>
        <p:nvSpPr>
          <p:cNvPr id="9221" name="Rectangle 13"/>
          <p:cNvSpPr txBox="1">
            <a:spLocks/>
          </p:cNvSpPr>
          <p:nvPr/>
        </p:nvSpPr>
        <p:spPr bwMode="auto">
          <a:xfrm>
            <a:off x="6141686" y="1630169"/>
            <a:ext cx="2495550"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1200" dirty="0" smtClean="0">
                <a:solidFill>
                  <a:srgbClr val="000000"/>
                </a:solidFill>
                <a:latin typeface="Arial" charset="0"/>
                <a:cs typeface="Arial" charset="0"/>
              </a:rPr>
              <a:t>University of Florida</a:t>
            </a:r>
            <a:endParaRPr lang="en-US" sz="1300" dirty="0" smtClean="0">
              <a:solidFill>
                <a:srgbClr val="000000"/>
              </a:solidFill>
              <a:latin typeface="Arial" charset="0"/>
              <a:cs typeface="Arial" charset="0"/>
            </a:endParaRPr>
          </a:p>
          <a:p>
            <a:r>
              <a:rPr lang="en-US" sz="1300" dirty="0" smtClean="0">
                <a:solidFill>
                  <a:srgbClr val="000000"/>
                </a:solidFill>
                <a:latin typeface="Arial" charset="0"/>
                <a:cs typeface="Arial" charset="0"/>
              </a:rPr>
              <a:t>University </a:t>
            </a:r>
            <a:r>
              <a:rPr lang="en-US" sz="1300" dirty="0">
                <a:solidFill>
                  <a:srgbClr val="000000"/>
                </a:solidFill>
                <a:latin typeface="Arial" charset="0"/>
                <a:cs typeface="Arial" charset="0"/>
              </a:rPr>
              <a:t>of Illinois</a:t>
            </a:r>
          </a:p>
          <a:p>
            <a:r>
              <a:rPr lang="en-US" sz="1300" dirty="0">
                <a:solidFill>
                  <a:srgbClr val="000000"/>
                </a:solidFill>
                <a:latin typeface="Arial" charset="0"/>
                <a:cs typeface="Arial" charset="0"/>
              </a:rPr>
              <a:t>University of Illinois at Chicago</a:t>
            </a:r>
          </a:p>
          <a:p>
            <a:r>
              <a:rPr lang="en-US" sz="1300" dirty="0">
                <a:solidFill>
                  <a:srgbClr val="000000"/>
                </a:solidFill>
                <a:latin typeface="Arial" charset="0"/>
                <a:cs typeface="Arial" charset="0"/>
              </a:rPr>
              <a:t>The University of Iowa</a:t>
            </a:r>
          </a:p>
          <a:p>
            <a:r>
              <a:rPr lang="en-US" sz="1300" dirty="0">
                <a:solidFill>
                  <a:srgbClr val="000000"/>
                </a:solidFill>
                <a:latin typeface="Arial" charset="0"/>
                <a:cs typeface="Arial" charset="0"/>
              </a:rPr>
              <a:t>University of </a:t>
            </a:r>
            <a:r>
              <a:rPr lang="en-US" sz="1300" dirty="0" smtClean="0">
                <a:solidFill>
                  <a:srgbClr val="000000"/>
                </a:solidFill>
                <a:latin typeface="Arial" charset="0"/>
                <a:cs typeface="Arial" charset="0"/>
              </a:rPr>
              <a:t>Maryland</a:t>
            </a:r>
          </a:p>
          <a:p>
            <a:r>
              <a:rPr lang="en-US" sz="1300" dirty="0" smtClean="0">
                <a:solidFill>
                  <a:srgbClr val="000000"/>
                </a:solidFill>
                <a:latin typeface="Arial" charset="0"/>
                <a:cs typeface="Arial" charset="0"/>
              </a:rPr>
              <a:t>University of Miami</a:t>
            </a:r>
            <a:endParaRPr lang="en-US" sz="1300" dirty="0">
              <a:solidFill>
                <a:srgbClr val="000000"/>
              </a:solidFill>
              <a:latin typeface="Arial" charset="0"/>
              <a:cs typeface="Arial" charset="0"/>
            </a:endParaRPr>
          </a:p>
          <a:p>
            <a:r>
              <a:rPr lang="en-US" sz="1300" dirty="0">
                <a:solidFill>
                  <a:srgbClr val="000000"/>
                </a:solidFill>
                <a:latin typeface="Arial" charset="0"/>
                <a:cs typeface="Arial" charset="0"/>
              </a:rPr>
              <a:t>University of Michigan</a:t>
            </a:r>
          </a:p>
          <a:p>
            <a:r>
              <a:rPr lang="en-US" sz="1300" dirty="0">
                <a:solidFill>
                  <a:srgbClr val="000000"/>
                </a:solidFill>
                <a:latin typeface="Arial" charset="0"/>
                <a:cs typeface="Arial" charset="0"/>
              </a:rPr>
              <a:t>University of </a:t>
            </a:r>
            <a:r>
              <a:rPr lang="en-US" sz="1300" dirty="0" smtClean="0">
                <a:solidFill>
                  <a:srgbClr val="000000"/>
                </a:solidFill>
                <a:latin typeface="Arial" charset="0"/>
                <a:cs typeface="Arial" charset="0"/>
              </a:rPr>
              <a:t>Minnesota</a:t>
            </a:r>
          </a:p>
          <a:p>
            <a:r>
              <a:rPr lang="en-US" sz="1300" dirty="0" smtClean="0">
                <a:solidFill>
                  <a:srgbClr val="000000"/>
                </a:solidFill>
                <a:latin typeface="Arial" charset="0"/>
                <a:cs typeface="Arial" charset="0"/>
              </a:rPr>
              <a:t>University of Missouri</a:t>
            </a:r>
          </a:p>
          <a:p>
            <a:r>
              <a:rPr lang="en-US" sz="1300" dirty="0" smtClean="0">
                <a:solidFill>
                  <a:srgbClr val="000000"/>
                </a:solidFill>
                <a:latin typeface="Arial" charset="0"/>
                <a:cs typeface="Arial" charset="0"/>
              </a:rPr>
              <a:t>University of Nebraska-Lincoln</a:t>
            </a:r>
            <a:endParaRPr lang="en-US" sz="1300" dirty="0">
              <a:solidFill>
                <a:srgbClr val="000000"/>
              </a:solidFill>
              <a:latin typeface="Arial" charset="0"/>
              <a:cs typeface="Arial" charset="0"/>
            </a:endParaRPr>
          </a:p>
          <a:p>
            <a:r>
              <a:rPr lang="en-US" sz="1300" dirty="0">
                <a:solidFill>
                  <a:srgbClr val="000000"/>
                </a:solidFill>
                <a:latin typeface="Arial" charset="0"/>
                <a:cs typeface="Arial" charset="0"/>
              </a:rPr>
              <a:t>The University of North </a:t>
            </a:r>
            <a:r>
              <a:rPr lang="en-US" sz="1300" dirty="0" smtClean="0">
                <a:solidFill>
                  <a:srgbClr val="000000"/>
                </a:solidFill>
                <a:latin typeface="Arial" charset="0"/>
                <a:cs typeface="Arial" charset="0"/>
              </a:rPr>
              <a:t>	Carolina </a:t>
            </a:r>
            <a:r>
              <a:rPr lang="en-US" sz="1300" dirty="0">
                <a:solidFill>
                  <a:srgbClr val="000000"/>
                </a:solidFill>
                <a:latin typeface="Arial" charset="0"/>
                <a:cs typeface="Arial" charset="0"/>
              </a:rPr>
              <a:t>at Chapel Hill</a:t>
            </a:r>
          </a:p>
          <a:p>
            <a:r>
              <a:rPr lang="en-US" sz="1300" dirty="0">
                <a:solidFill>
                  <a:srgbClr val="000000"/>
                </a:solidFill>
                <a:latin typeface="Arial" charset="0"/>
                <a:cs typeface="Arial" charset="0"/>
              </a:rPr>
              <a:t>University of Notre Dame</a:t>
            </a:r>
          </a:p>
          <a:p>
            <a:r>
              <a:rPr lang="en-US" sz="1300" dirty="0">
                <a:solidFill>
                  <a:srgbClr val="000000"/>
                </a:solidFill>
                <a:latin typeface="Arial" charset="0"/>
                <a:cs typeface="Arial" charset="0"/>
              </a:rPr>
              <a:t>University of Pennsylvania</a:t>
            </a:r>
          </a:p>
          <a:p>
            <a:r>
              <a:rPr lang="en-US" sz="1300" dirty="0">
                <a:solidFill>
                  <a:srgbClr val="000000"/>
                </a:solidFill>
                <a:latin typeface="Arial" charset="0"/>
                <a:cs typeface="Arial" charset="0"/>
              </a:rPr>
              <a:t>University of Pittsburgh</a:t>
            </a:r>
          </a:p>
          <a:p>
            <a:r>
              <a:rPr lang="en-US" sz="1300" dirty="0">
                <a:solidFill>
                  <a:srgbClr val="000000"/>
                </a:solidFill>
                <a:latin typeface="Arial" charset="0"/>
                <a:cs typeface="Arial" charset="0"/>
              </a:rPr>
              <a:t>University of Utah</a:t>
            </a:r>
          </a:p>
          <a:p>
            <a:r>
              <a:rPr lang="en-US" sz="1300" dirty="0">
                <a:solidFill>
                  <a:srgbClr val="000000"/>
                </a:solidFill>
                <a:latin typeface="Arial" charset="0"/>
                <a:cs typeface="Arial" charset="0"/>
              </a:rPr>
              <a:t>University of Virginia</a:t>
            </a:r>
          </a:p>
          <a:p>
            <a:r>
              <a:rPr lang="en-US" sz="1300" dirty="0">
                <a:solidFill>
                  <a:srgbClr val="000000"/>
                </a:solidFill>
                <a:latin typeface="Arial" charset="0"/>
                <a:cs typeface="Arial" charset="0"/>
              </a:rPr>
              <a:t>University of </a:t>
            </a:r>
            <a:r>
              <a:rPr lang="en-US" sz="1300" dirty="0" smtClean="0">
                <a:solidFill>
                  <a:srgbClr val="000000"/>
                </a:solidFill>
                <a:latin typeface="Arial" charset="0"/>
                <a:cs typeface="Arial" charset="0"/>
              </a:rPr>
              <a:t>Washington</a:t>
            </a:r>
          </a:p>
          <a:p>
            <a:r>
              <a:rPr lang="en-US" sz="1300" dirty="0" smtClean="0">
                <a:solidFill>
                  <a:srgbClr val="000000"/>
                </a:solidFill>
                <a:latin typeface="Arial" charset="0"/>
                <a:cs typeface="Arial" charset="0"/>
              </a:rPr>
              <a:t>University of Wisconsin-	Madison</a:t>
            </a:r>
          </a:p>
          <a:p>
            <a:r>
              <a:rPr lang="en-US" sz="1300" dirty="0" smtClean="0">
                <a:solidFill>
                  <a:srgbClr val="000000"/>
                </a:solidFill>
                <a:latin typeface="Arial" charset="0"/>
                <a:cs typeface="Arial" charset="0"/>
              </a:rPr>
              <a:t>Utah State University</a:t>
            </a:r>
          </a:p>
          <a:p>
            <a:r>
              <a:rPr lang="en-US" sz="1300" dirty="0" smtClean="0">
                <a:solidFill>
                  <a:srgbClr val="000000"/>
                </a:solidFill>
                <a:latin typeface="Arial" charset="0"/>
                <a:cs typeface="Arial" charset="0"/>
              </a:rPr>
              <a:t>Yale University Library</a:t>
            </a:r>
            <a:endParaRPr lang="en-US" sz="1300" dirty="0" smtClean="0">
              <a:latin typeface="Arial" charset="0"/>
              <a:cs typeface="Arial" charset="0"/>
            </a:endParaRPr>
          </a:p>
          <a:p>
            <a:endParaRPr lang="en-US" sz="1300" dirty="0">
              <a:solidFill>
                <a:srgbClr val="000000"/>
              </a:solidFill>
              <a:latin typeface="Arial" charset="0"/>
              <a:cs typeface="Arial" charset="0"/>
            </a:endParaRPr>
          </a:p>
        </p:txBody>
      </p:sp>
    </p:spTree>
    <p:extLst>
      <p:ext uri="{BB962C8B-B14F-4D97-AF65-F5344CB8AC3E}">
        <p14:creationId xmlns:p14="http://schemas.microsoft.com/office/powerpoint/2010/main" val="25820528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ea typeface="+mj-ea"/>
                <a:cs typeface="+mj-cs"/>
              </a:rPr>
              <a:t>Print Holdings Database</a:t>
            </a:r>
            <a:endParaRPr lang="en-US" dirty="0">
              <a:ea typeface="+mj-ea"/>
              <a:cs typeface="+mj-cs"/>
            </a:endParaRP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r>
              <a:rPr lang="en-US" dirty="0" smtClean="0">
                <a:ea typeface="+mn-ea"/>
                <a:cs typeface="+mn-cs"/>
              </a:rPr>
              <a:t>Volumes institutions own or </a:t>
            </a:r>
            <a:r>
              <a:rPr lang="en-US" u="sng" dirty="0" smtClean="0">
                <a:ea typeface="+mn-ea"/>
                <a:cs typeface="+mn-cs"/>
              </a:rPr>
              <a:t>have owned</a:t>
            </a:r>
          </a:p>
          <a:p>
            <a:pPr lvl="1" fontAlgn="auto">
              <a:spcAft>
                <a:spcPts val="0"/>
              </a:spcAft>
              <a:buFont typeface="Arial"/>
              <a:buChar char="–"/>
              <a:defRPr/>
            </a:pPr>
            <a:r>
              <a:rPr lang="en-US" dirty="0" smtClean="0">
                <a:ea typeface="+mn-ea"/>
              </a:rPr>
              <a:t>For monographic </a:t>
            </a:r>
            <a:r>
              <a:rPr lang="en-US" dirty="0" smtClean="0"/>
              <a:t>holdings</a:t>
            </a:r>
          </a:p>
          <a:p>
            <a:pPr lvl="2">
              <a:buFont typeface="Arial"/>
              <a:buChar char="–"/>
              <a:defRPr/>
            </a:pPr>
            <a:r>
              <a:rPr lang="en-US" dirty="0" smtClean="0">
                <a:ea typeface="+mn-ea"/>
              </a:rPr>
              <a:t>Only print volumes (not microform, etc.)</a:t>
            </a:r>
          </a:p>
          <a:p>
            <a:pPr lvl="2">
              <a:buFont typeface="Arial"/>
              <a:buChar char="–"/>
              <a:defRPr/>
            </a:pPr>
            <a:r>
              <a:rPr lang="en-US" dirty="0" smtClean="0">
                <a:ea typeface="+mn-ea"/>
              </a:rPr>
              <a:t>OCLC number [required]</a:t>
            </a:r>
          </a:p>
          <a:p>
            <a:pPr lvl="2">
              <a:buFont typeface="Arial"/>
              <a:buChar char="–"/>
              <a:defRPr/>
            </a:pPr>
            <a:r>
              <a:rPr lang="en-US" dirty="0" smtClean="0">
                <a:ea typeface="+mn-ea"/>
              </a:rPr>
              <a:t>Bib record ID [required]</a:t>
            </a:r>
          </a:p>
          <a:p>
            <a:pPr lvl="2">
              <a:buFont typeface="Arial"/>
              <a:buChar char="–"/>
              <a:defRPr/>
            </a:pPr>
            <a:r>
              <a:rPr lang="en-US" dirty="0" smtClean="0">
                <a:solidFill>
                  <a:schemeClr val="tx1"/>
                </a:solidFill>
              </a:rPr>
              <a:t>Enumeration/chronology, if available</a:t>
            </a:r>
          </a:p>
          <a:p>
            <a:pPr lvl="2">
              <a:buFont typeface="Arial"/>
              <a:buChar char="–"/>
              <a:defRPr/>
            </a:pPr>
            <a:r>
              <a:rPr lang="en-US" dirty="0" smtClean="0">
                <a:ea typeface="+mn-ea"/>
              </a:rPr>
              <a:t>Condition (e.g., brittle) [optional]</a:t>
            </a:r>
          </a:p>
          <a:p>
            <a:pPr lvl="2">
              <a:buFont typeface="Arial"/>
              <a:buChar char="–"/>
              <a:defRPr/>
            </a:pPr>
            <a:r>
              <a:rPr lang="en-US" dirty="0" smtClean="0">
                <a:ea typeface="+mn-ea"/>
              </a:rPr>
              <a:t>Holding Status (e.g., current holding, withdrawn, missing, etc.) [optional]</a:t>
            </a:r>
          </a:p>
          <a:p>
            <a:pPr lvl="1">
              <a:defRPr/>
            </a:pPr>
            <a:r>
              <a:rPr lang="en-US" dirty="0" smtClean="0"/>
              <a:t>For serial holdings</a:t>
            </a:r>
          </a:p>
          <a:p>
            <a:pPr lvl="2">
              <a:buFont typeface="Lucida Grande"/>
              <a:buChar char="-"/>
              <a:defRPr/>
            </a:pPr>
            <a:r>
              <a:rPr lang="en-US" dirty="0" smtClean="0">
                <a:ea typeface="+mn-ea"/>
              </a:rPr>
              <a:t>OCLC number [required]</a:t>
            </a:r>
          </a:p>
          <a:p>
            <a:pPr lvl="2">
              <a:buFont typeface="Lucida Grande"/>
              <a:buChar char="-"/>
              <a:defRPr/>
            </a:pPr>
            <a:r>
              <a:rPr lang="en-US" dirty="0" smtClean="0"/>
              <a:t>Bib record ID [required]</a:t>
            </a:r>
          </a:p>
          <a:p>
            <a:pPr lvl="2">
              <a:buFont typeface="Lucida Grande"/>
              <a:buChar char="-"/>
              <a:defRPr/>
            </a:pPr>
            <a:r>
              <a:rPr lang="en-US" dirty="0" smtClean="0">
                <a:ea typeface="+mn-ea"/>
              </a:rPr>
              <a:t>ISSN, if available</a:t>
            </a:r>
          </a:p>
        </p:txBody>
      </p:sp>
    </p:spTree>
    <p:extLst>
      <p:ext uri="{BB962C8B-B14F-4D97-AF65-F5344CB8AC3E}">
        <p14:creationId xmlns:p14="http://schemas.microsoft.com/office/powerpoint/2010/main" val="14494250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Database</a:t>
            </a:r>
            <a:endParaRPr lang="en-US" dirty="0"/>
          </a:p>
        </p:txBody>
      </p:sp>
      <p:sp>
        <p:nvSpPr>
          <p:cNvPr id="3" name="Content Placeholder 2"/>
          <p:cNvSpPr>
            <a:spLocks noGrp="1"/>
          </p:cNvSpPr>
          <p:nvPr>
            <p:ph idx="1"/>
          </p:nvPr>
        </p:nvSpPr>
        <p:spPr/>
        <p:txBody>
          <a:bodyPr/>
          <a:lstStyle/>
          <a:p>
            <a:r>
              <a:rPr lang="en-US" dirty="0" smtClean="0"/>
              <a:t>System of precedence</a:t>
            </a:r>
          </a:p>
          <a:p>
            <a:endParaRPr lang="en-US" dirty="0" smtClean="0"/>
          </a:p>
          <a:p>
            <a:endParaRPr lang="en-US" dirty="0" smtClean="0"/>
          </a:p>
          <a:p>
            <a:endParaRPr lang="en-US" dirty="0" smtClean="0"/>
          </a:p>
          <a:p>
            <a:pPr>
              <a:buNone/>
            </a:pPr>
            <a:endParaRPr lang="en-US" dirty="0" smtClean="0"/>
          </a:p>
          <a:p>
            <a:r>
              <a:rPr lang="en-US" dirty="0" smtClean="0"/>
              <a:t>15 attributes </a:t>
            </a:r>
          </a:p>
          <a:p>
            <a:r>
              <a:rPr lang="en-US" dirty="0" smtClean="0"/>
              <a:t>15 reason codes</a:t>
            </a:r>
          </a:p>
          <a:p>
            <a:endParaRPr lang="en-US" dirty="0"/>
          </a:p>
        </p:txBody>
      </p:sp>
      <p:sp>
        <p:nvSpPr>
          <p:cNvPr id="4" name="Rectangle 3"/>
          <p:cNvSpPr/>
          <p:nvPr/>
        </p:nvSpPr>
        <p:spPr>
          <a:xfrm>
            <a:off x="3594100" y="3949700"/>
            <a:ext cx="2120900" cy="67310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solidFill>
                  <a:schemeClr val="tx1"/>
                </a:solidFill>
              </a:rPr>
              <a:t>Bibliographic </a:t>
            </a:r>
            <a:r>
              <a:rPr lang="en-US" dirty="0" smtClean="0">
                <a:solidFill>
                  <a:schemeClr val="tx1"/>
                </a:solidFill>
              </a:rPr>
              <a:t>(automatic)</a:t>
            </a:r>
            <a:endParaRPr lang="en-US" dirty="0">
              <a:solidFill>
                <a:schemeClr val="tx1"/>
              </a:solidFill>
            </a:endParaRPr>
          </a:p>
        </p:txBody>
      </p:sp>
      <p:sp>
        <p:nvSpPr>
          <p:cNvPr id="5" name="Rectangle 4"/>
          <p:cNvSpPr/>
          <p:nvPr/>
        </p:nvSpPr>
        <p:spPr>
          <a:xfrm>
            <a:off x="2832100" y="2273300"/>
            <a:ext cx="3632200" cy="128270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solidFill>
                  <a:srgbClr val="000000"/>
                </a:solidFill>
              </a:rPr>
              <a:t>Manual</a:t>
            </a:r>
          </a:p>
          <a:p>
            <a:pPr marL="342900" indent="-342900">
              <a:buFont typeface="+mj-lt"/>
              <a:buAutoNum type="arabicPeriod"/>
            </a:pPr>
            <a:r>
              <a:rPr lang="en-US" dirty="0" smtClean="0">
                <a:solidFill>
                  <a:srgbClr val="000000"/>
                </a:solidFill>
              </a:rPr>
              <a:t>Conformance with formalities</a:t>
            </a:r>
          </a:p>
          <a:p>
            <a:pPr marL="342900" indent="-342900">
              <a:buFont typeface="+mj-lt"/>
              <a:buAutoNum type="arabicPeriod"/>
            </a:pPr>
            <a:r>
              <a:rPr lang="en-US" dirty="0" smtClean="0">
                <a:solidFill>
                  <a:srgbClr val="000000"/>
                </a:solidFill>
              </a:rPr>
              <a:t>Contractual agreements</a:t>
            </a:r>
          </a:p>
          <a:p>
            <a:pPr marL="342900" indent="-342900">
              <a:buFont typeface="+mj-lt"/>
              <a:buAutoNum type="arabicPeriod"/>
            </a:pPr>
            <a:r>
              <a:rPr lang="en-US" dirty="0" smtClean="0">
                <a:solidFill>
                  <a:srgbClr val="000000"/>
                </a:solidFill>
              </a:rPr>
              <a:t>Access control overrides</a:t>
            </a:r>
            <a:endParaRPr lang="en-US" dirty="0">
              <a:solidFill>
                <a:srgbClr val="000000"/>
              </a:solidFill>
            </a:endParaRPr>
          </a:p>
        </p:txBody>
      </p:sp>
      <p:sp>
        <p:nvSpPr>
          <p:cNvPr id="6" name="Up Arrow 5"/>
          <p:cNvSpPr/>
          <p:nvPr/>
        </p:nvSpPr>
        <p:spPr>
          <a:xfrm>
            <a:off x="4483100" y="3632200"/>
            <a:ext cx="228600" cy="2286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672346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solidFill>
                  <a:srgbClr val="404040"/>
                </a:solidFill>
                <a:latin typeface="Calibri" charset="0"/>
              </a:rPr>
              <a:t>Content</a:t>
            </a:r>
            <a:endParaRPr lang="en-US" dirty="0">
              <a:solidFill>
                <a:srgbClr val="404040"/>
              </a:solidFill>
              <a:latin typeface="Calibri" charset="0"/>
            </a:endParaRPr>
          </a:p>
        </p:txBody>
      </p:sp>
      <p:graphicFrame>
        <p:nvGraphicFramePr>
          <p:cNvPr id="20484" name="Chart 6"/>
          <p:cNvGraphicFramePr>
            <a:graphicFrameLocks/>
          </p:cNvGraphicFramePr>
          <p:nvPr>
            <p:extLst>
              <p:ext uri="{D42A27DB-BD31-4B8C-83A1-F6EECF244321}">
                <p14:modId xmlns:p14="http://schemas.microsoft.com/office/powerpoint/2010/main" val="520330732"/>
              </p:ext>
            </p:extLst>
          </p:nvPr>
        </p:nvGraphicFramePr>
        <p:xfrm>
          <a:off x="747713" y="1558925"/>
          <a:ext cx="7345362" cy="4275138"/>
        </p:xfrm>
        <a:graphic>
          <a:graphicData uri="http://schemas.openxmlformats.org/presentationml/2006/ole">
            <mc:AlternateContent xmlns:mc="http://schemas.openxmlformats.org/markup-compatibility/2006">
              <mc:Choice xmlns:v="urn:schemas-microsoft-com:vml" Requires="v">
                <p:oleObj spid="_x0000_s1036" name="Worksheet" r:id="rId5" imgW="7340600" imgH="4279900" progId="Excel.Sheet.8">
                  <p:embed/>
                </p:oleObj>
              </mc:Choice>
              <mc:Fallback>
                <p:oleObj name="Worksheet" r:id="rId5" imgW="7340600" imgH="4279900" progId="Excel.Sheet.8">
                  <p:embed/>
                  <p:pic>
                    <p:nvPicPr>
                      <p:cNvPr id="0" name=""/>
                      <p:cNvPicPr>
                        <a:picLocks noChangeArrowheads="1"/>
                      </p:cNvPicPr>
                      <p:nvPr/>
                    </p:nvPicPr>
                    <p:blipFill>
                      <a:blip r:embed="rId6"/>
                      <a:srcRect/>
                      <a:stretch>
                        <a:fillRect/>
                      </a:stretch>
                    </p:blipFill>
                    <p:spPr bwMode="auto">
                      <a:xfrm>
                        <a:off x="747713" y="1558925"/>
                        <a:ext cx="7345362" cy="427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5" name="TextBox 5"/>
          <p:cNvSpPr txBox="1">
            <a:spLocks noChangeArrowheads="1"/>
          </p:cNvSpPr>
          <p:nvPr/>
        </p:nvSpPr>
        <p:spPr bwMode="auto">
          <a:xfrm>
            <a:off x="5590537" y="4686300"/>
            <a:ext cx="3914217"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2000" dirty="0" smtClean="0"/>
              <a:t>9,710,978 </a:t>
            </a:r>
            <a:r>
              <a:rPr lang="en-US" sz="2000" dirty="0"/>
              <a:t>Total volumes</a:t>
            </a:r>
          </a:p>
          <a:p>
            <a:pPr>
              <a:defRPr/>
            </a:pPr>
            <a:r>
              <a:rPr lang="en-US" sz="2000" dirty="0" smtClean="0"/>
              <a:t>2,641,310 “Public domain”</a:t>
            </a:r>
            <a:endParaRPr lang="en-US" sz="2000" dirty="0"/>
          </a:p>
          <a:p>
            <a:r>
              <a:rPr lang="en-US" sz="2000" dirty="0" smtClean="0"/>
              <a:t>5,154,682 </a:t>
            </a:r>
            <a:r>
              <a:rPr lang="en-US" sz="2000" dirty="0"/>
              <a:t>Book titles</a:t>
            </a:r>
          </a:p>
          <a:p>
            <a:r>
              <a:rPr lang="en-US" sz="2000" dirty="0" smtClean="0"/>
              <a:t>256,196 Serial </a:t>
            </a:r>
            <a:r>
              <a:rPr lang="en-US" sz="2000" dirty="0"/>
              <a:t>titles</a:t>
            </a:r>
          </a:p>
          <a:p>
            <a:endParaRPr lang="en-US" sz="2000" dirty="0"/>
          </a:p>
        </p:txBody>
      </p:sp>
      <p:sp>
        <p:nvSpPr>
          <p:cNvPr id="6" name="TextBox 4"/>
          <p:cNvSpPr txBox="1">
            <a:spLocks noChangeArrowheads="1"/>
          </p:cNvSpPr>
          <p:nvPr/>
        </p:nvSpPr>
        <p:spPr bwMode="auto">
          <a:xfrm>
            <a:off x="5079469" y="6129761"/>
            <a:ext cx="2856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r>
              <a:rPr lang="en-US" dirty="0"/>
              <a:t>* As of </a:t>
            </a:r>
            <a:r>
              <a:rPr lang="en-US" dirty="0" smtClean="0"/>
              <a:t>October 25, </a:t>
            </a:r>
            <a:r>
              <a:rPr lang="en-US" dirty="0"/>
              <a:t>2011</a:t>
            </a:r>
          </a:p>
        </p:txBody>
      </p:sp>
    </p:spTree>
    <p:extLst>
      <p:ext uri="{BB962C8B-B14F-4D97-AF65-F5344CB8AC3E}">
        <p14:creationId xmlns:p14="http://schemas.microsoft.com/office/powerpoint/2010/main" val="30251816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a:solidFill>
                  <a:srgbClr val="404040"/>
                </a:solidFill>
                <a:latin typeface="Calibri" charset="0"/>
              </a:rPr>
              <a:t>The Name</a:t>
            </a:r>
          </a:p>
        </p:txBody>
      </p:sp>
      <p:sp>
        <p:nvSpPr>
          <p:cNvPr id="12290" name="Content Placeholder 2"/>
          <p:cNvSpPr>
            <a:spLocks noGrp="1"/>
          </p:cNvSpPr>
          <p:nvPr>
            <p:ph idx="1"/>
          </p:nvPr>
        </p:nvSpPr>
        <p:spPr/>
        <p:txBody>
          <a:bodyPr/>
          <a:lstStyle/>
          <a:p>
            <a:r>
              <a:rPr lang="en-US" dirty="0">
                <a:solidFill>
                  <a:srgbClr val="404040"/>
                </a:solidFill>
                <a:latin typeface="Calibri" charset="0"/>
              </a:rPr>
              <a:t>The meaning behind the name</a:t>
            </a:r>
          </a:p>
          <a:p>
            <a:pPr lvl="1"/>
            <a:r>
              <a:rPr lang="en-US" dirty="0" err="1">
                <a:solidFill>
                  <a:srgbClr val="404040"/>
                </a:solidFill>
                <a:latin typeface="Calibri" charset="0"/>
              </a:rPr>
              <a:t>Hathi</a:t>
            </a:r>
            <a:r>
              <a:rPr lang="en-US" dirty="0">
                <a:solidFill>
                  <a:srgbClr val="404040"/>
                </a:solidFill>
                <a:latin typeface="Calibri" charset="0"/>
              </a:rPr>
              <a:t> (hah-tee)--Hindi for elephant</a:t>
            </a:r>
          </a:p>
          <a:p>
            <a:pPr lvl="1"/>
            <a:r>
              <a:rPr lang="en-US" dirty="0">
                <a:solidFill>
                  <a:srgbClr val="404040"/>
                </a:solidFill>
                <a:latin typeface="Calibri" charset="0"/>
              </a:rPr>
              <a:t>Big, strong</a:t>
            </a:r>
          </a:p>
          <a:p>
            <a:pPr lvl="1"/>
            <a:r>
              <a:rPr lang="en-US" dirty="0">
                <a:solidFill>
                  <a:srgbClr val="404040"/>
                </a:solidFill>
                <a:latin typeface="Calibri" charset="0"/>
              </a:rPr>
              <a:t>Never forgets, wise</a:t>
            </a:r>
          </a:p>
          <a:p>
            <a:pPr lvl="1"/>
            <a:r>
              <a:rPr lang="en-US" dirty="0">
                <a:solidFill>
                  <a:srgbClr val="404040"/>
                </a:solidFill>
                <a:latin typeface="Calibri" charset="0"/>
              </a:rPr>
              <a:t>Secure</a:t>
            </a:r>
          </a:p>
          <a:p>
            <a:pPr lvl="1"/>
            <a:r>
              <a:rPr lang="en-US" dirty="0">
                <a:solidFill>
                  <a:srgbClr val="404040"/>
                </a:solidFill>
                <a:latin typeface="Calibri" charset="0"/>
              </a:rPr>
              <a:t>Trustworthy</a:t>
            </a:r>
          </a:p>
          <a:p>
            <a:pPr lvl="1"/>
            <a:endParaRPr lang="en-US" dirty="0">
              <a:solidFill>
                <a:srgbClr val="404040"/>
              </a:solidFill>
              <a:latin typeface="Calibri" charset="0"/>
            </a:endParaRPr>
          </a:p>
        </p:txBody>
      </p:sp>
      <p:pic>
        <p:nvPicPr>
          <p:cNvPr id="12291" name="Picture 6" descr="http://www.gasolinealleyantiques.com/images/Records%20Page/lg-79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667000"/>
            <a:ext cx="2486025" cy="2514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6641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ea typeface="+mj-ea"/>
                <a:cs typeface="+mj-cs"/>
              </a:rPr>
              <a:t>Mission	</a:t>
            </a:r>
            <a:endParaRPr lang="en-US" dirty="0">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sz="3000" dirty="0" smtClean="0">
                <a:ea typeface="+mn-ea"/>
                <a:cs typeface="+mn-cs"/>
              </a:rPr>
              <a:t>To contribute to the common good by collecting, organizing, preserving, communicating, and sharing</a:t>
            </a:r>
            <a:r>
              <a:rPr lang="en-US" sz="3000" b="1" dirty="0" smtClean="0">
                <a:ea typeface="+mn-ea"/>
                <a:cs typeface="+mn-cs"/>
              </a:rPr>
              <a:t> </a:t>
            </a:r>
            <a:r>
              <a:rPr lang="en-US" sz="3000" dirty="0" smtClean="0">
                <a:ea typeface="+mn-ea"/>
                <a:cs typeface="+mn-cs"/>
              </a:rPr>
              <a:t>the record of human knowledge</a:t>
            </a:r>
          </a:p>
          <a:p>
            <a:pPr fontAlgn="auto">
              <a:spcAft>
                <a:spcPts val="0"/>
              </a:spcAft>
              <a:buFont typeface="Arial"/>
              <a:buChar char="•"/>
              <a:defRPr/>
            </a:pPr>
            <a:endParaRPr lang="en-US" dirty="0">
              <a:ea typeface="+mn-ea"/>
              <a:cs typeface="+mn-cs"/>
            </a:endParaRPr>
          </a:p>
        </p:txBody>
      </p:sp>
    </p:spTree>
    <p:extLst>
      <p:ext uri="{BB962C8B-B14F-4D97-AF65-F5344CB8AC3E}">
        <p14:creationId xmlns:p14="http://schemas.microsoft.com/office/powerpoint/2010/main" val="17891202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ea typeface="+mj-ea"/>
                <a:cs typeface="+mj-cs"/>
              </a:rPr>
              <a:t>Collections and Collaboration</a:t>
            </a:r>
            <a:endParaRPr lang="en-US" dirty="0">
              <a:ea typeface="+mj-ea"/>
              <a:cs typeface="+mj-cs"/>
            </a:endParaRPr>
          </a:p>
        </p:txBody>
      </p:sp>
      <p:sp>
        <p:nvSpPr>
          <p:cNvPr id="5" name="Content Placeholder 4"/>
          <p:cNvSpPr>
            <a:spLocks noGrp="1"/>
          </p:cNvSpPr>
          <p:nvPr>
            <p:ph idx="1"/>
          </p:nvPr>
        </p:nvSpPr>
        <p:spPr/>
        <p:txBody>
          <a:bodyPr rtlCol="0">
            <a:normAutofit lnSpcReduction="10000"/>
          </a:bodyPr>
          <a:lstStyle/>
          <a:p>
            <a:pPr>
              <a:defRPr/>
            </a:pPr>
            <a:r>
              <a:rPr lang="en-US" sz="3000" dirty="0"/>
              <a:t>Comprehensive </a:t>
            </a:r>
            <a:r>
              <a:rPr lang="en-US" sz="3000" dirty="0" smtClean="0"/>
              <a:t>collection</a:t>
            </a:r>
          </a:p>
          <a:p>
            <a:pPr lvl="1">
              <a:buFont typeface="Lucida Grande"/>
              <a:buChar char="-"/>
              <a:defRPr/>
            </a:pPr>
            <a:r>
              <a:rPr lang="en-US" sz="2600" dirty="0" smtClean="0"/>
              <a:t>Preservation…with Access</a:t>
            </a:r>
          </a:p>
          <a:p>
            <a:pPr>
              <a:defRPr/>
            </a:pPr>
            <a:r>
              <a:rPr lang="en-US" sz="3000" dirty="0" smtClean="0"/>
              <a:t>Shared </a:t>
            </a:r>
            <a:r>
              <a:rPr lang="en-US" sz="3000" dirty="0"/>
              <a:t>strategies</a:t>
            </a:r>
          </a:p>
          <a:p>
            <a:pPr lvl="1">
              <a:defRPr/>
            </a:pPr>
            <a:r>
              <a:rPr lang="en-US" sz="2600" dirty="0" smtClean="0"/>
              <a:t>Collection </a:t>
            </a:r>
            <a:r>
              <a:rPr lang="en-US" sz="2600" dirty="0"/>
              <a:t>management, </a:t>
            </a:r>
            <a:r>
              <a:rPr lang="en-US" sz="2600" dirty="0" smtClean="0"/>
              <a:t>development</a:t>
            </a:r>
          </a:p>
          <a:p>
            <a:pPr lvl="1">
              <a:defRPr/>
            </a:pPr>
            <a:r>
              <a:rPr lang="en-US" sz="2600" dirty="0" smtClean="0"/>
              <a:t>Copyright</a:t>
            </a:r>
            <a:endParaRPr lang="en-US" sz="2600" dirty="0"/>
          </a:p>
          <a:p>
            <a:pPr lvl="1">
              <a:defRPr/>
            </a:pPr>
            <a:r>
              <a:rPr lang="en-US" sz="2600" dirty="0" smtClean="0"/>
              <a:t>Preservation (digital and print)</a:t>
            </a:r>
          </a:p>
          <a:p>
            <a:pPr lvl="1">
              <a:defRPr/>
            </a:pPr>
            <a:r>
              <a:rPr lang="en-US" sz="2600"/>
              <a:t>Bibliographic </a:t>
            </a:r>
            <a:r>
              <a:rPr lang="en-US" sz="2600" smtClean="0"/>
              <a:t>Indeterminacy</a:t>
            </a:r>
            <a:endParaRPr lang="en-US" sz="2600" dirty="0" smtClean="0"/>
          </a:p>
          <a:p>
            <a:pPr lvl="1">
              <a:defRPr/>
            </a:pPr>
            <a:r>
              <a:rPr lang="en-US" sz="2600" dirty="0"/>
              <a:t>Discovery / </a:t>
            </a:r>
            <a:r>
              <a:rPr lang="en-US" sz="2600" dirty="0" smtClean="0"/>
              <a:t>Use</a:t>
            </a:r>
            <a:endParaRPr lang="en-US" sz="2600" dirty="0"/>
          </a:p>
          <a:p>
            <a:pPr lvl="1">
              <a:defRPr/>
            </a:pPr>
            <a:r>
              <a:rPr lang="en-US" sz="2600" dirty="0"/>
              <a:t>Efficient user services</a:t>
            </a:r>
          </a:p>
          <a:p>
            <a:pPr>
              <a:defRPr/>
            </a:pPr>
            <a:r>
              <a:rPr lang="en-US" sz="3000" dirty="0"/>
              <a:t>Public Good</a:t>
            </a:r>
          </a:p>
          <a:p>
            <a:pPr>
              <a:buNone/>
            </a:pPr>
            <a:endParaRPr lang="en-US" sz="2600" dirty="0"/>
          </a:p>
          <a:p>
            <a:endParaRPr lang="en-US" dirty="0"/>
          </a:p>
        </p:txBody>
      </p:sp>
    </p:spTree>
    <p:extLst>
      <p:ext uri="{BB962C8B-B14F-4D97-AF65-F5344CB8AC3E}">
        <p14:creationId xmlns:p14="http://schemas.microsoft.com/office/powerpoint/2010/main" val="9775152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ea typeface="+mj-ea"/>
                <a:cs typeface="+mj-cs"/>
              </a:rPr>
              <a:t>Preservation</a:t>
            </a:r>
            <a:endParaRPr lang="en-US" dirty="0">
              <a:ea typeface="+mj-ea"/>
              <a:cs typeface="+mj-cs"/>
            </a:endParaRPr>
          </a:p>
        </p:txBody>
      </p:sp>
      <p:sp>
        <p:nvSpPr>
          <p:cNvPr id="3" name="Content Placeholder 2"/>
          <p:cNvSpPr>
            <a:spLocks noGrp="1"/>
          </p:cNvSpPr>
          <p:nvPr>
            <p:ph idx="1"/>
          </p:nvPr>
        </p:nvSpPr>
        <p:spPr>
          <a:xfrm>
            <a:off x="457200" y="1600200"/>
            <a:ext cx="8229600" cy="4895850"/>
          </a:xfrm>
        </p:spPr>
        <p:txBody>
          <a:bodyPr rtlCol="0">
            <a:normAutofit fontScale="77500" lnSpcReduction="20000"/>
          </a:bodyPr>
          <a:lstStyle/>
          <a:p>
            <a:pPr>
              <a:lnSpc>
                <a:spcPct val="120000"/>
              </a:lnSpc>
              <a:defRPr/>
            </a:pPr>
            <a:r>
              <a:rPr lang="en-US" dirty="0" smtClean="0">
                <a:ea typeface="+mn-ea"/>
              </a:rPr>
              <a:t>Bit-level, migration</a:t>
            </a:r>
          </a:p>
          <a:p>
            <a:pPr>
              <a:lnSpc>
                <a:spcPct val="120000"/>
              </a:lnSpc>
              <a:defRPr/>
            </a:pPr>
            <a:r>
              <a:rPr lang="en-US" dirty="0" smtClean="0">
                <a:ea typeface="+mn-ea"/>
              </a:rPr>
              <a:t>Standard and open formats (ITU G4 TIFF, JPEG2000, JPG, Unicode)</a:t>
            </a:r>
          </a:p>
          <a:p>
            <a:pPr>
              <a:lnSpc>
                <a:spcPct val="120000"/>
              </a:lnSpc>
              <a:defRPr/>
            </a:pPr>
            <a:r>
              <a:rPr lang="en-US" dirty="0" smtClean="0">
                <a:ea typeface="+mn-ea"/>
              </a:rPr>
              <a:t>Validation, integrity, redundancy</a:t>
            </a:r>
          </a:p>
          <a:p>
            <a:pPr>
              <a:lnSpc>
                <a:spcPct val="120000"/>
              </a:lnSpc>
            </a:pPr>
            <a:r>
              <a:rPr lang="en-US" dirty="0" smtClean="0"/>
              <a:t>Philosophy: Designed for large-scale</a:t>
            </a:r>
          </a:p>
          <a:p>
            <a:pPr lvl="1">
              <a:lnSpc>
                <a:spcPct val="120000"/>
              </a:lnSpc>
            </a:pPr>
            <a:r>
              <a:rPr lang="en-US" dirty="0" smtClean="0"/>
              <a:t>OAIS</a:t>
            </a:r>
            <a:r>
              <a:rPr lang="en-US" dirty="0"/>
              <a:t>/TRAC</a:t>
            </a:r>
          </a:p>
          <a:p>
            <a:pPr lvl="1">
              <a:lnSpc>
                <a:spcPct val="120000"/>
              </a:lnSpc>
            </a:pPr>
            <a:r>
              <a:rPr lang="en-US" dirty="0"/>
              <a:t>Consistency</a:t>
            </a:r>
          </a:p>
          <a:p>
            <a:pPr lvl="1">
              <a:lnSpc>
                <a:spcPct val="120000"/>
              </a:lnSpc>
            </a:pPr>
            <a:r>
              <a:rPr lang="en-US" dirty="0"/>
              <a:t>Standardization</a:t>
            </a:r>
          </a:p>
          <a:p>
            <a:pPr lvl="1">
              <a:lnSpc>
                <a:spcPct val="120000"/>
              </a:lnSpc>
            </a:pPr>
            <a:r>
              <a:rPr lang="en-US" dirty="0"/>
              <a:t>Simplicity (in design, not function)</a:t>
            </a:r>
          </a:p>
          <a:p>
            <a:pPr lvl="1">
              <a:lnSpc>
                <a:spcPct val="120000"/>
              </a:lnSpc>
            </a:pPr>
            <a:r>
              <a:rPr lang="en-US" dirty="0"/>
              <a:t>Practicality</a:t>
            </a:r>
          </a:p>
          <a:p>
            <a:pPr lvl="1">
              <a:lnSpc>
                <a:spcPct val="120000"/>
              </a:lnSpc>
            </a:pPr>
            <a:r>
              <a:rPr lang="en-US" dirty="0"/>
              <a:t>Sustainability</a:t>
            </a:r>
          </a:p>
          <a:p>
            <a:pPr>
              <a:defRPr/>
            </a:pPr>
            <a:endParaRPr lang="en-US" dirty="0" smtClean="0">
              <a:ea typeface="+mn-ea"/>
            </a:endParaRPr>
          </a:p>
        </p:txBody>
      </p:sp>
    </p:spTree>
    <p:extLst>
      <p:ext uri="{BB962C8B-B14F-4D97-AF65-F5344CB8AC3E}">
        <p14:creationId xmlns:p14="http://schemas.microsoft.com/office/powerpoint/2010/main" val="41386689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152400"/>
            <a:ext cx="9156368" cy="6350000"/>
          </a:xfrm>
          <a:prstGeom prst="rect">
            <a:avLst/>
          </a:prstGeom>
        </p:spPr>
      </p:pic>
      <p:sp>
        <p:nvSpPr>
          <p:cNvPr id="3" name="TextBox 2"/>
          <p:cNvSpPr txBox="1"/>
          <p:nvPr/>
        </p:nvSpPr>
        <p:spPr>
          <a:xfrm>
            <a:off x="4843330" y="2230015"/>
            <a:ext cx="738313" cy="430887"/>
          </a:xfrm>
          <a:prstGeom prst="rect">
            <a:avLst/>
          </a:prstGeom>
          <a:noFill/>
          <a:ln w="3175" cmpd="sng">
            <a:solidFill>
              <a:schemeClr val="tx1"/>
            </a:solidFill>
          </a:ln>
        </p:spPr>
        <p:txBody>
          <a:bodyPr wrap="square" rtlCol="0">
            <a:spAutoFit/>
          </a:bodyPr>
          <a:lstStyle/>
          <a:p>
            <a:r>
              <a:rPr lang="en-US" sz="1100" dirty="0" smtClean="0"/>
              <a:t>Holdings Database</a:t>
            </a:r>
            <a:endParaRPr lang="en-US" sz="1100" dirty="0"/>
          </a:p>
        </p:txBody>
      </p:sp>
    </p:spTree>
    <p:extLst>
      <p:ext uri="{BB962C8B-B14F-4D97-AF65-F5344CB8AC3E}">
        <p14:creationId xmlns:p14="http://schemas.microsoft.com/office/powerpoint/2010/main" val="10598333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Package</a:t>
            </a:r>
            <a:endParaRPr lang="en-US" dirty="0"/>
          </a:p>
        </p:txBody>
      </p:sp>
      <p:sp>
        <p:nvSpPr>
          <p:cNvPr id="5" name="Flowchart: Multidocument 486"/>
          <p:cNvSpPr/>
          <p:nvPr/>
        </p:nvSpPr>
        <p:spPr>
          <a:xfrm>
            <a:off x="2283584" y="2328233"/>
            <a:ext cx="1320800" cy="1019302"/>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images</a:t>
            </a:r>
            <a:endParaRPr lang="en-US" sz="2400"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386193" y="2059988"/>
            <a:ext cx="1234215" cy="822438"/>
          </a:xfrm>
          <a:prstGeom prst="rect">
            <a:avLst/>
          </a:prstGeom>
          <a:noFill/>
          <a:ln w="9525">
            <a:noFill/>
            <a:miter lim="800000"/>
            <a:headEnd/>
            <a:tailEnd/>
          </a:ln>
          <a:effectLst/>
        </p:spPr>
      </p:pic>
      <p:sp>
        <p:nvSpPr>
          <p:cNvPr id="11" name="TextBox 10"/>
          <p:cNvSpPr txBox="1"/>
          <p:nvPr/>
        </p:nvSpPr>
        <p:spPr>
          <a:xfrm>
            <a:off x="850901" y="79565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2" name="TextBox 11"/>
          <p:cNvSpPr txBox="1"/>
          <p:nvPr/>
        </p:nvSpPr>
        <p:spPr>
          <a:xfrm>
            <a:off x="1003301" y="81089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3" name="Flowchart: Document 298"/>
          <p:cNvSpPr/>
          <p:nvPr/>
        </p:nvSpPr>
        <p:spPr>
          <a:xfrm>
            <a:off x="889000" y="79662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4" name="Flowchart: Document 298"/>
          <p:cNvSpPr/>
          <p:nvPr/>
        </p:nvSpPr>
        <p:spPr>
          <a:xfrm>
            <a:off x="1041400" y="81186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5" name="Flowchart: Document 173"/>
          <p:cNvSpPr/>
          <p:nvPr/>
        </p:nvSpPr>
        <p:spPr>
          <a:xfrm>
            <a:off x="5876668" y="2347537"/>
            <a:ext cx="1156716" cy="99999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Source METS</a:t>
            </a:r>
            <a:endParaRPr lang="en-US" sz="2400" dirty="0">
              <a:solidFill>
                <a:schemeClr val="tx1"/>
              </a:solidFill>
            </a:endParaRPr>
          </a:p>
        </p:txBody>
      </p:sp>
      <p:sp>
        <p:nvSpPr>
          <p:cNvPr id="16" name="Flowchart: Multidocument 486"/>
          <p:cNvSpPr/>
          <p:nvPr/>
        </p:nvSpPr>
        <p:spPr>
          <a:xfrm>
            <a:off x="4048884" y="2328233"/>
            <a:ext cx="1320800" cy="1019302"/>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text</a:t>
            </a:r>
            <a:endParaRPr lang="en-US" sz="2400" dirty="0">
              <a:solidFill>
                <a:schemeClr val="tx1"/>
              </a:solidFill>
            </a:endParaRPr>
          </a:p>
        </p:txBody>
      </p:sp>
      <p:sp>
        <p:nvSpPr>
          <p:cNvPr id="17" name="Flowchart: Document 173"/>
          <p:cNvSpPr/>
          <p:nvPr/>
        </p:nvSpPr>
        <p:spPr>
          <a:xfrm>
            <a:off x="4024884" y="4135013"/>
            <a:ext cx="1156716" cy="99999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HT</a:t>
            </a:r>
          </a:p>
          <a:p>
            <a:pPr algn="ctr"/>
            <a:r>
              <a:rPr lang="en-US" sz="2400" dirty="0" smtClean="0">
                <a:solidFill>
                  <a:schemeClr val="tx1"/>
                </a:solidFill>
              </a:rPr>
              <a:t>METS</a:t>
            </a:r>
            <a:endParaRPr lang="en-US" sz="2400" dirty="0">
              <a:solidFill>
                <a:schemeClr val="tx1"/>
              </a:solidFill>
            </a:endParaRPr>
          </a:p>
        </p:txBody>
      </p:sp>
      <p:sp>
        <p:nvSpPr>
          <p:cNvPr id="20" name="Rectangle 19"/>
          <p:cNvSpPr/>
          <p:nvPr/>
        </p:nvSpPr>
        <p:spPr>
          <a:xfrm>
            <a:off x="2016884" y="2104452"/>
            <a:ext cx="5295900" cy="1422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6891267" y="3249366"/>
            <a:ext cx="843033" cy="843033"/>
          </a:xfrm>
          <a:prstGeom prst="rect">
            <a:avLst/>
          </a:prstGeom>
        </p:spPr>
      </p:pic>
      <p:sp>
        <p:nvSpPr>
          <p:cNvPr id="18" name="TextBox 17"/>
          <p:cNvSpPr txBox="1"/>
          <p:nvPr/>
        </p:nvSpPr>
        <p:spPr>
          <a:xfrm>
            <a:off x="7079280" y="3520397"/>
            <a:ext cx="467007" cy="369332"/>
          </a:xfrm>
          <a:prstGeom prst="rect">
            <a:avLst/>
          </a:prstGeom>
          <a:noFill/>
        </p:spPr>
        <p:txBody>
          <a:bodyPr wrap="none" rtlCol="0">
            <a:spAutoFit/>
          </a:bodyPr>
          <a:lstStyle/>
          <a:p>
            <a:r>
              <a:rPr lang="en-US" dirty="0" smtClean="0">
                <a:solidFill>
                  <a:schemeClr val="bg1"/>
                </a:solidFill>
              </a:rPr>
              <a:t>Zip</a:t>
            </a:r>
            <a:endParaRPr lang="en-US" dirty="0">
              <a:solidFill>
                <a:schemeClr val="bg1"/>
              </a:solidFill>
            </a:endParaRPr>
          </a:p>
        </p:txBody>
      </p:sp>
    </p:spTree>
    <p:extLst>
      <p:ext uri="{BB962C8B-B14F-4D97-AF65-F5344CB8AC3E}">
        <p14:creationId xmlns:p14="http://schemas.microsoft.com/office/powerpoint/2010/main" val="37400237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967</TotalTime>
  <Words>1521</Words>
  <Application>Microsoft Macintosh PowerPoint</Application>
  <PresentationFormat>On-screen Show (4:3)</PresentationFormat>
  <Paragraphs>337</Paragraphs>
  <Slides>21</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Worksheet</vt:lpstr>
      <vt:lpstr>HathiTrust METS and PREMIS</vt:lpstr>
      <vt:lpstr>Partnership</vt:lpstr>
      <vt:lpstr>Content</vt:lpstr>
      <vt:lpstr>The Name</vt:lpstr>
      <vt:lpstr>Mission </vt:lpstr>
      <vt:lpstr>Collections and Collaboration</vt:lpstr>
      <vt:lpstr>Preservation</vt:lpstr>
      <vt:lpstr>PowerPoint Presentation</vt:lpstr>
      <vt:lpstr>Object Package</vt:lpstr>
      <vt:lpstr>Architecture &amp; Management</vt:lpstr>
      <vt:lpstr>PowerPoint Presentation</vt:lpstr>
      <vt:lpstr>METS Object</vt:lpstr>
      <vt:lpstr>Metadata</vt:lpstr>
      <vt:lpstr>HathiTrust METS</vt:lpstr>
      <vt:lpstr>Source METS </vt:lpstr>
      <vt:lpstr>HathiTrust METS (2)</vt:lpstr>
      <vt:lpstr>Source METS (2)</vt:lpstr>
      <vt:lpstr>Vocabularies</vt:lpstr>
      <vt:lpstr>Change Management</vt:lpstr>
      <vt:lpstr>Print Holdings Database</vt:lpstr>
      <vt:lpstr>Rights Database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jjyork</dc:creator>
  <cp:lastModifiedBy>jjyork</cp:lastModifiedBy>
  <cp:revision>26</cp:revision>
  <dcterms:created xsi:type="dcterms:W3CDTF">2011-10-24T20:39:05Z</dcterms:created>
  <dcterms:modified xsi:type="dcterms:W3CDTF">2011-11-10T12:33:03Z</dcterms:modified>
</cp:coreProperties>
</file>