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9"/>
  </p:notesMasterIdLst>
  <p:sldIdLst>
    <p:sldId id="258" r:id="rId3"/>
    <p:sldId id="465" r:id="rId4"/>
    <p:sldId id="645" r:id="rId5"/>
    <p:sldId id="644" r:id="rId6"/>
    <p:sldId id="667" r:id="rId7"/>
    <p:sldId id="643" r:id="rId8"/>
    <p:sldId id="629" r:id="rId9"/>
    <p:sldId id="625" r:id="rId10"/>
    <p:sldId id="626" r:id="rId11"/>
    <p:sldId id="627" r:id="rId12"/>
    <p:sldId id="628" r:id="rId13"/>
    <p:sldId id="646" r:id="rId14"/>
    <p:sldId id="491" r:id="rId15"/>
    <p:sldId id="647" r:id="rId16"/>
    <p:sldId id="648" r:id="rId17"/>
    <p:sldId id="649" r:id="rId18"/>
    <p:sldId id="650" r:id="rId19"/>
    <p:sldId id="668" r:id="rId20"/>
    <p:sldId id="669" r:id="rId21"/>
    <p:sldId id="651" r:id="rId22"/>
    <p:sldId id="652" r:id="rId23"/>
    <p:sldId id="653" r:id="rId24"/>
    <p:sldId id="654" r:id="rId25"/>
    <p:sldId id="655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664" r:id="rId35"/>
    <p:sldId id="666" r:id="rId36"/>
    <p:sldId id="665" r:id="rId37"/>
    <p:sldId id="67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7" autoAdjust="0"/>
    <p:restoredTop sz="62226" autoAdjust="0"/>
  </p:normalViewPr>
  <p:slideViewPr>
    <p:cSldViewPr snapToGrid="0" snapToObjects="1">
      <p:cViewPr varScale="1">
        <p:scale>
          <a:sx n="53" d="100"/>
          <a:sy n="53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0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126968503937"/>
          <c:y val="0.049375"/>
          <c:w val="0.597976049868766"/>
          <c:h val="0.75805216535433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Volumes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(Oct)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2.477871E6</c:v>
                </c:pt>
                <c:pt idx="1">
                  <c:v>5.221092E6</c:v>
                </c:pt>
                <c:pt idx="2">
                  <c:v>7.836698E6</c:v>
                </c:pt>
                <c:pt idx="3">
                  <c:v>9.966572E6</c:v>
                </c:pt>
                <c:pt idx="4">
                  <c:v>1.0531566E7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Public Domain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(Oct)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372085.0</c:v>
                </c:pt>
                <c:pt idx="1">
                  <c:v>758947.0</c:v>
                </c:pt>
                <c:pt idx="2">
                  <c:v>1.959223E6</c:v>
                </c:pt>
                <c:pt idx="3">
                  <c:v>2.712626E6</c:v>
                </c:pt>
                <c:pt idx="4">
                  <c:v>3.218132E6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100024"/>
        <c:axId val="595910840"/>
      </c:lineChart>
      <c:catAx>
        <c:axId val="589100024"/>
        <c:scaling>
          <c:orientation val="minMax"/>
        </c:scaling>
        <c:delete val="0"/>
        <c:axPos val="b"/>
        <c:majorTickMark val="out"/>
        <c:minorTickMark val="none"/>
        <c:tickLblPos val="nextTo"/>
        <c:crossAx val="595910840"/>
        <c:crosses val="autoZero"/>
        <c:auto val="1"/>
        <c:lblAlgn val="ctr"/>
        <c:lblOffset val="100"/>
        <c:noMultiLvlLbl val="0"/>
      </c:catAx>
      <c:valAx>
        <c:axId val="5959108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89100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893766463833"/>
          <c:y val="0.350795767716535"/>
          <c:w val="0.201017720190578"/>
          <c:h val="0.1859084645669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600" b="0" i="0"/>
                    </a:pPr>
                    <a:r>
                      <a:rPr lang="en-US" sz="2000" dirty="0" smtClean="0"/>
                      <a:t>In-copyright or undetermined</a:t>
                    </a:r>
                  </a:p>
                  <a:p>
                    <a:pPr>
                      <a:defRPr sz="2600" b="0" i="0"/>
                    </a:pPr>
                    <a:r>
                      <a:rPr lang="en-US" sz="2000" dirty="0" smtClean="0"/>
                      <a:t>70%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30%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0.94</c:v>
                </c:pt>
                <c:pt idx="1">
                  <c:v>0.94</c:v>
                </c:pt>
                <c:pt idx="2">
                  <c:v>0.81</c:v>
                </c:pt>
                <c:pt idx="3">
                  <c:v>0.69</c:v>
                </c:pt>
                <c:pt idx="4">
                  <c:v>0.6</c:v>
                </c:pt>
                <c:pt idx="5">
                  <c:v>0.52</c:v>
                </c:pt>
                <c:pt idx="6">
                  <c:v>0.46</c:v>
                </c:pt>
                <c:pt idx="7">
                  <c:v>0.45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California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2" formatCode="0%">
                  <c:v>0.13</c:v>
                </c:pt>
                <c:pt idx="3" formatCode="0%">
                  <c:v>0.21</c:v>
                </c:pt>
                <c:pt idx="4" formatCode="0%">
                  <c:v>0.26</c:v>
                </c:pt>
                <c:pt idx="5" formatCode="0%">
                  <c:v>0.28</c:v>
                </c:pt>
                <c:pt idx="6" formatCode="0%">
                  <c:v>0.32</c:v>
                </c:pt>
                <c:pt idx="7" formatCode="0%">
                  <c:v>0.33</c:v>
                </c:pt>
                <c:pt idx="8" formatCode="0%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Wisconsin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Cornell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0.04</c:v>
                </c:pt>
                <c:pt idx="7" formatCode="0%">
                  <c:v>0.04</c:v>
                </c:pt>
                <c:pt idx="8" formatCode="0%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NYPL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4" formatCode="0%">
                  <c:v>0.03</c:v>
                </c:pt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Princeton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Indiana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Sheet1!$B$8:$J$8</c:f>
              <c:numCache>
                <c:formatCode>General</c:formatCode>
                <c:ptCount val="9"/>
                <c:pt idx="2" formatCode="0%">
                  <c:v>0.0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%">
                  <c:v>0.02</c:v>
                </c:pt>
                <c:pt idx="6" formatCode="0%">
                  <c:v>0.02</c:v>
                </c:pt>
                <c:pt idx="7" formatCode="0%">
                  <c:v>0.02</c:v>
                </c:pt>
                <c:pt idx="8" formatCode="0%">
                  <c:v>0.02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Columbia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Sheet1!$B$9:$J$9</c:f>
              <c:numCache>
                <c:formatCode>General</c:formatCode>
                <c:ptCount val="9"/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Harvard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Sheet1!$B$10:$J$10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LoC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Madrid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Sheet1!$B$12:$J$12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Minnesota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Sheet1!$B$13:$J$13</c:f>
              <c:numCache>
                <c:formatCode>General</c:formatCode>
                <c:ptCount val="9"/>
                <c:pt idx="3" formatCode="0%">
                  <c:v>0.01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Virginia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Sheet1!$B$14:$J$14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Chicago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Sheet1!$B$15:$J$15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Duke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Sheet1!$B$16:$J$16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Illinois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Sheet1!$B$17:$J$17</c:f>
              <c:numCache>
                <c:formatCode>General</c:formatCode>
                <c:ptCount val="9"/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NCSU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Sheet1!$B$18:$J$18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Northwestern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Sheet1!$B$19:$J$19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Penn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Sheet1!$B$20:$J$20</c:f>
              <c:numCache>
                <c:formatCode>General</c:formatCode>
                <c:ptCount val="9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Purdue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Sheet1!$B$21:$J$21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UNC-Chapel Hill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Sheet1!$B$22:$J$22</c:f>
              <c:numCache>
                <c:formatCode>General</c:formatCode>
                <c:ptCount val="9"/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Utah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Sheet1!$B$23:$J$23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Yale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Sheet1!$B$24:$J$24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660968"/>
        <c:axId val="446829880"/>
      </c:areaChart>
      <c:catAx>
        <c:axId val="48666096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446829880"/>
        <c:crosses val="autoZero"/>
        <c:auto val="1"/>
        <c:lblAlgn val="ctr"/>
        <c:lblOffset val="100"/>
        <c:noMultiLvlLbl val="0"/>
      </c:catAx>
      <c:valAx>
        <c:axId val="446829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66609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3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3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4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04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1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3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0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9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71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9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3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F9D03-2E4D-D34E-B5EE-E79C2F35546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88069" name="Rectangle 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8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48823" y="1466501"/>
            <a:ext cx="7366335" cy="3876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18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hathitrust.org/access_us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htrc" TargetMode="External"/><Relationship Id="rId4" Type="http://schemas.openxmlformats.org/officeDocument/2006/relationships/hyperlink" Target="http://www.lis.illinois.edu/articles/2012/09/hathitrust-research-center-inaugurates-first-annual-uncamp" TargetMode="External"/><Relationship Id="rId5" Type="http://schemas.openxmlformats.org/officeDocument/2006/relationships/hyperlink" Target="http://hacklibschool.wordpress.com/tag/hathitrust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blogs/perspectives-from-hathitrust/whats-in-your-collection" TargetMode="External"/><Relationship Id="rId4" Type="http://schemas.openxmlformats.org/officeDocument/2006/relationships/hyperlink" Target="http://www.hathitrust.org/resource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smtClean="0"/>
              <a:t>Update on Developments and Activities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 Selectors</a:t>
            </a:r>
            <a:endParaRPr lang="en-US" dirty="0" smtClean="0"/>
          </a:p>
          <a:p>
            <a:pPr algn="ctr"/>
            <a:r>
              <a:rPr lang="en-US" dirty="0" smtClean="0"/>
              <a:t>October 9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</a:p>
          <a:p>
            <a:pPr algn="ctr"/>
            <a:r>
              <a:rPr lang="en-US" dirty="0" smtClean="0"/>
              <a:t>Jeremy York, </a:t>
            </a:r>
            <a:r>
              <a:rPr lang="en-US" dirty="0" smtClean="0"/>
              <a:t>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824253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21488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28510210"/>
              </p:ext>
            </p:extLst>
          </p:nvPr>
        </p:nvGraphicFramePr>
        <p:xfrm>
          <a:off x="500250" y="615801"/>
          <a:ext cx="8331094" cy="571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35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Services: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8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Phrase Searching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quotes to search an exact phrase: e.g., "occult fiction"</a:t>
            </a:r>
          </a:p>
          <a:p>
            <a:r>
              <a:rPr lang="en-US" dirty="0" smtClean="0"/>
              <a:t>Wildcards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* or ? to search for alternate forms of a word. Use * to stand for several characters, and ? for a single character: e.g., </a:t>
            </a:r>
            <a:r>
              <a:rPr lang="en-US" dirty="0" err="1"/>
              <a:t>optim</a:t>
            </a:r>
            <a:r>
              <a:rPr lang="en-US" dirty="0"/>
              <a:t>* will find optimal, optimize or optimum; </a:t>
            </a:r>
            <a:r>
              <a:rPr lang="en-US" dirty="0" err="1"/>
              <a:t>wom?n</a:t>
            </a:r>
            <a:r>
              <a:rPr lang="en-US" dirty="0"/>
              <a:t> will find woman and women.</a:t>
            </a:r>
          </a:p>
          <a:p>
            <a:r>
              <a:rPr lang="en-US" dirty="0"/>
              <a:t>Boolean </a:t>
            </a:r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AND and OR between words to combine them with Boolean logic: e.g., (heart OR cardiac) AND surgery will find items about heart surgery or cardiac surgery.</a:t>
            </a:r>
          </a:p>
          <a:p>
            <a:r>
              <a:rPr lang="en-US" dirty="0"/>
              <a:t>Advanced search</a:t>
            </a:r>
          </a:p>
          <a:p>
            <a:r>
              <a:rPr lang="en-US" dirty="0"/>
              <a:t>Facets</a:t>
            </a:r>
          </a:p>
          <a:p>
            <a:r>
              <a:rPr lang="en-US" dirty="0"/>
              <a:t>Mobile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Phrase </a:t>
            </a:r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quotes to search an exact phrase: e.g., "occult fiction"</a:t>
            </a:r>
          </a:p>
          <a:p>
            <a:r>
              <a:rPr lang="en-US" dirty="0"/>
              <a:t>Multiple Term </a:t>
            </a:r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your search terms are not quoted phrases, avoid common words (such as: 'a', 'and', 'of', 'the', etc.) to speed up your search.</a:t>
            </a:r>
          </a:p>
          <a:p>
            <a:r>
              <a:rPr lang="en-US" dirty="0"/>
              <a:t>Boolean </a:t>
            </a:r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AND and OR between words to combine them with Boolean logic: e.g., heart OR cardiac will find items containing the word heart or the word cardiac; heart AND cardiac will find items containing both words. Use a minus (-) to remove words from the result e.g., heart  -cardiac will find items containing the word heart that do not include the word cardiac.</a:t>
            </a:r>
          </a:p>
          <a:p>
            <a:r>
              <a:rPr lang="en-US" dirty="0"/>
              <a:t>Advanced Search (phase 2 completed in April)</a:t>
            </a:r>
          </a:p>
          <a:p>
            <a:r>
              <a:rPr lang="en-US" dirty="0"/>
              <a:t>Facets</a:t>
            </a:r>
          </a:p>
          <a:p>
            <a:r>
              <a:rPr lang="en-US" dirty="0"/>
              <a:t>Spelling suggestion feature (coming soon)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within a volume (including in-copyright)</a:t>
            </a:r>
          </a:p>
          <a:p>
            <a:r>
              <a:rPr lang="en-US" dirty="0"/>
              <a:t>Find in a library</a:t>
            </a:r>
          </a:p>
          <a:p>
            <a:r>
              <a:rPr lang="en-US" dirty="0"/>
              <a:t>Search within a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8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Services: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Use: general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PageTurner</a:t>
            </a:r>
            <a:r>
              <a:rPr lang="en-US" dirty="0"/>
              <a:t> </a:t>
            </a:r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Scroll </a:t>
            </a:r>
            <a:r>
              <a:rPr lang="en-US" dirty="0"/>
              <a:t>- now </a:t>
            </a:r>
            <a:r>
              <a:rPr lang="en-US" dirty="0" smtClean="0"/>
              <a:t>default</a:t>
            </a:r>
            <a:endParaRPr lang="en-US" dirty="0"/>
          </a:p>
          <a:p>
            <a:pPr lvl="1"/>
            <a:r>
              <a:rPr lang="en-US" dirty="0" smtClean="0"/>
              <a:t>Flip</a:t>
            </a:r>
          </a:p>
          <a:p>
            <a:pPr lvl="1"/>
            <a:r>
              <a:rPr lang="en-US" dirty="0" smtClean="0"/>
              <a:t>Thumbnail</a:t>
            </a:r>
          </a:p>
          <a:p>
            <a:pPr lvl="1"/>
            <a:r>
              <a:rPr lang="en-US" dirty="0" smtClean="0"/>
              <a:t>Classic</a:t>
            </a:r>
          </a:p>
          <a:p>
            <a:pPr lvl="1"/>
            <a:r>
              <a:rPr lang="en-US" dirty="0" smtClean="0"/>
              <a:t>OCR</a:t>
            </a:r>
            <a:endParaRPr lang="en-US" dirty="0"/>
          </a:p>
          <a:p>
            <a:r>
              <a:rPr lang="en-US" dirty="0"/>
              <a:t>Jump to book sections</a:t>
            </a:r>
          </a:p>
          <a:p>
            <a:r>
              <a:rPr lang="en-US" dirty="0"/>
              <a:t>Rotate pages</a:t>
            </a:r>
          </a:p>
          <a:p>
            <a:r>
              <a:rPr lang="en-US" dirty="0"/>
              <a:t>Accessible interface</a:t>
            </a:r>
          </a:p>
          <a:p>
            <a:pPr lvl="1"/>
            <a:r>
              <a:rPr lang="en-US" dirty="0"/>
              <a:t>Access to users registered with OSSD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3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Content Placeholder 3" descr="SSD_top.png"/>
          <p:cNvPicPr>
            <a:picLocks noGrp="1" noChangeAspect="1"/>
          </p:cNvPicPr>
          <p:nvPr/>
        </p:nvPicPr>
        <p:blipFill>
          <a:blip r:embed="rId2"/>
          <a:srcRect t="5421"/>
          <a:stretch>
            <a:fillRect/>
          </a:stretch>
        </p:blipFill>
        <p:spPr bwMode="auto">
          <a:xfrm>
            <a:off x="176213" y="165100"/>
            <a:ext cx="1271587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4" name="Content Placeholder 3" descr="SSD_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744538"/>
            <a:ext cx="43434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5" name="Left Arrow Callout 4"/>
          <p:cNvSpPr/>
          <p:nvPr/>
        </p:nvSpPr>
        <p:spPr>
          <a:xfrm>
            <a:off x="5105400" y="2438400"/>
            <a:ext cx="3810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4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Descriptive headings added (hidden from GUI with CSS)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5486400" y="1219200"/>
            <a:ext cx="3429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85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Info about SSD service &amp; link to accessibility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54102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Images used for style are in css so no need to use alt tags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4267200" y="685800"/>
            <a:ext cx="2895600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15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Skip navigation 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4196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Access keys for navigating pages with keyboard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4290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Added labels &amp; descriptive titles to forms &amp; ToC table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4724400"/>
            <a:ext cx="838200" cy="1219200"/>
          </a:xfrm>
          <a:prstGeom prst="roundRect">
            <a:avLst/>
          </a:prstGeom>
          <a:noFill/>
          <a:ln w="412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49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Use: general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interface</a:t>
            </a:r>
          </a:p>
          <a:p>
            <a:r>
              <a:rPr lang="en-US" dirty="0"/>
              <a:t>Embed a book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www.hathitrust.org</a:t>
            </a:r>
            <a:r>
              <a:rPr lang="en-US" dirty="0"/>
              <a:t>/embed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5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1317258"/>
            <a:ext cx="2293938" cy="51890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8" y="1317257"/>
            <a:ext cx="2393950" cy="51890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5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317256"/>
            <a:ext cx="2495550" cy="51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Polytechnic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7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</a:t>
            </a:r>
            <a:endParaRPr lang="en-US" dirty="0"/>
          </a:p>
          <a:p>
            <a:pPr lvl="1"/>
            <a:r>
              <a:rPr lang="en-US" dirty="0"/>
              <a:t>Single page PDF of public domain and open access works</a:t>
            </a:r>
          </a:p>
          <a:p>
            <a:pPr lvl="1"/>
            <a:r>
              <a:rPr lang="en-US" dirty="0"/>
              <a:t>Full PDF of public domain and open access works where no restrictions; Full </a:t>
            </a:r>
            <a:r>
              <a:rPr lang="en-US" dirty="0" err="1"/>
              <a:t>ePubs</a:t>
            </a:r>
            <a:r>
              <a:rPr lang="en-US" dirty="0"/>
              <a:t> available in mobile</a:t>
            </a:r>
          </a:p>
          <a:p>
            <a:r>
              <a:rPr lang="en-US" dirty="0"/>
              <a:t>Partners</a:t>
            </a:r>
          </a:p>
          <a:p>
            <a:pPr lvl="1"/>
            <a:r>
              <a:rPr lang="en-US" dirty="0"/>
              <a:t>Full PDF of public domain and open access works*</a:t>
            </a:r>
          </a:p>
          <a:p>
            <a:pPr lvl="1"/>
            <a:r>
              <a:rPr lang="en-US" dirty="0"/>
              <a:t>Full </a:t>
            </a:r>
            <a:r>
              <a:rPr lang="en-US" dirty="0" err="1"/>
              <a:t>ePubs</a:t>
            </a:r>
            <a:r>
              <a:rPr lang="en-US" dirty="0"/>
              <a:t> available in 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CRMS </a:t>
            </a:r>
            <a:r>
              <a:rPr lang="en-US" dirty="0"/>
              <a:t>US (since 2008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in US, 1923-1963</a:t>
            </a:r>
          </a:p>
          <a:p>
            <a:pPr lvl="1"/>
            <a:r>
              <a:rPr lang="pl-PL" dirty="0"/>
              <a:t>320,883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/>
              <a:t>169,995 opened (~53%)</a:t>
            </a:r>
          </a:p>
          <a:p>
            <a:r>
              <a:rPr lang="en-US" dirty="0"/>
              <a:t>CRMS-World (since 2012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non-US (UK, Canada, Australia, Spain)</a:t>
            </a:r>
          </a:p>
          <a:p>
            <a:pPr lvl="1"/>
            <a:r>
              <a:rPr lang="pl-PL" dirty="0"/>
              <a:t>15,075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/>
              <a:t>6,592 opened (~44%)</a:t>
            </a:r>
          </a:p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Open access - 6,429</a:t>
            </a:r>
          </a:p>
          <a:p>
            <a:pPr lvl="1"/>
            <a:r>
              <a:rPr lang="en-US" dirty="0"/>
              <a:t>Additional Creative Commons - 4,167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6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Lawful uses of in-copyright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At </a:t>
            </a:r>
            <a:r>
              <a:rPr lang="en-US" dirty="0"/>
              <a:t>University of Michigan</a:t>
            </a:r>
          </a:p>
          <a:p>
            <a:pPr lvl="1"/>
            <a:r>
              <a:rPr lang="en-US" dirty="0"/>
              <a:t>Users registered with OSSD</a:t>
            </a:r>
          </a:p>
          <a:p>
            <a:pPr lvl="2"/>
            <a:r>
              <a:rPr lang="en-US" dirty="0"/>
              <a:t>All in-copyright works in </a:t>
            </a:r>
            <a:r>
              <a:rPr lang="en-US" dirty="0" err="1"/>
              <a:t>HathiTrust</a:t>
            </a:r>
            <a:r>
              <a:rPr lang="en-US" dirty="0"/>
              <a:t> owned by Michigan</a:t>
            </a:r>
          </a:p>
          <a:p>
            <a:pPr lvl="2"/>
            <a:r>
              <a:rPr lang="en-US" dirty="0"/>
              <a:t>Must be authenticated</a:t>
            </a:r>
          </a:p>
          <a:p>
            <a:pPr lvl="2"/>
            <a:r>
              <a:rPr lang="en-US" dirty="0"/>
              <a:t>Must be on U.S. soil</a:t>
            </a:r>
          </a:p>
          <a:p>
            <a:pPr lvl="2"/>
            <a:r>
              <a:rPr lang="en-US" dirty="0"/>
              <a:t>One simultaneous access per copy owned</a:t>
            </a:r>
          </a:p>
          <a:p>
            <a:pPr lvl="1"/>
            <a:r>
              <a:rPr lang="en-US" dirty="0"/>
              <a:t>Uses under Section 108</a:t>
            </a:r>
          </a:p>
          <a:p>
            <a:pPr lvl="2"/>
            <a:r>
              <a:rPr lang="en-US" dirty="0"/>
              <a:t>Must be out of print and brittle</a:t>
            </a:r>
          </a:p>
          <a:p>
            <a:pPr lvl="2"/>
            <a:r>
              <a:rPr lang="en-US" dirty="0"/>
              <a:t>Must be authenticated or accessing work from library premises</a:t>
            </a:r>
          </a:p>
          <a:p>
            <a:pPr lvl="2"/>
            <a:r>
              <a:rPr lang="en-US" dirty="0"/>
              <a:t>Must be on U.S. soil</a:t>
            </a:r>
          </a:p>
          <a:p>
            <a:pPr lvl="2"/>
            <a:r>
              <a:rPr lang="en-US" dirty="0"/>
              <a:t>One simultaneous access per copy owned</a:t>
            </a:r>
          </a:p>
          <a:p>
            <a:r>
              <a:rPr lang="en-US" dirty="0"/>
              <a:t>Access and Use Statements</a:t>
            </a:r>
          </a:p>
          <a:p>
            <a:pPr lvl="1"/>
            <a:r>
              <a:rPr lang="en-US" u="sng" dirty="0">
                <a:hlinkClick r:id="rId3"/>
              </a:rPr>
              <a:t>http://www.hathitrust.org/access_use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1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 </a:t>
            </a:r>
            <a:r>
              <a:rPr lang="en-US" dirty="0"/>
              <a:t>to endnote from catalog record</a:t>
            </a:r>
          </a:p>
          <a:p>
            <a:r>
              <a:rPr lang="en-US" dirty="0"/>
              <a:t>Display MLA and APA citation from catalog record</a:t>
            </a:r>
          </a:p>
          <a:p>
            <a:r>
              <a:rPr lang="en-US" dirty="0"/>
              <a:t>Export to </a:t>
            </a:r>
            <a:r>
              <a:rPr lang="en-US" dirty="0" err="1"/>
              <a:t>Zotero</a:t>
            </a:r>
            <a:r>
              <a:rPr lang="en-US" dirty="0"/>
              <a:t> and similar via catalog search results or volume view</a:t>
            </a:r>
          </a:p>
          <a:p>
            <a:r>
              <a:rPr lang="en-US" dirty="0"/>
              <a:t>Version date in volume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5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Hackable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Hackable</a:t>
            </a:r>
            <a:endParaRPr lang="en-US" dirty="0"/>
          </a:p>
          <a:p>
            <a:r>
              <a:rPr lang="en-US" dirty="0"/>
              <a:t>Data API</a:t>
            </a:r>
          </a:p>
          <a:p>
            <a:r>
              <a:rPr lang="en-US" dirty="0"/>
              <a:t>Bibliographic API</a:t>
            </a:r>
          </a:p>
          <a:p>
            <a:r>
              <a:rPr lang="en-US" dirty="0" err="1"/>
              <a:t>Hathifiles</a:t>
            </a:r>
            <a:endParaRPr lang="en-US" dirty="0"/>
          </a:p>
          <a:p>
            <a:r>
              <a:rPr lang="en-US" dirty="0"/>
              <a:t>Datasets</a:t>
            </a:r>
          </a:p>
          <a:p>
            <a:r>
              <a:rPr lang="en-US" dirty="0"/>
              <a:t>Research Center</a:t>
            </a:r>
          </a:p>
          <a:p>
            <a:pPr lvl="1"/>
            <a:r>
              <a:rPr lang="en-US" u="sng" dirty="0">
                <a:hlinkClick r:id="rId3"/>
              </a:rPr>
              <a:t>http://www.hathitrust.org/htrc</a:t>
            </a:r>
          </a:p>
          <a:p>
            <a:pPr lvl="1"/>
            <a:r>
              <a:rPr lang="en-US" u="sng" dirty="0">
                <a:hlinkClick r:id="rId4"/>
              </a:rPr>
              <a:t>http://www.lis.illinois.edu/articles/2012/09/hathitrust-research-center-inaugurates-first-annual-uncamp</a:t>
            </a:r>
          </a:p>
          <a:p>
            <a:pPr lvl="1"/>
            <a:r>
              <a:rPr lang="en-US" u="sng" dirty="0">
                <a:hlinkClick r:id="rId5"/>
              </a:rPr>
              <a:t>http://hacklibschool.wordpress.com/tag/hathitrust/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</a:t>
            </a:r>
            <a:r>
              <a:rPr lang="en-US" dirty="0"/>
              <a:t>Collections interface</a:t>
            </a:r>
          </a:p>
          <a:p>
            <a:r>
              <a:rPr lang="en-US" dirty="0"/>
              <a:t>“My Library”</a:t>
            </a:r>
          </a:p>
          <a:p>
            <a:pPr lvl="1"/>
            <a:r>
              <a:rPr lang="en-US" u="sng" dirty="0">
                <a:hlinkClick r:id="rId3"/>
              </a:rPr>
              <a:t>http://www.hathitrust.org/blogs/perspectives-from-hathitrust/whats-in-your-collection</a:t>
            </a:r>
          </a:p>
          <a:p>
            <a:r>
              <a:rPr lang="en-US" dirty="0"/>
              <a:t>Resources and </a:t>
            </a:r>
            <a:r>
              <a:rPr lang="en-US" dirty="0" smtClean="0"/>
              <a:t>Guides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handouts, Web resources, </a:t>
            </a:r>
            <a:r>
              <a:rPr lang="en-US" dirty="0" err="1" smtClean="0"/>
              <a:t>Users’s</a:t>
            </a:r>
            <a:r>
              <a:rPr lang="en-US" dirty="0" smtClean="0"/>
              <a:t> </a:t>
            </a:r>
            <a:r>
              <a:rPr lang="en-US" dirty="0"/>
              <a:t>Guide to </a:t>
            </a:r>
            <a:r>
              <a:rPr lang="en-US" dirty="0" err="1" smtClean="0"/>
              <a:t>HathiTrust</a:t>
            </a:r>
            <a:endParaRPr lang="en-US" dirty="0"/>
          </a:p>
          <a:p>
            <a:pPr lvl="1"/>
            <a:r>
              <a:rPr lang="en-US" u="sng" dirty="0">
                <a:hlinkClick r:id="rId4"/>
              </a:rPr>
              <a:t>http://www.hathitrust.org/resources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46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Google </a:t>
            </a:r>
            <a:r>
              <a:rPr lang="en-US" dirty="0"/>
              <a:t>Library Working Group</a:t>
            </a:r>
          </a:p>
          <a:p>
            <a:pPr lvl="1"/>
            <a:r>
              <a:rPr lang="en-US" dirty="0"/>
              <a:t>Focusing on improvement to systematic errors</a:t>
            </a:r>
          </a:p>
          <a:p>
            <a:pPr lvl="1"/>
            <a:r>
              <a:rPr lang="en-US" dirty="0"/>
              <a:t>Method of correcting individual errors</a:t>
            </a:r>
          </a:p>
          <a:p>
            <a:pPr lvl="1"/>
            <a:r>
              <a:rPr lang="en-US" dirty="0"/>
              <a:t>Work going on around missing pages</a:t>
            </a:r>
          </a:p>
          <a:p>
            <a:r>
              <a:rPr lang="en-US" dirty="0"/>
              <a:t>IMLS Quality Grant</a:t>
            </a:r>
          </a:p>
          <a:p>
            <a:pPr lvl="1"/>
            <a:r>
              <a:rPr lang="en-US" dirty="0" smtClean="0"/>
              <a:t>Quality in relation to use</a:t>
            </a:r>
          </a:p>
          <a:p>
            <a:pPr lvl="1"/>
            <a:r>
              <a:rPr lang="en-US" dirty="0" smtClean="0"/>
              <a:t>Production </a:t>
            </a:r>
            <a:r>
              <a:rPr lang="en-US" dirty="0"/>
              <a:t>runs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Google-digitized, pre-1923, English language, 870 out of 1,000 physical review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Google-digitized, post-1923, English language, 600 UM volumes physical review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IA-digitized, pre-1923, most English language,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non-Roman languages (Korean, Chinese, Japanese, Arabic, Hebrew and Cyrillic)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6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ribution-of-error-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58" y="1424579"/>
            <a:ext cx="613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hathitrust-quality.projects.si.umich.edu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/images/distribution-of-error-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table.gif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71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-occurrence-of-error-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615" y="1467113"/>
            <a:ext cx="592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hathitrust-quality.projects.si.umich.edu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/images/co-occurrence-of-error-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table.gif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ysical-characteristics-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462" y="820615"/>
            <a:ext cx="242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hathitrust-quality.projects.si.umich.edu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/images/physical-characteristics-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table.gif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contributors</a:t>
            </a:r>
          </a:p>
          <a:p>
            <a:pPr lvl="1"/>
            <a:r>
              <a:rPr lang="en-US" dirty="0" smtClean="0"/>
              <a:t>17 Google-digitized</a:t>
            </a:r>
          </a:p>
          <a:p>
            <a:pPr lvl="1"/>
            <a:r>
              <a:rPr lang="en-US" dirty="0" smtClean="0"/>
              <a:t>10 Internet Archive-digitized</a:t>
            </a:r>
          </a:p>
          <a:p>
            <a:pPr lvl="1"/>
            <a:r>
              <a:rPr lang="en-US" dirty="0" smtClean="0"/>
              <a:t>4 Locally-digitized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3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Whole-volume review</a:t>
            </a:r>
          </a:p>
          <a:p>
            <a:r>
              <a:rPr lang="en-US" dirty="0"/>
              <a:t>Certification (draft)</a:t>
            </a:r>
          </a:p>
          <a:p>
            <a:pPr lvl="1"/>
            <a:r>
              <a:rPr lang="en-US" dirty="0"/>
              <a:t>Error levels</a:t>
            </a:r>
          </a:p>
          <a:p>
            <a:pPr lvl="2"/>
            <a:r>
              <a:rPr lang="en-US" dirty="0"/>
              <a:t>low or no error</a:t>
            </a:r>
          </a:p>
          <a:p>
            <a:pPr lvl="2"/>
            <a:r>
              <a:rPr lang="en-US" dirty="0"/>
              <a:t>aesthetic/difficult</a:t>
            </a:r>
          </a:p>
          <a:p>
            <a:pPr lvl="2"/>
            <a:r>
              <a:rPr lang="en-US" dirty="0"/>
              <a:t>content in affected portion missing or altered; undecipherable</a:t>
            </a:r>
          </a:p>
          <a:p>
            <a:pPr lvl="1"/>
            <a:r>
              <a:rPr lang="en-US" dirty="0"/>
              <a:t>Certification levels</a:t>
            </a:r>
          </a:p>
          <a:p>
            <a:pPr lvl="2"/>
            <a:r>
              <a:rPr lang="en-US" dirty="0"/>
              <a:t>No detected errors</a:t>
            </a:r>
          </a:p>
          <a:p>
            <a:pPr lvl="2"/>
            <a:r>
              <a:rPr lang="en-US" dirty="0"/>
              <a:t>Errors (e.g., duplicate pages) but no missing content</a:t>
            </a:r>
          </a:p>
          <a:p>
            <a:pPr lvl="2"/>
            <a:r>
              <a:rPr lang="en-US" dirty="0"/>
              <a:t>Errors, but less than X% of content affected</a:t>
            </a:r>
          </a:p>
          <a:p>
            <a:pPr lvl="2"/>
            <a:r>
              <a:rPr lang="en-US" dirty="0" smtClean="0"/>
              <a:t>Reviewed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4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Data API</a:t>
            </a:r>
          </a:p>
          <a:p>
            <a:r>
              <a:rPr lang="en-US" dirty="0" err="1"/>
              <a:t>Shib</a:t>
            </a:r>
            <a:r>
              <a:rPr lang="en-US" dirty="0"/>
              <a:t> Library walk in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Deletes</a:t>
            </a:r>
          </a:p>
          <a:p>
            <a:r>
              <a:rPr lang="en-US" dirty="0"/>
              <a:t>Full-text search enhancements</a:t>
            </a:r>
          </a:p>
          <a:p>
            <a:pPr lvl="1"/>
            <a:r>
              <a:rPr lang="en-US" dirty="0"/>
              <a:t>CJK searching</a:t>
            </a:r>
          </a:p>
          <a:p>
            <a:pPr lvl="1"/>
            <a:r>
              <a:rPr lang="en-US" dirty="0"/>
              <a:t>Relevance ranking</a:t>
            </a:r>
          </a:p>
          <a:p>
            <a:pPr lvl="1"/>
            <a:r>
              <a:rPr lang="en-US" dirty="0"/>
              <a:t>Spelling suggestion feature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3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Repository-wide updates</a:t>
            </a:r>
          </a:p>
          <a:p>
            <a:pPr lvl="1"/>
            <a:r>
              <a:rPr lang="en-US" dirty="0"/>
              <a:t>METS and PREMIS</a:t>
            </a:r>
          </a:p>
          <a:p>
            <a:r>
              <a:rPr lang="en-US" dirty="0"/>
              <a:t>Adding reading order</a:t>
            </a:r>
          </a:p>
          <a:p>
            <a:r>
              <a:rPr lang="en-US" dirty="0"/>
              <a:t>Improving accessibility to WCAG 2.0, Level A</a:t>
            </a:r>
          </a:p>
          <a:p>
            <a:r>
              <a:rPr lang="en-US" dirty="0"/>
              <a:t>Separating out of print from brittle in repository</a:t>
            </a:r>
          </a:p>
          <a:p>
            <a:r>
              <a:rPr lang="en-US" dirty="0"/>
              <a:t>Scaling ingest of locally-digitized content</a:t>
            </a:r>
          </a:p>
          <a:p>
            <a:pPr lvl="1"/>
            <a:r>
              <a:rPr lang="en-US" dirty="0"/>
              <a:t>Ingest tools</a:t>
            </a:r>
          </a:p>
          <a:p>
            <a:r>
              <a:rPr lang="en-US" dirty="0"/>
              <a:t>Home page / header redesign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2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Initiatives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and information sessions</a:t>
            </a:r>
          </a:p>
          <a:p>
            <a:r>
              <a:rPr lang="en-US" dirty="0" smtClean="0"/>
              <a:t>US Federal Government Documents</a:t>
            </a:r>
          </a:p>
          <a:p>
            <a:r>
              <a:rPr lang="en-US" dirty="0" smtClean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59408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386730" y="3787364"/>
            <a:ext cx="1708081" cy="153692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2900000">
            <a:off x="1381772" y="3575038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8180" y="2745447"/>
            <a:ext cx="1476845" cy="1063527"/>
            <a:chOff x="4664" y="439903"/>
            <a:chExt cx="1827847" cy="1462278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7"/>
              <a:ext cx="1742463" cy="137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/>
                <a:t>Executive Committee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9500000">
            <a:off x="1850426" y="2228925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2386730" y="1352285"/>
            <a:ext cx="1409135" cy="1001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/>
              <a:t>Strategic Advisory Board</a:t>
            </a:r>
          </a:p>
        </p:txBody>
      </p:sp>
      <p:sp>
        <p:nvSpPr>
          <p:cNvPr id="87048" name="TextBox 19"/>
          <p:cNvSpPr txBox="1">
            <a:spLocks noChangeArrowheads="1"/>
          </p:cNvSpPr>
          <p:nvPr/>
        </p:nvSpPr>
        <p:spPr bwMode="auto">
          <a:xfrm>
            <a:off x="492277" y="4004067"/>
            <a:ext cx="1848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Budget/Finances</a:t>
            </a:r>
          </a:p>
          <a:p>
            <a:r>
              <a:rPr lang="en-US" dirty="0">
                <a:latin typeface="Calibri" charset="0"/>
              </a:rPr>
              <a:t>Decision-</a:t>
            </a:r>
            <a:r>
              <a:rPr lang="en-US" dirty="0" smtClean="0">
                <a:latin typeface="Calibri" charset="0"/>
              </a:rPr>
              <a:t>making</a:t>
            </a:r>
            <a:endParaRPr lang="en-US" dirty="0">
              <a:latin typeface="Calibri" charset="0"/>
            </a:endParaRPr>
          </a:p>
        </p:txBody>
      </p:sp>
      <p:sp>
        <p:nvSpPr>
          <p:cNvPr id="87049" name="TextBox 20"/>
          <p:cNvSpPr txBox="1">
            <a:spLocks noChangeArrowheads="1"/>
          </p:cNvSpPr>
          <p:nvPr/>
        </p:nvSpPr>
        <p:spPr bwMode="auto">
          <a:xfrm>
            <a:off x="2416084" y="2553121"/>
            <a:ext cx="1694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Guidance on Policy, </a:t>
            </a:r>
            <a:r>
              <a:rPr lang="en-US" dirty="0" smtClean="0">
                <a:latin typeface="Calibri" charset="0"/>
              </a:rPr>
              <a:t>Planning</a:t>
            </a:r>
            <a:endParaRPr lang="en-US" dirty="0">
              <a:latin typeface="Calibri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79024" y="1789184"/>
            <a:ext cx="3366887" cy="302950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602" y="2553121"/>
            <a:ext cx="260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12-member Board of Governors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Committee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Director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0112" y="2944334"/>
            <a:ext cx="786069" cy="10327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Initiatives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Monograph Archiving</a:t>
            </a:r>
          </a:p>
          <a:p>
            <a:r>
              <a:rPr lang="en-US" dirty="0"/>
              <a:t>Approval Process for Development Initiatives</a:t>
            </a:r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Duplicates</a:t>
            </a:r>
          </a:p>
          <a:p>
            <a:pPr lvl="1"/>
            <a:r>
              <a:rPr lang="en-US" dirty="0"/>
              <a:t>Collection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8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89269"/>
              </p:ext>
            </p:extLst>
          </p:nvPr>
        </p:nvGraphicFramePr>
        <p:xfrm>
          <a:off x="234461" y="4620846"/>
          <a:ext cx="867507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54"/>
                <a:gridCol w="1387231"/>
                <a:gridCol w="1445846"/>
                <a:gridCol w="1426308"/>
                <a:gridCol w="1504462"/>
                <a:gridCol w="1309075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 (Oct)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Volumes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2,477,871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5,221,092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7,836,698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9,966,572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10,531,566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</a:t>
                      </a:r>
                      <a:r>
                        <a:rPr lang="en-US" baseline="0" dirty="0" smtClean="0"/>
                        <a:t>lic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372,085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758,947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1,959,223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2,712,626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3,218,132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27072458"/>
              </p:ext>
            </p:extLst>
          </p:nvPr>
        </p:nvGraphicFramePr>
        <p:xfrm>
          <a:off x="234461" y="556846"/>
          <a:ext cx="86750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34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82701"/>
              </p:ext>
            </p:extLst>
          </p:nvPr>
        </p:nvGraphicFramePr>
        <p:xfrm>
          <a:off x="330589" y="1860869"/>
          <a:ext cx="8673917" cy="458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1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58253017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8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67429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Worksheet" r:id="rId6" imgW="8229600" imgH="4597400" progId="Excel.Sheet.8">
                  <p:embed/>
                </p:oleObj>
              </mc:Choice>
              <mc:Fallback>
                <p:oleObj name="Worksheet" r:id="rId6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5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21532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326950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15542</TotalTime>
  <Words>1402</Words>
  <Application>Microsoft Macintosh PowerPoint</Application>
  <PresentationFormat>On-screen Show (4:3)</PresentationFormat>
  <Paragraphs>364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Custom Design</vt:lpstr>
      <vt:lpstr>Worksheet</vt:lpstr>
      <vt:lpstr>Update on Developments and Activities</vt:lpstr>
      <vt:lpstr>Partnership</vt:lpstr>
      <vt:lpstr>Content Growth</vt:lpstr>
      <vt:lpstr>PowerPoint Presentation</vt:lpstr>
      <vt:lpstr>PowerPoint Presentation</vt:lpstr>
      <vt:lpstr>Content Distribution</vt:lpstr>
      <vt:lpstr>Content Sources</vt:lpstr>
      <vt:lpstr>Dates</vt:lpstr>
      <vt:lpstr>Language Distribution (1)</vt:lpstr>
      <vt:lpstr>Language Distribution (2)</vt:lpstr>
      <vt:lpstr>PowerPoint Presentation</vt:lpstr>
      <vt:lpstr>Services: Discovery</vt:lpstr>
      <vt:lpstr>Bibliographic Search</vt:lpstr>
      <vt:lpstr>Full-text Search</vt:lpstr>
      <vt:lpstr>More</vt:lpstr>
      <vt:lpstr>Services: Use</vt:lpstr>
      <vt:lpstr>Use: general (1)</vt:lpstr>
      <vt:lpstr>PowerPoint Presentation</vt:lpstr>
      <vt:lpstr>Use: general (2)</vt:lpstr>
      <vt:lpstr>Download</vt:lpstr>
      <vt:lpstr>Rights</vt:lpstr>
      <vt:lpstr>Lawful uses of in-copyright works</vt:lpstr>
      <vt:lpstr>Citation</vt:lpstr>
      <vt:lpstr>Hackable</vt:lpstr>
      <vt:lpstr>Collections and Resources</vt:lpstr>
      <vt:lpstr>Quality (1)</vt:lpstr>
      <vt:lpstr>PowerPoint Presentation</vt:lpstr>
      <vt:lpstr>PowerPoint Presentation</vt:lpstr>
      <vt:lpstr>PowerPoint Presentation</vt:lpstr>
      <vt:lpstr>Quality (2)</vt:lpstr>
      <vt:lpstr>Development (1)</vt:lpstr>
      <vt:lpstr>Development (2)</vt:lpstr>
      <vt:lpstr>Other Initiatives (1)</vt:lpstr>
      <vt:lpstr>PowerPoint Presentation</vt:lpstr>
      <vt:lpstr>Other Initiatives (2)</vt:lpstr>
      <vt:lpstr>How to find out more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subject/>
  <dc:creator>jjyork</dc:creator>
  <cp:keywords/>
  <dc:description/>
  <cp:lastModifiedBy>Jeremy York</cp:lastModifiedBy>
  <cp:revision>470</cp:revision>
  <dcterms:created xsi:type="dcterms:W3CDTF">2012-03-08T23:05:54Z</dcterms:created>
  <dcterms:modified xsi:type="dcterms:W3CDTF">2012-10-09T06:06:13Z</dcterms:modified>
  <cp:category/>
</cp:coreProperties>
</file>