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138"/>
  </p:notesMasterIdLst>
  <p:handoutMasterIdLst>
    <p:handoutMasterId r:id="rId139"/>
  </p:handoutMasterIdLst>
  <p:sldIdLst>
    <p:sldId id="894" r:id="rId3"/>
    <p:sldId id="623" r:id="rId4"/>
    <p:sldId id="626" r:id="rId5"/>
    <p:sldId id="882" r:id="rId6"/>
    <p:sldId id="466" r:id="rId7"/>
    <p:sldId id="467" r:id="rId8"/>
    <p:sldId id="468" r:id="rId9"/>
    <p:sldId id="590" r:id="rId10"/>
    <p:sldId id="625" r:id="rId11"/>
    <p:sldId id="1033" r:id="rId12"/>
    <p:sldId id="957" r:id="rId13"/>
    <p:sldId id="951" r:id="rId14"/>
    <p:sldId id="958" r:id="rId15"/>
    <p:sldId id="959" r:id="rId16"/>
    <p:sldId id="960" r:id="rId17"/>
    <p:sldId id="952" r:id="rId18"/>
    <p:sldId id="953" r:id="rId19"/>
    <p:sldId id="954" r:id="rId20"/>
    <p:sldId id="898" r:id="rId21"/>
    <p:sldId id="899" r:id="rId22"/>
    <p:sldId id="900" r:id="rId23"/>
    <p:sldId id="901" r:id="rId24"/>
    <p:sldId id="950" r:id="rId25"/>
    <p:sldId id="902" r:id="rId26"/>
    <p:sldId id="903" r:id="rId27"/>
    <p:sldId id="904" r:id="rId28"/>
    <p:sldId id="905" r:id="rId29"/>
    <p:sldId id="961" r:id="rId30"/>
    <p:sldId id="962" r:id="rId31"/>
    <p:sldId id="1040" r:id="rId32"/>
    <p:sldId id="906" r:id="rId33"/>
    <p:sldId id="907" r:id="rId34"/>
    <p:sldId id="1018" r:id="rId35"/>
    <p:sldId id="909" r:id="rId36"/>
    <p:sldId id="910" r:id="rId37"/>
    <p:sldId id="911" r:id="rId38"/>
    <p:sldId id="912" r:id="rId39"/>
    <p:sldId id="913" r:id="rId40"/>
    <p:sldId id="914" r:id="rId41"/>
    <p:sldId id="915" r:id="rId42"/>
    <p:sldId id="916" r:id="rId43"/>
    <p:sldId id="917" r:id="rId44"/>
    <p:sldId id="918" r:id="rId45"/>
    <p:sldId id="919" r:id="rId46"/>
    <p:sldId id="920" r:id="rId47"/>
    <p:sldId id="1038" r:id="rId48"/>
    <p:sldId id="1020" r:id="rId49"/>
    <p:sldId id="1021" r:id="rId50"/>
    <p:sldId id="1022" r:id="rId51"/>
    <p:sldId id="1023" r:id="rId52"/>
    <p:sldId id="921" r:id="rId53"/>
    <p:sldId id="922" r:id="rId54"/>
    <p:sldId id="923" r:id="rId55"/>
    <p:sldId id="924" r:id="rId56"/>
    <p:sldId id="925" r:id="rId57"/>
    <p:sldId id="926" r:id="rId58"/>
    <p:sldId id="927" r:id="rId59"/>
    <p:sldId id="928" r:id="rId60"/>
    <p:sldId id="929" r:id="rId61"/>
    <p:sldId id="930" r:id="rId62"/>
    <p:sldId id="932" r:id="rId63"/>
    <p:sldId id="933" r:id="rId64"/>
    <p:sldId id="934" r:id="rId65"/>
    <p:sldId id="935" r:id="rId66"/>
    <p:sldId id="936" r:id="rId67"/>
    <p:sldId id="937" r:id="rId68"/>
    <p:sldId id="938" r:id="rId69"/>
    <p:sldId id="939" r:id="rId70"/>
    <p:sldId id="940" r:id="rId71"/>
    <p:sldId id="941" r:id="rId72"/>
    <p:sldId id="942" r:id="rId73"/>
    <p:sldId id="1031" r:id="rId74"/>
    <p:sldId id="944" r:id="rId75"/>
    <p:sldId id="946" r:id="rId76"/>
    <p:sldId id="1024" r:id="rId77"/>
    <p:sldId id="1025" r:id="rId78"/>
    <p:sldId id="1026" r:id="rId79"/>
    <p:sldId id="1027" r:id="rId80"/>
    <p:sldId id="1028" r:id="rId81"/>
    <p:sldId id="1029" r:id="rId82"/>
    <p:sldId id="1030" r:id="rId83"/>
    <p:sldId id="1039" r:id="rId84"/>
    <p:sldId id="963" r:id="rId85"/>
    <p:sldId id="964" r:id="rId86"/>
    <p:sldId id="965" r:id="rId87"/>
    <p:sldId id="966" r:id="rId88"/>
    <p:sldId id="967" r:id="rId89"/>
    <p:sldId id="968" r:id="rId90"/>
    <p:sldId id="969" r:id="rId91"/>
    <p:sldId id="970" r:id="rId92"/>
    <p:sldId id="971" r:id="rId93"/>
    <p:sldId id="972" r:id="rId94"/>
    <p:sldId id="973" r:id="rId95"/>
    <p:sldId id="974" r:id="rId96"/>
    <p:sldId id="975" r:id="rId97"/>
    <p:sldId id="976" r:id="rId98"/>
    <p:sldId id="977" r:id="rId99"/>
    <p:sldId id="978" r:id="rId100"/>
    <p:sldId id="979" r:id="rId101"/>
    <p:sldId id="980" r:id="rId102"/>
    <p:sldId id="981" r:id="rId103"/>
    <p:sldId id="982" r:id="rId104"/>
    <p:sldId id="985" r:id="rId105"/>
    <p:sldId id="986" r:id="rId106"/>
    <p:sldId id="987" r:id="rId107"/>
    <p:sldId id="988" r:id="rId108"/>
    <p:sldId id="993" r:id="rId109"/>
    <p:sldId id="994" r:id="rId110"/>
    <p:sldId id="995" r:id="rId111"/>
    <p:sldId id="996" r:id="rId112"/>
    <p:sldId id="1041" r:id="rId113"/>
    <p:sldId id="630" r:id="rId114"/>
    <p:sldId id="1032" r:id="rId115"/>
    <p:sldId id="997" r:id="rId116"/>
    <p:sldId id="998" r:id="rId117"/>
    <p:sldId id="999" r:id="rId118"/>
    <p:sldId id="1000" r:id="rId119"/>
    <p:sldId id="1001" r:id="rId120"/>
    <p:sldId id="1037" r:id="rId121"/>
    <p:sldId id="1002" r:id="rId122"/>
    <p:sldId id="1003" r:id="rId123"/>
    <p:sldId id="1004" r:id="rId124"/>
    <p:sldId id="1005" r:id="rId125"/>
    <p:sldId id="1006" r:id="rId126"/>
    <p:sldId id="1007" r:id="rId127"/>
    <p:sldId id="1008" r:id="rId128"/>
    <p:sldId id="1009" r:id="rId129"/>
    <p:sldId id="1010" r:id="rId130"/>
    <p:sldId id="1011" r:id="rId131"/>
    <p:sldId id="1012" r:id="rId132"/>
    <p:sldId id="1013" r:id="rId133"/>
    <p:sldId id="1014" r:id="rId134"/>
    <p:sldId id="1034" r:id="rId135"/>
    <p:sldId id="1035" r:id="rId136"/>
    <p:sldId id="1036" r:id="rId1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outline"/>
  <p:clrMru>
    <a:srgbClr val="D2403B"/>
    <a:srgbClr val="694B8E"/>
    <a:srgbClr val="D5D5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422" autoAdjust="0"/>
    <p:restoredTop sz="71773" autoAdjust="0"/>
  </p:normalViewPr>
  <p:slideViewPr>
    <p:cSldViewPr snapToGrid="0" snapToObjects="1">
      <p:cViewPr>
        <p:scale>
          <a:sx n="50" d="100"/>
          <a:sy n="50" d="100"/>
        </p:scale>
        <p:origin x="-2016" y="-584"/>
      </p:cViewPr>
      <p:guideLst>
        <p:guide orient="horz" pos="2160"/>
        <p:guide pos="2880"/>
      </p:guideLst>
    </p:cSldViewPr>
  </p:slideViewPr>
  <p:outlineViewPr>
    <p:cViewPr>
      <p:scale>
        <a:sx n="33" d="100"/>
        <a:sy n="33" d="100"/>
      </p:scale>
      <p:origin x="0" y="776"/>
    </p:cViewPr>
  </p:outlineViewPr>
  <p:notesTextViewPr>
    <p:cViewPr>
      <p:scale>
        <a:sx n="100" d="100"/>
        <a:sy n="100" d="100"/>
      </p:scale>
      <p:origin x="0" y="0"/>
    </p:cViewPr>
  </p:notesTextViewPr>
  <p:sorterViewPr>
    <p:cViewPr>
      <p:scale>
        <a:sx n="128" d="100"/>
        <a:sy n="128" d="100"/>
      </p:scale>
      <p:origin x="0" y="35728"/>
    </p:cViewPr>
  </p:sorterViewPr>
  <p:notesViewPr>
    <p:cSldViewPr snapToGrid="0" snapToObjects="1">
      <p:cViewPr varScale="1">
        <p:scale>
          <a:sx n="78" d="100"/>
          <a:sy n="78" d="100"/>
        </p:scale>
        <p:origin x="-321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notesMaster" Target="notesMasters/notesMaster1.xml"/><Relationship Id="rId13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40" Type="http://schemas.openxmlformats.org/officeDocument/2006/relationships/printerSettings" Target="printerSettings/printerSettings1.bin"/><Relationship Id="rId141" Type="http://schemas.openxmlformats.org/officeDocument/2006/relationships/presProps" Target="presProps.xml"/><Relationship Id="rId142" Type="http://schemas.openxmlformats.org/officeDocument/2006/relationships/viewProps" Target="viewProps.xml"/><Relationship Id="rId143" Type="http://schemas.openxmlformats.org/officeDocument/2006/relationships/theme" Target="theme/theme1.xml"/><Relationship Id="rId1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4.xml.rels><?xml version="1.0" encoding="UTF-8" standalone="yes"?>
<Relationships xmlns="http://schemas.openxmlformats.org/package/2006/relationships"><Relationship Id="rId1" Type="http://schemas.openxmlformats.org/officeDocument/2006/relationships/oleObject" Target="file:///C:\Data\Shared%20Print\CLIR%20project\ALA%20RUSA%202010.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084196726240657"/>
          <c:y val="0.254433213233603"/>
          <c:w val="0.671384023243832"/>
          <c:h val="0.646905478956994"/>
        </c:manualLayout>
      </c:layout>
      <c:pie3DChart>
        <c:varyColors val="1"/>
        <c:ser>
          <c:idx val="0"/>
          <c:order val="0"/>
          <c:tx>
            <c:strRef>
              <c:f>[Workbook2]Sheet1!$B$1</c:f>
              <c:strCache>
                <c:ptCount val="1"/>
                <c:pt idx="0">
                  <c:v>Amount</c:v>
                </c:pt>
              </c:strCache>
            </c:strRef>
          </c:tx>
          <c:dLbls>
            <c:dLbl>
              <c:idx val="12"/>
              <c:layout>
                <c:manualLayout>
                  <c:x val="0.0968011084160586"/>
                  <c:y val="-0.00834492350486787"/>
                </c:manualLayout>
              </c:layout>
              <c:showLegendKey val="0"/>
              <c:showVal val="1"/>
              <c:showCatName val="1"/>
              <c:showSerName val="0"/>
              <c:showPercent val="0"/>
              <c:showBubbleSize val="0"/>
            </c:dLbl>
            <c:dLbl>
              <c:idx val="13"/>
              <c:layout>
                <c:manualLayout>
                  <c:x val="0.383866464408509"/>
                  <c:y val="0.0611961057023644"/>
                </c:manualLayout>
              </c:layout>
              <c:showLegendKey val="0"/>
              <c:showVal val="1"/>
              <c:showCatName val="1"/>
              <c:showSerName val="0"/>
              <c:showPercent val="0"/>
              <c:showBubbleSize val="0"/>
            </c:dLbl>
            <c:dLbl>
              <c:idx val="14"/>
              <c:layout>
                <c:manualLayout>
                  <c:x val="0.373852425225218"/>
                  <c:y val="0.00278164116828929"/>
                </c:manualLayout>
              </c:layout>
              <c:showLegendKey val="0"/>
              <c:showVal val="1"/>
              <c:showCatName val="1"/>
              <c:showSerName val="0"/>
              <c:showPercent val="0"/>
              <c:showBubbleSize val="0"/>
            </c:dLbl>
            <c:dLbl>
              <c:idx val="15"/>
              <c:layout>
                <c:manualLayout>
                  <c:x val="-0.0500037650716211"/>
                  <c:y val="-0.171236954212434"/>
                </c:manualLayout>
              </c:layout>
              <c:showLegendKey val="0"/>
              <c:showVal val="1"/>
              <c:showCatName val="1"/>
              <c:showSerName val="0"/>
              <c:showPercent val="0"/>
              <c:showBubbleSize val="0"/>
            </c:dLbl>
            <c:dLbl>
              <c:idx val="16"/>
              <c:layout>
                <c:manualLayout>
                  <c:x val="0.37385255664133"/>
                  <c:y val="-0.0584144645340751"/>
                </c:manualLayout>
              </c:layout>
              <c:showLegendKey val="0"/>
              <c:showVal val="1"/>
              <c:showCatName val="1"/>
              <c:showSerName val="0"/>
              <c:showPercent val="0"/>
              <c:showBubbleSize val="0"/>
            </c:dLbl>
            <c:dLbl>
              <c:idx val="17"/>
              <c:layout>
                <c:manualLayout>
                  <c:x val="0.430598033988675"/>
                  <c:y val="-0.111265646731572"/>
                </c:manualLayout>
              </c:layout>
              <c:showLegendKey val="0"/>
              <c:showVal val="1"/>
              <c:showCatName val="1"/>
              <c:showSerName val="0"/>
              <c:showPercent val="0"/>
              <c:showBubbleSize val="0"/>
            </c:dLbl>
            <c:dLbl>
              <c:idx val="18"/>
              <c:layout>
                <c:manualLayout>
                  <c:x val="0.218636723417839"/>
                  <c:y val="-0.0389431953829137"/>
                </c:manualLayout>
              </c:layout>
              <c:showLegendKey val="0"/>
              <c:showVal val="1"/>
              <c:showCatName val="1"/>
              <c:showSerName val="0"/>
              <c:showPercent val="0"/>
              <c:showBubbleSize val="0"/>
            </c:dLbl>
            <c:dLbl>
              <c:idx val="19"/>
              <c:layout>
                <c:manualLayout>
                  <c:x val="0.323782886389325"/>
                  <c:y val="-0.166898470097357"/>
                </c:manualLayout>
              </c:layout>
              <c:showLegendKey val="0"/>
              <c:showVal val="1"/>
              <c:showCatName val="1"/>
              <c:showSerName val="0"/>
              <c:showPercent val="0"/>
              <c:showBubbleSize val="0"/>
            </c:dLbl>
            <c:dLbl>
              <c:idx val="20"/>
              <c:layout>
                <c:manualLayout>
                  <c:x val="0.228650894017242"/>
                  <c:y val="-0.0945757997218359"/>
                </c:manualLayout>
              </c:layout>
              <c:showLegendKey val="0"/>
              <c:showVal val="1"/>
              <c:showCatName val="1"/>
              <c:showSerName val="0"/>
              <c:showPercent val="0"/>
              <c:showBubbleSize val="0"/>
            </c:dLbl>
            <c:dLbl>
              <c:idx val="21"/>
              <c:layout>
                <c:manualLayout>
                  <c:x val="0.218636986250064"/>
                  <c:y val="0.0166898470097358"/>
                </c:manualLayout>
              </c:layout>
              <c:showLegendKey val="0"/>
              <c:showVal val="1"/>
              <c:showCatName val="1"/>
              <c:showSerName val="0"/>
              <c:showPercent val="0"/>
              <c:showBubbleSize val="0"/>
            </c:dLbl>
            <c:dLbl>
              <c:idx val="22"/>
              <c:layout>
                <c:manualLayout>
                  <c:x val="0.236995817156557"/>
                  <c:y val="0.066759388038943"/>
                </c:manualLayout>
              </c:layout>
              <c:showLegendKey val="0"/>
              <c:showVal val="1"/>
              <c:showCatName val="1"/>
              <c:showSerName val="0"/>
              <c:showPercent val="0"/>
              <c:showBubbleSize val="0"/>
            </c:dLbl>
            <c:dLbl>
              <c:idx val="23"/>
              <c:layout>
                <c:manualLayout>
                  <c:x val="0.20027815534357"/>
                  <c:y val="-0.152990264255911"/>
                </c:manualLayout>
              </c:layout>
              <c:showLegendKey val="0"/>
              <c:showVal val="1"/>
              <c:showCatName val="1"/>
              <c:showSerName val="0"/>
              <c:showPercent val="0"/>
              <c:showBubbleSize val="0"/>
            </c:dLbl>
            <c:dLbl>
              <c:idx val="24"/>
              <c:layout>
                <c:manualLayout>
                  <c:x val="0.206954093855022"/>
                  <c:y val="-0.203059805285118"/>
                </c:manualLayout>
              </c:layout>
              <c:showLegendKey val="0"/>
              <c:showVal val="1"/>
              <c:showCatName val="1"/>
              <c:showSerName val="0"/>
              <c:showPercent val="0"/>
              <c:showBubbleSize val="0"/>
            </c:dLbl>
            <c:txPr>
              <a:bodyPr/>
              <a:lstStyle/>
              <a:p>
                <a:pPr>
                  <a:defRPr sz="1300"/>
                </a:pPr>
                <a:endParaRPr lang="en-US"/>
              </a:p>
            </c:txPr>
            <c:showLegendKey val="0"/>
            <c:showVal val="1"/>
            <c:showCatName val="1"/>
            <c:showSerName val="0"/>
            <c:showPercent val="0"/>
            <c:showBubbleSize val="0"/>
            <c:showLeaderLines val="1"/>
          </c:dLbls>
          <c:cat>
            <c:strRef>
              <c:f>[Workbook2]Sheet1!$A$2:$A$26</c:f>
              <c:strCache>
                <c:ptCount val="25"/>
                <c:pt idx="0">
                  <c:v>Michigan</c:v>
                </c:pt>
                <c:pt idx="1">
                  <c:v>California</c:v>
                </c:pt>
                <c:pt idx="2">
                  <c:v>Wisconsin</c:v>
                </c:pt>
                <c:pt idx="3">
                  <c:v>Cornell</c:v>
                </c:pt>
                <c:pt idx="4">
                  <c:v>NYPL</c:v>
                </c:pt>
                <c:pt idx="5">
                  <c:v>Princeton</c:v>
                </c:pt>
                <c:pt idx="6">
                  <c:v>Indiana</c:v>
                </c:pt>
                <c:pt idx="7">
                  <c:v>Columbia</c:v>
                </c:pt>
                <c:pt idx="8">
                  <c:v>Harvard</c:v>
                </c:pt>
                <c:pt idx="9">
                  <c:v>LoC</c:v>
                </c:pt>
                <c:pt idx="10">
                  <c:v>Madrid</c:v>
                </c:pt>
                <c:pt idx="11">
                  <c:v>Minnesota</c:v>
                </c:pt>
                <c:pt idx="12">
                  <c:v>Virginia</c:v>
                </c:pt>
                <c:pt idx="13">
                  <c:v>Chicago</c:v>
                </c:pt>
                <c:pt idx="14">
                  <c:v>Duke</c:v>
                </c:pt>
                <c:pt idx="15">
                  <c:v>Illinois</c:v>
                </c:pt>
                <c:pt idx="16">
                  <c:v>NCSU</c:v>
                </c:pt>
                <c:pt idx="17">
                  <c:v>Northwestern</c:v>
                </c:pt>
                <c:pt idx="18">
                  <c:v>Penn State</c:v>
                </c:pt>
                <c:pt idx="19">
                  <c:v>Purdue</c:v>
                </c:pt>
                <c:pt idx="20">
                  <c:v>UNC-Chapel Hill</c:v>
                </c:pt>
                <c:pt idx="21">
                  <c:v>Utah State</c:v>
                </c:pt>
                <c:pt idx="22">
                  <c:v>Yale</c:v>
                </c:pt>
                <c:pt idx="23">
                  <c:v>Florida</c:v>
                </c:pt>
                <c:pt idx="24">
                  <c:v>Boston College</c:v>
                </c:pt>
              </c:strCache>
            </c:strRef>
          </c:cat>
          <c:val>
            <c:numRef>
              <c:f>[Workbook2]Sheet1!$B$2:$B$26</c:f>
              <c:numCache>
                <c:formatCode>0%</c:formatCode>
                <c:ptCount val="25"/>
                <c:pt idx="0">
                  <c:v>0.43</c:v>
                </c:pt>
                <c:pt idx="1">
                  <c:v>0.32</c:v>
                </c:pt>
                <c:pt idx="2">
                  <c:v>0.05</c:v>
                </c:pt>
                <c:pt idx="3">
                  <c:v>0.04</c:v>
                </c:pt>
                <c:pt idx="4">
                  <c:v>0.02</c:v>
                </c:pt>
                <c:pt idx="5">
                  <c:v>0.02</c:v>
                </c:pt>
                <c:pt idx="6">
                  <c:v>0.02</c:v>
                </c:pt>
                <c:pt idx="7">
                  <c:v>0.01</c:v>
                </c:pt>
                <c:pt idx="8">
                  <c:v>0.02</c:v>
                </c:pt>
                <c:pt idx="9">
                  <c:v>0.01</c:v>
                </c:pt>
                <c:pt idx="10">
                  <c:v>0.01</c:v>
                </c:pt>
                <c:pt idx="11">
                  <c:v>0.01</c:v>
                </c:pt>
                <c:pt idx="12">
                  <c:v>0.0</c:v>
                </c:pt>
                <c:pt idx="13">
                  <c:v>0.0</c:v>
                </c:pt>
                <c:pt idx="14">
                  <c:v>0.0</c:v>
                </c:pt>
                <c:pt idx="15">
                  <c:v>0.01</c:v>
                </c:pt>
                <c:pt idx="16">
                  <c:v>0.0</c:v>
                </c:pt>
                <c:pt idx="17">
                  <c:v>0.0</c:v>
                </c:pt>
                <c:pt idx="18">
                  <c:v>0.0</c:v>
                </c:pt>
                <c:pt idx="19">
                  <c:v>0.0</c:v>
                </c:pt>
                <c:pt idx="20">
                  <c:v>0.0</c:v>
                </c:pt>
                <c:pt idx="21">
                  <c:v>0.0</c:v>
                </c:pt>
                <c:pt idx="22">
                  <c:v>0.0</c:v>
                </c:pt>
                <c:pt idx="23">
                  <c:v>0.0</c:v>
                </c:pt>
                <c:pt idx="24">
                  <c:v>0.0</c:v>
                </c:pt>
              </c:numCache>
            </c:numRef>
          </c:val>
        </c:ser>
        <c:dLbls>
          <c:showLegendKey val="0"/>
          <c:showVal val="0"/>
          <c:showCatName val="0"/>
          <c:showSerName val="0"/>
          <c:showPercent val="0"/>
          <c:showBubbleSize val="0"/>
          <c:showLeaderLines val="1"/>
        </c:dLbls>
      </c:pie3DChart>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139356814701378"/>
          <c:y val="0.204663212435233"/>
          <c:w val="0.693721286370599"/>
          <c:h val="0.733160621761657"/>
        </c:manualLayout>
      </c:layout>
      <c:pie3DChart>
        <c:varyColors val="1"/>
        <c:ser>
          <c:idx val="0"/>
          <c:order val="0"/>
          <c:tx>
            <c:strRef>
              <c:f>Sheet1!$B$1</c:f>
              <c:strCache>
                <c:ptCount val="1"/>
                <c:pt idx="0">
                  <c:v>Count</c:v>
                </c:pt>
              </c:strCache>
            </c:strRef>
          </c:tx>
          <c:spPr>
            <a:gradFill rotWithShape="0">
              <a:gsLst>
                <a:gs pos="0">
                  <a:srgbClr val="9BC1FF"/>
                </a:gs>
                <a:gs pos="100000">
                  <a:srgbClr val="3F80CD"/>
                </a:gs>
              </a:gsLst>
              <a:lin ang="5400000"/>
            </a:gradFill>
            <a:ln w="19889">
              <a:noFill/>
            </a:ln>
            <a:effectLst>
              <a:outerShdw dist="35921" dir="2700000" algn="br">
                <a:srgbClr val="000000"/>
              </a:outerShdw>
            </a:effectLst>
          </c:spPr>
          <c:dPt>
            <c:idx val="0"/>
            <c:bubble3D val="0"/>
            <c:spPr>
              <a:gradFill rotWithShape="0">
                <a:gsLst>
                  <a:gs pos="0">
                    <a:srgbClr val="A2BFF8"/>
                  </a:gs>
                  <a:gs pos="100000">
                    <a:srgbClr val="3670B6"/>
                  </a:gs>
                </a:gsLst>
                <a:lin ang="5400000"/>
              </a:gradFill>
              <a:ln w="19889">
                <a:noFill/>
              </a:ln>
              <a:effectLst>
                <a:outerShdw dist="35921" dir="2700000" algn="br">
                  <a:srgbClr val="000000"/>
                </a:outerShdw>
              </a:effectLst>
            </c:spPr>
          </c:dPt>
          <c:dPt>
            <c:idx val="1"/>
            <c:bubble3D val="0"/>
            <c:spPr>
              <a:gradFill rotWithShape="0">
                <a:gsLst>
                  <a:gs pos="0">
                    <a:srgbClr val="FAA1A0"/>
                  </a:gs>
                  <a:gs pos="100000">
                    <a:srgbClr val="B93734"/>
                  </a:gs>
                </a:gsLst>
                <a:lin ang="5400000"/>
              </a:gradFill>
              <a:ln w="19889">
                <a:noFill/>
              </a:ln>
              <a:effectLst>
                <a:outerShdw dist="35921" dir="2700000" algn="br">
                  <a:srgbClr val="000000"/>
                </a:outerShdw>
              </a:effectLst>
            </c:spPr>
          </c:dPt>
          <c:dPt>
            <c:idx val="2"/>
            <c:bubble3D val="0"/>
            <c:spPr>
              <a:gradFill rotWithShape="0">
                <a:gsLst>
                  <a:gs pos="0">
                    <a:srgbClr val="D4F4A6"/>
                  </a:gs>
                  <a:gs pos="100000">
                    <a:srgbClr val="8DB241"/>
                  </a:gs>
                </a:gsLst>
                <a:lin ang="5400000"/>
              </a:gradFill>
              <a:ln w="19889">
                <a:noFill/>
              </a:ln>
              <a:effectLst>
                <a:outerShdw dist="35921" dir="2700000" algn="br">
                  <a:srgbClr val="000000"/>
                </a:outerShdw>
              </a:effectLst>
            </c:spPr>
          </c:dPt>
          <c:dPt>
            <c:idx val="3"/>
            <c:bubble3D val="0"/>
            <c:spPr>
              <a:gradFill rotWithShape="0">
                <a:gsLst>
                  <a:gs pos="0">
                    <a:srgbClr val="C5B3E2"/>
                  </a:gs>
                  <a:gs pos="100000">
                    <a:srgbClr val="704F97"/>
                  </a:gs>
                </a:gsLst>
                <a:lin ang="5400000"/>
              </a:gradFill>
              <a:ln w="19889">
                <a:noFill/>
              </a:ln>
              <a:effectLst>
                <a:outerShdw dist="35921" dir="2700000" algn="br">
                  <a:srgbClr val="000000"/>
                </a:outerShdw>
              </a:effectLst>
            </c:spPr>
          </c:dPt>
          <c:dPt>
            <c:idx val="4"/>
            <c:bubble3D val="0"/>
            <c:spPr>
              <a:gradFill rotWithShape="0">
                <a:gsLst>
                  <a:gs pos="0">
                    <a:srgbClr val="9DE2FF"/>
                  </a:gs>
                  <a:gs pos="100000">
                    <a:srgbClr val="31A1C0"/>
                  </a:gs>
                </a:gsLst>
                <a:lin ang="5400000"/>
              </a:gradFill>
              <a:ln w="19889">
                <a:noFill/>
              </a:ln>
              <a:effectLst>
                <a:outerShdw dist="35921" dir="2700000" algn="br">
                  <a:srgbClr val="000000"/>
                </a:outerShdw>
              </a:effectLst>
            </c:spPr>
          </c:dPt>
          <c:dPt>
            <c:idx val="5"/>
            <c:bubble3D val="0"/>
            <c:spPr>
              <a:gradFill rotWithShape="0">
                <a:gsLst>
                  <a:gs pos="0">
                    <a:srgbClr val="FFB885"/>
                  </a:gs>
                  <a:gs pos="100000">
                    <a:srgbClr val="F28225"/>
                  </a:gs>
                </a:gsLst>
                <a:lin ang="5400000"/>
              </a:gradFill>
              <a:ln w="19889">
                <a:noFill/>
              </a:ln>
              <a:effectLst>
                <a:outerShdw dist="35921" dir="2700000" algn="br">
                  <a:srgbClr val="000000"/>
                </a:outerShdw>
              </a:effectLst>
            </c:spPr>
          </c:dPt>
          <c:dPt>
            <c:idx val="6"/>
            <c:bubble3D val="0"/>
            <c:spPr>
              <a:gradFill rotWithShape="0">
                <a:gsLst>
                  <a:gs pos="0">
                    <a:srgbClr val="B6D1FF"/>
                  </a:gs>
                  <a:gs pos="100000">
                    <a:srgbClr val="8AA7D8"/>
                  </a:gs>
                </a:gsLst>
                <a:lin ang="5400000"/>
              </a:gradFill>
              <a:ln w="19889">
                <a:noFill/>
              </a:ln>
              <a:effectLst>
                <a:outerShdw dist="35921" dir="2700000" algn="br">
                  <a:srgbClr val="000000"/>
                </a:outerShdw>
              </a:effectLst>
            </c:spPr>
          </c:dPt>
          <c:dPt>
            <c:idx val="7"/>
            <c:bubble3D val="0"/>
            <c:spPr>
              <a:gradFill rotWithShape="0">
                <a:gsLst>
                  <a:gs pos="0">
                    <a:srgbClr val="FFB6B4"/>
                  </a:gs>
                  <a:gs pos="100000">
                    <a:srgbClr val="DA8A89"/>
                  </a:gs>
                </a:gsLst>
                <a:lin ang="5400000"/>
              </a:gradFill>
              <a:ln w="19889">
                <a:noFill/>
              </a:ln>
              <a:effectLst>
                <a:outerShdw dist="35921" dir="2700000" algn="br">
                  <a:srgbClr val="000000"/>
                </a:outerShdw>
              </a:effectLst>
            </c:spPr>
          </c:dPt>
          <c:dPt>
            <c:idx val="8"/>
            <c:bubble3D val="0"/>
            <c:spPr>
              <a:gradFill rotWithShape="0">
                <a:gsLst>
                  <a:gs pos="0">
                    <a:srgbClr val="E4FFBA"/>
                  </a:gs>
                  <a:gs pos="100000">
                    <a:srgbClr val="BBD68E"/>
                  </a:gs>
                </a:gsLst>
                <a:lin ang="5400000"/>
              </a:gradFill>
              <a:ln w="19889">
                <a:noFill/>
              </a:ln>
              <a:effectLst>
                <a:outerShdw dist="35921" dir="2700000" algn="br">
                  <a:srgbClr val="000000"/>
                </a:outerShdw>
              </a:effectLst>
            </c:spPr>
          </c:dPt>
          <c:dPt>
            <c:idx val="9"/>
            <c:bubble3D val="0"/>
            <c:spPr>
              <a:gradFill rotWithShape="0">
                <a:gsLst>
                  <a:gs pos="0">
                    <a:srgbClr val="D6C5F1"/>
                  </a:gs>
                  <a:gs pos="100000">
                    <a:srgbClr val="A896C2"/>
                  </a:gs>
                </a:gsLst>
                <a:lin ang="5400000"/>
              </a:gradFill>
              <a:ln w="19889">
                <a:noFill/>
              </a:ln>
              <a:effectLst>
                <a:outerShdw dist="35921" dir="2700000" algn="br">
                  <a:srgbClr val="000000"/>
                </a:outerShdw>
              </a:effectLst>
            </c:spPr>
          </c:dPt>
          <c:dPt>
            <c:idx val="10"/>
            <c:bubble3D val="0"/>
            <c:spPr>
              <a:gradFill rotWithShape="0">
                <a:gsLst>
                  <a:gs pos="0">
                    <a:srgbClr val="B2F1FF"/>
                  </a:gs>
                  <a:gs pos="100000">
                    <a:srgbClr val="87C8DF"/>
                  </a:gs>
                </a:gsLst>
                <a:lin ang="5400000"/>
              </a:gradFill>
              <a:ln w="19889">
                <a:noFill/>
              </a:ln>
              <a:effectLst>
                <a:outerShdw dist="35921" dir="2700000" algn="br">
                  <a:srgbClr val="000000"/>
                </a:outerShdw>
              </a:effectLst>
            </c:spPr>
          </c:dPt>
          <c:dLbls>
            <c:dLbl>
              <c:idx val="8"/>
              <c:layout>
                <c:manualLayout>
                  <c:x val="-0.0553902494215364"/>
                  <c:y val="-0.0785040818739355"/>
                </c:manualLayout>
              </c:layout>
              <c:showLegendKey val="0"/>
              <c:showVal val="0"/>
              <c:showCatName val="1"/>
              <c:showSerName val="0"/>
              <c:showPercent val="1"/>
              <c:showBubbleSize val="0"/>
            </c:dLbl>
            <c:spPr>
              <a:noFill/>
              <a:ln w="18059">
                <a:noFill/>
              </a:ln>
            </c:spPr>
            <c:txPr>
              <a:bodyPr/>
              <a:lstStyle/>
              <a:p>
                <a:pPr>
                  <a:defRPr sz="1600"/>
                </a:pPr>
                <a:endParaRPr lang="en-US"/>
              </a:p>
            </c:txPr>
            <c:showLegendKey val="0"/>
            <c:showVal val="0"/>
            <c:showCatName val="1"/>
            <c:showSerName val="0"/>
            <c:showPercent val="1"/>
            <c:showBubbleSize val="0"/>
            <c:showLeaderLines val="0"/>
          </c:dLbls>
          <c:cat>
            <c:strRef>
              <c:f>Sheet1!$A$2:$A$12</c:f>
              <c:strCache>
                <c:ptCount val="11"/>
                <c:pt idx="0">
                  <c:v>English</c:v>
                </c:pt>
                <c:pt idx="1">
                  <c:v>German</c:v>
                </c:pt>
                <c:pt idx="2">
                  <c:v>French</c:v>
                </c:pt>
                <c:pt idx="3">
                  <c:v>Spanish</c:v>
                </c:pt>
                <c:pt idx="4">
                  <c:v>Chinese</c:v>
                </c:pt>
                <c:pt idx="5">
                  <c:v>Russian</c:v>
                </c:pt>
                <c:pt idx="6">
                  <c:v>Japanese</c:v>
                </c:pt>
                <c:pt idx="7">
                  <c:v>Italian</c:v>
                </c:pt>
                <c:pt idx="8">
                  <c:v>Arabic</c:v>
                </c:pt>
                <c:pt idx="9">
                  <c:v>Latin</c:v>
                </c:pt>
                <c:pt idx="10">
                  <c:v>Remaining Languages</c:v>
                </c:pt>
              </c:strCache>
            </c:strRef>
          </c:cat>
          <c:val>
            <c:numRef>
              <c:f>Sheet1!$B$2:$B$12</c:f>
              <c:numCache>
                <c:formatCode>General</c:formatCode>
                <c:ptCount val="11"/>
                <c:pt idx="0">
                  <c:v>2.784903E6</c:v>
                </c:pt>
                <c:pt idx="1">
                  <c:v>529412.0</c:v>
                </c:pt>
                <c:pt idx="2">
                  <c:v>408041.0</c:v>
                </c:pt>
                <c:pt idx="3">
                  <c:v>265977.0</c:v>
                </c:pt>
                <c:pt idx="4">
                  <c:v>237892.0</c:v>
                </c:pt>
                <c:pt idx="5">
                  <c:v>225896.0</c:v>
                </c:pt>
                <c:pt idx="6">
                  <c:v>186563.0</c:v>
                </c:pt>
                <c:pt idx="7">
                  <c:v>144437.0</c:v>
                </c:pt>
                <c:pt idx="8">
                  <c:v>113835.0</c:v>
                </c:pt>
                <c:pt idx="9">
                  <c:v>72084.0</c:v>
                </c:pt>
                <c:pt idx="10">
                  <c:v>840432.0</c:v>
                </c:pt>
              </c:numCache>
            </c:numRef>
          </c:val>
        </c:ser>
        <c:dLbls>
          <c:showLegendKey val="0"/>
          <c:showVal val="0"/>
          <c:showCatName val="0"/>
          <c:showSerName val="0"/>
          <c:showPercent val="0"/>
          <c:showBubbleSize val="0"/>
          <c:showLeaderLines val="0"/>
        </c:dLbls>
      </c:pie3DChart>
      <c:spPr>
        <a:noFill/>
        <a:ln w="19889">
          <a:noFill/>
        </a:ln>
      </c:spPr>
    </c:plotArea>
    <c:plotVisOnly val="1"/>
    <c:dispBlanksAs val="zero"/>
    <c:showDLblsOverMax val="0"/>
  </c:chart>
  <c:spPr>
    <a:solidFill>
      <a:srgbClr val="FFFFFF"/>
    </a:solidFill>
    <a:ln>
      <a:noFill/>
    </a:ln>
  </c:spPr>
  <c:txPr>
    <a:bodyPr/>
    <a:lstStyle/>
    <a:p>
      <a:pPr>
        <a:defRPr sz="1279"/>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170510661306689"/>
          <c:y val="0.269672946800426"/>
          <c:w val="0.626575989827574"/>
          <c:h val="0.598194425908073"/>
        </c:manualLayout>
      </c:layout>
      <c:pie3DChart>
        <c:varyColors val="1"/>
        <c:ser>
          <c:idx val="0"/>
          <c:order val="0"/>
          <c:tx>
            <c:strRef>
              <c:f>Sheet1!$B$1</c:f>
              <c:strCache>
                <c:ptCount val="1"/>
                <c:pt idx="0">
                  <c:v>Count</c:v>
                </c:pt>
              </c:strCache>
            </c:strRef>
          </c:tx>
          <c:spPr>
            <a:gradFill rotWithShape="0">
              <a:gsLst>
                <a:gs pos="0">
                  <a:srgbClr val="9BC1FF"/>
                </a:gs>
                <a:gs pos="100000">
                  <a:srgbClr val="3F80CD"/>
                </a:gs>
              </a:gsLst>
              <a:lin ang="5400000"/>
            </a:gradFill>
            <a:ln w="25389">
              <a:noFill/>
            </a:ln>
            <a:effectLst>
              <a:outerShdw dist="35921" dir="2700000" algn="br">
                <a:srgbClr val="000000"/>
              </a:outerShdw>
            </a:effectLst>
          </c:spPr>
          <c:dPt>
            <c:idx val="0"/>
            <c:bubble3D val="0"/>
            <c:spPr>
              <a:gradFill rotWithShape="0">
                <a:gsLst>
                  <a:gs pos="0">
                    <a:srgbClr val="ABBEE2"/>
                  </a:gs>
                  <a:gs pos="100000">
                    <a:srgbClr val="2A5992"/>
                  </a:gs>
                </a:gsLst>
                <a:lin ang="5400000"/>
              </a:gradFill>
              <a:ln w="25389">
                <a:noFill/>
              </a:ln>
              <a:effectLst>
                <a:outerShdw dist="35921" dir="2700000" algn="br">
                  <a:srgbClr val="000000"/>
                </a:outerShdw>
              </a:effectLst>
            </c:spPr>
          </c:dPt>
          <c:dPt>
            <c:idx val="1"/>
            <c:bubble3D val="0"/>
            <c:spPr>
              <a:gradFill rotWithShape="0">
                <a:gsLst>
                  <a:gs pos="0">
                    <a:srgbClr val="E4ABAA"/>
                  </a:gs>
                  <a:gs pos="100000">
                    <a:srgbClr val="952B28"/>
                  </a:gs>
                </a:gsLst>
                <a:lin ang="5400000"/>
              </a:gradFill>
              <a:ln w="25389">
                <a:noFill/>
              </a:ln>
              <a:effectLst>
                <a:outerShdw dist="35921" dir="2700000" algn="br">
                  <a:srgbClr val="000000"/>
                </a:outerShdw>
              </a:effectLst>
            </c:spPr>
          </c:dPt>
          <c:dPt>
            <c:idx val="2"/>
            <c:bubble3D val="0"/>
            <c:spPr>
              <a:gradFill rotWithShape="0">
                <a:gsLst>
                  <a:gs pos="0">
                    <a:srgbClr val="CBE0AD"/>
                  </a:gs>
                  <a:gs pos="100000">
                    <a:srgbClr val="718F32"/>
                  </a:gs>
                </a:gsLst>
                <a:lin ang="5400000"/>
              </a:gradFill>
              <a:ln w="25389">
                <a:noFill/>
              </a:ln>
              <a:effectLst>
                <a:outerShdw dist="35921" dir="2700000" algn="br">
                  <a:srgbClr val="000000"/>
                </a:outerShdw>
              </a:effectLst>
            </c:spPr>
          </c:dPt>
          <c:dPt>
            <c:idx val="3"/>
            <c:bubble3D val="0"/>
            <c:spPr>
              <a:gradFill rotWithShape="0">
                <a:gsLst>
                  <a:gs pos="0">
                    <a:srgbClr val="C1B6D4"/>
                  </a:gs>
                  <a:gs pos="100000">
                    <a:srgbClr val="593E79"/>
                  </a:gs>
                </a:gsLst>
                <a:lin ang="5400000"/>
              </a:gradFill>
              <a:ln w="25389">
                <a:noFill/>
              </a:ln>
              <a:effectLst>
                <a:outerShdw dist="35921" dir="2700000" algn="br">
                  <a:srgbClr val="000000"/>
                </a:outerShdw>
              </a:effectLst>
            </c:spPr>
          </c:dPt>
          <c:dPt>
            <c:idx val="4"/>
            <c:bubble3D val="0"/>
            <c:spPr>
              <a:gradFill rotWithShape="0">
                <a:gsLst>
                  <a:gs pos="0">
                    <a:srgbClr val="A8D4E7"/>
                  </a:gs>
                  <a:gs pos="100000">
                    <a:srgbClr val="26829A"/>
                  </a:gs>
                </a:gsLst>
                <a:lin ang="5400000"/>
              </a:gradFill>
              <a:ln w="25389">
                <a:noFill/>
              </a:ln>
              <a:effectLst>
                <a:outerShdw dist="35921" dir="2700000" algn="br">
                  <a:srgbClr val="000000"/>
                </a:outerShdw>
              </a:effectLst>
            </c:spPr>
          </c:dPt>
          <c:dPt>
            <c:idx val="5"/>
            <c:bubble3D val="0"/>
            <c:spPr>
              <a:gradFill rotWithShape="0">
                <a:gsLst>
                  <a:gs pos="0">
                    <a:srgbClr val="FFB898"/>
                  </a:gs>
                  <a:gs pos="100000">
                    <a:srgbClr val="C4681C"/>
                  </a:gs>
                </a:gsLst>
                <a:lin ang="5400000"/>
              </a:gradFill>
              <a:ln w="25389">
                <a:noFill/>
              </a:ln>
              <a:effectLst>
                <a:outerShdw dist="35921" dir="2700000" algn="br">
                  <a:srgbClr val="000000"/>
                </a:outerShdw>
              </a:effectLst>
            </c:spPr>
          </c:dPt>
          <c:dPt>
            <c:idx val="6"/>
            <c:bubble3D val="0"/>
            <c:spPr>
              <a:gradFill rotWithShape="0">
                <a:gsLst>
                  <a:gs pos="0">
                    <a:srgbClr val="A5BFF0"/>
                  </a:gs>
                  <a:gs pos="100000">
                    <a:srgbClr val="3268A9"/>
                  </a:gs>
                </a:gsLst>
                <a:lin ang="5400000"/>
              </a:gradFill>
              <a:ln w="25389">
                <a:noFill/>
              </a:ln>
              <a:effectLst>
                <a:outerShdw dist="35921" dir="2700000" algn="br">
                  <a:srgbClr val="000000"/>
                </a:outerShdw>
              </a:effectLst>
            </c:spPr>
          </c:dPt>
          <c:dPt>
            <c:idx val="7"/>
            <c:bubble3D val="0"/>
            <c:spPr>
              <a:gradFill rotWithShape="0">
                <a:gsLst>
                  <a:gs pos="0">
                    <a:srgbClr val="F2A5A4"/>
                  </a:gs>
                  <a:gs pos="100000">
                    <a:srgbClr val="AD3330"/>
                  </a:gs>
                </a:gsLst>
                <a:lin ang="5400000"/>
              </a:gradFill>
              <a:ln w="25389">
                <a:noFill/>
              </a:ln>
              <a:effectLst>
                <a:outerShdw dist="35921" dir="2700000" algn="br">
                  <a:srgbClr val="000000"/>
                </a:outerShdw>
              </a:effectLst>
            </c:spPr>
          </c:dPt>
          <c:dPt>
            <c:idx val="8"/>
            <c:bubble3D val="0"/>
            <c:spPr>
              <a:gradFill rotWithShape="0">
                <a:gsLst>
                  <a:gs pos="0">
                    <a:srgbClr val="D1EDA8"/>
                  </a:gs>
                  <a:gs pos="100000">
                    <a:srgbClr val="83A63C"/>
                  </a:gs>
                </a:gsLst>
                <a:lin ang="5400000"/>
              </a:gradFill>
              <a:ln w="25389">
                <a:noFill/>
              </a:ln>
              <a:effectLst>
                <a:outerShdw dist="35921" dir="2700000" algn="br">
                  <a:srgbClr val="000000"/>
                </a:outerShdw>
              </a:effectLst>
            </c:spPr>
          </c:dPt>
          <c:dPt>
            <c:idx val="9"/>
            <c:bubble3D val="0"/>
            <c:spPr>
              <a:gradFill rotWithShape="0">
                <a:gsLst>
                  <a:gs pos="0">
                    <a:srgbClr val="C4B4DD"/>
                  </a:gs>
                  <a:gs pos="100000">
                    <a:srgbClr val="68498D"/>
                  </a:gs>
                </a:gsLst>
                <a:lin ang="5400000"/>
              </a:gradFill>
              <a:ln w="25389">
                <a:noFill/>
              </a:ln>
              <a:effectLst>
                <a:outerShdw dist="35921" dir="2700000" algn="br">
                  <a:srgbClr val="000000"/>
                </a:outerShdw>
              </a:effectLst>
            </c:spPr>
          </c:dPt>
          <c:dPt>
            <c:idx val="10"/>
            <c:bubble3D val="0"/>
            <c:spPr>
              <a:gradFill rotWithShape="0">
                <a:gsLst>
                  <a:gs pos="0">
                    <a:srgbClr val="A1DDF6"/>
                  </a:gs>
                  <a:gs pos="100000">
                    <a:srgbClr val="2D96B3"/>
                  </a:gs>
                </a:gsLst>
                <a:lin ang="5400000"/>
              </a:gradFill>
              <a:ln w="25389">
                <a:noFill/>
              </a:ln>
              <a:effectLst>
                <a:outerShdw dist="35921" dir="2700000" algn="br">
                  <a:srgbClr val="000000"/>
                </a:outerShdw>
              </a:effectLst>
            </c:spPr>
          </c:dPt>
          <c:dPt>
            <c:idx val="11"/>
            <c:bubble3D val="0"/>
            <c:spPr>
              <a:gradFill rotWithShape="0">
                <a:gsLst>
                  <a:gs pos="0">
                    <a:srgbClr val="FFB88C"/>
                  </a:gs>
                  <a:gs pos="100000">
                    <a:srgbClr val="E27922"/>
                  </a:gs>
                </a:gsLst>
                <a:lin ang="5400000"/>
              </a:gradFill>
              <a:ln w="25389">
                <a:noFill/>
              </a:ln>
              <a:effectLst>
                <a:outerShdw dist="35921" dir="2700000" algn="br">
                  <a:srgbClr val="000000"/>
                </a:outerShdw>
              </a:effectLst>
            </c:spPr>
          </c:dPt>
          <c:dPt>
            <c:idx val="12"/>
            <c:bubble3D val="0"/>
            <c:spPr>
              <a:gradFill rotWithShape="0">
                <a:gsLst>
                  <a:gs pos="0">
                    <a:srgbClr val="A0C0FC"/>
                  </a:gs>
                  <a:gs pos="100000">
                    <a:srgbClr val="3874BC"/>
                  </a:gs>
                </a:gsLst>
                <a:lin ang="5400000"/>
              </a:gradFill>
              <a:ln w="25389">
                <a:noFill/>
              </a:ln>
              <a:effectLst>
                <a:outerShdw dist="35921" dir="2700000" algn="br">
                  <a:srgbClr val="000000"/>
                </a:outerShdw>
              </a:effectLst>
            </c:spPr>
          </c:dPt>
          <c:dPt>
            <c:idx val="13"/>
            <c:bubble3D val="0"/>
            <c:spPr>
              <a:gradFill rotWithShape="0">
                <a:gsLst>
                  <a:gs pos="0">
                    <a:srgbClr val="FEA09E"/>
                  </a:gs>
                  <a:gs pos="100000">
                    <a:srgbClr val="C03936"/>
                  </a:gs>
                </a:gsLst>
                <a:lin ang="5400000"/>
              </a:gradFill>
              <a:ln w="25389">
                <a:noFill/>
              </a:ln>
              <a:effectLst>
                <a:outerShdw dist="35921" dir="2700000" algn="br">
                  <a:srgbClr val="000000"/>
                </a:outerShdw>
              </a:effectLst>
            </c:spPr>
          </c:dPt>
          <c:dPt>
            <c:idx val="14"/>
            <c:bubble3D val="0"/>
            <c:spPr>
              <a:gradFill rotWithShape="0">
                <a:gsLst>
                  <a:gs pos="0">
                    <a:srgbClr val="D6F9A4"/>
                  </a:gs>
                  <a:gs pos="100000">
                    <a:srgbClr val="92B943"/>
                  </a:gs>
                </a:gsLst>
                <a:lin ang="5400000"/>
              </a:gradFill>
              <a:ln w="25389">
                <a:noFill/>
              </a:ln>
              <a:effectLst>
                <a:outerShdw dist="35921" dir="2700000" algn="br">
                  <a:srgbClr val="000000"/>
                </a:outerShdw>
              </a:effectLst>
            </c:spPr>
          </c:dPt>
          <c:dPt>
            <c:idx val="15"/>
            <c:bubble3D val="0"/>
            <c:spPr>
              <a:gradFill rotWithShape="0">
                <a:gsLst>
                  <a:gs pos="0">
                    <a:srgbClr val="C6B2E5"/>
                  </a:gs>
                  <a:gs pos="100000">
                    <a:srgbClr val="74529D"/>
                  </a:gs>
                </a:gsLst>
                <a:lin ang="5400000"/>
              </a:gradFill>
              <a:ln w="25389">
                <a:noFill/>
              </a:ln>
              <a:effectLst>
                <a:outerShdw dist="35921" dir="2700000" algn="br">
                  <a:srgbClr val="000000"/>
                </a:outerShdw>
              </a:effectLst>
            </c:spPr>
          </c:dPt>
          <c:dPt>
            <c:idx val="16"/>
            <c:bubble3D val="0"/>
            <c:spPr>
              <a:gradFill rotWithShape="0">
                <a:gsLst>
                  <a:gs pos="0">
                    <a:srgbClr val="9BE5FF"/>
                  </a:gs>
                  <a:gs pos="100000">
                    <a:srgbClr val="33A7C6"/>
                  </a:gs>
                </a:gsLst>
                <a:lin ang="5400000"/>
              </a:gradFill>
              <a:ln w="25389">
                <a:noFill/>
              </a:ln>
              <a:effectLst>
                <a:outerShdw dist="35921" dir="2700000" algn="br">
                  <a:srgbClr val="000000"/>
                </a:outerShdw>
              </a:effectLst>
            </c:spPr>
          </c:dPt>
          <c:dPt>
            <c:idx val="17"/>
            <c:bubble3D val="0"/>
            <c:spPr>
              <a:gradFill rotWithShape="0">
                <a:gsLst>
                  <a:gs pos="0">
                    <a:srgbClr val="FFB882"/>
                  </a:gs>
                  <a:gs pos="100000">
                    <a:srgbClr val="FB8727"/>
                  </a:gs>
                </a:gsLst>
                <a:lin ang="5400000"/>
              </a:gradFill>
              <a:ln w="25389">
                <a:noFill/>
              </a:ln>
              <a:effectLst>
                <a:outerShdw dist="35921" dir="2700000" algn="br">
                  <a:srgbClr val="000000"/>
                </a:outerShdw>
              </a:effectLst>
            </c:spPr>
          </c:dPt>
          <c:dPt>
            <c:idx val="19"/>
            <c:bubble3D val="0"/>
            <c:spPr>
              <a:gradFill rotWithShape="0">
                <a:gsLst>
                  <a:gs pos="0">
                    <a:srgbClr val="FF9A99"/>
                  </a:gs>
                  <a:gs pos="100000">
                    <a:srgbClr val="D1403C"/>
                  </a:gs>
                </a:gsLst>
                <a:lin ang="5400000"/>
              </a:gradFill>
              <a:ln w="25389">
                <a:noFill/>
              </a:ln>
              <a:effectLst>
                <a:outerShdw dist="35921" dir="2700000" algn="br">
                  <a:srgbClr val="000000"/>
                </a:outerShdw>
              </a:effectLst>
            </c:spPr>
          </c:dPt>
          <c:dPt>
            <c:idx val="20"/>
            <c:bubble3D val="0"/>
            <c:spPr>
              <a:gradFill rotWithShape="0">
                <a:gsLst>
                  <a:gs pos="0">
                    <a:srgbClr val="DCFFA0"/>
                  </a:gs>
                  <a:gs pos="100000">
                    <a:srgbClr val="A0CA4A"/>
                  </a:gs>
                </a:gsLst>
                <a:lin ang="5400000"/>
              </a:gradFill>
              <a:ln w="25389">
                <a:noFill/>
              </a:ln>
              <a:effectLst>
                <a:outerShdw dist="35921" dir="2700000" algn="br">
                  <a:srgbClr val="000000"/>
                </a:outerShdw>
              </a:effectLst>
            </c:spPr>
          </c:dPt>
          <c:dPt>
            <c:idx val="21"/>
            <c:bubble3D val="0"/>
            <c:spPr>
              <a:gradFill rotWithShape="0">
                <a:gsLst>
                  <a:gs pos="0">
                    <a:srgbClr val="C8B0ED"/>
                  </a:gs>
                  <a:gs pos="100000">
                    <a:srgbClr val="7F5BAB"/>
                  </a:gs>
                </a:gsLst>
                <a:lin ang="5400000"/>
              </a:gradFill>
              <a:ln w="25389">
                <a:noFill/>
              </a:ln>
              <a:effectLst>
                <a:outerShdw dist="35921" dir="2700000" algn="br">
                  <a:srgbClr val="000000"/>
                </a:outerShdw>
              </a:effectLst>
            </c:spPr>
          </c:dPt>
          <c:dPt>
            <c:idx val="22"/>
            <c:bubble3D val="0"/>
            <c:spPr>
              <a:gradFill rotWithShape="0">
                <a:gsLst>
                  <a:gs pos="0">
                    <a:srgbClr val="95EEFF"/>
                  </a:gs>
                  <a:gs pos="100000">
                    <a:srgbClr val="39B7D8"/>
                  </a:gs>
                </a:gsLst>
                <a:lin ang="5400000"/>
              </a:gradFill>
              <a:ln w="25389">
                <a:noFill/>
              </a:ln>
              <a:effectLst>
                <a:outerShdw dist="35921" dir="2700000" algn="br">
                  <a:srgbClr val="000000"/>
                </a:outerShdw>
              </a:effectLst>
            </c:spPr>
          </c:dPt>
          <c:dPt>
            <c:idx val="23"/>
            <c:bubble3D val="0"/>
            <c:spPr>
              <a:gradFill rotWithShape="0">
                <a:gsLst>
                  <a:gs pos="0">
                    <a:srgbClr val="FFB977"/>
                  </a:gs>
                  <a:gs pos="100000">
                    <a:srgbClr val="FF932B"/>
                  </a:gs>
                </a:gsLst>
                <a:lin ang="5400000"/>
              </a:gradFill>
              <a:ln w="25389">
                <a:noFill/>
              </a:ln>
              <a:effectLst>
                <a:outerShdw dist="35921" dir="2700000" algn="br">
                  <a:srgbClr val="000000"/>
                </a:outerShdw>
              </a:effectLst>
            </c:spPr>
          </c:dPt>
          <c:dPt>
            <c:idx val="24"/>
            <c:bubble3D val="0"/>
            <c:spPr>
              <a:gradFill rotWithShape="0">
                <a:gsLst>
                  <a:gs pos="0">
                    <a:srgbClr val="AFCDFF"/>
                  </a:gs>
                  <a:gs pos="100000">
                    <a:srgbClr val="7B9ED5"/>
                  </a:gs>
                </a:gsLst>
                <a:lin ang="5400000"/>
              </a:gradFill>
              <a:ln w="25389">
                <a:noFill/>
              </a:ln>
              <a:effectLst>
                <a:outerShdw dist="35921" dir="2700000" algn="br">
                  <a:srgbClr val="000000"/>
                </a:outerShdw>
              </a:effectLst>
            </c:spPr>
          </c:dPt>
          <c:dPt>
            <c:idx val="25"/>
            <c:bubble3D val="0"/>
            <c:spPr>
              <a:gradFill rotWithShape="0">
                <a:gsLst>
                  <a:gs pos="0">
                    <a:srgbClr val="FFAFAE"/>
                  </a:gs>
                  <a:gs pos="100000">
                    <a:srgbClr val="D77B79"/>
                  </a:gs>
                </a:gsLst>
                <a:lin ang="5400000"/>
              </a:gradFill>
              <a:ln w="25389">
                <a:noFill/>
              </a:ln>
              <a:effectLst>
                <a:outerShdw dist="35921" dir="2700000" algn="br">
                  <a:srgbClr val="000000"/>
                </a:outerShdw>
              </a:effectLst>
            </c:spPr>
          </c:dPt>
          <c:dPt>
            <c:idx val="26"/>
            <c:bubble3D val="0"/>
            <c:spPr>
              <a:gradFill rotWithShape="0">
                <a:gsLst>
                  <a:gs pos="0">
                    <a:srgbClr val="E2FFB3"/>
                  </a:gs>
                  <a:gs pos="100000">
                    <a:srgbClr val="B4D280"/>
                  </a:gs>
                </a:gsLst>
                <a:lin ang="5400000"/>
              </a:gradFill>
              <a:ln w="25389">
                <a:noFill/>
              </a:ln>
              <a:effectLst>
                <a:outerShdw dist="35921" dir="2700000" algn="br">
                  <a:srgbClr val="000000"/>
                </a:outerShdw>
              </a:effectLst>
            </c:spPr>
          </c:dPt>
          <c:dPt>
            <c:idx val="27"/>
            <c:bubble3D val="0"/>
            <c:spPr>
              <a:gradFill rotWithShape="0">
                <a:gsLst>
                  <a:gs pos="0">
                    <a:srgbClr val="D3C0F0"/>
                  </a:gs>
                  <a:gs pos="100000">
                    <a:srgbClr val="9F89BC"/>
                  </a:gs>
                </a:gsLst>
                <a:lin ang="5400000"/>
              </a:gradFill>
              <a:ln w="25389">
                <a:noFill/>
              </a:ln>
              <a:effectLst>
                <a:outerShdw dist="35921" dir="2700000" algn="br">
                  <a:srgbClr val="000000"/>
                </a:outerShdw>
              </a:effectLst>
            </c:spPr>
          </c:dPt>
          <c:dPt>
            <c:idx val="28"/>
            <c:bubble3D val="0"/>
            <c:spPr>
              <a:gradFill rotWithShape="0">
                <a:gsLst>
                  <a:gs pos="0">
                    <a:srgbClr val="ABF0FF"/>
                  </a:gs>
                  <a:gs pos="100000">
                    <a:srgbClr val="78C3DD"/>
                  </a:gs>
                </a:gsLst>
                <a:lin ang="5400000"/>
              </a:gradFill>
              <a:ln w="25389">
                <a:noFill/>
              </a:ln>
              <a:effectLst>
                <a:outerShdw dist="35921" dir="2700000" algn="br">
                  <a:srgbClr val="000000"/>
                </a:outerShdw>
              </a:effectLst>
            </c:spPr>
          </c:dPt>
          <c:dPt>
            <c:idx val="29"/>
            <c:bubble3D val="0"/>
            <c:spPr>
              <a:gradFill rotWithShape="0">
                <a:gsLst>
                  <a:gs pos="0">
                    <a:srgbClr val="FFC593"/>
                  </a:gs>
                  <a:gs pos="100000">
                    <a:srgbClr val="FFAA6F"/>
                  </a:gs>
                </a:gsLst>
                <a:lin ang="5400000"/>
              </a:gradFill>
              <a:ln w="25389">
                <a:noFill/>
              </a:ln>
              <a:effectLst>
                <a:outerShdw dist="35921" dir="2700000" algn="br">
                  <a:srgbClr val="000000"/>
                </a:outerShdw>
              </a:effectLst>
            </c:spPr>
          </c:dPt>
          <c:dPt>
            <c:idx val="30"/>
            <c:bubble3D val="0"/>
            <c:spPr>
              <a:gradFill rotWithShape="0">
                <a:gsLst>
                  <a:gs pos="0">
                    <a:srgbClr val="C3D9FF"/>
                  </a:gs>
                  <a:gs pos="100000">
                    <a:srgbClr val="A3B8DE"/>
                  </a:gs>
                </a:gsLst>
                <a:lin ang="5400000"/>
              </a:gradFill>
              <a:ln w="25389">
                <a:noFill/>
              </a:ln>
              <a:effectLst>
                <a:outerShdw dist="35921" dir="2700000" algn="br">
                  <a:srgbClr val="000000"/>
                </a:outerShdw>
              </a:effectLst>
            </c:spPr>
          </c:dPt>
          <c:dPt>
            <c:idx val="31"/>
            <c:bubble3D val="0"/>
            <c:spPr>
              <a:gradFill rotWithShape="0">
                <a:gsLst>
                  <a:gs pos="0">
                    <a:srgbClr val="FFC3C2"/>
                  </a:gs>
                  <a:gs pos="100000">
                    <a:srgbClr val="E0A3A2"/>
                  </a:gs>
                </a:gsLst>
                <a:lin ang="5400000"/>
              </a:gradFill>
              <a:ln w="25389">
                <a:noFill/>
              </a:ln>
              <a:effectLst>
                <a:outerShdw dist="35921" dir="2700000" algn="br">
                  <a:srgbClr val="000000"/>
                </a:outerShdw>
              </a:effectLst>
            </c:spPr>
          </c:dPt>
          <c:dPt>
            <c:idx val="32"/>
            <c:bubble3D val="0"/>
            <c:spPr>
              <a:gradFill rotWithShape="0">
                <a:gsLst>
                  <a:gs pos="0">
                    <a:srgbClr val="E8FFC6"/>
                  </a:gs>
                  <a:gs pos="100000">
                    <a:srgbClr val="C7DCA6"/>
                  </a:gs>
                </a:gsLst>
                <a:lin ang="5400000"/>
              </a:gradFill>
              <a:ln w="25389">
                <a:noFill/>
              </a:ln>
              <a:effectLst>
                <a:outerShdw dist="35921" dir="2700000" algn="br">
                  <a:srgbClr val="000000"/>
                </a:outerShdw>
              </a:effectLst>
            </c:spPr>
          </c:dPt>
          <c:dPt>
            <c:idx val="33"/>
            <c:bubble3D val="0"/>
            <c:spPr>
              <a:gradFill rotWithShape="0">
                <a:gsLst>
                  <a:gs pos="0">
                    <a:srgbClr val="DDD0F3"/>
                  </a:gs>
                  <a:gs pos="100000">
                    <a:srgbClr val="B9ACCD"/>
                  </a:gs>
                </a:gsLst>
                <a:lin ang="5400000"/>
              </a:gradFill>
              <a:ln w="25389">
                <a:noFill/>
              </a:ln>
              <a:effectLst>
                <a:outerShdw dist="35921" dir="2700000" algn="br">
                  <a:srgbClr val="000000"/>
                </a:outerShdw>
              </a:effectLst>
            </c:spPr>
          </c:dPt>
          <c:dPt>
            <c:idx val="34"/>
            <c:bubble3D val="0"/>
            <c:spPr>
              <a:gradFill rotWithShape="0">
                <a:gsLst>
                  <a:gs pos="0">
                    <a:srgbClr val="BFF3FF"/>
                  </a:gs>
                  <a:gs pos="100000">
                    <a:srgbClr val="A1D2E4"/>
                  </a:gs>
                </a:gsLst>
                <a:lin ang="5400000"/>
              </a:gradFill>
              <a:ln w="25389">
                <a:noFill/>
              </a:ln>
              <a:effectLst>
                <a:outerShdw dist="35921" dir="2700000" algn="br">
                  <a:srgbClr val="000000"/>
                </a:outerShdw>
              </a:effectLst>
            </c:spPr>
          </c:dPt>
          <c:dPt>
            <c:idx val="35"/>
            <c:bubble3D val="0"/>
            <c:spPr>
              <a:gradFill rotWithShape="0">
                <a:gsLst>
                  <a:gs pos="0">
                    <a:srgbClr val="FFD2AD"/>
                  </a:gs>
                  <a:gs pos="100000">
                    <a:srgbClr val="FFBF9B"/>
                  </a:gs>
                </a:gsLst>
                <a:lin ang="5400000"/>
              </a:gradFill>
              <a:ln w="25389">
                <a:noFill/>
              </a:ln>
              <a:effectLst>
                <a:outerShdw dist="35921" dir="2700000" algn="br">
                  <a:srgbClr val="000000"/>
                </a:outerShdw>
              </a:effectLst>
            </c:spPr>
          </c:dPt>
          <c:dPt>
            <c:idx val="36"/>
            <c:bubble3D val="0"/>
            <c:spPr>
              <a:gradFill rotWithShape="0">
                <a:gsLst>
                  <a:gs pos="0">
                    <a:srgbClr val="D4E3FF"/>
                  </a:gs>
                  <a:gs pos="100000">
                    <a:srgbClr val="C0CEE7"/>
                  </a:gs>
                </a:gsLst>
                <a:lin ang="5400000"/>
              </a:gradFill>
              <a:ln w="25389">
                <a:noFill/>
              </a:ln>
              <a:effectLst>
                <a:outerShdw dist="35921" dir="2700000" algn="br">
                  <a:srgbClr val="000000"/>
                </a:outerShdw>
              </a:effectLst>
            </c:spPr>
          </c:dPt>
          <c:dPt>
            <c:idx val="37"/>
            <c:bubble3D val="0"/>
            <c:spPr>
              <a:gradFill rotWithShape="0">
                <a:gsLst>
                  <a:gs pos="0">
                    <a:srgbClr val="FFD4D3"/>
                  </a:gs>
                  <a:gs pos="100000">
                    <a:srgbClr val="E8C1C0"/>
                  </a:gs>
                </a:gsLst>
                <a:lin ang="5400000"/>
              </a:gradFill>
              <a:ln w="25389">
                <a:noFill/>
              </a:ln>
              <a:effectLst>
                <a:outerShdw dist="35921" dir="2700000" algn="br">
                  <a:srgbClr val="000000"/>
                </a:outerShdw>
              </a:effectLst>
            </c:spPr>
          </c:dPt>
          <c:dPt>
            <c:idx val="38"/>
            <c:bubble3D val="0"/>
            <c:spPr>
              <a:gradFill rotWithShape="0">
                <a:gsLst>
                  <a:gs pos="0">
                    <a:srgbClr val="EEFFD6"/>
                  </a:gs>
                  <a:gs pos="100000">
                    <a:srgbClr val="D7E6C2"/>
                  </a:gs>
                </a:gsLst>
                <a:lin ang="5400000"/>
              </a:gradFill>
              <a:ln w="25389">
                <a:noFill/>
              </a:ln>
              <a:effectLst>
                <a:outerShdw dist="35921" dir="2700000" algn="br">
                  <a:srgbClr val="000000"/>
                </a:outerShdw>
              </a:effectLst>
            </c:spPr>
          </c:dPt>
          <c:dPt>
            <c:idx val="39"/>
            <c:bubble3D val="0"/>
            <c:spPr>
              <a:gradFill rotWithShape="0">
                <a:gsLst>
                  <a:gs pos="0">
                    <a:srgbClr val="E7DDF6"/>
                  </a:gs>
                  <a:gs pos="100000">
                    <a:srgbClr val="CEC6DB"/>
                  </a:gs>
                </a:gsLst>
                <a:lin ang="5400000"/>
              </a:gradFill>
              <a:ln w="25389">
                <a:noFill/>
              </a:ln>
              <a:effectLst>
                <a:outerShdw dist="35921" dir="2700000" algn="br">
                  <a:srgbClr val="000000"/>
                </a:outerShdw>
              </a:effectLst>
            </c:spPr>
          </c:dPt>
          <c:dLbls>
            <c:dLbl>
              <c:idx val="0"/>
              <c:layout>
                <c:manualLayout>
                  <c:x val="0.100572247694899"/>
                  <c:y val="-0.0476331635016211"/>
                </c:manualLayout>
              </c:layout>
              <c:showLegendKey val="0"/>
              <c:showVal val="0"/>
              <c:showCatName val="1"/>
              <c:showSerName val="0"/>
              <c:showPercent val="1"/>
              <c:showBubbleSize val="0"/>
            </c:dLbl>
            <c:dLbl>
              <c:idx val="1"/>
              <c:layout>
                <c:manualLayout>
                  <c:x val="0.070342055818097"/>
                  <c:y val="-0.00473830477072719"/>
                </c:manualLayout>
              </c:layout>
              <c:dLblPos val="bestFit"/>
              <c:showLegendKey val="0"/>
              <c:showVal val="0"/>
              <c:showCatName val="1"/>
              <c:showSerName val="0"/>
              <c:showPercent val="1"/>
              <c:showBubbleSize val="0"/>
            </c:dLbl>
            <c:dLbl>
              <c:idx val="8"/>
              <c:layout>
                <c:manualLayout>
                  <c:x val="0.001704118947661"/>
                  <c:y val="0.0280888517962556"/>
                </c:manualLayout>
              </c:layout>
              <c:dLblPos val="bestFit"/>
              <c:showLegendKey val="0"/>
              <c:showVal val="0"/>
              <c:showCatName val="1"/>
              <c:showSerName val="0"/>
              <c:showPercent val="1"/>
              <c:showBubbleSize val="0"/>
            </c:dLbl>
            <c:dLbl>
              <c:idx val="20"/>
              <c:layout>
                <c:manualLayout>
                  <c:x val="-0.0434143956165411"/>
                  <c:y val="-0.109112804749674"/>
                </c:manualLayout>
              </c:layout>
              <c:showLegendKey val="0"/>
              <c:showVal val="0"/>
              <c:showCatName val="1"/>
              <c:showSerName val="0"/>
              <c:showPercent val="1"/>
              <c:showBubbleSize val="0"/>
            </c:dLbl>
            <c:dLbl>
              <c:idx val="31"/>
              <c:layout>
                <c:manualLayout>
                  <c:x val="0.0359896442123807"/>
                  <c:y val="-0.196273527306413"/>
                </c:manualLayout>
              </c:layout>
              <c:showLegendKey val="0"/>
              <c:showVal val="0"/>
              <c:showCatName val="1"/>
              <c:showSerName val="0"/>
              <c:showPercent val="1"/>
              <c:showBubbleSize val="0"/>
            </c:dLbl>
            <c:dLbl>
              <c:idx val="32"/>
              <c:layout>
                <c:manualLayout>
                  <c:x val="0.074385635866125"/>
                  <c:y val="-0.174336393111289"/>
                </c:manualLayout>
              </c:layout>
              <c:showLegendKey val="0"/>
              <c:showVal val="0"/>
              <c:showCatName val="1"/>
              <c:showSerName val="0"/>
              <c:showPercent val="1"/>
              <c:showBubbleSize val="0"/>
            </c:dLbl>
            <c:dLbl>
              <c:idx val="35"/>
              <c:layout>
                <c:manualLayout>
                  <c:x val="0.120724364514487"/>
                  <c:y val="-0.163230636640993"/>
                </c:manualLayout>
              </c:layout>
              <c:dLblPos val="bestFit"/>
              <c:showLegendKey val="0"/>
              <c:showVal val="0"/>
              <c:showCatName val="1"/>
              <c:showSerName val="0"/>
              <c:showPercent val="1"/>
              <c:showBubbleSize val="0"/>
            </c:dLbl>
            <c:dLbl>
              <c:idx val="37"/>
              <c:layout>
                <c:manualLayout>
                  <c:x val="0.297176967061755"/>
                  <c:y val="-0.139639509727501"/>
                </c:manualLayout>
              </c:layout>
              <c:dLblPos val="bestFit"/>
              <c:showLegendKey val="0"/>
              <c:showVal val="0"/>
              <c:showCatName val="1"/>
              <c:showSerName val="0"/>
              <c:showPercent val="1"/>
              <c:showBubbleSize val="0"/>
            </c:dLbl>
            <c:dLbl>
              <c:idx val="38"/>
              <c:layout>
                <c:manualLayout>
                  <c:x val="0.126093908758466"/>
                  <c:y val="0.0106592479632146"/>
                </c:manualLayout>
              </c:layout>
              <c:dLblPos val="bestFit"/>
              <c:showLegendKey val="0"/>
              <c:showVal val="0"/>
              <c:showCatName val="1"/>
              <c:showSerName val="0"/>
              <c:showPercent val="1"/>
              <c:showBubbleSize val="0"/>
            </c:dLbl>
            <c:dLbl>
              <c:idx val="39"/>
              <c:layout>
                <c:manualLayout>
                  <c:x val="0.134234556009409"/>
                  <c:y val="0.0243791685703051"/>
                </c:manualLayout>
              </c:layout>
              <c:dLblPos val="bestFit"/>
              <c:showLegendKey val="0"/>
              <c:showVal val="0"/>
              <c:showCatName val="1"/>
              <c:showSerName val="0"/>
              <c:showPercent val="1"/>
              <c:showBubbleSize val="0"/>
            </c:dLbl>
            <c:spPr>
              <a:noFill/>
              <a:ln w="15156">
                <a:noFill/>
              </a:ln>
            </c:spPr>
            <c:txPr>
              <a:bodyPr/>
              <a:lstStyle/>
              <a:p>
                <a:pPr>
                  <a:defRPr sz="1399"/>
                </a:pPr>
                <a:endParaRPr lang="en-US"/>
              </a:p>
            </c:txPr>
            <c:showLegendKey val="0"/>
            <c:showVal val="0"/>
            <c:showCatName val="1"/>
            <c:showSerName val="0"/>
            <c:showPercent val="1"/>
            <c:showBubbleSize val="0"/>
            <c:showLeaderLines val="1"/>
          </c:dLbls>
          <c:cat>
            <c:strRef>
              <c:f>Sheet1!$A$2:$A$41</c:f>
              <c:strCache>
                <c:ptCount val="40"/>
                <c:pt idx="0">
                  <c:v>Undetermined</c:v>
                </c:pt>
                <c:pt idx="1">
                  <c:v>Polish</c:v>
                </c:pt>
                <c:pt idx="2">
                  <c:v>Portuguese</c:v>
                </c:pt>
                <c:pt idx="3">
                  <c:v>Dutch</c:v>
                </c:pt>
                <c:pt idx="4">
                  <c:v>Hebrew</c:v>
                </c:pt>
                <c:pt idx="5">
                  <c:v>Hindi</c:v>
                </c:pt>
                <c:pt idx="6">
                  <c:v>Indonesian</c:v>
                </c:pt>
                <c:pt idx="7">
                  <c:v>Korean</c:v>
                </c:pt>
                <c:pt idx="8">
                  <c:v>Swedish</c:v>
                </c:pt>
                <c:pt idx="9">
                  <c:v>Urdu</c:v>
                </c:pt>
                <c:pt idx="10">
                  <c:v>Turkish</c:v>
                </c:pt>
                <c:pt idx="11">
                  <c:v>Thai</c:v>
                </c:pt>
                <c:pt idx="12">
                  <c:v>Danish</c:v>
                </c:pt>
                <c:pt idx="13">
                  <c:v>Czech</c:v>
                </c:pt>
                <c:pt idx="14">
                  <c:v>Unknown</c:v>
                </c:pt>
                <c:pt idx="15">
                  <c:v>Croatian</c:v>
                </c:pt>
                <c:pt idx="16">
                  <c:v>Persian</c:v>
                </c:pt>
                <c:pt idx="17">
                  <c:v>Tamil</c:v>
                </c:pt>
                <c:pt idx="18">
                  <c:v>Bengali</c:v>
                </c:pt>
                <c:pt idx="19">
                  <c:v>Music</c:v>
                </c:pt>
                <c:pt idx="20">
                  <c:v>Hungarian</c:v>
                </c:pt>
                <c:pt idx="21">
                  <c:v>Norwegian</c:v>
                </c:pt>
                <c:pt idx="22">
                  <c:v>Sanskrit</c:v>
                </c:pt>
                <c:pt idx="23">
                  <c:v>Vietnamese</c:v>
                </c:pt>
                <c:pt idx="24">
                  <c:v>Ukrainian</c:v>
                </c:pt>
                <c:pt idx="25">
                  <c:v>Greek</c:v>
                </c:pt>
                <c:pt idx="26">
                  <c:v>Bulgarian</c:v>
                </c:pt>
                <c:pt idx="27">
                  <c:v>Serbian</c:v>
                </c:pt>
                <c:pt idx="28">
                  <c:v>Armenian</c:v>
                </c:pt>
                <c:pt idx="29">
                  <c:v>Romanian</c:v>
                </c:pt>
                <c:pt idx="30">
                  <c:v>Marathi</c:v>
                </c:pt>
                <c:pt idx="31">
                  <c:v>Ancient-Greek</c:v>
                </c:pt>
                <c:pt idx="32">
                  <c:v>Panjabi</c:v>
                </c:pt>
                <c:pt idx="33">
                  <c:v>Telugu</c:v>
                </c:pt>
                <c:pt idx="34">
                  <c:v>Malay</c:v>
                </c:pt>
                <c:pt idx="35">
                  <c:v>Catalan</c:v>
                </c:pt>
                <c:pt idx="36">
                  <c:v>Malayalam</c:v>
                </c:pt>
                <c:pt idx="37">
                  <c:v>Multiple</c:v>
                </c:pt>
                <c:pt idx="38">
                  <c:v>Finnish</c:v>
                </c:pt>
                <c:pt idx="39">
                  <c:v>Slovak</c:v>
                </c:pt>
              </c:strCache>
            </c:strRef>
          </c:cat>
          <c:val>
            <c:numRef>
              <c:f>Sheet1!$B$2:$B$41</c:f>
              <c:numCache>
                <c:formatCode>General</c:formatCode>
                <c:ptCount val="40"/>
                <c:pt idx="0">
                  <c:v>55010.0</c:v>
                </c:pt>
                <c:pt idx="1">
                  <c:v>53193.0</c:v>
                </c:pt>
                <c:pt idx="2">
                  <c:v>51781.0</c:v>
                </c:pt>
                <c:pt idx="3">
                  <c:v>40239.0</c:v>
                </c:pt>
                <c:pt idx="4">
                  <c:v>38087.0</c:v>
                </c:pt>
                <c:pt idx="5">
                  <c:v>37930.0</c:v>
                </c:pt>
                <c:pt idx="6">
                  <c:v>33695.0</c:v>
                </c:pt>
                <c:pt idx="7">
                  <c:v>29023.0</c:v>
                </c:pt>
                <c:pt idx="8">
                  <c:v>26780.0</c:v>
                </c:pt>
                <c:pt idx="9">
                  <c:v>24109.0</c:v>
                </c:pt>
                <c:pt idx="10">
                  <c:v>24016.0</c:v>
                </c:pt>
                <c:pt idx="11">
                  <c:v>23738.0</c:v>
                </c:pt>
                <c:pt idx="12">
                  <c:v>22181.0</c:v>
                </c:pt>
                <c:pt idx="13">
                  <c:v>22107.0</c:v>
                </c:pt>
                <c:pt idx="14">
                  <c:v>21624.0</c:v>
                </c:pt>
                <c:pt idx="15">
                  <c:v>18919.0</c:v>
                </c:pt>
                <c:pt idx="16">
                  <c:v>18177.0</c:v>
                </c:pt>
                <c:pt idx="17">
                  <c:v>16705.0</c:v>
                </c:pt>
                <c:pt idx="18">
                  <c:v>16017.0</c:v>
                </c:pt>
                <c:pt idx="19">
                  <c:v>15578.0</c:v>
                </c:pt>
                <c:pt idx="20">
                  <c:v>15489.0</c:v>
                </c:pt>
                <c:pt idx="21">
                  <c:v>14756.0</c:v>
                </c:pt>
                <c:pt idx="22">
                  <c:v>12626.0</c:v>
                </c:pt>
                <c:pt idx="23">
                  <c:v>11297.0</c:v>
                </c:pt>
                <c:pt idx="24">
                  <c:v>10810.0</c:v>
                </c:pt>
                <c:pt idx="25">
                  <c:v>10508.0</c:v>
                </c:pt>
                <c:pt idx="26">
                  <c:v>10356.0</c:v>
                </c:pt>
                <c:pt idx="27">
                  <c:v>9930.0</c:v>
                </c:pt>
                <c:pt idx="28">
                  <c:v>8825.0</c:v>
                </c:pt>
                <c:pt idx="29">
                  <c:v>8648.0</c:v>
                </c:pt>
                <c:pt idx="30">
                  <c:v>8567.0</c:v>
                </c:pt>
                <c:pt idx="31">
                  <c:v>8564.0</c:v>
                </c:pt>
                <c:pt idx="32">
                  <c:v>7129.0</c:v>
                </c:pt>
                <c:pt idx="33">
                  <c:v>6934.0</c:v>
                </c:pt>
                <c:pt idx="34">
                  <c:v>6096.0</c:v>
                </c:pt>
                <c:pt idx="35">
                  <c:v>5965.0</c:v>
                </c:pt>
                <c:pt idx="36">
                  <c:v>5503.0</c:v>
                </c:pt>
                <c:pt idx="37">
                  <c:v>5409.0</c:v>
                </c:pt>
                <c:pt idx="38">
                  <c:v>4863.0</c:v>
                </c:pt>
                <c:pt idx="39">
                  <c:v>4829.0</c:v>
                </c:pt>
              </c:numCache>
            </c:numRef>
          </c:val>
        </c:ser>
        <c:dLbls>
          <c:showLegendKey val="0"/>
          <c:showVal val="0"/>
          <c:showCatName val="0"/>
          <c:showSerName val="0"/>
          <c:showPercent val="0"/>
          <c:showBubbleSize val="0"/>
          <c:showLeaderLines val="1"/>
        </c:dLbls>
      </c:pie3DChart>
      <c:spPr>
        <a:noFill/>
        <a:ln w="25389">
          <a:noFill/>
        </a:ln>
      </c:spPr>
    </c:plotArea>
    <c:plotVisOnly val="1"/>
    <c:dispBlanksAs val="zero"/>
    <c:showDLblsOverMax val="0"/>
  </c:chart>
  <c:spPr>
    <a:solidFill>
      <a:srgbClr val="FFFFFF"/>
    </a:solidFill>
    <a:ln>
      <a:noFill/>
    </a:ln>
  </c:spPr>
  <c:txPr>
    <a:bodyPr/>
    <a:lstStyle/>
    <a:p>
      <a:pPr>
        <a:defRPr sz="1074"/>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1"/>
          <c:order val="0"/>
          <c:tx>
            <c:v>Mass digitized books in Hathi digital repository</c:v>
          </c:tx>
          <c:invertIfNegative val="0"/>
          <c:cat>
            <c:numRef>
              <c:f>Sheet3!$E$1:$N$1</c:f>
              <c:numCache>
                <c:formatCode>mmm\-yy</c:formatCode>
                <c:ptCount val="10"/>
                <c:pt idx="0">
                  <c:v>40057.0</c:v>
                </c:pt>
                <c:pt idx="1">
                  <c:v>40087.0</c:v>
                </c:pt>
                <c:pt idx="2">
                  <c:v>40118.0</c:v>
                </c:pt>
                <c:pt idx="3">
                  <c:v>40148.0</c:v>
                </c:pt>
                <c:pt idx="4">
                  <c:v>40179.0</c:v>
                </c:pt>
                <c:pt idx="5">
                  <c:v>40210.0</c:v>
                </c:pt>
                <c:pt idx="6">
                  <c:v>40238.0</c:v>
                </c:pt>
                <c:pt idx="7">
                  <c:v>40269.0</c:v>
                </c:pt>
                <c:pt idx="8">
                  <c:v>40299.0</c:v>
                </c:pt>
                <c:pt idx="9">
                  <c:v>40330.0</c:v>
                </c:pt>
              </c:numCache>
            </c:numRef>
          </c:cat>
          <c:val>
            <c:numRef>
              <c:f>Sheet3!$E$3:$N$3</c:f>
              <c:numCache>
                <c:formatCode>General</c:formatCode>
                <c:ptCount val="10"/>
                <c:pt idx="0">
                  <c:v>2.241054E6</c:v>
                </c:pt>
                <c:pt idx="1">
                  <c:v>2.410634E6</c:v>
                </c:pt>
                <c:pt idx="2">
                  <c:v>2.697592E6</c:v>
                </c:pt>
                <c:pt idx="3">
                  <c:v>2.814559E6</c:v>
                </c:pt>
                <c:pt idx="4">
                  <c:v>3.052389E6</c:v>
                </c:pt>
                <c:pt idx="5">
                  <c:v>3.109185E6</c:v>
                </c:pt>
                <c:pt idx="6">
                  <c:v>3.207521E6</c:v>
                </c:pt>
                <c:pt idx="7">
                  <c:v>3.248093E6</c:v>
                </c:pt>
                <c:pt idx="8">
                  <c:v>3.333E6</c:v>
                </c:pt>
                <c:pt idx="9">
                  <c:v>3.462657E6</c:v>
                </c:pt>
              </c:numCache>
            </c:numRef>
          </c:val>
        </c:ser>
        <c:ser>
          <c:idx val="0"/>
          <c:order val="1"/>
          <c:tx>
            <c:v>Mass digitized books in shared print repositories</c:v>
          </c:tx>
          <c:invertIfNegative val="0"/>
          <c:cat>
            <c:numRef>
              <c:f>Sheet3!$E$1:$N$1</c:f>
              <c:numCache>
                <c:formatCode>mmm\-yy</c:formatCode>
                <c:ptCount val="10"/>
                <c:pt idx="0">
                  <c:v>40057.0</c:v>
                </c:pt>
                <c:pt idx="1">
                  <c:v>40087.0</c:v>
                </c:pt>
                <c:pt idx="2">
                  <c:v>40118.0</c:v>
                </c:pt>
                <c:pt idx="3">
                  <c:v>40148.0</c:v>
                </c:pt>
                <c:pt idx="4">
                  <c:v>40179.0</c:v>
                </c:pt>
                <c:pt idx="5">
                  <c:v>40210.0</c:v>
                </c:pt>
                <c:pt idx="6">
                  <c:v>40238.0</c:v>
                </c:pt>
                <c:pt idx="7">
                  <c:v>40269.0</c:v>
                </c:pt>
                <c:pt idx="8">
                  <c:v>40299.0</c:v>
                </c:pt>
                <c:pt idx="9">
                  <c:v>40330.0</c:v>
                </c:pt>
              </c:numCache>
            </c:numRef>
          </c:cat>
          <c:val>
            <c:numRef>
              <c:f>Sheet3!$E$2:$N$2</c:f>
              <c:numCache>
                <c:formatCode>General</c:formatCode>
                <c:ptCount val="10"/>
                <c:pt idx="0">
                  <c:v>1.396853E6</c:v>
                </c:pt>
                <c:pt idx="1">
                  <c:v>1.695664E6</c:v>
                </c:pt>
                <c:pt idx="2">
                  <c:v>1.92386E6</c:v>
                </c:pt>
                <c:pt idx="3">
                  <c:v>2.004833E6</c:v>
                </c:pt>
                <c:pt idx="4">
                  <c:v>2.244201E6</c:v>
                </c:pt>
                <c:pt idx="5">
                  <c:v>2.281842E6</c:v>
                </c:pt>
                <c:pt idx="6">
                  <c:v>2.357308E6</c:v>
                </c:pt>
                <c:pt idx="7">
                  <c:v>2.382882E6</c:v>
                </c:pt>
                <c:pt idx="8">
                  <c:v>2.43309E6</c:v>
                </c:pt>
                <c:pt idx="9">
                  <c:v>2.52773961E6</c:v>
                </c:pt>
              </c:numCache>
            </c:numRef>
          </c:val>
        </c:ser>
        <c:dLbls>
          <c:showLegendKey val="0"/>
          <c:showVal val="0"/>
          <c:showCatName val="0"/>
          <c:showSerName val="0"/>
          <c:showPercent val="0"/>
          <c:showBubbleSize val="0"/>
        </c:dLbls>
        <c:gapWidth val="150"/>
        <c:shape val="box"/>
        <c:axId val="-2073248648"/>
        <c:axId val="-2073291016"/>
        <c:axId val="0"/>
      </c:bar3DChart>
      <c:dateAx>
        <c:axId val="-2073248648"/>
        <c:scaling>
          <c:orientation val="minMax"/>
        </c:scaling>
        <c:delete val="0"/>
        <c:axPos val="b"/>
        <c:numFmt formatCode="mmm\-yy" sourceLinked="1"/>
        <c:majorTickMark val="out"/>
        <c:minorTickMark val="none"/>
        <c:tickLblPos val="nextTo"/>
        <c:txPr>
          <a:bodyPr/>
          <a:lstStyle/>
          <a:p>
            <a:pPr>
              <a:defRPr sz="1050" b="1"/>
            </a:pPr>
            <a:endParaRPr lang="en-US"/>
          </a:p>
        </c:txPr>
        <c:crossAx val="-2073291016"/>
        <c:crosses val="autoZero"/>
        <c:auto val="1"/>
        <c:lblOffset val="100"/>
        <c:baseTimeUnit val="months"/>
      </c:dateAx>
      <c:valAx>
        <c:axId val="-2073291016"/>
        <c:scaling>
          <c:orientation val="minMax"/>
        </c:scaling>
        <c:delete val="0"/>
        <c:axPos val="l"/>
        <c:majorGridlines/>
        <c:title>
          <c:tx>
            <c:rich>
              <a:bodyPr rot="-5400000" vert="horz"/>
              <a:lstStyle/>
              <a:p>
                <a:pPr>
                  <a:defRPr sz="1400"/>
                </a:pPr>
                <a:r>
                  <a:rPr lang="en-US" sz="1400" dirty="0" smtClean="0"/>
                  <a:t> Unique</a:t>
                </a:r>
                <a:r>
                  <a:rPr lang="en-US" sz="1400" baseline="0" dirty="0" smtClean="0"/>
                  <a:t> Titles</a:t>
                </a:r>
                <a:endParaRPr lang="en-US" sz="1400" dirty="0"/>
              </a:p>
            </c:rich>
          </c:tx>
          <c:layout/>
          <c:overlay val="0"/>
        </c:title>
        <c:numFmt formatCode="#,##0" sourceLinked="0"/>
        <c:majorTickMark val="out"/>
        <c:minorTickMark val="none"/>
        <c:tickLblPos val="nextTo"/>
        <c:txPr>
          <a:bodyPr/>
          <a:lstStyle/>
          <a:p>
            <a:pPr>
              <a:defRPr sz="1100" b="1"/>
            </a:pPr>
            <a:endParaRPr lang="en-US"/>
          </a:p>
        </c:txPr>
        <c:crossAx val="-2073248648"/>
        <c:crosses val="autoZero"/>
        <c:crossBetween val="between"/>
      </c:valAx>
    </c:plotArea>
    <c:legend>
      <c:legendPos val="b"/>
      <c:layout/>
      <c:overlay val="0"/>
      <c:txPr>
        <a:bodyPr/>
        <a:lstStyle/>
        <a:p>
          <a:pPr>
            <a:defRPr sz="1100" b="0"/>
          </a:pPr>
          <a:endParaRPr lang="en-US"/>
        </a:p>
      </c:txPr>
    </c:legend>
    <c:plotVisOnly val="0"/>
    <c:dispBlanksAs val="zero"/>
    <c:showDLblsOverMax val="0"/>
  </c:chart>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emf"/></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Picture 1" descr="SENYLRC-SharedRepositories.png"/>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0" y="0"/>
          <a:ext cx="7698735" cy="5034961"/>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69A280-640D-3547-A89E-7DEF2C332C49}" type="datetimeFigureOut">
              <a:rPr lang="en-US" smtClean="0"/>
              <a:pPr/>
              <a:t>4/11/13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6CA564-4F4C-CA40-92B7-E00631C28EC5}" type="slidenum">
              <a:rPr lang="en-US" smtClean="0"/>
              <a:pPr/>
              <a:t>‹#›</a:t>
            </a:fld>
            <a:endParaRPr lang="en-US"/>
          </a:p>
        </p:txBody>
      </p:sp>
    </p:spTree>
    <p:extLst>
      <p:ext uri="{BB962C8B-B14F-4D97-AF65-F5344CB8AC3E}">
        <p14:creationId xmlns:p14="http://schemas.microsoft.com/office/powerpoint/2010/main" val="3728286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1872CA-79CD-3248-A6D7-D28B693EA25B}" type="datetimeFigureOut">
              <a:rPr lang="en-US" smtClean="0"/>
              <a:pPr/>
              <a:t>4/11/13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AB311B-BDAF-BB42-8768-5A1974F75D17}" type="slidenum">
              <a:rPr lang="en-US" smtClean="0"/>
              <a:pPr/>
              <a:t>‹#›</a:t>
            </a:fld>
            <a:endParaRPr lang="en-US"/>
          </a:p>
        </p:txBody>
      </p:sp>
    </p:spTree>
    <p:extLst>
      <p:ext uri="{BB962C8B-B14F-4D97-AF65-F5344CB8AC3E}">
        <p14:creationId xmlns:p14="http://schemas.microsoft.com/office/powerpoint/2010/main" val="2416374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26C6DA01-42B8-7346-A9EA-4BF55496E376}" type="slidenum">
              <a:rPr lang="en-US"/>
              <a:pPr fontAlgn="base">
                <a:spcBef>
                  <a:spcPct val="0"/>
                </a:spcBef>
                <a:spcAft>
                  <a:spcPct val="0"/>
                </a:spcAft>
              </a:pPr>
              <a:t>1</a:t>
            </a:fld>
            <a:endParaRPr lang="en-US"/>
          </a:p>
        </p:txBody>
      </p:sp>
      <p:sp>
        <p:nvSpPr>
          <p:cNvPr id="3" name="Notes Placeholder 2"/>
          <p:cNvSpPr>
            <a:spLocks noGrp="1"/>
          </p:cNvSpPr>
          <p:nvPr>
            <p:ph type="body" sz="quarter" idx="10"/>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10</a:t>
            </a:fld>
            <a:endParaRPr lang="en-US"/>
          </a:p>
        </p:txBody>
      </p:sp>
    </p:spTree>
    <p:extLst>
      <p:ext uri="{BB962C8B-B14F-4D97-AF65-F5344CB8AC3E}">
        <p14:creationId xmlns:p14="http://schemas.microsoft.com/office/powerpoint/2010/main" val="35859932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100</a:t>
            </a:fld>
            <a:endParaRPr lang="en-US"/>
          </a:p>
        </p:txBody>
      </p:sp>
    </p:spTree>
    <p:extLst>
      <p:ext uri="{BB962C8B-B14F-4D97-AF65-F5344CB8AC3E}">
        <p14:creationId xmlns:p14="http://schemas.microsoft.com/office/powerpoint/2010/main" val="31191288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101</a:t>
            </a:fld>
            <a:endParaRPr lang="en-US"/>
          </a:p>
        </p:txBody>
      </p:sp>
    </p:spTree>
    <p:extLst>
      <p:ext uri="{BB962C8B-B14F-4D97-AF65-F5344CB8AC3E}">
        <p14:creationId xmlns:p14="http://schemas.microsoft.com/office/powerpoint/2010/main" val="33696871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102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138894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103</a:t>
            </a:fld>
            <a:endParaRPr lang="en-US"/>
          </a:p>
        </p:txBody>
      </p:sp>
    </p:spTree>
    <p:extLst>
      <p:ext uri="{BB962C8B-B14F-4D97-AF65-F5344CB8AC3E}">
        <p14:creationId xmlns:p14="http://schemas.microsoft.com/office/powerpoint/2010/main" val="41157116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104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499663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105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048786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106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2661552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107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67586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108</a:t>
            </a:fld>
            <a:endParaRPr lang="en-US"/>
          </a:p>
        </p:txBody>
      </p:sp>
    </p:spTree>
    <p:extLst>
      <p:ext uri="{BB962C8B-B14F-4D97-AF65-F5344CB8AC3E}">
        <p14:creationId xmlns:p14="http://schemas.microsoft.com/office/powerpoint/2010/main" val="9812369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8C38F5D-7BA5-3545-B9C3-B33E79CAAC31}" type="slidenum">
              <a:rPr lang="en-US" smtClean="0"/>
              <a:pPr/>
              <a:t>109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27847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r"/>
            <a:fld id="{A23698B5-29A8-7342-B73F-0113DC883AF3}" type="slidenum">
              <a:rPr lang="en-US" sz="1200"/>
              <a:pPr algn="r"/>
              <a:t>11</a:t>
            </a:fld>
            <a:endParaRPr lang="en-US" sz="1200"/>
          </a:p>
        </p:txBody>
      </p:sp>
      <p:sp>
        <p:nvSpPr>
          <p:cNvPr id="4" name="Notes Placeholder 3"/>
          <p:cNvSpPr>
            <a:spLocks noGrp="1"/>
          </p:cNvSpPr>
          <p:nvPr>
            <p:ph type="body" sz="quarter" idx="10"/>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8C38F5D-7BA5-3545-B9C3-B33E79CAAC31}" type="slidenum">
              <a:rPr lang="en-US" smtClean="0"/>
              <a:pPr/>
              <a:t>110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036952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111</a:t>
            </a:fld>
            <a:endParaRPr lang="en-US"/>
          </a:p>
        </p:txBody>
      </p:sp>
    </p:spTree>
    <p:extLst>
      <p:ext uri="{BB962C8B-B14F-4D97-AF65-F5344CB8AC3E}">
        <p14:creationId xmlns:p14="http://schemas.microsoft.com/office/powerpoint/2010/main" val="16365248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B311B-BDAF-BB42-8768-5A1974F75D17}" type="slidenum">
              <a:rPr lang="en-US" smtClean="0"/>
              <a:pPr/>
              <a:t>112</a:t>
            </a:fld>
            <a:endParaRPr lang="en-US"/>
          </a:p>
        </p:txBody>
      </p:sp>
    </p:spTree>
    <p:extLst>
      <p:ext uri="{BB962C8B-B14F-4D97-AF65-F5344CB8AC3E}">
        <p14:creationId xmlns:p14="http://schemas.microsoft.com/office/powerpoint/2010/main" val="392125043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113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895863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114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204632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74EF55EC-1562-554C-A8DB-1D9E49C1A469}" type="slidenum">
              <a:rPr lang="en-US"/>
              <a:pPr fontAlgn="base">
                <a:spcBef>
                  <a:spcPct val="0"/>
                </a:spcBef>
                <a:spcAft>
                  <a:spcPct val="0"/>
                </a:spcAft>
              </a:pPr>
              <a:t>115</a:t>
            </a:fld>
            <a:endParaRPr lang="en-US"/>
          </a:p>
        </p:txBody>
      </p:sp>
      <p:sp>
        <p:nvSpPr>
          <p:cNvPr id="3" name="Notes Placeholder 2"/>
          <p:cNvSpPr>
            <a:spLocks noGrp="1"/>
          </p:cNvSpPr>
          <p:nvPr>
            <p:ph type="body" sz="quarter" idx="10"/>
          </p:nvPr>
        </p:nvSpPr>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155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822874BA-CFA2-F648-BAC0-8360AB4FDBD8}" type="slidenum">
              <a:rPr lang="en-US"/>
              <a:pPr fontAlgn="base">
                <a:spcBef>
                  <a:spcPct val="0"/>
                </a:spcBef>
                <a:spcAft>
                  <a:spcPct val="0"/>
                </a:spcAft>
              </a:pPr>
              <a:t>116</a:t>
            </a:fld>
            <a:endParaRPr lang="en-US"/>
          </a:p>
        </p:txBody>
      </p:sp>
      <p:sp>
        <p:nvSpPr>
          <p:cNvPr id="3" name="Notes Placeholder 2"/>
          <p:cNvSpPr>
            <a:spLocks noGrp="1"/>
          </p:cNvSpPr>
          <p:nvPr>
            <p:ph type="body" sz="quarter" idx="10"/>
          </p:nvPr>
        </p:nvSpPr>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6346BE6-C85C-1744-B2EA-BCD0721B5BAC}" type="slidenum">
              <a:rPr lang="en-US" smtClean="0"/>
              <a:pPr/>
              <a:t>117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783871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p:cNvSpPr>
          <p:nvPr>
            <p:ph type="sldImg"/>
          </p:nvPr>
        </p:nvSpPr>
        <p:spPr bwMode="auto">
          <a:noFill/>
          <a:ln>
            <a:solidFill>
              <a:srgbClr val="000000"/>
            </a:solidFill>
            <a:miter lim="800000"/>
            <a:headEnd/>
            <a:tailEnd/>
          </a:ln>
        </p:spPr>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8F9D03-2E4D-D34E-B5EE-E79C2F35546D}" type="slidenum">
              <a:rPr lang="en-US">
                <a:ea typeface="ＭＳ Ｐゴシック" charset="-128"/>
                <a:cs typeface="ＭＳ Ｐゴシック" charset="-128"/>
              </a:rPr>
              <a:pPr fontAlgn="base">
                <a:spcBef>
                  <a:spcPct val="0"/>
                </a:spcBef>
                <a:spcAft>
                  <a:spcPct val="0"/>
                </a:spcAft>
                <a:defRPr/>
              </a:pPr>
              <a:t>118</a:t>
            </a:fld>
            <a:endParaRPr lang="en-US">
              <a:ea typeface="ＭＳ Ｐゴシック" charset="-128"/>
              <a:cs typeface="ＭＳ Ｐゴシック" charset="-128"/>
            </a:endParaRPr>
          </a:p>
        </p:txBody>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119</a:t>
            </a:fld>
            <a:endParaRPr lang="en-US"/>
          </a:p>
        </p:txBody>
      </p:sp>
    </p:spTree>
    <p:extLst>
      <p:ext uri="{BB962C8B-B14F-4D97-AF65-F5344CB8AC3E}">
        <p14:creationId xmlns:p14="http://schemas.microsoft.com/office/powerpoint/2010/main" val="254875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12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5111695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120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779935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121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8768345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92DF7C6-B14A-0145-A320-3D940D2B8FFA}" type="slidenum">
              <a:rPr lang="en-US" sz="1200">
                <a:latin typeface="Calibri" charset="0"/>
              </a:rPr>
              <a:pPr algn="r" eaLnBrk="1" hangingPunct="1"/>
              <a:t>122</a:t>
            </a:fld>
            <a:endParaRPr lang="en-US" sz="1200">
              <a:latin typeface="Calibri" charset="0"/>
            </a:endParaRPr>
          </a:p>
        </p:txBody>
      </p:sp>
      <p:sp>
        <p:nvSpPr>
          <p:cNvPr id="3" name="Notes Placeholder 2"/>
          <p:cNvSpPr>
            <a:spLocks noGrp="1"/>
          </p:cNvSpPr>
          <p:nvPr>
            <p:ph type="body" sz="quarter" idx="10"/>
          </p:nvPr>
        </p:nvSpPr>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B487142-A3B2-3042-8AF1-A1884CA598F3}" type="slidenum">
              <a:rPr lang="en-US" sz="1200">
                <a:latin typeface="Calibri" charset="0"/>
              </a:rPr>
              <a:pPr algn="r" eaLnBrk="1" hangingPunct="1"/>
              <a:t>123</a:t>
            </a:fld>
            <a:endParaRPr lang="en-US" sz="1200">
              <a:latin typeface="Calibri" charset="0"/>
            </a:endParaRPr>
          </a:p>
        </p:txBody>
      </p:sp>
      <p:sp>
        <p:nvSpPr>
          <p:cNvPr id="103428"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30000"/>
              </a:spcBef>
            </a:pPr>
            <a:endParaRPr lang="en-US" sz="1200">
              <a:latin typeface="Calibri" charset="0"/>
            </a:endParaRPr>
          </a:p>
        </p:txBody>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124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8970376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5" name="Shape 16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lg" len="lg"/>
            <a:tailEnd type="none" w="lg" len="lg"/>
          </a:ln>
        </p:spPr>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5" name="Shape 18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lg" len="lg"/>
            <a:tailEnd type="none" w="lg" len="lg"/>
          </a:ln>
        </p:spPr>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13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24347204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133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110786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BAB311B-BDAF-BB42-8768-5A1974F75D17}" type="slidenum">
              <a:rPr lang="en-US" smtClean="0"/>
              <a:pPr/>
              <a:t>134</a:t>
            </a:fld>
            <a:endParaRPr lang="en-US"/>
          </a:p>
        </p:txBody>
      </p:sp>
    </p:spTree>
    <p:extLst>
      <p:ext uri="{BB962C8B-B14F-4D97-AF65-F5344CB8AC3E}">
        <p14:creationId xmlns:p14="http://schemas.microsoft.com/office/powerpoint/2010/main" val="405025712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135</a:t>
            </a:fld>
            <a:endParaRPr lang="en-US"/>
          </a:p>
        </p:txBody>
      </p:sp>
    </p:spTree>
    <p:extLst>
      <p:ext uri="{BB962C8B-B14F-4D97-AF65-F5344CB8AC3E}">
        <p14:creationId xmlns:p14="http://schemas.microsoft.com/office/powerpoint/2010/main" val="1035491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14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254531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15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964245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r"/>
            <a:fld id="{BB5E4A1D-C563-414D-BDD4-2C631134ABDD}" type="slidenum">
              <a:rPr lang="en-US" sz="1200"/>
              <a:pPr algn="r"/>
              <a:t>16</a:t>
            </a:fld>
            <a:endParaRPr lang="en-US" sz="1200"/>
          </a:p>
        </p:txBody>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r"/>
            <a:fld id="{3FE15EE6-A4DB-9E40-9895-AA308D878DA2}" type="slidenum">
              <a:rPr lang="en-US" sz="1200"/>
              <a:pPr algn="r"/>
              <a:t>17</a:t>
            </a:fld>
            <a:endParaRPr lang="en-US" sz="1200"/>
          </a:p>
        </p:txBody>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r"/>
            <a:fld id="{42DE1B58-DDC0-204C-A973-6DC1053D99A5}" type="slidenum">
              <a:rPr lang="en-US" sz="1200"/>
              <a:pPr algn="r"/>
              <a:t>18</a:t>
            </a:fld>
            <a:endParaRPr lang="en-US" sz="1200"/>
          </a:p>
        </p:txBody>
      </p:sp>
      <p:sp>
        <p:nvSpPr>
          <p:cNvPr id="3" name="Notes Placeholder 2"/>
          <p:cNvSpPr>
            <a:spLocks noGrp="1"/>
          </p:cNvSpPr>
          <p:nvPr>
            <p:ph type="body" sz="quarter" idx="10"/>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19</a:t>
            </a:fld>
            <a:endParaRPr lang="en-US"/>
          </a:p>
        </p:txBody>
      </p:sp>
    </p:spTree>
    <p:extLst>
      <p:ext uri="{BB962C8B-B14F-4D97-AF65-F5344CB8AC3E}">
        <p14:creationId xmlns:p14="http://schemas.microsoft.com/office/powerpoint/2010/main" val="266597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B311B-BDAF-BB42-8768-5A1974F75D17}" type="slidenum">
              <a:rPr lang="en-US" smtClean="0"/>
              <a:pPr/>
              <a:t>2</a:t>
            </a:fld>
            <a:endParaRPr lang="en-US"/>
          </a:p>
        </p:txBody>
      </p:sp>
    </p:spTree>
    <p:extLst>
      <p:ext uri="{BB962C8B-B14F-4D97-AF65-F5344CB8AC3E}">
        <p14:creationId xmlns:p14="http://schemas.microsoft.com/office/powerpoint/2010/main" val="2613076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20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64120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21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305139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22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305139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23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14345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24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54739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25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085120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26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960747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27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38177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28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38177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29</a:t>
            </a:fld>
            <a:endParaRPr lang="en-US"/>
          </a:p>
        </p:txBody>
      </p:sp>
    </p:spTree>
    <p:extLst>
      <p:ext uri="{BB962C8B-B14F-4D97-AF65-F5344CB8AC3E}">
        <p14:creationId xmlns:p14="http://schemas.microsoft.com/office/powerpoint/2010/main" val="3566934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3</a:t>
            </a:fld>
            <a:endParaRPr lang="en-US"/>
          </a:p>
        </p:txBody>
      </p:sp>
    </p:spTree>
    <p:extLst>
      <p:ext uri="{BB962C8B-B14F-4D97-AF65-F5344CB8AC3E}">
        <p14:creationId xmlns:p14="http://schemas.microsoft.com/office/powerpoint/2010/main" val="2622319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30</a:t>
            </a:fld>
            <a:endParaRPr lang="en-US"/>
          </a:p>
        </p:txBody>
      </p:sp>
    </p:spTree>
    <p:extLst>
      <p:ext uri="{BB962C8B-B14F-4D97-AF65-F5344CB8AC3E}">
        <p14:creationId xmlns:p14="http://schemas.microsoft.com/office/powerpoint/2010/main" val="736624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bwMode="auto">
          <a:noFill/>
          <a:ln>
            <a:solidFill>
              <a:srgbClr val="000000"/>
            </a:solidFill>
            <a:miter lim="800000"/>
            <a:headEnd/>
            <a:tailEnd/>
          </a:ln>
        </p:spPr>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1BC5A4-A405-DF4E-8224-930EFAA0CE1A}" type="slidenum">
              <a:rPr lang="en-US" smtClean="0">
                <a:ea typeface="ＭＳ Ｐゴシック" charset="-128"/>
                <a:cs typeface="ＭＳ Ｐゴシック" charset="-128"/>
              </a:rPr>
              <a:pPr fontAlgn="base">
                <a:spcBef>
                  <a:spcPct val="0"/>
                </a:spcBef>
                <a:spcAft>
                  <a:spcPct val="0"/>
                </a:spcAft>
                <a:defRPr/>
              </a:pPr>
              <a:t>31</a:t>
            </a:fld>
            <a:endParaRPr lang="en-US" smtClean="0">
              <a:ea typeface="ＭＳ Ｐゴシック" charset="-128"/>
              <a:cs typeface="ＭＳ Ｐゴシック" charset="-128"/>
            </a:endParaRPr>
          </a:p>
        </p:txBody>
      </p:sp>
      <p:sp>
        <p:nvSpPr>
          <p:cNvPr id="64516"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design choices we’ve made for t</a:t>
            </a:r>
            <a:r>
              <a:rPr lang="en-US" sz="1200" kern="1200" dirty="0" smtClean="0">
                <a:solidFill>
                  <a:schemeClr val="tx1"/>
                </a:solidFill>
                <a:latin typeface="+mn-lt"/>
                <a:ea typeface="+mn-ea"/>
                <a:cs typeface="+mn-cs"/>
              </a:rPr>
              <a:t>he HathiTrust Repository support the</a:t>
            </a:r>
            <a:r>
              <a:rPr lang="en-US" sz="1200" kern="1200" baseline="0" dirty="0" smtClean="0">
                <a:solidFill>
                  <a:schemeClr val="tx1"/>
                </a:solidFill>
                <a:latin typeface="+mn-lt"/>
                <a:ea typeface="+mn-ea"/>
                <a:cs typeface="+mn-cs"/>
              </a:rPr>
              <a:t> underlying ideas in practical ways.</a:t>
            </a:r>
          </a:p>
          <a:p>
            <a:endParaRPr lang="en-US" sz="1200" kern="1200" baseline="0" dirty="0" smtClean="0">
              <a:solidFill>
                <a:schemeClr val="tx1"/>
              </a:solidFill>
              <a:latin typeface="+mn-lt"/>
              <a:ea typeface="+mn-ea"/>
              <a:cs typeface="+mn-cs"/>
            </a:endParaRPr>
          </a:p>
          <a:p>
            <a:pPr marL="171450" indent="-171450">
              <a:buFont typeface="Arial" pitchFamily="34" charset="0"/>
              <a:buChar char="•"/>
            </a:pPr>
            <a:r>
              <a:rPr lang="en-US" sz="1200" kern="1200" dirty="0" smtClean="0">
                <a:solidFill>
                  <a:schemeClr val="tx1"/>
                </a:solidFill>
                <a:latin typeface="+mn-lt"/>
                <a:ea typeface="+mn-ea"/>
                <a:cs typeface="+mn-cs"/>
              </a:rPr>
              <a:t>Basing design on Open Archival Information Systems and Trustworthy Digital Repositories (TRAC) criteria ground the design in community standards.</a:t>
            </a:r>
          </a:p>
          <a:p>
            <a:pPr marL="171450" indent="-171450">
              <a:buFont typeface="Arial" pitchFamily="34" charset="0"/>
              <a:buChar char="•"/>
            </a:pPr>
            <a:r>
              <a:rPr lang="en-US" sz="1200" kern="1200" dirty="0" smtClean="0">
                <a:solidFill>
                  <a:schemeClr val="tx1"/>
                </a:solidFill>
                <a:latin typeface="+mn-lt"/>
                <a:ea typeface="+mn-ea"/>
                <a:cs typeface="+mn-cs"/>
              </a:rPr>
              <a:t>Striving for consistency and standardization in content formats we support means</a:t>
            </a:r>
            <a:r>
              <a:rPr lang="en-US" sz="1200" kern="1200" baseline="0" dirty="0" smtClean="0">
                <a:solidFill>
                  <a:schemeClr val="tx1"/>
                </a:solidFill>
                <a:latin typeface="+mn-lt"/>
                <a:ea typeface="+mn-ea"/>
                <a:cs typeface="+mn-cs"/>
              </a:rPr>
              <a:t> we know exactly what we have and we know how to preserve it</a:t>
            </a:r>
            <a:r>
              <a:rPr lang="en-US" sz="1200" kern="1200" dirty="0" smtClean="0">
                <a:solidFill>
                  <a:schemeClr val="tx1"/>
                </a:solidFill>
                <a:latin typeface="+mn-lt"/>
                <a:ea typeface="+mn-ea"/>
                <a:cs typeface="+mn-cs"/>
              </a:rPr>
              <a:t>, and ensures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contents</a:t>
            </a:r>
            <a:r>
              <a:rPr lang="en-US" sz="1200" kern="1200" baseline="0" dirty="0" smtClean="0">
                <a:solidFill>
                  <a:schemeClr val="tx1"/>
                </a:solidFill>
                <a:latin typeface="+mn-lt"/>
                <a:ea typeface="+mn-ea"/>
                <a:cs typeface="+mn-cs"/>
              </a:rPr>
              <a:t> are usable </a:t>
            </a:r>
            <a:r>
              <a:rPr lang="en-US" sz="1200" i="1" kern="1200" baseline="0" dirty="0" smtClean="0">
                <a:solidFill>
                  <a:schemeClr val="tx1"/>
                </a:solidFill>
                <a:latin typeface="+mn-lt"/>
                <a:ea typeface="+mn-ea"/>
                <a:cs typeface="+mn-cs"/>
              </a:rPr>
              <a:t>in aggregate.</a:t>
            </a:r>
          </a:p>
          <a:p>
            <a:pPr marL="171450" indent="-171450">
              <a:buFont typeface="Arial" pitchFamily="34" charset="0"/>
              <a:buChar char="•"/>
            </a:pPr>
            <a:r>
              <a:rPr lang="en-US" sz="1200" kern="1200" dirty="0" smtClean="0">
                <a:solidFill>
                  <a:schemeClr val="tx1"/>
                </a:solidFill>
                <a:latin typeface="+mn-lt"/>
                <a:ea typeface="+mn-ea"/>
                <a:cs typeface="+mn-cs"/>
              </a:rPr>
              <a:t>Simplicity</a:t>
            </a:r>
            <a:r>
              <a:rPr lang="en-US" sz="1200" kern="1200" baseline="0" dirty="0" smtClean="0">
                <a:solidFill>
                  <a:schemeClr val="tx1"/>
                </a:solidFill>
                <a:latin typeface="+mn-lt"/>
                <a:ea typeface="+mn-ea"/>
                <a:cs typeface="+mn-cs"/>
              </a:rPr>
              <a:t> (in design, not function) helps us operate at a large scale with minimal (or at least fixed) staff overhead.</a:t>
            </a:r>
            <a:endParaRPr lang="en-US" sz="1200" kern="1200" dirty="0" smtClean="0">
              <a:solidFill>
                <a:schemeClr val="tx1"/>
              </a:solidFill>
              <a:latin typeface="+mn-lt"/>
              <a:ea typeface="+mn-ea"/>
              <a:cs typeface="+mn-cs"/>
            </a:endParaRPr>
          </a:p>
          <a:p>
            <a:pPr marL="171450" indent="-171450">
              <a:buFont typeface="Arial" pitchFamily="34" charset="0"/>
              <a:buChar char="•"/>
            </a:pPr>
            <a:r>
              <a:rPr lang="en-US" sz="1200" kern="1200" dirty="0" smtClean="0">
                <a:solidFill>
                  <a:schemeClr val="tx1"/>
                </a:solidFill>
                <a:latin typeface="+mn-lt"/>
                <a:ea typeface="+mn-ea"/>
                <a:cs typeface="+mn-cs"/>
              </a:rPr>
              <a:t>Practicality – Decisions about processes, content, metadata are based on uses of the materials to serve partner needs (community).</a:t>
            </a:r>
          </a:p>
          <a:p>
            <a:pPr marL="171450" indent="-171450">
              <a:buFont typeface="Arial" pitchFamily="34" charset="0"/>
              <a:buChar char="•"/>
            </a:pPr>
            <a:r>
              <a:rPr lang="en-US" sz="1200" kern="1200" dirty="0" smtClean="0">
                <a:solidFill>
                  <a:schemeClr val="tx1"/>
                </a:solidFill>
                <a:latin typeface="+mn-lt"/>
                <a:ea typeface="+mn-ea"/>
                <a:cs typeface="+mn-cs"/>
              </a:rPr>
              <a:t>Sustainability –  All decisions need to factor in sustainability in order to meet long-term</a:t>
            </a:r>
            <a:r>
              <a:rPr lang="en-US" sz="1200" kern="1200" baseline="0" dirty="0" smtClean="0">
                <a:solidFill>
                  <a:schemeClr val="tx1"/>
                </a:solidFill>
                <a:latin typeface="+mn-lt"/>
                <a:ea typeface="+mn-ea"/>
                <a:cs typeface="+mn-cs"/>
              </a:rPr>
              <a:t> preservation commitments.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Representation of repository according to OAIS</a:t>
            </a:r>
            <a:r>
              <a:rPr lang="en-US" baseline="0" dirty="0" smtClean="0"/>
              <a:t> framework</a:t>
            </a:r>
          </a:p>
          <a:p>
            <a:endParaRPr lang="en-US" baseline="0" dirty="0" smtClean="0"/>
          </a:p>
          <a:p>
            <a:r>
              <a:rPr lang="en-US" baseline="0" dirty="0" smtClean="0"/>
              <a:t>We’ll walk through he different areas: Ingest, Data Management, Storage, and Access, showing the implementation choices we’ve made in alignment with our underlying concept for the repository.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9999E58-4BA1-964E-91C7-53279DC21F93}" type="slidenum">
              <a:rPr lang="en-US" smtClean="0"/>
              <a:pPr/>
              <a:t>32</a:t>
            </a:fld>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what</a:t>
            </a:r>
            <a:r>
              <a:rPr lang="en-US" baseline="0" dirty="0" smtClean="0"/>
              <a:t> we mean by building digital repository: </a:t>
            </a:r>
          </a:p>
          <a:p>
            <a:r>
              <a:rPr lang="en-US" dirty="0" smtClean="0"/>
              <a:t>assembling high</a:t>
            </a:r>
            <a:r>
              <a:rPr lang="en-US" baseline="0" dirty="0" smtClean="0"/>
              <a:t> quality </a:t>
            </a:r>
            <a:r>
              <a:rPr lang="en-US" dirty="0" smtClean="0"/>
              <a:t>digital copies of library materials onto</a:t>
            </a:r>
            <a:r>
              <a:rPr lang="en-US" baseline="0" dirty="0" smtClean="0"/>
              <a:t> centralized shared infrastructure that is owned and managed by the libraries, where the materials can be preserved, indexed, and made available within the bounds of law for a variety of access and research purposes. </a:t>
            </a:r>
          </a:p>
          <a:p>
            <a:endParaRPr lang="en-US" baseline="0" dirty="0" smtClean="0"/>
          </a:p>
          <a:p>
            <a:r>
              <a:rPr lang="en-US" baseline="0" dirty="0" smtClean="0"/>
              <a:t>Consolidation on infrastructure that is centralized (in terms of administration, and functionality) but nonetheless distributed (in terms of geographic location for disaster recovery, in terms of coding and service development, and where digitization and preparation of content occur) enables consistent management of all materials, and consistent functionality (e.g., full-text search, collection-building capabilities, print on demand services, viewing interfaces and functionality such as zooming in and rotating pages). Furthermore, leveraging a single, collectively-sustained platform as opposed to multiple platforms reduces operating costs for the participating institutions, thereby expanding the reach of what can be accomplished.</a:t>
            </a:r>
          </a:p>
        </p:txBody>
      </p:sp>
      <p:sp>
        <p:nvSpPr>
          <p:cNvPr id="4" name="Slide Number Placeholder 3"/>
          <p:cNvSpPr>
            <a:spLocks noGrp="1"/>
          </p:cNvSpPr>
          <p:nvPr>
            <p:ph type="sldNum" sz="quarter" idx="10"/>
          </p:nvPr>
        </p:nvSpPr>
        <p:spPr/>
        <p:txBody>
          <a:bodyPr/>
          <a:lstStyle/>
          <a:p>
            <a:fld id="{0BAB311B-BDAF-BB42-8768-5A1974F75D17}" type="slidenum">
              <a:rPr lang="en-US" smtClean="0"/>
              <a:pPr/>
              <a:t>33</a:t>
            </a:fld>
            <a:endParaRPr lang="en-US"/>
          </a:p>
        </p:txBody>
      </p:sp>
    </p:spTree>
    <p:extLst>
      <p:ext uri="{BB962C8B-B14F-4D97-AF65-F5344CB8AC3E}">
        <p14:creationId xmlns:p14="http://schemas.microsoft.com/office/powerpoint/2010/main" val="1990318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the first component is ingest</a:t>
            </a:r>
          </a:p>
          <a:p>
            <a:r>
              <a:rPr lang="en-US" baseline="0" dirty="0" smtClean="0"/>
              <a:t>Ingest</a:t>
            </a:r>
          </a:p>
          <a:p>
            <a:r>
              <a:rPr lang="en-US" baseline="0" dirty="0" smtClean="0"/>
              <a:t>We require two elements: </a:t>
            </a:r>
          </a:p>
          <a:p>
            <a:pPr marL="171450" indent="-171450">
              <a:buFontTx/>
              <a:buChar char="-"/>
            </a:pPr>
            <a:r>
              <a:rPr lang="en-US" baseline="0" dirty="0" smtClean="0"/>
              <a:t>Bibliographic data in MARC format, we have specifications online</a:t>
            </a:r>
          </a:p>
          <a:p>
            <a:pPr marL="171450" indent="-171450">
              <a:buFontTx/>
              <a:buChar char="-"/>
            </a:pPr>
            <a:r>
              <a:rPr lang="en-US" baseline="0" dirty="0" smtClean="0"/>
              <a:t>Content</a:t>
            </a:r>
          </a:p>
        </p:txBody>
      </p:sp>
      <p:sp>
        <p:nvSpPr>
          <p:cNvPr id="4" name="Slide Number Placeholder 3"/>
          <p:cNvSpPr>
            <a:spLocks noGrp="1"/>
          </p:cNvSpPr>
          <p:nvPr>
            <p:ph type="sldNum" sz="quarter" idx="10"/>
          </p:nvPr>
        </p:nvSpPr>
        <p:spPr/>
        <p:txBody>
          <a:bodyPr/>
          <a:lstStyle/>
          <a:p>
            <a:fld id="{F9999E58-4BA1-964E-91C7-53279DC21F93}" type="slidenum">
              <a:rPr lang="en-US" smtClean="0"/>
              <a:pPr/>
              <a:t>34</a:t>
            </a:fld>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rPr>
              <a:t>Regarding content I’ve talked</a:t>
            </a:r>
            <a:r>
              <a:rPr lang="en-US" sz="1100" kern="1200" baseline="0" dirty="0" smtClean="0">
                <a:solidFill>
                  <a:schemeClr val="tx1"/>
                </a:solidFill>
                <a:effectLst/>
              </a:rPr>
              <a:t> about the principle of consistency.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baseline="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baseline="0" dirty="0" smtClean="0">
                <a:solidFill>
                  <a:schemeClr val="tx1"/>
                </a:solidFill>
                <a:effectLst/>
              </a:rPr>
              <a:t>We’ve focused on books and book-like materials, with some pilots projects for audio, images, video, and open access publishing. All materials that are relatively well-understood and relatively mature in the digital sphere. Nothing far-reaching.</a:t>
            </a:r>
          </a:p>
          <a:p>
            <a:endParaRPr lang="en-US" sz="1100" kern="1200" dirty="0" smtClean="0">
              <a:solidFill>
                <a:schemeClr val="tx1"/>
              </a:solidFill>
              <a:effectLst/>
            </a:endParaRPr>
          </a:p>
          <a:p>
            <a:r>
              <a:rPr lang="en-US" sz="1100" kern="1200" dirty="0" smtClean="0">
                <a:solidFill>
                  <a:schemeClr val="tx1"/>
                </a:solidFill>
                <a:effectLst/>
              </a:rPr>
              <a:t>Page images and text have precise specifications and we hold all content rigorously to them.</a:t>
            </a:r>
          </a:p>
          <a:p>
            <a:endParaRPr lang="en-US" sz="1100" kern="1200" dirty="0" smtClean="0">
              <a:solidFill>
                <a:schemeClr val="tx1"/>
              </a:solidFill>
              <a:effectLst/>
            </a:endParaRPr>
          </a:p>
          <a:p>
            <a:r>
              <a:rPr lang="en-US" sz="1100" kern="1200" dirty="0" smtClean="0">
                <a:solidFill>
                  <a:schemeClr val="tx1"/>
                </a:solidFill>
                <a:effectLst/>
              </a:rPr>
              <a:t>Ultimately serves the principle of consistency and the simplicity of our ingest process. ITU G4 (</a:t>
            </a:r>
            <a:r>
              <a:rPr lang="en-US" sz="1100" kern="1200" dirty="0" err="1" smtClean="0">
                <a:solidFill>
                  <a:schemeClr val="tx1"/>
                </a:solidFill>
                <a:effectLst/>
              </a:rPr>
              <a:t>bitonal</a:t>
            </a:r>
            <a:r>
              <a:rPr lang="en-US" sz="1100" kern="1200" dirty="0" smtClean="0">
                <a:solidFill>
                  <a:schemeClr val="tx1"/>
                </a:solidFill>
                <a:effectLst/>
              </a:rPr>
              <a:t>) TIFF images, JP2 images, and Unicode text. </a:t>
            </a:r>
          </a:p>
        </p:txBody>
      </p:sp>
      <p:sp>
        <p:nvSpPr>
          <p:cNvPr id="4" name="Slide Number Placeholder 3"/>
          <p:cNvSpPr>
            <a:spLocks noGrp="1"/>
          </p:cNvSpPr>
          <p:nvPr>
            <p:ph type="sldNum" sz="quarter" idx="10"/>
          </p:nvPr>
        </p:nvSpPr>
        <p:spPr/>
        <p:txBody>
          <a:bodyPr/>
          <a:lstStyle/>
          <a:p>
            <a:fld id="{0BAB311B-BDAF-BB42-8768-5A1974F75D17}" type="slidenum">
              <a:rPr lang="en-US" smtClean="0"/>
              <a:pPr/>
              <a:t>35</a:t>
            </a:fld>
            <a:endParaRPr lang="en-US"/>
          </a:p>
        </p:txBody>
      </p:sp>
    </p:spTree>
    <p:extLst>
      <p:ext uri="{BB962C8B-B14F-4D97-AF65-F5344CB8AC3E}">
        <p14:creationId xmlns:p14="http://schemas.microsoft.com/office/powerpoint/2010/main" val="3937851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rPr>
              <a:t>We arrive at these</a:t>
            </a:r>
            <a:r>
              <a:rPr lang="en-US" sz="1100" kern="1200" baseline="0" dirty="0" smtClean="0">
                <a:solidFill>
                  <a:schemeClr val="tx1"/>
                </a:solidFill>
                <a:effectLst/>
              </a:rPr>
              <a:t> specifications through a balance of factors. </a:t>
            </a:r>
            <a:r>
              <a:rPr lang="en-US" sz="1100" kern="1200" dirty="0" smtClean="0">
                <a:solidFill>
                  <a:schemeClr val="tx1"/>
                </a:solidFill>
                <a:effectLst/>
              </a:rPr>
              <a:t>ITU G4 TIFF, JP2 and Unicode are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endParaRPr>
          </a:p>
          <a:p>
            <a:pPr marL="171450" marR="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kern="1200" dirty="0" smtClean="0">
                <a:solidFill>
                  <a:schemeClr val="tx1"/>
                </a:solidFill>
                <a:effectLst/>
              </a:rPr>
              <a:t>standard and open formats that meet community-accepted standards for digital preservation</a:t>
            </a:r>
          </a:p>
          <a:p>
            <a:pPr marL="171450" marR="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kern="1200" dirty="0" smtClean="0">
                <a:solidFill>
                  <a:schemeClr val="tx1"/>
                </a:solidFill>
                <a:effectLst/>
              </a:rPr>
              <a:t>widely supported on a number of platforms and not dependent on particular hardware or software</a:t>
            </a:r>
          </a:p>
          <a:p>
            <a:pPr marL="171450" marR="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kern="1200" dirty="0" smtClean="0">
                <a:solidFill>
                  <a:schemeClr val="tx1"/>
                </a:solidFill>
                <a:effectLst/>
              </a:rPr>
              <a:t>efficient</a:t>
            </a:r>
            <a:r>
              <a:rPr lang="en-US" sz="1100" kern="1200" baseline="0" dirty="0" smtClean="0">
                <a:solidFill>
                  <a:schemeClr val="tx1"/>
                </a:solidFill>
                <a:effectLst/>
              </a:rPr>
              <a:t> to store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rPr>
              <a:t>We deliberately don’t store derivative display formats (lower</a:t>
            </a:r>
            <a:r>
              <a:rPr lang="en-US" sz="1100" kern="1200" baseline="0" dirty="0" smtClean="0">
                <a:solidFill>
                  <a:schemeClr val="tx1"/>
                </a:solidFill>
                <a:effectLst/>
              </a:rPr>
              <a:t> resolutions, JPEG, PNG). We create them on demand, retain for a few days, and delete them.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baseline="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baseline="0" dirty="0" smtClean="0">
                <a:solidFill>
                  <a:schemeClr val="tx1"/>
                </a:solidFill>
                <a:effectLst/>
              </a:rPr>
              <a:t>This is consistent with our focus on preservation harmonized with access.</a:t>
            </a: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0BAB311B-BDAF-BB42-8768-5A1974F75D17}" type="slidenum">
              <a:rPr lang="en-US" smtClean="0"/>
              <a:pPr/>
              <a:t>36</a:t>
            </a:fld>
            <a:endParaRPr lang="en-US"/>
          </a:p>
        </p:txBody>
      </p:sp>
    </p:spTree>
    <p:extLst>
      <p:ext uri="{BB962C8B-B14F-4D97-AF65-F5344CB8AC3E}">
        <p14:creationId xmlns:p14="http://schemas.microsoft.com/office/powerpoint/2010/main" val="3937851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what</a:t>
            </a:r>
            <a:r>
              <a:rPr lang="en-US" baseline="0" dirty="0" smtClean="0"/>
              <a:t> the content package looks like in the repository</a:t>
            </a:r>
          </a:p>
          <a:p>
            <a:endParaRPr lang="en-US" baseline="0" dirty="0" smtClean="0"/>
          </a:p>
          <a:p>
            <a:r>
              <a:rPr lang="en-US" baseline="0" dirty="0" smtClean="0"/>
              <a:t>Repository is one large file system and each object is in a directory.</a:t>
            </a:r>
          </a:p>
          <a:p>
            <a:endParaRPr lang="en-US" baseline="0" dirty="0" smtClean="0"/>
          </a:p>
          <a:p>
            <a:r>
              <a:rPr lang="en-US" baseline="0" dirty="0" smtClean="0"/>
              <a:t>The directory contains a zip file, that includes the page images, OCR text, and what we call a Source METS file.</a:t>
            </a:r>
          </a:p>
          <a:p>
            <a:endParaRPr lang="en-US" baseline="0" dirty="0" smtClean="0"/>
          </a:p>
          <a:p>
            <a:r>
              <a:rPr lang="en-US" baseline="0" dirty="0" smtClean="0"/>
              <a:t>Outside the zip package is another METS file we call the </a:t>
            </a:r>
            <a:r>
              <a:rPr lang="en-US" baseline="0" dirty="0" err="1" smtClean="0"/>
              <a:t>HathiTrust</a:t>
            </a:r>
            <a:r>
              <a:rPr lang="en-US" baseline="0" dirty="0" smtClean="0"/>
              <a:t> METS file. I’ll talk more about these in a moment.</a:t>
            </a:r>
            <a:endParaRPr lang="en-US" dirty="0"/>
          </a:p>
        </p:txBody>
      </p:sp>
      <p:sp>
        <p:nvSpPr>
          <p:cNvPr id="4" name="Slide Number Placeholder 3"/>
          <p:cNvSpPr>
            <a:spLocks noGrp="1"/>
          </p:cNvSpPr>
          <p:nvPr>
            <p:ph type="sldNum" sz="quarter" idx="10"/>
          </p:nvPr>
        </p:nvSpPr>
        <p:spPr/>
        <p:txBody>
          <a:bodyPr/>
          <a:lstStyle/>
          <a:p>
            <a:fld id="{897A373B-3382-044D-B30C-ACBF6BE855C2}"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rPr>
              <a:t>At ingest, we enforce adherence to and validity of these few formats we accept, minimum resolution standards, conventions for image metadata specifications.</a:t>
            </a:r>
          </a:p>
          <a:p>
            <a:endParaRPr lang="en-US" sz="1200" kern="1200" dirty="0" smtClean="0">
              <a:solidFill>
                <a:schemeClr val="tx1"/>
              </a:solidFill>
              <a:effectLst/>
            </a:endParaRPr>
          </a:p>
          <a:p>
            <a:r>
              <a:rPr lang="en-US" sz="1200" kern="1200" dirty="0" smtClean="0">
                <a:solidFill>
                  <a:schemeClr val="tx1"/>
                </a:solidFill>
                <a:effectLst/>
              </a:rPr>
              <a:t>Rigorous validation processes.</a:t>
            </a:r>
          </a:p>
          <a:p>
            <a:endParaRPr lang="en-US" sz="1200" kern="1200" dirty="0" smtClean="0">
              <a:solidFill>
                <a:schemeClr val="tx1"/>
              </a:solidFill>
              <a:effectLst/>
            </a:endParaRPr>
          </a:p>
          <a:p>
            <a:r>
              <a:rPr lang="en-US" sz="1200" kern="1200" dirty="0" smtClean="0">
                <a:solidFill>
                  <a:schemeClr val="tx1"/>
                </a:solidFill>
                <a:effectLst/>
              </a:rPr>
              <a:t>Could talk about Google,</a:t>
            </a:r>
            <a:r>
              <a:rPr lang="en-US" sz="1200" kern="1200" baseline="0" dirty="0" smtClean="0">
                <a:solidFill>
                  <a:schemeClr val="tx1"/>
                </a:solidFill>
                <a:effectLst/>
              </a:rPr>
              <a:t> IA ingest, local specs, deposit form, ingest tools here. Right now on Content distribution slide.</a:t>
            </a:r>
            <a:endParaRPr lang="en-US" sz="12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F9999E58-4BA1-964E-91C7-53279DC21F93}" type="slidenum">
              <a:rPr lang="en-US" smtClean="0"/>
              <a:pPr/>
              <a:t>38</a:t>
            </a:fld>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rPr>
              <a:t>This includes validating identifiers</a:t>
            </a:r>
            <a:r>
              <a:rPr lang="en-US" sz="1200" kern="1200" baseline="0" dirty="0" smtClean="0">
                <a:solidFill>
                  <a:schemeClr val="tx1"/>
                </a:solidFill>
                <a:effectLst/>
              </a:rPr>
              <a:t> for items where possible, doing a check on the fixity of items we have received, and then </a:t>
            </a:r>
            <a:r>
              <a:rPr lang="en-US" sz="1200" kern="1200" dirty="0" smtClean="0">
                <a:solidFill>
                  <a:schemeClr val="tx1"/>
                </a:solidFill>
                <a:effectLst/>
              </a:rPr>
              <a:t>packaging the</a:t>
            </a:r>
            <a:r>
              <a:rPr lang="en-US" sz="1200" kern="1200" baseline="0" dirty="0" smtClean="0">
                <a:solidFill>
                  <a:schemeClr val="tx1"/>
                </a:solidFill>
                <a:effectLst/>
              </a:rPr>
              <a:t> content for deposit, including preparing the zip file and </a:t>
            </a:r>
            <a:r>
              <a:rPr lang="en-US" sz="1200" kern="1200" baseline="0" dirty="0" err="1" smtClean="0">
                <a:solidFill>
                  <a:schemeClr val="tx1"/>
                </a:solidFill>
                <a:effectLst/>
              </a:rPr>
              <a:t>HathiTrust</a:t>
            </a:r>
            <a:r>
              <a:rPr lang="en-US" sz="1200" kern="1200" baseline="0" dirty="0" smtClean="0">
                <a:solidFill>
                  <a:schemeClr val="tx1"/>
                </a:solidFill>
                <a:effectLst/>
              </a:rPr>
              <a:t> METS.</a:t>
            </a:r>
            <a:endParaRPr lang="en-US" sz="12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F9999E58-4BA1-964E-91C7-53279DC21F93}" type="slidenum">
              <a:rPr lang="en-US" smtClean="0"/>
              <a:pPr/>
              <a:t>39</a:t>
            </a:fld>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C56B9D02-B82A-C845-AF3C-EA15BF30A790}" type="slidenum">
              <a:rPr lang="en-US"/>
              <a:pPr fontAlgn="base">
                <a:spcBef>
                  <a:spcPct val="0"/>
                </a:spcBef>
                <a:spcAft>
                  <a:spcPct val="0"/>
                </a:spcAft>
              </a:pPr>
              <a:t>4</a:t>
            </a:fld>
            <a:endParaRPr lang="en-US"/>
          </a:p>
        </p:txBody>
      </p:sp>
      <p:sp>
        <p:nvSpPr>
          <p:cNvPr id="3" name="Notes Placeholder 2"/>
          <p:cNvSpPr>
            <a:spLocks noGrp="1"/>
          </p:cNvSpPr>
          <p:nvPr>
            <p:ph type="body" sz="quarter" idx="10"/>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rPr>
              <a:t>Li</a:t>
            </a:r>
            <a:r>
              <a:rPr lang="en-US" sz="1200" kern="1200" baseline="0" dirty="0" smtClean="0">
                <a:solidFill>
                  <a:schemeClr val="tx1"/>
                </a:solidFill>
                <a:effectLst/>
              </a:rPr>
              <a:t>nks to more information about ingest in </a:t>
            </a:r>
            <a:r>
              <a:rPr lang="en-US" sz="1200" kern="1200" baseline="0" dirty="0" err="1" smtClean="0">
                <a:solidFill>
                  <a:schemeClr val="tx1"/>
                </a:solidFill>
                <a:effectLst/>
              </a:rPr>
              <a:t>HathiTrust</a:t>
            </a:r>
            <a:r>
              <a:rPr lang="en-US" sz="1200" kern="1200" baseline="0" dirty="0" smtClean="0">
                <a:solidFill>
                  <a:schemeClr val="tx1"/>
                </a:solidFill>
                <a:effectLst/>
              </a:rPr>
              <a:t> – both for existing digital materials and for new digitization.</a:t>
            </a:r>
          </a:p>
          <a:p>
            <a:endParaRPr lang="en-US" sz="1200" kern="1200" baseline="0" dirty="0" smtClean="0">
              <a:solidFill>
                <a:schemeClr val="tx1"/>
              </a:solidFill>
              <a:effectLst/>
            </a:endParaRPr>
          </a:p>
          <a:p>
            <a:r>
              <a:rPr lang="en-US" sz="1200" kern="1200" baseline="0" dirty="0" smtClean="0">
                <a:solidFill>
                  <a:schemeClr val="tx1"/>
                </a:solidFill>
                <a:effectLst/>
              </a:rPr>
              <a:t>We have an ingest checklist for partners that includes links to administrative forms, bibliographic metadata specifications, deposit guidelines, and our METS profile and examples.</a:t>
            </a:r>
          </a:p>
          <a:p>
            <a:endParaRPr lang="en-US" sz="1200" kern="1200" baseline="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rPr>
              <a:t>Everything partners would need to know available at /ingest, and updated as we refine specifications.</a:t>
            </a:r>
          </a:p>
          <a:p>
            <a:endParaRPr lang="en-US" sz="12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F9999E58-4BA1-964E-91C7-53279DC21F93}" type="slidenum">
              <a:rPr lang="en-US" smtClean="0"/>
              <a:pPr/>
              <a:t>40</a:t>
            </a:fld>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9999E58-4BA1-964E-91C7-53279DC21F93}" type="slidenum">
              <a:rPr lang="en-US" smtClean="0"/>
              <a:pPr/>
              <a:t>41</a:t>
            </a:fld>
            <a:endParaRPr lang="en-US"/>
          </a:p>
        </p:txBody>
      </p:sp>
      <p:sp>
        <p:nvSpPr>
          <p:cNvPr id="5" name="Notes Placeholder 4"/>
          <p:cNvSpPr>
            <a:spLocks noGrp="1"/>
          </p:cNvSpPr>
          <p:nvPr>
            <p:ph type="body" sz="quarter" idx="11"/>
          </p:nvPr>
        </p:nvSpPr>
        <p:spPr/>
        <p:txBody>
          <a:bodyPr/>
          <a:lstStyle/>
          <a:p>
            <a:r>
              <a:rPr lang="en-US" dirty="0" smtClean="0"/>
              <a:t>Data Management</a:t>
            </a:r>
          </a:p>
          <a:p>
            <a:endParaRPr lang="en-US" dirty="0" smtClean="0"/>
          </a:p>
          <a:p>
            <a:r>
              <a:rPr lang="en-US" dirty="0" smtClean="0"/>
              <a:t>Consists of the management of bibliographic data,</a:t>
            </a:r>
            <a:r>
              <a:rPr lang="en-US" baseline="0" dirty="0" smtClean="0"/>
              <a:t> rights information, and holdings information.</a:t>
            </a:r>
            <a:endParaRPr lang="en-US" dirty="0" smtClean="0"/>
          </a:p>
          <a:p>
            <a:endParaRPr lang="en-US" dirty="0"/>
          </a:p>
        </p:txBody>
      </p:sp>
    </p:spTree>
    <p:extLst>
      <p:ext uri="{BB962C8B-B14F-4D97-AF65-F5344CB8AC3E}">
        <p14:creationId xmlns:p14="http://schemas.microsoft.com/office/powerpoint/2010/main" val="29626684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of the details of what we do in this area.</a:t>
            </a:r>
          </a:p>
          <a:p>
            <a:endParaRPr lang="en-US" dirty="0" smtClean="0"/>
          </a:p>
          <a:p>
            <a:r>
              <a:rPr lang="en-US" baseline="0" dirty="0" smtClean="0"/>
              <a:t>Digital items are just like print in that if you can’t find them, you can’t use them!</a:t>
            </a:r>
          </a:p>
          <a:p>
            <a:endParaRPr lang="en-US" baseline="0" dirty="0" smtClean="0"/>
          </a:p>
          <a:p>
            <a:r>
              <a:rPr lang="en-US" baseline="0" dirty="0" smtClean="0"/>
              <a:t>Working on moving bib data management to University of California partner institution. They have many branch campuses and have a lot of experience with bringing diverse sets of bibliographic metadata into a common system.</a:t>
            </a:r>
            <a:endParaRPr lang="en-US" dirty="0"/>
          </a:p>
        </p:txBody>
      </p:sp>
      <p:sp>
        <p:nvSpPr>
          <p:cNvPr id="4" name="Slide Number Placeholder 3"/>
          <p:cNvSpPr>
            <a:spLocks noGrp="1"/>
          </p:cNvSpPr>
          <p:nvPr>
            <p:ph type="sldNum" sz="quarter" idx="10"/>
          </p:nvPr>
        </p:nvSpPr>
        <p:spPr/>
        <p:txBody>
          <a:bodyPr/>
          <a:lstStyle/>
          <a:p>
            <a:fld id="{F9999E58-4BA1-964E-91C7-53279DC21F93}" type="slidenum">
              <a:rPr lang="en-US" smtClean="0"/>
              <a:pPr/>
              <a:t>42</a:t>
            </a:fld>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Rights management</a:t>
            </a:r>
            <a:endParaRPr lang="en-US" dirty="0" smtClean="0"/>
          </a:p>
        </p:txBody>
      </p:sp>
      <p:sp>
        <p:nvSpPr>
          <p:cNvPr id="4" name="Slide Number Placeholder 3"/>
          <p:cNvSpPr>
            <a:spLocks noGrp="1"/>
          </p:cNvSpPr>
          <p:nvPr>
            <p:ph type="sldNum" sz="quarter" idx="10"/>
          </p:nvPr>
        </p:nvSpPr>
        <p:spPr/>
        <p:txBody>
          <a:bodyPr/>
          <a:lstStyle/>
          <a:p>
            <a:fld id="{F9999E58-4BA1-964E-91C7-53279DC21F93}" type="slidenum">
              <a:rPr lang="en-US" smtClean="0"/>
              <a:pPr/>
              <a:t>43</a:t>
            </a:fld>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44</a:t>
            </a:fld>
            <a:endParaRPr lang="en-US"/>
          </a:p>
        </p:txBody>
      </p:sp>
    </p:spTree>
    <p:extLst>
      <p:ext uri="{BB962C8B-B14F-4D97-AF65-F5344CB8AC3E}">
        <p14:creationId xmlns:p14="http://schemas.microsoft.com/office/powerpoint/2010/main" val="1827647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Supports manual copyright review</a:t>
            </a:r>
            <a:endParaRPr lang="en-US" dirty="0"/>
          </a:p>
        </p:txBody>
      </p:sp>
      <p:sp>
        <p:nvSpPr>
          <p:cNvPr id="4" name="Slide Number Placeholder 3"/>
          <p:cNvSpPr>
            <a:spLocks noGrp="1"/>
          </p:cNvSpPr>
          <p:nvPr>
            <p:ph type="sldNum" sz="quarter" idx="10"/>
          </p:nvPr>
        </p:nvSpPr>
        <p:spPr/>
        <p:txBody>
          <a:bodyPr/>
          <a:lstStyle/>
          <a:p>
            <a:fld id="{0BAB311B-BDAF-BB42-8768-5A1974F75D17}" type="slidenum">
              <a:rPr lang="en-US" smtClean="0"/>
              <a:pPr/>
              <a:t>45</a:t>
            </a:fld>
            <a:endParaRPr lang="en-US"/>
          </a:p>
        </p:txBody>
      </p:sp>
    </p:spTree>
    <p:extLst>
      <p:ext uri="{BB962C8B-B14F-4D97-AF65-F5344CB8AC3E}">
        <p14:creationId xmlns:p14="http://schemas.microsoft.com/office/powerpoint/2010/main" val="5668505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Rights management</a:t>
            </a:r>
          </a:p>
          <a:p>
            <a:endParaRPr lang="en-US" dirty="0" smtClean="0"/>
          </a:p>
          <a:p>
            <a:r>
              <a:rPr lang="en-US" dirty="0" smtClean="0"/>
              <a:t>All of the rights information I talked about earlier,</a:t>
            </a:r>
            <a:r>
              <a:rPr lang="en-US" baseline="0" dirty="0" smtClean="0"/>
              <a:t> from bibliographic and manual determinations, is stored in a rights database that has 8 fields (namespace, etc.)</a:t>
            </a:r>
            <a:endParaRPr lang="en-US" dirty="0"/>
          </a:p>
        </p:txBody>
      </p:sp>
      <p:sp>
        <p:nvSpPr>
          <p:cNvPr id="4" name="Slide Number Placeholder 3"/>
          <p:cNvSpPr>
            <a:spLocks noGrp="1"/>
          </p:cNvSpPr>
          <p:nvPr>
            <p:ph type="sldNum" sz="quarter" idx="10"/>
          </p:nvPr>
        </p:nvSpPr>
        <p:spPr/>
        <p:txBody>
          <a:bodyPr/>
          <a:lstStyle/>
          <a:p>
            <a:fld id="{F9999E58-4BA1-964E-91C7-53279DC21F93}" type="slidenum">
              <a:rPr lang="en-US" smtClean="0"/>
              <a:pPr/>
              <a:t>46</a:t>
            </a:fld>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Part of making content available involves making determinations about access, particularly</a:t>
            </a:r>
            <a:r>
              <a:rPr lang="en-US" sz="1200" kern="1200" baseline="0" dirty="0" smtClean="0">
                <a:solidFill>
                  <a:schemeClr val="tx1"/>
                </a:solidFill>
                <a:latin typeface="+mn-lt"/>
                <a:ea typeface="+mn-ea"/>
                <a:cs typeface="+mn-cs"/>
              </a:rPr>
              <a:t> in relation to copyright. I want to talk more about this because I think it illustrates some things we are doing that are changing the way we view our collections.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Two</a:t>
            </a:r>
            <a:r>
              <a:rPr lang="en-US" sz="1200" kern="1200" baseline="0" dirty="0" smtClean="0">
                <a:solidFill>
                  <a:schemeClr val="tx1"/>
                </a:solidFill>
                <a:latin typeface="+mn-lt"/>
                <a:ea typeface="+mn-ea"/>
                <a:cs typeface="+mn-cs"/>
              </a:rPr>
              <a:t> methods: automated and manual</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BAB311B-BDAF-BB42-8768-5A1974F75D17}" type="slidenum">
              <a:rPr lang="en-US" smtClean="0"/>
              <a:pPr/>
              <a:t>47</a:t>
            </a:fld>
            <a:endParaRPr lang="en-US"/>
          </a:p>
        </p:txBody>
      </p:sp>
    </p:spTree>
    <p:extLst>
      <p:ext uri="{BB962C8B-B14F-4D97-AF65-F5344CB8AC3E}">
        <p14:creationId xmlns:p14="http://schemas.microsoft.com/office/powerpoint/2010/main" val="136745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48</a:t>
            </a:fld>
            <a:endParaRPr lang="en-US"/>
          </a:p>
        </p:txBody>
      </p:sp>
    </p:spTree>
    <p:extLst>
      <p:ext uri="{BB962C8B-B14F-4D97-AF65-F5344CB8AC3E}">
        <p14:creationId xmlns:p14="http://schemas.microsoft.com/office/powerpoint/2010/main" val="10857461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C38F5D-7BA5-3545-B9C3-B33E79CAAC31}" type="slidenum">
              <a:rPr lang="en-US" smtClean="0"/>
              <a:pPr/>
              <a:t>49</a:t>
            </a:fld>
            <a:endParaRPr lang="en-US"/>
          </a:p>
        </p:txBody>
      </p:sp>
    </p:spTree>
    <p:extLst>
      <p:ext uri="{BB962C8B-B14F-4D97-AF65-F5344CB8AC3E}">
        <p14:creationId xmlns:p14="http://schemas.microsoft.com/office/powerpoint/2010/main" val="3348047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9999E58-4BA1-964E-91C7-53279DC21F93}" type="slidenum">
              <a:rPr lang="en-US" smtClean="0"/>
              <a:pPr/>
              <a:t>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967653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97A373B-3382-044D-B30C-ACBF6BE855C2}" type="slidenum">
              <a:rPr lang="en-US" smtClean="0"/>
              <a:pPr/>
              <a:t>50</a:t>
            </a:fld>
            <a:endParaRPr lang="en-US" dirty="0"/>
          </a:p>
        </p:txBody>
      </p:sp>
      <p:sp>
        <p:nvSpPr>
          <p:cNvPr id="5" name="Notes Placeholder 4"/>
          <p:cNvSpPr>
            <a:spLocks noGrp="1"/>
          </p:cNvSpPr>
          <p:nvPr>
            <p:ph type="body" sz="quarter" idx="11"/>
          </p:nvPr>
        </p:nvSpPr>
        <p:spPr>
          <a:xfrm>
            <a:off x="685800" y="4343400"/>
            <a:ext cx="5486400" cy="4114800"/>
          </a:xfrm>
        </p:spPr>
        <p:txBody>
          <a:bodyPr>
            <a:normAutofit/>
          </a:bodyPr>
          <a:lstStyle/>
          <a:p>
            <a:r>
              <a:rPr lang="en-US" dirty="0" smtClean="0"/>
              <a:t>System</a:t>
            </a:r>
            <a:r>
              <a:rPr lang="en-US" baseline="0" dirty="0" smtClean="0"/>
              <a:t> of precedence</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require information about print holdings to calculate partner costs and to facilitate some lawful uses.</a:t>
            </a:r>
          </a:p>
          <a:p>
            <a:endParaRPr lang="en-US" baseline="0" dirty="0" smtClean="0"/>
          </a:p>
          <a:p>
            <a:r>
              <a:rPr lang="en-US" baseline="0" dirty="0" smtClean="0"/>
              <a:t>Will discuss more about this later.</a:t>
            </a:r>
            <a:endParaRPr lang="en-US" dirty="0" smtClean="0"/>
          </a:p>
        </p:txBody>
      </p:sp>
      <p:sp>
        <p:nvSpPr>
          <p:cNvPr id="4" name="Slide Number Placeholder 3"/>
          <p:cNvSpPr>
            <a:spLocks noGrp="1"/>
          </p:cNvSpPr>
          <p:nvPr>
            <p:ph type="sldNum" sz="quarter" idx="10"/>
          </p:nvPr>
        </p:nvSpPr>
        <p:spPr/>
        <p:txBody>
          <a:bodyPr/>
          <a:lstStyle/>
          <a:p>
            <a:fld id="{F9999E58-4BA1-964E-91C7-53279DC21F93}" type="slidenum">
              <a:rPr lang="en-US" smtClean="0"/>
              <a:pPr/>
              <a:t>51</a:t>
            </a:fld>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Storage</a:t>
            </a:r>
          </a:p>
          <a:p>
            <a:endParaRPr lang="en-US" baseline="0" dirty="0" smtClean="0"/>
          </a:p>
          <a:p>
            <a:r>
              <a:rPr lang="en-US" baseline="0" dirty="0" smtClean="0"/>
              <a:t>Dual active-active redundancy in MI and IN; users may access either site transparently. Allows us to weather failures but also conduct maintenance with no service impact.</a:t>
            </a:r>
          </a:p>
        </p:txBody>
      </p:sp>
      <p:sp>
        <p:nvSpPr>
          <p:cNvPr id="4" name="Slide Number Placeholder 3"/>
          <p:cNvSpPr>
            <a:spLocks noGrp="1"/>
          </p:cNvSpPr>
          <p:nvPr>
            <p:ph type="sldNum" sz="quarter" idx="10"/>
          </p:nvPr>
        </p:nvSpPr>
        <p:spPr/>
        <p:txBody>
          <a:bodyPr/>
          <a:lstStyle/>
          <a:p>
            <a:fld id="{F9999E58-4BA1-964E-91C7-53279DC21F93}" type="slidenum">
              <a:rPr lang="en-US" smtClean="0"/>
              <a:pPr/>
              <a:t>52</a:t>
            </a:fld>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overarching requirements for storage derive from our ideas about scale, simplicity, practicality, sustainability.</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9999E58-4BA1-964E-91C7-53279DC21F93}" type="slidenum">
              <a:rPr lang="en-US" smtClean="0"/>
              <a:pPr/>
              <a:t>53</a:t>
            </a:fld>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Storage system used – EMC </a:t>
            </a:r>
            <a:r>
              <a:rPr lang="en-US" baseline="0" dirty="0" err="1" smtClean="0"/>
              <a:t>Isilon</a:t>
            </a:r>
            <a:r>
              <a:rPr lang="en-US" baseline="0" dirty="0" smtClean="0"/>
              <a:t> – is unique in the industry for its ability to scale with ease.</a:t>
            </a:r>
          </a:p>
          <a:p>
            <a:endParaRPr lang="en-US" baseline="0" dirty="0" smtClean="0"/>
          </a:p>
          <a:p>
            <a:r>
              <a:rPr lang="en-US" baseline="0" dirty="0" smtClean="0"/>
              <a:t>Disk-based (rather than tape) because we do full reads of the repository every quarter.</a:t>
            </a:r>
          </a:p>
          <a:p>
            <a:endParaRPr lang="en-US" baseline="0" dirty="0" smtClean="0"/>
          </a:p>
          <a:p>
            <a:r>
              <a:rPr lang="en-US" baseline="0" dirty="0" smtClean="0"/>
              <a:t>Robust N+3 redundancy - may lose 3 disks or entire nodes.</a:t>
            </a:r>
          </a:p>
          <a:p>
            <a:endParaRPr lang="en-US" baseline="0" dirty="0" smtClean="0"/>
          </a:p>
          <a:p>
            <a:r>
              <a:rPr lang="en-US" baseline="0" dirty="0" smtClean="0"/>
              <a:t>Parallelized replication is fast and efficient (160MB/s).</a:t>
            </a:r>
          </a:p>
          <a:p>
            <a:endParaRPr lang="en-US" baseline="0" dirty="0" smtClean="0"/>
          </a:p>
          <a:p>
            <a:r>
              <a:rPr lang="en-US" baseline="0" dirty="0" smtClean="0"/>
              <a:t>Continuous data integrity checking and self-healing capabilities. Checksums built into the architecture.</a:t>
            </a:r>
          </a:p>
          <a:p>
            <a:endParaRPr lang="en-US" baseline="0" dirty="0" smtClean="0"/>
          </a:p>
          <a:p>
            <a:r>
              <a:rPr lang="en-US" baseline="0" dirty="0" smtClean="0"/>
              <a:t>Scalable – can have a single file system up to 5 petabytes. (Currently ¾ </a:t>
            </a:r>
            <a:r>
              <a:rPr lang="en-US" baseline="0" dirty="0" err="1" smtClean="0"/>
              <a:t>petabyte</a:t>
            </a:r>
            <a:r>
              <a:rPr lang="en-US" baseline="0" dirty="0" smtClean="0"/>
              <a:t> at each location.)</a:t>
            </a:r>
            <a:endParaRPr lang="en-US" dirty="0"/>
          </a:p>
        </p:txBody>
      </p:sp>
      <p:sp>
        <p:nvSpPr>
          <p:cNvPr id="4" name="Slide Number Placeholder 3"/>
          <p:cNvSpPr>
            <a:spLocks noGrp="1"/>
          </p:cNvSpPr>
          <p:nvPr>
            <p:ph type="sldNum" sz="quarter" idx="10"/>
          </p:nvPr>
        </p:nvSpPr>
        <p:spPr/>
        <p:txBody>
          <a:bodyPr/>
          <a:lstStyle/>
          <a:p>
            <a:fld id="{F9999E58-4BA1-964E-91C7-53279DC21F93}" type="slidenum">
              <a:rPr lang="en-US" smtClean="0"/>
              <a:pPr/>
              <a:t>54</a:t>
            </a:fld>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Integrity</a:t>
            </a:r>
            <a:r>
              <a:rPr lang="en-US" baseline="0" dirty="0" smtClean="0"/>
              <a:t> c</a:t>
            </a:r>
            <a:r>
              <a:rPr lang="en-US" dirty="0" smtClean="0"/>
              <a:t>hecks and repair</a:t>
            </a:r>
            <a:r>
              <a:rPr lang="en-US" baseline="0" dirty="0" smtClean="0"/>
              <a:t> are </a:t>
            </a:r>
            <a:r>
              <a:rPr lang="en-US" i="1" baseline="0" dirty="0" smtClean="0"/>
              <a:t>critical.</a:t>
            </a:r>
          </a:p>
          <a:p>
            <a:endParaRPr lang="en-US" i="1" baseline="0" dirty="0" smtClean="0"/>
          </a:p>
          <a:p>
            <a:r>
              <a:rPr lang="en-US" i="0" baseline="0" dirty="0" smtClean="0"/>
              <a:t>Verify checksums on ingest. This validates object transfer.</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Continuous checksum verification on objects at rest. (Nothing is ever really at rest, though – systems this big are constantly reorganizing themselves.) This validates that we stored objects correctly.</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System-level checksum verification. This validates correct system operation.</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rPr>
              <a:t>Worth noting that</a:t>
            </a:r>
            <a:r>
              <a:rPr lang="en-US" sz="1200" kern="1200" baseline="0" dirty="0" smtClean="0">
                <a:solidFill>
                  <a:schemeClr val="tx1"/>
                </a:solidFill>
                <a:effectLst/>
              </a:rPr>
              <a:t> fixity checking is one component of data security. Trusted individuals can introduce data problems, so systems must be secured and back-end access restricted.</a:t>
            </a:r>
            <a:endParaRPr lang="en-US" dirty="0"/>
          </a:p>
        </p:txBody>
      </p:sp>
      <p:sp>
        <p:nvSpPr>
          <p:cNvPr id="4" name="Slide Number Placeholder 3"/>
          <p:cNvSpPr>
            <a:spLocks noGrp="1"/>
          </p:cNvSpPr>
          <p:nvPr>
            <p:ph type="sldNum" sz="quarter" idx="10"/>
          </p:nvPr>
        </p:nvSpPr>
        <p:spPr/>
        <p:txBody>
          <a:bodyPr/>
          <a:lstStyle/>
          <a:p>
            <a:fld id="{F9999E58-4BA1-964E-91C7-53279DC21F93}" type="slidenum">
              <a:rPr lang="en-US" smtClean="0"/>
              <a:pPr/>
              <a:t>55</a:t>
            </a:fld>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97A373B-3382-044D-B30C-ACBF6BE855C2}" type="slidenum">
              <a:rPr lang="en-US" smtClean="0"/>
              <a:pPr/>
              <a:t>56</a:t>
            </a:fld>
            <a:endParaRPr lang="en-US" dirty="0"/>
          </a:p>
        </p:txBody>
      </p:sp>
      <p:sp>
        <p:nvSpPr>
          <p:cNvPr id="5" name="Notes Placeholder 4"/>
          <p:cNvSpPr>
            <a:spLocks noGrp="1"/>
          </p:cNvSpPr>
          <p:nvPr>
            <p:ph type="body" sz="quarter" idx="11"/>
          </p:nvPr>
        </p:nvSpPr>
        <p:spPr/>
        <p:txBody>
          <a:bodyPr>
            <a:normAutofit/>
          </a:bodyPr>
          <a:lstStyle/>
          <a:p>
            <a:r>
              <a:rPr lang="en-US" dirty="0" smtClean="0"/>
              <a:t>This</a:t>
            </a:r>
            <a:r>
              <a:rPr lang="en-US" baseline="0" dirty="0" smtClean="0"/>
              <a:t> is how content is arranged.</a:t>
            </a:r>
          </a:p>
          <a:p>
            <a:endParaRPr lang="en-US" baseline="0" dirty="0" smtClean="0"/>
          </a:p>
          <a:p>
            <a:r>
              <a:rPr lang="en-US" baseline="0" dirty="0" err="1" smtClean="0"/>
              <a:t>Pairtree</a:t>
            </a:r>
            <a:r>
              <a:rPr lang="en-US" baseline="0" dirty="0" smtClean="0"/>
              <a:t> structure is a community (NDIPP) best practice, simple and sustainable.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97A373B-3382-044D-B30C-ACBF6BE855C2}" type="slidenum">
              <a:rPr lang="en-US" smtClean="0"/>
              <a:pPr/>
              <a:t>57</a:t>
            </a:fld>
            <a:endParaRPr lang="en-US" dirty="0"/>
          </a:p>
        </p:txBody>
      </p:sp>
      <p:sp>
        <p:nvSpPr>
          <p:cNvPr id="5" name="Notes Placeholder 4"/>
          <p:cNvSpPr>
            <a:spLocks noGrp="1"/>
          </p:cNvSpPr>
          <p:nvPr>
            <p:ph type="body" sz="quarter" idx="11"/>
          </p:nvPr>
        </p:nvSpPr>
        <p:spPr/>
        <p:txBody>
          <a:bodyPr>
            <a:normAutofit/>
          </a:bodyPr>
          <a:lstStyle/>
          <a:p>
            <a:r>
              <a:rPr lang="en-US" dirty="0" smtClean="0"/>
              <a:t>Starts with a namespace,</a:t>
            </a:r>
            <a:r>
              <a:rPr lang="en-US" baseline="0" dirty="0" smtClean="0"/>
              <a:t> identifying unique identifier schemes</a:t>
            </a:r>
            <a:endParaRPr lang="en-US" dirty="0" smtClean="0"/>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97A373B-3382-044D-B30C-ACBF6BE855C2}" type="slidenum">
              <a:rPr lang="en-US" smtClean="0"/>
              <a:pPr/>
              <a:t>58</a:t>
            </a:fld>
            <a:endParaRPr lang="en-US" dirty="0"/>
          </a:p>
        </p:txBody>
      </p:sp>
      <p:sp>
        <p:nvSpPr>
          <p:cNvPr id="5" name="Notes Placeholder 4"/>
          <p:cNvSpPr>
            <a:spLocks noGrp="1"/>
          </p:cNvSpPr>
          <p:nvPr>
            <p:ph type="body" sz="quarter" idx="11"/>
          </p:nvPr>
        </p:nvSpPr>
        <p:spPr/>
        <p:txBody>
          <a:bodyPr>
            <a:normAutofit/>
          </a:bodyPr>
          <a:lstStyle/>
          <a:p>
            <a:r>
              <a:rPr lang="en-US" dirty="0" smtClean="0"/>
              <a:t>At the end is the identifier</a:t>
            </a:r>
            <a:r>
              <a:rPr lang="en-US" baseline="0" dirty="0" smtClean="0"/>
              <a:t> for the item (often the barcode)</a:t>
            </a:r>
            <a:endParaRPr lang="en-US" dirty="0" smtClean="0"/>
          </a:p>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97A373B-3382-044D-B30C-ACBF6BE855C2}" type="slidenum">
              <a:rPr lang="en-US" smtClean="0"/>
              <a:pPr/>
              <a:t>59</a:t>
            </a:fld>
            <a:endParaRPr lang="en-US" dirty="0"/>
          </a:p>
        </p:txBody>
      </p:sp>
      <p:sp>
        <p:nvSpPr>
          <p:cNvPr id="5" name="Notes Placeholder 4"/>
          <p:cNvSpPr>
            <a:spLocks noGrp="1"/>
          </p:cNvSpPr>
          <p:nvPr>
            <p:ph type="body" sz="quarter" idx="11"/>
          </p:nvPr>
        </p:nvSpPr>
        <p:spPr/>
        <p:txBody>
          <a:bodyPr>
            <a:normAutofit/>
          </a:bodyPr>
          <a:lstStyle/>
          <a:p>
            <a:r>
              <a:rPr lang="en-US" dirty="0" smtClean="0"/>
              <a:t>And then the</a:t>
            </a:r>
            <a:r>
              <a:rPr lang="en-US" baseline="0" dirty="0" smtClean="0"/>
              <a:t> directory path includes digits, in pairs, of the identifier</a:t>
            </a:r>
          </a:p>
          <a:p>
            <a:r>
              <a:rPr lang="en-US" baseline="0" dirty="0" smtClean="0"/>
              <a:t>Main benefits: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Ensures objects uniformly accessible to repository systems and access services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Allows object operations like backup, restore, to be performed using native OS tools</a:t>
            </a:r>
          </a:p>
          <a:p>
            <a:r>
              <a:rPr lang="en-US" dirty="0" smtClean="0"/>
              <a:t>Easy for content</a:t>
            </a:r>
            <a:r>
              <a:rPr lang="en-US" baseline="0" dirty="0" smtClean="0"/>
              <a:t> to be imported, understood, used in new storage system without system knowing anything about nature or contents of stored objects, facilitating migration to new media or disaster recovery</a:t>
            </a:r>
          </a:p>
          <a:p>
            <a:endParaRPr lang="en-US" dirty="0" smtClean="0"/>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F7DDEBB2-26FA-C24C-9860-8C3C8EE845CE}" type="slidenum">
              <a:rPr lang="en-US"/>
              <a:pPr fontAlgn="base">
                <a:spcBef>
                  <a:spcPct val="0"/>
                </a:spcBef>
                <a:spcAft>
                  <a:spcPct val="0"/>
                </a:spcAft>
              </a:pPr>
              <a:t>6</a:t>
            </a:fld>
            <a:endParaRPr lang="en-US"/>
          </a:p>
        </p:txBody>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follow best practices with respect to identifiers as they are </a:t>
            </a:r>
            <a:r>
              <a:rPr lang="en-US" baseline="0" dirty="0" smtClean="0"/>
              <a:t>consistent with our principles</a:t>
            </a:r>
            <a:r>
              <a:rPr lang="en-US" dirty="0" smtClean="0"/>
              <a:t>.</a:t>
            </a:r>
          </a:p>
          <a:p>
            <a:endParaRPr lang="en-US" dirty="0" smtClean="0"/>
          </a:p>
          <a:p>
            <a:r>
              <a:rPr lang="en-US" baseline="0" dirty="0" smtClean="0"/>
              <a:t>All objects have a unique identifier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Identifiers are embedded into objects to prevent loss (“missing label”)</a:t>
            </a:r>
          </a:p>
          <a:p>
            <a:r>
              <a:rPr lang="en-US" baseline="0" dirty="0" smtClean="0"/>
              <a:t>Structure of repository is straightforward and deterministic (allowing reference without knowing anything about the objects)</a:t>
            </a:r>
          </a:p>
          <a:p>
            <a:r>
              <a:rPr lang="en-US" baseline="0" dirty="0" smtClean="0"/>
              <a:t>Permanent URLs</a:t>
            </a:r>
          </a:p>
          <a:p>
            <a:r>
              <a:rPr lang="en-US" baseline="0" dirty="0" smtClean="0"/>
              <a:t>Versions (dates)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provide reliable mechanisms to reference objects consistent with user needs.</a:t>
            </a:r>
          </a:p>
        </p:txBody>
      </p:sp>
      <p:sp>
        <p:nvSpPr>
          <p:cNvPr id="4" name="Slide Number Placeholder 3"/>
          <p:cNvSpPr>
            <a:spLocks noGrp="1"/>
          </p:cNvSpPr>
          <p:nvPr>
            <p:ph type="sldNum" sz="quarter" idx="10"/>
          </p:nvPr>
        </p:nvSpPr>
        <p:spPr/>
        <p:txBody>
          <a:bodyPr/>
          <a:lstStyle/>
          <a:p>
            <a:fld id="{0BAB311B-BDAF-BB42-8768-5A1974F75D17}" type="slidenum">
              <a:rPr lang="en-US" smtClean="0"/>
              <a:pPr/>
              <a:t>60</a:t>
            </a:fld>
            <a:endParaRPr lang="en-US"/>
          </a:p>
        </p:txBody>
      </p:sp>
    </p:spTree>
    <p:extLst>
      <p:ext uri="{BB962C8B-B14F-4D97-AF65-F5344CB8AC3E}">
        <p14:creationId xmlns:p14="http://schemas.microsoft.com/office/powerpoint/2010/main" val="24799310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97A373B-3382-044D-B30C-ACBF6BE855C2}" type="slidenum">
              <a:rPr lang="en-US" smtClean="0"/>
              <a:pPr/>
              <a:t>61</a:t>
            </a:fld>
            <a:endParaRPr lang="en-US" dirty="0"/>
          </a:p>
        </p:txBody>
      </p:sp>
      <p:sp>
        <p:nvSpPr>
          <p:cNvPr id="5" name="Notes Placeholder 4"/>
          <p:cNvSpPr>
            <a:spLocks noGrp="1"/>
          </p:cNvSpPr>
          <p:nvPr>
            <p:ph type="body" sz="quarter" idx="11"/>
          </p:nvPr>
        </p:nvSpPr>
        <p:spPr/>
        <p:txBody>
          <a:bodyPr>
            <a:normAutofit/>
          </a:bodyPr>
          <a:lstStyle/>
          <a:p>
            <a:r>
              <a:rPr lang="en-US" dirty="0" smtClean="0"/>
              <a:t>Talk a little</a:t>
            </a:r>
            <a:r>
              <a:rPr lang="en-US" baseline="0" dirty="0" smtClean="0"/>
              <a:t> bit more about content package and METS files in particular.</a:t>
            </a:r>
          </a:p>
          <a:p>
            <a:endParaRPr lang="en-US" baseline="0" dirty="0" smtClean="0"/>
          </a:p>
          <a:p>
            <a:r>
              <a:rPr lang="en-US" baseline="0" dirty="0" smtClean="0"/>
              <a:t>Used both in preservation and access of objects. Our use of METS files highlights some of the high-level thinking and design of the repository that enable operation at scale, and also provenance-tracking and preservation of objects.</a:t>
            </a:r>
            <a:endParaRPr lang="en-US" dirty="0" smtClean="0"/>
          </a:p>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Standardized XML wrapper for</a:t>
            </a:r>
            <a:r>
              <a:rPr lang="en-US" baseline="0" dirty="0" smtClean="0"/>
              <a:t> digital object metadata.</a:t>
            </a:r>
          </a:p>
          <a:p>
            <a:endParaRPr lang="en-US" baseline="0" dirty="0" smtClean="0"/>
          </a:p>
          <a:p>
            <a:r>
              <a:rPr lang="en-US" baseline="0" dirty="0" smtClean="0"/>
              <a:t>Given a piece of metadata, METS has a home for it! (Or maybe more than one.)</a:t>
            </a:r>
            <a:endParaRPr lang="en-US" dirty="0"/>
          </a:p>
        </p:txBody>
      </p:sp>
      <p:sp>
        <p:nvSpPr>
          <p:cNvPr id="4" name="Slide Number Placeholder 3"/>
          <p:cNvSpPr>
            <a:spLocks noGrp="1"/>
          </p:cNvSpPr>
          <p:nvPr>
            <p:ph type="sldNum" sz="quarter" idx="10"/>
          </p:nvPr>
        </p:nvSpPr>
        <p:spPr/>
        <p:txBody>
          <a:bodyPr/>
          <a:lstStyle/>
          <a:p>
            <a:fld id="{0BAB311B-BDAF-BB42-8768-5A1974F75D17}" type="slidenum">
              <a:rPr lang="en-US" smtClean="0"/>
              <a:pPr/>
              <a:t>62</a:t>
            </a:fld>
            <a:endParaRPr lang="en-US"/>
          </a:p>
        </p:txBody>
      </p:sp>
    </p:spTree>
    <p:extLst>
      <p:ext uri="{BB962C8B-B14F-4D97-AF65-F5344CB8AC3E}">
        <p14:creationId xmlns:p14="http://schemas.microsoft.com/office/powerpoint/2010/main" val="24421900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METS is a community</a:t>
            </a:r>
            <a:r>
              <a:rPr lang="en-US" baseline="0" dirty="0" smtClean="0"/>
              <a:t> best practice for describing digital objects.</a:t>
            </a:r>
            <a:endParaRPr lang="en-US" dirty="0"/>
          </a:p>
        </p:txBody>
      </p:sp>
      <p:sp>
        <p:nvSpPr>
          <p:cNvPr id="4" name="Slide Number Placeholder 3"/>
          <p:cNvSpPr>
            <a:spLocks noGrp="1"/>
          </p:cNvSpPr>
          <p:nvPr>
            <p:ph type="sldNum" sz="quarter" idx="10"/>
          </p:nvPr>
        </p:nvSpPr>
        <p:spPr/>
        <p:txBody>
          <a:bodyPr/>
          <a:lstStyle/>
          <a:p>
            <a:fld id="{F9999E58-4BA1-964E-91C7-53279DC21F93}" type="slidenum">
              <a:rPr lang="en-US" smtClean="0"/>
              <a:pPr/>
              <a:t>63</a:t>
            </a:fld>
            <a:endParaRPr lang="en-US"/>
          </a:p>
        </p:txBody>
      </p:sp>
    </p:spTree>
    <p:extLst>
      <p:ext uri="{BB962C8B-B14F-4D97-AF65-F5344CB8AC3E}">
        <p14:creationId xmlns:p14="http://schemas.microsoft.com/office/powerpoint/2010/main" val="5976420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make decisions about what metadata we store based on known</a:t>
            </a:r>
            <a:r>
              <a:rPr lang="en-US" baseline="0" dirty="0" smtClean="0"/>
              <a:t> functional needs and best preservation practices.</a:t>
            </a:r>
          </a:p>
          <a:p>
            <a:endParaRPr lang="en-US" baseline="0" dirty="0" smtClean="0"/>
          </a:p>
          <a:p>
            <a:r>
              <a:rPr lang="en-US" baseline="0" dirty="0" smtClean="0"/>
              <a:t>Easy to get carried away and keep too much metadata that becomes hard to manage over time.</a:t>
            </a:r>
            <a:endParaRPr lang="en-US" dirty="0"/>
          </a:p>
        </p:txBody>
      </p:sp>
      <p:sp>
        <p:nvSpPr>
          <p:cNvPr id="4" name="Slide Number Placeholder 3"/>
          <p:cNvSpPr>
            <a:spLocks noGrp="1"/>
          </p:cNvSpPr>
          <p:nvPr>
            <p:ph type="sldNum" sz="quarter" idx="10"/>
          </p:nvPr>
        </p:nvSpPr>
        <p:spPr/>
        <p:txBody>
          <a:bodyPr/>
          <a:lstStyle/>
          <a:p>
            <a:fld id="{897A373B-3382-044D-B30C-ACBF6BE855C2}" type="slidenum">
              <a:rPr lang="en-US" smtClean="0"/>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METS – standardized container for carrying metadata into the ingest process.</a:t>
            </a:r>
          </a:p>
          <a:p>
            <a:endParaRPr lang="en-US" dirty="0" smtClean="0"/>
          </a:p>
          <a:p>
            <a:r>
              <a:rPr lang="en-US" dirty="0" smtClean="0"/>
              <a:t>No spreadsheets or databases from contributing</a:t>
            </a:r>
            <a:r>
              <a:rPr lang="en-US" baseline="0" dirty="0" smtClean="0"/>
              <a:t> partners. It must come in this way.</a:t>
            </a:r>
            <a:endParaRPr lang="en-US" dirty="0" smtClean="0"/>
          </a:p>
        </p:txBody>
      </p:sp>
      <p:sp>
        <p:nvSpPr>
          <p:cNvPr id="4" name="Slide Number Placeholder 3"/>
          <p:cNvSpPr>
            <a:spLocks noGrp="1"/>
          </p:cNvSpPr>
          <p:nvPr>
            <p:ph type="sldNum" sz="quarter" idx="10"/>
          </p:nvPr>
        </p:nvSpPr>
        <p:spPr/>
        <p:txBody>
          <a:bodyPr/>
          <a:lstStyle/>
          <a:p>
            <a:fld id="{0BAB311B-BDAF-BB42-8768-5A1974F75D17}" type="slidenum">
              <a:rPr lang="en-US" smtClean="0"/>
              <a:pPr/>
              <a:t>65</a:t>
            </a:fld>
            <a:endParaRPr lang="en-US"/>
          </a:p>
        </p:txBody>
      </p:sp>
    </p:spTree>
    <p:extLst>
      <p:ext uri="{BB962C8B-B14F-4D97-AF65-F5344CB8AC3E}">
        <p14:creationId xmlns:p14="http://schemas.microsoft.com/office/powerpoint/2010/main" val="9788888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sz="1200" dirty="0" smtClean="0"/>
              <a:t>Record of objects prior to ingest into</a:t>
            </a:r>
            <a:r>
              <a:rPr lang="en-US" sz="1200" baseline="0" dirty="0" smtClean="0"/>
              <a:t> </a:t>
            </a:r>
            <a:r>
              <a:rPr lang="en-US" sz="1200" baseline="0" dirty="0" err="1" smtClean="0"/>
              <a:t>HathiTrust</a:t>
            </a:r>
            <a:endParaRPr lang="en-US" sz="1200" baseline="0" dirty="0" smtClean="0"/>
          </a:p>
          <a:p>
            <a:pPr>
              <a:lnSpc>
                <a:spcPct val="110000"/>
              </a:lnSpc>
            </a:pPr>
            <a:endParaRPr lang="en-US" sz="1200" baseline="0" dirty="0" smtClean="0"/>
          </a:p>
          <a:p>
            <a:pPr>
              <a:lnSpc>
                <a:spcPct val="110000"/>
              </a:lnSpc>
            </a:pPr>
            <a:r>
              <a:rPr lang="en-US" sz="1200" dirty="0" smtClean="0"/>
              <a:t>Information valuable for preservation or archaeology, but subjective (descriptive, e.g., bibliographic data, page-tags), idiosyncratic, or use not clear.</a:t>
            </a:r>
          </a:p>
          <a:p>
            <a:pPr>
              <a:lnSpc>
                <a:spcPct val="110000"/>
              </a:lnSpc>
            </a:pPr>
            <a:endParaRPr lang="en-US" sz="1200" dirty="0" smtClean="0"/>
          </a:p>
          <a:p>
            <a:pPr>
              <a:lnSpc>
                <a:spcPct val="110000"/>
              </a:lnSpc>
            </a:pPr>
            <a:r>
              <a:rPr lang="en-US" sz="1200" dirty="0" smtClean="0"/>
              <a:t>“Parking lot” for information we are getting that may be useful in the future. </a:t>
            </a:r>
          </a:p>
          <a:p>
            <a:endParaRPr lang="en-US" dirty="0"/>
          </a:p>
        </p:txBody>
      </p:sp>
      <p:sp>
        <p:nvSpPr>
          <p:cNvPr id="4" name="Slide Number Placeholder 3"/>
          <p:cNvSpPr>
            <a:spLocks noGrp="1"/>
          </p:cNvSpPr>
          <p:nvPr>
            <p:ph type="sldNum" sz="quarter" idx="10"/>
          </p:nvPr>
        </p:nvSpPr>
        <p:spPr/>
        <p:txBody>
          <a:bodyPr/>
          <a:lstStyle/>
          <a:p>
            <a:fld id="{F9999E58-4BA1-964E-91C7-53279DC21F93}" type="slidenum">
              <a:rPr lang="en-US" smtClean="0"/>
              <a:pPr/>
              <a:t>66</a:t>
            </a:fld>
            <a:endParaRPr lang="en-US"/>
          </a:p>
        </p:txBody>
      </p:sp>
    </p:spTree>
    <p:extLst>
      <p:ext uri="{BB962C8B-B14F-4D97-AF65-F5344CB8AC3E}">
        <p14:creationId xmlns:p14="http://schemas.microsoft.com/office/powerpoint/2010/main" val="31550290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Extracted from source METS</a:t>
            </a:r>
            <a:r>
              <a:rPr lang="en-US" baseline="0" dirty="0" smtClean="0"/>
              <a:t> and normalized into consistent form.</a:t>
            </a:r>
          </a:p>
          <a:p>
            <a:endParaRPr lang="en-US" baseline="0" dirty="0" smtClean="0"/>
          </a:p>
          <a:p>
            <a:r>
              <a:rPr lang="en-US" dirty="0" smtClean="0"/>
              <a:t>Regularized and generally applicable across the repository.</a:t>
            </a:r>
          </a:p>
          <a:p>
            <a:pPr lvl="1"/>
            <a:r>
              <a:rPr lang="en-US" dirty="0" smtClean="0"/>
              <a:t>Not specific to a particular source</a:t>
            </a:r>
          </a:p>
          <a:p>
            <a:pPr lvl="1"/>
            <a:r>
              <a:rPr lang="en-US" dirty="0" smtClean="0"/>
              <a:t>Current or near-term use</a:t>
            </a:r>
          </a:p>
          <a:p>
            <a:pPr lvl="1"/>
            <a:endParaRPr lang="en-US" dirty="0" smtClean="0"/>
          </a:p>
          <a:p>
            <a:r>
              <a:rPr lang="en-US" dirty="0" smtClean="0"/>
              <a:t>Fundamentally valuable for understanding or using the preserved object for preservation or access purposes.</a:t>
            </a:r>
          </a:p>
          <a:p>
            <a:endParaRPr lang="en-US" dirty="0"/>
          </a:p>
        </p:txBody>
      </p:sp>
      <p:sp>
        <p:nvSpPr>
          <p:cNvPr id="4" name="Slide Number Placeholder 3"/>
          <p:cNvSpPr>
            <a:spLocks noGrp="1"/>
          </p:cNvSpPr>
          <p:nvPr>
            <p:ph type="sldNum" sz="quarter" idx="10"/>
          </p:nvPr>
        </p:nvSpPr>
        <p:spPr/>
        <p:txBody>
          <a:bodyPr/>
          <a:lstStyle/>
          <a:p>
            <a:fld id="{0BAB311B-BDAF-BB42-8768-5A1974F75D17}" type="slidenum">
              <a:rPr lang="en-US" smtClean="0"/>
              <a:pPr/>
              <a:t>67</a:t>
            </a:fld>
            <a:endParaRPr lang="en-US"/>
          </a:p>
        </p:txBody>
      </p:sp>
    </p:spTree>
    <p:extLst>
      <p:ext uri="{BB962C8B-B14F-4D97-AF65-F5344CB8AC3E}">
        <p14:creationId xmlns:p14="http://schemas.microsoft.com/office/powerpoint/2010/main" val="36251797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9999E58-4BA1-964E-91C7-53279DC21F93}" type="slidenum">
              <a:rPr lang="en-US" smtClean="0"/>
              <a:pPr/>
              <a:t>68</a:t>
            </a:fld>
            <a:endParaRPr lang="en-US"/>
          </a:p>
        </p:txBody>
      </p:sp>
      <p:sp>
        <p:nvSpPr>
          <p:cNvPr id="5" name="Notes Placeholder 4"/>
          <p:cNvSpPr>
            <a:spLocks noGrp="1"/>
          </p:cNvSpPr>
          <p:nvPr>
            <p:ph type="body" sz="quarter" idx="11"/>
          </p:nvPr>
        </p:nvSpPr>
        <p:spPr/>
        <p:txBody>
          <a:bodyPr/>
          <a:lstStyle/>
          <a:p>
            <a:r>
              <a:rPr lang="en-US" dirty="0" smtClean="0"/>
              <a:t>Same structure</a:t>
            </a:r>
            <a:r>
              <a:rPr lang="en-US" baseline="0" dirty="0" smtClean="0"/>
              <a:t> as source METS.</a:t>
            </a:r>
          </a:p>
          <a:p>
            <a:endParaRPr lang="en-US" baseline="0" dirty="0" smtClean="0"/>
          </a:p>
          <a:p>
            <a:r>
              <a:rPr lang="en-US" baseline="0" dirty="0" smtClean="0"/>
              <a:t>L</a:t>
            </a:r>
            <a:r>
              <a:rPr lang="en-US" dirty="0" smtClean="0"/>
              <a:t>east common denominator; consistent repository-wide.</a:t>
            </a:r>
          </a:p>
          <a:p>
            <a:endParaRPr lang="en-US" dirty="0" smtClean="0"/>
          </a:p>
          <a:p>
            <a:r>
              <a:rPr lang="en-US" dirty="0" smtClean="0"/>
              <a:t>Contains</a:t>
            </a:r>
            <a:r>
              <a:rPr lang="en-US" baseline="0" dirty="0" smtClean="0"/>
              <a:t> tracking of preservation events, which I’ll talk more about.</a:t>
            </a:r>
            <a:endParaRPr lang="en-US" dirty="0" smtClean="0"/>
          </a:p>
          <a:p>
            <a:endParaRPr lang="en-US" dirty="0" smtClean="0"/>
          </a:p>
          <a:p>
            <a:endParaRPr lang="en-US" dirty="0"/>
          </a:p>
        </p:txBody>
      </p:sp>
    </p:spTree>
    <p:extLst>
      <p:ext uri="{BB962C8B-B14F-4D97-AF65-F5344CB8AC3E}">
        <p14:creationId xmlns:p14="http://schemas.microsoft.com/office/powerpoint/2010/main" val="4781417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page feature</a:t>
            </a:r>
            <a:r>
              <a:rPr lang="en-US" baseline="0" dirty="0" smtClean="0"/>
              <a:t> mapping.</a:t>
            </a:r>
          </a:p>
          <a:p>
            <a:endParaRPr lang="en-US" baseline="0" dirty="0" smtClean="0"/>
          </a:p>
          <a:p>
            <a:r>
              <a:rPr lang="en-US" baseline="0" dirty="0" smtClean="0"/>
              <a:t>Google uses analysis to determine the table of contents, first pages of chapters, index, etc. Other content sources use a slightly different scheme. We map all of that to our own consistent and documented scheme.</a:t>
            </a:r>
          </a:p>
          <a:p>
            <a:endParaRPr lang="en-US" baseline="0" dirty="0" smtClean="0"/>
          </a:p>
          <a:p>
            <a:r>
              <a:rPr lang="en-US" baseline="0" dirty="0" smtClean="0"/>
              <a:t>The original page tags are stored in the Source METS.</a:t>
            </a:r>
            <a:endParaRPr lang="en-US" dirty="0"/>
          </a:p>
        </p:txBody>
      </p:sp>
      <p:sp>
        <p:nvSpPr>
          <p:cNvPr id="4" name="Slide Number Placeholder 3"/>
          <p:cNvSpPr>
            <a:spLocks noGrp="1"/>
          </p:cNvSpPr>
          <p:nvPr>
            <p:ph type="sldNum" sz="quarter" idx="10"/>
          </p:nvPr>
        </p:nvSpPr>
        <p:spPr/>
        <p:txBody>
          <a:bodyPr/>
          <a:lstStyle/>
          <a:p>
            <a:fld id="{0BAB311B-BDAF-BB42-8768-5A1974F75D17}" type="slidenum">
              <a:rPr lang="en-US" smtClean="0"/>
              <a:pPr/>
              <a:t>69</a:t>
            </a:fld>
            <a:endParaRPr lang="en-US"/>
          </a:p>
        </p:txBody>
      </p:sp>
    </p:spTree>
    <p:extLst>
      <p:ext uri="{BB962C8B-B14F-4D97-AF65-F5344CB8AC3E}">
        <p14:creationId xmlns:p14="http://schemas.microsoft.com/office/powerpoint/2010/main" val="3208280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A29BF36D-CFCF-AE4B-A55C-E252B27A32C9}" type="slidenum">
              <a:rPr lang="en-US"/>
              <a:pPr fontAlgn="base">
                <a:spcBef>
                  <a:spcPct val="0"/>
                </a:spcBef>
                <a:spcAft>
                  <a:spcPct val="0"/>
                </a:spcAft>
              </a:pPr>
              <a:t>7</a:t>
            </a:fld>
            <a:endParaRPr lang="en-US"/>
          </a:p>
        </p:txBody>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the mapping for Internet Archive.</a:t>
            </a:r>
            <a:endParaRPr lang="en-US" dirty="0"/>
          </a:p>
        </p:txBody>
      </p:sp>
      <p:sp>
        <p:nvSpPr>
          <p:cNvPr id="4" name="Slide Number Placeholder 3"/>
          <p:cNvSpPr>
            <a:spLocks noGrp="1"/>
          </p:cNvSpPr>
          <p:nvPr>
            <p:ph type="sldNum" sz="quarter" idx="10"/>
          </p:nvPr>
        </p:nvSpPr>
        <p:spPr/>
        <p:txBody>
          <a:bodyPr/>
          <a:lstStyle/>
          <a:p>
            <a:fld id="{0BAB311B-BDAF-BB42-8768-5A1974F75D17}"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the mapping for our legacy in-house digital library project.</a:t>
            </a:r>
            <a:endParaRPr lang="en-US" dirty="0"/>
          </a:p>
        </p:txBody>
      </p:sp>
      <p:sp>
        <p:nvSpPr>
          <p:cNvPr id="4" name="Slide Number Placeholder 3"/>
          <p:cNvSpPr>
            <a:spLocks noGrp="1"/>
          </p:cNvSpPr>
          <p:nvPr>
            <p:ph type="sldNum" sz="quarter" idx="10"/>
          </p:nvPr>
        </p:nvSpPr>
        <p:spPr/>
        <p:txBody>
          <a:bodyPr/>
          <a:lstStyle/>
          <a:p>
            <a:fld id="{0BAB311B-BDAF-BB42-8768-5A1974F75D17}"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use PREMIS, another XML-based best standard, to track preservation events.</a:t>
            </a:r>
          </a:p>
          <a:p>
            <a:endParaRPr lang="en-US" baseline="0" dirty="0" smtClean="0"/>
          </a:p>
          <a:p>
            <a:r>
              <a:rPr lang="en-US" baseline="0" dirty="0" smtClean="0"/>
              <a:t>PREMIS is detailed and very flexible but we have applied it in a simple way to track relevant information.</a:t>
            </a:r>
            <a:endParaRPr lang="en-US" dirty="0"/>
          </a:p>
        </p:txBody>
      </p:sp>
      <p:sp>
        <p:nvSpPr>
          <p:cNvPr id="4" name="Slide Number Placeholder 3"/>
          <p:cNvSpPr>
            <a:spLocks noGrp="1"/>
          </p:cNvSpPr>
          <p:nvPr>
            <p:ph type="sldNum" sz="quarter" idx="10"/>
          </p:nvPr>
        </p:nvSpPr>
        <p:spPr/>
        <p:txBody>
          <a:bodyPr/>
          <a:lstStyle/>
          <a:p>
            <a:fld id="{0BAB311B-BDAF-BB42-8768-5A1974F75D17}" type="slidenum">
              <a:rPr lang="en-US" smtClean="0"/>
              <a:pPr/>
              <a:t>72</a:t>
            </a:fld>
            <a:endParaRPr lang="en-US"/>
          </a:p>
        </p:txBody>
      </p:sp>
    </p:spTree>
    <p:extLst>
      <p:ext uri="{BB962C8B-B14F-4D97-AF65-F5344CB8AC3E}">
        <p14:creationId xmlns:p14="http://schemas.microsoft.com/office/powerpoint/2010/main" val="28031540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literature refers</a:t>
            </a:r>
            <a:r>
              <a:rPr lang="en-US" baseline="0" dirty="0" smtClean="0"/>
              <a:t> to “managing digital objects”, this is the kind of activity referred to, and the metadata required to drive it.</a:t>
            </a:r>
            <a:endParaRPr lang="en-US" dirty="0"/>
          </a:p>
        </p:txBody>
      </p:sp>
      <p:sp>
        <p:nvSpPr>
          <p:cNvPr id="4" name="Slide Number Placeholder 3"/>
          <p:cNvSpPr>
            <a:spLocks noGrp="1"/>
          </p:cNvSpPr>
          <p:nvPr>
            <p:ph type="sldNum" sz="quarter" idx="10"/>
          </p:nvPr>
        </p:nvSpPr>
        <p:spPr/>
        <p:txBody>
          <a:bodyPr/>
          <a:lstStyle/>
          <a:p>
            <a:fld id="{0BAB311B-BDAF-BB42-8768-5A1974F75D17}"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The use of PREMIS</a:t>
            </a:r>
            <a:r>
              <a:rPr lang="en-US" sz="1000" baseline="0" dirty="0" smtClean="0"/>
              <a:t> is one example of our strategy for recording provenance information about objects. </a:t>
            </a:r>
            <a:endParaRPr lang="en-US" sz="1000" dirty="0" smtClean="0"/>
          </a:p>
          <a:p>
            <a:endParaRPr lang="en-US" sz="1000" baseline="0" dirty="0" smtClean="0"/>
          </a:p>
          <a:p>
            <a:r>
              <a:rPr lang="en-US" sz="1000" kern="1200" dirty="0" smtClean="0">
                <a:solidFill>
                  <a:schemeClr val="tx1"/>
                </a:solidFill>
                <a:effectLst/>
                <a:latin typeface="+mn-lt"/>
                <a:ea typeface="+mn-ea"/>
                <a:cs typeface="+mn-cs"/>
              </a:rPr>
              <a:t>In addition</a:t>
            </a:r>
            <a:r>
              <a:rPr lang="en-US" sz="1000" kern="1200" baseline="0" dirty="0" smtClean="0">
                <a:solidFill>
                  <a:schemeClr val="tx1"/>
                </a:solidFill>
                <a:effectLst/>
                <a:latin typeface="+mn-lt"/>
                <a:ea typeface="+mn-ea"/>
                <a:cs typeface="+mn-cs"/>
              </a:rPr>
              <a:t> to the PREMIS events, we </a:t>
            </a:r>
            <a:r>
              <a:rPr lang="en-US" sz="1000" kern="1200" dirty="0" smtClean="0">
                <a:solidFill>
                  <a:schemeClr val="tx1"/>
                </a:solidFill>
                <a:effectLst/>
                <a:latin typeface="+mn-lt"/>
                <a:ea typeface="+mn-ea"/>
                <a:cs typeface="+mn-cs"/>
              </a:rPr>
              <a:t>trace</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provenance of digital objects by recording the original source of the material represented in </a:t>
            </a:r>
            <a:r>
              <a:rPr lang="en-US" sz="1000" kern="1200" dirty="0" err="1" smtClean="0">
                <a:solidFill>
                  <a:schemeClr val="tx1"/>
                </a:solidFill>
                <a:effectLst/>
                <a:latin typeface="+mn-lt"/>
                <a:ea typeface="+mn-ea"/>
                <a:cs typeface="+mn-cs"/>
              </a:rPr>
              <a:t>HathiTrust</a:t>
            </a:r>
            <a:r>
              <a:rPr lang="en-US" sz="1000" kern="1200" dirty="0" smtClean="0">
                <a:solidFill>
                  <a:schemeClr val="tx1"/>
                </a:solidFill>
                <a:effectLst/>
                <a:latin typeface="+mn-lt"/>
                <a:ea typeface="+mn-ea"/>
                <a:cs typeface="+mn-cs"/>
              </a:rPr>
              <a:t>, the agent of digitization, and a variety of other</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administrative data.</a:t>
            </a:r>
          </a:p>
        </p:txBody>
      </p:sp>
      <p:sp>
        <p:nvSpPr>
          <p:cNvPr id="4" name="Slide Number Placeholder 3"/>
          <p:cNvSpPr>
            <a:spLocks noGrp="1"/>
          </p:cNvSpPr>
          <p:nvPr>
            <p:ph type="sldNum" sz="quarter" idx="10"/>
          </p:nvPr>
        </p:nvSpPr>
        <p:spPr/>
        <p:txBody>
          <a:bodyPr/>
          <a:lstStyle/>
          <a:p>
            <a:fld id="{0BAB311B-BDAF-BB42-8768-5A1974F75D17}" type="slidenum">
              <a:rPr lang="en-US" smtClean="0"/>
              <a:pPr/>
              <a:t>74</a:t>
            </a:fld>
            <a:endParaRPr lang="en-US"/>
          </a:p>
        </p:txBody>
      </p:sp>
    </p:spTree>
    <p:extLst>
      <p:ext uri="{BB962C8B-B14F-4D97-AF65-F5344CB8AC3E}">
        <p14:creationId xmlns:p14="http://schemas.microsoft.com/office/powerpoint/2010/main" val="29201742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75</a:t>
            </a:fld>
            <a:endParaRPr lang="en-US"/>
          </a:p>
        </p:txBody>
      </p:sp>
    </p:spTree>
    <p:extLst>
      <p:ext uri="{BB962C8B-B14F-4D97-AF65-F5344CB8AC3E}">
        <p14:creationId xmlns:p14="http://schemas.microsoft.com/office/powerpoint/2010/main" val="13880052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a:t>
            </a:r>
            <a:r>
              <a:rPr lang="en-US" baseline="0" dirty="0" err="1" smtClean="0"/>
              <a:t>HathiTrust</a:t>
            </a:r>
            <a:r>
              <a:rPr lang="en-US" baseline="0" dirty="0" smtClean="0"/>
              <a:t>, authentication drives personalization features, not access. Access is open to everyone.</a:t>
            </a:r>
            <a:endParaRPr lang="en-US" dirty="0" smtClean="0"/>
          </a:p>
          <a:p>
            <a:endParaRPr lang="en-US" dirty="0" smtClean="0"/>
          </a:p>
          <a:p>
            <a:r>
              <a:rPr lang="en-US" dirty="0" smtClean="0"/>
              <a:t>We use an authentication system highly adapted to our community, Shibboleth,</a:t>
            </a:r>
            <a:r>
              <a:rPr lang="en-US" baseline="0" dirty="0" smtClean="0"/>
              <a:t> that is akin to </a:t>
            </a:r>
            <a:r>
              <a:rPr lang="en-US" dirty="0" smtClean="0"/>
              <a:t>“log in with </a:t>
            </a:r>
            <a:r>
              <a:rPr lang="en-US" dirty="0" err="1" smtClean="0"/>
              <a:t>Facebook</a:t>
            </a:r>
            <a:r>
              <a:rPr lang="en-US" dirty="0" smtClean="0"/>
              <a:t>” for higher education.</a:t>
            </a:r>
            <a:r>
              <a:rPr lang="en-US" baseline="0" dirty="0" smtClean="0"/>
              <a:t> No new password to remember!</a:t>
            </a:r>
            <a:endParaRPr lang="en-US" dirty="0" smtClean="0"/>
          </a:p>
          <a:p>
            <a:endParaRPr lang="en-US" dirty="0" smtClean="0"/>
          </a:p>
          <a:p>
            <a:r>
              <a:rPr lang="en-US" baseline="0" dirty="0" smtClean="0"/>
              <a:t>When users log in, they are directed to the login page at their home institution.</a:t>
            </a:r>
          </a:p>
          <a:p>
            <a:endParaRPr lang="en-US" baseline="0" dirty="0" smtClean="0"/>
          </a:p>
          <a:p>
            <a:r>
              <a:rPr lang="en-US" baseline="0" dirty="0" smtClean="0"/>
              <a:t>That institution then releases attributes to </a:t>
            </a:r>
            <a:r>
              <a:rPr lang="en-US" baseline="0" dirty="0" err="1" smtClean="0"/>
              <a:t>HathiTrust</a:t>
            </a:r>
            <a:r>
              <a:rPr lang="en-US" baseline="0" dirty="0" smtClean="0"/>
              <a:t>, and </a:t>
            </a:r>
            <a:r>
              <a:rPr lang="en-US" baseline="0" dirty="0" err="1" smtClean="0"/>
              <a:t>HathiTrust</a:t>
            </a:r>
            <a:r>
              <a:rPr lang="en-US" baseline="0" dirty="0" smtClean="0"/>
              <a:t> authorizes access as appropriate.</a:t>
            </a:r>
          </a:p>
        </p:txBody>
      </p:sp>
      <p:sp>
        <p:nvSpPr>
          <p:cNvPr id="4" name="Slide Number Placeholder 3"/>
          <p:cNvSpPr>
            <a:spLocks noGrp="1"/>
          </p:cNvSpPr>
          <p:nvPr>
            <p:ph type="sldNum" sz="quarter" idx="10"/>
          </p:nvPr>
        </p:nvSpPr>
        <p:spPr/>
        <p:txBody>
          <a:bodyPr/>
          <a:lstStyle/>
          <a:p>
            <a:fld id="{0BAB311B-BDAF-BB42-8768-5A1974F75D17}" type="slidenum">
              <a:rPr lang="en-US" smtClean="0"/>
              <a:pPr/>
              <a:t>76</a:t>
            </a:fld>
            <a:endParaRPr lang="en-US"/>
          </a:p>
        </p:txBody>
      </p:sp>
    </p:spTree>
    <p:extLst>
      <p:ext uri="{BB962C8B-B14F-4D97-AF65-F5344CB8AC3E}">
        <p14:creationId xmlns:p14="http://schemas.microsoft.com/office/powerpoint/2010/main" val="21946880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77</a:t>
            </a:fld>
            <a:endParaRPr lang="en-US"/>
          </a:p>
        </p:txBody>
      </p:sp>
    </p:spTree>
    <p:extLst>
      <p:ext uri="{BB962C8B-B14F-4D97-AF65-F5344CB8AC3E}">
        <p14:creationId xmlns:p14="http://schemas.microsoft.com/office/powerpoint/2010/main" val="34375320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78</a:t>
            </a:fld>
            <a:endParaRPr lang="en-US"/>
          </a:p>
        </p:txBody>
      </p:sp>
    </p:spTree>
    <p:extLst>
      <p:ext uri="{BB962C8B-B14F-4D97-AF65-F5344CB8AC3E}">
        <p14:creationId xmlns:p14="http://schemas.microsoft.com/office/powerpoint/2010/main" val="29721666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79</a:t>
            </a:fld>
            <a:endParaRPr lang="en-US"/>
          </a:p>
        </p:txBody>
      </p:sp>
    </p:spTree>
    <p:extLst>
      <p:ext uri="{BB962C8B-B14F-4D97-AF65-F5344CB8AC3E}">
        <p14:creationId xmlns:p14="http://schemas.microsoft.com/office/powerpoint/2010/main" val="3382007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97A373B-3382-044D-B30C-ACBF6BE855C2}" type="slidenum">
              <a:rPr lang="en-US" smtClean="0"/>
              <a:pPr/>
              <a:t>8</a:t>
            </a:fld>
            <a:endParaRPr lang="en-US" dirty="0"/>
          </a:p>
        </p:txBody>
      </p:sp>
      <p:sp>
        <p:nvSpPr>
          <p:cNvPr id="3" name="Notes Placeholder 2"/>
          <p:cNvSpPr>
            <a:spLocks noGrp="1"/>
          </p:cNvSpPr>
          <p:nvPr>
            <p:ph type="body" sz="quarter" idx="1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80</a:t>
            </a:fld>
            <a:endParaRPr lang="en-US"/>
          </a:p>
        </p:txBody>
      </p:sp>
    </p:spTree>
    <p:extLst>
      <p:ext uri="{BB962C8B-B14F-4D97-AF65-F5344CB8AC3E}">
        <p14:creationId xmlns:p14="http://schemas.microsoft.com/office/powerpoint/2010/main" val="8988947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81</a:t>
            </a:fld>
            <a:endParaRPr lang="en-US"/>
          </a:p>
        </p:txBody>
      </p:sp>
    </p:spTree>
    <p:extLst>
      <p:ext uri="{BB962C8B-B14F-4D97-AF65-F5344CB8AC3E}">
        <p14:creationId xmlns:p14="http://schemas.microsoft.com/office/powerpoint/2010/main" val="1033996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82</a:t>
            </a:fld>
            <a:endParaRPr lang="en-US"/>
          </a:p>
        </p:txBody>
      </p:sp>
    </p:spTree>
    <p:extLst>
      <p:ext uri="{BB962C8B-B14F-4D97-AF65-F5344CB8AC3E}">
        <p14:creationId xmlns:p14="http://schemas.microsoft.com/office/powerpoint/2010/main" val="17013548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access, which I talked about in the section on Practice and won’t go into further here</a:t>
            </a:r>
          </a:p>
          <a:p>
            <a:endParaRPr lang="en-US" dirty="0"/>
          </a:p>
        </p:txBody>
      </p:sp>
      <p:sp>
        <p:nvSpPr>
          <p:cNvPr id="4" name="Slide Number Placeholder 3"/>
          <p:cNvSpPr>
            <a:spLocks noGrp="1"/>
          </p:cNvSpPr>
          <p:nvPr>
            <p:ph type="sldNum" sz="quarter" idx="10"/>
          </p:nvPr>
        </p:nvSpPr>
        <p:spPr/>
        <p:txBody>
          <a:bodyPr/>
          <a:lstStyle/>
          <a:p>
            <a:fld id="{F9999E58-4BA1-964E-91C7-53279DC21F93}" type="slidenum">
              <a:rPr lang="en-US" smtClean="0"/>
              <a:pPr/>
              <a:t>83</a:t>
            </a:fld>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9999E58-4BA1-964E-91C7-53279DC21F93}" type="slidenum">
              <a:rPr lang="en-US" smtClean="0"/>
              <a:pPr/>
              <a:t>84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9999E58-4BA1-964E-91C7-53279DC21F93}" type="slidenum">
              <a:rPr lang="en-US" smtClean="0"/>
              <a:pPr/>
              <a:t>85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9999E58-4BA1-964E-91C7-53279DC21F93}" type="slidenum">
              <a:rPr lang="en-US" smtClean="0"/>
              <a:pPr/>
              <a:t>86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9999E58-4BA1-964E-91C7-53279DC21F93}" type="slidenum">
              <a:rPr lang="en-US" smtClean="0"/>
              <a:pPr/>
              <a:t>87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9999E58-4BA1-964E-91C7-53279DC21F93}" type="slidenum">
              <a:rPr lang="en-US" smtClean="0"/>
              <a:pPr/>
              <a:t>88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89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07285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EF5000B9-7AD8-0E4B-87A6-8F0129A504C9}" type="slidenum">
              <a:rPr lang="en-US"/>
              <a:pPr fontAlgn="base">
                <a:spcBef>
                  <a:spcPct val="0"/>
                </a:spcBef>
                <a:spcAft>
                  <a:spcPct val="0"/>
                </a:spcAft>
              </a:pPr>
              <a:t>9</a:t>
            </a:fld>
            <a:endParaRPr lang="en-US"/>
          </a:p>
        </p:txBody>
      </p:sp>
      <p:sp>
        <p:nvSpPr>
          <p:cNvPr id="3" name="Notes Placeholder 2"/>
          <p:cNvSpPr>
            <a:spLocks noGrp="1"/>
          </p:cNvSpPr>
          <p:nvPr>
            <p:ph type="body" sz="quarter" idx="10"/>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9999E58-4BA1-964E-91C7-53279DC21F93}" type="slidenum">
              <a:rPr lang="en-US" smtClean="0"/>
              <a:pPr/>
              <a:t>90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9999E58-4BA1-964E-91C7-53279DC21F93}" type="slidenum">
              <a:rPr lang="en-US" smtClean="0"/>
              <a:pPr/>
              <a:t>91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9999E58-4BA1-964E-91C7-53279DC21F93}" type="slidenum">
              <a:rPr lang="en-US" smtClean="0"/>
              <a:pPr/>
              <a:t>92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93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9577357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9999E58-4BA1-964E-91C7-53279DC21F93}" type="slidenum">
              <a:rPr lang="en-US" smtClean="0"/>
              <a:pPr/>
              <a:t>94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95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828252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96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828252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B311B-BDAF-BB42-8768-5A1974F75D17}" type="slidenum">
              <a:rPr lang="en-US" smtClean="0"/>
              <a:pPr/>
              <a:t>97</a:t>
            </a:fld>
            <a:endParaRPr lang="en-US"/>
          </a:p>
        </p:txBody>
      </p:sp>
    </p:spTree>
    <p:extLst>
      <p:ext uri="{BB962C8B-B14F-4D97-AF65-F5344CB8AC3E}">
        <p14:creationId xmlns:p14="http://schemas.microsoft.com/office/powerpoint/2010/main" val="2891157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9999E58-4BA1-964E-91C7-53279DC21F93}" type="slidenum">
              <a:rPr lang="en-US" smtClean="0"/>
              <a:pPr/>
              <a:t>98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626684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BAB311B-BDAF-BB42-8768-5A1974F75D17}" type="slidenum">
              <a:rPr lang="en-US" smtClean="0"/>
              <a:pPr/>
              <a:t>99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08816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hathitrust.org/" TargetMode="External"/><Relationship Id="rId3"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229EA0-F317-5248-BBB4-5B8E16A94E35}" type="datetimeFigureOut">
              <a:rPr lang="en-US" smtClean="0"/>
              <a:pPr/>
              <a:t>4/11/13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8684B-D32F-4341-BD8A-0A90EA616F0E}" type="slidenum">
              <a:rPr lang="en-US" smtClean="0"/>
              <a:pPr/>
              <a:t>‹#›</a:t>
            </a:fld>
            <a:endParaRPr lang="en-US"/>
          </a:p>
        </p:txBody>
      </p:sp>
    </p:spTree>
    <p:extLst>
      <p:ext uri="{BB962C8B-B14F-4D97-AF65-F5344CB8AC3E}">
        <p14:creationId xmlns:p14="http://schemas.microsoft.com/office/powerpoint/2010/main" val="4242495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229EA0-F317-5248-BBB4-5B8E16A94E35}" type="datetimeFigureOut">
              <a:rPr lang="en-US" smtClean="0"/>
              <a:pPr/>
              <a:t>4/11/13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8684B-D32F-4341-BD8A-0A90EA616F0E}" type="slidenum">
              <a:rPr lang="en-US" smtClean="0"/>
              <a:pPr/>
              <a:t>‹#›</a:t>
            </a:fld>
            <a:endParaRPr lang="en-US"/>
          </a:p>
        </p:txBody>
      </p:sp>
    </p:spTree>
    <p:extLst>
      <p:ext uri="{BB962C8B-B14F-4D97-AF65-F5344CB8AC3E}">
        <p14:creationId xmlns:p14="http://schemas.microsoft.com/office/powerpoint/2010/main" val="4091543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229EA0-F317-5248-BBB4-5B8E16A94E35}" type="datetimeFigureOut">
              <a:rPr lang="en-US" smtClean="0"/>
              <a:pPr/>
              <a:t>4/11/13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8684B-D32F-4341-BD8A-0A90EA616F0E}" type="slidenum">
              <a:rPr lang="en-US" smtClean="0"/>
              <a:pPr/>
              <a:t>‹#›</a:t>
            </a:fld>
            <a:endParaRPr lang="en-US"/>
          </a:p>
        </p:txBody>
      </p:sp>
    </p:spTree>
    <p:extLst>
      <p:ext uri="{BB962C8B-B14F-4D97-AF65-F5344CB8AC3E}">
        <p14:creationId xmlns:p14="http://schemas.microsoft.com/office/powerpoint/2010/main" val="1508775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HathiTrust">
    <p:spTree>
      <p:nvGrpSpPr>
        <p:cNvPr id="1" name=""/>
        <p:cNvGrpSpPr/>
        <p:nvPr/>
      </p:nvGrpSpPr>
      <p:grpSpPr>
        <a:xfrm>
          <a:off x="0" y="0"/>
          <a:ext cx="0" cy="0"/>
          <a:chOff x="0" y="0"/>
          <a:chExt cx="0" cy="0"/>
        </a:xfrm>
      </p:grpSpPr>
      <p:sp>
        <p:nvSpPr>
          <p:cNvPr id="4" name="Rectangle 3"/>
          <p:cNvSpPr/>
          <p:nvPr/>
        </p:nvSpPr>
        <p:spPr>
          <a:xfrm>
            <a:off x="177800" y="196850"/>
            <a:ext cx="8788400" cy="6407150"/>
          </a:xfrm>
          <a:prstGeom prst="rect">
            <a:avLst/>
          </a:prstGeom>
          <a:solidFill>
            <a:schemeClr val="bg1"/>
          </a:solidFill>
          <a:ln w="12700" cap="flat" cmpd="sng" algn="ctr">
            <a:solidFill>
              <a:srgbClr val="FF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n w="34925" cap="flat" cmpd="sng" algn="ctr">
                <a:solidFill>
                  <a:srgbClr val="FF6600"/>
                </a:solidFill>
                <a:prstDash val="solid"/>
                <a:round/>
                <a:headEnd type="none" w="med" len="med"/>
                <a:tailEnd type="none" w="med" len="med"/>
              </a:ln>
              <a:solidFill>
                <a:srgbClr val="FF6600"/>
              </a:solidFill>
              <a:ea typeface="Arial" pitchFamily="-65" charset="0"/>
              <a:cs typeface="Arial" pitchFamily="-65" charset="0"/>
            </a:endParaRPr>
          </a:p>
        </p:txBody>
      </p:sp>
      <p:pic>
        <p:nvPicPr>
          <p:cNvPr id="7" name="Picture 5"/>
          <p:cNvPicPr>
            <a:picLocks noChangeAspect="1" noChangeArrowheads="1"/>
          </p:cNvPicPr>
          <p:nvPr/>
        </p:nvPicPr>
        <p:blipFill>
          <a:blip r:embed="rId2"/>
          <a:srcRect/>
          <a:stretch>
            <a:fillRect/>
          </a:stretch>
        </p:blipFill>
        <p:spPr bwMode="auto">
          <a:xfrm>
            <a:off x="8212138" y="5930900"/>
            <a:ext cx="949325" cy="927100"/>
          </a:xfrm>
          <a:prstGeom prst="rect">
            <a:avLst/>
          </a:prstGeom>
          <a:noFill/>
          <a:ln w="9525">
            <a:noFill/>
            <a:miter lim="800000"/>
            <a:headEnd/>
            <a:tailEnd/>
          </a:ln>
        </p:spPr>
      </p:pic>
      <p:cxnSp>
        <p:nvCxnSpPr>
          <p:cNvPr id="8" name="Straight Connector 7"/>
          <p:cNvCxnSpPr>
            <a:cxnSpLocks noChangeShapeType="1"/>
          </p:cNvCxnSpPr>
          <p:nvPr/>
        </p:nvCxnSpPr>
        <p:spPr bwMode="auto">
          <a:xfrm>
            <a:off x="571500" y="1524000"/>
            <a:ext cx="8001000" cy="1588"/>
          </a:xfrm>
          <a:prstGeom prst="line">
            <a:avLst/>
          </a:prstGeom>
          <a:noFill/>
          <a:ln w="12700">
            <a:solidFill>
              <a:srgbClr val="D57007"/>
            </a:solidFill>
            <a:round/>
            <a:headEnd/>
            <a:tailEnd/>
          </a:ln>
          <a:effectLst>
            <a:outerShdw blurRad="63500" dist="23000" dir="5400000" rotWithShape="0">
              <a:srgbClr val="000000">
                <a:alpha val="34999"/>
              </a:srgbClr>
            </a:outerShdw>
          </a:effectLst>
        </p:spPr>
      </p:cxnSp>
      <p:sp>
        <p:nvSpPr>
          <p:cNvPr id="5" name="Title 1"/>
          <p:cNvSpPr>
            <a:spLocks noGrp="1"/>
          </p:cNvSpPr>
          <p:nvPr>
            <p:ph type="title"/>
          </p:nvPr>
        </p:nvSpPr>
        <p:spPr>
          <a:xfrm>
            <a:off x="457200" y="274638"/>
            <a:ext cx="8229600" cy="11430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6" name="Content Placeholder 2"/>
          <p:cNvSpPr>
            <a:spLocks noGrp="1"/>
          </p:cNvSpPr>
          <p:nvPr>
            <p:ph idx="1"/>
          </p:nvPr>
        </p:nvSpPr>
        <p:spPr>
          <a:xfrm>
            <a:off x="457200" y="1600201"/>
            <a:ext cx="8229600" cy="48958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59898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6265863" y="12192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4" name="Rectangle 3"/>
          <p:cNvSpPr/>
          <p:nvPr/>
        </p:nvSpPr>
        <p:spPr>
          <a:xfrm>
            <a:off x="647700" y="1775064"/>
            <a:ext cx="7848600" cy="3802616"/>
          </a:xfrm>
          <a:prstGeom prst="rect">
            <a:avLst/>
          </a:prstGeom>
          <a:ln w="38100">
            <a:solidFill>
              <a:srgbClr val="FF6600"/>
            </a:solidFill>
            <a:prstDash val="solid"/>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solidFill>
                <a:srgbClr val="000000"/>
              </a:solidFill>
              <a:ea typeface="Arial" pitchFamily="-65" charset="0"/>
              <a:cs typeface="Arial" pitchFamily="-65" charset="0"/>
            </a:endParaRPr>
          </a:p>
        </p:txBody>
      </p:sp>
      <p:sp>
        <p:nvSpPr>
          <p:cNvPr id="5" name="TextBox 8"/>
          <p:cNvSpPr txBox="1">
            <a:spLocks noChangeArrowheads="1"/>
          </p:cNvSpPr>
          <p:nvPr/>
        </p:nvSpPr>
        <p:spPr bwMode="auto">
          <a:xfrm>
            <a:off x="3535363" y="557213"/>
            <a:ext cx="292100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Aft>
                <a:spcPts val="600"/>
              </a:spcAft>
            </a:pPr>
            <a:r>
              <a:rPr lang="en-US" sz="2800" dirty="0">
                <a:solidFill>
                  <a:srgbClr val="404040"/>
                </a:solidFill>
                <a:latin typeface="Hoefler Text" charset="0"/>
                <a:cs typeface="Hoefler Text" charset="0"/>
              </a:rPr>
              <a:t>HATHITRUST</a:t>
            </a:r>
          </a:p>
          <a:p>
            <a:pPr>
              <a:spcAft>
                <a:spcPts val="600"/>
              </a:spcAft>
            </a:pPr>
            <a:r>
              <a:rPr lang="en-US" sz="1600" b="1" dirty="0">
                <a:solidFill>
                  <a:srgbClr val="404040"/>
                </a:solidFill>
                <a:latin typeface="Hoefler Text" charset="0"/>
                <a:cs typeface="Hoefler Text" charset="0"/>
              </a:rPr>
              <a:t> </a:t>
            </a:r>
            <a:r>
              <a:rPr lang="en-US" sz="1600" dirty="0">
                <a:solidFill>
                  <a:srgbClr val="404040"/>
                </a:solidFill>
                <a:latin typeface="Hoefler Text" charset="0"/>
                <a:cs typeface="Hoefler Text" charset="0"/>
              </a:rPr>
              <a:t>A Shared Digital Repository</a:t>
            </a:r>
          </a:p>
        </p:txBody>
      </p:sp>
      <p:cxnSp>
        <p:nvCxnSpPr>
          <p:cNvPr id="6" name="Straight Connector 5"/>
          <p:cNvCxnSpPr>
            <a:cxnSpLocks noChangeShapeType="1"/>
          </p:cNvCxnSpPr>
          <p:nvPr/>
        </p:nvCxnSpPr>
        <p:spPr bwMode="auto">
          <a:xfrm>
            <a:off x="1638300" y="3976471"/>
            <a:ext cx="5884863" cy="1588"/>
          </a:xfrm>
          <a:prstGeom prst="line">
            <a:avLst/>
          </a:prstGeom>
          <a:noFill/>
          <a:ln w="12700">
            <a:solidFill>
              <a:srgbClr val="D57007"/>
            </a:solidFill>
            <a:round/>
            <a:headEnd/>
            <a:tailEnd/>
          </a:ln>
          <a:effectLst>
            <a:outerShdw blurRad="63500" dist="23000" dir="5400000" rotWithShape="0">
              <a:srgbClr val="000000">
                <a:alpha val="34999"/>
              </a:srgbClr>
            </a:outerShdw>
          </a:effectLst>
        </p:spPr>
      </p:cxnSp>
      <p:sp>
        <p:nvSpPr>
          <p:cNvPr id="15" name="Title 1"/>
          <p:cNvSpPr>
            <a:spLocks noGrp="1"/>
          </p:cNvSpPr>
          <p:nvPr>
            <p:ph type="ctrTitle"/>
          </p:nvPr>
        </p:nvSpPr>
        <p:spPr>
          <a:xfrm>
            <a:off x="647700" y="1689100"/>
            <a:ext cx="7848600" cy="1622426"/>
          </a:xfrm>
        </p:spPr>
        <p:txBody>
          <a:bodyPr/>
          <a:lstStyle>
            <a:lvl1pPr>
              <a:defRPr>
                <a:solidFill>
                  <a:schemeClr val="tx1"/>
                </a:solidFill>
              </a:defRPr>
            </a:lvl1pPr>
          </a:lstStyle>
          <a:p>
            <a:r>
              <a:rPr lang="en-US" dirty="0" smtClean="0"/>
              <a:t>Click to edit Master title style</a:t>
            </a:r>
            <a:endParaRPr lang="en-US" dirty="0"/>
          </a:p>
        </p:txBody>
      </p:sp>
      <p:pic>
        <p:nvPicPr>
          <p:cNvPr id="8" name="Picture 5"/>
          <p:cNvPicPr>
            <a:picLocks noChangeAspect="1" noChangeArrowheads="1"/>
          </p:cNvPicPr>
          <p:nvPr userDrawn="1"/>
        </p:nvPicPr>
        <p:blipFill>
          <a:blip r:embed="rId2"/>
          <a:srcRect/>
          <a:stretch>
            <a:fillRect/>
          </a:stretch>
        </p:blipFill>
        <p:spPr bwMode="auto">
          <a:xfrm>
            <a:off x="2503488" y="584200"/>
            <a:ext cx="949325" cy="927100"/>
          </a:xfrm>
          <a:prstGeom prst="rect">
            <a:avLst/>
          </a:prstGeom>
          <a:noFill/>
          <a:ln w="9525">
            <a:noFill/>
            <a:miter lim="800000"/>
            <a:headEnd/>
            <a:tailEnd/>
          </a:ln>
        </p:spPr>
      </p:pic>
    </p:spTree>
    <p:extLst>
      <p:ext uri="{BB962C8B-B14F-4D97-AF65-F5344CB8AC3E}">
        <p14:creationId xmlns:p14="http://schemas.microsoft.com/office/powerpoint/2010/main" val="2938587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HathiTrust">
    <p:spTree>
      <p:nvGrpSpPr>
        <p:cNvPr id="1" name=""/>
        <p:cNvGrpSpPr/>
        <p:nvPr/>
      </p:nvGrpSpPr>
      <p:grpSpPr>
        <a:xfrm>
          <a:off x="0" y="0"/>
          <a:ext cx="0" cy="0"/>
          <a:chOff x="0" y="0"/>
          <a:chExt cx="0" cy="0"/>
        </a:xfrm>
      </p:grpSpPr>
      <p:sp>
        <p:nvSpPr>
          <p:cNvPr id="2" name="Rectangle 1"/>
          <p:cNvSpPr/>
          <p:nvPr/>
        </p:nvSpPr>
        <p:spPr>
          <a:xfrm>
            <a:off x="177800" y="196850"/>
            <a:ext cx="8788400" cy="6407150"/>
          </a:xfrm>
          <a:prstGeom prst="rect">
            <a:avLst/>
          </a:prstGeom>
          <a:solidFill>
            <a:schemeClr val="bg1"/>
          </a:solidFill>
          <a:ln w="12700" cap="flat" cmpd="sng" algn="ctr">
            <a:solidFill>
              <a:srgbClr val="FF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ln w="34925" cap="flat" cmpd="sng" algn="ctr">
                <a:solidFill>
                  <a:srgbClr val="FF6600"/>
                </a:solidFill>
                <a:prstDash val="solid"/>
                <a:round/>
                <a:headEnd type="none" w="med" len="med"/>
                <a:tailEnd type="none" w="med" len="med"/>
              </a:ln>
              <a:solidFill>
                <a:srgbClr val="FF6600"/>
              </a:solidFill>
              <a:ea typeface="Arial" pitchFamily="-65" charset="0"/>
              <a:cs typeface="Arial" pitchFamily="-65" charset="0"/>
            </a:endParaRP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2138" y="5930900"/>
            <a:ext cx="9493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p:nvPr>
        </p:nvSpPr>
        <p:spPr>
          <a:xfrm>
            <a:off x="948823" y="1466501"/>
            <a:ext cx="7366335" cy="38762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11307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3" name="Rectangle 2"/>
          <p:cNvSpPr/>
          <p:nvPr/>
        </p:nvSpPr>
        <p:spPr>
          <a:xfrm>
            <a:off x="1382713" y="1752600"/>
            <a:ext cx="6351587" cy="2171700"/>
          </a:xfrm>
          <a:prstGeom prst="rect">
            <a:avLst/>
          </a:prstGeom>
          <a:ln w="38100">
            <a:solidFill>
              <a:srgbClr val="FF6600"/>
            </a:solidFill>
            <a:prstDash val="solid"/>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solidFill>
                <a:srgbClr val="000000"/>
              </a:solidFill>
              <a:ea typeface="Arial" pitchFamily="-65" charset="0"/>
              <a:cs typeface="Arial" pitchFamily="-65" charset="0"/>
            </a:endParaRPr>
          </a:p>
        </p:txBody>
      </p:sp>
      <p:pic>
        <p:nvPicPr>
          <p:cNvPr id="4" name="Picture 4" descr="Home">
            <a:hlinkClick r:id="rId2" tooltip="Hom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338" y="4394200"/>
            <a:ext cx="1376362" cy="129698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39900" y="2009774"/>
            <a:ext cx="5634038" cy="1622426"/>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275398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_HathiTrust">
    <p:spTree>
      <p:nvGrpSpPr>
        <p:cNvPr id="1" name=""/>
        <p:cNvGrpSpPr/>
        <p:nvPr/>
      </p:nvGrpSpPr>
      <p:grpSpPr>
        <a:xfrm>
          <a:off x="0" y="0"/>
          <a:ext cx="0" cy="0"/>
          <a:chOff x="0" y="0"/>
          <a:chExt cx="0" cy="0"/>
        </a:xfrm>
      </p:grpSpPr>
      <p:sp>
        <p:nvSpPr>
          <p:cNvPr id="2" name="Rectangle 1"/>
          <p:cNvSpPr/>
          <p:nvPr/>
        </p:nvSpPr>
        <p:spPr>
          <a:xfrm>
            <a:off x="177800" y="196850"/>
            <a:ext cx="8788400" cy="6407150"/>
          </a:xfrm>
          <a:prstGeom prst="rect">
            <a:avLst/>
          </a:prstGeom>
          <a:solidFill>
            <a:schemeClr val="bg1"/>
          </a:solidFill>
          <a:ln w="12700" cap="flat" cmpd="sng" algn="ctr">
            <a:solidFill>
              <a:srgbClr val="FF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ln w="34925" cap="flat" cmpd="sng" algn="ctr">
                <a:solidFill>
                  <a:srgbClr val="FF6600"/>
                </a:solidFill>
                <a:prstDash val="solid"/>
                <a:round/>
                <a:headEnd type="none" w="med" len="med"/>
                <a:tailEnd type="none" w="med" len="med"/>
              </a:ln>
              <a:solidFill>
                <a:srgbClr val="FF6600"/>
              </a:solidFill>
              <a:ea typeface="Arial" pitchFamily="-65" charset="0"/>
              <a:cs typeface="Arial" pitchFamily="-65" charset="0"/>
            </a:endParaRP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2138" y="5930900"/>
            <a:ext cx="9493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861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4_HathiTrust">
    <p:spTree>
      <p:nvGrpSpPr>
        <p:cNvPr id="1" name=""/>
        <p:cNvGrpSpPr/>
        <p:nvPr/>
      </p:nvGrpSpPr>
      <p:grpSpPr>
        <a:xfrm>
          <a:off x="0" y="0"/>
          <a:ext cx="0" cy="0"/>
          <a:chOff x="0" y="0"/>
          <a:chExt cx="0" cy="0"/>
        </a:xfrm>
      </p:grpSpPr>
      <p:sp>
        <p:nvSpPr>
          <p:cNvPr id="2" name="Rectangle 1"/>
          <p:cNvSpPr/>
          <p:nvPr/>
        </p:nvSpPr>
        <p:spPr>
          <a:xfrm>
            <a:off x="177800" y="196850"/>
            <a:ext cx="8788400" cy="6407150"/>
          </a:xfrm>
          <a:prstGeom prst="rect">
            <a:avLst/>
          </a:prstGeom>
          <a:solidFill>
            <a:schemeClr val="bg1"/>
          </a:solidFill>
          <a:ln w="12700" cap="flat" cmpd="sng" algn="ctr">
            <a:solidFill>
              <a:srgbClr val="FF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ln w="34925" cap="flat" cmpd="sng" algn="ctr">
                <a:solidFill>
                  <a:srgbClr val="FF6600"/>
                </a:solidFill>
                <a:prstDash val="solid"/>
                <a:round/>
                <a:headEnd type="none" w="med" len="med"/>
                <a:tailEnd type="none" w="med" len="med"/>
              </a:ln>
              <a:solidFill>
                <a:srgbClr val="FF6600"/>
              </a:solidFill>
              <a:ea typeface="Arial" pitchFamily="-65" charset="0"/>
              <a:cs typeface="Arial" pitchFamily="-65" charset="0"/>
            </a:endParaRP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2138" y="5930900"/>
            <a:ext cx="9493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140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6_HathiTrust">
    <p:spTree>
      <p:nvGrpSpPr>
        <p:cNvPr id="1" name=""/>
        <p:cNvGrpSpPr/>
        <p:nvPr/>
      </p:nvGrpSpPr>
      <p:grpSpPr>
        <a:xfrm>
          <a:off x="0" y="0"/>
          <a:ext cx="0" cy="0"/>
          <a:chOff x="0" y="0"/>
          <a:chExt cx="0" cy="0"/>
        </a:xfrm>
      </p:grpSpPr>
      <p:sp>
        <p:nvSpPr>
          <p:cNvPr id="2" name="Rectangle 1"/>
          <p:cNvSpPr/>
          <p:nvPr/>
        </p:nvSpPr>
        <p:spPr>
          <a:xfrm>
            <a:off x="177800" y="196850"/>
            <a:ext cx="8788400" cy="6407150"/>
          </a:xfrm>
          <a:prstGeom prst="rect">
            <a:avLst/>
          </a:prstGeom>
          <a:solidFill>
            <a:schemeClr val="bg1"/>
          </a:solidFill>
          <a:ln w="12700" cap="flat" cmpd="sng" algn="ctr">
            <a:solidFill>
              <a:srgbClr val="FF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ln w="34925" cap="flat" cmpd="sng" algn="ctr">
                <a:solidFill>
                  <a:srgbClr val="FF6600"/>
                </a:solidFill>
                <a:prstDash val="solid"/>
                <a:round/>
                <a:headEnd type="none" w="med" len="med"/>
                <a:tailEnd type="none" w="med" len="med"/>
              </a:ln>
              <a:solidFill>
                <a:srgbClr val="FF6600"/>
              </a:solidFill>
              <a:ea typeface="Arial" pitchFamily="-65" charset="0"/>
              <a:cs typeface="Arial" pitchFamily="-65" charset="0"/>
            </a:endParaRP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2138" y="5930900"/>
            <a:ext cx="9493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105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1_HathiTrust">
    <p:spTree>
      <p:nvGrpSpPr>
        <p:cNvPr id="1" name=""/>
        <p:cNvGrpSpPr/>
        <p:nvPr/>
      </p:nvGrpSpPr>
      <p:grpSpPr>
        <a:xfrm>
          <a:off x="0" y="0"/>
          <a:ext cx="0" cy="0"/>
          <a:chOff x="0" y="0"/>
          <a:chExt cx="0" cy="0"/>
        </a:xfrm>
      </p:grpSpPr>
      <p:sp>
        <p:nvSpPr>
          <p:cNvPr id="2" name="Rectangle 1"/>
          <p:cNvSpPr/>
          <p:nvPr/>
        </p:nvSpPr>
        <p:spPr>
          <a:xfrm>
            <a:off x="177800" y="196850"/>
            <a:ext cx="8788400" cy="6407150"/>
          </a:xfrm>
          <a:prstGeom prst="rect">
            <a:avLst/>
          </a:prstGeom>
          <a:solidFill>
            <a:schemeClr val="bg1"/>
          </a:solidFill>
          <a:ln w="12700" cap="flat" cmpd="sng" algn="ctr">
            <a:solidFill>
              <a:srgbClr val="FF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n w="34925" cap="flat" cmpd="sng" algn="ctr">
                <a:solidFill>
                  <a:srgbClr val="FF6600"/>
                </a:solidFill>
                <a:prstDash val="solid"/>
                <a:round/>
                <a:headEnd type="none" w="med" len="med"/>
                <a:tailEnd type="none" w="med" len="med"/>
              </a:ln>
              <a:solidFill>
                <a:srgbClr val="FF6600"/>
              </a:solidFill>
              <a:ea typeface="Arial" pitchFamily="-65" charset="0"/>
              <a:cs typeface="Arial" pitchFamily="-65" charset="0"/>
            </a:endParaRPr>
          </a:p>
        </p:txBody>
      </p:sp>
      <p:pic>
        <p:nvPicPr>
          <p:cNvPr id="4" name="Picture 5"/>
          <p:cNvPicPr>
            <a:picLocks noChangeAspect="1" noChangeArrowheads="1"/>
          </p:cNvPicPr>
          <p:nvPr userDrawn="1"/>
        </p:nvPicPr>
        <p:blipFill>
          <a:blip r:embed="rId2"/>
          <a:srcRect/>
          <a:stretch>
            <a:fillRect/>
          </a:stretch>
        </p:blipFill>
        <p:spPr bwMode="auto">
          <a:xfrm>
            <a:off x="8212138" y="5930900"/>
            <a:ext cx="949325" cy="927100"/>
          </a:xfrm>
          <a:prstGeom prst="rect">
            <a:avLst/>
          </a:prstGeom>
          <a:noFill/>
          <a:ln w="9525">
            <a:noFill/>
            <a:miter lim="800000"/>
            <a:headEnd/>
            <a:tailEnd/>
          </a:ln>
        </p:spPr>
      </p:pic>
    </p:spTree>
    <p:extLst>
      <p:ext uri="{BB962C8B-B14F-4D97-AF65-F5344CB8AC3E}">
        <p14:creationId xmlns:p14="http://schemas.microsoft.com/office/powerpoint/2010/main" val="4248477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229EA0-F317-5248-BBB4-5B8E16A94E35}" type="datetimeFigureOut">
              <a:rPr lang="en-US" smtClean="0"/>
              <a:pPr/>
              <a:t>4/11/13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8684B-D32F-4341-BD8A-0A90EA616F0E}" type="slidenum">
              <a:rPr lang="en-US" smtClean="0"/>
              <a:pPr/>
              <a:t>‹#›</a:t>
            </a:fld>
            <a:endParaRPr lang="en-US"/>
          </a:p>
        </p:txBody>
      </p:sp>
    </p:spTree>
    <p:extLst>
      <p:ext uri="{BB962C8B-B14F-4D97-AF65-F5344CB8AC3E}">
        <p14:creationId xmlns:p14="http://schemas.microsoft.com/office/powerpoint/2010/main" val="467152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5_HathiTrust">
    <p:spTree>
      <p:nvGrpSpPr>
        <p:cNvPr id="1" name=""/>
        <p:cNvGrpSpPr/>
        <p:nvPr/>
      </p:nvGrpSpPr>
      <p:grpSpPr>
        <a:xfrm>
          <a:off x="0" y="0"/>
          <a:ext cx="0" cy="0"/>
          <a:chOff x="0" y="0"/>
          <a:chExt cx="0" cy="0"/>
        </a:xfrm>
      </p:grpSpPr>
      <p:sp>
        <p:nvSpPr>
          <p:cNvPr id="2" name="Rectangle 1"/>
          <p:cNvSpPr/>
          <p:nvPr/>
        </p:nvSpPr>
        <p:spPr>
          <a:xfrm>
            <a:off x="177800" y="196850"/>
            <a:ext cx="8788400" cy="6407150"/>
          </a:xfrm>
          <a:prstGeom prst="rect">
            <a:avLst/>
          </a:prstGeom>
          <a:solidFill>
            <a:schemeClr val="bg1"/>
          </a:solidFill>
          <a:ln w="12700" cap="flat" cmpd="sng" algn="ctr">
            <a:solidFill>
              <a:srgbClr val="FF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ln w="34925" cap="flat" cmpd="sng" algn="ctr">
                <a:solidFill>
                  <a:srgbClr val="FF6600"/>
                </a:solidFill>
                <a:prstDash val="solid"/>
                <a:round/>
                <a:headEnd type="none" w="med" len="med"/>
                <a:tailEnd type="none" w="med" len="med"/>
              </a:ln>
              <a:solidFill>
                <a:srgbClr val="FF6600"/>
              </a:solidFill>
              <a:ea typeface="Arial" pitchFamily="-65" charset="0"/>
              <a:cs typeface="Arial" pitchFamily="-65" charset="0"/>
            </a:endParaRP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2138" y="5930900"/>
            <a:ext cx="9493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072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C56973-D6AF-DC47-B322-5133D32CC071}" type="datetimeFigureOut">
              <a:rPr lang="en-US" smtClean="0"/>
              <a:pPr/>
              <a:t>4/11/13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62785-E0AD-7143-A741-A17270600173}" type="slidenum">
              <a:rPr lang="en-US" smtClean="0"/>
              <a:pPr/>
              <a:t>‹#›</a:t>
            </a:fld>
            <a:endParaRPr lang="en-US"/>
          </a:p>
        </p:txBody>
      </p:sp>
    </p:spTree>
    <p:extLst>
      <p:ext uri="{BB962C8B-B14F-4D97-AF65-F5344CB8AC3E}">
        <p14:creationId xmlns:p14="http://schemas.microsoft.com/office/powerpoint/2010/main" val="1414082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C56973-D6AF-DC47-B322-5133D32CC071}" type="datetimeFigureOut">
              <a:rPr lang="en-US" smtClean="0"/>
              <a:pPr/>
              <a:t>4/11/13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62785-E0AD-7143-A741-A17270600173}" type="slidenum">
              <a:rPr lang="en-US" smtClean="0"/>
              <a:pPr/>
              <a:t>‹#›</a:t>
            </a:fld>
            <a:endParaRPr lang="en-US"/>
          </a:p>
        </p:txBody>
      </p:sp>
    </p:spTree>
    <p:extLst>
      <p:ext uri="{BB962C8B-B14F-4D97-AF65-F5344CB8AC3E}">
        <p14:creationId xmlns:p14="http://schemas.microsoft.com/office/powerpoint/2010/main" val="1603478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C56973-D6AF-DC47-B322-5133D32CC071}" type="datetimeFigureOut">
              <a:rPr lang="en-US" smtClean="0"/>
              <a:pPr/>
              <a:t>4/11/13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62785-E0AD-7143-A741-A17270600173}" type="slidenum">
              <a:rPr lang="en-US" smtClean="0"/>
              <a:pPr/>
              <a:t>‹#›</a:t>
            </a:fld>
            <a:endParaRPr lang="en-US"/>
          </a:p>
        </p:txBody>
      </p:sp>
    </p:spTree>
    <p:extLst>
      <p:ext uri="{BB962C8B-B14F-4D97-AF65-F5344CB8AC3E}">
        <p14:creationId xmlns:p14="http://schemas.microsoft.com/office/powerpoint/2010/main" val="697145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C56973-D6AF-DC47-B322-5133D32CC071}" type="datetimeFigureOut">
              <a:rPr lang="en-US" smtClean="0"/>
              <a:pPr/>
              <a:t>4/11/13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62785-E0AD-7143-A741-A17270600173}" type="slidenum">
              <a:rPr lang="en-US" smtClean="0"/>
              <a:pPr/>
              <a:t>‹#›</a:t>
            </a:fld>
            <a:endParaRPr lang="en-US"/>
          </a:p>
        </p:txBody>
      </p:sp>
    </p:spTree>
    <p:extLst>
      <p:ext uri="{BB962C8B-B14F-4D97-AF65-F5344CB8AC3E}">
        <p14:creationId xmlns:p14="http://schemas.microsoft.com/office/powerpoint/2010/main" val="23075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C56973-D6AF-DC47-B322-5133D32CC071}" type="datetimeFigureOut">
              <a:rPr lang="en-US" smtClean="0"/>
              <a:pPr/>
              <a:t>4/11/13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362785-E0AD-7143-A741-A17270600173}" type="slidenum">
              <a:rPr lang="en-US" smtClean="0"/>
              <a:pPr/>
              <a:t>‹#›</a:t>
            </a:fld>
            <a:endParaRPr lang="en-US"/>
          </a:p>
        </p:txBody>
      </p:sp>
    </p:spTree>
    <p:extLst>
      <p:ext uri="{BB962C8B-B14F-4D97-AF65-F5344CB8AC3E}">
        <p14:creationId xmlns:p14="http://schemas.microsoft.com/office/powerpoint/2010/main" val="4192452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C56973-D6AF-DC47-B322-5133D32CC071}" type="datetimeFigureOut">
              <a:rPr lang="en-US" smtClean="0"/>
              <a:pPr/>
              <a:t>4/11/13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362785-E0AD-7143-A741-A17270600173}" type="slidenum">
              <a:rPr lang="en-US" smtClean="0"/>
              <a:pPr/>
              <a:t>‹#›</a:t>
            </a:fld>
            <a:endParaRPr lang="en-US"/>
          </a:p>
        </p:txBody>
      </p:sp>
    </p:spTree>
    <p:extLst>
      <p:ext uri="{BB962C8B-B14F-4D97-AF65-F5344CB8AC3E}">
        <p14:creationId xmlns:p14="http://schemas.microsoft.com/office/powerpoint/2010/main" val="3729223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C56973-D6AF-DC47-B322-5133D32CC071}" type="datetimeFigureOut">
              <a:rPr lang="en-US" smtClean="0"/>
              <a:pPr/>
              <a:t>4/11/13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362785-E0AD-7143-A741-A17270600173}" type="slidenum">
              <a:rPr lang="en-US" smtClean="0"/>
              <a:pPr/>
              <a:t>‹#›</a:t>
            </a:fld>
            <a:endParaRPr lang="en-US"/>
          </a:p>
        </p:txBody>
      </p:sp>
    </p:spTree>
    <p:extLst>
      <p:ext uri="{BB962C8B-B14F-4D97-AF65-F5344CB8AC3E}">
        <p14:creationId xmlns:p14="http://schemas.microsoft.com/office/powerpoint/2010/main" val="4174770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C56973-D6AF-DC47-B322-5133D32CC071}" type="datetimeFigureOut">
              <a:rPr lang="en-US" smtClean="0"/>
              <a:pPr/>
              <a:t>4/11/13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62785-E0AD-7143-A741-A17270600173}" type="slidenum">
              <a:rPr lang="en-US" smtClean="0"/>
              <a:pPr/>
              <a:t>‹#›</a:t>
            </a:fld>
            <a:endParaRPr lang="en-US"/>
          </a:p>
        </p:txBody>
      </p:sp>
    </p:spTree>
    <p:extLst>
      <p:ext uri="{BB962C8B-B14F-4D97-AF65-F5344CB8AC3E}">
        <p14:creationId xmlns:p14="http://schemas.microsoft.com/office/powerpoint/2010/main" val="2262520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C56973-D6AF-DC47-B322-5133D32CC071}" type="datetimeFigureOut">
              <a:rPr lang="en-US" smtClean="0"/>
              <a:pPr/>
              <a:t>4/11/13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62785-E0AD-7143-A741-A17270600173}" type="slidenum">
              <a:rPr lang="en-US" smtClean="0"/>
              <a:pPr/>
              <a:t>‹#›</a:t>
            </a:fld>
            <a:endParaRPr lang="en-US"/>
          </a:p>
        </p:txBody>
      </p:sp>
    </p:spTree>
    <p:extLst>
      <p:ext uri="{BB962C8B-B14F-4D97-AF65-F5344CB8AC3E}">
        <p14:creationId xmlns:p14="http://schemas.microsoft.com/office/powerpoint/2010/main" val="4086857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229EA0-F317-5248-BBB4-5B8E16A94E35}" type="datetimeFigureOut">
              <a:rPr lang="en-US" smtClean="0"/>
              <a:pPr/>
              <a:t>4/11/13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8684B-D32F-4341-BD8A-0A90EA616F0E}" type="slidenum">
              <a:rPr lang="en-US" smtClean="0"/>
              <a:pPr/>
              <a:t>‹#›</a:t>
            </a:fld>
            <a:endParaRPr lang="en-US"/>
          </a:p>
        </p:txBody>
      </p:sp>
    </p:spTree>
    <p:extLst>
      <p:ext uri="{BB962C8B-B14F-4D97-AF65-F5344CB8AC3E}">
        <p14:creationId xmlns:p14="http://schemas.microsoft.com/office/powerpoint/2010/main" val="673545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C56973-D6AF-DC47-B322-5133D32CC071}" type="datetimeFigureOut">
              <a:rPr lang="en-US" smtClean="0"/>
              <a:pPr/>
              <a:t>4/11/13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62785-E0AD-7143-A741-A17270600173}" type="slidenum">
              <a:rPr lang="en-US" smtClean="0"/>
              <a:pPr/>
              <a:t>‹#›</a:t>
            </a:fld>
            <a:endParaRPr lang="en-US"/>
          </a:p>
        </p:txBody>
      </p:sp>
    </p:spTree>
    <p:extLst>
      <p:ext uri="{BB962C8B-B14F-4D97-AF65-F5344CB8AC3E}">
        <p14:creationId xmlns:p14="http://schemas.microsoft.com/office/powerpoint/2010/main" val="2006041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C56973-D6AF-DC47-B322-5133D32CC071}" type="datetimeFigureOut">
              <a:rPr lang="en-US" smtClean="0"/>
              <a:pPr/>
              <a:t>4/11/13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62785-E0AD-7143-A741-A17270600173}" type="slidenum">
              <a:rPr lang="en-US" smtClean="0"/>
              <a:pPr/>
              <a:t>‹#›</a:t>
            </a:fld>
            <a:endParaRPr lang="en-US"/>
          </a:p>
        </p:txBody>
      </p:sp>
    </p:spTree>
    <p:extLst>
      <p:ext uri="{BB962C8B-B14F-4D97-AF65-F5344CB8AC3E}">
        <p14:creationId xmlns:p14="http://schemas.microsoft.com/office/powerpoint/2010/main" val="3478243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229EA0-F317-5248-BBB4-5B8E16A94E35}" type="datetimeFigureOut">
              <a:rPr lang="en-US" smtClean="0"/>
              <a:pPr/>
              <a:t>4/11/13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8684B-D32F-4341-BD8A-0A90EA616F0E}" type="slidenum">
              <a:rPr lang="en-US" smtClean="0"/>
              <a:pPr/>
              <a:t>‹#›</a:t>
            </a:fld>
            <a:endParaRPr lang="en-US"/>
          </a:p>
        </p:txBody>
      </p:sp>
    </p:spTree>
    <p:extLst>
      <p:ext uri="{BB962C8B-B14F-4D97-AF65-F5344CB8AC3E}">
        <p14:creationId xmlns:p14="http://schemas.microsoft.com/office/powerpoint/2010/main" val="2090122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229EA0-F317-5248-BBB4-5B8E16A94E35}" type="datetimeFigureOut">
              <a:rPr lang="en-US" smtClean="0"/>
              <a:pPr/>
              <a:t>4/11/13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8684B-D32F-4341-BD8A-0A90EA616F0E}" type="slidenum">
              <a:rPr lang="en-US" smtClean="0"/>
              <a:pPr/>
              <a:t>‹#›</a:t>
            </a:fld>
            <a:endParaRPr lang="en-US"/>
          </a:p>
        </p:txBody>
      </p:sp>
    </p:spTree>
    <p:extLst>
      <p:ext uri="{BB962C8B-B14F-4D97-AF65-F5344CB8AC3E}">
        <p14:creationId xmlns:p14="http://schemas.microsoft.com/office/powerpoint/2010/main" val="157157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229EA0-F317-5248-BBB4-5B8E16A94E35}" type="datetimeFigureOut">
              <a:rPr lang="en-US" smtClean="0"/>
              <a:pPr/>
              <a:t>4/11/13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8684B-D32F-4341-BD8A-0A90EA616F0E}" type="slidenum">
              <a:rPr lang="en-US" smtClean="0"/>
              <a:pPr/>
              <a:t>‹#›</a:t>
            </a:fld>
            <a:endParaRPr lang="en-US"/>
          </a:p>
        </p:txBody>
      </p:sp>
    </p:spTree>
    <p:extLst>
      <p:ext uri="{BB962C8B-B14F-4D97-AF65-F5344CB8AC3E}">
        <p14:creationId xmlns:p14="http://schemas.microsoft.com/office/powerpoint/2010/main" val="3504503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229EA0-F317-5248-BBB4-5B8E16A94E35}" type="datetimeFigureOut">
              <a:rPr lang="en-US" smtClean="0"/>
              <a:pPr/>
              <a:t>4/11/13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8684B-D32F-4341-BD8A-0A90EA616F0E}" type="slidenum">
              <a:rPr lang="en-US" smtClean="0"/>
              <a:pPr/>
              <a:t>‹#›</a:t>
            </a:fld>
            <a:endParaRPr lang="en-US"/>
          </a:p>
        </p:txBody>
      </p:sp>
    </p:spTree>
    <p:extLst>
      <p:ext uri="{BB962C8B-B14F-4D97-AF65-F5344CB8AC3E}">
        <p14:creationId xmlns:p14="http://schemas.microsoft.com/office/powerpoint/2010/main" val="1791692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229EA0-F317-5248-BBB4-5B8E16A94E35}" type="datetimeFigureOut">
              <a:rPr lang="en-US" smtClean="0"/>
              <a:pPr/>
              <a:t>4/11/13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8684B-D32F-4341-BD8A-0A90EA616F0E}" type="slidenum">
              <a:rPr lang="en-US" smtClean="0"/>
              <a:pPr/>
              <a:t>‹#›</a:t>
            </a:fld>
            <a:endParaRPr lang="en-US"/>
          </a:p>
        </p:txBody>
      </p:sp>
    </p:spTree>
    <p:extLst>
      <p:ext uri="{BB962C8B-B14F-4D97-AF65-F5344CB8AC3E}">
        <p14:creationId xmlns:p14="http://schemas.microsoft.com/office/powerpoint/2010/main" val="423600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229EA0-F317-5248-BBB4-5B8E16A94E35}" type="datetimeFigureOut">
              <a:rPr lang="en-US" smtClean="0"/>
              <a:pPr/>
              <a:t>4/11/13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8684B-D32F-4341-BD8A-0A90EA616F0E}" type="slidenum">
              <a:rPr lang="en-US" smtClean="0"/>
              <a:pPr/>
              <a:t>‹#›</a:t>
            </a:fld>
            <a:endParaRPr lang="en-US"/>
          </a:p>
        </p:txBody>
      </p:sp>
    </p:spTree>
    <p:extLst>
      <p:ext uri="{BB962C8B-B14F-4D97-AF65-F5344CB8AC3E}">
        <p14:creationId xmlns:p14="http://schemas.microsoft.com/office/powerpoint/2010/main" val="341483371"/>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29EA0-F317-5248-BBB4-5B8E16A94E35}" type="datetimeFigureOut">
              <a:rPr lang="en-US" smtClean="0"/>
              <a:pPr/>
              <a:t>4/11/13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8684B-D32F-4341-BD8A-0A90EA616F0E}" type="slidenum">
              <a:rPr lang="en-US" smtClean="0"/>
              <a:pPr/>
              <a:t>‹#›</a:t>
            </a:fld>
            <a:endParaRPr lang="en-US"/>
          </a:p>
        </p:txBody>
      </p:sp>
    </p:spTree>
    <p:extLst>
      <p:ext uri="{BB962C8B-B14F-4D97-AF65-F5344CB8AC3E}">
        <p14:creationId xmlns:p14="http://schemas.microsoft.com/office/powerpoint/2010/main" val="322291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76" r:id="rId16"/>
    <p:sldLayoutId id="2147483677" r:id="rId17"/>
    <p:sldLayoutId id="2147483686" r:id="rId18"/>
    <p:sldLayoutId id="2147483687" r:id="rId19"/>
    <p:sldLayoutId id="2147483688"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C56973-D6AF-DC47-B322-5133D32CC071}" type="datetimeFigureOut">
              <a:rPr lang="en-US" smtClean="0"/>
              <a:pPr/>
              <a:t>4/11/13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362785-E0AD-7143-A741-A17270600173}" type="slidenum">
              <a:rPr lang="en-US" smtClean="0"/>
              <a:pPr/>
              <a:t>‹#›</a:t>
            </a:fld>
            <a:endParaRPr lang="en-US"/>
          </a:p>
        </p:txBody>
      </p:sp>
    </p:spTree>
    <p:extLst>
      <p:ext uri="{BB962C8B-B14F-4D97-AF65-F5344CB8AC3E}">
        <p14:creationId xmlns:p14="http://schemas.microsoft.com/office/powerpoint/2010/main" val="232976117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creativecommons.org/licenses/by/3.0/" TargetMode="External"/><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0.xml"/><Relationship Id="rId3" Type="http://schemas.openxmlformats.org/officeDocument/2006/relationships/image" Target="../media/image2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1.xml"/><Relationship Id="rId3" Type="http://schemas.openxmlformats.org/officeDocument/2006/relationships/image" Target="../media/image38.png"/></Relationships>
</file>

<file path=ppt/slides/_rels/slide102.xml.rels><?xml version="1.0" encoding="UTF-8" standalone="yes"?>
<Relationships xmlns="http://schemas.openxmlformats.org/package/2006/relationships"><Relationship Id="rId3" Type="http://schemas.openxmlformats.org/officeDocument/2006/relationships/hyperlink" Target="http://www.hathitrust.org/data_api" TargetMode="External"/><Relationship Id="rId4" Type="http://schemas.openxmlformats.org/officeDocument/2006/relationships/hyperlink" Target="http://www.hathitrust.org/bib_api" TargetMode="External"/><Relationship Id="rId5" Type="http://schemas.openxmlformats.org/officeDocument/2006/relationships/hyperlink" Target="http://www.hathitrust.org/data" TargetMode="External"/><Relationship Id="rId6" Type="http://schemas.openxmlformats.org/officeDocument/2006/relationships/hyperlink" Target="http://www.hathitrust.org/hathifiles" TargetMode="External"/><Relationship Id="rId1" Type="http://schemas.openxmlformats.org/officeDocument/2006/relationships/slideLayout" Target="../slideLayouts/slideLayout1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3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4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6.xml"/><Relationship Id="rId3" Type="http://schemas.openxmlformats.org/officeDocument/2006/relationships/hyperlink" Target="http://www.hathitrust.org/htrc"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7.xml"/><Relationship Id="rId3" Type="http://schemas.openxmlformats.org/officeDocument/2006/relationships/hyperlink" Target="http://www.hathitrust.org/accessibility"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www.hathitrust.org/out-of-print-brittle" TargetMode="External"/><Relationship Id="rId4" Type="http://schemas.openxmlformats.org/officeDocument/2006/relationships/hyperlink" Target="http://www.hathitrust.org/access_use" TargetMode="External"/><Relationship Id="rId1" Type="http://schemas.openxmlformats.org/officeDocument/2006/relationships/slideLayout" Target="../slideLayouts/slideLayout1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0.xml"/><Relationship Id="rId3" Type="http://schemas.openxmlformats.org/officeDocument/2006/relationships/hyperlink" Target="http://www.hathitrust.org/access_use"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hyperlink" Target="http://www.hathitrust.org/eligibility_agreements" TargetMode="External"/><Relationship Id="rId4" Type="http://schemas.openxmlformats.org/officeDocument/2006/relationships/hyperlink" Target="http://www.hathitrust.org/partnership_checklist" TargetMode="External"/><Relationship Id="rId1" Type="http://schemas.openxmlformats.org/officeDocument/2006/relationships/slideLayout" Target="../slideLayouts/slideLayout1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0.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1.xml"/><Relationship Id="rId3" Type="http://schemas.openxmlformats.org/officeDocument/2006/relationships/image" Target="../media/image4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2.xml"/><Relationship Id="rId3" Type="http://schemas.openxmlformats.org/officeDocument/2006/relationships/image" Target="../media/image4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3.xml"/><Relationship Id="rId3" Type="http://schemas.openxmlformats.org/officeDocument/2006/relationships/chart" Target="../charts/char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4.xml"/><Relationship Id="rId3" Type="http://schemas.openxmlformats.org/officeDocument/2006/relationships/hyperlink" Target="http://www.hathitrust.org/cost"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4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4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4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 Id="rId3" Type="http://schemas.openxmlformats.org/officeDocument/2006/relationships/image" Target="../media/image4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 Id="rId3"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5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 Id="rId3" Type="http://schemas.openxmlformats.org/officeDocument/2006/relationships/image" Target="../media/image5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 Id="rId3" Type="http://schemas.openxmlformats.org/officeDocument/2006/relationships/image" Target="../media/image5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3" Type="http://schemas.openxmlformats.org/officeDocument/2006/relationships/hyperlink" Target="http://www.hathitrust.org/about" TargetMode="External"/><Relationship Id="rId4" Type="http://schemas.openxmlformats.org/officeDocument/2006/relationships/hyperlink" Target="http://twitter.com/hathitrust" TargetMode="External"/><Relationship Id="rId5" Type="http://schemas.openxmlformats.org/officeDocument/2006/relationships/hyperlink" Target="http://www.facebook.com/hathitrust" TargetMode="External"/><Relationship Id="rId6" Type="http://schemas.openxmlformats.org/officeDocument/2006/relationships/hyperlink" Target="http://www.hathitrust.org/updates" TargetMode="External"/><Relationship Id="rId7" Type="http://schemas.openxmlformats.org/officeDocument/2006/relationships/hyperlink" Target="http://www.hathitrust.org/updates_rss" TargetMode="External"/><Relationship Id="rId8" Type="http://schemas.openxmlformats.org/officeDocument/2006/relationships/hyperlink" Target="mailto:feedback@issues.hathitrust.org" TargetMode="External"/><Relationship Id="rId9" Type="http://schemas.openxmlformats.org/officeDocument/2006/relationships/hyperlink" Target="http://www.hathitrust.org/blogs" TargetMode="External"/><Relationship Id="rId1" Type="http://schemas.openxmlformats.org/officeDocument/2006/relationships/slideLayout" Target="../slideLayouts/slideLayout12.xml"/><Relationship Id="rId2" Type="http://schemas.openxmlformats.org/officeDocument/2006/relationships/notesSlide" Target="../notesSlides/notesSlide1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chart" Target="../charts/char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8.png"/><Relationship Id="rId7" Type="http://schemas.openxmlformats.org/officeDocument/2006/relationships/oleObject" Target="../embeddings/oleObject2.bin"/><Relationship Id="rId8" Type="http://schemas.openxmlformats.org/officeDocument/2006/relationships/oleObject" Target="../embeddings/Microsoft_Excel_97_-_2004_Worksheet2.xls"/><Relationship Id="rId9"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www.hathitrust.org/ingest" TargetMode="External"/><Relationship Id="rId4" Type="http://schemas.openxmlformats.org/officeDocument/2006/relationships/hyperlink" Target="http://www.hathitrust.org/ingest_checklist" TargetMode="External"/><Relationship Id="rId5" Type="http://schemas.openxmlformats.org/officeDocument/2006/relationships/hyperlink" Target="http://www.hathitrust.org/ingest_tools" TargetMode="External"/><Relationship Id="rId6" Type="http://schemas.openxmlformats.org/officeDocument/2006/relationships/hyperlink" Target="http://www.hathitrust.org/deposit_guidelines" TargetMode="External"/><Relationship Id="rId7" Type="http://schemas.openxmlformats.org/officeDocument/2006/relationships/hyperlink" Target="http://www.hathitrust.org/digital_object_specifications" TargetMode="External"/><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hyperlink" Target="http://www.hathitrust.org/documents/example-source-google-mets.xml"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1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1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hyperlink" Target="http://www.hathitrust.org/shibboleth"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 Id="rId3" Type="http://schemas.openxmlformats.org/officeDocument/2006/relationships/image" Target="../media/image19.png"/></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4.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1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0.xml"/><Relationship Id="rId3" Type="http://schemas.openxmlformats.org/officeDocument/2006/relationships/image" Target="../media/image2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1.xml"/><Relationship Id="rId3" Type="http://schemas.openxmlformats.org/officeDocument/2006/relationships/image" Target="../media/image2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4.xml"/><Relationship Id="rId3" Type="http://schemas.openxmlformats.org/officeDocument/2006/relationships/image" Target="../media/image2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5.xml"/><Relationship Id="rId3" Type="http://schemas.openxmlformats.org/officeDocument/2006/relationships/image" Target="../media/image2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6.xml"/><Relationship Id="rId3" Type="http://schemas.openxmlformats.org/officeDocument/2006/relationships/image" Target="../media/image2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7.xml"/><Relationship Id="rId3" Type="http://schemas.openxmlformats.org/officeDocument/2006/relationships/image" Target="../media/image2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8.xml"/><Relationship Id="rId3" Type="http://schemas.openxmlformats.org/officeDocument/2006/relationships/image" Target="../media/image2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9.xml"/><Relationship Id="rId3"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0.xml"/><Relationship Id="rId3" Type="http://schemas.openxmlformats.org/officeDocument/2006/relationships/image" Target="../media/image2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1.xml"/><Relationship Id="rId3" Type="http://schemas.openxmlformats.org/officeDocument/2006/relationships/image" Target="../media/image3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2.xml"/><Relationship Id="rId3" Type="http://schemas.openxmlformats.org/officeDocument/2006/relationships/image" Target="../media/image2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3.xml"/><Relationship Id="rId3" Type="http://schemas.openxmlformats.org/officeDocument/2006/relationships/image" Target="../media/image3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4.xml"/><Relationship Id="rId3" Type="http://schemas.openxmlformats.org/officeDocument/2006/relationships/image" Target="../media/image2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5.xml"/><Relationship Id="rId3" Type="http://schemas.openxmlformats.org/officeDocument/2006/relationships/image" Target="../media/image3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6.xml"/><Relationship Id="rId3" Type="http://schemas.openxmlformats.org/officeDocument/2006/relationships/image" Target="../media/image33.png"/></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8.xml"/><Relationship Id="rId3" Type="http://schemas.openxmlformats.org/officeDocument/2006/relationships/image" Target="../media/image3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9.xml"/><Relationship Id="rId3"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3"/>
          <p:cNvSpPr>
            <a:spLocks noGrp="1"/>
          </p:cNvSpPr>
          <p:nvPr>
            <p:ph type="ctrTitle"/>
          </p:nvPr>
        </p:nvSpPr>
        <p:spPr>
          <a:xfrm>
            <a:off x="1093095" y="2002454"/>
            <a:ext cx="6776238" cy="1693132"/>
          </a:xfrm>
        </p:spPr>
        <p:txBody>
          <a:bodyPr>
            <a:normAutofit fontScale="90000"/>
          </a:bodyPr>
          <a:lstStyle/>
          <a:p>
            <a:r>
              <a:rPr lang="en-US" dirty="0" smtClean="0"/>
              <a:t>The </a:t>
            </a:r>
            <a:r>
              <a:rPr lang="en-US" dirty="0" err="1" smtClean="0"/>
              <a:t>HathiTrust</a:t>
            </a:r>
            <a:r>
              <a:rPr lang="en-US" dirty="0" smtClean="0"/>
              <a:t> Repository: Policy and Technical Issues in Building the Digital Archive</a:t>
            </a:r>
            <a:endParaRPr lang="en-US" dirty="0">
              <a:latin typeface="Calibri" charset="0"/>
            </a:endParaRPr>
          </a:p>
        </p:txBody>
      </p:sp>
      <p:sp>
        <p:nvSpPr>
          <p:cNvPr id="4" name="Title 3"/>
          <p:cNvSpPr txBox="1">
            <a:spLocks/>
          </p:cNvSpPr>
          <p:nvPr/>
        </p:nvSpPr>
        <p:spPr>
          <a:xfrm>
            <a:off x="3610536" y="5469085"/>
            <a:ext cx="2988921" cy="1158480"/>
          </a:xfrm>
          <a:prstGeom prst="rect">
            <a:avLst/>
          </a:prstGeom>
        </p:spPr>
        <p:txBody>
          <a:bodyPr anchor="ctr">
            <a:noAutofit/>
          </a:bodyPr>
          <a:lstStyle/>
          <a:p>
            <a:pPr algn="ctr" fontAlgn="auto">
              <a:spcAft>
                <a:spcPts val="0"/>
              </a:spcAft>
              <a:defRPr/>
            </a:pPr>
            <a:endParaRPr lang="en-US" sz="3000" dirty="0">
              <a:latin typeface="+mj-lt"/>
              <a:ea typeface="+mj-ea"/>
              <a:cs typeface="+mj-cs"/>
            </a:endParaRPr>
          </a:p>
        </p:txBody>
      </p:sp>
      <p:sp>
        <p:nvSpPr>
          <p:cNvPr id="2" name="TextBox 1"/>
          <p:cNvSpPr txBox="1"/>
          <p:nvPr/>
        </p:nvSpPr>
        <p:spPr>
          <a:xfrm>
            <a:off x="1093095" y="4195095"/>
            <a:ext cx="7007118" cy="1200329"/>
          </a:xfrm>
          <a:prstGeom prst="rect">
            <a:avLst/>
          </a:prstGeom>
          <a:noFill/>
        </p:spPr>
        <p:txBody>
          <a:bodyPr wrap="square" rtlCol="0">
            <a:spAutoFit/>
          </a:bodyPr>
          <a:lstStyle/>
          <a:p>
            <a:pPr algn="ctr"/>
            <a:r>
              <a:rPr lang="en-US" dirty="0" smtClean="0"/>
              <a:t>SI 640</a:t>
            </a:r>
          </a:p>
          <a:p>
            <a:pPr algn="ctr"/>
            <a:r>
              <a:rPr lang="en-US" dirty="0" smtClean="0"/>
              <a:t>March 1, 2013</a:t>
            </a:r>
          </a:p>
          <a:p>
            <a:pPr algn="ctr"/>
            <a:r>
              <a:rPr lang="en-US" dirty="0" smtClean="0"/>
              <a:t>Cory </a:t>
            </a:r>
            <a:r>
              <a:rPr lang="en-US" dirty="0" err="1" smtClean="0"/>
              <a:t>Snavely</a:t>
            </a:r>
            <a:r>
              <a:rPr lang="en-US" dirty="0" smtClean="0"/>
              <a:t>, Head, LIT Core Services, University of Michigan</a:t>
            </a:r>
          </a:p>
          <a:p>
            <a:pPr algn="ctr"/>
            <a:r>
              <a:rPr lang="en-US" dirty="0" smtClean="0"/>
              <a:t> Jeremy York, Project Librarian, </a:t>
            </a:r>
            <a:r>
              <a:rPr lang="en-US" dirty="0" err="1" smtClean="0"/>
              <a:t>HathiTrust</a:t>
            </a:r>
            <a:endParaRPr lang="en-US" dirty="0" smtClean="0"/>
          </a:p>
        </p:txBody>
      </p:sp>
      <p:pic>
        <p:nvPicPr>
          <p:cNvPr id="5" name="Picture 4" descr="CC-B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839" y="6207204"/>
            <a:ext cx="1016000" cy="190500"/>
          </a:xfrm>
          <a:prstGeom prst="rect">
            <a:avLst/>
          </a:prstGeom>
        </p:spPr>
      </p:pic>
      <p:sp>
        <p:nvSpPr>
          <p:cNvPr id="6" name="TextBox 5"/>
          <p:cNvSpPr txBox="1"/>
          <p:nvPr/>
        </p:nvSpPr>
        <p:spPr>
          <a:xfrm>
            <a:off x="1498846" y="6058984"/>
            <a:ext cx="7286055" cy="523220"/>
          </a:xfrm>
          <a:prstGeom prst="rect">
            <a:avLst/>
          </a:prstGeom>
          <a:noFill/>
        </p:spPr>
        <p:txBody>
          <a:bodyPr wrap="square" rtlCol="0">
            <a:spAutoFit/>
          </a:bodyPr>
          <a:lstStyle/>
          <a:p>
            <a:r>
              <a:rPr lang="en-US" sz="1400" dirty="0" smtClean="0"/>
              <a:t>Unless otherwise noted, these slides and their contents are licensed under a </a:t>
            </a:r>
            <a:r>
              <a:rPr lang="en-US" sz="1400" dirty="0" smtClean="0">
                <a:hlinkClick r:id="rId4"/>
              </a:rPr>
              <a:t>Creative Commons Attribution Unported License</a:t>
            </a:r>
            <a:r>
              <a:rPr lang="en-US" sz="1400" dirty="0"/>
              <a:t>.</a:t>
            </a:r>
          </a:p>
        </p:txBody>
      </p:sp>
    </p:spTree>
    <p:extLst>
      <p:ext uri="{BB962C8B-B14F-4D97-AF65-F5344CB8AC3E}">
        <p14:creationId xmlns:p14="http://schemas.microsoft.com/office/powerpoint/2010/main" val="10387229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48823" y="2362200"/>
            <a:ext cx="7366335" cy="2980558"/>
          </a:xfrm>
        </p:spPr>
        <p:txBody>
          <a:bodyPr>
            <a:normAutofit/>
          </a:bodyPr>
          <a:lstStyle/>
          <a:p>
            <a:pPr marL="0" indent="0" algn="ctr">
              <a:buNone/>
            </a:pPr>
            <a:r>
              <a:rPr lang="en-US" sz="4000" dirty="0" smtClean="0"/>
              <a:t>Content</a:t>
            </a:r>
            <a:endParaRPr lang="en-US" sz="4000" dirty="0"/>
          </a:p>
        </p:txBody>
      </p:sp>
    </p:spTree>
    <p:extLst>
      <p:ext uri="{BB962C8B-B14F-4D97-AF65-F5344CB8AC3E}">
        <p14:creationId xmlns:p14="http://schemas.microsoft.com/office/powerpoint/2010/main" val="2911816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193377" y="206445"/>
            <a:ext cx="7280070" cy="4251255"/>
          </a:xfrm>
          <a:prstGeom prst="rect">
            <a:avLst/>
          </a:prstGeom>
        </p:spPr>
      </p:pic>
      <p:sp>
        <p:nvSpPr>
          <p:cNvPr id="3" name="Rectangle 2"/>
          <p:cNvSpPr/>
          <p:nvPr/>
        </p:nvSpPr>
        <p:spPr>
          <a:xfrm>
            <a:off x="1718129" y="1402970"/>
            <a:ext cx="3107871" cy="27867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Rectangle 3"/>
          <p:cNvSpPr/>
          <p:nvPr/>
        </p:nvSpPr>
        <p:spPr>
          <a:xfrm>
            <a:off x="1854616" y="1921727"/>
            <a:ext cx="227033" cy="265027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14" name="Rounded Rectangle 13"/>
          <p:cNvSpPr/>
          <p:nvPr/>
        </p:nvSpPr>
        <p:spPr>
          <a:xfrm>
            <a:off x="7556681" y="1378197"/>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chemeClr val="tx1"/>
                </a:solidFill>
              </a:rPr>
              <a:t>Catalog</a:t>
            </a:r>
            <a:endParaRPr lang="en-US" sz="1200" dirty="0">
              <a:solidFill>
                <a:schemeClr val="tx1"/>
              </a:solidFill>
            </a:endParaRPr>
          </a:p>
        </p:txBody>
      </p:sp>
      <p:sp>
        <p:nvSpPr>
          <p:cNvPr id="15" name="Rounded Rectangle 14"/>
          <p:cNvSpPr/>
          <p:nvPr/>
        </p:nvSpPr>
        <p:spPr>
          <a:xfrm>
            <a:off x="7556681" y="1859940"/>
            <a:ext cx="1254359" cy="265344"/>
          </a:xfrm>
          <a:prstGeom prst="round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rgbClr val="FFFFFF"/>
                </a:solidFill>
              </a:rPr>
              <a:t>Full-text Search</a:t>
            </a:r>
            <a:endParaRPr lang="en-US" sz="1200" dirty="0">
              <a:solidFill>
                <a:srgbClr val="FFFFFF"/>
              </a:solidFill>
            </a:endParaRPr>
          </a:p>
        </p:txBody>
      </p:sp>
      <p:sp>
        <p:nvSpPr>
          <p:cNvPr id="16" name="Rounded Rectangle 15"/>
          <p:cNvSpPr/>
          <p:nvPr/>
        </p:nvSpPr>
        <p:spPr>
          <a:xfrm>
            <a:off x="7556681" y="2323743"/>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t>PageTurner</a:t>
            </a:r>
            <a:endParaRPr lang="en-US" sz="1200" dirty="0"/>
          </a:p>
        </p:txBody>
      </p:sp>
      <p:sp>
        <p:nvSpPr>
          <p:cNvPr id="17" name="Rounded Rectangle 16"/>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18" name="Rounded Rectangle 17"/>
          <p:cNvSpPr/>
          <p:nvPr/>
        </p:nvSpPr>
        <p:spPr>
          <a:xfrm>
            <a:off x="7556681" y="2787222"/>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chemeClr val="tx1"/>
                </a:solidFill>
              </a:rPr>
              <a:t>Collections</a:t>
            </a:r>
            <a:endParaRPr lang="en-US" sz="1200" dirty="0">
              <a:solidFill>
                <a:schemeClr val="tx1"/>
              </a:solidFill>
            </a:endParaRPr>
          </a:p>
        </p:txBody>
      </p:sp>
      <p:sp>
        <p:nvSpPr>
          <p:cNvPr id="19" name="Rounded Rectangle 18"/>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spTree>
    <p:extLst>
      <p:ext uri="{BB962C8B-B14F-4D97-AF65-F5344CB8AC3E}">
        <p14:creationId xmlns:p14="http://schemas.microsoft.com/office/powerpoint/2010/main" val="578529997"/>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01" y="202294"/>
            <a:ext cx="7359840" cy="4077606"/>
          </a:xfrm>
          <a:prstGeom prst="rect">
            <a:avLst/>
          </a:prstGeom>
        </p:spPr>
      </p:pic>
      <p:sp>
        <p:nvSpPr>
          <p:cNvPr id="4" name="TextBox 3"/>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5" name="Rounded Rectangle 4"/>
          <p:cNvSpPr/>
          <p:nvPr/>
        </p:nvSpPr>
        <p:spPr>
          <a:xfrm>
            <a:off x="7556681" y="1378197"/>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chemeClr val="tx1"/>
                </a:solidFill>
              </a:rPr>
              <a:t>Catalog</a:t>
            </a:r>
            <a:endParaRPr lang="en-US" sz="1200" dirty="0">
              <a:solidFill>
                <a:schemeClr val="tx1"/>
              </a:solidFill>
            </a:endParaRPr>
          </a:p>
        </p:txBody>
      </p:sp>
      <p:sp>
        <p:nvSpPr>
          <p:cNvPr id="6" name="Rounded Rectangle 5"/>
          <p:cNvSpPr/>
          <p:nvPr/>
        </p:nvSpPr>
        <p:spPr>
          <a:xfrm>
            <a:off x="7556681" y="1859940"/>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Full-text Search</a:t>
            </a:r>
            <a:endParaRPr lang="en-US" sz="1200" dirty="0"/>
          </a:p>
        </p:txBody>
      </p:sp>
      <p:sp>
        <p:nvSpPr>
          <p:cNvPr id="7" name="Rounded Rectangle 6"/>
          <p:cNvSpPr/>
          <p:nvPr/>
        </p:nvSpPr>
        <p:spPr>
          <a:xfrm>
            <a:off x="7556681" y="2323743"/>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t>PageTurner</a:t>
            </a:r>
            <a:endParaRPr lang="en-US" sz="1200" dirty="0"/>
          </a:p>
        </p:txBody>
      </p:sp>
      <p:sp>
        <p:nvSpPr>
          <p:cNvPr id="8" name="Rounded Rectangle 7"/>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9" name="Rounded Rectangle 8"/>
          <p:cNvSpPr/>
          <p:nvPr/>
        </p:nvSpPr>
        <p:spPr>
          <a:xfrm>
            <a:off x="7556681" y="2787222"/>
            <a:ext cx="1254359" cy="265344"/>
          </a:xfrm>
          <a:prstGeom prst="roundRect">
            <a:avLst/>
          </a:prstGeom>
          <a:solidFill>
            <a:srgbClr val="F7964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rgbClr val="FFFFFF"/>
                </a:solidFill>
              </a:rPr>
              <a:t>Collections</a:t>
            </a:r>
            <a:endParaRPr lang="en-US" sz="1200" dirty="0">
              <a:solidFill>
                <a:srgbClr val="FFFFFF"/>
              </a:solidFill>
            </a:endParaRPr>
          </a:p>
        </p:txBody>
      </p:sp>
      <p:sp>
        <p:nvSpPr>
          <p:cNvPr id="10" name="Rounded Rectangle 9"/>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spTree>
    <p:extLst>
      <p:ext uri="{BB962C8B-B14F-4D97-AF65-F5344CB8AC3E}">
        <p14:creationId xmlns:p14="http://schemas.microsoft.com/office/powerpoint/2010/main" val="3924028801"/>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APIs</a:t>
            </a:r>
            <a:endParaRPr lang="en-US" dirty="0"/>
          </a:p>
        </p:txBody>
      </p:sp>
      <p:sp>
        <p:nvSpPr>
          <p:cNvPr id="4" name="Content Placeholder 3"/>
          <p:cNvSpPr>
            <a:spLocks noGrp="1"/>
          </p:cNvSpPr>
          <p:nvPr>
            <p:ph idx="1"/>
          </p:nvPr>
        </p:nvSpPr>
        <p:spPr/>
        <p:txBody>
          <a:bodyPr>
            <a:normAutofit fontScale="77500" lnSpcReduction="20000"/>
          </a:bodyPr>
          <a:lstStyle/>
          <a:p>
            <a:r>
              <a:rPr lang="en-US" dirty="0" smtClean="0"/>
              <a:t>Data API</a:t>
            </a:r>
          </a:p>
          <a:p>
            <a:pPr lvl="1"/>
            <a:r>
              <a:rPr lang="en-US" dirty="0" smtClean="0"/>
              <a:t>Volume and rights information</a:t>
            </a:r>
          </a:p>
          <a:p>
            <a:pPr lvl="1"/>
            <a:r>
              <a:rPr lang="en-US" dirty="0" smtClean="0"/>
              <a:t>Page images</a:t>
            </a:r>
          </a:p>
          <a:p>
            <a:pPr lvl="1"/>
            <a:r>
              <a:rPr lang="en-US" dirty="0" smtClean="0"/>
              <a:t>OCR</a:t>
            </a:r>
          </a:p>
          <a:p>
            <a:pPr lvl="1"/>
            <a:r>
              <a:rPr lang="en-US" dirty="0">
                <a:hlinkClick r:id="rId3"/>
              </a:rPr>
              <a:t>http://www.hathitrust.org/</a:t>
            </a:r>
            <a:r>
              <a:rPr lang="en-US" dirty="0" smtClean="0">
                <a:hlinkClick r:id="rId3"/>
              </a:rPr>
              <a:t>data_api</a:t>
            </a:r>
            <a:endParaRPr lang="en-US" dirty="0" smtClean="0"/>
          </a:p>
          <a:p>
            <a:r>
              <a:rPr lang="en-US" dirty="0"/>
              <a:t>Bibliographic API</a:t>
            </a:r>
          </a:p>
          <a:p>
            <a:pPr lvl="1"/>
            <a:r>
              <a:rPr lang="en-US" dirty="0" smtClean="0"/>
              <a:t>Volume </a:t>
            </a:r>
            <a:r>
              <a:rPr lang="en-US" dirty="0"/>
              <a:t>and rights information</a:t>
            </a:r>
          </a:p>
          <a:p>
            <a:pPr lvl="1"/>
            <a:r>
              <a:rPr lang="en-US" dirty="0"/>
              <a:t>MARC </a:t>
            </a:r>
            <a:r>
              <a:rPr lang="en-US" dirty="0" smtClean="0"/>
              <a:t>records</a:t>
            </a:r>
          </a:p>
          <a:p>
            <a:pPr lvl="1"/>
            <a:r>
              <a:rPr lang="en-US" dirty="0">
                <a:hlinkClick r:id="rId4"/>
              </a:rPr>
              <a:t>http://www.hathitrust.org/</a:t>
            </a:r>
            <a:r>
              <a:rPr lang="en-US" dirty="0" smtClean="0">
                <a:hlinkClick r:id="rId4"/>
              </a:rPr>
              <a:t>bib_api</a:t>
            </a:r>
            <a:endParaRPr lang="en-US" dirty="0"/>
          </a:p>
          <a:p>
            <a:r>
              <a:rPr lang="en-US" dirty="0" smtClean="0"/>
              <a:t>OAI</a:t>
            </a:r>
          </a:p>
          <a:p>
            <a:pPr lvl="1"/>
            <a:r>
              <a:rPr lang="en-US" dirty="0" smtClean="0">
                <a:hlinkClick r:id="rId5"/>
              </a:rPr>
              <a:t>http://www.hathitrust.org/data</a:t>
            </a:r>
            <a:endParaRPr lang="en-US" dirty="0" smtClean="0"/>
          </a:p>
          <a:p>
            <a:r>
              <a:rPr lang="en-US" dirty="0"/>
              <a:t>“</a:t>
            </a:r>
            <a:r>
              <a:rPr lang="en-US" dirty="0" err="1"/>
              <a:t>Hathifiles</a:t>
            </a:r>
            <a:r>
              <a:rPr lang="en-US" dirty="0" smtClean="0"/>
              <a:t>”</a:t>
            </a:r>
          </a:p>
          <a:p>
            <a:pPr lvl="1"/>
            <a:r>
              <a:rPr lang="en-US" dirty="0" smtClean="0">
                <a:hlinkClick r:id="rId6"/>
              </a:rPr>
              <a:t>http://www.hathitrust.org/hathifiles</a:t>
            </a:r>
            <a:endParaRPr lang="en-US" dirty="0"/>
          </a:p>
          <a:p>
            <a:endParaRPr lang="en-US" dirty="0"/>
          </a:p>
        </p:txBody>
      </p:sp>
    </p:spTree>
    <p:extLst>
      <p:ext uri="{BB962C8B-B14F-4D97-AF65-F5344CB8AC3E}">
        <p14:creationId xmlns:p14="http://schemas.microsoft.com/office/powerpoint/2010/main" val="2621865891"/>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9763"/>
            <a:ext cx="9144000"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1803400" y="2197100"/>
            <a:ext cx="1714500" cy="4445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6866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604838"/>
            <a:ext cx="9139237"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45209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Datasets</a:t>
            </a:r>
            <a:endParaRPr lang="en-US" dirty="0"/>
          </a:p>
        </p:txBody>
      </p:sp>
      <p:sp>
        <p:nvSpPr>
          <p:cNvPr id="6" name="Content Placeholder 5"/>
          <p:cNvSpPr>
            <a:spLocks noGrp="1"/>
          </p:cNvSpPr>
          <p:nvPr>
            <p:ph idx="1"/>
          </p:nvPr>
        </p:nvSpPr>
        <p:spPr/>
        <p:txBody>
          <a:bodyPr/>
          <a:lstStyle/>
          <a:p>
            <a:pPr marL="457200" indent="-457200"/>
            <a:r>
              <a:rPr lang="en-US" dirty="0"/>
              <a:t>Google-digitized</a:t>
            </a:r>
          </a:p>
          <a:p>
            <a:pPr marL="914400" lvl="1" indent="-457200">
              <a:buFont typeface="Lucida Grande"/>
              <a:buChar char="­"/>
            </a:pPr>
            <a:r>
              <a:rPr lang="en-US" dirty="0"/>
              <a:t>~2.8 million texts</a:t>
            </a:r>
          </a:p>
          <a:p>
            <a:pPr marL="914400" lvl="1" indent="-457200">
              <a:buFont typeface="Lucida Grande"/>
              <a:buChar char="­"/>
            </a:pPr>
            <a:r>
              <a:rPr lang="en-US" dirty="0"/>
              <a:t>Requires proposal to </a:t>
            </a:r>
            <a:r>
              <a:rPr lang="en-US" dirty="0" err="1"/>
              <a:t>HathiTrust</a:t>
            </a:r>
            <a:endParaRPr lang="en-US" dirty="0"/>
          </a:p>
          <a:p>
            <a:pPr marL="914400" lvl="1" indent="-457200">
              <a:buFont typeface="Lucida Grande"/>
              <a:buChar char="­"/>
            </a:pPr>
            <a:r>
              <a:rPr lang="en-US" dirty="0"/>
              <a:t>Agreement with Google</a:t>
            </a:r>
          </a:p>
          <a:p>
            <a:pPr marL="914400" lvl="1" indent="-457200">
              <a:buFont typeface="Lucida Grande"/>
              <a:buChar char="­"/>
            </a:pPr>
            <a:r>
              <a:rPr lang="en-US" dirty="0"/>
              <a:t>Statement on use/management</a:t>
            </a:r>
          </a:p>
          <a:p>
            <a:pPr marL="457200" indent="-457200"/>
            <a:r>
              <a:rPr lang="en-US" dirty="0"/>
              <a:t>Non-Google-digitized</a:t>
            </a:r>
          </a:p>
          <a:p>
            <a:pPr marL="914400" lvl="1" indent="-457200">
              <a:buFont typeface="Lucida Grande"/>
              <a:buChar char="­"/>
            </a:pPr>
            <a:r>
              <a:rPr lang="en-US" dirty="0" smtClean="0"/>
              <a:t>&gt; 350,000 </a:t>
            </a:r>
            <a:r>
              <a:rPr lang="en-US" dirty="0"/>
              <a:t>texts</a:t>
            </a:r>
          </a:p>
          <a:p>
            <a:pPr marL="914400" lvl="1" indent="-457200">
              <a:buFont typeface="Lucida Grande"/>
              <a:buChar char="­"/>
            </a:pPr>
            <a:r>
              <a:rPr lang="en-US" dirty="0"/>
              <a:t>Freely available</a:t>
            </a:r>
          </a:p>
          <a:p>
            <a:pPr marL="914400" lvl="1" indent="-457200">
              <a:buFont typeface="Lucida Grande"/>
              <a:buChar char="­"/>
            </a:pPr>
            <a:r>
              <a:rPr lang="en-US" dirty="0"/>
              <a:t>Statement on </a:t>
            </a:r>
            <a:r>
              <a:rPr lang="en-US" dirty="0" smtClean="0"/>
              <a:t>management</a:t>
            </a:r>
            <a:endParaRPr lang="en-US" dirty="0"/>
          </a:p>
        </p:txBody>
      </p:sp>
    </p:spTree>
    <p:extLst>
      <p:ext uri="{BB962C8B-B14F-4D97-AF65-F5344CB8AC3E}">
        <p14:creationId xmlns:p14="http://schemas.microsoft.com/office/powerpoint/2010/main" val="4070061113"/>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Center</a:t>
            </a:r>
            <a:endParaRPr lang="en-US" dirty="0"/>
          </a:p>
        </p:txBody>
      </p:sp>
      <p:sp>
        <p:nvSpPr>
          <p:cNvPr id="3" name="Content Placeholder 2"/>
          <p:cNvSpPr>
            <a:spLocks noGrp="1"/>
          </p:cNvSpPr>
          <p:nvPr>
            <p:ph idx="1"/>
          </p:nvPr>
        </p:nvSpPr>
        <p:spPr/>
        <p:txBody>
          <a:bodyPr/>
          <a:lstStyle/>
          <a:p>
            <a:r>
              <a:rPr lang="en-US" dirty="0" smtClean="0"/>
              <a:t>Environment to perform research on </a:t>
            </a:r>
            <a:r>
              <a:rPr lang="en-US" dirty="0" err="1" smtClean="0"/>
              <a:t>HathiTrust</a:t>
            </a:r>
            <a:r>
              <a:rPr lang="en-US" dirty="0" smtClean="0"/>
              <a:t> corpus</a:t>
            </a:r>
          </a:p>
          <a:p>
            <a:pPr lvl="1"/>
            <a:r>
              <a:rPr lang="en-US" dirty="0">
                <a:hlinkClick r:id="rId3"/>
              </a:rPr>
              <a:t>http://www.hathitrust.org/</a:t>
            </a:r>
            <a:r>
              <a:rPr lang="en-US" dirty="0" smtClean="0">
                <a:hlinkClick r:id="rId3"/>
              </a:rPr>
              <a:t>htrc</a:t>
            </a:r>
            <a:endParaRPr lang="en-US" dirty="0" smtClean="0"/>
          </a:p>
        </p:txBody>
      </p:sp>
    </p:spTree>
    <p:extLst>
      <p:ext uri="{BB962C8B-B14F-4D97-AF65-F5344CB8AC3E}">
        <p14:creationId xmlns:p14="http://schemas.microsoft.com/office/powerpoint/2010/main" val="3511248277"/>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Lawful </a:t>
            </a:r>
            <a:r>
              <a:rPr lang="en-US" dirty="0" smtClean="0"/>
              <a:t>uses</a:t>
            </a:r>
            <a:endParaRPr lang="en-US" dirty="0"/>
          </a:p>
        </p:txBody>
      </p:sp>
      <p:sp>
        <p:nvSpPr>
          <p:cNvPr id="3" name="Content Placeholder 2"/>
          <p:cNvSpPr>
            <a:spLocks noGrp="1"/>
          </p:cNvSpPr>
          <p:nvPr>
            <p:ph idx="1"/>
          </p:nvPr>
        </p:nvSpPr>
        <p:spPr>
          <a:xfrm>
            <a:off x="457200" y="1600202"/>
            <a:ext cx="8229600" cy="5104242"/>
          </a:xfrm>
        </p:spPr>
        <p:txBody>
          <a:bodyPr>
            <a:normAutofit/>
          </a:bodyPr>
          <a:lstStyle/>
          <a:p>
            <a:r>
              <a:rPr lang="en-US" dirty="0" smtClean="0"/>
              <a:t>Users who have print disabilities</a:t>
            </a:r>
          </a:p>
          <a:p>
            <a:pPr lvl="1"/>
            <a:r>
              <a:rPr lang="en-US" dirty="0" smtClean="0"/>
              <a:t>All </a:t>
            </a:r>
            <a:r>
              <a:rPr lang="en-US" dirty="0"/>
              <a:t>in-copyright works in </a:t>
            </a:r>
            <a:r>
              <a:rPr lang="en-US" dirty="0" err="1"/>
              <a:t>HathiTrust</a:t>
            </a:r>
            <a:r>
              <a:rPr lang="en-US" dirty="0"/>
              <a:t> </a:t>
            </a:r>
            <a:r>
              <a:rPr lang="en-US" dirty="0" smtClean="0"/>
              <a:t>currently owned (or owned previously) by the partner institution</a:t>
            </a:r>
          </a:p>
          <a:p>
            <a:pPr lvl="1"/>
            <a:r>
              <a:rPr lang="en-US" dirty="0"/>
              <a:t>Must be </a:t>
            </a:r>
            <a:r>
              <a:rPr lang="en-US" dirty="0" smtClean="0"/>
              <a:t>authenticated</a:t>
            </a:r>
          </a:p>
          <a:p>
            <a:pPr lvl="1"/>
            <a:r>
              <a:rPr lang="en-US" dirty="0" smtClean="0"/>
              <a:t>Must </a:t>
            </a:r>
            <a:r>
              <a:rPr lang="en-US" dirty="0"/>
              <a:t>be on U.S. soil</a:t>
            </a:r>
          </a:p>
          <a:p>
            <a:pPr lvl="1"/>
            <a:r>
              <a:rPr lang="en-US" dirty="0"/>
              <a:t>One simultaneous access per copy </a:t>
            </a:r>
            <a:r>
              <a:rPr lang="en-US" dirty="0" smtClean="0"/>
              <a:t>owned</a:t>
            </a:r>
          </a:p>
          <a:p>
            <a:pPr lvl="1"/>
            <a:r>
              <a:rPr lang="en-US" dirty="0" smtClean="0">
                <a:hlinkClick r:id="rId3"/>
              </a:rPr>
              <a:t>http://www.hathitrust.org/accessibility</a:t>
            </a:r>
            <a:r>
              <a:rPr lang="en-US" dirty="0" smtClean="0"/>
              <a:t> </a:t>
            </a:r>
            <a:endParaRPr lang="en-US" dirty="0"/>
          </a:p>
          <a:p>
            <a:endParaRPr lang="en-US" dirty="0"/>
          </a:p>
        </p:txBody>
      </p:sp>
    </p:spTree>
    <p:extLst>
      <p:ext uri="{BB962C8B-B14F-4D97-AF65-F5344CB8AC3E}">
        <p14:creationId xmlns:p14="http://schemas.microsoft.com/office/powerpoint/2010/main" val="851395838"/>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Lawful uses (2)</a:t>
            </a:r>
            <a:endParaRPr lang="en-US" dirty="0"/>
          </a:p>
        </p:txBody>
      </p:sp>
      <p:sp>
        <p:nvSpPr>
          <p:cNvPr id="3" name="Content Placeholder 2"/>
          <p:cNvSpPr>
            <a:spLocks noGrp="1"/>
          </p:cNvSpPr>
          <p:nvPr>
            <p:ph idx="1"/>
          </p:nvPr>
        </p:nvSpPr>
        <p:spPr/>
        <p:txBody>
          <a:bodyPr>
            <a:normAutofit lnSpcReduction="10000"/>
          </a:bodyPr>
          <a:lstStyle/>
          <a:p>
            <a:r>
              <a:rPr lang="en-US" dirty="0"/>
              <a:t>Out of print and brittle, missing</a:t>
            </a:r>
          </a:p>
          <a:p>
            <a:pPr lvl="1"/>
            <a:r>
              <a:rPr lang="en-US" dirty="0" smtClean="0"/>
              <a:t>Works must be currently </a:t>
            </a:r>
            <a:r>
              <a:rPr lang="en-US" dirty="0"/>
              <a:t>owned (or owned previously) by the partner institution</a:t>
            </a:r>
          </a:p>
          <a:p>
            <a:pPr lvl="1"/>
            <a:r>
              <a:rPr lang="en-US" dirty="0" smtClean="0"/>
              <a:t>Must </a:t>
            </a:r>
            <a:r>
              <a:rPr lang="en-US" dirty="0"/>
              <a:t>be authenticated or accessing work from library premises</a:t>
            </a:r>
          </a:p>
          <a:p>
            <a:pPr lvl="1"/>
            <a:r>
              <a:rPr lang="en-US" dirty="0"/>
              <a:t>Must be on U.S. soil</a:t>
            </a:r>
          </a:p>
          <a:p>
            <a:pPr lvl="1"/>
            <a:r>
              <a:rPr lang="en-US" dirty="0"/>
              <a:t>One simultaneous access per copy </a:t>
            </a:r>
            <a:r>
              <a:rPr lang="en-US" dirty="0" smtClean="0"/>
              <a:t>owned</a:t>
            </a:r>
          </a:p>
          <a:p>
            <a:pPr lvl="1"/>
            <a:r>
              <a:rPr lang="en-US" dirty="0">
                <a:hlinkClick r:id="rId3"/>
              </a:rPr>
              <a:t>http://www.hathitrust.org/out-of-print-brittle</a:t>
            </a:r>
            <a:r>
              <a:rPr lang="en-US" dirty="0"/>
              <a:t> </a:t>
            </a:r>
            <a:endParaRPr lang="en-US" dirty="0" smtClean="0"/>
          </a:p>
          <a:p>
            <a:r>
              <a:rPr lang="en-US" dirty="0"/>
              <a:t>Access and use statements</a:t>
            </a:r>
          </a:p>
          <a:p>
            <a:pPr lvl="1"/>
            <a:r>
              <a:rPr lang="en-US" u="sng" dirty="0">
                <a:hlinkClick r:id="rId4"/>
              </a:rPr>
              <a:t>http://www.hathitrust.org/access_use</a:t>
            </a:r>
          </a:p>
          <a:p>
            <a:pPr marL="0" indent="0">
              <a:buNone/>
            </a:pPr>
            <a:endParaRPr lang="en-US" dirty="0"/>
          </a:p>
          <a:p>
            <a:endParaRPr lang="en-US" dirty="0"/>
          </a:p>
        </p:txBody>
      </p:sp>
    </p:spTree>
    <p:extLst>
      <p:ext uri="{BB962C8B-B14F-4D97-AF65-F5344CB8AC3E}">
        <p14:creationId xmlns:p14="http://schemas.microsoft.com/office/powerpoint/2010/main" val="457884635"/>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Vendor Agreements</a:t>
            </a:r>
            <a:endParaRPr lang="en-US" dirty="0"/>
          </a:p>
        </p:txBody>
      </p:sp>
      <p:sp>
        <p:nvSpPr>
          <p:cNvPr id="3" name="Content Placeholder 2"/>
          <p:cNvSpPr>
            <a:spLocks noGrp="1"/>
          </p:cNvSpPr>
          <p:nvPr>
            <p:ph idx="1"/>
          </p:nvPr>
        </p:nvSpPr>
        <p:spPr/>
        <p:txBody>
          <a:bodyPr>
            <a:normAutofit/>
          </a:bodyPr>
          <a:lstStyle/>
          <a:p>
            <a:r>
              <a:rPr lang="en-US" dirty="0" smtClean="0"/>
              <a:t>Largest impact for </a:t>
            </a:r>
            <a:r>
              <a:rPr lang="en-US" dirty="0" err="1" smtClean="0"/>
              <a:t>HathiTrust</a:t>
            </a:r>
            <a:r>
              <a:rPr lang="en-US" dirty="0" smtClean="0"/>
              <a:t> is agreement with Google</a:t>
            </a:r>
          </a:p>
          <a:p>
            <a:pPr lvl="1"/>
            <a:r>
              <a:rPr lang="en-US" dirty="0" smtClean="0"/>
              <a:t>Receive digital copy from Google</a:t>
            </a:r>
          </a:p>
          <a:p>
            <a:pPr lvl="1"/>
            <a:r>
              <a:rPr lang="en-US" dirty="0" smtClean="0"/>
              <a:t>Share digital copy with partner libraries</a:t>
            </a:r>
          </a:p>
          <a:p>
            <a:pPr lvl="1"/>
            <a:r>
              <a:rPr lang="en-US" dirty="0" smtClean="0"/>
              <a:t>Prevent download for commercial purposes, redistribution of files, automated or systematic download</a:t>
            </a:r>
          </a:p>
        </p:txBody>
      </p:sp>
    </p:spTree>
    <p:extLst>
      <p:ext uri="{BB962C8B-B14F-4D97-AF65-F5344CB8AC3E}">
        <p14:creationId xmlns:p14="http://schemas.microsoft.com/office/powerpoint/2010/main" val="26324538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solidFill>
                  <a:srgbClr val="404040"/>
                </a:solidFill>
                <a:latin typeface="Calibri" charset="0"/>
              </a:rPr>
              <a:t>Copyright Distribution</a:t>
            </a:r>
            <a:endParaRPr lang="en-US" dirty="0">
              <a:solidFill>
                <a:srgbClr val="404040"/>
              </a:solidFill>
              <a:latin typeface="Calibri" charset="0"/>
            </a:endParaRPr>
          </a:p>
        </p:txBody>
      </p:sp>
      <p:pic>
        <p:nvPicPr>
          <p:cNvPr id="3" name="Picture 2" descr="SENYLRC-CopyrightDistribu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70050"/>
            <a:ext cx="8680126" cy="4596078"/>
          </a:xfrm>
          <a:prstGeom prst="rect">
            <a:avLst/>
          </a:prstGeom>
        </p:spPr>
      </p:pic>
    </p:spTree>
    <p:extLst>
      <p:ext uri="{BB962C8B-B14F-4D97-AF65-F5344CB8AC3E}">
        <p14:creationId xmlns:p14="http://schemas.microsoft.com/office/powerpoint/2010/main" val="2556089939"/>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18427581"/>
              </p:ext>
            </p:extLst>
          </p:nvPr>
        </p:nvGraphicFramePr>
        <p:xfrm>
          <a:off x="254002" y="285750"/>
          <a:ext cx="8620122" cy="5061050"/>
        </p:xfrm>
        <a:graphic>
          <a:graphicData uri="http://schemas.openxmlformats.org/drawingml/2006/table">
            <a:tbl>
              <a:tblPr firstRow="1" bandRow="1">
                <a:tableStyleId>{21E4AEA4-8DFA-4A89-87EB-49C32662AFE0}</a:tableStyleId>
              </a:tblPr>
              <a:tblGrid>
                <a:gridCol w="1231446"/>
                <a:gridCol w="1231446"/>
                <a:gridCol w="1231446"/>
                <a:gridCol w="1231446"/>
                <a:gridCol w="1231446"/>
                <a:gridCol w="1231446"/>
                <a:gridCol w="1231446"/>
              </a:tblGrid>
              <a:tr h="688803">
                <a:tc>
                  <a:txBody>
                    <a:bodyPr/>
                    <a:lstStyle/>
                    <a:p>
                      <a:pPr marL="0" marR="0">
                        <a:spcBef>
                          <a:spcPts val="0"/>
                        </a:spcBef>
                        <a:spcAft>
                          <a:spcPts val="0"/>
                        </a:spcAft>
                      </a:pPr>
                      <a:r>
                        <a:rPr lang="en-US" sz="1300" dirty="0">
                          <a:effectLst/>
                        </a:rPr>
                        <a:t>Type of work</a:t>
                      </a:r>
                      <a:endParaRPr lang="en-US" sz="1300" dirty="0">
                        <a:effectLst/>
                        <a:latin typeface="Cambria"/>
                        <a:ea typeface="ＭＳ 明朝"/>
                        <a:cs typeface="Times New Roman"/>
                      </a:endParaRPr>
                    </a:p>
                  </a:txBody>
                  <a:tcPr marL="64883" marR="64883" marT="64883" marB="64883"/>
                </a:tc>
                <a:tc>
                  <a:txBody>
                    <a:bodyPr/>
                    <a:lstStyle/>
                    <a:p>
                      <a:pPr marL="0" marR="0">
                        <a:spcBef>
                          <a:spcPts val="0"/>
                        </a:spcBef>
                        <a:spcAft>
                          <a:spcPts val="0"/>
                        </a:spcAft>
                      </a:pPr>
                      <a:r>
                        <a:rPr lang="en-US" sz="1300">
                          <a:effectLst/>
                        </a:rPr>
                        <a:t>Searchable (bibliographic and full-text)</a:t>
                      </a:r>
                      <a:endParaRPr lang="en-US" sz="130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dirty="0" smtClean="0">
                          <a:effectLst/>
                        </a:rPr>
                        <a:t>Viewable*</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a:effectLst/>
                        </a:rPr>
                        <a:t>Full-PDF download</a:t>
                      </a:r>
                      <a:endParaRPr lang="en-US" sz="130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dirty="0">
                          <a:effectLst/>
                        </a:rPr>
                        <a:t>Print on </a:t>
                      </a:r>
                      <a:r>
                        <a:rPr lang="en-US" sz="1300" dirty="0" smtClean="0">
                          <a:effectLst/>
                        </a:rPr>
                        <a:t>Demand</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dirty="0">
                          <a:effectLst/>
                        </a:rPr>
                        <a:t>Print </a:t>
                      </a:r>
                      <a:r>
                        <a:rPr lang="en-US" sz="1300" dirty="0" smtClean="0">
                          <a:effectLst/>
                        </a:rPr>
                        <a:t>disabilities*</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dirty="0">
                          <a:effectLst/>
                        </a:rPr>
                        <a:t>Preservation uses (Section 108</a:t>
                      </a:r>
                      <a:r>
                        <a:rPr lang="en-US" sz="1300" dirty="0" smtClean="0">
                          <a:effectLst/>
                        </a:rPr>
                        <a:t>)*</a:t>
                      </a:r>
                      <a:endParaRPr lang="en-US" sz="1300" dirty="0">
                        <a:effectLst/>
                        <a:latin typeface="Cambria"/>
                        <a:ea typeface="ＭＳ 明朝"/>
                        <a:cs typeface="Times New Roman"/>
                      </a:endParaRPr>
                    </a:p>
                  </a:txBody>
                  <a:tcPr marL="64883" marR="64883" marT="0" marB="0"/>
                </a:tc>
              </a:tr>
              <a:tr h="832808">
                <a:tc>
                  <a:txBody>
                    <a:bodyPr/>
                    <a:lstStyle/>
                    <a:p>
                      <a:pPr marL="0" marR="0">
                        <a:spcBef>
                          <a:spcPts val="0"/>
                        </a:spcBef>
                        <a:spcAft>
                          <a:spcPts val="0"/>
                        </a:spcAft>
                      </a:pPr>
                      <a:r>
                        <a:rPr lang="en-US" sz="1300" dirty="0" smtClean="0">
                          <a:effectLst/>
                        </a:rPr>
                        <a:t>Public</a:t>
                      </a:r>
                      <a:r>
                        <a:rPr lang="en-US" sz="1300" baseline="0" dirty="0" smtClean="0">
                          <a:effectLst/>
                        </a:rPr>
                        <a:t> domain worldwide </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a:effectLst/>
                        </a:rPr>
                        <a:t>Worldwide</a:t>
                      </a:r>
                      <a:endParaRPr lang="en-US" sz="130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a:effectLst/>
                        </a:rPr>
                        <a:t>Worldwide</a:t>
                      </a:r>
                      <a:endParaRPr lang="en-US" sz="130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dirty="0" smtClean="0">
                          <a:effectLst/>
                        </a:rPr>
                        <a:t>Partners only if scanned by Google, </a:t>
                      </a:r>
                      <a:r>
                        <a:rPr lang="en-US" sz="1300" baseline="0" dirty="0" smtClean="0">
                          <a:effectLst/>
                        </a:rPr>
                        <a:t>if not, worldwide.</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a:effectLst/>
                        </a:rPr>
                        <a:t>Worldwide</a:t>
                      </a:r>
                      <a:endParaRPr lang="en-US" sz="130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dirty="0">
                          <a:effectLst/>
                        </a:rPr>
                        <a:t>Partners worldwide </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a:effectLst/>
                        </a:rPr>
                        <a:t>N/A</a:t>
                      </a:r>
                      <a:endParaRPr lang="en-US" sz="1300">
                        <a:effectLst/>
                        <a:latin typeface="Cambria"/>
                        <a:ea typeface="ＭＳ 明朝"/>
                        <a:cs typeface="Times New Roman"/>
                      </a:endParaRPr>
                    </a:p>
                  </a:txBody>
                  <a:tcPr marL="64883" marR="64883" marT="0" marB="0"/>
                </a:tc>
              </a:tr>
              <a:tr h="1249214">
                <a:tc>
                  <a:txBody>
                    <a:bodyPr/>
                    <a:lstStyle/>
                    <a:p>
                      <a:pPr marL="0" marR="0">
                        <a:spcBef>
                          <a:spcPts val="0"/>
                        </a:spcBef>
                        <a:spcAft>
                          <a:spcPts val="0"/>
                        </a:spcAft>
                      </a:pPr>
                      <a:r>
                        <a:rPr lang="en-US" sz="1300" dirty="0" smtClean="0">
                          <a:effectLst/>
                        </a:rPr>
                        <a:t>Public domain (US)</a:t>
                      </a:r>
                      <a:r>
                        <a:rPr lang="en-US" sz="1300" baseline="0" dirty="0" smtClean="0">
                          <a:effectLst/>
                        </a:rPr>
                        <a:t> – Non-US works </a:t>
                      </a:r>
                      <a:r>
                        <a:rPr lang="en-US" sz="1300" dirty="0" smtClean="0">
                          <a:effectLst/>
                        </a:rPr>
                        <a:t>published</a:t>
                      </a:r>
                      <a:r>
                        <a:rPr lang="en-US" sz="1300" baseline="0" dirty="0" smtClean="0">
                          <a:effectLst/>
                        </a:rPr>
                        <a:t> </a:t>
                      </a:r>
                      <a:r>
                        <a:rPr lang="en-US" sz="1300" dirty="0" smtClean="0">
                          <a:effectLst/>
                        </a:rPr>
                        <a:t>between 1872 </a:t>
                      </a:r>
                      <a:r>
                        <a:rPr lang="en-US" sz="1300" dirty="0">
                          <a:effectLst/>
                        </a:rPr>
                        <a:t>and 1923.</a:t>
                      </a:r>
                      <a:br>
                        <a:rPr lang="en-US" sz="1300" dirty="0">
                          <a:effectLst/>
                        </a:rPr>
                      </a:b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a:effectLst/>
                        </a:rPr>
                        <a:t>Worldwide</a:t>
                      </a:r>
                      <a:endParaRPr lang="en-US" sz="130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dirty="0">
                          <a:effectLst/>
                        </a:rPr>
                        <a:t>When accessed from with the United </a:t>
                      </a:r>
                      <a:r>
                        <a:rPr lang="en-US" sz="1300" dirty="0" smtClean="0">
                          <a:effectLst/>
                        </a:rPr>
                        <a:t>States</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dirty="0" smtClean="0">
                          <a:effectLst/>
                        </a:rPr>
                        <a:t>Partners</a:t>
                      </a:r>
                      <a:r>
                        <a:rPr lang="en-US" sz="1300" baseline="0" dirty="0" smtClean="0">
                          <a:effectLst/>
                        </a:rPr>
                        <a:t> in the US i</a:t>
                      </a:r>
                      <a:r>
                        <a:rPr lang="en-US" sz="1300" dirty="0" smtClean="0">
                          <a:effectLst/>
                        </a:rPr>
                        <a:t>f</a:t>
                      </a:r>
                      <a:r>
                        <a:rPr lang="en-US" sz="1300" baseline="0" dirty="0" smtClean="0">
                          <a:effectLst/>
                        </a:rPr>
                        <a:t> scanned by Google,</a:t>
                      </a:r>
                      <a:r>
                        <a:rPr lang="en-US" sz="1300" dirty="0" smtClean="0">
                          <a:effectLst/>
                        </a:rPr>
                        <a:t> if not, anyone US</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a:effectLst/>
                        </a:rPr>
                        <a:t>Available within the United States</a:t>
                      </a:r>
                      <a:endParaRPr lang="en-US" sz="130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dirty="0">
                          <a:effectLst/>
                        </a:rPr>
                        <a:t>Partners in the </a:t>
                      </a:r>
                      <a:r>
                        <a:rPr lang="en-US" sz="1300" dirty="0" smtClean="0">
                          <a:effectLst/>
                        </a:rPr>
                        <a:t>US;</a:t>
                      </a:r>
                      <a:r>
                        <a:rPr lang="en-US" sz="1300" baseline="0" dirty="0" smtClean="0">
                          <a:effectLst/>
                        </a:rPr>
                        <a:t> partners </a:t>
                      </a:r>
                      <a:r>
                        <a:rPr lang="en-US" sz="1300" dirty="0" smtClean="0">
                          <a:effectLst/>
                        </a:rPr>
                        <a:t>worldwide </a:t>
                      </a:r>
                      <a:r>
                        <a:rPr lang="en-US" sz="1300" dirty="0">
                          <a:effectLst/>
                        </a:rPr>
                        <a:t>where similar laws </a:t>
                      </a:r>
                      <a:r>
                        <a:rPr lang="en-US" sz="1300" dirty="0" smtClean="0">
                          <a:effectLst/>
                        </a:rPr>
                        <a:t>in effect</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a:effectLst/>
                        </a:rPr>
                        <a:t>N/A</a:t>
                      </a:r>
                      <a:endParaRPr lang="en-US" sz="1300">
                        <a:effectLst/>
                        <a:latin typeface="Cambria"/>
                        <a:ea typeface="ＭＳ 明朝"/>
                        <a:cs typeface="Times New Roman"/>
                      </a:endParaRPr>
                    </a:p>
                  </a:txBody>
                  <a:tcPr marL="64883" marR="64883" marT="0" marB="0"/>
                </a:tc>
              </a:tr>
              <a:tr h="1249214">
                <a:tc>
                  <a:txBody>
                    <a:bodyPr/>
                    <a:lstStyle/>
                    <a:p>
                      <a:pPr marL="0" marR="0">
                        <a:spcBef>
                          <a:spcPts val="0"/>
                        </a:spcBef>
                        <a:spcAft>
                          <a:spcPts val="0"/>
                        </a:spcAft>
                      </a:pPr>
                      <a:r>
                        <a:rPr lang="en-US" sz="1300" dirty="0">
                          <a:effectLst/>
                        </a:rPr>
                        <a:t>Works that rights holders have opened access to in </a:t>
                      </a:r>
                      <a:r>
                        <a:rPr lang="en-US" sz="1300" dirty="0" err="1">
                          <a:effectLst/>
                        </a:rPr>
                        <a:t>HathiTrust</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a:effectLst/>
                        </a:rPr>
                        <a:t>Worldwide</a:t>
                      </a:r>
                      <a:endParaRPr lang="en-US" sz="130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dirty="0">
                          <a:effectLst/>
                        </a:rPr>
                        <a:t>Worldwide</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dirty="0">
                          <a:effectLst/>
                        </a:rPr>
                        <a:t>Worldwide (if digitized by Google, </a:t>
                      </a:r>
                      <a:r>
                        <a:rPr lang="en-US" sz="1300" dirty="0" smtClean="0">
                          <a:effectLst/>
                        </a:rPr>
                        <a:t>full-PDF only available if opened with</a:t>
                      </a:r>
                      <a:r>
                        <a:rPr lang="en-US" sz="1300" baseline="0" dirty="0" smtClean="0">
                          <a:effectLst/>
                        </a:rPr>
                        <a:t> </a:t>
                      </a:r>
                      <a:r>
                        <a:rPr lang="en-US" sz="1300" dirty="0" smtClean="0">
                          <a:effectLst/>
                        </a:rPr>
                        <a:t>CC </a:t>
                      </a:r>
                      <a:r>
                        <a:rPr lang="en-US" sz="1300" dirty="0">
                          <a:effectLst/>
                        </a:rPr>
                        <a:t>license)</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a:effectLst/>
                        </a:rPr>
                        <a:t>Worldwide with permission</a:t>
                      </a:r>
                      <a:endParaRPr lang="en-US" sz="130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dirty="0">
                          <a:effectLst/>
                        </a:rPr>
                        <a:t>Partners worldwide </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a:effectLst/>
                        </a:rPr>
                        <a:t>N/A</a:t>
                      </a:r>
                      <a:endParaRPr lang="en-US" sz="1300">
                        <a:effectLst/>
                        <a:latin typeface="Cambria"/>
                        <a:ea typeface="ＭＳ 明朝"/>
                        <a:cs typeface="Times New Roman"/>
                      </a:endParaRPr>
                    </a:p>
                  </a:txBody>
                  <a:tcPr marL="64883" marR="64883" marT="0" marB="0"/>
                </a:tc>
              </a:tr>
              <a:tr h="1041011">
                <a:tc>
                  <a:txBody>
                    <a:bodyPr/>
                    <a:lstStyle/>
                    <a:p>
                      <a:pPr marL="0" marR="0">
                        <a:spcBef>
                          <a:spcPts val="0"/>
                        </a:spcBef>
                        <a:spcAft>
                          <a:spcPts val="0"/>
                        </a:spcAft>
                      </a:pPr>
                      <a:r>
                        <a:rPr lang="en-US" sz="1300" dirty="0">
                          <a:effectLst/>
                        </a:rPr>
                        <a:t>Works that are in-copyright </a:t>
                      </a:r>
                      <a:r>
                        <a:rPr lang="en-US" sz="1300" dirty="0" smtClean="0">
                          <a:effectLst/>
                        </a:rPr>
                        <a:t>or of undetermined</a:t>
                      </a:r>
                      <a:r>
                        <a:rPr lang="en-US" sz="1300" baseline="0" dirty="0" smtClean="0">
                          <a:effectLst/>
                        </a:rPr>
                        <a:t> status</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a:effectLst/>
                        </a:rPr>
                        <a:t>Worldwide</a:t>
                      </a:r>
                      <a:endParaRPr lang="en-US" sz="130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a:effectLst/>
                        </a:rPr>
                        <a:t>Not available</a:t>
                      </a:r>
                      <a:endParaRPr lang="en-US" sz="130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dirty="0">
                          <a:effectLst/>
                        </a:rPr>
                        <a:t>Not available</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a:effectLst/>
                        </a:rPr>
                        <a:t>Not available</a:t>
                      </a:r>
                      <a:endParaRPr lang="en-US" sz="130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dirty="0">
                          <a:effectLst/>
                        </a:rPr>
                        <a:t>Partners in the </a:t>
                      </a:r>
                      <a:r>
                        <a:rPr lang="en-US" sz="1300" dirty="0" smtClean="0">
                          <a:effectLst/>
                        </a:rPr>
                        <a:t>US;</a:t>
                      </a:r>
                      <a:r>
                        <a:rPr lang="en-US" sz="1300" baseline="0" dirty="0" smtClean="0">
                          <a:effectLst/>
                        </a:rPr>
                        <a:t> partners </a:t>
                      </a:r>
                      <a:r>
                        <a:rPr lang="en-US" sz="1300" dirty="0" smtClean="0">
                          <a:effectLst/>
                        </a:rPr>
                        <a:t>worldwide </a:t>
                      </a:r>
                      <a:r>
                        <a:rPr lang="en-US" sz="1300" dirty="0">
                          <a:effectLst/>
                        </a:rPr>
                        <a:t>where similar laws </a:t>
                      </a:r>
                      <a:r>
                        <a:rPr lang="en-US" sz="1300" dirty="0" smtClean="0">
                          <a:effectLst/>
                        </a:rPr>
                        <a:t>in effect</a:t>
                      </a:r>
                      <a:endParaRPr lang="en-US" sz="1300" dirty="0">
                        <a:effectLst/>
                        <a:latin typeface="Cambria"/>
                        <a:ea typeface="ＭＳ 明朝"/>
                        <a:cs typeface="Times New Roman"/>
                      </a:endParaRPr>
                    </a:p>
                  </a:txBody>
                  <a:tcPr marL="64883" marR="64883" marT="0" marB="0"/>
                </a:tc>
                <a:tc>
                  <a:txBody>
                    <a:bodyPr/>
                    <a:lstStyle/>
                    <a:p>
                      <a:pPr marL="0" marR="0">
                        <a:spcBef>
                          <a:spcPts val="0"/>
                        </a:spcBef>
                        <a:spcAft>
                          <a:spcPts val="0"/>
                        </a:spcAft>
                      </a:pPr>
                      <a:r>
                        <a:rPr lang="en-US" sz="1300" dirty="0">
                          <a:effectLst/>
                        </a:rPr>
                        <a:t>Partners in the </a:t>
                      </a:r>
                      <a:r>
                        <a:rPr lang="en-US" sz="1300" dirty="0" smtClean="0">
                          <a:effectLst/>
                        </a:rPr>
                        <a:t>US</a:t>
                      </a:r>
                      <a:r>
                        <a:rPr lang="en-US" sz="1300" baseline="0" dirty="0" smtClean="0">
                          <a:effectLst/>
                        </a:rPr>
                        <a:t>; partner </a:t>
                      </a:r>
                      <a:r>
                        <a:rPr lang="en-US" sz="1300" dirty="0" smtClean="0">
                          <a:effectLst/>
                        </a:rPr>
                        <a:t>worldwide </a:t>
                      </a:r>
                      <a:r>
                        <a:rPr lang="en-US" sz="1300" dirty="0">
                          <a:effectLst/>
                        </a:rPr>
                        <a:t>where similar laws </a:t>
                      </a:r>
                      <a:r>
                        <a:rPr lang="en-US" sz="1300" dirty="0" smtClean="0">
                          <a:effectLst/>
                        </a:rPr>
                        <a:t>in effect</a:t>
                      </a:r>
                      <a:endParaRPr lang="en-US" sz="1300" dirty="0">
                        <a:effectLst/>
                        <a:latin typeface="Cambria"/>
                        <a:ea typeface="ＭＳ 明朝"/>
                        <a:cs typeface="Times New Roman"/>
                      </a:endParaRPr>
                    </a:p>
                  </a:txBody>
                  <a:tcPr marL="64883" marR="64883" marT="0" marB="0"/>
                </a:tc>
              </a:tr>
            </a:tbl>
          </a:graphicData>
        </a:graphic>
      </p:graphicFrame>
      <p:sp>
        <p:nvSpPr>
          <p:cNvPr id="2" name="TextBox 1"/>
          <p:cNvSpPr txBox="1"/>
          <p:nvPr/>
        </p:nvSpPr>
        <p:spPr>
          <a:xfrm>
            <a:off x="635001" y="5616038"/>
            <a:ext cx="7461249" cy="507831"/>
          </a:xfrm>
          <a:prstGeom prst="rect">
            <a:avLst/>
          </a:prstGeom>
          <a:noFill/>
        </p:spPr>
        <p:txBody>
          <a:bodyPr wrap="square" rtlCol="0">
            <a:spAutoFit/>
          </a:bodyPr>
          <a:lstStyle/>
          <a:p>
            <a:r>
              <a:rPr lang="en-US" sz="1350" dirty="0" smtClean="0"/>
              <a:t>* Note: Access to in-copyright works is subject to conditions on Lawful uses slides. See also </a:t>
            </a:r>
            <a:r>
              <a:rPr lang="en-US" sz="1350" dirty="0" err="1" smtClean="0"/>
              <a:t>HathiTrust’s</a:t>
            </a:r>
            <a:r>
              <a:rPr lang="en-US" sz="1350" dirty="0" smtClean="0"/>
              <a:t> policies on </a:t>
            </a:r>
            <a:r>
              <a:rPr lang="en-US" sz="1350" dirty="0" smtClean="0">
                <a:hlinkClick r:id="rId3"/>
              </a:rPr>
              <a:t>Access and Use</a:t>
            </a:r>
            <a:r>
              <a:rPr lang="en-US" sz="1350" dirty="0" smtClean="0"/>
              <a:t>.</a:t>
            </a:r>
            <a:endParaRPr lang="en-US" sz="1350" dirty="0"/>
          </a:p>
        </p:txBody>
      </p:sp>
    </p:spTree>
    <p:extLst>
      <p:ext uri="{BB962C8B-B14F-4D97-AF65-F5344CB8AC3E}">
        <p14:creationId xmlns:p14="http://schemas.microsoft.com/office/powerpoint/2010/main" val="2491697542"/>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48823" y="2362200"/>
            <a:ext cx="7366335" cy="2980558"/>
          </a:xfrm>
        </p:spPr>
        <p:txBody>
          <a:bodyPr>
            <a:normAutofit/>
          </a:bodyPr>
          <a:lstStyle/>
          <a:p>
            <a:pPr marL="0" indent="0" algn="ctr">
              <a:buNone/>
            </a:pPr>
            <a:r>
              <a:rPr lang="en-US" sz="4000" dirty="0" smtClean="0"/>
              <a:t>Questions</a:t>
            </a:r>
            <a:endParaRPr lang="en-US" sz="4000" dirty="0"/>
          </a:p>
        </p:txBody>
      </p:sp>
    </p:spTree>
    <p:extLst>
      <p:ext uri="{BB962C8B-B14F-4D97-AF65-F5344CB8AC3E}">
        <p14:creationId xmlns:p14="http://schemas.microsoft.com/office/powerpoint/2010/main" val="25747872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Organization and Fees</a:t>
            </a:r>
            <a:endParaRPr lang="en-US" dirty="0"/>
          </a:p>
        </p:txBody>
      </p:sp>
    </p:spTree>
    <p:extLst>
      <p:ext uri="{BB962C8B-B14F-4D97-AF65-F5344CB8AC3E}">
        <p14:creationId xmlns:p14="http://schemas.microsoft.com/office/powerpoint/2010/main" val="2894797968"/>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Partnership</a:t>
            </a:r>
            <a:endParaRPr lang="en-US" dirty="0"/>
          </a:p>
        </p:txBody>
      </p:sp>
      <p:sp>
        <p:nvSpPr>
          <p:cNvPr id="3" name="Content Placeholder 2"/>
          <p:cNvSpPr>
            <a:spLocks noGrp="1"/>
          </p:cNvSpPr>
          <p:nvPr>
            <p:ph idx="1"/>
          </p:nvPr>
        </p:nvSpPr>
        <p:spPr/>
        <p:txBody>
          <a:bodyPr/>
          <a:lstStyle/>
          <a:p>
            <a:r>
              <a:rPr lang="en-US" dirty="0" smtClean="0"/>
              <a:t>Requirements</a:t>
            </a:r>
          </a:p>
          <a:p>
            <a:pPr lvl="1"/>
            <a:r>
              <a:rPr lang="en-US" dirty="0" smtClean="0"/>
              <a:t>Member agreement</a:t>
            </a:r>
          </a:p>
          <a:p>
            <a:pPr lvl="1"/>
            <a:r>
              <a:rPr lang="en-US" dirty="0" smtClean="0"/>
              <a:t>Information about print holdings</a:t>
            </a:r>
          </a:p>
          <a:p>
            <a:pPr lvl="1"/>
            <a:r>
              <a:rPr lang="en-US" dirty="0">
                <a:hlinkClick r:id="rId3"/>
              </a:rPr>
              <a:t>http://www.hathitrust.org/eligibility_agreements</a:t>
            </a:r>
            <a:endParaRPr lang="en-US" dirty="0"/>
          </a:p>
          <a:p>
            <a:r>
              <a:rPr lang="en-US" dirty="0" smtClean="0"/>
              <a:t>Authentication via Shibboleth</a:t>
            </a:r>
          </a:p>
          <a:p>
            <a:r>
              <a:rPr lang="en-US" dirty="0" smtClean="0"/>
              <a:t>Checklist</a:t>
            </a:r>
          </a:p>
          <a:p>
            <a:pPr lvl="1"/>
            <a:r>
              <a:rPr lang="en-US" dirty="0" smtClean="0">
                <a:hlinkClick r:id="rId4"/>
              </a:rPr>
              <a:t>http://www.hathitrust.org/partnership_checklist</a:t>
            </a:r>
            <a:endParaRPr lang="en-US" dirty="0" smtClean="0"/>
          </a:p>
        </p:txBody>
      </p:sp>
    </p:spTree>
    <p:extLst>
      <p:ext uri="{BB962C8B-B14F-4D97-AF65-F5344CB8AC3E}">
        <p14:creationId xmlns:p14="http://schemas.microsoft.com/office/powerpoint/2010/main" val="5247625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94900" y="2601885"/>
            <a:ext cx="7366335" cy="2170572"/>
          </a:xfrm>
        </p:spPr>
        <p:txBody>
          <a:bodyPr>
            <a:normAutofit/>
          </a:bodyPr>
          <a:lstStyle/>
          <a:p>
            <a:pPr marL="0" indent="0" algn="ctr">
              <a:buNone/>
            </a:pPr>
            <a:r>
              <a:rPr lang="en-US" sz="4000" dirty="0" smtClean="0"/>
              <a:t>Compliance with TRAC</a:t>
            </a:r>
            <a:endParaRPr lang="en-US" sz="4000" dirty="0"/>
          </a:p>
        </p:txBody>
      </p:sp>
    </p:spTree>
    <p:extLst>
      <p:ext uri="{BB962C8B-B14F-4D97-AF65-F5344CB8AC3E}">
        <p14:creationId xmlns:p14="http://schemas.microsoft.com/office/powerpoint/2010/main" val="885440474"/>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eft Arrow 11"/>
          <p:cNvSpPr/>
          <p:nvPr/>
        </p:nvSpPr>
        <p:spPr>
          <a:xfrm rot="16200000">
            <a:off x="6331855" y="1389589"/>
            <a:ext cx="470113" cy="306543"/>
          </a:xfrm>
          <a:prstGeom prst="lef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hueOff val="0"/>
              <a:satOff val="0"/>
              <a:lumOff val="0"/>
              <a:alphaOff val="0"/>
            </a:schemeClr>
          </a:fontRef>
        </p:style>
      </p:sp>
      <p:sp>
        <p:nvSpPr>
          <p:cNvPr id="17" name="Oval 16"/>
          <p:cNvSpPr/>
          <p:nvPr/>
        </p:nvSpPr>
        <p:spPr>
          <a:xfrm>
            <a:off x="379125" y="6009644"/>
            <a:ext cx="8485076" cy="691068"/>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HathiTrust</a:t>
            </a:r>
          </a:p>
        </p:txBody>
      </p:sp>
      <p:sp>
        <p:nvSpPr>
          <p:cNvPr id="9" name="Left Arrow 8"/>
          <p:cNvSpPr/>
          <p:nvPr/>
        </p:nvSpPr>
        <p:spPr>
          <a:xfrm rot="16200000">
            <a:off x="2250652" y="1389591"/>
            <a:ext cx="470113" cy="306537"/>
          </a:xfrm>
          <a:prstGeom prst="lef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hueOff val="0"/>
              <a:satOff val="0"/>
              <a:lumOff val="0"/>
              <a:alphaOff val="0"/>
            </a:schemeClr>
          </a:fontRef>
        </p:style>
      </p:sp>
      <p:sp>
        <p:nvSpPr>
          <p:cNvPr id="11" name="Left Arrow 10"/>
          <p:cNvSpPr/>
          <p:nvPr/>
        </p:nvSpPr>
        <p:spPr>
          <a:xfrm rot="1314328">
            <a:off x="4401045" y="561727"/>
            <a:ext cx="440812" cy="209166"/>
          </a:xfrm>
          <a:prstGeom prst="lef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hueOff val="0"/>
              <a:satOff val="0"/>
              <a:lumOff val="0"/>
              <a:alphaOff val="0"/>
            </a:schemeClr>
          </a:fontRef>
        </p:style>
      </p:sp>
      <p:sp>
        <p:nvSpPr>
          <p:cNvPr id="14" name="Rounded Rectangle 10"/>
          <p:cNvSpPr/>
          <p:nvPr/>
        </p:nvSpPr>
        <p:spPr>
          <a:xfrm>
            <a:off x="4959741" y="417062"/>
            <a:ext cx="3426958" cy="492905"/>
          </a:xfrm>
          <a:prstGeom prst="rect">
            <a:avLst/>
          </a:prstGeom>
        </p:spPr>
        <p:style>
          <a:lnRef idx="3">
            <a:schemeClr val="lt1"/>
          </a:lnRef>
          <a:fillRef idx="1">
            <a:schemeClr val="accent1"/>
          </a:fillRef>
          <a:effectRef idx="1">
            <a:schemeClr val="accent1"/>
          </a:effectRef>
          <a:fontRef idx="minor">
            <a:schemeClr val="lt1"/>
          </a:fontRef>
        </p:style>
        <p:txBody>
          <a:bodyPr lIns="53340" tIns="53340" rIns="53340" bIns="53340" spcCol="1270" anchor="ctr"/>
          <a:lstStyle/>
          <a:p>
            <a:pPr algn="ctr" defTabSz="1244600" fontAlgn="auto">
              <a:lnSpc>
                <a:spcPct val="90000"/>
              </a:lnSpc>
              <a:spcBef>
                <a:spcPts val="0"/>
              </a:spcBef>
              <a:spcAft>
                <a:spcPct val="35000"/>
              </a:spcAft>
              <a:defRPr/>
            </a:pPr>
            <a:r>
              <a:rPr lang="en-US" dirty="0" smtClean="0"/>
              <a:t>Strategic Advisory Board</a:t>
            </a:r>
            <a:endParaRPr lang="en-US" dirty="0"/>
          </a:p>
        </p:txBody>
      </p:sp>
      <p:sp>
        <p:nvSpPr>
          <p:cNvPr id="16391" name="TextBox 19"/>
          <p:cNvSpPr txBox="1">
            <a:spLocks noChangeArrowheads="1"/>
          </p:cNvSpPr>
          <p:nvPr/>
        </p:nvSpPr>
        <p:spPr bwMode="auto">
          <a:xfrm>
            <a:off x="649614" y="712457"/>
            <a:ext cx="37700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000" dirty="0" smtClean="0"/>
              <a:t>Budget/Finances Decision-making</a:t>
            </a:r>
            <a:endParaRPr lang="en-US" sz="2000" dirty="0"/>
          </a:p>
        </p:txBody>
      </p:sp>
      <p:sp>
        <p:nvSpPr>
          <p:cNvPr id="16392" name="TextBox 20"/>
          <p:cNvSpPr txBox="1">
            <a:spLocks noChangeArrowheads="1"/>
          </p:cNvSpPr>
          <p:nvPr/>
        </p:nvSpPr>
        <p:spPr bwMode="auto">
          <a:xfrm>
            <a:off x="4998167" y="879813"/>
            <a:ext cx="39039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000" dirty="0"/>
              <a:t>Guidance on Policy, </a:t>
            </a:r>
            <a:r>
              <a:rPr lang="en-US" sz="2000" dirty="0" smtClean="0"/>
              <a:t>Planning</a:t>
            </a:r>
            <a:endParaRPr lang="en-US" sz="2000" dirty="0"/>
          </a:p>
        </p:txBody>
      </p:sp>
      <p:sp>
        <p:nvSpPr>
          <p:cNvPr id="21" name="Rounded Rectangle 20"/>
          <p:cNvSpPr/>
          <p:nvPr/>
        </p:nvSpPr>
        <p:spPr>
          <a:xfrm>
            <a:off x="1437261" y="4048497"/>
            <a:ext cx="6296869" cy="1421839"/>
          </a:xfrm>
          <a:prstGeom prst="roundRect">
            <a:avLst/>
          </a:prstGeom>
          <a:solidFill>
            <a:srgbClr val="FF6600"/>
          </a:solidFill>
        </p:spPr>
        <p:style>
          <a:lnRef idx="3">
            <a:schemeClr val="lt1"/>
          </a:lnRef>
          <a:fillRef idx="1">
            <a:schemeClr val="accent6"/>
          </a:fillRef>
          <a:effectRef idx="1">
            <a:schemeClr val="accent6"/>
          </a:effectRef>
          <a:fontRef idx="minor">
            <a:schemeClr val="lt1"/>
          </a:fontRef>
        </p:style>
        <p:txBody>
          <a:bodyPr rtlCol="0" anchor="ctr"/>
          <a:lstStyle/>
          <a:p>
            <a:pPr fontAlgn="auto">
              <a:spcAft>
                <a:spcPts val="0"/>
              </a:spcAft>
              <a:defRPr/>
            </a:pPr>
            <a:endParaRPr lang="en-US" sz="600" dirty="0" smtClean="0">
              <a:solidFill>
                <a:schemeClr val="bg1"/>
              </a:solidFill>
            </a:endParaRPr>
          </a:p>
          <a:p>
            <a:pPr marL="285750" indent="-285750" fontAlgn="auto">
              <a:spcAft>
                <a:spcPts val="0"/>
              </a:spcAft>
              <a:buFont typeface="Arial"/>
              <a:buChar char="•"/>
              <a:defRPr/>
            </a:pPr>
            <a:r>
              <a:rPr lang="en-US" dirty="0" smtClean="0">
                <a:solidFill>
                  <a:schemeClr val="bg1"/>
                </a:solidFill>
              </a:rPr>
              <a:t>Driven </a:t>
            </a:r>
            <a:r>
              <a:rPr lang="en-US" dirty="0">
                <a:solidFill>
                  <a:schemeClr val="bg1"/>
                </a:solidFill>
              </a:rPr>
              <a:t>by needs of </a:t>
            </a:r>
            <a:r>
              <a:rPr lang="en-US" dirty="0" smtClean="0">
                <a:solidFill>
                  <a:schemeClr val="bg1"/>
                </a:solidFill>
              </a:rPr>
              <a:t>institutions</a:t>
            </a:r>
          </a:p>
          <a:p>
            <a:pPr marL="285750" indent="-285750" fontAlgn="auto">
              <a:spcAft>
                <a:spcPts val="0"/>
              </a:spcAft>
              <a:buFont typeface="Arial"/>
              <a:buChar char="•"/>
              <a:defRPr/>
            </a:pPr>
            <a:r>
              <a:rPr lang="en-US" dirty="0" smtClean="0">
                <a:solidFill>
                  <a:schemeClr val="bg1"/>
                </a:solidFill>
              </a:rPr>
              <a:t>Leverage </a:t>
            </a:r>
            <a:r>
              <a:rPr lang="en-US" dirty="0">
                <a:solidFill>
                  <a:schemeClr val="bg1"/>
                </a:solidFill>
              </a:rPr>
              <a:t>across the </a:t>
            </a:r>
            <a:r>
              <a:rPr lang="en-US" dirty="0" smtClean="0">
                <a:solidFill>
                  <a:schemeClr val="bg1"/>
                </a:solidFill>
              </a:rPr>
              <a:t>partnership</a:t>
            </a:r>
          </a:p>
          <a:p>
            <a:pPr marL="285750" indent="-285750" fontAlgn="auto">
              <a:spcAft>
                <a:spcPts val="0"/>
              </a:spcAft>
              <a:buFont typeface="Arial"/>
              <a:buChar char="•"/>
              <a:defRPr/>
            </a:pPr>
            <a:r>
              <a:rPr lang="en-US" dirty="0" smtClean="0">
                <a:solidFill>
                  <a:schemeClr val="bg1"/>
                </a:solidFill>
              </a:rPr>
              <a:t>Projects</a:t>
            </a:r>
            <a:r>
              <a:rPr lang="en-US" dirty="0">
                <a:solidFill>
                  <a:schemeClr val="bg1"/>
                </a:solidFill>
              </a:rPr>
              <a:t>, G</a:t>
            </a:r>
            <a:r>
              <a:rPr lang="en-US" dirty="0" smtClean="0">
                <a:solidFill>
                  <a:schemeClr val="bg1"/>
                </a:solidFill>
              </a:rPr>
              <a:t>rant Work</a:t>
            </a:r>
            <a:r>
              <a:rPr lang="en-US" dirty="0">
                <a:solidFill>
                  <a:schemeClr val="bg1"/>
                </a:solidFill>
              </a:rPr>
              <a:t>, </a:t>
            </a:r>
            <a:r>
              <a:rPr lang="en-US" dirty="0" smtClean="0">
                <a:solidFill>
                  <a:schemeClr val="bg1"/>
                </a:solidFill>
              </a:rPr>
              <a:t>Ingest Specifications</a:t>
            </a:r>
            <a:r>
              <a:rPr lang="en-US" dirty="0">
                <a:solidFill>
                  <a:schemeClr val="bg1"/>
                </a:solidFill>
              </a:rPr>
              <a:t>, </a:t>
            </a:r>
            <a:r>
              <a:rPr lang="en-US" dirty="0" err="1" smtClean="0">
                <a:solidFill>
                  <a:schemeClr val="bg1"/>
                </a:solidFill>
              </a:rPr>
              <a:t>PageTurner</a:t>
            </a:r>
            <a:r>
              <a:rPr lang="en-US" dirty="0">
                <a:solidFill>
                  <a:schemeClr val="bg1"/>
                </a:solidFill>
              </a:rPr>
              <a:t>, </a:t>
            </a:r>
            <a:r>
              <a:rPr lang="en-US" dirty="0" smtClean="0">
                <a:solidFill>
                  <a:schemeClr val="bg1"/>
                </a:solidFill>
              </a:rPr>
              <a:t>Bibliographic Data Management</a:t>
            </a:r>
            <a:endParaRPr lang="en-US" dirty="0">
              <a:solidFill>
                <a:schemeClr val="bg1"/>
              </a:solidFill>
            </a:endParaRPr>
          </a:p>
        </p:txBody>
      </p:sp>
      <p:sp>
        <p:nvSpPr>
          <p:cNvPr id="22" name="Rounded Rectangle 10"/>
          <p:cNvSpPr/>
          <p:nvPr/>
        </p:nvSpPr>
        <p:spPr>
          <a:xfrm>
            <a:off x="851765" y="249707"/>
            <a:ext cx="3426958" cy="474684"/>
          </a:xfrm>
          <a:prstGeom prst="rect">
            <a:avLst/>
          </a:prstGeom>
        </p:spPr>
        <p:style>
          <a:lnRef idx="3">
            <a:schemeClr val="lt1"/>
          </a:lnRef>
          <a:fillRef idx="1">
            <a:schemeClr val="accent2"/>
          </a:fillRef>
          <a:effectRef idx="1">
            <a:schemeClr val="accent2"/>
          </a:effectRef>
          <a:fontRef idx="minor">
            <a:schemeClr val="lt1"/>
          </a:fontRef>
        </p:style>
        <p:txBody>
          <a:bodyPr lIns="53340" tIns="53340" rIns="53340" bIns="53340" spcCol="1270" anchor="ctr"/>
          <a:lstStyle/>
          <a:p>
            <a:pPr algn="ctr" defTabSz="1244600" fontAlgn="auto">
              <a:lnSpc>
                <a:spcPct val="90000"/>
              </a:lnSpc>
              <a:spcBef>
                <a:spcPts val="0"/>
              </a:spcBef>
              <a:spcAft>
                <a:spcPct val="35000"/>
              </a:spcAft>
              <a:defRPr/>
            </a:pPr>
            <a:r>
              <a:rPr lang="en-US" dirty="0" smtClean="0"/>
              <a:t>Executive Committee</a:t>
            </a:r>
            <a:endParaRPr lang="en-US" dirty="0"/>
          </a:p>
        </p:txBody>
      </p:sp>
      <p:sp>
        <p:nvSpPr>
          <p:cNvPr id="7" name="TextBox 6"/>
          <p:cNvSpPr txBox="1"/>
          <p:nvPr/>
        </p:nvSpPr>
        <p:spPr>
          <a:xfrm>
            <a:off x="3108818" y="1307804"/>
            <a:ext cx="2995080" cy="984885"/>
          </a:xfrm>
          <a:prstGeom prst="rect">
            <a:avLst/>
          </a:prstGeom>
          <a:noFill/>
        </p:spPr>
        <p:txBody>
          <a:bodyPr wrap="square" rtlCol="0">
            <a:spAutoFit/>
          </a:bodyPr>
          <a:lstStyle/>
          <a:p>
            <a:pPr algn="ctr"/>
            <a:r>
              <a:rPr lang="en-US" sz="2000" dirty="0"/>
              <a:t>Collective Work: Working Groups and Committees</a:t>
            </a:r>
          </a:p>
          <a:p>
            <a:pPr algn="ctr"/>
            <a:endParaRPr lang="en-US" dirty="0"/>
          </a:p>
        </p:txBody>
      </p:sp>
      <p:sp>
        <p:nvSpPr>
          <p:cNvPr id="8" name="TextBox 7"/>
          <p:cNvSpPr txBox="1"/>
          <p:nvPr/>
        </p:nvSpPr>
        <p:spPr>
          <a:xfrm>
            <a:off x="1819796" y="2263169"/>
            <a:ext cx="2331613" cy="1200329"/>
          </a:xfrm>
          <a:prstGeom prst="rect">
            <a:avLst/>
          </a:prstGeom>
          <a:noFill/>
        </p:spPr>
        <p:txBody>
          <a:bodyPr wrap="square" rtlCol="0">
            <a:spAutoFit/>
          </a:bodyPr>
          <a:lstStyle/>
          <a:p>
            <a:r>
              <a:rPr lang="en-US" dirty="0" smtClean="0"/>
              <a:t>Operational</a:t>
            </a:r>
          </a:p>
          <a:p>
            <a:pPr marL="285750" indent="-285750">
              <a:buFont typeface="Arial"/>
              <a:buChar char="•"/>
            </a:pPr>
            <a:r>
              <a:rPr lang="en-US" dirty="0" smtClean="0"/>
              <a:t>Communications</a:t>
            </a:r>
          </a:p>
          <a:p>
            <a:pPr marL="285750" indent="-285750">
              <a:buFont typeface="Arial"/>
              <a:buChar char="•"/>
            </a:pPr>
            <a:r>
              <a:rPr lang="en-US" dirty="0" smtClean="0"/>
              <a:t>User Support</a:t>
            </a:r>
          </a:p>
          <a:p>
            <a:pPr marL="285750" indent="-285750">
              <a:buFont typeface="Arial"/>
              <a:buChar char="•"/>
            </a:pPr>
            <a:r>
              <a:rPr lang="en-US" dirty="0" smtClean="0"/>
              <a:t>User Experience</a:t>
            </a:r>
            <a:endParaRPr lang="en-US" dirty="0"/>
          </a:p>
        </p:txBody>
      </p:sp>
      <p:sp>
        <p:nvSpPr>
          <p:cNvPr id="26" name="Rounded Rectangle 10"/>
          <p:cNvSpPr/>
          <p:nvPr/>
        </p:nvSpPr>
        <p:spPr>
          <a:xfrm>
            <a:off x="1453800" y="2046569"/>
            <a:ext cx="2924139" cy="1441074"/>
          </a:xfrm>
          <a:prstGeom prst="rect">
            <a:avLst/>
          </a:prstGeom>
        </p:spPr>
        <p:style>
          <a:lnRef idx="3">
            <a:schemeClr val="lt1"/>
          </a:lnRef>
          <a:fillRef idx="1">
            <a:schemeClr val="accent2"/>
          </a:fillRef>
          <a:effectRef idx="1">
            <a:schemeClr val="accent2"/>
          </a:effectRef>
          <a:fontRef idx="minor">
            <a:schemeClr val="lt1"/>
          </a:fontRef>
        </p:style>
        <p:txBody>
          <a:bodyPr lIns="53340" tIns="53340" rIns="53340" bIns="53340" spcCol="1270" anchor="ctr"/>
          <a:lstStyle/>
          <a:p>
            <a:r>
              <a:rPr lang="en-US" dirty="0"/>
              <a:t>	</a:t>
            </a:r>
            <a:r>
              <a:rPr lang="en-US" dirty="0" smtClean="0"/>
              <a:t>Operational</a:t>
            </a:r>
            <a:endParaRPr lang="en-US" dirty="0"/>
          </a:p>
          <a:p>
            <a:pPr marL="742950" lvl="1" indent="-285750">
              <a:buFont typeface="Arial"/>
              <a:buChar char="•"/>
            </a:pPr>
            <a:r>
              <a:rPr lang="en-US" dirty="0"/>
              <a:t>Communications</a:t>
            </a:r>
          </a:p>
          <a:p>
            <a:pPr marL="742950" lvl="1" indent="-285750">
              <a:buFont typeface="Arial"/>
              <a:buChar char="•"/>
            </a:pPr>
            <a:r>
              <a:rPr lang="en-US" dirty="0"/>
              <a:t>User Support</a:t>
            </a:r>
          </a:p>
          <a:p>
            <a:pPr marL="742950" lvl="1" indent="-285750">
              <a:buFont typeface="Arial"/>
              <a:buChar char="•"/>
            </a:pPr>
            <a:r>
              <a:rPr lang="en-US" dirty="0"/>
              <a:t>User </a:t>
            </a:r>
            <a:r>
              <a:rPr lang="en-US" dirty="0" smtClean="0"/>
              <a:t>Experience</a:t>
            </a:r>
          </a:p>
        </p:txBody>
      </p:sp>
      <p:sp>
        <p:nvSpPr>
          <p:cNvPr id="27" name="Rounded Rectangle 10"/>
          <p:cNvSpPr/>
          <p:nvPr/>
        </p:nvSpPr>
        <p:spPr>
          <a:xfrm>
            <a:off x="4884427" y="2045359"/>
            <a:ext cx="2849703" cy="1418139"/>
          </a:xfrm>
          <a:prstGeom prst="rect">
            <a:avLst/>
          </a:prstGeom>
        </p:spPr>
        <p:style>
          <a:lnRef idx="3">
            <a:schemeClr val="lt1"/>
          </a:lnRef>
          <a:fillRef idx="1">
            <a:schemeClr val="accent1"/>
          </a:fillRef>
          <a:effectRef idx="1">
            <a:schemeClr val="accent1"/>
          </a:effectRef>
          <a:fontRef idx="minor">
            <a:schemeClr val="lt1"/>
          </a:fontRef>
        </p:style>
        <p:txBody>
          <a:bodyPr lIns="53340" tIns="53340" rIns="53340" bIns="53340" spcCol="1270" anchor="ctr"/>
          <a:lstStyle/>
          <a:p>
            <a:pPr lvl="1"/>
            <a:r>
              <a:rPr lang="en-US" dirty="0"/>
              <a:t>Strategic</a:t>
            </a:r>
          </a:p>
          <a:p>
            <a:pPr marL="742950" lvl="1" indent="-285750">
              <a:buFont typeface="Arial"/>
              <a:buChar char="•"/>
            </a:pPr>
            <a:r>
              <a:rPr lang="en-US" dirty="0"/>
              <a:t>Collections</a:t>
            </a:r>
          </a:p>
          <a:p>
            <a:pPr marL="742950" lvl="1" indent="-285750">
              <a:buFont typeface="Arial"/>
              <a:buChar char="•"/>
            </a:pPr>
            <a:r>
              <a:rPr lang="en-US" dirty="0"/>
              <a:t>Discovery Interface</a:t>
            </a:r>
          </a:p>
          <a:p>
            <a:pPr marL="742950" lvl="1" indent="-285750">
              <a:buFont typeface="Arial"/>
              <a:buChar char="•"/>
            </a:pPr>
            <a:r>
              <a:rPr lang="en-US" dirty="0"/>
              <a:t>Full-text Search</a:t>
            </a:r>
          </a:p>
        </p:txBody>
      </p:sp>
      <p:sp>
        <p:nvSpPr>
          <p:cNvPr id="10" name="TextBox 9"/>
          <p:cNvSpPr txBox="1"/>
          <p:nvPr/>
        </p:nvSpPr>
        <p:spPr>
          <a:xfrm>
            <a:off x="3500272" y="3648387"/>
            <a:ext cx="1952488" cy="400110"/>
          </a:xfrm>
          <a:prstGeom prst="rect">
            <a:avLst/>
          </a:prstGeom>
          <a:noFill/>
        </p:spPr>
        <p:txBody>
          <a:bodyPr wrap="square" rtlCol="0">
            <a:spAutoFit/>
          </a:bodyPr>
          <a:lstStyle/>
          <a:p>
            <a:r>
              <a:rPr lang="en-US" sz="2000" dirty="0">
                <a:solidFill>
                  <a:srgbClr val="404040"/>
                </a:solidFill>
              </a:rPr>
              <a:t>Distributed </a:t>
            </a:r>
            <a:r>
              <a:rPr lang="en-US" sz="2000" dirty="0" smtClean="0">
                <a:solidFill>
                  <a:srgbClr val="404040"/>
                </a:solidFill>
              </a:rPr>
              <a:t>work</a:t>
            </a:r>
            <a:endParaRPr lang="en-US" sz="2000" dirty="0">
              <a:solidFill>
                <a:srgbClr val="404040"/>
              </a:solidFill>
            </a:endParaRPr>
          </a:p>
        </p:txBody>
      </p:sp>
      <p:sp>
        <p:nvSpPr>
          <p:cNvPr id="29" name="Left Arrow 28"/>
          <p:cNvSpPr/>
          <p:nvPr/>
        </p:nvSpPr>
        <p:spPr>
          <a:xfrm rot="8110184">
            <a:off x="943986" y="5591482"/>
            <a:ext cx="470113" cy="306537"/>
          </a:xfrm>
          <a:prstGeom prst="leftArrow">
            <a:avLst>
              <a:gd name="adj1" fmla="val 60000"/>
              <a:gd name="adj2" fmla="val 50000"/>
            </a:avLst>
          </a:prstGeom>
          <a:solidFill>
            <a:srgbClr val="FF6600"/>
          </a:solidFill>
        </p:spPr>
        <p:style>
          <a:lnRef idx="0">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hueOff val="0"/>
              <a:satOff val="0"/>
              <a:lumOff val="0"/>
              <a:alphaOff val="0"/>
            </a:schemeClr>
          </a:fontRef>
        </p:style>
      </p:sp>
      <p:sp>
        <p:nvSpPr>
          <p:cNvPr id="30" name="Left Arrow 29"/>
          <p:cNvSpPr/>
          <p:nvPr/>
        </p:nvSpPr>
        <p:spPr>
          <a:xfrm rot="2496410">
            <a:off x="7835562" y="5572525"/>
            <a:ext cx="470113" cy="306537"/>
          </a:xfrm>
          <a:prstGeom prst="leftArrow">
            <a:avLst>
              <a:gd name="adj1" fmla="val 60000"/>
              <a:gd name="adj2" fmla="val 50000"/>
            </a:avLst>
          </a:prstGeom>
          <a:solidFill>
            <a:srgbClr val="FF6600"/>
          </a:solidFill>
        </p:spPr>
        <p:style>
          <a:lnRef idx="0">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416200048"/>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623750" y="260350"/>
            <a:ext cx="3608650" cy="316865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p>
        </p:txBody>
      </p:sp>
      <p:pic>
        <p:nvPicPr>
          <p:cNvPr id="2" name="Picture 1" descr="SENYLRC-FuncFram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265387"/>
            <a:ext cx="8741082" cy="3163613"/>
          </a:xfrm>
          <a:prstGeom prst="rect">
            <a:avLst/>
          </a:prstGeom>
        </p:spPr>
      </p:pic>
      <p:pic>
        <p:nvPicPr>
          <p:cNvPr id="3" name="Picture 2" descr="SENYLRC-FuncFram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3458322"/>
            <a:ext cx="8741082" cy="3383055"/>
          </a:xfrm>
          <a:prstGeom prst="rect">
            <a:avLst/>
          </a:prstGeom>
        </p:spPr>
      </p:pic>
      <p:sp>
        <p:nvSpPr>
          <p:cNvPr id="11" name="Rounded Rectangle 10"/>
          <p:cNvSpPr/>
          <p:nvPr/>
        </p:nvSpPr>
        <p:spPr>
          <a:xfrm>
            <a:off x="469900" y="5149850"/>
            <a:ext cx="266700" cy="1905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p>
        </p:txBody>
      </p:sp>
      <p:sp>
        <p:nvSpPr>
          <p:cNvPr id="72710" name="TextBox 11"/>
          <p:cNvSpPr txBox="1">
            <a:spLocks noChangeArrowheads="1"/>
          </p:cNvSpPr>
          <p:nvPr/>
        </p:nvSpPr>
        <p:spPr bwMode="auto">
          <a:xfrm>
            <a:off x="736600" y="5073650"/>
            <a:ext cx="10795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100"/>
              <a:t>Financial contributions </a:t>
            </a:r>
            <a:r>
              <a:rPr lang="en-US" sz="1100">
                <a:solidFill>
                  <a:srgbClr val="000000"/>
                </a:solidFill>
              </a:rPr>
              <a:t>of partners</a:t>
            </a:r>
          </a:p>
        </p:txBody>
      </p:sp>
      <p:sp>
        <p:nvSpPr>
          <p:cNvPr id="72711" name="TextBox 16"/>
          <p:cNvSpPr txBox="1">
            <a:spLocks noChangeArrowheads="1"/>
          </p:cNvSpPr>
          <p:nvPr/>
        </p:nvSpPr>
        <p:spPr bwMode="auto">
          <a:xfrm>
            <a:off x="3781425" y="5149850"/>
            <a:ext cx="29019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t>HathiTrust Functional Framework</a:t>
            </a:r>
          </a:p>
        </p:txBody>
      </p:sp>
    </p:spTree>
    <p:extLst>
      <p:ext uri="{BB962C8B-B14F-4D97-AF65-F5344CB8AC3E}">
        <p14:creationId xmlns:p14="http://schemas.microsoft.com/office/powerpoint/2010/main" val="1573992907"/>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Constitutional Convention</a:t>
            </a:r>
            <a:endParaRPr lang="en-US" dirty="0"/>
          </a:p>
        </p:txBody>
      </p:sp>
      <p:sp>
        <p:nvSpPr>
          <p:cNvPr id="3" name="Content Placeholder 2"/>
          <p:cNvSpPr>
            <a:spLocks noGrp="1"/>
          </p:cNvSpPr>
          <p:nvPr>
            <p:ph idx="1"/>
          </p:nvPr>
        </p:nvSpPr>
        <p:spPr/>
        <p:txBody>
          <a:bodyPr>
            <a:normAutofit/>
          </a:bodyPr>
          <a:lstStyle/>
          <a:p>
            <a:r>
              <a:rPr lang="en-US" dirty="0" smtClean="0"/>
              <a:t>October 2011</a:t>
            </a:r>
          </a:p>
          <a:p>
            <a:r>
              <a:rPr lang="en-US" dirty="0" smtClean="0"/>
              <a:t>52 partners</a:t>
            </a:r>
          </a:p>
          <a:p>
            <a:r>
              <a:rPr lang="en-US" dirty="0" smtClean="0"/>
              <a:t>3-year review overseen by SAB</a:t>
            </a:r>
          </a:p>
          <a:p>
            <a:r>
              <a:rPr lang="en-US" dirty="0" smtClean="0"/>
              <a:t>Ballot Proposals</a:t>
            </a:r>
          </a:p>
          <a:p>
            <a:pPr lvl="1"/>
            <a:r>
              <a:rPr lang="en-US" dirty="0" smtClean="0"/>
              <a:t>Print monograph storage</a:t>
            </a:r>
          </a:p>
          <a:p>
            <a:pPr lvl="1"/>
            <a:r>
              <a:rPr lang="en-US" dirty="0" smtClean="0"/>
              <a:t>Approval Process for development initiatives</a:t>
            </a:r>
          </a:p>
          <a:p>
            <a:pPr lvl="1"/>
            <a:r>
              <a:rPr lang="en-US" dirty="0" smtClean="0"/>
              <a:t>U.S</a:t>
            </a:r>
            <a:r>
              <a:rPr lang="en-US" dirty="0"/>
              <a:t>. Government Documents</a:t>
            </a:r>
          </a:p>
          <a:p>
            <a:pPr lvl="1"/>
            <a:r>
              <a:rPr lang="en-US" dirty="0" smtClean="0"/>
              <a:t>Fee-for-service </a:t>
            </a:r>
            <a:r>
              <a:rPr lang="en-US" dirty="0"/>
              <a:t>content </a:t>
            </a:r>
            <a:r>
              <a:rPr lang="en-US" dirty="0" smtClean="0"/>
              <a:t>deposit</a:t>
            </a:r>
          </a:p>
          <a:p>
            <a:pPr lvl="1"/>
            <a:r>
              <a:rPr lang="en-US" dirty="0"/>
              <a:t>Governance</a:t>
            </a:r>
          </a:p>
          <a:p>
            <a:pPr lvl="1"/>
            <a:endParaRPr lang="en-US" dirty="0"/>
          </a:p>
          <a:p>
            <a:pPr lvl="1"/>
            <a:endParaRPr lang="en-US" dirty="0" smtClean="0"/>
          </a:p>
          <a:p>
            <a:pPr lvl="1"/>
            <a:endParaRPr lang="en-US" dirty="0"/>
          </a:p>
        </p:txBody>
      </p:sp>
    </p:spTree>
    <p:extLst>
      <p:ext uri="{BB962C8B-B14F-4D97-AF65-F5344CB8AC3E}">
        <p14:creationId xmlns:p14="http://schemas.microsoft.com/office/powerpoint/2010/main" val="2016708048"/>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2386730" y="3787364"/>
            <a:ext cx="1708081" cy="153692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HathiTrust</a:t>
            </a:r>
          </a:p>
        </p:txBody>
      </p:sp>
      <p:sp>
        <p:nvSpPr>
          <p:cNvPr id="9" name="Left Arrow 8"/>
          <p:cNvSpPr/>
          <p:nvPr/>
        </p:nvSpPr>
        <p:spPr>
          <a:xfrm rot="12900000">
            <a:off x="1381772" y="3575038"/>
            <a:ext cx="1250719" cy="398983"/>
          </a:xfrm>
          <a:prstGeom prst="lef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hueOff val="0"/>
              <a:satOff val="0"/>
              <a:lumOff val="0"/>
              <a:alphaOff val="0"/>
            </a:schemeClr>
          </a:fontRef>
        </p:style>
      </p:sp>
      <p:grpSp>
        <p:nvGrpSpPr>
          <p:cNvPr id="3" name="Group 9"/>
          <p:cNvGrpSpPr>
            <a:grpSpLocks/>
          </p:cNvGrpSpPr>
          <p:nvPr/>
        </p:nvGrpSpPr>
        <p:grpSpPr bwMode="auto">
          <a:xfrm>
            <a:off x="538180" y="2745447"/>
            <a:ext cx="1476845" cy="1063527"/>
            <a:chOff x="4664" y="439903"/>
            <a:chExt cx="1827847" cy="1462278"/>
          </a:xfrm>
        </p:grpSpPr>
        <p:sp>
          <p:nvSpPr>
            <p:cNvPr id="15" name="Rounded Rectangle 14"/>
            <p:cNvSpPr/>
            <p:nvPr/>
          </p:nvSpPr>
          <p:spPr>
            <a:xfrm>
              <a:off x="4664" y="439903"/>
              <a:ext cx="1827847" cy="1462278"/>
            </a:xfrm>
            <a:prstGeom prst="roundRect">
              <a:avLst>
                <a:gd name="adj" fmla="val 100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6" name="Rounded Rectangle 7"/>
            <p:cNvSpPr/>
            <p:nvPr/>
          </p:nvSpPr>
          <p:spPr>
            <a:xfrm>
              <a:off x="47355" y="482237"/>
              <a:ext cx="1742463" cy="1377610"/>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1244600" fontAlgn="auto">
                <a:lnSpc>
                  <a:spcPct val="90000"/>
                </a:lnSpc>
                <a:spcBef>
                  <a:spcPts val="0"/>
                </a:spcBef>
                <a:spcAft>
                  <a:spcPct val="35000"/>
                </a:spcAft>
                <a:defRPr/>
              </a:pPr>
              <a:r>
                <a:rPr lang="en-US" dirty="0"/>
                <a:t>Executive Committee</a:t>
              </a:r>
            </a:p>
          </p:txBody>
        </p:sp>
      </p:grpSp>
      <p:sp>
        <p:nvSpPr>
          <p:cNvPr id="11" name="Left Arrow 10"/>
          <p:cNvSpPr/>
          <p:nvPr/>
        </p:nvSpPr>
        <p:spPr>
          <a:xfrm rot="19500000">
            <a:off x="1850426" y="2228925"/>
            <a:ext cx="1250719" cy="398983"/>
          </a:xfrm>
          <a:prstGeom prst="lef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hueOff val="0"/>
              <a:satOff val="0"/>
              <a:lumOff val="0"/>
              <a:alphaOff val="0"/>
            </a:schemeClr>
          </a:fontRef>
        </p:style>
      </p:sp>
      <p:sp>
        <p:nvSpPr>
          <p:cNvPr id="14" name="Rounded Rectangle 10"/>
          <p:cNvSpPr/>
          <p:nvPr/>
        </p:nvSpPr>
        <p:spPr>
          <a:xfrm>
            <a:off x="2386730" y="1352285"/>
            <a:ext cx="1409135" cy="1001949"/>
          </a:xfrm>
          <a:prstGeom prst="rect">
            <a:avLst/>
          </a:prstGeom>
        </p:spPr>
        <p:style>
          <a:lnRef idx="3">
            <a:schemeClr val="lt1"/>
          </a:lnRef>
          <a:fillRef idx="1">
            <a:schemeClr val="accent1"/>
          </a:fillRef>
          <a:effectRef idx="1">
            <a:schemeClr val="accent1"/>
          </a:effectRef>
          <a:fontRef idx="minor">
            <a:schemeClr val="lt1"/>
          </a:fontRef>
        </p:style>
        <p:txBody>
          <a:bodyPr lIns="53340" tIns="53340" rIns="53340" bIns="53340" spcCol="1270" anchor="ctr"/>
          <a:lstStyle/>
          <a:p>
            <a:pPr algn="ctr" defTabSz="1244600" fontAlgn="auto">
              <a:lnSpc>
                <a:spcPct val="90000"/>
              </a:lnSpc>
              <a:spcBef>
                <a:spcPts val="0"/>
              </a:spcBef>
              <a:spcAft>
                <a:spcPct val="35000"/>
              </a:spcAft>
              <a:defRPr/>
            </a:pPr>
            <a:r>
              <a:rPr lang="en-US" dirty="0"/>
              <a:t>Strategic Advisory Board</a:t>
            </a:r>
          </a:p>
        </p:txBody>
      </p:sp>
      <p:sp>
        <p:nvSpPr>
          <p:cNvPr id="87048" name="TextBox 19"/>
          <p:cNvSpPr txBox="1">
            <a:spLocks noChangeArrowheads="1"/>
          </p:cNvSpPr>
          <p:nvPr/>
        </p:nvSpPr>
        <p:spPr bwMode="auto">
          <a:xfrm>
            <a:off x="492277" y="4004067"/>
            <a:ext cx="1848550" cy="646331"/>
          </a:xfrm>
          <a:prstGeom prst="rect">
            <a:avLst/>
          </a:prstGeom>
          <a:noFill/>
          <a:ln w="9525">
            <a:noFill/>
            <a:miter lim="800000"/>
            <a:headEnd/>
            <a:tailEnd/>
          </a:ln>
        </p:spPr>
        <p:txBody>
          <a:bodyPr wrap="square">
            <a:prstTxWarp prst="textNoShape">
              <a:avLst/>
            </a:prstTxWarp>
            <a:spAutoFit/>
          </a:bodyPr>
          <a:lstStyle/>
          <a:p>
            <a:r>
              <a:rPr lang="en-US" dirty="0">
                <a:latin typeface="Calibri" charset="0"/>
              </a:rPr>
              <a:t>Budget/Finances</a:t>
            </a:r>
          </a:p>
          <a:p>
            <a:r>
              <a:rPr lang="en-US" dirty="0">
                <a:latin typeface="Calibri" charset="0"/>
              </a:rPr>
              <a:t>Decision-</a:t>
            </a:r>
            <a:r>
              <a:rPr lang="en-US" dirty="0" smtClean="0">
                <a:latin typeface="Calibri" charset="0"/>
              </a:rPr>
              <a:t>making</a:t>
            </a:r>
            <a:endParaRPr lang="en-US" dirty="0">
              <a:latin typeface="Calibri" charset="0"/>
            </a:endParaRPr>
          </a:p>
        </p:txBody>
      </p:sp>
      <p:sp>
        <p:nvSpPr>
          <p:cNvPr id="87049" name="TextBox 20"/>
          <p:cNvSpPr txBox="1">
            <a:spLocks noChangeArrowheads="1"/>
          </p:cNvSpPr>
          <p:nvPr/>
        </p:nvSpPr>
        <p:spPr bwMode="auto">
          <a:xfrm>
            <a:off x="2416084" y="2553121"/>
            <a:ext cx="1694028" cy="646331"/>
          </a:xfrm>
          <a:prstGeom prst="rect">
            <a:avLst/>
          </a:prstGeom>
          <a:noFill/>
          <a:ln w="9525">
            <a:noFill/>
            <a:miter lim="800000"/>
            <a:headEnd/>
            <a:tailEnd/>
          </a:ln>
        </p:spPr>
        <p:txBody>
          <a:bodyPr wrap="square">
            <a:prstTxWarp prst="textNoShape">
              <a:avLst/>
            </a:prstTxWarp>
            <a:spAutoFit/>
          </a:bodyPr>
          <a:lstStyle/>
          <a:p>
            <a:r>
              <a:rPr lang="en-US" dirty="0">
                <a:latin typeface="Calibri" charset="0"/>
              </a:rPr>
              <a:t>Guidance on Policy, </a:t>
            </a:r>
            <a:r>
              <a:rPr lang="en-US" dirty="0" smtClean="0">
                <a:latin typeface="Calibri" charset="0"/>
              </a:rPr>
              <a:t>Planning</a:t>
            </a:r>
            <a:endParaRPr lang="en-US" dirty="0">
              <a:latin typeface="Calibri" charset="0"/>
            </a:endParaRPr>
          </a:p>
        </p:txBody>
      </p:sp>
      <p:sp>
        <p:nvSpPr>
          <p:cNvPr id="12" name="Oval 11"/>
          <p:cNvSpPr/>
          <p:nvPr/>
        </p:nvSpPr>
        <p:spPr>
          <a:xfrm>
            <a:off x="5079024" y="1789184"/>
            <a:ext cx="3366887" cy="3029503"/>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TextBox 3"/>
          <p:cNvSpPr txBox="1"/>
          <p:nvPr/>
        </p:nvSpPr>
        <p:spPr>
          <a:xfrm>
            <a:off x="5477602" y="2553121"/>
            <a:ext cx="2601096" cy="1200329"/>
          </a:xfrm>
          <a:prstGeom prst="rect">
            <a:avLst/>
          </a:prstGeom>
          <a:noFill/>
        </p:spPr>
        <p:txBody>
          <a:bodyPr wrap="square" rtlCol="0">
            <a:spAutoFit/>
          </a:bodyPr>
          <a:lstStyle/>
          <a:p>
            <a:pPr marL="285750" indent="-285750">
              <a:buFont typeface="Arial"/>
              <a:buChar char="•"/>
            </a:pPr>
            <a:r>
              <a:rPr lang="en-US" dirty="0" smtClean="0">
                <a:solidFill>
                  <a:schemeClr val="bg1"/>
                </a:solidFill>
              </a:rPr>
              <a:t>12-member Board of Governors</a:t>
            </a:r>
          </a:p>
          <a:p>
            <a:pPr marL="285750" indent="-285750">
              <a:buFont typeface="Arial"/>
              <a:buChar char="•"/>
            </a:pPr>
            <a:r>
              <a:rPr lang="en-US" dirty="0">
                <a:solidFill>
                  <a:schemeClr val="bg1"/>
                </a:solidFill>
              </a:rPr>
              <a:t>Executive Committee</a:t>
            </a:r>
          </a:p>
          <a:p>
            <a:pPr marL="285750" indent="-285750">
              <a:buFont typeface="Arial"/>
              <a:buChar char="•"/>
            </a:pPr>
            <a:r>
              <a:rPr lang="en-US" dirty="0" smtClean="0">
                <a:solidFill>
                  <a:schemeClr val="bg1"/>
                </a:solidFill>
              </a:rPr>
              <a:t>Chief Executive Officer</a:t>
            </a:r>
          </a:p>
        </p:txBody>
      </p:sp>
      <p:sp>
        <p:nvSpPr>
          <p:cNvPr id="5" name="Right Arrow 4"/>
          <p:cNvSpPr/>
          <p:nvPr/>
        </p:nvSpPr>
        <p:spPr>
          <a:xfrm>
            <a:off x="4110112" y="2944334"/>
            <a:ext cx="786069" cy="1032737"/>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8100726"/>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48823" y="2362200"/>
            <a:ext cx="7366335" cy="2980558"/>
          </a:xfrm>
        </p:spPr>
        <p:txBody>
          <a:bodyPr>
            <a:normAutofit/>
          </a:bodyPr>
          <a:lstStyle/>
          <a:p>
            <a:pPr marL="0" indent="0" algn="ctr">
              <a:buNone/>
            </a:pPr>
            <a:r>
              <a:rPr lang="en-US" sz="4000" dirty="0" smtClean="0"/>
              <a:t>Pricing Model</a:t>
            </a:r>
            <a:endParaRPr lang="en-US" sz="4000" dirty="0"/>
          </a:p>
        </p:txBody>
      </p:sp>
    </p:spTree>
    <p:extLst>
      <p:ext uri="{BB962C8B-B14F-4D97-AF65-F5344CB8AC3E}">
        <p14:creationId xmlns:p14="http://schemas.microsoft.com/office/powerpoint/2010/main" val="2985584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965218698"/>
              </p:ext>
            </p:extLst>
          </p:nvPr>
        </p:nvGraphicFramePr>
        <p:xfrm>
          <a:off x="1133474" y="2009775"/>
          <a:ext cx="7609417" cy="456565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p:txBody>
          <a:bodyPr/>
          <a:lstStyle/>
          <a:p>
            <a:r>
              <a:rPr lang="en-US" dirty="0" smtClean="0"/>
              <a:t>Content Sources</a:t>
            </a:r>
            <a:endParaRPr lang="en-US" dirty="0"/>
          </a:p>
        </p:txBody>
      </p:sp>
    </p:spTree>
    <p:extLst>
      <p:ext uri="{BB962C8B-B14F-4D97-AF65-F5344CB8AC3E}">
        <p14:creationId xmlns:p14="http://schemas.microsoft.com/office/powerpoint/2010/main" val="16174679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lgn="ctr">
              <a:buNone/>
            </a:pPr>
            <a:endParaRPr lang="en-US" dirty="0" smtClean="0"/>
          </a:p>
          <a:p>
            <a:pPr marL="0" indent="0" algn="ctr">
              <a:buNone/>
            </a:pPr>
            <a:r>
              <a:rPr lang="en-US" sz="4000" dirty="0" smtClean="0"/>
              <a:t>1</a:t>
            </a:r>
            <a:r>
              <a:rPr lang="en-US" sz="4000" baseline="30000" dirty="0" smtClean="0"/>
              <a:t>st</a:t>
            </a:r>
            <a:r>
              <a:rPr lang="en-US" sz="4000" dirty="0" smtClean="0"/>
              <a:t> model: Price per GB</a:t>
            </a:r>
            <a:endParaRPr lang="en-US" sz="4000" dirty="0"/>
          </a:p>
        </p:txBody>
      </p:sp>
    </p:spTree>
    <p:extLst>
      <p:ext uri="{BB962C8B-B14F-4D97-AF65-F5344CB8AC3E}">
        <p14:creationId xmlns:p14="http://schemas.microsoft.com/office/powerpoint/2010/main" val="19633446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52916896"/>
              </p:ext>
            </p:extLst>
          </p:nvPr>
        </p:nvGraphicFramePr>
        <p:xfrm>
          <a:off x="234461" y="4620846"/>
          <a:ext cx="8675076" cy="1107440"/>
        </p:xfrm>
        <a:graphic>
          <a:graphicData uri="http://schemas.openxmlformats.org/drawingml/2006/table">
            <a:tbl>
              <a:tblPr firstRow="1" bandRow="1">
                <a:tableStyleId>{5C22544A-7EE6-4342-B048-85BDC9FD1C3A}</a:tableStyleId>
              </a:tblPr>
              <a:tblGrid>
                <a:gridCol w="1602154"/>
                <a:gridCol w="1387231"/>
                <a:gridCol w="1445846"/>
                <a:gridCol w="1426308"/>
                <a:gridCol w="1504462"/>
                <a:gridCol w="1309075"/>
              </a:tblGrid>
              <a:tr h="0">
                <a:tc>
                  <a:txBody>
                    <a:bodyPr/>
                    <a:lstStyle/>
                    <a:p>
                      <a:endParaRPr lang="en-US" dirty="0"/>
                    </a:p>
                  </a:txBody>
                  <a:tcPr/>
                </a:tc>
                <a:tc>
                  <a:txBody>
                    <a:bodyPr/>
                    <a:lstStyle/>
                    <a:p>
                      <a:r>
                        <a:rPr lang="en-US" dirty="0" smtClean="0"/>
                        <a:t>2008</a:t>
                      </a:r>
                      <a:endParaRPr lang="en-US" dirty="0"/>
                    </a:p>
                  </a:txBody>
                  <a:tcPr/>
                </a:tc>
                <a:tc>
                  <a:txBody>
                    <a:bodyPr/>
                    <a:lstStyle/>
                    <a:p>
                      <a:r>
                        <a:rPr lang="en-US" dirty="0" smtClean="0"/>
                        <a:t>2009</a:t>
                      </a:r>
                      <a:endParaRPr lang="en-US" dirty="0"/>
                    </a:p>
                  </a:txBody>
                  <a:tcPr/>
                </a:tc>
                <a:tc>
                  <a:txBody>
                    <a:bodyPr/>
                    <a:lstStyle/>
                    <a:p>
                      <a:r>
                        <a:rPr lang="en-US" dirty="0" smtClean="0"/>
                        <a:t>2010</a:t>
                      </a:r>
                      <a:endParaRPr lang="en-US" dirty="0"/>
                    </a:p>
                  </a:txBody>
                  <a:tcPr/>
                </a:tc>
                <a:tc>
                  <a:txBody>
                    <a:bodyPr/>
                    <a:lstStyle/>
                    <a:p>
                      <a:r>
                        <a:rPr lang="en-US" dirty="0" smtClean="0"/>
                        <a:t>2011</a:t>
                      </a:r>
                      <a:endParaRPr lang="en-US" dirty="0"/>
                    </a:p>
                  </a:txBody>
                  <a:tcPr/>
                </a:tc>
                <a:tc>
                  <a:txBody>
                    <a:bodyPr/>
                    <a:lstStyle/>
                    <a:p>
                      <a:r>
                        <a:rPr lang="en-US" dirty="0" smtClean="0"/>
                        <a:t>2012 (Oct)</a:t>
                      </a:r>
                      <a:endParaRPr lang="en-US" dirty="0"/>
                    </a:p>
                  </a:txBody>
                  <a:tcPr/>
                </a:tc>
              </a:tr>
              <a:tr h="370840">
                <a:tc>
                  <a:txBody>
                    <a:bodyPr/>
                    <a:lstStyle/>
                    <a:p>
                      <a:r>
                        <a:rPr lang="en-US" dirty="0" smtClean="0"/>
                        <a:t>Total</a:t>
                      </a:r>
                      <a:r>
                        <a:rPr lang="en-US" baseline="0" dirty="0" smtClean="0"/>
                        <a:t> Volumes</a:t>
                      </a:r>
                      <a:endParaRPr lang="en-US" dirty="0" smtClean="0"/>
                    </a:p>
                  </a:txBody>
                  <a:tcPr/>
                </a:tc>
                <a:tc>
                  <a:txBody>
                    <a:bodyPr/>
                    <a:lstStyle/>
                    <a:p>
                      <a:pPr algn="r"/>
                      <a:r>
                        <a:rPr lang="en-US" sz="1800" kern="1200" dirty="0" smtClean="0">
                          <a:solidFill>
                            <a:schemeClr val="dk1"/>
                          </a:solidFill>
                          <a:latin typeface="+mn-lt"/>
                          <a:ea typeface="+mn-ea"/>
                          <a:cs typeface="+mn-cs"/>
                        </a:rPr>
                        <a:t>2,477,871</a:t>
                      </a:r>
                    </a:p>
                  </a:txBody>
                  <a:tcPr/>
                </a:tc>
                <a:tc>
                  <a:txBody>
                    <a:bodyPr/>
                    <a:lstStyle/>
                    <a:p>
                      <a:pPr algn="r"/>
                      <a:r>
                        <a:rPr lang="en-US" sz="1800" kern="1200" dirty="0" smtClean="0">
                          <a:solidFill>
                            <a:schemeClr val="dk1"/>
                          </a:solidFill>
                          <a:latin typeface="+mn-lt"/>
                          <a:ea typeface="+mn-ea"/>
                          <a:cs typeface="+mn-cs"/>
                        </a:rPr>
                        <a:t>5,221,092</a:t>
                      </a:r>
                    </a:p>
                  </a:txBody>
                  <a:tcPr/>
                </a:tc>
                <a:tc>
                  <a:txBody>
                    <a:bodyPr/>
                    <a:lstStyle/>
                    <a:p>
                      <a:pPr algn="r"/>
                      <a:r>
                        <a:rPr lang="en-US" dirty="0" smtClean="0"/>
                        <a:t>7,836,698</a:t>
                      </a:r>
                    </a:p>
                  </a:txBody>
                  <a:tcPr/>
                </a:tc>
                <a:tc>
                  <a:txBody>
                    <a:bodyPr/>
                    <a:lstStyle/>
                    <a:p>
                      <a:pPr algn="r"/>
                      <a:r>
                        <a:rPr lang="en-US" sz="1800" kern="1200" dirty="0" smtClean="0">
                          <a:solidFill>
                            <a:schemeClr val="dk1"/>
                          </a:solidFill>
                          <a:latin typeface="+mn-lt"/>
                          <a:ea typeface="+mn-ea"/>
                          <a:cs typeface="+mn-cs"/>
                        </a:rPr>
                        <a:t>9,966,572</a:t>
                      </a:r>
                    </a:p>
                  </a:txBody>
                  <a:tcPr/>
                </a:tc>
                <a:tc>
                  <a:txBody>
                    <a:bodyPr/>
                    <a:lstStyle/>
                    <a:p>
                      <a:pPr algn="r"/>
                      <a:r>
                        <a:rPr lang="en-US" sz="1800" kern="1200" dirty="0" smtClean="0">
                          <a:solidFill>
                            <a:schemeClr val="dk1"/>
                          </a:solidFill>
                          <a:latin typeface="+mn-lt"/>
                          <a:ea typeface="+mn-ea"/>
                          <a:cs typeface="+mn-cs"/>
                        </a:rPr>
                        <a:t>10,531,566</a:t>
                      </a:r>
                    </a:p>
                  </a:txBody>
                  <a:tcPr/>
                </a:tc>
              </a:tr>
              <a:tr h="370840">
                <a:tc>
                  <a:txBody>
                    <a:bodyPr/>
                    <a:lstStyle/>
                    <a:p>
                      <a:r>
                        <a:rPr lang="en-US" dirty="0" smtClean="0"/>
                        <a:t>Pub</a:t>
                      </a:r>
                      <a:r>
                        <a:rPr lang="en-US" baseline="0" dirty="0" smtClean="0"/>
                        <a:t>lic Domain</a:t>
                      </a:r>
                      <a:endParaRPr lang="en-US" dirty="0"/>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dirty="0" smtClean="0"/>
                        <a:t>372,085</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758,947</a:t>
                      </a:r>
                      <a:endParaRPr lang="en-US" dirty="0" smtClean="0"/>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dirty="0" smtClean="0"/>
                        <a:t>1,959,223</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2,712,626</a:t>
                      </a:r>
                      <a:endParaRPr lang="en-US" dirty="0" smtClean="0"/>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3,218,132</a:t>
                      </a:r>
                      <a:endParaRPr lang="en-US" dirty="0" smtClean="0"/>
                    </a:p>
                  </a:txBody>
                  <a:tcPr/>
                </a:tc>
              </a:tr>
            </a:tbl>
          </a:graphicData>
        </a:graphic>
      </p:graphicFrame>
      <p:pic>
        <p:nvPicPr>
          <p:cNvPr id="2" name="Picture 1" descr="SENYLRC-ContentGrow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48989"/>
            <a:ext cx="8680126" cy="4071857"/>
          </a:xfrm>
          <a:prstGeom prst="rect">
            <a:avLst/>
          </a:prstGeom>
        </p:spPr>
      </p:pic>
    </p:spTree>
    <p:extLst>
      <p:ext uri="{BB962C8B-B14F-4D97-AF65-F5344CB8AC3E}">
        <p14:creationId xmlns:p14="http://schemas.microsoft.com/office/powerpoint/2010/main" val="35216594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4"/>
          <p:cNvSpPr>
            <a:spLocks noGrp="1"/>
          </p:cNvSpPr>
          <p:nvPr>
            <p:ph type="title" idx="4294967295"/>
          </p:nvPr>
        </p:nvSpPr>
        <p:spPr>
          <a:xfrm>
            <a:off x="434975" y="147638"/>
            <a:ext cx="8023225" cy="995362"/>
          </a:xfrm>
        </p:spPr>
        <p:txBody>
          <a:bodyPr rtlCol="0">
            <a:normAutofit fontScale="90000"/>
          </a:bodyPr>
          <a:lstStyle/>
          <a:p>
            <a:pPr eaLnBrk="1" fontAlgn="auto" hangingPunct="1">
              <a:spcAft>
                <a:spcPts val="0"/>
              </a:spcAft>
              <a:defRPr/>
            </a:pPr>
            <a:r>
              <a:rPr lang="en-US" sz="3200" b="1" dirty="0" smtClean="0"/>
              <a:t/>
            </a:r>
            <a:br>
              <a:rPr lang="en-US" sz="3200" b="1" dirty="0" smtClean="0"/>
            </a:br>
            <a:r>
              <a:rPr lang="en-US" sz="3200" b="1" dirty="0" smtClean="0"/>
              <a:t>A global change in the library environment</a:t>
            </a:r>
          </a:p>
        </p:txBody>
      </p:sp>
      <p:sp>
        <p:nvSpPr>
          <p:cNvPr id="11" name="Striped Right Arrow 10"/>
          <p:cNvSpPr/>
          <p:nvPr/>
        </p:nvSpPr>
        <p:spPr bwMode="auto">
          <a:xfrm rot="16200000">
            <a:off x="8058944" y="3752056"/>
            <a:ext cx="977900" cy="484188"/>
          </a:xfrm>
          <a:prstGeom prst="stripedRightArrow">
            <a:avLst/>
          </a:prstGeom>
          <a:gradFill>
            <a:gsLst>
              <a:gs pos="0">
                <a:schemeClr val="accent1"/>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p:spPr>
        <p:txBody>
          <a:bodyPr wrap="none"/>
          <a:lstStyle/>
          <a:p>
            <a:pPr defTabSz="914400" fontAlgn="auto">
              <a:lnSpc>
                <a:spcPct val="120000"/>
              </a:lnSpc>
              <a:spcBef>
                <a:spcPct val="50000"/>
              </a:spcBef>
              <a:spcAft>
                <a:spcPts val="0"/>
              </a:spcAft>
              <a:defRPr/>
            </a:pPr>
            <a:endParaRPr lang="en-US" sz="1800" b="1">
              <a:solidFill>
                <a:srgbClr val="000000"/>
              </a:solidFill>
              <a:latin typeface="Trebuchet MS" pitchFamily="34" charset="0"/>
              <a:ea typeface="+mn-ea"/>
              <a:cs typeface="+mn-cs"/>
            </a:endParaRPr>
          </a:p>
        </p:txBody>
      </p:sp>
      <p:sp>
        <p:nvSpPr>
          <p:cNvPr id="14" name="TextBox 13"/>
          <p:cNvSpPr txBox="1">
            <a:spLocks noChangeArrowheads="1"/>
          </p:cNvSpPr>
          <p:nvPr/>
        </p:nvSpPr>
        <p:spPr bwMode="auto">
          <a:xfrm>
            <a:off x="6105525" y="2295525"/>
            <a:ext cx="2398713"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chemeClr val="accent1"/>
                </a:solidFill>
                <a:latin typeface="Calibri" charset="0"/>
              </a:rPr>
              <a:t>June 2010</a:t>
            </a:r>
          </a:p>
          <a:p>
            <a:pPr eaLnBrk="1" hangingPunct="1"/>
            <a:r>
              <a:rPr lang="en-US" sz="1600" dirty="0">
                <a:solidFill>
                  <a:schemeClr val="accent1"/>
                </a:solidFill>
                <a:latin typeface="Calibri" charset="0"/>
              </a:rPr>
              <a:t>Median duplication: 31%</a:t>
            </a:r>
          </a:p>
        </p:txBody>
      </p:sp>
      <p:sp>
        <p:nvSpPr>
          <p:cNvPr id="15" name="TextBox 14"/>
          <p:cNvSpPr txBox="1">
            <a:spLocks noChangeArrowheads="1"/>
          </p:cNvSpPr>
          <p:nvPr/>
        </p:nvSpPr>
        <p:spPr bwMode="auto">
          <a:xfrm>
            <a:off x="6216650" y="5143500"/>
            <a:ext cx="2398713"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7030A0"/>
                </a:solidFill>
                <a:latin typeface="Calibri" charset="0"/>
              </a:rPr>
              <a:t>June 2009</a:t>
            </a:r>
          </a:p>
          <a:p>
            <a:pPr eaLnBrk="1" hangingPunct="1"/>
            <a:r>
              <a:rPr lang="en-US" sz="1600" dirty="0">
                <a:solidFill>
                  <a:srgbClr val="7030A0"/>
                </a:solidFill>
                <a:latin typeface="Calibri" charset="0"/>
              </a:rPr>
              <a:t>Median duplication: 19%</a:t>
            </a:r>
          </a:p>
        </p:txBody>
      </p:sp>
      <p:sp>
        <p:nvSpPr>
          <p:cNvPr id="8" name="Rounded Rectangle 7"/>
          <p:cNvSpPr/>
          <p:nvPr/>
        </p:nvSpPr>
        <p:spPr bwMode="auto">
          <a:xfrm>
            <a:off x="1295400" y="1398588"/>
            <a:ext cx="7010400" cy="9017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p:spPr>
        <p:txBody>
          <a:bodyPr>
            <a:spAutoFit/>
          </a:bodyPr>
          <a:lstStyle/>
          <a:p>
            <a:pPr defTabSz="914400" fontAlgn="auto">
              <a:lnSpc>
                <a:spcPct val="120000"/>
              </a:lnSpc>
              <a:spcBef>
                <a:spcPct val="50000"/>
              </a:spcBef>
              <a:spcAft>
                <a:spcPts val="0"/>
              </a:spcAft>
              <a:defRPr/>
            </a:pPr>
            <a:r>
              <a:rPr lang="en-US" sz="2000" b="1" i="1" dirty="0">
                <a:solidFill>
                  <a:srgbClr val="000000"/>
                </a:solidFill>
                <a:latin typeface="Trebuchet MS" pitchFamily="34" charset="0"/>
                <a:ea typeface="+mn-ea"/>
                <a:cs typeface="+mn-cs"/>
              </a:rPr>
              <a:t>Academic print book collection </a:t>
            </a:r>
            <a:r>
              <a:rPr lang="en-US" sz="2000" b="1" i="1" u="sng" dirty="0">
                <a:solidFill>
                  <a:srgbClr val="000000"/>
                </a:solidFill>
                <a:latin typeface="Trebuchet MS" pitchFamily="34" charset="0"/>
                <a:ea typeface="+mn-ea"/>
                <a:cs typeface="+mn-cs"/>
              </a:rPr>
              <a:t>already </a:t>
            </a:r>
            <a:r>
              <a:rPr lang="en-US" sz="2000" b="1" i="1" dirty="0">
                <a:solidFill>
                  <a:srgbClr val="000000"/>
                </a:solidFill>
                <a:latin typeface="Trebuchet MS" pitchFamily="34" charset="0"/>
                <a:ea typeface="+mn-ea"/>
                <a:cs typeface="+mn-cs"/>
              </a:rPr>
              <a:t>substantially duplicated in mass digitized book corpus</a:t>
            </a:r>
          </a:p>
        </p:txBody>
      </p:sp>
      <p:sp>
        <p:nvSpPr>
          <p:cNvPr id="9" name="TextBox 8"/>
          <p:cNvSpPr txBox="1"/>
          <p:nvPr/>
        </p:nvSpPr>
        <p:spPr>
          <a:xfrm>
            <a:off x="210020" y="6307639"/>
            <a:ext cx="3941389" cy="3318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t>Courtesy of Constance </a:t>
            </a:r>
            <a:r>
              <a:rPr lang="en-US" sz="1200" dirty="0" err="1" smtClean="0"/>
              <a:t>Malpas</a:t>
            </a:r>
            <a:r>
              <a:rPr lang="en-US" sz="1200" dirty="0" smtClean="0"/>
              <a:t>, OCLC Research</a:t>
            </a:r>
            <a:endParaRPr lang="en-US" sz="1200" dirty="0"/>
          </a:p>
        </p:txBody>
      </p:sp>
      <p:pic>
        <p:nvPicPr>
          <p:cNvPr id="2" name="Picture 1" descr="SENYLRC-GlobalChan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25" y="1276350"/>
            <a:ext cx="8460684" cy="5236115"/>
          </a:xfrm>
          <a:prstGeom prst="rect">
            <a:avLst/>
          </a:prstGeom>
        </p:spPr>
      </p:pic>
    </p:spTree>
    <p:extLst>
      <p:ext uri="{BB962C8B-B14F-4D97-AF65-F5344CB8AC3E}">
        <p14:creationId xmlns:p14="http://schemas.microsoft.com/office/powerpoint/2010/main" val="153486260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pPr eaLnBrk="1" hangingPunct="1"/>
            <a:r>
              <a:rPr lang="en-US" sz="4000">
                <a:latin typeface="Calibri" charset="0"/>
                <a:ea typeface="ＭＳ Ｐゴシック" charset="0"/>
                <a:cs typeface="ＭＳ Ｐゴシック" charset="0"/>
              </a:rPr>
              <a:t>Digitized Books in Shared Repositories</a:t>
            </a:r>
          </a:p>
        </p:txBody>
      </p:sp>
      <p:graphicFrame>
        <p:nvGraphicFramePr>
          <p:cNvPr id="3" name="Chart 2"/>
          <p:cNvGraphicFramePr/>
          <p:nvPr>
            <p:extLst>
              <p:ext uri="{D42A27DB-BD31-4B8C-83A1-F6EECF244321}">
                <p14:modId xmlns:p14="http://schemas.microsoft.com/office/powerpoint/2010/main" val="3736635456"/>
              </p:ext>
            </p:extLst>
          </p:nvPr>
        </p:nvGraphicFramePr>
        <p:xfrm>
          <a:off x="609600" y="1674813"/>
          <a:ext cx="76962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4" name="Rounded Rectangle 3"/>
          <p:cNvSpPr/>
          <p:nvPr/>
        </p:nvSpPr>
        <p:spPr bwMode="auto">
          <a:xfrm>
            <a:off x="1981200" y="1843088"/>
            <a:ext cx="5715000" cy="901700"/>
          </a:xfrm>
          <a:prstGeom prst="roundRect">
            <a:avLst/>
          </a:prstGeom>
          <a:gradFill>
            <a:gsLst>
              <a:gs pos="0">
                <a:schemeClr val="accent1">
                  <a:tint val="66000"/>
                  <a:satMod val="160000"/>
                  <a:alpha val="49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p:spPr>
        <p:txBody>
          <a:bodyPr>
            <a:spAutoFit/>
          </a:bodyPr>
          <a:lstStyle/>
          <a:p>
            <a:pPr defTabSz="914400">
              <a:lnSpc>
                <a:spcPct val="120000"/>
              </a:lnSpc>
              <a:spcBef>
                <a:spcPct val="50000"/>
              </a:spcBef>
            </a:pPr>
            <a:r>
              <a:rPr lang="en-US" sz="2000" i="1" dirty="0">
                <a:latin typeface="Calibri" charset="0"/>
              </a:rPr>
              <a:t>~75% of mass digitized corpus is </a:t>
            </a:r>
            <a:r>
              <a:rPr lang="ja-JP" altLang="en-US" sz="2000" i="1" dirty="0">
                <a:latin typeface="Calibri" charset="0"/>
              </a:rPr>
              <a:t>‘</a:t>
            </a:r>
            <a:r>
              <a:rPr lang="en-US" sz="2000" i="1" dirty="0">
                <a:latin typeface="Calibri" charset="0"/>
              </a:rPr>
              <a:t>backed up</a:t>
            </a:r>
            <a:r>
              <a:rPr lang="ja-JP" altLang="en-US" sz="2000" i="1" dirty="0">
                <a:latin typeface="Calibri" charset="0"/>
              </a:rPr>
              <a:t>’</a:t>
            </a:r>
            <a:r>
              <a:rPr lang="en-US" sz="2000" i="1" dirty="0">
                <a:latin typeface="Calibri" charset="0"/>
              </a:rPr>
              <a:t> in one or more shared </a:t>
            </a:r>
            <a:r>
              <a:rPr lang="en-US" sz="2000" i="1" dirty="0" smtClean="0">
                <a:latin typeface="Calibri" charset="0"/>
              </a:rPr>
              <a:t>print </a:t>
            </a:r>
            <a:r>
              <a:rPr lang="en-US" sz="2000" i="1" dirty="0">
                <a:latin typeface="Calibri" charset="0"/>
              </a:rPr>
              <a:t>repositories</a:t>
            </a:r>
            <a:endParaRPr lang="en-US" sz="2000" b="1" i="1" dirty="0">
              <a:solidFill>
                <a:srgbClr val="000000"/>
              </a:solidFill>
              <a:latin typeface="Trebuchet MS" charset="0"/>
            </a:endParaRPr>
          </a:p>
        </p:txBody>
      </p:sp>
      <p:sp>
        <p:nvSpPr>
          <p:cNvPr id="102405" name="TextBox 4"/>
          <p:cNvSpPr txBox="1">
            <a:spLocks noChangeArrowheads="1"/>
          </p:cNvSpPr>
          <p:nvPr/>
        </p:nvSpPr>
        <p:spPr bwMode="auto">
          <a:xfrm>
            <a:off x="6934200" y="1447800"/>
            <a:ext cx="1358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~3.5M titles</a:t>
            </a:r>
          </a:p>
        </p:txBody>
      </p:sp>
      <p:sp>
        <p:nvSpPr>
          <p:cNvPr id="102406" name="TextBox 5"/>
          <p:cNvSpPr txBox="1">
            <a:spLocks noChangeArrowheads="1"/>
          </p:cNvSpPr>
          <p:nvPr/>
        </p:nvSpPr>
        <p:spPr bwMode="auto">
          <a:xfrm>
            <a:off x="7537450" y="25146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~2.5M</a:t>
            </a:r>
          </a:p>
        </p:txBody>
      </p:sp>
      <p:sp>
        <p:nvSpPr>
          <p:cNvPr id="102407" name="Right Brace 6"/>
          <p:cNvSpPr>
            <a:spLocks/>
          </p:cNvSpPr>
          <p:nvPr/>
        </p:nvSpPr>
        <p:spPr bwMode="auto">
          <a:xfrm>
            <a:off x="8001000" y="2971800"/>
            <a:ext cx="454025" cy="549275"/>
          </a:xfrm>
          <a:prstGeom prst="rightBrace">
            <a:avLst>
              <a:gd name="adj1" fmla="val 8284"/>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pPr defTabSz="914400">
              <a:lnSpc>
                <a:spcPct val="120000"/>
              </a:lnSpc>
              <a:spcBef>
                <a:spcPct val="50000"/>
              </a:spcBef>
            </a:pPr>
            <a:endParaRPr lang="en-US" sz="1800" b="1">
              <a:solidFill>
                <a:srgbClr val="000000"/>
              </a:solidFill>
              <a:latin typeface="Trebuchet MS" charset="0"/>
            </a:endParaRPr>
          </a:p>
        </p:txBody>
      </p:sp>
      <p:sp>
        <p:nvSpPr>
          <p:cNvPr id="8" name="TextBox 7"/>
          <p:cNvSpPr txBox="1"/>
          <p:nvPr/>
        </p:nvSpPr>
        <p:spPr>
          <a:xfrm>
            <a:off x="210020" y="5466264"/>
            <a:ext cx="1202855" cy="107423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t>Courtesy of Constance </a:t>
            </a:r>
            <a:r>
              <a:rPr lang="en-US" sz="1200" dirty="0" err="1" smtClean="0"/>
              <a:t>Malpas</a:t>
            </a:r>
            <a:r>
              <a:rPr lang="en-US" sz="1200" dirty="0" smtClean="0"/>
              <a:t>, OCLC Research</a:t>
            </a:r>
            <a:endParaRPr lang="en-US" sz="1200" dirty="0"/>
          </a:p>
        </p:txBody>
      </p:sp>
    </p:spTree>
    <p:extLst>
      <p:ext uri="{BB962C8B-B14F-4D97-AF65-F5344CB8AC3E}">
        <p14:creationId xmlns:p14="http://schemas.microsoft.com/office/powerpoint/2010/main" val="15339967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Collection Overlap</a:t>
            </a:r>
            <a:endParaRPr lang="en-US" dirty="0"/>
          </a:p>
        </p:txBody>
      </p:sp>
      <p:sp>
        <p:nvSpPr>
          <p:cNvPr id="3" name="Content Placeholder 2"/>
          <p:cNvSpPr>
            <a:spLocks noGrp="1"/>
          </p:cNvSpPr>
          <p:nvPr>
            <p:ph idx="1"/>
          </p:nvPr>
        </p:nvSpPr>
        <p:spPr/>
        <p:txBody>
          <a:bodyPr>
            <a:normAutofit/>
          </a:bodyPr>
          <a:lstStyle/>
          <a:p>
            <a:r>
              <a:rPr lang="en-US" dirty="0" smtClean="0"/>
              <a:t>More than 50% median overlap with ARL institutions; higher for small liberal arts colleges</a:t>
            </a:r>
          </a:p>
          <a:p>
            <a:r>
              <a:rPr lang="en-US" dirty="0" smtClean="0"/>
              <a:t>New Pricing model based on Print holdings</a:t>
            </a:r>
          </a:p>
          <a:p>
            <a:pPr lvl="1"/>
            <a:r>
              <a:rPr lang="en-US" dirty="0" smtClean="0">
                <a:hlinkClick r:id="rId3"/>
              </a:rPr>
              <a:t>http://www.hathitrust.org/cost</a:t>
            </a:r>
            <a:endParaRPr lang="en-US" dirty="0" smtClean="0"/>
          </a:p>
          <a:p>
            <a:r>
              <a:rPr lang="en-US" dirty="0" smtClean="0"/>
              <a:t>Print monographs archiving</a:t>
            </a:r>
          </a:p>
        </p:txBody>
      </p:sp>
    </p:spTree>
    <p:extLst>
      <p:ext uri="{BB962C8B-B14F-4D97-AF65-F5344CB8AC3E}">
        <p14:creationId xmlns:p14="http://schemas.microsoft.com/office/powerpoint/2010/main" val="979736915"/>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p:nvPr/>
        </p:nvSpPr>
        <p:spPr>
          <a:xfrm>
            <a:off x="0" y="685793"/>
            <a:ext cx="9144000" cy="5486411"/>
          </a:xfrm>
          <a:prstGeom prst="rect">
            <a:avLst/>
          </a:prstGeom>
          <a:blipFill>
            <a:blip r:embed="rId3"/>
            <a:stretch>
              <a:fillRect/>
            </a:stretch>
          </a:blipFill>
          <a:ln>
            <a:noFill/>
          </a:ln>
        </p:spPr>
      </p:sp>
    </p:spTree>
    <p:extLst>
      <p:ext uri="{BB962C8B-B14F-4D97-AF65-F5344CB8AC3E}">
        <p14:creationId xmlns:p14="http://schemas.microsoft.com/office/powerpoint/2010/main" val="385173354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p:nvPr/>
        </p:nvSpPr>
        <p:spPr>
          <a:xfrm>
            <a:off x="0" y="685793"/>
            <a:ext cx="9144000" cy="5486411"/>
          </a:xfrm>
          <a:prstGeom prst="rect">
            <a:avLst/>
          </a:prstGeom>
          <a:blipFill>
            <a:blip r:embed="rId3"/>
            <a:stretch>
              <a:fillRect/>
            </a:stretch>
          </a:blipFill>
          <a:ln>
            <a:noFill/>
          </a:ln>
        </p:spPr>
      </p:sp>
    </p:spTree>
    <p:extLst>
      <p:ext uri="{BB962C8B-B14F-4D97-AF65-F5344CB8AC3E}">
        <p14:creationId xmlns:p14="http://schemas.microsoft.com/office/powerpoint/2010/main" val="186647146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p:nvPr/>
        </p:nvSpPr>
        <p:spPr>
          <a:xfrm>
            <a:off x="0" y="685793"/>
            <a:ext cx="9144000" cy="5486411"/>
          </a:xfrm>
          <a:prstGeom prst="rect">
            <a:avLst/>
          </a:prstGeom>
          <a:blipFill>
            <a:blip r:embed="rId3"/>
            <a:stretch>
              <a:fillRect/>
            </a:stretch>
          </a:blipFill>
        </p:spPr>
      </p:sp>
    </p:spTree>
    <p:extLst>
      <p:ext uri="{BB962C8B-B14F-4D97-AF65-F5344CB8AC3E}">
        <p14:creationId xmlns:p14="http://schemas.microsoft.com/office/powerpoint/2010/main" val="338121125"/>
      </p:ext>
    </p:extLst>
  </p:cSld>
  <p:clrMapOvr>
    <a:masterClrMapping/>
  </p:clrMapOvr>
  <p:transition xmlns:p14="http://schemas.microsoft.com/office/powerpoint/2010/main" spd="slow">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p:nvPr/>
        </p:nvSpPr>
        <p:spPr>
          <a:xfrm>
            <a:off x="0" y="685793"/>
            <a:ext cx="9144000" cy="5486411"/>
          </a:xfrm>
          <a:prstGeom prst="rect">
            <a:avLst/>
          </a:prstGeom>
          <a:blipFill>
            <a:blip r:embed="rId3"/>
            <a:stretch>
              <a:fillRect/>
            </a:stretch>
          </a:blipFill>
        </p:spPr>
      </p:sp>
    </p:spTree>
    <p:extLst>
      <p:ext uri="{BB962C8B-B14F-4D97-AF65-F5344CB8AC3E}">
        <p14:creationId xmlns:p14="http://schemas.microsoft.com/office/powerpoint/2010/main" val="2833156977"/>
      </p:ext>
    </p:extLst>
  </p:cSld>
  <p:clrMapOvr>
    <a:masterClrMapping/>
  </p:clrMapOvr>
  <p:transition xmlns:p14="http://schemas.microsoft.com/office/powerpoint/2010/main" spd="slow">
    <p:cu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p:nvPr/>
        </p:nvSpPr>
        <p:spPr>
          <a:xfrm>
            <a:off x="0" y="685793"/>
            <a:ext cx="9144000" cy="5486411"/>
          </a:xfrm>
          <a:prstGeom prst="rect">
            <a:avLst/>
          </a:prstGeom>
          <a:blipFill>
            <a:blip r:embed="rId3"/>
            <a:stretch>
              <a:fillRect/>
            </a:stretch>
          </a:blipFill>
        </p:spPr>
      </p:sp>
    </p:spTree>
    <p:extLst>
      <p:ext uri="{BB962C8B-B14F-4D97-AF65-F5344CB8AC3E}">
        <p14:creationId xmlns:p14="http://schemas.microsoft.com/office/powerpoint/2010/main" val="1739436553"/>
      </p:ext>
    </p:extLst>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09 at 6.12.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904" y="1694092"/>
            <a:ext cx="8092877" cy="4262890"/>
          </a:xfrm>
          <a:prstGeom prst="rect">
            <a:avLst/>
          </a:prstGeom>
        </p:spPr>
      </p:pic>
      <p:sp>
        <p:nvSpPr>
          <p:cNvPr id="5" name="Title 4"/>
          <p:cNvSpPr>
            <a:spLocks noGrp="1"/>
          </p:cNvSpPr>
          <p:nvPr>
            <p:ph type="title"/>
          </p:nvPr>
        </p:nvSpPr>
        <p:spPr/>
        <p:txBody>
          <a:bodyPr>
            <a:normAutofit fontScale="90000"/>
          </a:bodyPr>
          <a:lstStyle/>
          <a:p>
            <a:r>
              <a:rPr lang="en-US" dirty="0"/>
              <a:t>Support Beyond Books and </a:t>
            </a:r>
            <a:r>
              <a:rPr lang="en-US" dirty="0" smtClean="0"/>
              <a:t>Journals</a:t>
            </a:r>
            <a:endParaRPr lang="en-US" dirty="0"/>
          </a:p>
        </p:txBody>
      </p:sp>
    </p:spTree>
    <p:extLst>
      <p:ext uri="{BB962C8B-B14F-4D97-AF65-F5344CB8AC3E}">
        <p14:creationId xmlns:p14="http://schemas.microsoft.com/office/powerpoint/2010/main" val="3836747343"/>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p:nvPr/>
        </p:nvSpPr>
        <p:spPr>
          <a:xfrm>
            <a:off x="0" y="685793"/>
            <a:ext cx="9144000" cy="5486411"/>
          </a:xfrm>
          <a:prstGeom prst="rect">
            <a:avLst/>
          </a:prstGeom>
          <a:blipFill>
            <a:blip r:embed="rId3"/>
            <a:stretch>
              <a:fillRect/>
            </a:stretch>
          </a:blipFill>
        </p:spPr>
      </p:sp>
    </p:spTree>
    <p:extLst>
      <p:ext uri="{BB962C8B-B14F-4D97-AF65-F5344CB8AC3E}">
        <p14:creationId xmlns:p14="http://schemas.microsoft.com/office/powerpoint/2010/main" val="658396313"/>
      </p:ext>
    </p:extLst>
  </p:cSld>
  <p:clrMapOvr>
    <a:masterClrMapping/>
  </p:clrMapOvr>
  <p:transition xmlns:p14="http://schemas.microsoft.com/office/powerpoint/2010/main" spd="slow">
    <p:cu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p:nvPr/>
        </p:nvSpPr>
        <p:spPr>
          <a:xfrm>
            <a:off x="0" y="685793"/>
            <a:ext cx="9144000" cy="5486411"/>
          </a:xfrm>
          <a:prstGeom prst="rect">
            <a:avLst/>
          </a:prstGeom>
          <a:blipFill>
            <a:blip r:embed="rId3"/>
            <a:stretch>
              <a:fillRect/>
            </a:stretch>
          </a:blipFill>
        </p:spPr>
      </p:sp>
    </p:spTree>
    <p:extLst>
      <p:ext uri="{BB962C8B-B14F-4D97-AF65-F5344CB8AC3E}">
        <p14:creationId xmlns:p14="http://schemas.microsoft.com/office/powerpoint/2010/main" val="1736473897"/>
      </p:ext>
    </p:extLst>
  </p:cSld>
  <p:clrMapOvr>
    <a:masterClrMapping/>
  </p:clrMapOvr>
  <p:transition xmlns:p14="http://schemas.microsoft.com/office/powerpoint/2010/main" spd="slow">
    <p:cu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p:nvPr/>
        </p:nvSpPr>
        <p:spPr>
          <a:xfrm>
            <a:off x="0" y="685793"/>
            <a:ext cx="9144000" cy="5486411"/>
          </a:xfrm>
          <a:prstGeom prst="rect">
            <a:avLst/>
          </a:prstGeom>
          <a:blipFill>
            <a:blip r:embed="rId3"/>
            <a:stretch>
              <a:fillRect/>
            </a:stretch>
          </a:blipFill>
        </p:spPr>
      </p:sp>
    </p:spTree>
    <p:extLst>
      <p:ext uri="{BB962C8B-B14F-4D97-AF65-F5344CB8AC3E}">
        <p14:creationId xmlns:p14="http://schemas.microsoft.com/office/powerpoint/2010/main" val="3755163461"/>
      </p:ext>
    </p:extLst>
  </p:cSld>
  <p:clrMapOvr>
    <a:masterClrMapping/>
  </p:clrMapOvr>
  <p:transition xmlns:p14="http://schemas.microsoft.com/office/powerpoint/2010/main" spd="slow">
    <p:cu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lgn="ctr">
              <a:buNone/>
            </a:pPr>
            <a:endParaRPr lang="en-US" dirty="0" smtClean="0"/>
          </a:p>
          <a:p>
            <a:pPr marL="0" indent="0" algn="ctr">
              <a:buNone/>
            </a:pPr>
            <a:r>
              <a:rPr lang="en-US" dirty="0" smtClean="0"/>
              <a:t>A new kind of library</a:t>
            </a:r>
            <a:endParaRPr lang="en-US" dirty="0"/>
          </a:p>
        </p:txBody>
      </p:sp>
    </p:spTree>
    <p:extLst>
      <p:ext uri="{BB962C8B-B14F-4D97-AF65-F5344CB8AC3E}">
        <p14:creationId xmlns:p14="http://schemas.microsoft.com/office/powerpoint/2010/main" val="15170233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2332141366"/>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find out more</a:t>
            </a:r>
            <a:endParaRPr lang="en-US" dirty="0"/>
          </a:p>
        </p:txBody>
      </p:sp>
      <p:sp>
        <p:nvSpPr>
          <p:cNvPr id="3" name="Content Placeholder 2"/>
          <p:cNvSpPr>
            <a:spLocks noGrp="1"/>
          </p:cNvSpPr>
          <p:nvPr>
            <p:ph idx="1"/>
          </p:nvPr>
        </p:nvSpPr>
        <p:spPr/>
        <p:txBody>
          <a:bodyPr>
            <a:normAutofit fontScale="92500" lnSpcReduction="10000"/>
          </a:bodyPr>
          <a:lstStyle/>
          <a:p>
            <a:r>
              <a:rPr lang="en-US" altLang="ja-JP" dirty="0" smtClean="0">
                <a:solidFill>
                  <a:srgbClr val="404040"/>
                </a:solidFill>
                <a:latin typeface="Calibri" charset="0"/>
                <a:ea typeface="ＭＳ Ｐゴシック" charset="0"/>
                <a:cs typeface="ＭＳ Ｐゴシック" charset="0"/>
              </a:rPr>
              <a:t>About: </a:t>
            </a:r>
            <a:r>
              <a:rPr lang="en-US" altLang="ja-JP" dirty="0" smtClean="0">
                <a:latin typeface="Calibri" charset="0"/>
                <a:ea typeface="ＭＳ Ｐゴシック" charset="0"/>
                <a:cs typeface="ＭＳ Ｐゴシック" charset="0"/>
                <a:hlinkClick r:id="rId3"/>
              </a:rPr>
              <a:t>http</a:t>
            </a:r>
            <a:r>
              <a:rPr lang="en-US" altLang="ja-JP" dirty="0">
                <a:latin typeface="Calibri" charset="0"/>
                <a:ea typeface="ＭＳ Ｐゴシック" charset="0"/>
                <a:cs typeface="ＭＳ Ｐゴシック" charset="0"/>
                <a:hlinkClick r:id="rId3"/>
              </a:rPr>
              <a:t>://www.hathitrust.org/about</a:t>
            </a:r>
            <a:endParaRPr lang="en-US" altLang="ja-JP" dirty="0">
              <a:latin typeface="Calibri" charset="0"/>
              <a:ea typeface="ＭＳ Ｐゴシック" charset="0"/>
              <a:cs typeface="ＭＳ Ｐゴシック" charset="0"/>
            </a:endParaRPr>
          </a:p>
          <a:p>
            <a:r>
              <a:rPr lang="en-US" altLang="ja-JP" dirty="0" smtClean="0">
                <a:solidFill>
                  <a:srgbClr val="404040"/>
                </a:solidFill>
                <a:latin typeface="Calibri" charset="0"/>
                <a:ea typeface="ＭＳ Ｐゴシック" charset="0"/>
                <a:cs typeface="ＭＳ Ｐゴシック" charset="0"/>
              </a:rPr>
              <a:t>Twitter: </a:t>
            </a:r>
            <a:r>
              <a:rPr lang="en-US" altLang="ja-JP" dirty="0" smtClean="0">
                <a:solidFill>
                  <a:srgbClr val="404040"/>
                </a:solidFill>
                <a:latin typeface="Calibri" charset="0"/>
                <a:ea typeface="ＭＳ Ｐゴシック" charset="0"/>
                <a:cs typeface="ＭＳ Ｐゴシック" charset="0"/>
                <a:hlinkClick r:id="rId4"/>
              </a:rPr>
              <a:t>http://twitter.com/hathitrust</a:t>
            </a:r>
            <a:endParaRPr lang="en-US" altLang="ja-JP" dirty="0" smtClean="0">
              <a:solidFill>
                <a:srgbClr val="404040"/>
              </a:solidFill>
              <a:latin typeface="Calibri" charset="0"/>
              <a:ea typeface="ＭＳ Ｐゴシック" charset="0"/>
              <a:cs typeface="ＭＳ Ｐゴシック" charset="0"/>
            </a:endParaRPr>
          </a:p>
          <a:p>
            <a:r>
              <a:rPr lang="en-US" altLang="ja-JP" dirty="0">
                <a:solidFill>
                  <a:srgbClr val="404040"/>
                </a:solidFill>
                <a:latin typeface="Calibri" charset="0"/>
                <a:ea typeface="ＭＳ Ｐゴシック" charset="0"/>
                <a:cs typeface="ＭＳ Ｐゴシック" charset="0"/>
              </a:rPr>
              <a:t>Facebook: </a:t>
            </a:r>
            <a:r>
              <a:rPr lang="en-US" altLang="ja-JP" dirty="0">
                <a:solidFill>
                  <a:srgbClr val="404040"/>
                </a:solidFill>
                <a:latin typeface="Calibri" charset="0"/>
                <a:ea typeface="ＭＳ Ｐゴシック" charset="0"/>
                <a:cs typeface="ＭＳ Ｐゴシック" charset="0"/>
                <a:hlinkClick r:id="rId5"/>
              </a:rPr>
              <a:t>http://www.facebook.com/</a:t>
            </a:r>
            <a:r>
              <a:rPr lang="en-US" altLang="ja-JP" dirty="0" smtClean="0">
                <a:solidFill>
                  <a:srgbClr val="404040"/>
                </a:solidFill>
                <a:latin typeface="Calibri" charset="0"/>
                <a:ea typeface="ＭＳ Ｐゴシック" charset="0"/>
                <a:cs typeface="ＭＳ Ｐゴシック" charset="0"/>
                <a:hlinkClick r:id="rId5"/>
              </a:rPr>
              <a:t>hathitrust</a:t>
            </a:r>
            <a:endParaRPr lang="en-US" altLang="ja-JP" dirty="0" smtClean="0">
              <a:solidFill>
                <a:srgbClr val="404040"/>
              </a:solidFill>
              <a:latin typeface="Calibri" charset="0"/>
              <a:ea typeface="ＭＳ Ｐゴシック" charset="0"/>
              <a:cs typeface="ＭＳ Ｐゴシック" charset="0"/>
            </a:endParaRPr>
          </a:p>
          <a:p>
            <a:r>
              <a:rPr lang="en-US" altLang="ja-JP" dirty="0" smtClean="0">
                <a:solidFill>
                  <a:srgbClr val="404040"/>
                </a:solidFill>
                <a:latin typeface="Calibri" charset="0"/>
                <a:ea typeface="ＭＳ Ｐゴシック" charset="0"/>
                <a:cs typeface="ＭＳ Ｐゴシック" charset="0"/>
              </a:rPr>
              <a:t>Monthly newsletter: </a:t>
            </a:r>
          </a:p>
          <a:p>
            <a:pPr lvl="1"/>
            <a:r>
              <a:rPr lang="en-US" altLang="ja-JP" dirty="0" smtClean="0">
                <a:solidFill>
                  <a:srgbClr val="404040"/>
                </a:solidFill>
                <a:latin typeface="Calibri" charset="0"/>
                <a:ea typeface="ＭＳ Ｐゴシック" charset="0"/>
                <a:cs typeface="ＭＳ Ｐゴシック" charset="0"/>
                <a:hlinkClick r:id="rId6"/>
              </a:rPr>
              <a:t>http:www.hathitrust.org/updates</a:t>
            </a:r>
            <a:endParaRPr lang="en-US" altLang="ja-JP" dirty="0" smtClean="0">
              <a:solidFill>
                <a:srgbClr val="404040"/>
              </a:solidFill>
              <a:latin typeface="Calibri" charset="0"/>
              <a:ea typeface="ＭＳ Ｐゴシック" charset="0"/>
              <a:cs typeface="ＭＳ Ｐゴシック" charset="0"/>
            </a:endParaRPr>
          </a:p>
          <a:p>
            <a:pPr lvl="1"/>
            <a:r>
              <a:rPr lang="en-US" altLang="ja-JP" dirty="0" smtClean="0">
                <a:solidFill>
                  <a:srgbClr val="404040"/>
                </a:solidFill>
                <a:latin typeface="Calibri" charset="0"/>
                <a:ea typeface="ＭＳ Ｐゴシック" charset="0"/>
                <a:cs typeface="ＭＳ Ｐゴシック" charset="0"/>
              </a:rPr>
              <a:t>RSS </a:t>
            </a:r>
            <a:r>
              <a:rPr lang="en-US" altLang="ja-JP" dirty="0" smtClean="0">
                <a:solidFill>
                  <a:srgbClr val="404040"/>
                </a:solidFill>
                <a:latin typeface="Calibri" charset="0"/>
                <a:ea typeface="ＭＳ Ｐゴシック" charset="0"/>
                <a:cs typeface="ＭＳ Ｐゴシック" charset="0"/>
                <a:hlinkClick r:id="rId7"/>
              </a:rPr>
              <a:t>http://www.hathitrust.org/updates_rss</a:t>
            </a:r>
            <a:endParaRPr lang="en-US" altLang="ja-JP" dirty="0" smtClean="0">
              <a:solidFill>
                <a:srgbClr val="404040"/>
              </a:solidFill>
              <a:latin typeface="Calibri" charset="0"/>
              <a:ea typeface="ＭＳ Ｐゴシック" charset="0"/>
              <a:cs typeface="ＭＳ Ｐゴシック" charset="0"/>
            </a:endParaRPr>
          </a:p>
          <a:p>
            <a:r>
              <a:rPr lang="en-US" altLang="ja-JP" dirty="0" smtClean="0">
                <a:solidFill>
                  <a:srgbClr val="404040"/>
                </a:solidFill>
                <a:latin typeface="Calibri" charset="0"/>
                <a:ea typeface="ＭＳ Ｐゴシック" charset="0"/>
                <a:cs typeface="ＭＳ Ｐゴシック" charset="0"/>
              </a:rPr>
              <a:t>Contact us: </a:t>
            </a:r>
            <a:r>
              <a:rPr lang="en-US" altLang="ja-JP" dirty="0" smtClean="0">
                <a:solidFill>
                  <a:srgbClr val="404040"/>
                </a:solidFill>
                <a:latin typeface="Calibri" charset="0"/>
                <a:ea typeface="ＭＳ Ｐゴシック" charset="0"/>
                <a:cs typeface="ＭＳ Ｐゴシック" charset="0"/>
                <a:hlinkClick r:id="rId8"/>
              </a:rPr>
              <a:t>feedback@issues.hathitrust.org</a:t>
            </a:r>
            <a:endParaRPr lang="en-US" altLang="ja-JP" dirty="0" smtClean="0">
              <a:solidFill>
                <a:srgbClr val="404040"/>
              </a:solidFill>
              <a:latin typeface="Calibri" charset="0"/>
              <a:ea typeface="ＭＳ Ｐゴシック" charset="0"/>
              <a:cs typeface="ＭＳ Ｐゴシック" charset="0"/>
            </a:endParaRPr>
          </a:p>
          <a:p>
            <a:r>
              <a:rPr lang="en-US" altLang="ja-JP" dirty="0" smtClean="0">
                <a:solidFill>
                  <a:srgbClr val="404040"/>
                </a:solidFill>
                <a:latin typeface="Calibri" charset="0"/>
                <a:ea typeface="ＭＳ Ｐゴシック" charset="0"/>
                <a:cs typeface="ＭＳ Ｐゴシック" charset="0"/>
              </a:rPr>
              <a:t>Blogs: </a:t>
            </a:r>
            <a:r>
              <a:rPr lang="en-US" altLang="ja-JP" dirty="0" smtClean="0">
                <a:solidFill>
                  <a:srgbClr val="404040"/>
                </a:solidFill>
                <a:latin typeface="Calibri" charset="0"/>
                <a:ea typeface="ＭＳ Ｐゴシック" charset="0"/>
                <a:cs typeface="ＭＳ Ｐゴシック" charset="0"/>
                <a:hlinkClick r:id="rId9"/>
              </a:rPr>
              <a:t>http://www.hathitrust.org/blogs</a:t>
            </a:r>
            <a:endParaRPr lang="en-US" altLang="ja-JP" dirty="0" smtClean="0">
              <a:solidFill>
                <a:srgbClr val="404040"/>
              </a:solidFill>
              <a:latin typeface="Calibri" charset="0"/>
              <a:ea typeface="ＭＳ Ｐゴシック" charset="0"/>
              <a:cs typeface="ＭＳ Ｐゴシック" charset="0"/>
            </a:endParaRPr>
          </a:p>
          <a:p>
            <a:pPr lvl="1"/>
            <a:r>
              <a:rPr lang="en-US" altLang="ja-JP" dirty="0" smtClean="0">
                <a:solidFill>
                  <a:srgbClr val="404040"/>
                </a:solidFill>
                <a:latin typeface="Calibri" charset="0"/>
                <a:ea typeface="ＭＳ Ｐゴシック" charset="0"/>
                <a:cs typeface="ＭＳ Ｐゴシック" charset="0"/>
              </a:rPr>
              <a:t>Large-scale Search</a:t>
            </a:r>
          </a:p>
          <a:p>
            <a:pPr lvl="1"/>
            <a:r>
              <a:rPr lang="en-US" altLang="ja-JP" dirty="0" smtClean="0">
                <a:solidFill>
                  <a:srgbClr val="404040"/>
                </a:solidFill>
                <a:latin typeface="Calibri" charset="0"/>
                <a:ea typeface="ＭＳ Ｐゴシック" charset="0"/>
                <a:cs typeface="ＭＳ Ｐゴシック" charset="0"/>
              </a:rPr>
              <a:t>Perspectives from </a:t>
            </a:r>
            <a:r>
              <a:rPr lang="en-US" altLang="ja-JP" dirty="0" err="1" smtClean="0">
                <a:solidFill>
                  <a:srgbClr val="404040"/>
                </a:solidFill>
                <a:latin typeface="Calibri" charset="0"/>
                <a:ea typeface="ＭＳ Ｐゴシック" charset="0"/>
                <a:cs typeface="ＭＳ Ｐゴシック" charset="0"/>
              </a:rPr>
              <a:t>HathiTrust</a:t>
            </a:r>
            <a:endParaRPr lang="en-US" altLang="ja-JP" dirty="0" smtClean="0">
              <a:solidFill>
                <a:srgbClr val="404040"/>
              </a:solidFill>
              <a:latin typeface="Calibri" charset="0"/>
              <a:ea typeface="ＭＳ Ｐゴシック" charset="0"/>
              <a:cs typeface="ＭＳ Ｐゴシック" charset="0"/>
            </a:endParaRPr>
          </a:p>
          <a:p>
            <a:endParaRPr lang="en-US" altLang="ja-JP" dirty="0" smtClean="0">
              <a:solidFill>
                <a:srgbClr val="404040"/>
              </a:solidFill>
              <a:latin typeface="Calibri" charset="0"/>
              <a:ea typeface="ＭＳ Ｐゴシック" charset="0"/>
              <a:cs typeface="ＭＳ Ｐゴシック" charset="0"/>
            </a:endParaRPr>
          </a:p>
          <a:p>
            <a:pPr lvl="1"/>
            <a:endParaRPr lang="en-US" altLang="ja-JP" dirty="0">
              <a:solidFill>
                <a:srgbClr val="404040"/>
              </a:solidFill>
              <a:latin typeface="Calibri" charset="0"/>
              <a:ea typeface="ＭＳ Ｐゴシック" charset="0"/>
              <a:cs typeface="ＭＳ Ｐゴシック" charset="0"/>
            </a:endParaRPr>
          </a:p>
          <a:p>
            <a:pPr lvl="1"/>
            <a:endParaRPr lang="en-US" dirty="0"/>
          </a:p>
        </p:txBody>
      </p:sp>
    </p:spTree>
    <p:extLst>
      <p:ext uri="{BB962C8B-B14F-4D97-AF65-F5344CB8AC3E}">
        <p14:creationId xmlns:p14="http://schemas.microsoft.com/office/powerpoint/2010/main" val="108833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US" dirty="0" smtClean="0"/>
              <a:t>http://</a:t>
            </a:r>
            <a:r>
              <a:rPr lang="en-US" dirty="0" err="1" smtClean="0"/>
              <a:t>lib.umich.edu</a:t>
            </a:r>
            <a:r>
              <a:rPr lang="en-US" dirty="0" smtClean="0"/>
              <a:t>/</a:t>
            </a:r>
            <a:r>
              <a:rPr lang="en-US" dirty="0" err="1"/>
              <a:t>m</a:t>
            </a:r>
            <a:r>
              <a:rPr lang="en-US" dirty="0" err="1" smtClean="0"/>
              <a:t>pach</a:t>
            </a:r>
            <a:endParaRPr lang="en-US" dirty="0" smtClean="0"/>
          </a:p>
          <a:p>
            <a:r>
              <a:rPr lang="en-US" dirty="0" smtClean="0"/>
              <a:t>Package of tools to enable publication of open access, born-digital journal content, directly into </a:t>
            </a:r>
            <a:r>
              <a:rPr lang="en-US" dirty="0" err="1" smtClean="0"/>
              <a:t>HathiTrust</a:t>
            </a:r>
            <a:endParaRPr lang="en-US" dirty="0" smtClean="0"/>
          </a:p>
          <a:p>
            <a:pPr lvl="1"/>
            <a:r>
              <a:rPr lang="en-US" dirty="0" smtClean="0"/>
              <a:t>Including accompanying data and media files</a:t>
            </a:r>
          </a:p>
          <a:p>
            <a:r>
              <a:rPr lang="en-US" dirty="0" smtClean="0"/>
              <a:t>Allows integration with popular journal publishing tools such as Open Journal Systems (OJS)</a:t>
            </a:r>
          </a:p>
          <a:p>
            <a:endParaRPr lang="en-US" dirty="0"/>
          </a:p>
        </p:txBody>
      </p:sp>
      <p:pic>
        <p:nvPicPr>
          <p:cNvPr id="2" name="Picture 1" descr="MCLS-mPa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300" y="342900"/>
            <a:ext cx="1792105" cy="1054538"/>
          </a:xfrm>
          <a:prstGeom prst="rect">
            <a:avLst/>
          </a:prstGeom>
        </p:spPr>
      </p:pic>
    </p:spTree>
    <p:extLst>
      <p:ext uri="{BB962C8B-B14F-4D97-AF65-F5344CB8AC3E}">
        <p14:creationId xmlns:p14="http://schemas.microsoft.com/office/powerpoint/2010/main" val="37887727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580332" y="3610681"/>
            <a:ext cx="2142079" cy="1514650"/>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Source / Archive</a:t>
            </a:r>
            <a:endParaRPr lang="en-US" sz="2400" dirty="0"/>
          </a:p>
        </p:txBody>
      </p:sp>
      <p:sp>
        <p:nvSpPr>
          <p:cNvPr id="6" name="Rectangle 5"/>
          <p:cNvSpPr/>
          <p:nvPr/>
        </p:nvSpPr>
        <p:spPr>
          <a:xfrm>
            <a:off x="489618" y="3763676"/>
            <a:ext cx="1820767" cy="1193361"/>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t>Editorial</a:t>
            </a:r>
            <a:endParaRPr lang="en-US" sz="2200" dirty="0"/>
          </a:p>
        </p:txBody>
      </p:sp>
      <p:sp>
        <p:nvSpPr>
          <p:cNvPr id="7" name="Rectangle 6"/>
          <p:cNvSpPr/>
          <p:nvPr/>
        </p:nvSpPr>
        <p:spPr>
          <a:xfrm>
            <a:off x="6892904" y="3763676"/>
            <a:ext cx="1820767" cy="1193361"/>
          </a:xfrm>
          <a:prstGeom prst="rect">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t>Market</a:t>
            </a:r>
            <a:endParaRPr lang="en-US" sz="2200" dirty="0"/>
          </a:p>
        </p:txBody>
      </p:sp>
      <p:sp>
        <p:nvSpPr>
          <p:cNvPr id="10" name="Curved Down Arrow 9"/>
          <p:cNvSpPr/>
          <p:nvPr/>
        </p:nvSpPr>
        <p:spPr>
          <a:xfrm>
            <a:off x="1224044" y="581381"/>
            <a:ext cx="6579244" cy="2509118"/>
          </a:xfrm>
          <a:prstGeom prst="curvedDownArrow">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Left Arrow 10"/>
          <p:cNvSpPr/>
          <p:nvPr/>
        </p:nvSpPr>
        <p:spPr>
          <a:xfrm>
            <a:off x="2478691" y="4161463"/>
            <a:ext cx="948636" cy="382488"/>
          </a:xfrm>
          <a:prstGeom prst="leftArrow">
            <a:avLst/>
          </a:prstGeom>
          <a:solidFill>
            <a:srgbClr val="558E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a:off x="5798916" y="4161463"/>
            <a:ext cx="948636" cy="382488"/>
          </a:xfrm>
          <a:prstGeom prst="leftArrow">
            <a:avLst/>
          </a:prstGeom>
          <a:solidFill>
            <a:srgbClr val="558E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457932" y="3059901"/>
            <a:ext cx="2340984" cy="461665"/>
          </a:xfrm>
          <a:prstGeom prst="rect">
            <a:avLst/>
          </a:prstGeom>
          <a:noFill/>
          <a:ln>
            <a:noFill/>
          </a:ln>
        </p:spPr>
        <p:txBody>
          <a:bodyPr wrap="square" rtlCol="0">
            <a:spAutoFit/>
          </a:bodyPr>
          <a:lstStyle/>
          <a:p>
            <a:r>
              <a:rPr lang="en-US" sz="2400" dirty="0" smtClean="0"/>
              <a:t>Higher Education</a:t>
            </a:r>
            <a:endParaRPr lang="en-US" sz="2400" dirty="0"/>
          </a:p>
        </p:txBody>
      </p:sp>
    </p:spTree>
    <p:extLst>
      <p:ext uri="{BB962C8B-B14F-4D97-AF65-F5344CB8AC3E}">
        <p14:creationId xmlns:p14="http://schemas.microsoft.com/office/powerpoint/2010/main" val="21791951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p:cNvGraphicFramePr>
            <a:graphicFrameLocks noGrp="1"/>
          </p:cNvGraphicFramePr>
          <p:nvPr>
            <p:ph idx="1"/>
            <p:extLst>
              <p:ext uri="{D42A27DB-BD31-4B8C-83A1-F6EECF244321}">
                <p14:modId xmlns:p14="http://schemas.microsoft.com/office/powerpoint/2010/main" val="2092874958"/>
              </p:ext>
            </p:extLst>
          </p:nvPr>
        </p:nvGraphicFramePr>
        <p:xfrm>
          <a:off x="832296" y="1739900"/>
          <a:ext cx="7212208" cy="4339061"/>
        </p:xfrm>
        <a:graphic>
          <a:graphicData uri="http://schemas.openxmlformats.org/drawingml/2006/chart">
            <c:chart xmlns:c="http://schemas.openxmlformats.org/drawingml/2006/chart" xmlns:r="http://schemas.openxmlformats.org/officeDocument/2006/relationships" r:id="rId3"/>
          </a:graphicData>
        </a:graphic>
      </p:graphicFrame>
      <p:sp>
        <p:nvSpPr>
          <p:cNvPr id="30722" name="Title 3"/>
          <p:cNvSpPr>
            <a:spLocks noGrp="1"/>
          </p:cNvSpPr>
          <p:nvPr>
            <p:ph type="title"/>
          </p:nvPr>
        </p:nvSpPr>
        <p:spPr/>
        <p:txBody>
          <a:bodyPr/>
          <a:lstStyle/>
          <a:p>
            <a:r>
              <a:rPr lang="en-US" dirty="0">
                <a:solidFill>
                  <a:srgbClr val="404040"/>
                </a:solidFill>
                <a:latin typeface="Calibri" charset="0"/>
              </a:rPr>
              <a:t>Language Distribution (1)</a:t>
            </a:r>
          </a:p>
        </p:txBody>
      </p:sp>
      <p:sp>
        <p:nvSpPr>
          <p:cNvPr id="6" name="Rectangle 5"/>
          <p:cNvSpPr/>
          <p:nvPr/>
        </p:nvSpPr>
        <p:spPr>
          <a:xfrm>
            <a:off x="4886325" y="1739900"/>
            <a:ext cx="3800475" cy="777875"/>
          </a:xfrm>
          <a:prstGeom prst="rect">
            <a:avLst/>
          </a:prstGeom>
          <a:noFill/>
          <a:ln w="25400" cap="flat" cmpd="sng" algn="ctr">
            <a:solidFill>
              <a:srgbClr val="FF6600"/>
            </a:solidFill>
            <a:prstDash val="solid"/>
            <a:round/>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anchor="ctr"/>
          <a:lstStyle/>
          <a:p>
            <a:pPr fontAlgn="auto">
              <a:spcBef>
                <a:spcPts val="0"/>
              </a:spcBef>
              <a:spcAft>
                <a:spcPts val="0"/>
              </a:spcAft>
              <a:defRPr/>
            </a:pPr>
            <a:r>
              <a:rPr lang="en-US" sz="2000" dirty="0">
                <a:solidFill>
                  <a:srgbClr val="000000"/>
                </a:solidFill>
                <a:ea typeface="ＭＳ Ｐゴシック" pitchFamily="-107" charset="-128"/>
                <a:cs typeface="ＭＳ Ｐゴシック" pitchFamily="-107" charset="-128"/>
              </a:rPr>
              <a:t>The top 10 languages make up ~86% of all content </a:t>
            </a:r>
          </a:p>
        </p:txBody>
      </p:sp>
    </p:spTree>
    <p:extLst>
      <p:ext uri="{BB962C8B-B14F-4D97-AF65-F5344CB8AC3E}">
        <p14:creationId xmlns:p14="http://schemas.microsoft.com/office/powerpoint/2010/main" val="10472371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7"/>
          <p:cNvGraphicFramePr>
            <a:graphicFrameLocks/>
          </p:cNvGraphicFramePr>
          <p:nvPr>
            <p:extLst>
              <p:ext uri="{D42A27DB-BD31-4B8C-83A1-F6EECF244321}">
                <p14:modId xmlns:p14="http://schemas.microsoft.com/office/powerpoint/2010/main" val="3435368928"/>
              </p:ext>
            </p:extLst>
          </p:nvPr>
        </p:nvGraphicFramePr>
        <p:xfrm>
          <a:off x="719138" y="1636713"/>
          <a:ext cx="7464425" cy="4749800"/>
        </p:xfrm>
        <a:graphic>
          <a:graphicData uri="http://schemas.openxmlformats.org/drawingml/2006/chart">
            <c:chart xmlns:c="http://schemas.openxmlformats.org/drawingml/2006/chart" xmlns:r="http://schemas.openxmlformats.org/officeDocument/2006/relationships" r:id="rId3"/>
          </a:graphicData>
        </a:graphic>
      </p:graphicFrame>
      <p:sp>
        <p:nvSpPr>
          <p:cNvPr id="32771" name="Title 1"/>
          <p:cNvSpPr>
            <a:spLocks noGrp="1"/>
          </p:cNvSpPr>
          <p:nvPr>
            <p:ph type="title"/>
          </p:nvPr>
        </p:nvSpPr>
        <p:spPr/>
        <p:txBody>
          <a:bodyPr/>
          <a:lstStyle/>
          <a:p>
            <a:r>
              <a:rPr lang="en-US" dirty="0">
                <a:solidFill>
                  <a:srgbClr val="404040"/>
                </a:solidFill>
                <a:latin typeface="Calibri" charset="0"/>
              </a:rPr>
              <a:t>Language Distribution (2)</a:t>
            </a:r>
          </a:p>
        </p:txBody>
      </p:sp>
      <p:sp>
        <p:nvSpPr>
          <p:cNvPr id="7" name="Rectangle 6"/>
          <p:cNvSpPr/>
          <p:nvPr/>
        </p:nvSpPr>
        <p:spPr>
          <a:xfrm>
            <a:off x="6824284" y="1793209"/>
            <a:ext cx="1993900" cy="958850"/>
          </a:xfrm>
          <a:prstGeom prst="rect">
            <a:avLst/>
          </a:prstGeom>
          <a:ln>
            <a:solidFill>
              <a:srgbClr val="FF6600"/>
            </a:solidFill>
          </a:ln>
        </p:spPr>
        <p:style>
          <a:lnRef idx="2">
            <a:schemeClr val="accent2"/>
          </a:lnRef>
          <a:fillRef idx="1">
            <a:schemeClr val="lt1"/>
          </a:fillRef>
          <a:effectRef idx="0">
            <a:schemeClr val="accent2"/>
          </a:effectRef>
          <a:fontRef idx="minor">
            <a:schemeClr val="dk1"/>
          </a:fontRef>
        </p:style>
        <p:txBody>
          <a:bodyPr anchor="ctr"/>
          <a:lstStyle/>
          <a:p>
            <a:pPr fontAlgn="auto">
              <a:spcBef>
                <a:spcPts val="0"/>
              </a:spcBef>
              <a:spcAft>
                <a:spcPts val="0"/>
              </a:spcAft>
              <a:defRPr/>
            </a:pPr>
            <a:r>
              <a:rPr lang="en-US" sz="2000" dirty="0">
                <a:solidFill>
                  <a:srgbClr val="000000"/>
                </a:solidFill>
                <a:ea typeface="ＭＳ Ｐゴシック" pitchFamily="-107" charset="-128"/>
                <a:cs typeface="ＭＳ Ｐゴシック" pitchFamily="-107" charset="-128"/>
              </a:rPr>
              <a:t>The next 40 languages make up ~13% of total</a:t>
            </a:r>
          </a:p>
        </p:txBody>
      </p:sp>
    </p:spTree>
    <p:extLst>
      <p:ext uri="{BB962C8B-B14F-4D97-AF65-F5344CB8AC3E}">
        <p14:creationId xmlns:p14="http://schemas.microsoft.com/office/powerpoint/2010/main" val="19772573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p:txBody>
          <a:bodyPr/>
          <a:lstStyle/>
          <a:p>
            <a:r>
              <a:rPr lang="en-US" dirty="0">
                <a:solidFill>
                  <a:srgbClr val="404040"/>
                </a:solidFill>
                <a:latin typeface="Calibri" charset="0"/>
              </a:rPr>
              <a:t>Dates</a:t>
            </a:r>
          </a:p>
        </p:txBody>
      </p:sp>
      <p:graphicFrame>
        <p:nvGraphicFramePr>
          <p:cNvPr id="24578" name="Content Placeholder 3"/>
          <p:cNvGraphicFramePr>
            <a:graphicFrameLocks noGrp="1"/>
          </p:cNvGraphicFramePr>
          <p:nvPr>
            <p:ph idx="1"/>
          </p:nvPr>
        </p:nvGraphicFramePr>
        <p:xfrm>
          <a:off x="457200" y="1600200"/>
          <a:ext cx="8229600" cy="4894263"/>
        </p:xfrm>
        <a:graphic>
          <a:graphicData uri="http://schemas.openxmlformats.org/presentationml/2006/ole">
            <mc:AlternateContent xmlns:mc="http://schemas.openxmlformats.org/markup-compatibility/2006">
              <mc:Choice xmlns:v="urn:schemas-microsoft-com:vml" Requires="v">
                <p:oleObj spid="_x0000_s1066" name="Worksheet" r:id="rId5" imgW="8228920" imgH="4894683" progId="Excel.Sheet.8">
                  <p:embed/>
                </p:oleObj>
              </mc:Choice>
              <mc:Fallback>
                <p:oleObj name="Worksheet" r:id="rId5" imgW="8228920" imgH="4894683" progId="Excel.Sheet.8">
                  <p:embed/>
                  <p:pic>
                    <p:nvPicPr>
                      <p:cNvPr id="0" name="Picture 28"/>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600200"/>
                        <a:ext cx="8229600" cy="4894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80" name="Chart 6"/>
          <p:cNvGraphicFramePr>
            <a:graphicFrameLocks/>
          </p:cNvGraphicFramePr>
          <p:nvPr>
            <p:extLst>
              <p:ext uri="{D42A27DB-BD31-4B8C-83A1-F6EECF244321}">
                <p14:modId xmlns:p14="http://schemas.microsoft.com/office/powerpoint/2010/main" val="1771626399"/>
              </p:ext>
            </p:extLst>
          </p:nvPr>
        </p:nvGraphicFramePr>
        <p:xfrm>
          <a:off x="457200" y="1749425"/>
          <a:ext cx="8229600" cy="4602163"/>
        </p:xfrm>
        <a:graphic>
          <a:graphicData uri="http://schemas.openxmlformats.org/presentationml/2006/ole">
            <mc:AlternateContent xmlns:mc="http://schemas.openxmlformats.org/markup-compatibility/2006">
              <mc:Choice xmlns:v="urn:schemas-microsoft-com:vml" Requires="v">
                <p:oleObj spid="_x0000_s1067" name="Worksheet" r:id="rId8" imgW="8219160" imgH="4589640" progId="Excel.Sheet.8">
                  <p:embed/>
                </p:oleObj>
              </mc:Choice>
              <mc:Fallback>
                <p:oleObj name="Worksheet" r:id="rId8" imgW="8219160" imgH="4589640" progId="Excel.Sheet.8">
                  <p:embed/>
                  <p:pic>
                    <p:nvPicPr>
                      <p:cNvPr id="0" name="Picture 2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1749425"/>
                        <a:ext cx="8229600" cy="4602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9943155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Underlying Ideas</a:t>
            </a:r>
            <a:endParaRPr lang="en-US" dirty="0"/>
          </a:p>
        </p:txBody>
      </p:sp>
    </p:spTree>
    <p:extLst>
      <p:ext uri="{BB962C8B-B14F-4D97-AF65-F5344CB8AC3E}">
        <p14:creationId xmlns:p14="http://schemas.microsoft.com/office/powerpoint/2010/main" val="2250983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Underlying Ideas</a:t>
            </a:r>
          </a:p>
          <a:p>
            <a:r>
              <a:rPr lang="en-US" dirty="0" smtClean="0"/>
              <a:t>Repository and Services</a:t>
            </a:r>
          </a:p>
          <a:p>
            <a:r>
              <a:rPr lang="en-US" dirty="0" smtClean="0"/>
              <a:t>Organization and Pricing Model</a:t>
            </a:r>
          </a:p>
        </p:txBody>
      </p:sp>
    </p:spTree>
    <p:extLst>
      <p:ext uri="{BB962C8B-B14F-4D97-AF65-F5344CB8AC3E}">
        <p14:creationId xmlns:p14="http://schemas.microsoft.com/office/powerpoint/2010/main" val="43840760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Underlying ideas</a:t>
            </a:r>
            <a:endParaRPr lang="en-US" dirty="0"/>
          </a:p>
        </p:txBody>
      </p:sp>
      <p:sp>
        <p:nvSpPr>
          <p:cNvPr id="3" name="Content Placeholder 2"/>
          <p:cNvSpPr>
            <a:spLocks noGrp="1"/>
          </p:cNvSpPr>
          <p:nvPr>
            <p:ph idx="1"/>
          </p:nvPr>
        </p:nvSpPr>
        <p:spPr/>
        <p:txBody>
          <a:bodyPr/>
          <a:lstStyle/>
          <a:p>
            <a:r>
              <a:rPr lang="en-US" dirty="0" smtClean="0"/>
              <a:t>Community</a:t>
            </a:r>
          </a:p>
          <a:p>
            <a:r>
              <a:rPr lang="en-US" dirty="0" smtClean="0"/>
              <a:t>Scale</a:t>
            </a:r>
          </a:p>
          <a:p>
            <a:r>
              <a:rPr lang="en-US" dirty="0" smtClean="0"/>
              <a:t>Access and Preservation</a:t>
            </a:r>
          </a:p>
          <a:p>
            <a:r>
              <a:rPr lang="en-US" dirty="0" smtClean="0"/>
              <a:t>Openness</a:t>
            </a:r>
            <a:endParaRPr lang="en-US" dirty="0"/>
          </a:p>
        </p:txBody>
      </p:sp>
    </p:spTree>
    <p:extLst>
      <p:ext uri="{BB962C8B-B14F-4D97-AF65-F5344CB8AC3E}">
        <p14:creationId xmlns:p14="http://schemas.microsoft.com/office/powerpoint/2010/main" val="747758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Community</a:t>
            </a:r>
            <a:endParaRPr lang="en-US" dirty="0"/>
          </a:p>
        </p:txBody>
      </p:sp>
      <p:pic>
        <p:nvPicPr>
          <p:cNvPr id="3" name="Picture 2" descr="SENYLRC-OAISExpla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2228015"/>
            <a:ext cx="7784073" cy="975295"/>
          </a:xfrm>
          <a:prstGeom prst="rect">
            <a:avLst/>
          </a:prstGeom>
        </p:spPr>
      </p:pic>
    </p:spTree>
    <p:extLst>
      <p:ext uri="{BB962C8B-B14F-4D97-AF65-F5344CB8AC3E}">
        <p14:creationId xmlns:p14="http://schemas.microsoft.com/office/powerpoint/2010/main" val="25944042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NYLRC-OAISExplainArr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702" y="2752725"/>
            <a:ext cx="1523898" cy="1694575"/>
          </a:xfrm>
          <a:prstGeom prst="rect">
            <a:avLst/>
          </a:prstGeom>
        </p:spPr>
      </p:pic>
      <p:sp>
        <p:nvSpPr>
          <p:cNvPr id="2" name="Title 1"/>
          <p:cNvSpPr>
            <a:spLocks noGrp="1"/>
          </p:cNvSpPr>
          <p:nvPr>
            <p:ph type="title" idx="4294967295"/>
          </p:nvPr>
        </p:nvSpPr>
        <p:spPr>
          <a:xfrm>
            <a:off x="0" y="274638"/>
            <a:ext cx="8229600" cy="1143000"/>
          </a:xfrm>
        </p:spPr>
        <p:txBody>
          <a:bodyPr/>
          <a:lstStyle/>
          <a:p>
            <a:r>
              <a:rPr lang="en-US" dirty="0" smtClean="0"/>
              <a:t>Community</a:t>
            </a:r>
            <a:endParaRPr lang="en-US" dirty="0"/>
          </a:p>
        </p:txBody>
      </p:sp>
      <p:pic>
        <p:nvPicPr>
          <p:cNvPr id="3" name="Picture 2" descr="SENYLRC-OAISExpla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2228015"/>
            <a:ext cx="7784073" cy="975295"/>
          </a:xfrm>
          <a:prstGeom prst="rect">
            <a:avLst/>
          </a:prstGeom>
        </p:spPr>
      </p:pic>
    </p:spTree>
    <p:extLst>
      <p:ext uri="{BB962C8B-B14F-4D97-AF65-F5344CB8AC3E}">
        <p14:creationId xmlns:p14="http://schemas.microsoft.com/office/powerpoint/2010/main" val="17328853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a:t>
            </a:r>
            <a:endParaRPr lang="en-US" dirty="0"/>
          </a:p>
        </p:txBody>
      </p:sp>
      <p:sp>
        <p:nvSpPr>
          <p:cNvPr id="3" name="Content Placeholder 2"/>
          <p:cNvSpPr>
            <a:spLocks noGrp="1"/>
          </p:cNvSpPr>
          <p:nvPr>
            <p:ph idx="1"/>
          </p:nvPr>
        </p:nvSpPr>
        <p:spPr/>
        <p:txBody>
          <a:bodyPr/>
          <a:lstStyle/>
          <a:p>
            <a:r>
              <a:rPr lang="en-US" dirty="0" smtClean="0"/>
              <a:t>OAIS</a:t>
            </a:r>
          </a:p>
          <a:p>
            <a:r>
              <a:rPr lang="en-US" dirty="0" smtClean="0"/>
              <a:t>TRAC</a:t>
            </a:r>
          </a:p>
          <a:p>
            <a:r>
              <a:rPr lang="en-US" dirty="0" smtClean="0"/>
              <a:t>METS and PREMIS</a:t>
            </a:r>
          </a:p>
          <a:p>
            <a:r>
              <a:rPr lang="en-US" dirty="0" smtClean="0"/>
              <a:t>Repository Practices</a:t>
            </a:r>
          </a:p>
          <a:p>
            <a:pPr lvl="1"/>
            <a:r>
              <a:rPr lang="en-US" dirty="0" smtClean="0"/>
              <a:t>Content</a:t>
            </a:r>
          </a:p>
          <a:p>
            <a:pPr lvl="1"/>
            <a:r>
              <a:rPr lang="en-US" dirty="0" smtClean="0"/>
              <a:t>Reference</a:t>
            </a:r>
          </a:p>
          <a:p>
            <a:pPr lvl="1"/>
            <a:r>
              <a:rPr lang="en-US" dirty="0" smtClean="0"/>
              <a:t>Fixity</a:t>
            </a:r>
            <a:endParaRPr lang="en-US" dirty="0"/>
          </a:p>
        </p:txBody>
      </p:sp>
    </p:spTree>
    <p:extLst>
      <p:ext uri="{BB962C8B-B14F-4D97-AF65-F5344CB8AC3E}">
        <p14:creationId xmlns:p14="http://schemas.microsoft.com/office/powerpoint/2010/main" val="3495837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a:t>
            </a:r>
            <a:endParaRPr lang="en-US" dirty="0"/>
          </a:p>
        </p:txBody>
      </p:sp>
      <p:sp>
        <p:nvSpPr>
          <p:cNvPr id="3" name="Content Placeholder 2"/>
          <p:cNvSpPr>
            <a:spLocks noGrp="1"/>
          </p:cNvSpPr>
          <p:nvPr>
            <p:ph idx="1"/>
          </p:nvPr>
        </p:nvSpPr>
        <p:spPr/>
        <p:txBody>
          <a:bodyPr/>
          <a:lstStyle/>
          <a:p>
            <a:r>
              <a:rPr lang="en-US" dirty="0" smtClean="0"/>
              <a:t>Mission</a:t>
            </a:r>
          </a:p>
          <a:p>
            <a:pPr lvl="1"/>
            <a:r>
              <a:rPr lang="en-US" dirty="0" smtClean="0"/>
              <a:t>To contribute to the common good by collecting, organizing, preserving, communicating, and sharing the record of human knowledge</a:t>
            </a:r>
          </a:p>
          <a:p>
            <a:r>
              <a:rPr lang="en-US" dirty="0" smtClean="0"/>
              <a:t>Strategy</a:t>
            </a:r>
          </a:p>
          <a:p>
            <a:pPr lvl="1"/>
            <a:r>
              <a:rPr lang="en-US" dirty="0" smtClean="0"/>
              <a:t>“Co-owned and managed”</a:t>
            </a:r>
            <a:endParaRPr lang="en-US" dirty="0"/>
          </a:p>
        </p:txBody>
      </p:sp>
    </p:spTree>
    <p:extLst>
      <p:ext uri="{BB962C8B-B14F-4D97-AF65-F5344CB8AC3E}">
        <p14:creationId xmlns:p14="http://schemas.microsoft.com/office/powerpoint/2010/main" val="15068493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Preservation and Access</a:t>
            </a:r>
            <a:endParaRPr lang="en-US" dirty="0"/>
          </a:p>
        </p:txBody>
      </p:sp>
      <p:sp>
        <p:nvSpPr>
          <p:cNvPr id="3" name="Content Placeholder 2"/>
          <p:cNvSpPr>
            <a:spLocks noGrp="1"/>
          </p:cNvSpPr>
          <p:nvPr>
            <p:ph idx="1"/>
          </p:nvPr>
        </p:nvSpPr>
        <p:spPr/>
        <p:txBody>
          <a:bodyPr/>
          <a:lstStyle/>
          <a:p>
            <a:r>
              <a:rPr lang="en-US" dirty="0" smtClean="0"/>
              <a:t>We engage in preservation for purposes of access</a:t>
            </a:r>
          </a:p>
          <a:p>
            <a:r>
              <a:rPr lang="en-US" dirty="0" smtClean="0"/>
              <a:t>“Light” archive benefits</a:t>
            </a:r>
          </a:p>
          <a:p>
            <a:pPr lvl="1"/>
            <a:r>
              <a:rPr lang="en-US" dirty="0" smtClean="0"/>
              <a:t>Access to materials</a:t>
            </a:r>
          </a:p>
          <a:p>
            <a:pPr lvl="1"/>
            <a:r>
              <a:rPr lang="en-US" dirty="0" smtClean="0"/>
              <a:t>Checks on integrity</a:t>
            </a:r>
          </a:p>
          <a:p>
            <a:pPr lvl="1"/>
            <a:r>
              <a:rPr lang="en-US" dirty="0" smtClean="0"/>
              <a:t>Best chance for content to be used and valued, preserved</a:t>
            </a:r>
          </a:p>
          <a:p>
            <a:endParaRPr lang="en-US" dirty="0"/>
          </a:p>
        </p:txBody>
      </p:sp>
    </p:spTree>
    <p:extLst>
      <p:ext uri="{BB962C8B-B14F-4D97-AF65-F5344CB8AC3E}">
        <p14:creationId xmlns:p14="http://schemas.microsoft.com/office/powerpoint/2010/main" val="4722367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Openness</a:t>
            </a:r>
            <a:endParaRPr lang="en-US" dirty="0"/>
          </a:p>
        </p:txBody>
      </p:sp>
      <p:sp>
        <p:nvSpPr>
          <p:cNvPr id="3" name="Content Placeholder 2"/>
          <p:cNvSpPr>
            <a:spLocks noGrp="1"/>
          </p:cNvSpPr>
          <p:nvPr>
            <p:ph idx="1"/>
          </p:nvPr>
        </p:nvSpPr>
        <p:spPr/>
        <p:txBody>
          <a:bodyPr/>
          <a:lstStyle/>
          <a:p>
            <a:pPr>
              <a:spcBef>
                <a:spcPts val="0"/>
              </a:spcBef>
              <a:defRPr/>
            </a:pPr>
            <a:r>
              <a:rPr lang="en-US" dirty="0" smtClean="0">
                <a:solidFill>
                  <a:srgbClr val="000000"/>
                </a:solidFill>
              </a:rPr>
              <a:t>Repository centralized...open</a:t>
            </a:r>
          </a:p>
          <a:p>
            <a:pPr>
              <a:spcBef>
                <a:spcPts val="0"/>
              </a:spcBef>
              <a:defRPr/>
            </a:pPr>
            <a:r>
              <a:rPr lang="en-US" dirty="0" smtClean="0">
                <a:solidFill>
                  <a:srgbClr val="000000"/>
                </a:solidFill>
              </a:rPr>
              <a:t>Formats</a:t>
            </a:r>
          </a:p>
          <a:p>
            <a:pPr>
              <a:spcBef>
                <a:spcPts val="0"/>
              </a:spcBef>
              <a:defRPr/>
            </a:pPr>
            <a:r>
              <a:rPr lang="en-US" dirty="0" smtClean="0">
                <a:solidFill>
                  <a:srgbClr val="000000"/>
                </a:solidFill>
              </a:rPr>
              <a:t>Software</a:t>
            </a:r>
          </a:p>
          <a:p>
            <a:pPr>
              <a:spcBef>
                <a:spcPts val="0"/>
              </a:spcBef>
              <a:defRPr/>
            </a:pPr>
            <a:r>
              <a:rPr lang="en-US" dirty="0" smtClean="0">
                <a:solidFill>
                  <a:srgbClr val="000000"/>
                </a:solidFill>
              </a:rPr>
              <a:t>Organizational structure</a:t>
            </a:r>
          </a:p>
          <a:p>
            <a:endParaRPr lang="en-US" dirty="0"/>
          </a:p>
        </p:txBody>
      </p:sp>
    </p:spTree>
    <p:extLst>
      <p:ext uri="{BB962C8B-B14F-4D97-AF65-F5344CB8AC3E}">
        <p14:creationId xmlns:p14="http://schemas.microsoft.com/office/powerpoint/2010/main" val="15542045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Underlying ideas</a:t>
            </a:r>
            <a:endParaRPr lang="en-US" dirty="0"/>
          </a:p>
        </p:txBody>
      </p:sp>
      <p:pic>
        <p:nvPicPr>
          <p:cNvPr id="3" name="Picture 2" descr="SENYLRC-OverarchingIdea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0" y="1225550"/>
            <a:ext cx="7473198" cy="5351931"/>
          </a:xfrm>
          <a:prstGeom prst="rect">
            <a:avLst/>
          </a:prstGeom>
        </p:spPr>
      </p:pic>
    </p:spTree>
    <p:extLst>
      <p:ext uri="{BB962C8B-B14F-4D97-AF65-F5344CB8AC3E}">
        <p14:creationId xmlns:p14="http://schemas.microsoft.com/office/powerpoint/2010/main" val="34894784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Underlying ideas</a:t>
            </a:r>
            <a:endParaRPr lang="en-US" dirty="0"/>
          </a:p>
        </p:txBody>
      </p:sp>
      <p:pic>
        <p:nvPicPr>
          <p:cNvPr id="3" name="Picture 2" descr="SENYLRC-OverarchingIdea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0" y="1225550"/>
            <a:ext cx="7473198" cy="5351931"/>
          </a:xfrm>
          <a:prstGeom prst="rect">
            <a:avLst/>
          </a:prstGeom>
        </p:spPr>
      </p:pic>
      <p:sp>
        <p:nvSpPr>
          <p:cNvPr id="4" name="Rounded Rectangle 3"/>
          <p:cNvSpPr/>
          <p:nvPr/>
        </p:nvSpPr>
        <p:spPr>
          <a:xfrm>
            <a:off x="3429000" y="3327400"/>
            <a:ext cx="2438400" cy="1371600"/>
          </a:xfrm>
          <a:prstGeom prst="roundRect">
            <a:avLst/>
          </a:prstGeom>
          <a:solidFill>
            <a:srgbClr val="E46C0A"/>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dirty="0" smtClean="0"/>
              <a:t>Experience</a:t>
            </a:r>
            <a:endParaRPr lang="en-US" sz="2800" dirty="0"/>
          </a:p>
        </p:txBody>
      </p:sp>
    </p:spTree>
    <p:extLst>
      <p:ext uri="{BB962C8B-B14F-4D97-AF65-F5344CB8AC3E}">
        <p14:creationId xmlns:p14="http://schemas.microsoft.com/office/powerpoint/2010/main" val="342224560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Missing?</a:t>
            </a:r>
            <a:endParaRPr lang="en-US" dirty="0"/>
          </a:p>
        </p:txBody>
      </p:sp>
      <p:sp>
        <p:nvSpPr>
          <p:cNvPr id="3" name="Content Placeholder 2"/>
          <p:cNvSpPr>
            <a:spLocks noGrp="1"/>
          </p:cNvSpPr>
          <p:nvPr>
            <p:ph idx="1"/>
          </p:nvPr>
        </p:nvSpPr>
        <p:spPr/>
        <p:txBody>
          <a:bodyPr/>
          <a:lstStyle/>
          <a:p>
            <a:r>
              <a:rPr lang="en-US" dirty="0" smtClean="0"/>
              <a:t>What should be included in the AIP?</a:t>
            </a:r>
          </a:p>
          <a:p>
            <a:r>
              <a:rPr lang="en-US" dirty="0" smtClean="0"/>
              <a:t>What should be validated?</a:t>
            </a:r>
          </a:p>
          <a:p>
            <a:r>
              <a:rPr lang="en-US" dirty="0" smtClean="0"/>
              <a:t>How should content be identified?</a:t>
            </a:r>
          </a:p>
          <a:p>
            <a:r>
              <a:rPr lang="en-US" dirty="0" smtClean="0"/>
              <a:t>How to operate at scale – managing preservation information (PREMIS; access information in rational way at scale)</a:t>
            </a:r>
          </a:p>
          <a:p>
            <a:r>
              <a:rPr lang="en-US" dirty="0" smtClean="0"/>
              <a:t>...</a:t>
            </a:r>
            <a:endParaRPr lang="en-US" dirty="0"/>
          </a:p>
        </p:txBody>
      </p:sp>
    </p:spTree>
    <p:extLst>
      <p:ext uri="{BB962C8B-B14F-4D97-AF65-F5344CB8AC3E}">
        <p14:creationId xmlns:p14="http://schemas.microsoft.com/office/powerpoint/2010/main" val="2508533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Introduction</a:t>
            </a:r>
            <a:endParaRPr lang="en-US" dirty="0"/>
          </a:p>
        </p:txBody>
      </p:sp>
    </p:spTree>
    <p:extLst>
      <p:ext uri="{BB962C8B-B14F-4D97-AF65-F5344CB8AC3E}">
        <p14:creationId xmlns:p14="http://schemas.microsoft.com/office/powerpoint/2010/main" val="41891596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48823" y="2362200"/>
            <a:ext cx="7366335" cy="2980558"/>
          </a:xfrm>
        </p:spPr>
        <p:txBody>
          <a:bodyPr>
            <a:normAutofit/>
          </a:bodyPr>
          <a:lstStyle/>
          <a:p>
            <a:pPr marL="0" indent="0" algn="ctr">
              <a:buNone/>
            </a:pPr>
            <a:r>
              <a:rPr lang="en-US" sz="4000" dirty="0" smtClean="0"/>
              <a:t>Questions</a:t>
            </a:r>
            <a:endParaRPr lang="en-US" sz="4000" dirty="0"/>
          </a:p>
        </p:txBody>
      </p:sp>
    </p:spTree>
    <p:extLst>
      <p:ext uri="{BB962C8B-B14F-4D97-AF65-F5344CB8AC3E}">
        <p14:creationId xmlns:p14="http://schemas.microsoft.com/office/powerpoint/2010/main" val="3622475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ea typeface="+mj-ea"/>
                <a:cs typeface="+mj-cs"/>
              </a:rPr>
              <a:t>Repository Philosophy/Design</a:t>
            </a:r>
            <a:endParaRPr lang="en-US" dirty="0">
              <a:ea typeface="+mj-ea"/>
              <a:cs typeface="+mj-cs"/>
            </a:endParaRPr>
          </a:p>
        </p:txBody>
      </p:sp>
      <p:sp>
        <p:nvSpPr>
          <p:cNvPr id="3" name="Content Placeholder 2"/>
          <p:cNvSpPr>
            <a:spLocks noGrp="1"/>
          </p:cNvSpPr>
          <p:nvPr>
            <p:ph idx="1"/>
          </p:nvPr>
        </p:nvSpPr>
        <p:spPr>
          <a:xfrm>
            <a:off x="457200" y="1600200"/>
            <a:ext cx="8229600" cy="4895850"/>
          </a:xfrm>
        </p:spPr>
        <p:txBody>
          <a:bodyPr rtlCol="0">
            <a:normAutofit/>
          </a:bodyPr>
          <a:lstStyle/>
          <a:p>
            <a:pPr>
              <a:lnSpc>
                <a:spcPct val="120000"/>
              </a:lnSpc>
            </a:pPr>
            <a:r>
              <a:rPr lang="en-US" dirty="0" smtClean="0"/>
              <a:t>OAIS</a:t>
            </a:r>
            <a:r>
              <a:rPr lang="en-US" dirty="0"/>
              <a:t>/TRAC</a:t>
            </a:r>
          </a:p>
          <a:p>
            <a:pPr>
              <a:lnSpc>
                <a:spcPct val="120000"/>
              </a:lnSpc>
            </a:pPr>
            <a:r>
              <a:rPr lang="en-US" dirty="0"/>
              <a:t>Consistency</a:t>
            </a:r>
          </a:p>
          <a:p>
            <a:pPr>
              <a:lnSpc>
                <a:spcPct val="120000"/>
              </a:lnSpc>
            </a:pPr>
            <a:r>
              <a:rPr lang="en-US" dirty="0"/>
              <a:t>Standardization</a:t>
            </a:r>
          </a:p>
          <a:p>
            <a:pPr>
              <a:lnSpc>
                <a:spcPct val="120000"/>
              </a:lnSpc>
            </a:pPr>
            <a:r>
              <a:rPr lang="en-US" dirty="0"/>
              <a:t>Simplicity (in design, not function)</a:t>
            </a:r>
          </a:p>
          <a:p>
            <a:pPr>
              <a:lnSpc>
                <a:spcPct val="120000"/>
              </a:lnSpc>
            </a:pPr>
            <a:r>
              <a:rPr lang="en-US" dirty="0"/>
              <a:t>Practicality</a:t>
            </a:r>
          </a:p>
          <a:p>
            <a:pPr>
              <a:lnSpc>
                <a:spcPct val="120000"/>
              </a:lnSpc>
            </a:pPr>
            <a:r>
              <a:rPr lang="en-US" dirty="0"/>
              <a:t>Sustainability</a:t>
            </a:r>
          </a:p>
          <a:p>
            <a:pPr>
              <a:defRPr/>
            </a:pPr>
            <a:endParaRPr lang="en-US" dirty="0" smtClean="0">
              <a:ea typeface="+mn-ea"/>
            </a:endParaRPr>
          </a:p>
        </p:txBody>
      </p:sp>
    </p:spTree>
    <p:extLst>
      <p:ext uri="{BB962C8B-B14F-4D97-AF65-F5344CB8AC3E}">
        <p14:creationId xmlns:p14="http://schemas.microsoft.com/office/powerpoint/2010/main" val="29410314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a:off x="466909" y="325752"/>
            <a:ext cx="1131216" cy="87306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solidFill>
                  <a:schemeClr val="tx1"/>
                </a:solidFill>
              </a:rPr>
              <a:t>Source</a:t>
            </a:r>
            <a:endParaRPr lang="en-US" sz="2400" dirty="0">
              <a:solidFill>
                <a:schemeClr val="tx1"/>
              </a:solidFill>
            </a:endParaRPr>
          </a:p>
        </p:txBody>
      </p:sp>
      <p:sp>
        <p:nvSpPr>
          <p:cNvPr id="5" name="Rectangle 4"/>
          <p:cNvSpPr/>
          <p:nvPr/>
        </p:nvSpPr>
        <p:spPr>
          <a:xfrm>
            <a:off x="585455" y="2640420"/>
            <a:ext cx="1805977" cy="6426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Bibliographic Data</a:t>
            </a:r>
            <a:endParaRPr lang="en-US" dirty="0"/>
          </a:p>
        </p:txBody>
      </p:sp>
      <p:sp>
        <p:nvSpPr>
          <p:cNvPr id="6" name="Rectangle 5"/>
          <p:cNvSpPr/>
          <p:nvPr/>
        </p:nvSpPr>
        <p:spPr>
          <a:xfrm>
            <a:off x="585455" y="3473795"/>
            <a:ext cx="1805977" cy="63271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Content Package</a:t>
            </a:r>
            <a:endParaRPr lang="en-US" dirty="0"/>
          </a:p>
        </p:txBody>
      </p:sp>
      <p:sp>
        <p:nvSpPr>
          <p:cNvPr id="7" name="Can 6"/>
          <p:cNvSpPr/>
          <p:nvPr/>
        </p:nvSpPr>
        <p:spPr>
          <a:xfrm>
            <a:off x="3080039" y="4384300"/>
            <a:ext cx="1207043" cy="132722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Michigan</a:t>
            </a:r>
            <a:endParaRPr lang="en-US" dirty="0"/>
          </a:p>
        </p:txBody>
      </p:sp>
      <p:sp>
        <p:nvSpPr>
          <p:cNvPr id="8" name="Can 7"/>
          <p:cNvSpPr/>
          <p:nvPr/>
        </p:nvSpPr>
        <p:spPr>
          <a:xfrm>
            <a:off x="4196494" y="4633918"/>
            <a:ext cx="1287170" cy="1367526"/>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Indiana</a:t>
            </a:r>
            <a:endParaRPr lang="en-US" dirty="0" smtClean="0"/>
          </a:p>
        </p:txBody>
      </p:sp>
      <p:sp>
        <p:nvSpPr>
          <p:cNvPr id="9" name="Can 8"/>
          <p:cNvSpPr/>
          <p:nvPr/>
        </p:nvSpPr>
        <p:spPr>
          <a:xfrm>
            <a:off x="3281676" y="1473356"/>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 Data</a:t>
            </a:r>
            <a:endParaRPr lang="en-US" dirty="0"/>
          </a:p>
        </p:txBody>
      </p:sp>
      <p:sp>
        <p:nvSpPr>
          <p:cNvPr id="10" name="TextBox 9"/>
          <p:cNvSpPr txBox="1"/>
          <p:nvPr/>
        </p:nvSpPr>
        <p:spPr>
          <a:xfrm>
            <a:off x="3139943" y="837157"/>
            <a:ext cx="3270283" cy="492443"/>
          </a:xfrm>
          <a:prstGeom prst="rect">
            <a:avLst/>
          </a:prstGeom>
          <a:noFill/>
        </p:spPr>
        <p:txBody>
          <a:bodyPr wrap="square" rtlCol="0">
            <a:spAutoFit/>
          </a:bodyPr>
          <a:lstStyle/>
          <a:p>
            <a:r>
              <a:rPr lang="en-US" sz="2600" dirty="0" smtClean="0"/>
              <a:t>Data Management</a:t>
            </a:r>
            <a:endParaRPr lang="en-US" sz="2600" dirty="0"/>
          </a:p>
        </p:txBody>
      </p:sp>
      <p:sp>
        <p:nvSpPr>
          <p:cNvPr id="12" name="Can 11"/>
          <p:cNvSpPr/>
          <p:nvPr/>
        </p:nvSpPr>
        <p:spPr>
          <a:xfrm>
            <a:off x="4353357" y="1473357"/>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Rights Data</a:t>
            </a:r>
            <a:endParaRPr lang="en-US" dirty="0"/>
          </a:p>
        </p:txBody>
      </p:sp>
      <p:sp>
        <p:nvSpPr>
          <p:cNvPr id="13" name="TextBox 12"/>
          <p:cNvSpPr txBox="1"/>
          <p:nvPr/>
        </p:nvSpPr>
        <p:spPr>
          <a:xfrm>
            <a:off x="3759022" y="3823572"/>
            <a:ext cx="1614358" cy="492443"/>
          </a:xfrm>
          <a:prstGeom prst="rect">
            <a:avLst/>
          </a:prstGeom>
          <a:noFill/>
        </p:spPr>
        <p:txBody>
          <a:bodyPr wrap="square" rtlCol="0">
            <a:spAutoFit/>
          </a:bodyPr>
          <a:lstStyle/>
          <a:p>
            <a:r>
              <a:rPr lang="en-US" sz="2600" dirty="0" smtClean="0"/>
              <a:t>Storage</a:t>
            </a:r>
          </a:p>
        </p:txBody>
      </p:sp>
      <p:sp>
        <p:nvSpPr>
          <p:cNvPr id="14" name="TextBox 13"/>
          <p:cNvSpPr txBox="1"/>
          <p:nvPr/>
        </p:nvSpPr>
        <p:spPr>
          <a:xfrm>
            <a:off x="7019082" y="757003"/>
            <a:ext cx="1823613" cy="492443"/>
          </a:xfrm>
          <a:prstGeom prst="rect">
            <a:avLst/>
          </a:prstGeom>
          <a:noFill/>
        </p:spPr>
        <p:txBody>
          <a:bodyPr wrap="square" rtlCol="0">
            <a:spAutoFit/>
          </a:bodyPr>
          <a:lstStyle/>
          <a:p>
            <a:r>
              <a:rPr lang="en-US" sz="2600" dirty="0" smtClean="0"/>
              <a:t>Access</a:t>
            </a:r>
          </a:p>
        </p:txBody>
      </p:sp>
      <p:sp>
        <p:nvSpPr>
          <p:cNvPr id="15" name="TextBox 14"/>
          <p:cNvSpPr txBox="1"/>
          <p:nvPr/>
        </p:nvSpPr>
        <p:spPr>
          <a:xfrm>
            <a:off x="1036949" y="2090917"/>
            <a:ext cx="1473248" cy="492443"/>
          </a:xfrm>
          <a:prstGeom prst="rect">
            <a:avLst/>
          </a:prstGeom>
          <a:noFill/>
        </p:spPr>
        <p:txBody>
          <a:bodyPr wrap="square" rtlCol="0">
            <a:spAutoFit/>
          </a:bodyPr>
          <a:lstStyle/>
          <a:p>
            <a:r>
              <a:rPr lang="en-US" sz="2600" dirty="0" smtClean="0"/>
              <a:t>Ingest</a:t>
            </a:r>
          </a:p>
        </p:txBody>
      </p:sp>
      <p:sp>
        <p:nvSpPr>
          <p:cNvPr id="16" name="Rounded Rectangle 15"/>
          <p:cNvSpPr/>
          <p:nvPr/>
        </p:nvSpPr>
        <p:spPr>
          <a:xfrm>
            <a:off x="6410227" y="1378197"/>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Catalog</a:t>
            </a:r>
            <a:endParaRPr lang="en-US" dirty="0"/>
          </a:p>
        </p:txBody>
      </p:sp>
      <p:sp>
        <p:nvSpPr>
          <p:cNvPr id="17" name="Rounded Rectangle 16"/>
          <p:cNvSpPr/>
          <p:nvPr/>
        </p:nvSpPr>
        <p:spPr>
          <a:xfrm>
            <a:off x="6410227" y="2124526"/>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Full-text Search</a:t>
            </a:r>
            <a:endParaRPr lang="en-US" dirty="0"/>
          </a:p>
        </p:txBody>
      </p:sp>
      <p:sp>
        <p:nvSpPr>
          <p:cNvPr id="18" name="Rounded Rectangle 17"/>
          <p:cNvSpPr/>
          <p:nvPr/>
        </p:nvSpPr>
        <p:spPr>
          <a:xfrm>
            <a:off x="6410227" y="2848393"/>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PageTurner</a:t>
            </a:r>
            <a:endParaRPr lang="en-US" dirty="0"/>
          </a:p>
        </p:txBody>
      </p:sp>
      <p:sp>
        <p:nvSpPr>
          <p:cNvPr id="19" name="Rounded Rectangle 18"/>
          <p:cNvSpPr/>
          <p:nvPr/>
        </p:nvSpPr>
        <p:spPr>
          <a:xfrm>
            <a:off x="6410227" y="4313574"/>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APIs</a:t>
            </a:r>
            <a:endParaRPr lang="en-US" dirty="0"/>
          </a:p>
        </p:txBody>
      </p:sp>
      <p:sp>
        <p:nvSpPr>
          <p:cNvPr id="20" name="Rounded Rectangle 19"/>
          <p:cNvSpPr/>
          <p:nvPr/>
        </p:nvSpPr>
        <p:spPr>
          <a:xfrm>
            <a:off x="6410227" y="3599250"/>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Collections</a:t>
            </a:r>
            <a:endParaRPr lang="en-US" dirty="0"/>
          </a:p>
        </p:txBody>
      </p:sp>
      <p:sp>
        <p:nvSpPr>
          <p:cNvPr id="22" name="Right Arrow 21"/>
          <p:cNvSpPr/>
          <p:nvPr/>
        </p:nvSpPr>
        <p:spPr>
          <a:xfrm rot="4253154">
            <a:off x="1051939" y="1572365"/>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Right Arrow 22"/>
          <p:cNvSpPr/>
          <p:nvPr/>
        </p:nvSpPr>
        <p:spPr>
          <a:xfrm rot="20031920">
            <a:off x="2317624" y="1873687"/>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Right Arrow 23"/>
          <p:cNvSpPr/>
          <p:nvPr/>
        </p:nvSpPr>
        <p:spPr>
          <a:xfrm rot="1437601">
            <a:off x="2320655" y="4429565"/>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Can 24"/>
          <p:cNvSpPr/>
          <p:nvPr/>
        </p:nvSpPr>
        <p:spPr>
          <a:xfrm>
            <a:off x="3784379" y="2270224"/>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Holdings Data</a:t>
            </a:r>
          </a:p>
        </p:txBody>
      </p:sp>
      <p:sp>
        <p:nvSpPr>
          <p:cNvPr id="26" name="Right Arrow 25"/>
          <p:cNvSpPr/>
          <p:nvPr/>
        </p:nvSpPr>
        <p:spPr>
          <a:xfrm rot="2385908">
            <a:off x="5582917" y="1960710"/>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7" name="Right Arrow 26"/>
          <p:cNvSpPr/>
          <p:nvPr/>
        </p:nvSpPr>
        <p:spPr>
          <a:xfrm rot="19852609">
            <a:off x="5634743" y="4581966"/>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Rounded Rectangle 29"/>
          <p:cNvSpPr/>
          <p:nvPr/>
        </p:nvSpPr>
        <p:spPr>
          <a:xfrm>
            <a:off x="6410227" y="5044075"/>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Datasets</a:t>
            </a:r>
            <a:endParaRPr lang="en-US" dirty="0"/>
          </a:p>
        </p:txBody>
      </p:sp>
      <p:pic>
        <p:nvPicPr>
          <p:cNvPr id="28" name="Picture 27"/>
          <p:cNvPicPr>
            <a:picLocks noChangeAspect="1"/>
          </p:cNvPicPr>
          <p:nvPr/>
        </p:nvPicPr>
        <p:blipFill>
          <a:blip r:embed="rId3"/>
          <a:stretch>
            <a:fillRect/>
          </a:stretch>
        </p:blipFill>
        <p:spPr>
          <a:xfrm>
            <a:off x="344113" y="4634602"/>
            <a:ext cx="1794890" cy="1805638"/>
          </a:xfrm>
          <a:prstGeom prst="rect">
            <a:avLst/>
          </a:prstGeom>
        </p:spPr>
      </p:pic>
      <p:sp>
        <p:nvSpPr>
          <p:cNvPr id="29" name="TextBox 28"/>
          <p:cNvSpPr txBox="1"/>
          <p:nvPr/>
        </p:nvSpPr>
        <p:spPr>
          <a:xfrm>
            <a:off x="654433" y="5193675"/>
            <a:ext cx="1165983" cy="584776"/>
          </a:xfrm>
          <a:prstGeom prst="rect">
            <a:avLst/>
          </a:prstGeom>
          <a:noFill/>
        </p:spPr>
        <p:txBody>
          <a:bodyPr wrap="square" rtlCol="0">
            <a:spAutoFit/>
          </a:bodyPr>
          <a:lstStyle/>
          <a:p>
            <a:pPr algn="ctr"/>
            <a:r>
              <a:rPr lang="en-US" sz="3200" dirty="0" smtClean="0"/>
              <a:t>TDR</a:t>
            </a:r>
          </a:p>
        </p:txBody>
      </p:sp>
    </p:spTree>
    <p:extLst>
      <p:ext uri="{BB962C8B-B14F-4D97-AF65-F5344CB8AC3E}">
        <p14:creationId xmlns:p14="http://schemas.microsoft.com/office/powerpoint/2010/main" val="30321032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Building the Digital Repository</a:t>
            </a:r>
            <a:endParaRPr lang="en-US" dirty="0"/>
          </a:p>
        </p:txBody>
      </p:sp>
      <p:sp>
        <p:nvSpPr>
          <p:cNvPr id="2" name="Text Placeholder 1"/>
          <p:cNvSpPr>
            <a:spLocks noGrp="1"/>
          </p:cNvSpPr>
          <p:nvPr>
            <p:ph idx="1"/>
          </p:nvPr>
        </p:nvSpPr>
        <p:spPr/>
        <p:txBody>
          <a:bodyPr>
            <a:normAutofit/>
          </a:bodyPr>
          <a:lstStyle/>
          <a:p>
            <a:r>
              <a:rPr lang="en-US" dirty="0"/>
              <a:t>Shared infrastructure</a:t>
            </a:r>
          </a:p>
          <a:p>
            <a:pPr lvl="1"/>
            <a:r>
              <a:rPr lang="en-US" dirty="0"/>
              <a:t>Centralized</a:t>
            </a:r>
          </a:p>
          <a:p>
            <a:pPr lvl="2"/>
            <a:r>
              <a:rPr lang="en-US" dirty="0"/>
              <a:t>Administration: Ingest, validation, content integrity</a:t>
            </a:r>
          </a:p>
          <a:p>
            <a:pPr lvl="2"/>
            <a:r>
              <a:rPr lang="en-US" dirty="0"/>
              <a:t>Functionality: full-text search, viewing print on demand</a:t>
            </a:r>
          </a:p>
          <a:p>
            <a:pPr lvl="1"/>
            <a:r>
              <a:rPr lang="en-US" dirty="0"/>
              <a:t>Geographically distributed</a:t>
            </a:r>
          </a:p>
          <a:p>
            <a:pPr lvl="2"/>
            <a:r>
              <a:rPr lang="en-US" dirty="0"/>
              <a:t>In terms of </a:t>
            </a:r>
            <a:r>
              <a:rPr lang="en-US" dirty="0" smtClean="0"/>
              <a:t>location, coding, service development, digitization</a:t>
            </a:r>
            <a:r>
              <a:rPr lang="en-US" dirty="0"/>
              <a:t>, content </a:t>
            </a:r>
            <a:r>
              <a:rPr lang="en-US" dirty="0" smtClean="0"/>
              <a:t>preparation</a:t>
            </a:r>
            <a:endParaRPr lang="en-US" dirty="0"/>
          </a:p>
        </p:txBody>
      </p:sp>
    </p:spTree>
    <p:extLst>
      <p:ext uri="{BB962C8B-B14F-4D97-AF65-F5344CB8AC3E}">
        <p14:creationId xmlns:p14="http://schemas.microsoft.com/office/powerpoint/2010/main" val="2844813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a:off x="466909" y="325752"/>
            <a:ext cx="1131216" cy="87306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solidFill>
                  <a:schemeClr val="tx1"/>
                </a:solidFill>
              </a:rPr>
              <a:t>Source</a:t>
            </a:r>
            <a:endParaRPr lang="en-US" sz="2400" dirty="0">
              <a:solidFill>
                <a:schemeClr val="tx1"/>
              </a:solidFill>
            </a:endParaRPr>
          </a:p>
        </p:txBody>
      </p:sp>
      <p:sp>
        <p:nvSpPr>
          <p:cNvPr id="5" name="Rectangle 4"/>
          <p:cNvSpPr/>
          <p:nvPr/>
        </p:nvSpPr>
        <p:spPr>
          <a:xfrm>
            <a:off x="585455" y="2640420"/>
            <a:ext cx="1805977" cy="6426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Bibliographic Data</a:t>
            </a:r>
            <a:endParaRPr lang="en-US" dirty="0"/>
          </a:p>
        </p:txBody>
      </p:sp>
      <p:sp>
        <p:nvSpPr>
          <p:cNvPr id="6" name="Rectangle 5"/>
          <p:cNvSpPr/>
          <p:nvPr/>
        </p:nvSpPr>
        <p:spPr>
          <a:xfrm>
            <a:off x="585455" y="3473795"/>
            <a:ext cx="1805977" cy="63271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Content Package</a:t>
            </a:r>
            <a:endParaRPr lang="en-US" dirty="0"/>
          </a:p>
        </p:txBody>
      </p:sp>
      <p:sp>
        <p:nvSpPr>
          <p:cNvPr id="7" name="Can 6"/>
          <p:cNvSpPr/>
          <p:nvPr/>
        </p:nvSpPr>
        <p:spPr>
          <a:xfrm>
            <a:off x="3080039" y="4384300"/>
            <a:ext cx="1207043" cy="132722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Michigan</a:t>
            </a:r>
            <a:endParaRPr lang="en-US" dirty="0"/>
          </a:p>
        </p:txBody>
      </p:sp>
      <p:sp>
        <p:nvSpPr>
          <p:cNvPr id="8" name="Can 7"/>
          <p:cNvSpPr/>
          <p:nvPr/>
        </p:nvSpPr>
        <p:spPr>
          <a:xfrm>
            <a:off x="4196494" y="4633918"/>
            <a:ext cx="1287170" cy="1367526"/>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Indiana</a:t>
            </a:r>
            <a:endParaRPr lang="en-US" dirty="0" smtClean="0"/>
          </a:p>
        </p:txBody>
      </p:sp>
      <p:sp>
        <p:nvSpPr>
          <p:cNvPr id="9" name="Can 8"/>
          <p:cNvSpPr/>
          <p:nvPr/>
        </p:nvSpPr>
        <p:spPr>
          <a:xfrm>
            <a:off x="3281676" y="1473356"/>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 Data</a:t>
            </a:r>
            <a:endParaRPr lang="en-US" dirty="0"/>
          </a:p>
        </p:txBody>
      </p:sp>
      <p:sp>
        <p:nvSpPr>
          <p:cNvPr id="10" name="TextBox 9"/>
          <p:cNvSpPr txBox="1"/>
          <p:nvPr/>
        </p:nvSpPr>
        <p:spPr>
          <a:xfrm>
            <a:off x="3139943" y="837157"/>
            <a:ext cx="3270283" cy="492443"/>
          </a:xfrm>
          <a:prstGeom prst="rect">
            <a:avLst/>
          </a:prstGeom>
          <a:noFill/>
        </p:spPr>
        <p:txBody>
          <a:bodyPr wrap="square" rtlCol="0">
            <a:spAutoFit/>
          </a:bodyPr>
          <a:lstStyle/>
          <a:p>
            <a:r>
              <a:rPr lang="en-US" sz="2600" dirty="0" smtClean="0"/>
              <a:t>Data Management</a:t>
            </a:r>
            <a:endParaRPr lang="en-US" sz="2600" dirty="0"/>
          </a:p>
        </p:txBody>
      </p:sp>
      <p:sp>
        <p:nvSpPr>
          <p:cNvPr id="12" name="Can 11"/>
          <p:cNvSpPr/>
          <p:nvPr/>
        </p:nvSpPr>
        <p:spPr>
          <a:xfrm>
            <a:off x="4353357" y="1473357"/>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Rights Data</a:t>
            </a:r>
            <a:endParaRPr lang="en-US" dirty="0"/>
          </a:p>
        </p:txBody>
      </p:sp>
      <p:sp>
        <p:nvSpPr>
          <p:cNvPr id="13" name="TextBox 12"/>
          <p:cNvSpPr txBox="1"/>
          <p:nvPr/>
        </p:nvSpPr>
        <p:spPr>
          <a:xfrm>
            <a:off x="3759022" y="3823572"/>
            <a:ext cx="1614358" cy="492443"/>
          </a:xfrm>
          <a:prstGeom prst="rect">
            <a:avLst/>
          </a:prstGeom>
          <a:noFill/>
        </p:spPr>
        <p:txBody>
          <a:bodyPr wrap="square" rtlCol="0">
            <a:spAutoFit/>
          </a:bodyPr>
          <a:lstStyle/>
          <a:p>
            <a:r>
              <a:rPr lang="en-US" sz="2600" dirty="0" smtClean="0"/>
              <a:t>Storage</a:t>
            </a:r>
          </a:p>
        </p:txBody>
      </p:sp>
      <p:sp>
        <p:nvSpPr>
          <p:cNvPr id="14" name="TextBox 13"/>
          <p:cNvSpPr txBox="1"/>
          <p:nvPr/>
        </p:nvSpPr>
        <p:spPr>
          <a:xfrm>
            <a:off x="7019082" y="757003"/>
            <a:ext cx="1823613" cy="492443"/>
          </a:xfrm>
          <a:prstGeom prst="rect">
            <a:avLst/>
          </a:prstGeom>
          <a:noFill/>
        </p:spPr>
        <p:txBody>
          <a:bodyPr wrap="square" rtlCol="0">
            <a:spAutoFit/>
          </a:bodyPr>
          <a:lstStyle/>
          <a:p>
            <a:r>
              <a:rPr lang="en-US" sz="2600" dirty="0" smtClean="0"/>
              <a:t>Access</a:t>
            </a:r>
          </a:p>
        </p:txBody>
      </p:sp>
      <p:sp>
        <p:nvSpPr>
          <p:cNvPr id="15" name="TextBox 14"/>
          <p:cNvSpPr txBox="1"/>
          <p:nvPr/>
        </p:nvSpPr>
        <p:spPr>
          <a:xfrm>
            <a:off x="1036949" y="2090917"/>
            <a:ext cx="1473248" cy="492443"/>
          </a:xfrm>
          <a:prstGeom prst="rect">
            <a:avLst/>
          </a:prstGeom>
          <a:noFill/>
        </p:spPr>
        <p:txBody>
          <a:bodyPr wrap="square" rtlCol="0">
            <a:spAutoFit/>
          </a:bodyPr>
          <a:lstStyle/>
          <a:p>
            <a:r>
              <a:rPr lang="en-US" sz="2600" dirty="0" smtClean="0"/>
              <a:t>Ingest</a:t>
            </a:r>
          </a:p>
        </p:txBody>
      </p:sp>
      <p:sp>
        <p:nvSpPr>
          <p:cNvPr id="16" name="Rounded Rectangle 15"/>
          <p:cNvSpPr/>
          <p:nvPr/>
        </p:nvSpPr>
        <p:spPr>
          <a:xfrm>
            <a:off x="6410227" y="1378197"/>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Catalog</a:t>
            </a:r>
            <a:endParaRPr lang="en-US" dirty="0"/>
          </a:p>
        </p:txBody>
      </p:sp>
      <p:sp>
        <p:nvSpPr>
          <p:cNvPr id="17" name="Rounded Rectangle 16"/>
          <p:cNvSpPr/>
          <p:nvPr/>
        </p:nvSpPr>
        <p:spPr>
          <a:xfrm>
            <a:off x="6410227" y="2124526"/>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Full-text Search</a:t>
            </a:r>
            <a:endParaRPr lang="en-US" dirty="0"/>
          </a:p>
        </p:txBody>
      </p:sp>
      <p:sp>
        <p:nvSpPr>
          <p:cNvPr id="18" name="Rounded Rectangle 17"/>
          <p:cNvSpPr/>
          <p:nvPr/>
        </p:nvSpPr>
        <p:spPr>
          <a:xfrm>
            <a:off x="6410227" y="2848393"/>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PageTurner</a:t>
            </a:r>
            <a:endParaRPr lang="en-US" dirty="0"/>
          </a:p>
        </p:txBody>
      </p:sp>
      <p:sp>
        <p:nvSpPr>
          <p:cNvPr id="19" name="Rounded Rectangle 18"/>
          <p:cNvSpPr/>
          <p:nvPr/>
        </p:nvSpPr>
        <p:spPr>
          <a:xfrm>
            <a:off x="6410227" y="4313574"/>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APIs</a:t>
            </a:r>
            <a:endParaRPr lang="en-US" dirty="0"/>
          </a:p>
        </p:txBody>
      </p:sp>
      <p:sp>
        <p:nvSpPr>
          <p:cNvPr id="20" name="Rounded Rectangle 19"/>
          <p:cNvSpPr/>
          <p:nvPr/>
        </p:nvSpPr>
        <p:spPr>
          <a:xfrm>
            <a:off x="6410227" y="3599250"/>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Collections</a:t>
            </a:r>
            <a:endParaRPr lang="en-US" dirty="0"/>
          </a:p>
        </p:txBody>
      </p:sp>
      <p:sp>
        <p:nvSpPr>
          <p:cNvPr id="22" name="Right Arrow 21"/>
          <p:cNvSpPr/>
          <p:nvPr/>
        </p:nvSpPr>
        <p:spPr>
          <a:xfrm rot="4253154">
            <a:off x="1051939" y="1572365"/>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Right Arrow 22"/>
          <p:cNvSpPr/>
          <p:nvPr/>
        </p:nvSpPr>
        <p:spPr>
          <a:xfrm rot="20031920">
            <a:off x="2317624" y="1873687"/>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Right Arrow 23"/>
          <p:cNvSpPr/>
          <p:nvPr/>
        </p:nvSpPr>
        <p:spPr>
          <a:xfrm rot="1437601">
            <a:off x="2320655" y="4429565"/>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Can 24"/>
          <p:cNvSpPr/>
          <p:nvPr/>
        </p:nvSpPr>
        <p:spPr>
          <a:xfrm>
            <a:off x="3784379" y="2270224"/>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Holdings Data</a:t>
            </a:r>
          </a:p>
        </p:txBody>
      </p:sp>
      <p:sp>
        <p:nvSpPr>
          <p:cNvPr id="26" name="Right Arrow 25"/>
          <p:cNvSpPr/>
          <p:nvPr/>
        </p:nvSpPr>
        <p:spPr>
          <a:xfrm rot="2385908">
            <a:off x="5582917" y="1960710"/>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7" name="Right Arrow 26"/>
          <p:cNvSpPr/>
          <p:nvPr/>
        </p:nvSpPr>
        <p:spPr>
          <a:xfrm rot="19852609">
            <a:off x="5634743" y="4581966"/>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Rounded Rectangle 29"/>
          <p:cNvSpPr/>
          <p:nvPr/>
        </p:nvSpPr>
        <p:spPr>
          <a:xfrm>
            <a:off x="6410227" y="5044075"/>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Datasets</a:t>
            </a:r>
            <a:endParaRPr lang="en-US" dirty="0"/>
          </a:p>
        </p:txBody>
      </p:sp>
      <p:sp>
        <p:nvSpPr>
          <p:cNvPr id="3" name="Rounded Rectangle 2"/>
          <p:cNvSpPr/>
          <p:nvPr/>
        </p:nvSpPr>
        <p:spPr>
          <a:xfrm>
            <a:off x="261608" y="1877126"/>
            <a:ext cx="2676075" cy="280855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148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p:txBody>
          <a:bodyPr>
            <a:normAutofit/>
          </a:bodyPr>
          <a:lstStyle/>
          <a:p>
            <a:r>
              <a:rPr lang="en-US" dirty="0" smtClean="0"/>
              <a:t>Selection of content for digitization and preservation</a:t>
            </a:r>
          </a:p>
          <a:p>
            <a:r>
              <a:rPr lang="en-US" dirty="0" smtClean="0"/>
              <a:t>Types of materials</a:t>
            </a:r>
            <a:endParaRPr lang="en-US" dirty="0"/>
          </a:p>
          <a:p>
            <a:r>
              <a:rPr lang="en-US" dirty="0" smtClean="0"/>
              <a:t>Technology</a:t>
            </a:r>
          </a:p>
          <a:p>
            <a:pPr lvl="1"/>
            <a:r>
              <a:rPr lang="en-US" dirty="0" smtClean="0"/>
              <a:t>Largely </a:t>
            </a:r>
            <a:r>
              <a:rPr lang="en-US" dirty="0"/>
              <a:t>uniform in technical characteristics</a:t>
            </a:r>
          </a:p>
          <a:p>
            <a:pPr lvl="1"/>
            <a:r>
              <a:rPr lang="en-US" dirty="0"/>
              <a:t>3 formats</a:t>
            </a:r>
          </a:p>
          <a:p>
            <a:pPr lvl="2"/>
            <a:r>
              <a:rPr lang="en-US" dirty="0"/>
              <a:t>ITU G4 TIFF</a:t>
            </a:r>
          </a:p>
          <a:p>
            <a:pPr lvl="2"/>
            <a:r>
              <a:rPr lang="en-US" dirty="0"/>
              <a:t>JPEG2000</a:t>
            </a:r>
          </a:p>
          <a:p>
            <a:pPr lvl="2"/>
            <a:r>
              <a:rPr lang="en-US" dirty="0"/>
              <a:t>Unicode (with and without coordinates)</a:t>
            </a:r>
          </a:p>
        </p:txBody>
      </p:sp>
    </p:spTree>
    <p:extLst>
      <p:ext uri="{BB962C8B-B14F-4D97-AF65-F5344CB8AC3E}">
        <p14:creationId xmlns:p14="http://schemas.microsoft.com/office/powerpoint/2010/main" val="43504010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p:txBody>
          <a:bodyPr>
            <a:normAutofit/>
          </a:bodyPr>
          <a:lstStyle/>
          <a:p>
            <a:r>
              <a:rPr lang="en-US" dirty="0"/>
              <a:t>Types and numbers of formats important to degree that satisfy community concerns</a:t>
            </a:r>
          </a:p>
          <a:p>
            <a:pPr lvl="1"/>
            <a:r>
              <a:rPr lang="en-US" dirty="0"/>
              <a:t>Open formats, meet community standards</a:t>
            </a:r>
          </a:p>
          <a:p>
            <a:pPr lvl="1"/>
            <a:r>
              <a:rPr lang="en-US" dirty="0"/>
              <a:t>Widely supported on a number of platforms</a:t>
            </a:r>
          </a:p>
          <a:p>
            <a:pPr lvl="1"/>
            <a:r>
              <a:rPr lang="en-US" dirty="0"/>
              <a:t>Confidence in preservation and migration</a:t>
            </a:r>
          </a:p>
        </p:txBody>
      </p:sp>
    </p:spTree>
    <p:extLst>
      <p:ext uri="{BB962C8B-B14F-4D97-AF65-F5344CB8AC3E}">
        <p14:creationId xmlns:p14="http://schemas.microsoft.com/office/powerpoint/2010/main" val="17419331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Package</a:t>
            </a:r>
            <a:endParaRPr lang="en-US" dirty="0"/>
          </a:p>
        </p:txBody>
      </p:sp>
      <p:sp>
        <p:nvSpPr>
          <p:cNvPr id="5" name="Flowchart: Multidocument 486"/>
          <p:cNvSpPr/>
          <p:nvPr/>
        </p:nvSpPr>
        <p:spPr>
          <a:xfrm>
            <a:off x="2283584" y="2328233"/>
            <a:ext cx="1320800" cy="1019302"/>
          </a:xfrm>
          <a:prstGeom prst="flowChartMultidocumen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images</a:t>
            </a:r>
            <a:endParaRPr lang="en-US" sz="2400" dirty="0">
              <a:solidFill>
                <a:schemeClr val="tx1"/>
              </a:solidFill>
            </a:endParaRPr>
          </a:p>
        </p:txBody>
      </p:sp>
      <p:pic>
        <p:nvPicPr>
          <p:cNvPr id="10" name="Picture 4"/>
          <p:cNvPicPr>
            <a:picLocks noChangeAspect="1" noChangeArrowheads="1"/>
          </p:cNvPicPr>
          <p:nvPr/>
        </p:nvPicPr>
        <p:blipFill>
          <a:blip r:embed="rId3"/>
          <a:srcRect/>
          <a:stretch>
            <a:fillRect/>
          </a:stretch>
        </p:blipFill>
        <p:spPr bwMode="auto">
          <a:xfrm>
            <a:off x="386193" y="2059988"/>
            <a:ext cx="1234215" cy="822438"/>
          </a:xfrm>
          <a:prstGeom prst="rect">
            <a:avLst/>
          </a:prstGeom>
          <a:noFill/>
          <a:ln w="9525">
            <a:noFill/>
            <a:miter lim="800000"/>
            <a:headEnd/>
            <a:tailEnd/>
          </a:ln>
          <a:effectLst/>
        </p:spPr>
      </p:pic>
      <p:sp>
        <p:nvSpPr>
          <p:cNvPr id="15" name="Flowchart: Document 173"/>
          <p:cNvSpPr/>
          <p:nvPr/>
        </p:nvSpPr>
        <p:spPr>
          <a:xfrm>
            <a:off x="5876668" y="2347537"/>
            <a:ext cx="1156716" cy="99999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Source METS</a:t>
            </a:r>
            <a:endParaRPr lang="en-US" sz="2400" dirty="0">
              <a:solidFill>
                <a:schemeClr val="tx1"/>
              </a:solidFill>
            </a:endParaRPr>
          </a:p>
        </p:txBody>
      </p:sp>
      <p:sp>
        <p:nvSpPr>
          <p:cNvPr id="16" name="Flowchart: Multidocument 486"/>
          <p:cNvSpPr/>
          <p:nvPr/>
        </p:nvSpPr>
        <p:spPr>
          <a:xfrm>
            <a:off x="4048884" y="2328233"/>
            <a:ext cx="1320800" cy="1019302"/>
          </a:xfrm>
          <a:prstGeom prst="flowChartMultidocumen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text</a:t>
            </a:r>
            <a:endParaRPr lang="en-US" sz="2400" dirty="0">
              <a:solidFill>
                <a:schemeClr val="tx1"/>
              </a:solidFill>
            </a:endParaRPr>
          </a:p>
        </p:txBody>
      </p:sp>
      <p:sp>
        <p:nvSpPr>
          <p:cNvPr id="17" name="Flowchart: Document 173"/>
          <p:cNvSpPr/>
          <p:nvPr/>
        </p:nvSpPr>
        <p:spPr>
          <a:xfrm>
            <a:off x="4024884" y="4135013"/>
            <a:ext cx="1156716" cy="99999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HT</a:t>
            </a:r>
          </a:p>
          <a:p>
            <a:pPr algn="ctr"/>
            <a:r>
              <a:rPr lang="en-US" sz="2400" dirty="0" smtClean="0">
                <a:solidFill>
                  <a:schemeClr val="tx1"/>
                </a:solidFill>
              </a:rPr>
              <a:t>METS</a:t>
            </a:r>
            <a:endParaRPr lang="en-US" sz="2400" dirty="0">
              <a:solidFill>
                <a:schemeClr val="tx1"/>
              </a:solidFill>
            </a:endParaRPr>
          </a:p>
        </p:txBody>
      </p:sp>
      <p:sp>
        <p:nvSpPr>
          <p:cNvPr id="20" name="Rectangle 19"/>
          <p:cNvSpPr/>
          <p:nvPr/>
        </p:nvSpPr>
        <p:spPr>
          <a:xfrm>
            <a:off x="2016884" y="2104452"/>
            <a:ext cx="5295900" cy="1422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4"/>
          <a:stretch>
            <a:fillRect/>
          </a:stretch>
        </p:blipFill>
        <p:spPr>
          <a:xfrm>
            <a:off x="6891267" y="3249366"/>
            <a:ext cx="843033" cy="843033"/>
          </a:xfrm>
          <a:prstGeom prst="rect">
            <a:avLst/>
          </a:prstGeom>
        </p:spPr>
      </p:pic>
      <p:sp>
        <p:nvSpPr>
          <p:cNvPr id="18" name="TextBox 17"/>
          <p:cNvSpPr txBox="1"/>
          <p:nvPr/>
        </p:nvSpPr>
        <p:spPr>
          <a:xfrm>
            <a:off x="7079280" y="3520397"/>
            <a:ext cx="467007" cy="369332"/>
          </a:xfrm>
          <a:prstGeom prst="rect">
            <a:avLst/>
          </a:prstGeom>
          <a:noFill/>
        </p:spPr>
        <p:txBody>
          <a:bodyPr wrap="none" rtlCol="0">
            <a:spAutoFit/>
          </a:bodyPr>
          <a:lstStyle/>
          <a:p>
            <a:r>
              <a:rPr lang="en-US" dirty="0" smtClean="0">
                <a:solidFill>
                  <a:schemeClr val="bg1"/>
                </a:solidFill>
              </a:rPr>
              <a:t>Zip</a:t>
            </a:r>
            <a:endParaRPr lang="en-US" dirty="0">
              <a:solidFill>
                <a:schemeClr val="bg1"/>
              </a:solidFill>
            </a:endParaRPr>
          </a:p>
        </p:txBody>
      </p:sp>
    </p:spTree>
    <p:extLst>
      <p:ext uri="{BB962C8B-B14F-4D97-AF65-F5344CB8AC3E}">
        <p14:creationId xmlns:p14="http://schemas.microsoft.com/office/powerpoint/2010/main" val="6392227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a:off x="466909" y="325752"/>
            <a:ext cx="1131216" cy="87306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solidFill>
                  <a:schemeClr val="tx1"/>
                </a:solidFill>
              </a:rPr>
              <a:t>Source</a:t>
            </a:r>
            <a:endParaRPr lang="en-US" sz="2400" dirty="0">
              <a:solidFill>
                <a:schemeClr val="tx1"/>
              </a:solidFill>
            </a:endParaRPr>
          </a:p>
        </p:txBody>
      </p:sp>
      <p:sp>
        <p:nvSpPr>
          <p:cNvPr id="5" name="Rectangle 4"/>
          <p:cNvSpPr/>
          <p:nvPr/>
        </p:nvSpPr>
        <p:spPr>
          <a:xfrm>
            <a:off x="585455" y="2640420"/>
            <a:ext cx="1805977" cy="6426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Bibliographic Data</a:t>
            </a:r>
            <a:endParaRPr lang="en-US" dirty="0"/>
          </a:p>
        </p:txBody>
      </p:sp>
      <p:sp>
        <p:nvSpPr>
          <p:cNvPr id="6" name="Rectangle 5"/>
          <p:cNvSpPr/>
          <p:nvPr/>
        </p:nvSpPr>
        <p:spPr>
          <a:xfrm>
            <a:off x="585455" y="3473795"/>
            <a:ext cx="1805977" cy="63271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Content Package</a:t>
            </a:r>
            <a:endParaRPr lang="en-US" dirty="0"/>
          </a:p>
        </p:txBody>
      </p:sp>
      <p:sp>
        <p:nvSpPr>
          <p:cNvPr id="7" name="Can 6"/>
          <p:cNvSpPr/>
          <p:nvPr/>
        </p:nvSpPr>
        <p:spPr>
          <a:xfrm>
            <a:off x="3080039" y="4384300"/>
            <a:ext cx="1207043" cy="132722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Michigan</a:t>
            </a:r>
            <a:endParaRPr lang="en-US" dirty="0"/>
          </a:p>
        </p:txBody>
      </p:sp>
      <p:sp>
        <p:nvSpPr>
          <p:cNvPr id="8" name="Can 7"/>
          <p:cNvSpPr/>
          <p:nvPr/>
        </p:nvSpPr>
        <p:spPr>
          <a:xfrm>
            <a:off x="4196494" y="4633918"/>
            <a:ext cx="1287170" cy="1367526"/>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Indiana</a:t>
            </a:r>
            <a:endParaRPr lang="en-US" dirty="0" smtClean="0"/>
          </a:p>
        </p:txBody>
      </p:sp>
      <p:sp>
        <p:nvSpPr>
          <p:cNvPr id="9" name="Can 8"/>
          <p:cNvSpPr/>
          <p:nvPr/>
        </p:nvSpPr>
        <p:spPr>
          <a:xfrm>
            <a:off x="3281676" y="1473356"/>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 Data</a:t>
            </a:r>
            <a:endParaRPr lang="en-US" dirty="0"/>
          </a:p>
        </p:txBody>
      </p:sp>
      <p:sp>
        <p:nvSpPr>
          <p:cNvPr id="10" name="TextBox 9"/>
          <p:cNvSpPr txBox="1"/>
          <p:nvPr/>
        </p:nvSpPr>
        <p:spPr>
          <a:xfrm>
            <a:off x="3139943" y="837157"/>
            <a:ext cx="3270283" cy="492443"/>
          </a:xfrm>
          <a:prstGeom prst="rect">
            <a:avLst/>
          </a:prstGeom>
          <a:noFill/>
        </p:spPr>
        <p:txBody>
          <a:bodyPr wrap="square" rtlCol="0">
            <a:spAutoFit/>
          </a:bodyPr>
          <a:lstStyle/>
          <a:p>
            <a:r>
              <a:rPr lang="en-US" sz="2600" dirty="0" smtClean="0"/>
              <a:t>Data Management</a:t>
            </a:r>
            <a:endParaRPr lang="en-US" sz="2600" dirty="0"/>
          </a:p>
        </p:txBody>
      </p:sp>
      <p:sp>
        <p:nvSpPr>
          <p:cNvPr id="12" name="Can 11"/>
          <p:cNvSpPr/>
          <p:nvPr/>
        </p:nvSpPr>
        <p:spPr>
          <a:xfrm>
            <a:off x="4353357" y="1473357"/>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Rights Data</a:t>
            </a:r>
            <a:endParaRPr lang="en-US" dirty="0"/>
          </a:p>
        </p:txBody>
      </p:sp>
      <p:sp>
        <p:nvSpPr>
          <p:cNvPr id="13" name="TextBox 12"/>
          <p:cNvSpPr txBox="1"/>
          <p:nvPr/>
        </p:nvSpPr>
        <p:spPr>
          <a:xfrm>
            <a:off x="3759022" y="3823572"/>
            <a:ext cx="1614358" cy="492443"/>
          </a:xfrm>
          <a:prstGeom prst="rect">
            <a:avLst/>
          </a:prstGeom>
          <a:noFill/>
        </p:spPr>
        <p:txBody>
          <a:bodyPr wrap="square" rtlCol="0">
            <a:spAutoFit/>
          </a:bodyPr>
          <a:lstStyle/>
          <a:p>
            <a:r>
              <a:rPr lang="en-US" sz="2600" dirty="0" smtClean="0"/>
              <a:t>Storage</a:t>
            </a:r>
          </a:p>
        </p:txBody>
      </p:sp>
      <p:sp>
        <p:nvSpPr>
          <p:cNvPr id="14" name="TextBox 13"/>
          <p:cNvSpPr txBox="1"/>
          <p:nvPr/>
        </p:nvSpPr>
        <p:spPr>
          <a:xfrm>
            <a:off x="7019082" y="757003"/>
            <a:ext cx="1823613" cy="492443"/>
          </a:xfrm>
          <a:prstGeom prst="rect">
            <a:avLst/>
          </a:prstGeom>
          <a:noFill/>
        </p:spPr>
        <p:txBody>
          <a:bodyPr wrap="square" rtlCol="0">
            <a:spAutoFit/>
          </a:bodyPr>
          <a:lstStyle/>
          <a:p>
            <a:r>
              <a:rPr lang="en-US" sz="2600" dirty="0" smtClean="0"/>
              <a:t>Access</a:t>
            </a:r>
          </a:p>
        </p:txBody>
      </p:sp>
      <p:sp>
        <p:nvSpPr>
          <p:cNvPr id="15" name="TextBox 14"/>
          <p:cNvSpPr txBox="1"/>
          <p:nvPr/>
        </p:nvSpPr>
        <p:spPr>
          <a:xfrm>
            <a:off x="1036949" y="2090917"/>
            <a:ext cx="1473248" cy="492443"/>
          </a:xfrm>
          <a:prstGeom prst="rect">
            <a:avLst/>
          </a:prstGeom>
          <a:noFill/>
        </p:spPr>
        <p:txBody>
          <a:bodyPr wrap="square" rtlCol="0">
            <a:spAutoFit/>
          </a:bodyPr>
          <a:lstStyle/>
          <a:p>
            <a:r>
              <a:rPr lang="en-US" sz="2600" dirty="0" smtClean="0"/>
              <a:t>Ingest</a:t>
            </a:r>
          </a:p>
        </p:txBody>
      </p:sp>
      <p:sp>
        <p:nvSpPr>
          <p:cNvPr id="16" name="Rounded Rectangle 15"/>
          <p:cNvSpPr/>
          <p:nvPr/>
        </p:nvSpPr>
        <p:spPr>
          <a:xfrm>
            <a:off x="6410227" y="1378197"/>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Catalog</a:t>
            </a:r>
            <a:endParaRPr lang="en-US" dirty="0"/>
          </a:p>
        </p:txBody>
      </p:sp>
      <p:sp>
        <p:nvSpPr>
          <p:cNvPr id="17" name="Rounded Rectangle 16"/>
          <p:cNvSpPr/>
          <p:nvPr/>
        </p:nvSpPr>
        <p:spPr>
          <a:xfrm>
            <a:off x="6410227" y="2124526"/>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Full-text Search</a:t>
            </a:r>
            <a:endParaRPr lang="en-US" dirty="0"/>
          </a:p>
        </p:txBody>
      </p:sp>
      <p:sp>
        <p:nvSpPr>
          <p:cNvPr id="18" name="Rounded Rectangle 17"/>
          <p:cNvSpPr/>
          <p:nvPr/>
        </p:nvSpPr>
        <p:spPr>
          <a:xfrm>
            <a:off x="6410227" y="2848393"/>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PageTurner</a:t>
            </a:r>
            <a:endParaRPr lang="en-US" dirty="0"/>
          </a:p>
        </p:txBody>
      </p:sp>
      <p:sp>
        <p:nvSpPr>
          <p:cNvPr id="19" name="Rounded Rectangle 18"/>
          <p:cNvSpPr/>
          <p:nvPr/>
        </p:nvSpPr>
        <p:spPr>
          <a:xfrm>
            <a:off x="6410227" y="4313574"/>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APIs</a:t>
            </a:r>
            <a:endParaRPr lang="en-US" dirty="0"/>
          </a:p>
        </p:txBody>
      </p:sp>
      <p:sp>
        <p:nvSpPr>
          <p:cNvPr id="20" name="Rounded Rectangle 19"/>
          <p:cNvSpPr/>
          <p:nvPr/>
        </p:nvSpPr>
        <p:spPr>
          <a:xfrm>
            <a:off x="6410227" y="3599250"/>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Collections</a:t>
            </a:r>
            <a:endParaRPr lang="en-US" dirty="0"/>
          </a:p>
        </p:txBody>
      </p:sp>
      <p:sp>
        <p:nvSpPr>
          <p:cNvPr id="22" name="Right Arrow 21"/>
          <p:cNvSpPr/>
          <p:nvPr/>
        </p:nvSpPr>
        <p:spPr>
          <a:xfrm rot="4253154">
            <a:off x="1051939" y="1572365"/>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Right Arrow 22"/>
          <p:cNvSpPr/>
          <p:nvPr/>
        </p:nvSpPr>
        <p:spPr>
          <a:xfrm rot="20031920">
            <a:off x="2317624" y="1873687"/>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Right Arrow 23"/>
          <p:cNvSpPr/>
          <p:nvPr/>
        </p:nvSpPr>
        <p:spPr>
          <a:xfrm rot="1437601">
            <a:off x="2320655" y="4429565"/>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Can 24"/>
          <p:cNvSpPr/>
          <p:nvPr/>
        </p:nvSpPr>
        <p:spPr>
          <a:xfrm>
            <a:off x="3784379" y="2270224"/>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Holdings Data</a:t>
            </a:r>
          </a:p>
        </p:txBody>
      </p:sp>
      <p:sp>
        <p:nvSpPr>
          <p:cNvPr id="26" name="Right Arrow 25"/>
          <p:cNvSpPr/>
          <p:nvPr/>
        </p:nvSpPr>
        <p:spPr>
          <a:xfrm rot="2385908">
            <a:off x="5582917" y="1960710"/>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7" name="Right Arrow 26"/>
          <p:cNvSpPr/>
          <p:nvPr/>
        </p:nvSpPr>
        <p:spPr>
          <a:xfrm rot="19852609">
            <a:off x="5634743" y="4581966"/>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Rounded Rectangle 29"/>
          <p:cNvSpPr/>
          <p:nvPr/>
        </p:nvSpPr>
        <p:spPr>
          <a:xfrm>
            <a:off x="6410227" y="5044075"/>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Datasets</a:t>
            </a:r>
            <a:endParaRPr lang="en-US" dirty="0"/>
          </a:p>
        </p:txBody>
      </p:sp>
      <p:sp>
        <p:nvSpPr>
          <p:cNvPr id="3" name="Rounded Rectangle 2"/>
          <p:cNvSpPr/>
          <p:nvPr/>
        </p:nvSpPr>
        <p:spPr>
          <a:xfrm>
            <a:off x="261608" y="1877126"/>
            <a:ext cx="2676075" cy="280855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902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a:off x="466909" y="325752"/>
            <a:ext cx="1131216" cy="87306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solidFill>
                  <a:schemeClr val="tx1"/>
                </a:solidFill>
              </a:rPr>
              <a:t>Source</a:t>
            </a:r>
            <a:endParaRPr lang="en-US" sz="2400" dirty="0">
              <a:solidFill>
                <a:schemeClr val="tx1"/>
              </a:solidFill>
            </a:endParaRPr>
          </a:p>
        </p:txBody>
      </p:sp>
      <p:sp>
        <p:nvSpPr>
          <p:cNvPr id="5" name="Rectangle 4"/>
          <p:cNvSpPr/>
          <p:nvPr/>
        </p:nvSpPr>
        <p:spPr>
          <a:xfrm>
            <a:off x="585455" y="2640420"/>
            <a:ext cx="1805977" cy="6426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Bibliographic Data</a:t>
            </a:r>
            <a:endParaRPr lang="en-US" dirty="0"/>
          </a:p>
        </p:txBody>
      </p:sp>
      <p:sp>
        <p:nvSpPr>
          <p:cNvPr id="6" name="Rectangle 5"/>
          <p:cNvSpPr/>
          <p:nvPr/>
        </p:nvSpPr>
        <p:spPr>
          <a:xfrm>
            <a:off x="585455" y="3473795"/>
            <a:ext cx="1805977" cy="63271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Content Package</a:t>
            </a:r>
            <a:endParaRPr lang="en-US" dirty="0"/>
          </a:p>
        </p:txBody>
      </p:sp>
      <p:sp>
        <p:nvSpPr>
          <p:cNvPr id="15" name="TextBox 14"/>
          <p:cNvSpPr txBox="1"/>
          <p:nvPr/>
        </p:nvSpPr>
        <p:spPr>
          <a:xfrm>
            <a:off x="1036949" y="2090917"/>
            <a:ext cx="1473248" cy="492443"/>
          </a:xfrm>
          <a:prstGeom prst="rect">
            <a:avLst/>
          </a:prstGeom>
          <a:noFill/>
        </p:spPr>
        <p:txBody>
          <a:bodyPr wrap="square" rtlCol="0">
            <a:spAutoFit/>
          </a:bodyPr>
          <a:lstStyle/>
          <a:p>
            <a:r>
              <a:rPr lang="en-US" sz="2600" dirty="0" smtClean="0"/>
              <a:t>Ingest</a:t>
            </a:r>
          </a:p>
        </p:txBody>
      </p:sp>
      <p:sp>
        <p:nvSpPr>
          <p:cNvPr id="22" name="Right Arrow 21"/>
          <p:cNvSpPr/>
          <p:nvPr/>
        </p:nvSpPr>
        <p:spPr>
          <a:xfrm rot="4253154">
            <a:off x="1051939" y="1572365"/>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 name="Rounded Rectangle 2"/>
          <p:cNvSpPr/>
          <p:nvPr/>
        </p:nvSpPr>
        <p:spPr>
          <a:xfrm>
            <a:off x="261608" y="1877126"/>
            <a:ext cx="2676075" cy="280855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344219" y="1290698"/>
            <a:ext cx="5006111" cy="3539431"/>
          </a:xfrm>
          <a:prstGeom prst="rect">
            <a:avLst/>
          </a:prstGeom>
        </p:spPr>
        <p:txBody>
          <a:bodyPr wrap="square">
            <a:spAutoFit/>
          </a:bodyPr>
          <a:lstStyle/>
          <a:p>
            <a:r>
              <a:rPr lang="en-US" sz="2800" dirty="0" smtClean="0">
                <a:solidFill>
                  <a:srgbClr val="000000"/>
                </a:solidFill>
              </a:rPr>
              <a:t>Rigorous validation to ensure conformance with specifications:</a:t>
            </a:r>
          </a:p>
          <a:p>
            <a:pPr marL="457200" indent="-457200">
              <a:buFont typeface="Arial"/>
              <a:buChar char="•"/>
            </a:pPr>
            <a:r>
              <a:rPr lang="en-US" sz="2800" dirty="0" smtClean="0">
                <a:solidFill>
                  <a:srgbClr val="000000"/>
                </a:solidFill>
              </a:rPr>
              <a:t>Resolution, image metadata</a:t>
            </a:r>
          </a:p>
          <a:p>
            <a:pPr marL="457200" indent="-457200">
              <a:buFont typeface="Arial"/>
              <a:buChar char="•"/>
            </a:pPr>
            <a:r>
              <a:rPr lang="en-US" sz="2800" dirty="0" smtClean="0">
                <a:solidFill>
                  <a:srgbClr val="000000"/>
                </a:solidFill>
              </a:rPr>
              <a:t>Barcode</a:t>
            </a:r>
          </a:p>
          <a:p>
            <a:pPr marL="457200" indent="-457200">
              <a:buFont typeface="Arial"/>
              <a:buChar char="•"/>
            </a:pPr>
            <a:r>
              <a:rPr lang="en-US" sz="2800" dirty="0" smtClean="0">
                <a:solidFill>
                  <a:srgbClr val="000000"/>
                </a:solidFill>
              </a:rPr>
              <a:t>Fixity</a:t>
            </a:r>
          </a:p>
          <a:p>
            <a:pPr marL="457200" indent="-457200">
              <a:buFont typeface="Arial"/>
              <a:buChar char="•"/>
            </a:pPr>
            <a:r>
              <a:rPr lang="en-US" sz="2800" dirty="0" smtClean="0">
                <a:solidFill>
                  <a:srgbClr val="000000"/>
                </a:solidFill>
              </a:rPr>
              <a:t>Consistency</a:t>
            </a:r>
          </a:p>
          <a:p>
            <a:pPr marL="457200" indent="-457200">
              <a:buFont typeface="Arial"/>
              <a:buChar char="•"/>
            </a:pPr>
            <a:r>
              <a:rPr lang="en-US" sz="2800" dirty="0" smtClean="0">
                <a:solidFill>
                  <a:srgbClr val="000000"/>
                </a:solidFill>
              </a:rPr>
              <a:t>Well</a:t>
            </a:r>
            <a:r>
              <a:rPr lang="en-US" sz="2800" dirty="0">
                <a:solidFill>
                  <a:srgbClr val="000000"/>
                </a:solidFill>
              </a:rPr>
              <a:t>-</a:t>
            </a:r>
            <a:r>
              <a:rPr lang="en-US" sz="2800" dirty="0" err="1" smtClean="0">
                <a:solidFill>
                  <a:srgbClr val="000000"/>
                </a:solidFill>
              </a:rPr>
              <a:t>formedness</a:t>
            </a:r>
            <a:endParaRPr lang="en-US" sz="2800" dirty="0" smtClean="0">
              <a:solidFill>
                <a:srgbClr val="000000"/>
              </a:solidFill>
            </a:endParaRPr>
          </a:p>
          <a:p>
            <a:pPr marL="457200" indent="-457200">
              <a:buFont typeface="Arial"/>
              <a:buChar char="•"/>
            </a:pPr>
            <a:r>
              <a:rPr lang="en-US" sz="2800" dirty="0" smtClean="0">
                <a:solidFill>
                  <a:srgbClr val="000000"/>
                </a:solidFill>
              </a:rPr>
              <a:t>Prepare </a:t>
            </a:r>
            <a:r>
              <a:rPr lang="en-US" sz="2800" dirty="0">
                <a:solidFill>
                  <a:srgbClr val="000000"/>
                </a:solidFill>
              </a:rPr>
              <a:t>archival package</a:t>
            </a:r>
          </a:p>
        </p:txBody>
      </p:sp>
    </p:spTree>
    <p:extLst>
      <p:ext uri="{BB962C8B-B14F-4D97-AF65-F5344CB8AC3E}">
        <p14:creationId xmlns:p14="http://schemas.microsoft.com/office/powerpoint/2010/main" val="1590093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1"/>
          <p:cNvSpPr>
            <a:spLocks noGrp="1"/>
          </p:cNvSpPr>
          <p:nvPr>
            <p:ph type="title" idx="4294967295"/>
          </p:nvPr>
        </p:nvSpPr>
        <p:spPr>
          <a:xfrm>
            <a:off x="0" y="16688"/>
            <a:ext cx="8229600" cy="1143000"/>
          </a:xfrm>
        </p:spPr>
        <p:txBody>
          <a:bodyPr/>
          <a:lstStyle/>
          <a:p>
            <a:r>
              <a:rPr lang="en-US" dirty="0" smtClean="0">
                <a:latin typeface="Calibri" charset="0"/>
              </a:rPr>
              <a:t>Partnership</a:t>
            </a:r>
            <a:endParaRPr lang="en-US" dirty="0">
              <a:latin typeface="Calibri" charset="0"/>
            </a:endParaRPr>
          </a:p>
        </p:txBody>
      </p:sp>
      <p:sp>
        <p:nvSpPr>
          <p:cNvPr id="9219" name="Rectangle 12"/>
          <p:cNvSpPr>
            <a:spLocks noGrp="1"/>
          </p:cNvSpPr>
          <p:nvPr>
            <p:ph idx="4294967295"/>
          </p:nvPr>
        </p:nvSpPr>
        <p:spPr>
          <a:xfrm>
            <a:off x="527536" y="1156342"/>
            <a:ext cx="2293938" cy="5540742"/>
          </a:xfrm>
        </p:spPr>
        <p:txBody>
          <a:bodyPr>
            <a:normAutofit lnSpcReduction="10000"/>
          </a:bodyPr>
          <a:lstStyle/>
          <a:p>
            <a:pPr>
              <a:lnSpc>
                <a:spcPct val="90000"/>
              </a:lnSpc>
              <a:spcBef>
                <a:spcPts val="0"/>
              </a:spcBef>
              <a:buFont typeface="Arial" charset="0"/>
              <a:buNone/>
            </a:pPr>
            <a:r>
              <a:rPr lang="en-US" sz="1400" dirty="0">
                <a:solidFill>
                  <a:srgbClr val="000000"/>
                </a:solidFill>
                <a:latin typeface="Arial" charset="0"/>
              </a:rPr>
              <a:t>Arizona State University</a:t>
            </a:r>
          </a:p>
          <a:p>
            <a:pPr>
              <a:lnSpc>
                <a:spcPct val="90000"/>
              </a:lnSpc>
              <a:spcBef>
                <a:spcPts val="0"/>
              </a:spcBef>
              <a:buNone/>
            </a:pPr>
            <a:r>
              <a:rPr lang="en-US" sz="1400" dirty="0">
                <a:solidFill>
                  <a:srgbClr val="000000"/>
                </a:solidFill>
                <a:latin typeface="Arial" charset="0"/>
              </a:rPr>
              <a:t>Baylor </a:t>
            </a:r>
            <a:r>
              <a:rPr lang="en-US" sz="1400" dirty="0" smtClean="0">
                <a:solidFill>
                  <a:srgbClr val="000000"/>
                </a:solidFill>
                <a:latin typeface="Arial" charset="0"/>
              </a:rPr>
              <a:t>University</a:t>
            </a:r>
          </a:p>
          <a:p>
            <a:pPr>
              <a:lnSpc>
                <a:spcPct val="90000"/>
              </a:lnSpc>
              <a:spcBef>
                <a:spcPts val="0"/>
              </a:spcBef>
              <a:buNone/>
            </a:pPr>
            <a:r>
              <a:rPr lang="en-US" sz="1400" dirty="0" smtClean="0">
                <a:solidFill>
                  <a:srgbClr val="000000"/>
                </a:solidFill>
                <a:latin typeface="Arial" charset="0"/>
              </a:rPr>
              <a:t>Boston College</a:t>
            </a:r>
          </a:p>
          <a:p>
            <a:pPr>
              <a:lnSpc>
                <a:spcPct val="90000"/>
              </a:lnSpc>
              <a:spcBef>
                <a:spcPts val="0"/>
              </a:spcBef>
              <a:buFont typeface="Arial" charset="0"/>
              <a:buNone/>
            </a:pPr>
            <a:r>
              <a:rPr lang="en-US" sz="1400" dirty="0" smtClean="0">
                <a:solidFill>
                  <a:srgbClr val="000000"/>
                </a:solidFill>
                <a:latin typeface="Arial" charset="0"/>
              </a:rPr>
              <a:t>Boston </a:t>
            </a:r>
            <a:r>
              <a:rPr lang="en-US" sz="1400" dirty="0">
                <a:solidFill>
                  <a:srgbClr val="000000"/>
                </a:solidFill>
                <a:latin typeface="Arial" charset="0"/>
              </a:rPr>
              <a:t>University</a:t>
            </a:r>
          </a:p>
          <a:p>
            <a:pPr>
              <a:lnSpc>
                <a:spcPct val="90000"/>
              </a:lnSpc>
              <a:spcBef>
                <a:spcPts val="0"/>
              </a:spcBef>
              <a:buFont typeface="Arial" charset="0"/>
              <a:buNone/>
            </a:pPr>
            <a:r>
              <a:rPr lang="en-US" sz="1400" dirty="0" smtClean="0">
                <a:solidFill>
                  <a:srgbClr val="000000"/>
                </a:solidFill>
                <a:latin typeface="Arial" charset="0"/>
              </a:rPr>
              <a:t>Brandeis University</a:t>
            </a:r>
          </a:p>
          <a:p>
            <a:pPr>
              <a:lnSpc>
                <a:spcPct val="90000"/>
              </a:lnSpc>
              <a:spcBef>
                <a:spcPts val="0"/>
              </a:spcBef>
              <a:buFont typeface="Arial" charset="0"/>
              <a:buNone/>
            </a:pPr>
            <a:r>
              <a:rPr lang="en-US" sz="1400" dirty="0" smtClean="0">
                <a:solidFill>
                  <a:srgbClr val="000000"/>
                </a:solidFill>
                <a:latin typeface="Arial" charset="0"/>
              </a:rPr>
              <a:t>California </a:t>
            </a:r>
            <a:r>
              <a:rPr lang="en-US" sz="1400" dirty="0">
                <a:solidFill>
                  <a:srgbClr val="000000"/>
                </a:solidFill>
                <a:latin typeface="Arial" charset="0"/>
              </a:rPr>
              <a:t>Digital Library</a:t>
            </a:r>
          </a:p>
          <a:p>
            <a:pPr>
              <a:lnSpc>
                <a:spcPct val="90000"/>
              </a:lnSpc>
              <a:spcBef>
                <a:spcPts val="0"/>
              </a:spcBef>
              <a:buFont typeface="Arial" charset="0"/>
              <a:buNone/>
            </a:pPr>
            <a:r>
              <a:rPr lang="en-US" sz="1400" dirty="0" smtClean="0">
                <a:solidFill>
                  <a:srgbClr val="000000"/>
                </a:solidFill>
                <a:latin typeface="Arial" charset="0"/>
              </a:rPr>
              <a:t>Carnegie Mellon University</a:t>
            </a:r>
          </a:p>
          <a:p>
            <a:pPr>
              <a:lnSpc>
                <a:spcPct val="90000"/>
              </a:lnSpc>
              <a:spcBef>
                <a:spcPts val="0"/>
              </a:spcBef>
              <a:buFont typeface="Arial" charset="0"/>
              <a:buNone/>
            </a:pPr>
            <a:r>
              <a:rPr lang="en-US" sz="1400" dirty="0" smtClean="0">
                <a:solidFill>
                  <a:srgbClr val="000000"/>
                </a:solidFill>
                <a:latin typeface="Arial" charset="0"/>
              </a:rPr>
              <a:t>Columbia </a:t>
            </a:r>
            <a:r>
              <a:rPr lang="en-US" sz="1400" dirty="0">
                <a:solidFill>
                  <a:srgbClr val="000000"/>
                </a:solidFill>
                <a:latin typeface="Arial" charset="0"/>
              </a:rPr>
              <a:t>University</a:t>
            </a:r>
          </a:p>
          <a:p>
            <a:pPr>
              <a:lnSpc>
                <a:spcPct val="90000"/>
              </a:lnSpc>
              <a:spcBef>
                <a:spcPts val="0"/>
              </a:spcBef>
              <a:buFont typeface="Arial" charset="0"/>
              <a:buNone/>
            </a:pPr>
            <a:r>
              <a:rPr lang="en-US" sz="1400" dirty="0">
                <a:solidFill>
                  <a:srgbClr val="000000"/>
                </a:solidFill>
                <a:latin typeface="Arial" charset="0"/>
              </a:rPr>
              <a:t>Cornell University</a:t>
            </a:r>
          </a:p>
          <a:p>
            <a:pPr>
              <a:lnSpc>
                <a:spcPct val="90000"/>
              </a:lnSpc>
              <a:spcBef>
                <a:spcPts val="0"/>
              </a:spcBef>
              <a:buFont typeface="Arial" charset="0"/>
              <a:buNone/>
            </a:pPr>
            <a:r>
              <a:rPr lang="en-US" sz="1400" dirty="0">
                <a:solidFill>
                  <a:srgbClr val="000000"/>
                </a:solidFill>
                <a:latin typeface="Arial" charset="0"/>
              </a:rPr>
              <a:t>Dartmouth College</a:t>
            </a:r>
          </a:p>
          <a:p>
            <a:pPr>
              <a:lnSpc>
                <a:spcPct val="90000"/>
              </a:lnSpc>
              <a:spcBef>
                <a:spcPts val="0"/>
              </a:spcBef>
              <a:buFont typeface="Arial" charset="0"/>
              <a:buNone/>
            </a:pPr>
            <a:r>
              <a:rPr lang="en-US" sz="1400" dirty="0">
                <a:solidFill>
                  <a:srgbClr val="000000"/>
                </a:solidFill>
                <a:latin typeface="Arial" charset="0"/>
              </a:rPr>
              <a:t>Duke University</a:t>
            </a:r>
          </a:p>
          <a:p>
            <a:pPr>
              <a:lnSpc>
                <a:spcPct val="90000"/>
              </a:lnSpc>
              <a:spcBef>
                <a:spcPts val="0"/>
              </a:spcBef>
              <a:buFont typeface="Arial" charset="0"/>
              <a:buNone/>
            </a:pPr>
            <a:r>
              <a:rPr lang="en-US" sz="1400" dirty="0">
                <a:solidFill>
                  <a:srgbClr val="000000"/>
                </a:solidFill>
                <a:latin typeface="Arial" charset="0"/>
              </a:rPr>
              <a:t>Emory </a:t>
            </a:r>
            <a:r>
              <a:rPr lang="en-US" sz="1400" dirty="0" smtClean="0">
                <a:solidFill>
                  <a:srgbClr val="000000"/>
                </a:solidFill>
                <a:latin typeface="Arial" charset="0"/>
              </a:rPr>
              <a:t>University</a:t>
            </a:r>
          </a:p>
          <a:p>
            <a:pPr>
              <a:lnSpc>
                <a:spcPct val="90000"/>
              </a:lnSpc>
              <a:spcBef>
                <a:spcPts val="0"/>
              </a:spcBef>
              <a:buFont typeface="Arial" charset="0"/>
              <a:buNone/>
            </a:pPr>
            <a:r>
              <a:rPr lang="en-US" sz="1400" dirty="0" smtClean="0">
                <a:solidFill>
                  <a:srgbClr val="000000"/>
                </a:solidFill>
                <a:latin typeface="Arial" charset="0"/>
              </a:rPr>
              <a:t>Florida State University</a:t>
            </a:r>
          </a:p>
          <a:p>
            <a:pPr>
              <a:lnSpc>
                <a:spcPct val="90000"/>
              </a:lnSpc>
              <a:spcBef>
                <a:spcPts val="0"/>
              </a:spcBef>
              <a:buFont typeface="Arial" charset="0"/>
              <a:buNone/>
            </a:pPr>
            <a:r>
              <a:rPr lang="en-US" sz="1400" dirty="0" smtClean="0">
                <a:solidFill>
                  <a:srgbClr val="000000"/>
                </a:solidFill>
                <a:latin typeface="Arial" charset="0"/>
              </a:rPr>
              <a:t>Getty Research Institute</a:t>
            </a:r>
            <a:endParaRPr lang="en-US" sz="1400" dirty="0">
              <a:solidFill>
                <a:srgbClr val="000000"/>
              </a:solidFill>
              <a:latin typeface="Arial" charset="0"/>
            </a:endParaRPr>
          </a:p>
          <a:p>
            <a:pPr>
              <a:lnSpc>
                <a:spcPct val="90000"/>
              </a:lnSpc>
              <a:spcBef>
                <a:spcPts val="0"/>
              </a:spcBef>
              <a:buFont typeface="Arial" charset="0"/>
              <a:buNone/>
            </a:pPr>
            <a:r>
              <a:rPr lang="en-US" sz="1400" dirty="0">
                <a:solidFill>
                  <a:srgbClr val="000000"/>
                </a:solidFill>
                <a:latin typeface="Arial" charset="0"/>
              </a:rPr>
              <a:t>Harvard University Library</a:t>
            </a:r>
          </a:p>
          <a:p>
            <a:pPr>
              <a:lnSpc>
                <a:spcPct val="90000"/>
              </a:lnSpc>
              <a:spcBef>
                <a:spcPts val="0"/>
              </a:spcBef>
              <a:buFont typeface="Arial" charset="0"/>
              <a:buNone/>
            </a:pPr>
            <a:r>
              <a:rPr lang="en-US" sz="1400" dirty="0">
                <a:solidFill>
                  <a:srgbClr val="000000"/>
                </a:solidFill>
                <a:latin typeface="Arial" charset="0"/>
              </a:rPr>
              <a:t>Indiana </a:t>
            </a:r>
            <a:r>
              <a:rPr lang="en-US" sz="1400" dirty="0" smtClean="0">
                <a:solidFill>
                  <a:srgbClr val="000000"/>
                </a:solidFill>
                <a:latin typeface="Arial" charset="0"/>
              </a:rPr>
              <a:t>University</a:t>
            </a:r>
          </a:p>
          <a:p>
            <a:pPr>
              <a:lnSpc>
                <a:spcPct val="90000"/>
              </a:lnSpc>
              <a:spcBef>
                <a:spcPts val="0"/>
              </a:spcBef>
              <a:buFont typeface="Arial" charset="0"/>
              <a:buNone/>
            </a:pPr>
            <a:r>
              <a:rPr lang="en-US" sz="1400" dirty="0" smtClean="0">
                <a:solidFill>
                  <a:srgbClr val="000000"/>
                </a:solidFill>
                <a:latin typeface="Arial" charset="0"/>
              </a:rPr>
              <a:t>Iowa State University</a:t>
            </a:r>
            <a:endParaRPr lang="en-US" sz="1400" dirty="0">
              <a:solidFill>
                <a:srgbClr val="000000"/>
              </a:solidFill>
              <a:latin typeface="Arial" charset="0"/>
            </a:endParaRPr>
          </a:p>
          <a:p>
            <a:pPr>
              <a:lnSpc>
                <a:spcPct val="90000"/>
              </a:lnSpc>
              <a:spcBef>
                <a:spcPts val="0"/>
              </a:spcBef>
              <a:buFont typeface="Arial" charset="0"/>
              <a:buNone/>
            </a:pPr>
            <a:r>
              <a:rPr lang="en-US" sz="1400" dirty="0">
                <a:solidFill>
                  <a:srgbClr val="000000"/>
                </a:solidFill>
                <a:latin typeface="Arial" charset="0"/>
              </a:rPr>
              <a:t>Johns Hopkins </a:t>
            </a:r>
            <a:r>
              <a:rPr lang="en-US" sz="1400" dirty="0" smtClean="0">
                <a:solidFill>
                  <a:srgbClr val="000000"/>
                </a:solidFill>
                <a:latin typeface="Arial" charset="0"/>
              </a:rPr>
              <a:t>University</a:t>
            </a:r>
          </a:p>
          <a:p>
            <a:pPr>
              <a:lnSpc>
                <a:spcPct val="90000"/>
              </a:lnSpc>
              <a:spcBef>
                <a:spcPts val="0"/>
              </a:spcBef>
              <a:buFont typeface="Arial" charset="0"/>
              <a:buNone/>
            </a:pPr>
            <a:r>
              <a:rPr lang="en-US" sz="1400" dirty="0" smtClean="0">
                <a:solidFill>
                  <a:srgbClr val="000000"/>
                </a:solidFill>
                <a:latin typeface="Arial" charset="0"/>
              </a:rPr>
              <a:t>Kansas State University</a:t>
            </a:r>
            <a:endParaRPr lang="en-US" sz="1400" dirty="0">
              <a:solidFill>
                <a:srgbClr val="000000"/>
              </a:solidFill>
              <a:latin typeface="Arial" charset="0"/>
            </a:endParaRPr>
          </a:p>
          <a:p>
            <a:pPr>
              <a:lnSpc>
                <a:spcPct val="90000"/>
              </a:lnSpc>
              <a:spcBef>
                <a:spcPts val="0"/>
              </a:spcBef>
              <a:buFont typeface="Arial" charset="0"/>
              <a:buNone/>
            </a:pPr>
            <a:r>
              <a:rPr lang="en-US" sz="1400" dirty="0">
                <a:solidFill>
                  <a:srgbClr val="000000"/>
                </a:solidFill>
                <a:latin typeface="Arial" charset="0"/>
              </a:rPr>
              <a:t>Lafayette College</a:t>
            </a:r>
          </a:p>
          <a:p>
            <a:pPr>
              <a:lnSpc>
                <a:spcPct val="90000"/>
              </a:lnSpc>
              <a:spcBef>
                <a:spcPts val="0"/>
              </a:spcBef>
              <a:buFont typeface="Arial" charset="0"/>
              <a:buNone/>
            </a:pPr>
            <a:r>
              <a:rPr lang="en-US" sz="1400" dirty="0">
                <a:solidFill>
                  <a:srgbClr val="000000"/>
                </a:solidFill>
                <a:latin typeface="Arial" charset="0"/>
              </a:rPr>
              <a:t>Library of Congress</a:t>
            </a:r>
          </a:p>
          <a:p>
            <a:pPr>
              <a:lnSpc>
                <a:spcPct val="90000"/>
              </a:lnSpc>
              <a:spcBef>
                <a:spcPts val="0"/>
              </a:spcBef>
              <a:buFont typeface="Arial" charset="0"/>
              <a:buNone/>
            </a:pPr>
            <a:r>
              <a:rPr lang="en-US" sz="1400" dirty="0">
                <a:solidFill>
                  <a:srgbClr val="000000"/>
                </a:solidFill>
                <a:latin typeface="Arial" charset="0"/>
              </a:rPr>
              <a:t>Massachusetts Institute of </a:t>
            </a:r>
            <a:r>
              <a:rPr lang="en-US" sz="1400" dirty="0" smtClean="0">
                <a:solidFill>
                  <a:srgbClr val="000000"/>
                </a:solidFill>
                <a:latin typeface="Arial" charset="0"/>
              </a:rPr>
              <a:t>Technology</a:t>
            </a:r>
          </a:p>
          <a:p>
            <a:pPr>
              <a:lnSpc>
                <a:spcPct val="90000"/>
              </a:lnSpc>
              <a:spcBef>
                <a:spcPts val="0"/>
              </a:spcBef>
              <a:buFont typeface="Arial" charset="0"/>
              <a:buNone/>
            </a:pPr>
            <a:r>
              <a:rPr lang="en-US" sz="1400" dirty="0" smtClean="0">
                <a:solidFill>
                  <a:srgbClr val="000000"/>
                </a:solidFill>
                <a:latin typeface="Arial" charset="0"/>
              </a:rPr>
              <a:t>McGill University`</a:t>
            </a:r>
            <a:endParaRPr lang="en-US" sz="1400" dirty="0">
              <a:solidFill>
                <a:srgbClr val="000000"/>
              </a:solidFill>
              <a:latin typeface="Arial" charset="0"/>
            </a:endParaRPr>
          </a:p>
          <a:p>
            <a:pPr>
              <a:lnSpc>
                <a:spcPct val="90000"/>
              </a:lnSpc>
              <a:spcBef>
                <a:spcPts val="0"/>
              </a:spcBef>
              <a:buFont typeface="Arial" charset="0"/>
              <a:buNone/>
            </a:pPr>
            <a:r>
              <a:rPr lang="en-US" sz="1400" dirty="0">
                <a:solidFill>
                  <a:srgbClr val="000000"/>
                </a:solidFill>
                <a:latin typeface="Arial" charset="0"/>
              </a:rPr>
              <a:t>Michigan State University</a:t>
            </a:r>
          </a:p>
          <a:p>
            <a:pPr>
              <a:lnSpc>
                <a:spcPct val="90000"/>
              </a:lnSpc>
              <a:spcBef>
                <a:spcPts val="0"/>
              </a:spcBef>
              <a:buNone/>
            </a:pPr>
            <a:r>
              <a:rPr lang="en-US" sz="1400" dirty="0">
                <a:solidFill>
                  <a:srgbClr val="000000"/>
                </a:solidFill>
                <a:latin typeface="Arial" charset="0"/>
              </a:rPr>
              <a:t>New York Public </a:t>
            </a:r>
            <a:r>
              <a:rPr lang="en-US" sz="1400" dirty="0" smtClean="0">
                <a:solidFill>
                  <a:srgbClr val="000000"/>
                </a:solidFill>
                <a:latin typeface="Arial" charset="0"/>
              </a:rPr>
              <a:t>Library</a:t>
            </a:r>
          </a:p>
          <a:p>
            <a:pPr>
              <a:lnSpc>
                <a:spcPct val="90000"/>
              </a:lnSpc>
              <a:spcBef>
                <a:spcPts val="0"/>
              </a:spcBef>
              <a:buFont typeface="Arial" charset="0"/>
              <a:buNone/>
            </a:pPr>
            <a:r>
              <a:rPr lang="en-US" sz="1400" dirty="0" smtClean="0">
                <a:solidFill>
                  <a:srgbClr val="000000"/>
                </a:solidFill>
                <a:latin typeface="Arial" charset="0"/>
              </a:rPr>
              <a:t>New </a:t>
            </a:r>
            <a:r>
              <a:rPr lang="en-US" sz="1400" dirty="0">
                <a:solidFill>
                  <a:srgbClr val="000000"/>
                </a:solidFill>
                <a:latin typeface="Arial" charset="0"/>
              </a:rPr>
              <a:t>York University</a:t>
            </a:r>
          </a:p>
          <a:p>
            <a:pPr>
              <a:lnSpc>
                <a:spcPct val="90000"/>
              </a:lnSpc>
              <a:spcBef>
                <a:spcPts val="0"/>
              </a:spcBef>
              <a:buFont typeface="Arial" charset="0"/>
              <a:buNone/>
            </a:pPr>
            <a:r>
              <a:rPr lang="en-US" sz="1400" dirty="0" smtClean="0">
                <a:solidFill>
                  <a:srgbClr val="000000"/>
                </a:solidFill>
                <a:latin typeface="Arial" charset="0"/>
              </a:rPr>
              <a:t>North </a:t>
            </a:r>
            <a:r>
              <a:rPr lang="en-US" sz="1400" dirty="0">
                <a:solidFill>
                  <a:srgbClr val="000000"/>
                </a:solidFill>
                <a:latin typeface="Arial" charset="0"/>
              </a:rPr>
              <a:t>Carolina </a:t>
            </a:r>
            <a:r>
              <a:rPr lang="en-US" sz="1400" dirty="0" smtClean="0">
                <a:solidFill>
                  <a:srgbClr val="000000"/>
                </a:solidFill>
                <a:latin typeface="Arial" charset="0"/>
              </a:rPr>
              <a:t>Central</a:t>
            </a:r>
          </a:p>
          <a:p>
            <a:pPr>
              <a:lnSpc>
                <a:spcPct val="90000"/>
              </a:lnSpc>
              <a:spcBef>
                <a:spcPts val="0"/>
              </a:spcBef>
              <a:buFont typeface="Arial" charset="0"/>
              <a:buNone/>
            </a:pPr>
            <a:r>
              <a:rPr lang="en-US" sz="1400" dirty="0" smtClean="0">
                <a:solidFill>
                  <a:srgbClr val="000000"/>
                </a:solidFill>
                <a:latin typeface="Arial" charset="0"/>
              </a:rPr>
              <a:t>	University</a:t>
            </a:r>
            <a:endParaRPr lang="en-US" sz="1300" dirty="0">
              <a:solidFill>
                <a:srgbClr val="000000"/>
              </a:solidFill>
              <a:latin typeface="Arial" charset="0"/>
            </a:endParaRPr>
          </a:p>
          <a:p>
            <a:pPr>
              <a:spcBef>
                <a:spcPts val="0"/>
              </a:spcBef>
            </a:pPr>
            <a:endParaRPr lang="en-US" sz="1300" dirty="0">
              <a:solidFill>
                <a:srgbClr val="000000"/>
              </a:solidFill>
              <a:latin typeface="Monaco" charset="0"/>
            </a:endParaRPr>
          </a:p>
        </p:txBody>
      </p:sp>
      <p:sp>
        <p:nvSpPr>
          <p:cNvPr id="9220" name="Rectangle 13"/>
          <p:cNvSpPr>
            <a:spLocks noGrp="1"/>
          </p:cNvSpPr>
          <p:nvPr>
            <p:ph type="body" sz="half" idx="4294967295"/>
          </p:nvPr>
        </p:nvSpPr>
        <p:spPr>
          <a:xfrm>
            <a:off x="3301997" y="1159688"/>
            <a:ext cx="2592235" cy="5540742"/>
          </a:xfrm>
        </p:spPr>
        <p:txBody>
          <a:bodyPr>
            <a:noAutofit/>
          </a:bodyPr>
          <a:lstStyle/>
          <a:p>
            <a:pPr>
              <a:lnSpc>
                <a:spcPct val="80000"/>
              </a:lnSpc>
              <a:spcBef>
                <a:spcPts val="0"/>
              </a:spcBef>
              <a:buFont typeface="Arial" charset="0"/>
              <a:buNone/>
            </a:pPr>
            <a:r>
              <a:rPr lang="en-US" sz="1400" dirty="0">
                <a:solidFill>
                  <a:srgbClr val="000000"/>
                </a:solidFill>
                <a:latin typeface="Arial" charset="0"/>
              </a:rPr>
              <a:t>North Carolina State</a:t>
            </a:r>
          </a:p>
          <a:p>
            <a:pPr>
              <a:lnSpc>
                <a:spcPct val="80000"/>
              </a:lnSpc>
              <a:spcBef>
                <a:spcPts val="0"/>
              </a:spcBef>
              <a:buFont typeface="Arial" charset="0"/>
              <a:buNone/>
            </a:pPr>
            <a:r>
              <a:rPr lang="en-US" sz="1400" dirty="0">
                <a:solidFill>
                  <a:srgbClr val="000000"/>
                </a:solidFill>
                <a:latin typeface="Arial" charset="0"/>
              </a:rPr>
              <a:t>	</a:t>
            </a:r>
            <a:r>
              <a:rPr lang="en-US" sz="1400" dirty="0" smtClean="0">
                <a:solidFill>
                  <a:srgbClr val="000000"/>
                </a:solidFill>
                <a:latin typeface="Arial" charset="0"/>
              </a:rPr>
              <a:t>University</a:t>
            </a:r>
          </a:p>
          <a:p>
            <a:pPr>
              <a:lnSpc>
                <a:spcPct val="80000"/>
              </a:lnSpc>
              <a:spcBef>
                <a:spcPts val="0"/>
              </a:spcBef>
              <a:buFont typeface="Arial" charset="0"/>
              <a:buNone/>
            </a:pPr>
            <a:r>
              <a:rPr lang="en-US" sz="1400" dirty="0" smtClean="0">
                <a:solidFill>
                  <a:srgbClr val="000000"/>
                </a:solidFill>
                <a:latin typeface="Arial" charset="0"/>
              </a:rPr>
              <a:t>Northwestern </a:t>
            </a:r>
            <a:r>
              <a:rPr lang="en-US" sz="1400" dirty="0">
                <a:solidFill>
                  <a:srgbClr val="000000"/>
                </a:solidFill>
                <a:latin typeface="Arial" charset="0"/>
              </a:rPr>
              <a:t>University</a:t>
            </a:r>
          </a:p>
          <a:p>
            <a:pPr>
              <a:lnSpc>
                <a:spcPct val="80000"/>
              </a:lnSpc>
              <a:spcBef>
                <a:spcPts val="0"/>
              </a:spcBef>
              <a:buFont typeface="Arial" charset="0"/>
              <a:buNone/>
            </a:pPr>
            <a:r>
              <a:rPr lang="en-US" sz="1400" dirty="0">
                <a:solidFill>
                  <a:srgbClr val="000000"/>
                </a:solidFill>
                <a:latin typeface="Arial" charset="0"/>
              </a:rPr>
              <a:t>The Ohio State University</a:t>
            </a:r>
          </a:p>
          <a:p>
            <a:pPr>
              <a:lnSpc>
                <a:spcPct val="80000"/>
              </a:lnSpc>
              <a:spcBef>
                <a:spcPts val="0"/>
              </a:spcBef>
              <a:buFont typeface="Arial" charset="0"/>
              <a:buNone/>
            </a:pPr>
            <a:r>
              <a:rPr lang="en-US" sz="1400" dirty="0">
                <a:solidFill>
                  <a:srgbClr val="000000"/>
                </a:solidFill>
                <a:latin typeface="Arial" charset="0"/>
              </a:rPr>
              <a:t>The Pennsylvania </a:t>
            </a:r>
            <a:r>
              <a:rPr lang="en-US" sz="1400" dirty="0" smtClean="0">
                <a:solidFill>
                  <a:srgbClr val="000000"/>
                </a:solidFill>
                <a:latin typeface="Arial" charset="0"/>
              </a:rPr>
              <a:t>State</a:t>
            </a:r>
          </a:p>
          <a:p>
            <a:pPr>
              <a:lnSpc>
                <a:spcPct val="80000"/>
              </a:lnSpc>
              <a:spcBef>
                <a:spcPts val="0"/>
              </a:spcBef>
              <a:buFont typeface="Arial" charset="0"/>
              <a:buNone/>
            </a:pPr>
            <a:r>
              <a:rPr lang="en-US" sz="1400" dirty="0" smtClean="0">
                <a:solidFill>
                  <a:srgbClr val="000000"/>
                </a:solidFill>
                <a:latin typeface="Arial" charset="0"/>
              </a:rPr>
              <a:t>	University</a:t>
            </a:r>
            <a:endParaRPr lang="en-US" sz="1400" dirty="0">
              <a:solidFill>
                <a:srgbClr val="000000"/>
              </a:solidFill>
              <a:latin typeface="Arial" charset="0"/>
            </a:endParaRPr>
          </a:p>
          <a:p>
            <a:pPr>
              <a:lnSpc>
                <a:spcPct val="80000"/>
              </a:lnSpc>
              <a:spcBef>
                <a:spcPts val="0"/>
              </a:spcBef>
              <a:buFont typeface="Arial" charset="0"/>
              <a:buNone/>
            </a:pPr>
            <a:r>
              <a:rPr lang="en-US" sz="1400" dirty="0">
                <a:solidFill>
                  <a:srgbClr val="000000"/>
                </a:solidFill>
                <a:latin typeface="Arial" charset="0"/>
              </a:rPr>
              <a:t>Princeton University</a:t>
            </a:r>
          </a:p>
          <a:p>
            <a:pPr>
              <a:lnSpc>
                <a:spcPct val="80000"/>
              </a:lnSpc>
              <a:spcBef>
                <a:spcPts val="0"/>
              </a:spcBef>
              <a:buFont typeface="Arial" charset="0"/>
              <a:buNone/>
            </a:pPr>
            <a:r>
              <a:rPr lang="en-US" sz="1400" dirty="0">
                <a:solidFill>
                  <a:srgbClr val="000000"/>
                </a:solidFill>
                <a:latin typeface="Arial" charset="0"/>
              </a:rPr>
              <a:t>Purdue University</a:t>
            </a:r>
          </a:p>
          <a:p>
            <a:pPr>
              <a:lnSpc>
                <a:spcPct val="80000"/>
              </a:lnSpc>
              <a:spcBef>
                <a:spcPts val="0"/>
              </a:spcBef>
              <a:buFont typeface="Arial" charset="0"/>
              <a:buNone/>
            </a:pPr>
            <a:r>
              <a:rPr lang="en-US" sz="1400" dirty="0">
                <a:solidFill>
                  <a:srgbClr val="000000"/>
                </a:solidFill>
                <a:latin typeface="Arial" charset="0"/>
              </a:rPr>
              <a:t>Stanford University</a:t>
            </a:r>
          </a:p>
          <a:p>
            <a:pPr>
              <a:lnSpc>
                <a:spcPct val="80000"/>
              </a:lnSpc>
              <a:spcBef>
                <a:spcPts val="0"/>
              </a:spcBef>
              <a:buFont typeface="Arial" charset="0"/>
              <a:buNone/>
            </a:pPr>
            <a:r>
              <a:rPr lang="en-US" sz="1400" dirty="0" smtClean="0">
                <a:solidFill>
                  <a:srgbClr val="000000"/>
                </a:solidFill>
                <a:latin typeface="Arial" charset="0"/>
              </a:rPr>
              <a:t>Syracuse University</a:t>
            </a:r>
          </a:p>
          <a:p>
            <a:pPr>
              <a:lnSpc>
                <a:spcPct val="80000"/>
              </a:lnSpc>
              <a:spcBef>
                <a:spcPts val="0"/>
              </a:spcBef>
              <a:buFont typeface="Arial" charset="0"/>
              <a:buNone/>
            </a:pPr>
            <a:r>
              <a:rPr lang="en-US" sz="1400" dirty="0" smtClean="0">
                <a:solidFill>
                  <a:srgbClr val="000000"/>
                </a:solidFill>
                <a:latin typeface="Arial" charset="0"/>
              </a:rPr>
              <a:t>Texas </a:t>
            </a:r>
            <a:r>
              <a:rPr lang="en-US" sz="1400" dirty="0">
                <a:solidFill>
                  <a:srgbClr val="000000"/>
                </a:solidFill>
                <a:latin typeface="Arial" charset="0"/>
              </a:rPr>
              <a:t>A&amp;M University</a:t>
            </a:r>
          </a:p>
          <a:p>
            <a:pPr>
              <a:lnSpc>
                <a:spcPct val="80000"/>
              </a:lnSpc>
              <a:spcBef>
                <a:spcPts val="0"/>
              </a:spcBef>
              <a:buFont typeface="Arial" charset="0"/>
              <a:buNone/>
            </a:pPr>
            <a:r>
              <a:rPr lang="en-US" sz="1400" dirty="0">
                <a:solidFill>
                  <a:srgbClr val="000000"/>
                </a:solidFill>
                <a:latin typeface="Arial" charset="0"/>
              </a:rPr>
              <a:t>Universidad </a:t>
            </a:r>
            <a:r>
              <a:rPr lang="en-US" sz="1400" dirty="0" err="1" smtClean="0">
                <a:solidFill>
                  <a:srgbClr val="000000"/>
                </a:solidFill>
                <a:latin typeface="Arial" charset="0"/>
              </a:rPr>
              <a:t>Complutense</a:t>
            </a:r>
            <a:endParaRPr lang="en-US" sz="1400" dirty="0" smtClean="0">
              <a:solidFill>
                <a:srgbClr val="000000"/>
              </a:solidFill>
              <a:latin typeface="Arial" charset="0"/>
            </a:endParaRPr>
          </a:p>
          <a:p>
            <a:pPr>
              <a:lnSpc>
                <a:spcPct val="80000"/>
              </a:lnSpc>
              <a:spcBef>
                <a:spcPts val="0"/>
              </a:spcBef>
              <a:buFont typeface="Arial" charset="0"/>
              <a:buNone/>
            </a:pPr>
            <a:r>
              <a:rPr lang="en-US" sz="1400" dirty="0" smtClean="0">
                <a:solidFill>
                  <a:srgbClr val="000000"/>
                </a:solidFill>
                <a:latin typeface="Arial" charset="0"/>
              </a:rPr>
              <a:t>	de Madrid</a:t>
            </a:r>
          </a:p>
          <a:p>
            <a:pPr>
              <a:lnSpc>
                <a:spcPct val="80000"/>
              </a:lnSpc>
              <a:spcBef>
                <a:spcPts val="0"/>
              </a:spcBef>
              <a:buNone/>
            </a:pPr>
            <a:r>
              <a:rPr lang="en-US" sz="1400" dirty="0" smtClean="0">
                <a:solidFill>
                  <a:srgbClr val="000000"/>
                </a:solidFill>
                <a:latin typeface="Arial" charset="0"/>
                <a:cs typeface="Arial" charset="0"/>
              </a:rPr>
              <a:t>University of Arizona</a:t>
            </a:r>
          </a:p>
          <a:p>
            <a:pPr>
              <a:lnSpc>
                <a:spcPct val="80000"/>
              </a:lnSpc>
              <a:spcBef>
                <a:spcPts val="0"/>
              </a:spcBef>
              <a:buNone/>
            </a:pPr>
            <a:r>
              <a:rPr lang="en-US" sz="1400" dirty="0" smtClean="0">
                <a:solidFill>
                  <a:srgbClr val="000000"/>
                </a:solidFill>
                <a:latin typeface="Arial" charset="0"/>
                <a:cs typeface="Arial" charset="0"/>
              </a:rPr>
              <a:t>University of Calgary</a:t>
            </a:r>
            <a:endParaRPr lang="en-US" sz="1400" dirty="0">
              <a:solidFill>
                <a:srgbClr val="000000"/>
              </a:solidFill>
              <a:latin typeface="Arial" charset="0"/>
            </a:endParaRPr>
          </a:p>
          <a:p>
            <a:pPr>
              <a:lnSpc>
                <a:spcPct val="80000"/>
              </a:lnSpc>
              <a:spcBef>
                <a:spcPts val="0"/>
              </a:spcBef>
              <a:buFont typeface="Arial" charset="0"/>
              <a:buNone/>
            </a:pPr>
            <a:r>
              <a:rPr lang="en-US" sz="1400" dirty="0">
                <a:solidFill>
                  <a:srgbClr val="000000"/>
                </a:solidFill>
                <a:latin typeface="Arial" charset="0"/>
              </a:rPr>
              <a:t>University of California</a:t>
            </a:r>
          </a:p>
          <a:p>
            <a:pPr>
              <a:lnSpc>
                <a:spcPct val="80000"/>
              </a:lnSpc>
              <a:spcBef>
                <a:spcPts val="0"/>
              </a:spcBef>
              <a:buFont typeface="Arial" charset="0"/>
              <a:buNone/>
            </a:pPr>
            <a:r>
              <a:rPr lang="en-US" sz="1400" dirty="0">
                <a:solidFill>
                  <a:srgbClr val="000000"/>
                </a:solidFill>
                <a:latin typeface="Arial" charset="0"/>
              </a:rPr>
              <a:t>	Berkeley</a:t>
            </a:r>
          </a:p>
          <a:p>
            <a:pPr>
              <a:lnSpc>
                <a:spcPct val="80000"/>
              </a:lnSpc>
              <a:spcBef>
                <a:spcPts val="0"/>
              </a:spcBef>
              <a:buFont typeface="Arial" charset="0"/>
              <a:buNone/>
            </a:pPr>
            <a:r>
              <a:rPr lang="en-US" sz="1400" dirty="0">
                <a:solidFill>
                  <a:srgbClr val="000000"/>
                </a:solidFill>
                <a:latin typeface="Arial" charset="0"/>
              </a:rPr>
              <a:t>	Davis</a:t>
            </a:r>
          </a:p>
          <a:p>
            <a:pPr>
              <a:lnSpc>
                <a:spcPct val="80000"/>
              </a:lnSpc>
              <a:spcBef>
                <a:spcPts val="0"/>
              </a:spcBef>
              <a:buFont typeface="Arial" charset="0"/>
              <a:buNone/>
            </a:pPr>
            <a:r>
              <a:rPr lang="en-US" sz="1400" dirty="0">
                <a:solidFill>
                  <a:srgbClr val="000000"/>
                </a:solidFill>
                <a:latin typeface="Arial" charset="0"/>
              </a:rPr>
              <a:t>	Irvine</a:t>
            </a:r>
          </a:p>
          <a:p>
            <a:pPr>
              <a:lnSpc>
                <a:spcPct val="80000"/>
              </a:lnSpc>
              <a:spcBef>
                <a:spcPts val="0"/>
              </a:spcBef>
              <a:buFont typeface="Arial" charset="0"/>
              <a:buNone/>
            </a:pPr>
            <a:r>
              <a:rPr lang="en-US" sz="1400" dirty="0">
                <a:solidFill>
                  <a:srgbClr val="000000"/>
                </a:solidFill>
                <a:latin typeface="Arial" charset="0"/>
              </a:rPr>
              <a:t>	Los Angeles</a:t>
            </a:r>
          </a:p>
          <a:p>
            <a:pPr>
              <a:lnSpc>
                <a:spcPct val="80000"/>
              </a:lnSpc>
              <a:spcBef>
                <a:spcPts val="0"/>
              </a:spcBef>
              <a:buFont typeface="Arial" charset="0"/>
              <a:buNone/>
            </a:pPr>
            <a:r>
              <a:rPr lang="en-US" sz="1400" dirty="0">
                <a:solidFill>
                  <a:srgbClr val="000000"/>
                </a:solidFill>
                <a:latin typeface="Arial" charset="0"/>
              </a:rPr>
              <a:t>	Merced</a:t>
            </a:r>
          </a:p>
          <a:p>
            <a:pPr>
              <a:lnSpc>
                <a:spcPct val="80000"/>
              </a:lnSpc>
              <a:spcBef>
                <a:spcPts val="0"/>
              </a:spcBef>
              <a:buFont typeface="Arial" charset="0"/>
              <a:buNone/>
            </a:pPr>
            <a:r>
              <a:rPr lang="en-US" sz="1400" dirty="0">
                <a:solidFill>
                  <a:srgbClr val="000000"/>
                </a:solidFill>
                <a:latin typeface="Arial" charset="0"/>
              </a:rPr>
              <a:t>	Riverside</a:t>
            </a:r>
          </a:p>
          <a:p>
            <a:pPr>
              <a:lnSpc>
                <a:spcPct val="80000"/>
              </a:lnSpc>
              <a:spcBef>
                <a:spcPts val="0"/>
              </a:spcBef>
              <a:buFont typeface="Arial" charset="0"/>
              <a:buNone/>
            </a:pPr>
            <a:r>
              <a:rPr lang="en-US" sz="1400" dirty="0">
                <a:solidFill>
                  <a:srgbClr val="000000"/>
                </a:solidFill>
                <a:latin typeface="Arial" charset="0"/>
              </a:rPr>
              <a:t>	San Diego</a:t>
            </a:r>
          </a:p>
          <a:p>
            <a:pPr>
              <a:lnSpc>
                <a:spcPct val="80000"/>
              </a:lnSpc>
              <a:spcBef>
                <a:spcPts val="0"/>
              </a:spcBef>
              <a:buFont typeface="Arial" charset="0"/>
              <a:buNone/>
            </a:pPr>
            <a:r>
              <a:rPr lang="en-US" sz="1400" dirty="0">
                <a:solidFill>
                  <a:srgbClr val="000000"/>
                </a:solidFill>
                <a:latin typeface="Arial" charset="0"/>
              </a:rPr>
              <a:t>	San Francisco</a:t>
            </a:r>
          </a:p>
          <a:p>
            <a:pPr>
              <a:lnSpc>
                <a:spcPct val="80000"/>
              </a:lnSpc>
              <a:spcBef>
                <a:spcPts val="0"/>
              </a:spcBef>
              <a:buFont typeface="Arial" charset="0"/>
              <a:buNone/>
            </a:pPr>
            <a:r>
              <a:rPr lang="en-US" sz="1400" dirty="0">
                <a:solidFill>
                  <a:srgbClr val="000000"/>
                </a:solidFill>
                <a:latin typeface="Arial" charset="0"/>
              </a:rPr>
              <a:t>	Santa Barbara</a:t>
            </a:r>
          </a:p>
          <a:p>
            <a:pPr>
              <a:lnSpc>
                <a:spcPct val="80000"/>
              </a:lnSpc>
              <a:spcBef>
                <a:spcPts val="0"/>
              </a:spcBef>
              <a:buFont typeface="Arial" charset="0"/>
              <a:buNone/>
            </a:pPr>
            <a:r>
              <a:rPr lang="en-US" sz="1400" dirty="0">
                <a:solidFill>
                  <a:srgbClr val="000000"/>
                </a:solidFill>
                <a:latin typeface="Arial" charset="0"/>
              </a:rPr>
              <a:t>	Santa </a:t>
            </a:r>
            <a:r>
              <a:rPr lang="en-US" sz="1400" dirty="0" smtClean="0">
                <a:solidFill>
                  <a:srgbClr val="000000"/>
                </a:solidFill>
                <a:latin typeface="Arial" charset="0"/>
              </a:rPr>
              <a:t>Cruz</a:t>
            </a:r>
            <a:endParaRPr lang="en-US" sz="1400" dirty="0" smtClean="0">
              <a:latin typeface="Calibri" charset="0"/>
            </a:endParaRPr>
          </a:p>
          <a:p>
            <a:pPr marL="0" indent="0">
              <a:lnSpc>
                <a:spcPct val="80000"/>
              </a:lnSpc>
              <a:spcBef>
                <a:spcPts val="0"/>
              </a:spcBef>
              <a:buNone/>
            </a:pPr>
            <a:r>
              <a:rPr lang="en-US" sz="1400" dirty="0" smtClean="0">
                <a:solidFill>
                  <a:srgbClr val="000000"/>
                </a:solidFill>
                <a:latin typeface="Arial" charset="0"/>
                <a:cs typeface="Arial" charset="0"/>
              </a:rPr>
              <a:t>The University of Chicago</a:t>
            </a:r>
          </a:p>
          <a:p>
            <a:pPr marL="0" indent="0">
              <a:lnSpc>
                <a:spcPct val="80000"/>
              </a:lnSpc>
              <a:spcBef>
                <a:spcPts val="0"/>
              </a:spcBef>
              <a:buNone/>
            </a:pPr>
            <a:r>
              <a:rPr lang="en-US" sz="1400" dirty="0">
                <a:solidFill>
                  <a:srgbClr val="000000"/>
                </a:solidFill>
                <a:latin typeface="Arial" charset="0"/>
                <a:cs typeface="Arial" charset="0"/>
              </a:rPr>
              <a:t>University of </a:t>
            </a:r>
            <a:r>
              <a:rPr lang="en-US" sz="1400" dirty="0" smtClean="0">
                <a:solidFill>
                  <a:srgbClr val="000000"/>
                </a:solidFill>
                <a:latin typeface="Arial" charset="0"/>
                <a:cs typeface="Arial" charset="0"/>
              </a:rPr>
              <a:t>Connecticut</a:t>
            </a:r>
          </a:p>
          <a:p>
            <a:pPr marL="0" indent="0">
              <a:lnSpc>
                <a:spcPct val="80000"/>
              </a:lnSpc>
              <a:buNone/>
            </a:pPr>
            <a:r>
              <a:rPr lang="en-US" sz="1400" dirty="0">
                <a:solidFill>
                  <a:srgbClr val="000000"/>
                </a:solidFill>
                <a:latin typeface="Arial" charset="0"/>
                <a:cs typeface="Arial" charset="0"/>
              </a:rPr>
              <a:t>University of Delaware</a:t>
            </a:r>
          </a:p>
          <a:p>
            <a:pPr marL="0" indent="0">
              <a:lnSpc>
                <a:spcPct val="80000"/>
              </a:lnSpc>
              <a:buNone/>
            </a:pPr>
            <a:r>
              <a:rPr lang="en-US" sz="1400" dirty="0">
                <a:solidFill>
                  <a:srgbClr val="000000"/>
                </a:solidFill>
                <a:latin typeface="Arial" charset="0"/>
                <a:cs typeface="Arial" charset="0"/>
              </a:rPr>
              <a:t>University of Florida</a:t>
            </a:r>
          </a:p>
          <a:p>
            <a:pPr marL="0" indent="0">
              <a:lnSpc>
                <a:spcPct val="80000"/>
              </a:lnSpc>
              <a:spcBef>
                <a:spcPts val="0"/>
              </a:spcBef>
              <a:buNone/>
            </a:pPr>
            <a:endParaRPr lang="en-US" sz="1300" dirty="0">
              <a:solidFill>
                <a:srgbClr val="000000"/>
              </a:solidFill>
              <a:latin typeface="Arial" charset="0"/>
              <a:cs typeface="Arial" charset="0"/>
            </a:endParaRPr>
          </a:p>
        </p:txBody>
      </p:sp>
      <p:sp>
        <p:nvSpPr>
          <p:cNvPr id="9221" name="Rectangle 13"/>
          <p:cNvSpPr txBox="1">
            <a:spLocks/>
          </p:cNvSpPr>
          <p:nvPr/>
        </p:nvSpPr>
        <p:spPr bwMode="auto">
          <a:xfrm>
            <a:off x="6141686" y="1156342"/>
            <a:ext cx="2495550" cy="51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nSpc>
                <a:spcPct val="80000"/>
              </a:lnSpc>
            </a:pPr>
            <a:r>
              <a:rPr lang="en-US" sz="1400" dirty="0">
                <a:solidFill>
                  <a:srgbClr val="000000"/>
                </a:solidFill>
                <a:latin typeface="Arial" charset="0"/>
                <a:cs typeface="Arial" charset="0"/>
              </a:rPr>
              <a:t>University of Illinois</a:t>
            </a:r>
          </a:p>
          <a:p>
            <a:pPr>
              <a:lnSpc>
                <a:spcPct val="80000"/>
              </a:lnSpc>
            </a:pPr>
            <a:r>
              <a:rPr lang="en-US" sz="1400" dirty="0" smtClean="0">
                <a:solidFill>
                  <a:srgbClr val="000000"/>
                </a:solidFill>
                <a:latin typeface="Arial" charset="0"/>
                <a:cs typeface="Arial" charset="0"/>
              </a:rPr>
              <a:t>University </a:t>
            </a:r>
            <a:r>
              <a:rPr lang="en-US" sz="1400" dirty="0">
                <a:solidFill>
                  <a:srgbClr val="000000"/>
                </a:solidFill>
                <a:latin typeface="Arial" charset="0"/>
                <a:cs typeface="Arial" charset="0"/>
              </a:rPr>
              <a:t>of Illinois at Chicago</a:t>
            </a:r>
          </a:p>
          <a:p>
            <a:pPr>
              <a:lnSpc>
                <a:spcPct val="80000"/>
              </a:lnSpc>
            </a:pPr>
            <a:r>
              <a:rPr lang="en-US" sz="1400" dirty="0">
                <a:solidFill>
                  <a:srgbClr val="000000"/>
                </a:solidFill>
                <a:latin typeface="Arial" charset="0"/>
                <a:cs typeface="Arial" charset="0"/>
              </a:rPr>
              <a:t>The University of </a:t>
            </a:r>
            <a:r>
              <a:rPr lang="en-US" sz="1400" dirty="0" smtClean="0">
                <a:solidFill>
                  <a:srgbClr val="000000"/>
                </a:solidFill>
                <a:latin typeface="Arial" charset="0"/>
                <a:cs typeface="Arial" charset="0"/>
              </a:rPr>
              <a:t>Iowa</a:t>
            </a:r>
          </a:p>
          <a:p>
            <a:pPr>
              <a:lnSpc>
                <a:spcPct val="80000"/>
              </a:lnSpc>
            </a:pPr>
            <a:r>
              <a:rPr lang="en-US" sz="1400" dirty="0" smtClean="0">
                <a:solidFill>
                  <a:srgbClr val="000000"/>
                </a:solidFill>
                <a:latin typeface="Arial" charset="0"/>
                <a:cs typeface="Arial" charset="0"/>
              </a:rPr>
              <a:t>University of Kansas</a:t>
            </a:r>
            <a:endParaRPr lang="en-US" sz="1400" dirty="0">
              <a:solidFill>
                <a:srgbClr val="000000"/>
              </a:solidFill>
              <a:latin typeface="Arial" charset="0"/>
              <a:cs typeface="Arial" charset="0"/>
            </a:endParaRPr>
          </a:p>
          <a:p>
            <a:pPr>
              <a:lnSpc>
                <a:spcPct val="80000"/>
              </a:lnSpc>
            </a:pPr>
            <a:r>
              <a:rPr lang="en-US" sz="1400" dirty="0">
                <a:solidFill>
                  <a:srgbClr val="000000"/>
                </a:solidFill>
                <a:latin typeface="Arial" charset="0"/>
                <a:cs typeface="Arial" charset="0"/>
              </a:rPr>
              <a:t>University of </a:t>
            </a:r>
            <a:r>
              <a:rPr lang="en-US" sz="1400" dirty="0" smtClean="0">
                <a:solidFill>
                  <a:srgbClr val="000000"/>
                </a:solidFill>
                <a:latin typeface="Arial" charset="0"/>
                <a:cs typeface="Arial" charset="0"/>
              </a:rPr>
              <a:t>Maryland</a:t>
            </a:r>
          </a:p>
          <a:p>
            <a:pPr>
              <a:lnSpc>
                <a:spcPct val="80000"/>
              </a:lnSpc>
            </a:pPr>
            <a:r>
              <a:rPr lang="en-US" sz="1400" dirty="0" smtClean="0">
                <a:solidFill>
                  <a:srgbClr val="000000"/>
                </a:solidFill>
                <a:latin typeface="Arial" charset="0"/>
                <a:cs typeface="Arial" charset="0"/>
              </a:rPr>
              <a:t>University of Miami</a:t>
            </a:r>
            <a:endParaRPr lang="en-US" sz="1400" dirty="0">
              <a:solidFill>
                <a:srgbClr val="000000"/>
              </a:solidFill>
              <a:latin typeface="Arial" charset="0"/>
              <a:cs typeface="Arial" charset="0"/>
            </a:endParaRPr>
          </a:p>
          <a:p>
            <a:pPr>
              <a:lnSpc>
                <a:spcPct val="80000"/>
              </a:lnSpc>
            </a:pPr>
            <a:r>
              <a:rPr lang="en-US" sz="1400" dirty="0">
                <a:solidFill>
                  <a:srgbClr val="000000"/>
                </a:solidFill>
                <a:latin typeface="Arial" charset="0"/>
                <a:cs typeface="Arial" charset="0"/>
              </a:rPr>
              <a:t>University of Michigan</a:t>
            </a:r>
          </a:p>
          <a:p>
            <a:pPr>
              <a:lnSpc>
                <a:spcPct val="80000"/>
              </a:lnSpc>
            </a:pPr>
            <a:r>
              <a:rPr lang="en-US" sz="1400" dirty="0">
                <a:solidFill>
                  <a:srgbClr val="000000"/>
                </a:solidFill>
                <a:latin typeface="Arial" charset="0"/>
                <a:cs typeface="Arial" charset="0"/>
              </a:rPr>
              <a:t>University of </a:t>
            </a:r>
            <a:r>
              <a:rPr lang="en-US" sz="1400" dirty="0" smtClean="0">
                <a:solidFill>
                  <a:srgbClr val="000000"/>
                </a:solidFill>
                <a:latin typeface="Arial" charset="0"/>
                <a:cs typeface="Arial" charset="0"/>
              </a:rPr>
              <a:t>Minnesota</a:t>
            </a:r>
          </a:p>
          <a:p>
            <a:pPr>
              <a:lnSpc>
                <a:spcPct val="80000"/>
              </a:lnSpc>
            </a:pPr>
            <a:r>
              <a:rPr lang="en-US" sz="1400" dirty="0" smtClean="0">
                <a:solidFill>
                  <a:srgbClr val="000000"/>
                </a:solidFill>
                <a:latin typeface="Arial" charset="0"/>
                <a:cs typeface="Arial" charset="0"/>
              </a:rPr>
              <a:t>University of Missouri</a:t>
            </a:r>
          </a:p>
          <a:p>
            <a:pPr>
              <a:lnSpc>
                <a:spcPct val="80000"/>
              </a:lnSpc>
            </a:pPr>
            <a:r>
              <a:rPr lang="en-US" sz="1400" dirty="0" smtClean="0">
                <a:solidFill>
                  <a:srgbClr val="000000"/>
                </a:solidFill>
                <a:latin typeface="Arial" charset="0"/>
                <a:cs typeface="Arial" charset="0"/>
              </a:rPr>
              <a:t>University of Nebraska-Lincoln</a:t>
            </a:r>
            <a:endParaRPr lang="en-US" sz="1400" dirty="0">
              <a:solidFill>
                <a:srgbClr val="000000"/>
              </a:solidFill>
              <a:latin typeface="Arial" charset="0"/>
              <a:cs typeface="Arial" charset="0"/>
            </a:endParaRPr>
          </a:p>
          <a:p>
            <a:pPr>
              <a:lnSpc>
                <a:spcPct val="80000"/>
              </a:lnSpc>
            </a:pPr>
            <a:r>
              <a:rPr lang="en-US" sz="1400" dirty="0">
                <a:solidFill>
                  <a:srgbClr val="000000"/>
                </a:solidFill>
                <a:latin typeface="Arial" charset="0"/>
                <a:cs typeface="Arial" charset="0"/>
              </a:rPr>
              <a:t>The University of </a:t>
            </a:r>
            <a:r>
              <a:rPr lang="en-US" sz="1400" dirty="0" smtClean="0">
                <a:solidFill>
                  <a:srgbClr val="000000"/>
                </a:solidFill>
                <a:latin typeface="Arial" charset="0"/>
                <a:cs typeface="Arial" charset="0"/>
              </a:rPr>
              <a:t>North</a:t>
            </a:r>
          </a:p>
          <a:p>
            <a:pPr>
              <a:lnSpc>
                <a:spcPct val="80000"/>
              </a:lnSpc>
            </a:pPr>
            <a:r>
              <a:rPr lang="en-US" sz="1400" dirty="0" smtClean="0">
                <a:solidFill>
                  <a:srgbClr val="000000"/>
                </a:solidFill>
                <a:latin typeface="Arial" charset="0"/>
                <a:cs typeface="Arial" charset="0"/>
              </a:rPr>
              <a:t>	Carolina </a:t>
            </a:r>
            <a:r>
              <a:rPr lang="en-US" sz="1400" dirty="0">
                <a:solidFill>
                  <a:srgbClr val="000000"/>
                </a:solidFill>
                <a:latin typeface="Arial" charset="0"/>
                <a:cs typeface="Arial" charset="0"/>
              </a:rPr>
              <a:t>at Chapel Hill</a:t>
            </a:r>
          </a:p>
          <a:p>
            <a:pPr>
              <a:lnSpc>
                <a:spcPct val="80000"/>
              </a:lnSpc>
            </a:pPr>
            <a:r>
              <a:rPr lang="en-US" sz="1400" dirty="0">
                <a:solidFill>
                  <a:srgbClr val="000000"/>
                </a:solidFill>
                <a:latin typeface="Arial" charset="0"/>
                <a:cs typeface="Arial" charset="0"/>
              </a:rPr>
              <a:t>University of Notre Dame</a:t>
            </a:r>
          </a:p>
          <a:p>
            <a:pPr>
              <a:lnSpc>
                <a:spcPct val="80000"/>
              </a:lnSpc>
            </a:pPr>
            <a:r>
              <a:rPr lang="en-US" sz="1400" dirty="0">
                <a:solidFill>
                  <a:srgbClr val="000000"/>
                </a:solidFill>
                <a:latin typeface="Arial" charset="0"/>
                <a:cs typeface="Arial" charset="0"/>
              </a:rPr>
              <a:t>University of Pennsylvania</a:t>
            </a:r>
          </a:p>
          <a:p>
            <a:pPr>
              <a:lnSpc>
                <a:spcPct val="80000"/>
              </a:lnSpc>
            </a:pPr>
            <a:r>
              <a:rPr lang="en-US" sz="1400" dirty="0">
                <a:solidFill>
                  <a:srgbClr val="000000"/>
                </a:solidFill>
                <a:latin typeface="Arial" charset="0"/>
                <a:cs typeface="Arial" charset="0"/>
              </a:rPr>
              <a:t>University of Pittsburgh</a:t>
            </a:r>
          </a:p>
          <a:p>
            <a:pPr>
              <a:lnSpc>
                <a:spcPct val="80000"/>
              </a:lnSpc>
            </a:pPr>
            <a:r>
              <a:rPr lang="en-US" sz="1400" dirty="0">
                <a:solidFill>
                  <a:srgbClr val="000000"/>
                </a:solidFill>
                <a:latin typeface="Arial" charset="0"/>
                <a:cs typeface="Arial" charset="0"/>
              </a:rPr>
              <a:t>University of </a:t>
            </a:r>
            <a:r>
              <a:rPr lang="en-US" sz="1400" dirty="0" smtClean="0">
                <a:solidFill>
                  <a:srgbClr val="000000"/>
                </a:solidFill>
                <a:latin typeface="Arial" charset="0"/>
                <a:cs typeface="Arial" charset="0"/>
              </a:rPr>
              <a:t>Utah</a:t>
            </a:r>
          </a:p>
          <a:p>
            <a:pPr>
              <a:lnSpc>
                <a:spcPct val="80000"/>
              </a:lnSpc>
            </a:pPr>
            <a:r>
              <a:rPr lang="en-US" sz="1400" dirty="0" smtClean="0">
                <a:solidFill>
                  <a:srgbClr val="000000"/>
                </a:solidFill>
                <a:latin typeface="Arial" charset="0"/>
                <a:cs typeface="Arial" charset="0"/>
              </a:rPr>
              <a:t>University of Vermont</a:t>
            </a:r>
            <a:endParaRPr lang="en-US" sz="1400" dirty="0">
              <a:solidFill>
                <a:srgbClr val="000000"/>
              </a:solidFill>
              <a:latin typeface="Arial" charset="0"/>
              <a:cs typeface="Arial" charset="0"/>
            </a:endParaRPr>
          </a:p>
          <a:p>
            <a:pPr>
              <a:lnSpc>
                <a:spcPct val="80000"/>
              </a:lnSpc>
            </a:pPr>
            <a:r>
              <a:rPr lang="en-US" sz="1400" dirty="0">
                <a:solidFill>
                  <a:srgbClr val="000000"/>
                </a:solidFill>
                <a:latin typeface="Arial" charset="0"/>
                <a:cs typeface="Arial" charset="0"/>
              </a:rPr>
              <a:t>University of Virginia</a:t>
            </a:r>
          </a:p>
          <a:p>
            <a:pPr>
              <a:lnSpc>
                <a:spcPct val="80000"/>
              </a:lnSpc>
            </a:pPr>
            <a:r>
              <a:rPr lang="en-US" sz="1400" dirty="0">
                <a:solidFill>
                  <a:srgbClr val="000000"/>
                </a:solidFill>
                <a:latin typeface="Arial" charset="0"/>
                <a:cs typeface="Arial" charset="0"/>
              </a:rPr>
              <a:t>University of </a:t>
            </a:r>
            <a:r>
              <a:rPr lang="en-US" sz="1400" dirty="0" smtClean="0">
                <a:solidFill>
                  <a:srgbClr val="000000"/>
                </a:solidFill>
                <a:latin typeface="Arial" charset="0"/>
                <a:cs typeface="Arial" charset="0"/>
              </a:rPr>
              <a:t>Washington</a:t>
            </a:r>
          </a:p>
          <a:p>
            <a:pPr>
              <a:lnSpc>
                <a:spcPct val="80000"/>
              </a:lnSpc>
            </a:pPr>
            <a:r>
              <a:rPr lang="en-US" sz="1400" dirty="0" smtClean="0">
                <a:solidFill>
                  <a:srgbClr val="000000"/>
                </a:solidFill>
                <a:latin typeface="Arial" charset="0"/>
                <a:cs typeface="Arial" charset="0"/>
              </a:rPr>
              <a:t>University of Wisconsin-	Madison</a:t>
            </a:r>
          </a:p>
          <a:p>
            <a:pPr>
              <a:lnSpc>
                <a:spcPct val="80000"/>
              </a:lnSpc>
            </a:pPr>
            <a:r>
              <a:rPr lang="en-US" sz="1400" dirty="0" smtClean="0">
                <a:solidFill>
                  <a:srgbClr val="000000"/>
                </a:solidFill>
                <a:latin typeface="Arial" charset="0"/>
                <a:cs typeface="Arial" charset="0"/>
              </a:rPr>
              <a:t>Utah State University</a:t>
            </a:r>
          </a:p>
          <a:p>
            <a:pPr>
              <a:lnSpc>
                <a:spcPct val="80000"/>
              </a:lnSpc>
            </a:pPr>
            <a:r>
              <a:rPr lang="en-US" sz="1400" dirty="0" smtClean="0">
                <a:solidFill>
                  <a:srgbClr val="000000"/>
                </a:solidFill>
                <a:latin typeface="Arial" charset="0"/>
                <a:cs typeface="Arial" charset="0"/>
              </a:rPr>
              <a:t>Vanderbilt University</a:t>
            </a:r>
          </a:p>
          <a:p>
            <a:pPr>
              <a:lnSpc>
                <a:spcPct val="80000"/>
              </a:lnSpc>
            </a:pPr>
            <a:r>
              <a:rPr lang="en-US" sz="1400" dirty="0" smtClean="0">
                <a:solidFill>
                  <a:srgbClr val="000000"/>
                </a:solidFill>
                <a:latin typeface="Arial" charset="0"/>
                <a:cs typeface="Arial" charset="0"/>
              </a:rPr>
              <a:t>Virginia Tech</a:t>
            </a:r>
          </a:p>
          <a:p>
            <a:pPr>
              <a:lnSpc>
                <a:spcPct val="80000"/>
              </a:lnSpc>
            </a:pPr>
            <a:r>
              <a:rPr lang="en-US" sz="1400" dirty="0" smtClean="0">
                <a:solidFill>
                  <a:srgbClr val="000000"/>
                </a:solidFill>
                <a:latin typeface="Arial" charset="0"/>
                <a:cs typeface="Arial" charset="0"/>
              </a:rPr>
              <a:t>Wake Forest University</a:t>
            </a:r>
          </a:p>
          <a:p>
            <a:pPr>
              <a:lnSpc>
                <a:spcPct val="80000"/>
              </a:lnSpc>
            </a:pPr>
            <a:r>
              <a:rPr lang="en-US" sz="1400" dirty="0" smtClean="0">
                <a:solidFill>
                  <a:srgbClr val="000000"/>
                </a:solidFill>
                <a:latin typeface="Arial" charset="0"/>
                <a:cs typeface="Arial" charset="0"/>
              </a:rPr>
              <a:t>Washington University</a:t>
            </a:r>
          </a:p>
          <a:p>
            <a:pPr>
              <a:lnSpc>
                <a:spcPct val="80000"/>
              </a:lnSpc>
            </a:pPr>
            <a:r>
              <a:rPr lang="en-US" sz="1400" dirty="0" smtClean="0">
                <a:solidFill>
                  <a:srgbClr val="000000"/>
                </a:solidFill>
                <a:latin typeface="Arial" charset="0"/>
                <a:cs typeface="Arial" charset="0"/>
              </a:rPr>
              <a:t>Yale University Library</a:t>
            </a:r>
            <a:endParaRPr lang="en-US" sz="1400" dirty="0" smtClean="0">
              <a:latin typeface="Arial" charset="0"/>
              <a:cs typeface="Arial" charset="0"/>
            </a:endParaRPr>
          </a:p>
          <a:p>
            <a:pPr>
              <a:lnSpc>
                <a:spcPct val="80000"/>
              </a:lnSpc>
            </a:pPr>
            <a:endParaRPr lang="en-US" sz="1400" dirty="0">
              <a:solidFill>
                <a:srgbClr val="000000"/>
              </a:solidFill>
              <a:latin typeface="Arial" charset="0"/>
              <a:cs typeface="Arial" charset="0"/>
            </a:endParaRPr>
          </a:p>
        </p:txBody>
      </p:sp>
    </p:spTree>
    <p:extLst>
      <p:ext uri="{BB962C8B-B14F-4D97-AF65-F5344CB8AC3E}">
        <p14:creationId xmlns:p14="http://schemas.microsoft.com/office/powerpoint/2010/main" val="403786377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a:off x="466909" y="325752"/>
            <a:ext cx="1131216" cy="87306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solidFill>
                  <a:schemeClr val="tx1"/>
                </a:solidFill>
              </a:rPr>
              <a:t>Source</a:t>
            </a:r>
            <a:endParaRPr lang="en-US" sz="2400" dirty="0">
              <a:solidFill>
                <a:schemeClr val="tx1"/>
              </a:solidFill>
            </a:endParaRPr>
          </a:p>
        </p:txBody>
      </p:sp>
      <p:sp>
        <p:nvSpPr>
          <p:cNvPr id="5" name="Rectangle 4"/>
          <p:cNvSpPr/>
          <p:nvPr/>
        </p:nvSpPr>
        <p:spPr>
          <a:xfrm>
            <a:off x="585455" y="2640420"/>
            <a:ext cx="1805977" cy="6426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Bibliographic Data</a:t>
            </a:r>
            <a:endParaRPr lang="en-US" dirty="0"/>
          </a:p>
        </p:txBody>
      </p:sp>
      <p:sp>
        <p:nvSpPr>
          <p:cNvPr id="6" name="Rectangle 5"/>
          <p:cNvSpPr/>
          <p:nvPr/>
        </p:nvSpPr>
        <p:spPr>
          <a:xfrm>
            <a:off x="585455" y="3473795"/>
            <a:ext cx="1805977" cy="63271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Content Package</a:t>
            </a:r>
            <a:endParaRPr lang="en-US" dirty="0"/>
          </a:p>
        </p:txBody>
      </p:sp>
      <p:sp>
        <p:nvSpPr>
          <p:cNvPr id="15" name="TextBox 14"/>
          <p:cNvSpPr txBox="1"/>
          <p:nvPr/>
        </p:nvSpPr>
        <p:spPr>
          <a:xfrm>
            <a:off x="1036949" y="2090917"/>
            <a:ext cx="1473248" cy="492443"/>
          </a:xfrm>
          <a:prstGeom prst="rect">
            <a:avLst/>
          </a:prstGeom>
          <a:noFill/>
        </p:spPr>
        <p:txBody>
          <a:bodyPr wrap="square" rtlCol="0">
            <a:spAutoFit/>
          </a:bodyPr>
          <a:lstStyle/>
          <a:p>
            <a:r>
              <a:rPr lang="en-US" sz="2600" dirty="0" smtClean="0"/>
              <a:t>Ingest</a:t>
            </a:r>
          </a:p>
        </p:txBody>
      </p:sp>
      <p:sp>
        <p:nvSpPr>
          <p:cNvPr id="22" name="Right Arrow 21"/>
          <p:cNvSpPr/>
          <p:nvPr/>
        </p:nvSpPr>
        <p:spPr>
          <a:xfrm rot="4253154">
            <a:off x="1051939" y="1572365"/>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 name="Rounded Rectangle 2"/>
          <p:cNvSpPr/>
          <p:nvPr/>
        </p:nvSpPr>
        <p:spPr>
          <a:xfrm>
            <a:off x="261608" y="1877126"/>
            <a:ext cx="2676075" cy="280855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136185" y="540188"/>
            <a:ext cx="5675918" cy="5632311"/>
          </a:xfrm>
          <a:prstGeom prst="rect">
            <a:avLst/>
          </a:prstGeom>
        </p:spPr>
        <p:txBody>
          <a:bodyPr wrap="square">
            <a:spAutoFit/>
          </a:bodyPr>
          <a:lstStyle/>
          <a:p>
            <a:r>
              <a:rPr lang="en-US" sz="2000" dirty="0" smtClean="0">
                <a:solidFill>
                  <a:srgbClr val="000000"/>
                </a:solidFill>
              </a:rPr>
              <a:t>More about ingest</a:t>
            </a:r>
          </a:p>
          <a:p>
            <a:pPr marL="342900" indent="-342900">
              <a:buFont typeface="Arial"/>
              <a:buChar char="•"/>
            </a:pPr>
            <a:r>
              <a:rPr lang="en-US" sz="2000" dirty="0">
                <a:solidFill>
                  <a:srgbClr val="000000"/>
                </a:solidFill>
              </a:rPr>
              <a:t>New Digitization</a:t>
            </a:r>
          </a:p>
          <a:p>
            <a:pPr marL="342900" indent="-342900">
              <a:buFont typeface="Arial"/>
              <a:buChar char="•"/>
            </a:pPr>
            <a:r>
              <a:rPr lang="en-US" sz="2000" dirty="0">
                <a:solidFill>
                  <a:srgbClr val="000000"/>
                </a:solidFill>
              </a:rPr>
              <a:t>Existing </a:t>
            </a:r>
            <a:r>
              <a:rPr lang="en-US" sz="2000" dirty="0" smtClean="0">
                <a:solidFill>
                  <a:srgbClr val="000000"/>
                </a:solidFill>
              </a:rPr>
              <a:t>Digitization</a:t>
            </a:r>
            <a:endParaRPr lang="en-US" sz="2000" dirty="0" smtClean="0">
              <a:solidFill>
                <a:srgbClr val="000000"/>
              </a:solidFill>
              <a:hlinkClick r:id="rId3"/>
            </a:endParaRPr>
          </a:p>
          <a:p>
            <a:pPr marL="342900" indent="-342900">
              <a:buFont typeface="Arial"/>
              <a:buChar char="•"/>
            </a:pPr>
            <a:r>
              <a:rPr lang="en-US" sz="2000" dirty="0" smtClean="0">
                <a:solidFill>
                  <a:srgbClr val="000000"/>
                </a:solidFill>
                <a:hlinkClick r:id="rId3"/>
              </a:rPr>
              <a:t>http://www.hathitrust.org/ingest</a:t>
            </a:r>
            <a:endParaRPr lang="en-US" sz="2000" dirty="0" smtClean="0">
              <a:solidFill>
                <a:srgbClr val="000000"/>
              </a:solidFill>
            </a:endParaRPr>
          </a:p>
          <a:p>
            <a:r>
              <a:rPr lang="en-US" sz="2000" dirty="0">
                <a:solidFill>
                  <a:srgbClr val="000000"/>
                </a:solidFill>
              </a:rPr>
              <a:t>Ingest checklist:</a:t>
            </a:r>
          </a:p>
          <a:p>
            <a:pPr marL="342900" indent="-342900">
              <a:buFont typeface="Arial"/>
              <a:buChar char="•"/>
            </a:pPr>
            <a:r>
              <a:rPr lang="en-US" sz="2000" dirty="0">
                <a:solidFill>
                  <a:srgbClr val="000000"/>
                </a:solidFill>
              </a:rPr>
              <a:t>Deposit Forms</a:t>
            </a:r>
          </a:p>
          <a:p>
            <a:pPr marL="342900" indent="-342900">
              <a:buFont typeface="Arial"/>
              <a:buChar char="•"/>
            </a:pPr>
            <a:r>
              <a:rPr lang="en-US" sz="2000" dirty="0">
                <a:solidFill>
                  <a:srgbClr val="000000"/>
                </a:solidFill>
              </a:rPr>
              <a:t>Bibliographic metadata specifications</a:t>
            </a:r>
          </a:p>
          <a:p>
            <a:pPr marL="342900" indent="-342900">
              <a:buFont typeface="Arial"/>
              <a:buChar char="•"/>
            </a:pPr>
            <a:r>
              <a:rPr lang="en-US" sz="2000" dirty="0">
                <a:solidFill>
                  <a:srgbClr val="000000"/>
                </a:solidFill>
                <a:hlinkClick r:id="rId4"/>
              </a:rPr>
              <a:t>http://www.hathitrust.org/ingest_checklist</a:t>
            </a:r>
            <a:endParaRPr lang="en-US" sz="2000" dirty="0">
              <a:solidFill>
                <a:srgbClr val="000000"/>
              </a:solidFill>
            </a:endParaRPr>
          </a:p>
          <a:p>
            <a:r>
              <a:rPr lang="en-US" sz="2000" dirty="0" smtClean="0">
                <a:solidFill>
                  <a:srgbClr val="000000"/>
                </a:solidFill>
              </a:rPr>
              <a:t>Ingest tools</a:t>
            </a:r>
          </a:p>
          <a:p>
            <a:pPr marL="342900" indent="-342900">
              <a:buFont typeface="Arial"/>
              <a:buChar char="•"/>
            </a:pPr>
            <a:r>
              <a:rPr lang="en-US" sz="2000" dirty="0" smtClean="0">
                <a:solidFill>
                  <a:srgbClr val="000000"/>
                </a:solidFill>
              </a:rPr>
              <a:t>Tools for validating, remediating, packaging</a:t>
            </a:r>
          </a:p>
          <a:p>
            <a:pPr marL="342900" indent="-342900">
              <a:buFont typeface="Arial"/>
              <a:buChar char="•"/>
            </a:pPr>
            <a:r>
              <a:rPr lang="en-US" sz="2000" dirty="0" smtClean="0">
                <a:solidFill>
                  <a:srgbClr val="000000"/>
                </a:solidFill>
              </a:rPr>
              <a:t>Detailed content specifications</a:t>
            </a:r>
          </a:p>
          <a:p>
            <a:pPr marL="342900" indent="-342900">
              <a:buFont typeface="Arial"/>
              <a:buChar char="•"/>
            </a:pPr>
            <a:r>
              <a:rPr lang="en-US" sz="2000" dirty="0" smtClean="0">
                <a:solidFill>
                  <a:srgbClr val="000000"/>
                </a:solidFill>
                <a:hlinkClick r:id="rId5"/>
              </a:rPr>
              <a:t>http://www.hathitrust.org/ingest_tools</a:t>
            </a:r>
            <a:endParaRPr lang="en-US" sz="2000" dirty="0" smtClean="0">
              <a:solidFill>
                <a:srgbClr val="000000"/>
              </a:solidFill>
            </a:endParaRPr>
          </a:p>
          <a:p>
            <a:r>
              <a:rPr lang="en-US" sz="2000" dirty="0" smtClean="0">
                <a:solidFill>
                  <a:srgbClr val="000000"/>
                </a:solidFill>
              </a:rPr>
              <a:t>Deposit Guidelines</a:t>
            </a:r>
          </a:p>
          <a:p>
            <a:pPr marL="342900" indent="-342900">
              <a:buFont typeface="Arial"/>
              <a:buChar char="•"/>
            </a:pPr>
            <a:r>
              <a:rPr lang="en-US" sz="2000" dirty="0" smtClean="0">
                <a:solidFill>
                  <a:srgbClr val="000000"/>
                </a:solidFill>
              </a:rPr>
              <a:t>Policies</a:t>
            </a:r>
          </a:p>
          <a:p>
            <a:pPr marL="342900" indent="-342900">
              <a:buFont typeface="Arial"/>
              <a:buChar char="•"/>
            </a:pPr>
            <a:r>
              <a:rPr lang="en-US" sz="2000" dirty="0" smtClean="0">
                <a:solidFill>
                  <a:srgbClr val="000000"/>
                </a:solidFill>
                <a:hlinkClick r:id="rId6"/>
              </a:rPr>
              <a:t>http://www.hathitrust.org/deposit_guidelines</a:t>
            </a:r>
            <a:endParaRPr lang="en-US" sz="2000" dirty="0" smtClean="0">
              <a:solidFill>
                <a:srgbClr val="000000"/>
              </a:solidFill>
            </a:endParaRPr>
          </a:p>
          <a:p>
            <a:r>
              <a:rPr lang="en-US" sz="2000" dirty="0" smtClean="0">
                <a:solidFill>
                  <a:srgbClr val="000000"/>
                </a:solidFill>
              </a:rPr>
              <a:t>Example METS files and </a:t>
            </a:r>
            <a:r>
              <a:rPr lang="en-US" sz="2000" dirty="0">
                <a:solidFill>
                  <a:srgbClr val="000000"/>
                </a:solidFill>
              </a:rPr>
              <a:t>METS </a:t>
            </a:r>
            <a:r>
              <a:rPr lang="en-US" sz="2000" dirty="0" smtClean="0">
                <a:solidFill>
                  <a:srgbClr val="000000"/>
                </a:solidFill>
              </a:rPr>
              <a:t>profile</a:t>
            </a:r>
          </a:p>
          <a:p>
            <a:pPr marL="342900" indent="-342900">
              <a:buFont typeface="Arial"/>
              <a:buChar char="•"/>
            </a:pPr>
            <a:r>
              <a:rPr lang="en-US" sz="2000" dirty="0" smtClean="0">
                <a:solidFill>
                  <a:srgbClr val="000000"/>
                </a:solidFill>
                <a:hlinkClick r:id="rId7"/>
              </a:rPr>
              <a:t>http</a:t>
            </a:r>
            <a:r>
              <a:rPr lang="en-US" sz="2000" dirty="0">
                <a:solidFill>
                  <a:srgbClr val="000000"/>
                </a:solidFill>
                <a:hlinkClick r:id="rId7"/>
              </a:rPr>
              <a:t>://www.hathitrust.org/</a:t>
            </a:r>
            <a:r>
              <a:rPr lang="en-US" sz="2000" dirty="0" smtClean="0">
                <a:solidFill>
                  <a:srgbClr val="000000"/>
                </a:solidFill>
                <a:hlinkClick r:id="rId7"/>
              </a:rPr>
              <a:t>digital_object_specifications</a:t>
            </a:r>
            <a:endParaRPr lang="en-US" sz="2000" dirty="0" smtClean="0">
              <a:solidFill>
                <a:srgbClr val="000000"/>
              </a:solidFill>
            </a:endParaRPr>
          </a:p>
        </p:txBody>
      </p:sp>
    </p:spTree>
    <p:extLst>
      <p:ext uri="{BB962C8B-B14F-4D97-AF65-F5344CB8AC3E}">
        <p14:creationId xmlns:p14="http://schemas.microsoft.com/office/powerpoint/2010/main" val="755868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a:off x="466909" y="325752"/>
            <a:ext cx="1131216" cy="87306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solidFill>
                  <a:schemeClr val="tx1"/>
                </a:solidFill>
              </a:rPr>
              <a:t>Source</a:t>
            </a:r>
            <a:endParaRPr lang="en-US" sz="2400" dirty="0">
              <a:solidFill>
                <a:schemeClr val="tx1"/>
              </a:solidFill>
            </a:endParaRPr>
          </a:p>
        </p:txBody>
      </p:sp>
      <p:sp>
        <p:nvSpPr>
          <p:cNvPr id="5" name="Rectangle 4"/>
          <p:cNvSpPr/>
          <p:nvPr/>
        </p:nvSpPr>
        <p:spPr>
          <a:xfrm>
            <a:off x="585455" y="2640420"/>
            <a:ext cx="1805977" cy="6426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Bibliographic Data</a:t>
            </a:r>
            <a:endParaRPr lang="en-US" dirty="0"/>
          </a:p>
        </p:txBody>
      </p:sp>
      <p:sp>
        <p:nvSpPr>
          <p:cNvPr id="6" name="Rectangle 5"/>
          <p:cNvSpPr/>
          <p:nvPr/>
        </p:nvSpPr>
        <p:spPr>
          <a:xfrm>
            <a:off x="585455" y="3473795"/>
            <a:ext cx="1805977" cy="63271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Content Package</a:t>
            </a:r>
            <a:endParaRPr lang="en-US" dirty="0"/>
          </a:p>
        </p:txBody>
      </p:sp>
      <p:sp>
        <p:nvSpPr>
          <p:cNvPr id="9" name="Can 8"/>
          <p:cNvSpPr/>
          <p:nvPr/>
        </p:nvSpPr>
        <p:spPr>
          <a:xfrm>
            <a:off x="3281676" y="1473356"/>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 Data</a:t>
            </a:r>
            <a:endParaRPr lang="en-US" dirty="0"/>
          </a:p>
        </p:txBody>
      </p:sp>
      <p:sp>
        <p:nvSpPr>
          <p:cNvPr id="10" name="TextBox 9"/>
          <p:cNvSpPr txBox="1"/>
          <p:nvPr/>
        </p:nvSpPr>
        <p:spPr>
          <a:xfrm>
            <a:off x="3139943" y="837157"/>
            <a:ext cx="3270283" cy="492443"/>
          </a:xfrm>
          <a:prstGeom prst="rect">
            <a:avLst/>
          </a:prstGeom>
          <a:noFill/>
        </p:spPr>
        <p:txBody>
          <a:bodyPr wrap="square" rtlCol="0">
            <a:spAutoFit/>
          </a:bodyPr>
          <a:lstStyle/>
          <a:p>
            <a:r>
              <a:rPr lang="en-US" sz="2600" dirty="0" smtClean="0"/>
              <a:t>Data Management</a:t>
            </a:r>
            <a:endParaRPr lang="en-US" sz="2600" dirty="0"/>
          </a:p>
        </p:txBody>
      </p:sp>
      <p:sp>
        <p:nvSpPr>
          <p:cNvPr id="12" name="Can 11"/>
          <p:cNvSpPr/>
          <p:nvPr/>
        </p:nvSpPr>
        <p:spPr>
          <a:xfrm>
            <a:off x="4353357" y="1473357"/>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Rights Data</a:t>
            </a:r>
            <a:endParaRPr lang="en-US" dirty="0"/>
          </a:p>
        </p:txBody>
      </p:sp>
      <p:sp>
        <p:nvSpPr>
          <p:cNvPr id="13" name="TextBox 12"/>
          <p:cNvSpPr txBox="1"/>
          <p:nvPr/>
        </p:nvSpPr>
        <p:spPr>
          <a:xfrm>
            <a:off x="3759022" y="3823572"/>
            <a:ext cx="1614358" cy="492443"/>
          </a:xfrm>
          <a:prstGeom prst="rect">
            <a:avLst/>
          </a:prstGeom>
          <a:noFill/>
        </p:spPr>
        <p:txBody>
          <a:bodyPr wrap="square" rtlCol="0">
            <a:spAutoFit/>
          </a:bodyPr>
          <a:lstStyle/>
          <a:p>
            <a:r>
              <a:rPr lang="en-US" sz="2600" dirty="0" smtClean="0"/>
              <a:t>Storage</a:t>
            </a:r>
          </a:p>
        </p:txBody>
      </p:sp>
      <p:sp>
        <p:nvSpPr>
          <p:cNvPr id="14" name="TextBox 13"/>
          <p:cNvSpPr txBox="1"/>
          <p:nvPr/>
        </p:nvSpPr>
        <p:spPr>
          <a:xfrm>
            <a:off x="7019082" y="757003"/>
            <a:ext cx="1823613" cy="492443"/>
          </a:xfrm>
          <a:prstGeom prst="rect">
            <a:avLst/>
          </a:prstGeom>
          <a:noFill/>
        </p:spPr>
        <p:txBody>
          <a:bodyPr wrap="square" rtlCol="0">
            <a:spAutoFit/>
          </a:bodyPr>
          <a:lstStyle/>
          <a:p>
            <a:r>
              <a:rPr lang="en-US" sz="2600" dirty="0" smtClean="0"/>
              <a:t>Access</a:t>
            </a:r>
          </a:p>
        </p:txBody>
      </p:sp>
      <p:sp>
        <p:nvSpPr>
          <p:cNvPr id="15" name="TextBox 14"/>
          <p:cNvSpPr txBox="1"/>
          <p:nvPr/>
        </p:nvSpPr>
        <p:spPr>
          <a:xfrm>
            <a:off x="1036949" y="2090917"/>
            <a:ext cx="1473248" cy="492443"/>
          </a:xfrm>
          <a:prstGeom prst="rect">
            <a:avLst/>
          </a:prstGeom>
          <a:noFill/>
        </p:spPr>
        <p:txBody>
          <a:bodyPr wrap="square" rtlCol="0">
            <a:spAutoFit/>
          </a:bodyPr>
          <a:lstStyle/>
          <a:p>
            <a:r>
              <a:rPr lang="en-US" sz="2600" dirty="0" smtClean="0"/>
              <a:t>Ingest</a:t>
            </a:r>
          </a:p>
        </p:txBody>
      </p:sp>
      <p:sp>
        <p:nvSpPr>
          <p:cNvPr id="16" name="Rounded Rectangle 15"/>
          <p:cNvSpPr/>
          <p:nvPr/>
        </p:nvSpPr>
        <p:spPr>
          <a:xfrm>
            <a:off x="6410227" y="1378197"/>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Catalog</a:t>
            </a:r>
            <a:endParaRPr lang="en-US" dirty="0"/>
          </a:p>
        </p:txBody>
      </p:sp>
      <p:sp>
        <p:nvSpPr>
          <p:cNvPr id="17" name="Rounded Rectangle 16"/>
          <p:cNvSpPr/>
          <p:nvPr/>
        </p:nvSpPr>
        <p:spPr>
          <a:xfrm>
            <a:off x="6410227" y="2124526"/>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Full-text Search</a:t>
            </a:r>
            <a:endParaRPr lang="en-US" dirty="0"/>
          </a:p>
        </p:txBody>
      </p:sp>
      <p:sp>
        <p:nvSpPr>
          <p:cNvPr id="18" name="Rounded Rectangle 17"/>
          <p:cNvSpPr/>
          <p:nvPr/>
        </p:nvSpPr>
        <p:spPr>
          <a:xfrm>
            <a:off x="6410227" y="2848393"/>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PageTurner</a:t>
            </a:r>
            <a:endParaRPr lang="en-US" dirty="0"/>
          </a:p>
        </p:txBody>
      </p:sp>
      <p:sp>
        <p:nvSpPr>
          <p:cNvPr id="19" name="Rounded Rectangle 18"/>
          <p:cNvSpPr/>
          <p:nvPr/>
        </p:nvSpPr>
        <p:spPr>
          <a:xfrm>
            <a:off x="6410227" y="4313574"/>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APIs</a:t>
            </a:r>
            <a:endParaRPr lang="en-US" dirty="0"/>
          </a:p>
        </p:txBody>
      </p:sp>
      <p:sp>
        <p:nvSpPr>
          <p:cNvPr id="20" name="Rounded Rectangle 19"/>
          <p:cNvSpPr/>
          <p:nvPr/>
        </p:nvSpPr>
        <p:spPr>
          <a:xfrm>
            <a:off x="6410227" y="3599250"/>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Collections</a:t>
            </a:r>
            <a:endParaRPr lang="en-US" dirty="0"/>
          </a:p>
        </p:txBody>
      </p:sp>
      <p:sp>
        <p:nvSpPr>
          <p:cNvPr id="22" name="Right Arrow 21"/>
          <p:cNvSpPr/>
          <p:nvPr/>
        </p:nvSpPr>
        <p:spPr>
          <a:xfrm rot="4253154">
            <a:off x="1051939" y="1572365"/>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Right Arrow 22"/>
          <p:cNvSpPr/>
          <p:nvPr/>
        </p:nvSpPr>
        <p:spPr>
          <a:xfrm rot="20031920">
            <a:off x="2317624" y="1873687"/>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Right Arrow 23"/>
          <p:cNvSpPr/>
          <p:nvPr/>
        </p:nvSpPr>
        <p:spPr>
          <a:xfrm rot="1437601">
            <a:off x="2320655" y="4429565"/>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Can 24"/>
          <p:cNvSpPr/>
          <p:nvPr/>
        </p:nvSpPr>
        <p:spPr>
          <a:xfrm>
            <a:off x="3784379" y="2270224"/>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Holdings Data</a:t>
            </a:r>
          </a:p>
        </p:txBody>
      </p:sp>
      <p:sp>
        <p:nvSpPr>
          <p:cNvPr id="26" name="Right Arrow 25"/>
          <p:cNvSpPr/>
          <p:nvPr/>
        </p:nvSpPr>
        <p:spPr>
          <a:xfrm rot="2385908">
            <a:off x="5582917" y="1960710"/>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7" name="Right Arrow 26"/>
          <p:cNvSpPr/>
          <p:nvPr/>
        </p:nvSpPr>
        <p:spPr>
          <a:xfrm rot="19852609">
            <a:off x="5634743" y="4581966"/>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Rounded Rectangle 29"/>
          <p:cNvSpPr/>
          <p:nvPr/>
        </p:nvSpPr>
        <p:spPr>
          <a:xfrm>
            <a:off x="6410227" y="5044075"/>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Datasets</a:t>
            </a:r>
            <a:endParaRPr lang="en-US" dirty="0"/>
          </a:p>
        </p:txBody>
      </p:sp>
      <p:sp>
        <p:nvSpPr>
          <p:cNvPr id="28" name="Rounded Rectangle 27"/>
          <p:cNvSpPr/>
          <p:nvPr/>
        </p:nvSpPr>
        <p:spPr>
          <a:xfrm>
            <a:off x="2949044" y="665236"/>
            <a:ext cx="3108791" cy="280855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an 28"/>
          <p:cNvSpPr/>
          <p:nvPr/>
        </p:nvSpPr>
        <p:spPr>
          <a:xfrm>
            <a:off x="3080039" y="4384300"/>
            <a:ext cx="1207043" cy="132722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Michigan</a:t>
            </a:r>
            <a:endParaRPr lang="en-US" dirty="0"/>
          </a:p>
        </p:txBody>
      </p:sp>
      <p:sp>
        <p:nvSpPr>
          <p:cNvPr id="31" name="Can 30"/>
          <p:cNvSpPr/>
          <p:nvPr/>
        </p:nvSpPr>
        <p:spPr>
          <a:xfrm>
            <a:off x="4196494" y="4633918"/>
            <a:ext cx="1287170" cy="1367526"/>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Indiana</a:t>
            </a:r>
            <a:endParaRPr lang="en-US" dirty="0" smtClean="0"/>
          </a:p>
        </p:txBody>
      </p:sp>
    </p:spTree>
    <p:extLst>
      <p:ext uri="{BB962C8B-B14F-4D97-AF65-F5344CB8AC3E}">
        <p14:creationId xmlns:p14="http://schemas.microsoft.com/office/powerpoint/2010/main" val="3831084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n 8"/>
          <p:cNvSpPr/>
          <p:nvPr/>
        </p:nvSpPr>
        <p:spPr>
          <a:xfrm>
            <a:off x="3281676" y="1473356"/>
            <a:ext cx="1005406" cy="1032661"/>
          </a:xfrm>
          <a:prstGeom prst="can">
            <a:avLst/>
          </a:prstGeom>
          <a:ln w="76200" cmpd="sng"/>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 Data</a:t>
            </a:r>
            <a:endParaRPr lang="en-US" dirty="0"/>
          </a:p>
        </p:txBody>
      </p:sp>
      <p:sp>
        <p:nvSpPr>
          <p:cNvPr id="10" name="TextBox 9"/>
          <p:cNvSpPr txBox="1"/>
          <p:nvPr/>
        </p:nvSpPr>
        <p:spPr>
          <a:xfrm>
            <a:off x="3139943" y="837157"/>
            <a:ext cx="3270283" cy="492443"/>
          </a:xfrm>
          <a:prstGeom prst="rect">
            <a:avLst/>
          </a:prstGeom>
          <a:noFill/>
        </p:spPr>
        <p:txBody>
          <a:bodyPr wrap="square" rtlCol="0">
            <a:spAutoFit/>
          </a:bodyPr>
          <a:lstStyle/>
          <a:p>
            <a:r>
              <a:rPr lang="en-US" sz="2600" dirty="0" smtClean="0"/>
              <a:t>Data Management</a:t>
            </a:r>
            <a:endParaRPr lang="en-US" sz="2600" dirty="0"/>
          </a:p>
        </p:txBody>
      </p:sp>
      <p:sp>
        <p:nvSpPr>
          <p:cNvPr id="12" name="Can 11"/>
          <p:cNvSpPr/>
          <p:nvPr/>
        </p:nvSpPr>
        <p:spPr>
          <a:xfrm>
            <a:off x="4353357" y="1473357"/>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Rights Data</a:t>
            </a:r>
            <a:endParaRPr lang="en-US" dirty="0"/>
          </a:p>
        </p:txBody>
      </p:sp>
      <p:sp>
        <p:nvSpPr>
          <p:cNvPr id="25" name="Can 24"/>
          <p:cNvSpPr/>
          <p:nvPr/>
        </p:nvSpPr>
        <p:spPr>
          <a:xfrm>
            <a:off x="3784379" y="2270224"/>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Holdings Data</a:t>
            </a:r>
          </a:p>
        </p:txBody>
      </p:sp>
      <p:sp>
        <p:nvSpPr>
          <p:cNvPr id="28" name="Rounded Rectangle 27"/>
          <p:cNvSpPr/>
          <p:nvPr/>
        </p:nvSpPr>
        <p:spPr>
          <a:xfrm>
            <a:off x="2949044" y="665236"/>
            <a:ext cx="3108791" cy="280855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87269" y="3464467"/>
            <a:ext cx="8258703" cy="3108544"/>
          </a:xfrm>
          <a:prstGeom prst="rect">
            <a:avLst/>
          </a:prstGeom>
          <a:noFill/>
        </p:spPr>
        <p:txBody>
          <a:bodyPr wrap="square" rtlCol="0">
            <a:spAutoFit/>
          </a:bodyPr>
          <a:lstStyle/>
          <a:p>
            <a:r>
              <a:rPr lang="en-US" sz="2800" dirty="0" smtClean="0"/>
              <a:t>Bibliographic Data</a:t>
            </a:r>
          </a:p>
          <a:p>
            <a:pPr marL="457200" indent="-457200">
              <a:buFont typeface="Arial"/>
              <a:buChar char="•"/>
            </a:pPr>
            <a:r>
              <a:rPr lang="en-US" sz="2800" dirty="0" smtClean="0"/>
              <a:t>Inventory</a:t>
            </a:r>
          </a:p>
          <a:p>
            <a:pPr marL="457200" indent="-457200">
              <a:buFont typeface="Arial"/>
              <a:buChar char="•"/>
            </a:pPr>
            <a:r>
              <a:rPr lang="en-US" sz="2800" dirty="0" smtClean="0"/>
              <a:t>Loading and updating records</a:t>
            </a:r>
          </a:p>
          <a:p>
            <a:pPr marL="457200" indent="-457200">
              <a:buFont typeface="Arial"/>
              <a:buChar char="•"/>
            </a:pPr>
            <a:r>
              <a:rPr lang="en-US" sz="2800" dirty="0" smtClean="0"/>
              <a:t>Duplicate detection and collation</a:t>
            </a:r>
            <a:endParaRPr lang="en-US" sz="2800" dirty="0"/>
          </a:p>
          <a:p>
            <a:pPr marL="457200" indent="-457200">
              <a:buFont typeface="Arial"/>
              <a:buChar char="•"/>
            </a:pPr>
            <a:r>
              <a:rPr lang="en-US" sz="2800" dirty="0" smtClean="0"/>
              <a:t>Source of information for </a:t>
            </a:r>
            <a:r>
              <a:rPr lang="en-US" sz="2800" dirty="0" err="1" smtClean="0"/>
              <a:t>VuFind</a:t>
            </a:r>
            <a:r>
              <a:rPr lang="en-US" sz="2800" dirty="0" smtClean="0"/>
              <a:t> catalog, APIs</a:t>
            </a:r>
          </a:p>
          <a:p>
            <a:pPr marL="457200" indent="-457200">
              <a:buFont typeface="Arial"/>
              <a:buChar char="•"/>
            </a:pPr>
            <a:r>
              <a:rPr lang="en-US" sz="2800" dirty="0" smtClean="0"/>
              <a:t>Rights determination (automated and support</a:t>
            </a:r>
          </a:p>
          <a:p>
            <a:pPr marL="457200" indent="-457200">
              <a:buFont typeface="Arial"/>
              <a:buChar char="•"/>
            </a:pPr>
            <a:r>
              <a:rPr lang="en-US" sz="2800" dirty="0" smtClean="0"/>
              <a:t>  for manual review)</a:t>
            </a:r>
          </a:p>
        </p:txBody>
      </p:sp>
    </p:spTree>
    <p:extLst>
      <p:ext uri="{BB962C8B-B14F-4D97-AF65-F5344CB8AC3E}">
        <p14:creationId xmlns:p14="http://schemas.microsoft.com/office/powerpoint/2010/main" val="1956552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n 8"/>
          <p:cNvSpPr/>
          <p:nvPr/>
        </p:nvSpPr>
        <p:spPr>
          <a:xfrm>
            <a:off x="3281676" y="1473356"/>
            <a:ext cx="1005406" cy="1032661"/>
          </a:xfrm>
          <a:prstGeom prst="can">
            <a:avLst/>
          </a:prstGeom>
          <a:ln w="3175" cmpd="sng"/>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 Data</a:t>
            </a:r>
            <a:endParaRPr lang="en-US" dirty="0"/>
          </a:p>
        </p:txBody>
      </p:sp>
      <p:sp>
        <p:nvSpPr>
          <p:cNvPr id="10" name="TextBox 9"/>
          <p:cNvSpPr txBox="1"/>
          <p:nvPr/>
        </p:nvSpPr>
        <p:spPr>
          <a:xfrm>
            <a:off x="3139943" y="837157"/>
            <a:ext cx="3270283" cy="492443"/>
          </a:xfrm>
          <a:prstGeom prst="rect">
            <a:avLst/>
          </a:prstGeom>
          <a:noFill/>
        </p:spPr>
        <p:txBody>
          <a:bodyPr wrap="square" rtlCol="0">
            <a:spAutoFit/>
          </a:bodyPr>
          <a:lstStyle/>
          <a:p>
            <a:r>
              <a:rPr lang="en-US" sz="2600" dirty="0" smtClean="0"/>
              <a:t>Data Management</a:t>
            </a:r>
            <a:endParaRPr lang="en-US" sz="2600" dirty="0"/>
          </a:p>
        </p:txBody>
      </p:sp>
      <p:sp>
        <p:nvSpPr>
          <p:cNvPr id="12" name="Can 11"/>
          <p:cNvSpPr/>
          <p:nvPr/>
        </p:nvSpPr>
        <p:spPr>
          <a:xfrm>
            <a:off x="4353357" y="1473357"/>
            <a:ext cx="1005406" cy="1032661"/>
          </a:xfrm>
          <a:prstGeom prst="can">
            <a:avLst/>
          </a:prstGeom>
          <a:ln w="76200" cmpd="sng"/>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Rights Data</a:t>
            </a:r>
            <a:endParaRPr lang="en-US" dirty="0"/>
          </a:p>
        </p:txBody>
      </p:sp>
      <p:sp>
        <p:nvSpPr>
          <p:cNvPr id="25" name="Can 24"/>
          <p:cNvSpPr/>
          <p:nvPr/>
        </p:nvSpPr>
        <p:spPr>
          <a:xfrm>
            <a:off x="3784379" y="2270224"/>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Holdings Data</a:t>
            </a:r>
          </a:p>
        </p:txBody>
      </p:sp>
      <p:sp>
        <p:nvSpPr>
          <p:cNvPr id="28" name="Rounded Rectangle 27"/>
          <p:cNvSpPr/>
          <p:nvPr/>
        </p:nvSpPr>
        <p:spPr>
          <a:xfrm>
            <a:off x="2949044" y="665236"/>
            <a:ext cx="3108791" cy="280855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850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37831820"/>
              </p:ext>
            </p:extLst>
          </p:nvPr>
        </p:nvGraphicFramePr>
        <p:xfrm>
          <a:off x="555625" y="659613"/>
          <a:ext cx="8112125" cy="5896629"/>
        </p:xfrm>
        <a:graphic>
          <a:graphicData uri="http://schemas.openxmlformats.org/drawingml/2006/table">
            <a:tbl>
              <a:tblPr firstRow="1" bandRow="1">
                <a:tableStyleId>{5C22544A-7EE6-4342-B048-85BDC9FD1C3A}</a:tableStyleId>
              </a:tblPr>
              <a:tblGrid>
                <a:gridCol w="591509"/>
                <a:gridCol w="1077392"/>
                <a:gridCol w="1288645"/>
                <a:gridCol w="5154579"/>
              </a:tblGrid>
              <a:tr h="274758">
                <a:tc>
                  <a:txBody>
                    <a:bodyPr/>
                    <a:lstStyle/>
                    <a:p>
                      <a:pPr marL="0" marR="0">
                        <a:lnSpc>
                          <a:spcPct val="100000"/>
                        </a:lnSpc>
                        <a:spcBef>
                          <a:spcPts val="0"/>
                        </a:spcBef>
                        <a:spcAft>
                          <a:spcPts val="0"/>
                        </a:spcAft>
                      </a:pPr>
                      <a:r>
                        <a:rPr lang="en-US" sz="1400" b="1" dirty="0">
                          <a:solidFill>
                            <a:srgbClr val="333333"/>
                          </a:solidFill>
                          <a:effectLst/>
                          <a:latin typeface="Arial"/>
                          <a:ea typeface="Times New Roman"/>
                          <a:cs typeface="Times New Roman"/>
                        </a:rPr>
                        <a:t>id</a:t>
                      </a:r>
                      <a:endParaRPr lang="en-US" sz="1400" dirty="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b="1">
                          <a:solidFill>
                            <a:srgbClr val="333333"/>
                          </a:solidFill>
                          <a:effectLst/>
                          <a:latin typeface="Arial"/>
                          <a:ea typeface="Times New Roman"/>
                          <a:cs typeface="Times New Roman"/>
                        </a:rPr>
                        <a:t>name</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b="1" dirty="0">
                          <a:solidFill>
                            <a:srgbClr val="333333"/>
                          </a:solidFill>
                          <a:effectLst/>
                          <a:latin typeface="Arial"/>
                          <a:ea typeface="Times New Roman"/>
                          <a:cs typeface="Times New Roman"/>
                        </a:rPr>
                        <a:t>type</a:t>
                      </a:r>
                      <a:endParaRPr lang="en-US" sz="1400" dirty="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b="1" dirty="0" err="1">
                          <a:solidFill>
                            <a:srgbClr val="333333"/>
                          </a:solidFill>
                          <a:effectLst/>
                          <a:latin typeface="Arial"/>
                          <a:ea typeface="Times New Roman"/>
                          <a:cs typeface="Times New Roman"/>
                        </a:rPr>
                        <a:t>dscr</a:t>
                      </a:r>
                      <a:endParaRPr lang="en-US" sz="1400" dirty="0">
                        <a:effectLst/>
                        <a:latin typeface="Cambria"/>
                        <a:ea typeface="ＭＳ 明朝"/>
                        <a:cs typeface="Times New Roman"/>
                      </a:endParaRPr>
                    </a:p>
                  </a:txBody>
                  <a:tcPr marL="25400" marR="25400" marT="25400" marB="25400"/>
                </a:tc>
              </a:tr>
              <a:tr h="270704">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1</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dirty="0" err="1">
                          <a:solidFill>
                            <a:srgbClr val="333333"/>
                          </a:solidFill>
                          <a:effectLst/>
                          <a:latin typeface="Arial"/>
                          <a:ea typeface="Times New Roman"/>
                          <a:cs typeface="Times New Roman"/>
                        </a:rPr>
                        <a:t>pd</a:t>
                      </a:r>
                      <a:endParaRPr lang="en-US" sz="1400" dirty="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copyright</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public domain</a:t>
                      </a:r>
                      <a:endParaRPr lang="en-US" sz="1400">
                        <a:effectLst/>
                        <a:latin typeface="Cambria"/>
                        <a:ea typeface="ＭＳ 明朝"/>
                        <a:cs typeface="Times New Roman"/>
                      </a:endParaRPr>
                    </a:p>
                  </a:txBody>
                  <a:tcPr marL="25400" marR="25400" marT="25400" marB="25400"/>
                </a:tc>
              </a:tr>
              <a:tr h="274758">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2</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ic</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copyright</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in-copyright</a:t>
                      </a:r>
                      <a:endParaRPr lang="en-US" sz="1400">
                        <a:effectLst/>
                        <a:latin typeface="Cambria"/>
                        <a:ea typeface="ＭＳ 明朝"/>
                        <a:cs typeface="Times New Roman"/>
                      </a:endParaRPr>
                    </a:p>
                  </a:txBody>
                  <a:tcPr marL="25400" marR="25400" marT="25400" marB="25400"/>
                </a:tc>
              </a:tr>
              <a:tr h="274758">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3</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dirty="0" err="1">
                          <a:solidFill>
                            <a:srgbClr val="333333"/>
                          </a:solidFill>
                          <a:effectLst/>
                          <a:latin typeface="Arial"/>
                          <a:ea typeface="Times New Roman"/>
                          <a:cs typeface="Times New Roman"/>
                        </a:rPr>
                        <a:t>opb</a:t>
                      </a:r>
                      <a:endParaRPr lang="en-US" sz="1400" dirty="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copyright</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out-of-print and brittle (implies in-copyright)</a:t>
                      </a:r>
                      <a:endParaRPr lang="en-US" sz="1400">
                        <a:effectLst/>
                        <a:latin typeface="Cambria"/>
                        <a:ea typeface="ＭＳ 明朝"/>
                        <a:cs typeface="Times New Roman"/>
                      </a:endParaRPr>
                    </a:p>
                  </a:txBody>
                  <a:tcPr marL="25400" marR="25400" marT="25400" marB="25400"/>
                </a:tc>
              </a:tr>
              <a:tr h="274758">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4</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orph</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copyright</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copyright-orphaned (implies in-copyright)</a:t>
                      </a:r>
                      <a:endParaRPr lang="en-US" sz="1400">
                        <a:effectLst/>
                        <a:latin typeface="Cambria"/>
                        <a:ea typeface="ＭＳ 明朝"/>
                        <a:cs typeface="Times New Roman"/>
                      </a:endParaRPr>
                    </a:p>
                  </a:txBody>
                  <a:tcPr marL="25400" marR="25400" marT="25400" marB="25400"/>
                </a:tc>
              </a:tr>
              <a:tr h="274758">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5</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dirty="0">
                          <a:solidFill>
                            <a:srgbClr val="333333"/>
                          </a:solidFill>
                          <a:effectLst/>
                          <a:latin typeface="Arial"/>
                          <a:ea typeface="Times New Roman"/>
                          <a:cs typeface="Times New Roman"/>
                        </a:rPr>
                        <a:t>und</a:t>
                      </a:r>
                      <a:endParaRPr lang="en-US" sz="1400" dirty="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copyright</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undetermined copyright status</a:t>
                      </a:r>
                      <a:endParaRPr lang="en-US" sz="1400">
                        <a:effectLst/>
                        <a:latin typeface="Cambria"/>
                        <a:ea typeface="ＭＳ 明朝"/>
                        <a:cs typeface="Times New Roman"/>
                      </a:endParaRPr>
                    </a:p>
                  </a:txBody>
                  <a:tcPr marL="25400" marR="25400" marT="25400" marB="25400"/>
                </a:tc>
              </a:tr>
              <a:tr h="274758">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6</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umall</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dirty="0">
                          <a:solidFill>
                            <a:srgbClr val="333333"/>
                          </a:solidFill>
                          <a:effectLst/>
                          <a:latin typeface="Arial"/>
                          <a:ea typeface="Times New Roman"/>
                          <a:cs typeface="Times New Roman"/>
                        </a:rPr>
                        <a:t>access</a:t>
                      </a:r>
                      <a:endParaRPr lang="en-US" sz="1400" dirty="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available to UM affiliates and walk-in patrons (all campuses)</a:t>
                      </a:r>
                      <a:endParaRPr lang="en-US" sz="1400">
                        <a:effectLst/>
                        <a:latin typeface="Cambria"/>
                        <a:ea typeface="ＭＳ 明朝"/>
                        <a:cs typeface="Times New Roman"/>
                      </a:endParaRPr>
                    </a:p>
                  </a:txBody>
                  <a:tcPr marL="25400" marR="25400" marT="25400" marB="25400"/>
                </a:tc>
              </a:tr>
              <a:tr h="274758">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7</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world</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access</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available to everyone in the world</a:t>
                      </a:r>
                      <a:endParaRPr lang="en-US" sz="1400">
                        <a:effectLst/>
                        <a:latin typeface="Cambria"/>
                        <a:ea typeface="ＭＳ 明朝"/>
                        <a:cs typeface="Times New Roman"/>
                      </a:endParaRPr>
                    </a:p>
                  </a:txBody>
                  <a:tcPr marL="25400" marR="25400" marT="25400" marB="25400"/>
                </a:tc>
              </a:tr>
              <a:tr h="274758">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8</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nobody</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access</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available to nobody; blocked for all users</a:t>
                      </a:r>
                      <a:endParaRPr lang="en-US" sz="1400">
                        <a:effectLst/>
                        <a:latin typeface="Cambria"/>
                        <a:ea typeface="ＭＳ 明朝"/>
                        <a:cs typeface="Times New Roman"/>
                      </a:endParaRPr>
                    </a:p>
                  </a:txBody>
                  <a:tcPr marL="25400" marR="25400" marT="25400" marB="25400"/>
                </a:tc>
              </a:tr>
              <a:tr h="274758">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9</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pdus</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copyright</a:t>
                      </a:r>
                      <a:endParaRPr lang="en-US" sz="1400">
                        <a:effectLst/>
                        <a:latin typeface="Cambria"/>
                        <a:ea typeface="ＭＳ 明朝"/>
                        <a:cs typeface="Times New Roman"/>
                      </a:endParaRPr>
                    </a:p>
                  </a:txBody>
                  <a:tcPr marL="25400" marR="25400" marT="25400" marB="25400"/>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public domain only when viewed in the US</a:t>
                      </a:r>
                      <a:endParaRPr lang="en-US" sz="1400">
                        <a:effectLst/>
                        <a:latin typeface="Cambria"/>
                        <a:ea typeface="ＭＳ 明朝"/>
                        <a:cs typeface="Times New Roman"/>
                      </a:endParaRPr>
                    </a:p>
                  </a:txBody>
                  <a:tcPr marL="25400" marR="25400" marT="25400" marB="25400"/>
                </a:tc>
              </a:tr>
              <a:tr h="274758">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10</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cc-by</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copyright</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dirty="0">
                          <a:solidFill>
                            <a:srgbClr val="333333"/>
                          </a:solidFill>
                          <a:effectLst/>
                          <a:latin typeface="Arial"/>
                          <a:ea typeface="Times New Roman"/>
                          <a:cs typeface="Times New Roman"/>
                        </a:rPr>
                        <a:t>Creative Commons </a:t>
                      </a:r>
                      <a:r>
                        <a:rPr lang="en-US" sz="1400" dirty="0" smtClean="0">
                          <a:solidFill>
                            <a:srgbClr val="333333"/>
                          </a:solidFill>
                          <a:effectLst/>
                          <a:latin typeface="Arial"/>
                          <a:ea typeface="Times New Roman"/>
                          <a:cs typeface="Times New Roman"/>
                        </a:rPr>
                        <a:t>Attribution</a:t>
                      </a:r>
                      <a:endParaRPr lang="en-US" sz="1400" dirty="0">
                        <a:effectLst/>
                        <a:latin typeface="Cambria"/>
                        <a:ea typeface="ＭＳ 明朝"/>
                        <a:cs typeface="Times New Roman"/>
                      </a:endParaRPr>
                    </a:p>
                  </a:txBody>
                  <a:tcPr marL="25400" marR="25400" marT="25400" marB="25400" anchor="ctr"/>
                </a:tc>
              </a:tr>
              <a:tr h="274758">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11</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cc-by-nd</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copyright</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dirty="0">
                          <a:solidFill>
                            <a:srgbClr val="333333"/>
                          </a:solidFill>
                          <a:effectLst/>
                          <a:latin typeface="Arial"/>
                          <a:ea typeface="Times New Roman"/>
                          <a:cs typeface="Times New Roman"/>
                        </a:rPr>
                        <a:t>Creative Commons Attribution-</a:t>
                      </a:r>
                      <a:r>
                        <a:rPr lang="en-US" sz="1400" dirty="0" err="1" smtClean="0">
                          <a:solidFill>
                            <a:srgbClr val="333333"/>
                          </a:solidFill>
                          <a:effectLst/>
                          <a:latin typeface="Arial"/>
                          <a:ea typeface="Times New Roman"/>
                          <a:cs typeface="Times New Roman"/>
                        </a:rPr>
                        <a:t>NoDerivatives</a:t>
                      </a:r>
                      <a:endParaRPr lang="en-US" sz="1400" dirty="0">
                        <a:effectLst/>
                        <a:latin typeface="Cambria"/>
                        <a:ea typeface="ＭＳ 明朝"/>
                        <a:cs typeface="Times New Roman"/>
                      </a:endParaRPr>
                    </a:p>
                  </a:txBody>
                  <a:tcPr marL="25400" marR="25400" marT="25400" marB="25400" anchor="ctr"/>
                </a:tc>
              </a:tr>
              <a:tr h="274758">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12</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cc-by-nc-nd</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copyright</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dirty="0">
                          <a:solidFill>
                            <a:srgbClr val="333333"/>
                          </a:solidFill>
                          <a:effectLst/>
                          <a:latin typeface="Arial"/>
                          <a:ea typeface="Times New Roman"/>
                          <a:cs typeface="Times New Roman"/>
                        </a:rPr>
                        <a:t>Creative Commons Attribution-</a:t>
                      </a:r>
                      <a:r>
                        <a:rPr lang="en-US" sz="1400" dirty="0" err="1">
                          <a:solidFill>
                            <a:srgbClr val="333333"/>
                          </a:solidFill>
                          <a:effectLst/>
                          <a:latin typeface="Arial"/>
                          <a:ea typeface="Times New Roman"/>
                          <a:cs typeface="Times New Roman"/>
                        </a:rPr>
                        <a:t>NonCommercial</a:t>
                      </a:r>
                      <a:r>
                        <a:rPr lang="en-US" sz="1400" dirty="0">
                          <a:solidFill>
                            <a:srgbClr val="333333"/>
                          </a:solidFill>
                          <a:effectLst/>
                          <a:latin typeface="Arial"/>
                          <a:ea typeface="Times New Roman"/>
                          <a:cs typeface="Times New Roman"/>
                        </a:rPr>
                        <a:t>-</a:t>
                      </a:r>
                      <a:r>
                        <a:rPr lang="en-US" sz="1400" dirty="0" err="1" smtClean="0">
                          <a:solidFill>
                            <a:srgbClr val="333333"/>
                          </a:solidFill>
                          <a:effectLst/>
                          <a:latin typeface="Arial"/>
                          <a:ea typeface="Times New Roman"/>
                          <a:cs typeface="Times New Roman"/>
                        </a:rPr>
                        <a:t>NoDerivatives</a:t>
                      </a:r>
                      <a:endParaRPr lang="en-US" sz="1400" dirty="0">
                        <a:effectLst/>
                        <a:latin typeface="Cambria"/>
                        <a:ea typeface="ＭＳ 明朝"/>
                        <a:cs typeface="Times New Roman"/>
                      </a:endParaRPr>
                    </a:p>
                  </a:txBody>
                  <a:tcPr marL="25400" marR="25400" marT="25400" marB="25400" anchor="ctr"/>
                </a:tc>
              </a:tr>
              <a:tr h="274758">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13</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cc-by-nc</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copyright</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dirty="0">
                          <a:solidFill>
                            <a:srgbClr val="333333"/>
                          </a:solidFill>
                          <a:effectLst/>
                          <a:latin typeface="Arial"/>
                          <a:ea typeface="Times New Roman"/>
                          <a:cs typeface="Times New Roman"/>
                        </a:rPr>
                        <a:t>Creative Commons Attribution-</a:t>
                      </a:r>
                      <a:r>
                        <a:rPr lang="en-US" sz="1400" dirty="0" err="1" smtClean="0">
                          <a:solidFill>
                            <a:srgbClr val="333333"/>
                          </a:solidFill>
                          <a:effectLst/>
                          <a:latin typeface="Arial"/>
                          <a:ea typeface="Times New Roman"/>
                          <a:cs typeface="Times New Roman"/>
                        </a:rPr>
                        <a:t>NonCommercial</a:t>
                      </a:r>
                      <a:endParaRPr lang="en-US" sz="1400" dirty="0">
                        <a:effectLst/>
                        <a:latin typeface="Cambria"/>
                        <a:ea typeface="ＭＳ 明朝"/>
                        <a:cs typeface="Times New Roman"/>
                      </a:endParaRPr>
                    </a:p>
                  </a:txBody>
                  <a:tcPr marL="25400" marR="25400" marT="25400" marB="25400" anchor="ctr"/>
                </a:tc>
              </a:tr>
              <a:tr h="274758">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14</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cc-by-nc-sa</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copyright</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dirty="0">
                          <a:solidFill>
                            <a:srgbClr val="333333"/>
                          </a:solidFill>
                          <a:effectLst/>
                          <a:latin typeface="Arial"/>
                          <a:ea typeface="Times New Roman"/>
                          <a:cs typeface="Times New Roman"/>
                        </a:rPr>
                        <a:t>Creative Commons Attribution-</a:t>
                      </a:r>
                      <a:r>
                        <a:rPr lang="en-US" sz="1400" dirty="0" err="1">
                          <a:solidFill>
                            <a:srgbClr val="333333"/>
                          </a:solidFill>
                          <a:effectLst/>
                          <a:latin typeface="Arial"/>
                          <a:ea typeface="Times New Roman"/>
                          <a:cs typeface="Times New Roman"/>
                        </a:rPr>
                        <a:t>NonCommercial</a:t>
                      </a:r>
                      <a:r>
                        <a:rPr lang="en-US" sz="1400" dirty="0">
                          <a:solidFill>
                            <a:srgbClr val="333333"/>
                          </a:solidFill>
                          <a:effectLst/>
                          <a:latin typeface="Arial"/>
                          <a:ea typeface="Times New Roman"/>
                          <a:cs typeface="Times New Roman"/>
                        </a:rPr>
                        <a:t>-</a:t>
                      </a:r>
                      <a:r>
                        <a:rPr lang="en-US" sz="1400" dirty="0" err="1" smtClean="0">
                          <a:solidFill>
                            <a:srgbClr val="333333"/>
                          </a:solidFill>
                          <a:effectLst/>
                          <a:latin typeface="Arial"/>
                          <a:ea typeface="Times New Roman"/>
                          <a:cs typeface="Times New Roman"/>
                        </a:rPr>
                        <a:t>ShareAlike</a:t>
                      </a:r>
                      <a:endParaRPr lang="en-US" sz="1400" dirty="0">
                        <a:effectLst/>
                        <a:latin typeface="Cambria"/>
                        <a:ea typeface="ＭＳ 明朝"/>
                        <a:cs typeface="Times New Roman"/>
                      </a:endParaRPr>
                    </a:p>
                  </a:txBody>
                  <a:tcPr marL="25400" marR="25400" marT="25400" marB="25400" anchor="ctr"/>
                </a:tc>
              </a:tr>
              <a:tr h="274758">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15</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cc-by-sa</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copyright</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dirty="0">
                          <a:solidFill>
                            <a:srgbClr val="333333"/>
                          </a:solidFill>
                          <a:effectLst/>
                          <a:latin typeface="Arial"/>
                          <a:ea typeface="Times New Roman"/>
                          <a:cs typeface="Times New Roman"/>
                        </a:rPr>
                        <a:t>Creative Commons Attribution-</a:t>
                      </a:r>
                      <a:r>
                        <a:rPr lang="en-US" sz="1400" dirty="0" err="1" smtClean="0">
                          <a:solidFill>
                            <a:srgbClr val="333333"/>
                          </a:solidFill>
                          <a:effectLst/>
                          <a:latin typeface="Arial"/>
                          <a:ea typeface="Times New Roman"/>
                          <a:cs typeface="Times New Roman"/>
                        </a:rPr>
                        <a:t>ShareAlike</a:t>
                      </a:r>
                      <a:endParaRPr lang="en-US" sz="1400" dirty="0">
                        <a:effectLst/>
                        <a:latin typeface="Cambria"/>
                        <a:ea typeface="ＭＳ 明朝"/>
                        <a:cs typeface="Times New Roman"/>
                      </a:endParaRPr>
                    </a:p>
                  </a:txBody>
                  <a:tcPr marL="25400" marR="25400" marT="25400" marB="25400" anchor="ctr"/>
                </a:tc>
              </a:tr>
              <a:tr h="381544">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16</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orphcand</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copyright</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orphan candidate - in 90-day holding period (implies in-copyright)</a:t>
                      </a:r>
                      <a:endParaRPr lang="en-US" sz="1400">
                        <a:effectLst/>
                        <a:latin typeface="Cambria"/>
                        <a:ea typeface="ＭＳ 明朝"/>
                        <a:cs typeface="Times New Roman"/>
                      </a:endParaRPr>
                    </a:p>
                  </a:txBody>
                  <a:tcPr marL="25400" marR="25400" marT="25400" marB="25400" anchor="ctr"/>
                </a:tc>
              </a:tr>
              <a:tr h="274758">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17</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cc-zero</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a:solidFill>
                            <a:srgbClr val="333333"/>
                          </a:solidFill>
                          <a:effectLst/>
                          <a:latin typeface="Arial"/>
                          <a:ea typeface="Times New Roman"/>
                          <a:cs typeface="Times New Roman"/>
                        </a:rPr>
                        <a:t>copyright</a:t>
                      </a:r>
                      <a:endParaRPr lang="en-US" sz="1400">
                        <a:effectLst/>
                        <a:latin typeface="Cambria"/>
                        <a:ea typeface="ＭＳ 明朝"/>
                        <a:cs typeface="Times New Roman"/>
                      </a:endParaRPr>
                    </a:p>
                  </a:txBody>
                  <a:tcPr marL="25400" marR="25400" marT="25400" marB="25400" anchor="ctr"/>
                </a:tc>
                <a:tc>
                  <a:txBody>
                    <a:bodyPr/>
                    <a:lstStyle/>
                    <a:p>
                      <a:pPr marL="0" marR="0">
                        <a:lnSpc>
                          <a:spcPct val="100000"/>
                        </a:lnSpc>
                        <a:spcBef>
                          <a:spcPts val="0"/>
                        </a:spcBef>
                        <a:spcAft>
                          <a:spcPts val="0"/>
                        </a:spcAft>
                      </a:pPr>
                      <a:r>
                        <a:rPr lang="en-US" sz="1400" dirty="0">
                          <a:solidFill>
                            <a:srgbClr val="333333"/>
                          </a:solidFill>
                          <a:effectLst/>
                          <a:latin typeface="Arial"/>
                          <a:ea typeface="Times New Roman"/>
                          <a:cs typeface="Times New Roman"/>
                        </a:rPr>
                        <a:t>Creative Commons Zero license (implies </a:t>
                      </a:r>
                      <a:r>
                        <a:rPr lang="en-US" sz="1400" dirty="0" err="1">
                          <a:solidFill>
                            <a:srgbClr val="333333"/>
                          </a:solidFill>
                          <a:effectLst/>
                          <a:latin typeface="Arial"/>
                          <a:ea typeface="Times New Roman"/>
                          <a:cs typeface="Times New Roman"/>
                        </a:rPr>
                        <a:t>pd</a:t>
                      </a:r>
                      <a:r>
                        <a:rPr lang="en-US" sz="1400" dirty="0">
                          <a:solidFill>
                            <a:srgbClr val="333333"/>
                          </a:solidFill>
                          <a:effectLst/>
                          <a:latin typeface="Arial"/>
                          <a:ea typeface="Times New Roman"/>
                          <a:cs typeface="Times New Roman"/>
                        </a:rPr>
                        <a:t>)</a:t>
                      </a:r>
                      <a:endParaRPr lang="en-US" sz="1400" dirty="0">
                        <a:effectLst/>
                        <a:latin typeface="Cambria"/>
                        <a:ea typeface="ＭＳ 明朝"/>
                        <a:cs typeface="Times New Roman"/>
                      </a:endParaRPr>
                    </a:p>
                  </a:txBody>
                  <a:tcPr marL="25400" marR="25400" marT="25400" marB="25400" anchor="ctr"/>
                </a:tc>
              </a:tr>
              <a:tr h="274758">
                <a:tc>
                  <a:txBody>
                    <a:bodyPr/>
                    <a:lstStyle/>
                    <a:p>
                      <a:pPr marL="0" marR="0">
                        <a:lnSpc>
                          <a:spcPct val="100000"/>
                        </a:lnSpc>
                        <a:spcBef>
                          <a:spcPts val="0"/>
                        </a:spcBef>
                        <a:spcAft>
                          <a:spcPts val="0"/>
                        </a:spcAft>
                      </a:pPr>
                      <a:r>
                        <a:rPr lang="en-US" sz="1400" dirty="0" smtClean="0">
                          <a:effectLst/>
                          <a:latin typeface="Arial"/>
                          <a:ea typeface="ＭＳ 明朝"/>
                          <a:cs typeface="Arial"/>
                        </a:rPr>
                        <a:t>18</a:t>
                      </a:r>
                      <a:endParaRPr lang="en-US" sz="1400" dirty="0">
                        <a:effectLst/>
                        <a:latin typeface="Arial"/>
                        <a:ea typeface="ＭＳ 明朝"/>
                        <a:cs typeface="Arial"/>
                      </a:endParaRPr>
                    </a:p>
                  </a:txBody>
                  <a:tcPr marL="25400" marR="25400" marT="25400" marB="25400" anchor="ctr"/>
                </a:tc>
                <a:tc>
                  <a:txBody>
                    <a:bodyPr/>
                    <a:lstStyle/>
                    <a:p>
                      <a:pPr marL="0" marR="0">
                        <a:lnSpc>
                          <a:spcPct val="100000"/>
                        </a:lnSpc>
                        <a:spcBef>
                          <a:spcPts val="0"/>
                        </a:spcBef>
                        <a:spcAft>
                          <a:spcPts val="0"/>
                        </a:spcAft>
                      </a:pPr>
                      <a:r>
                        <a:rPr lang="en-US" sz="1400" dirty="0" smtClean="0">
                          <a:effectLst/>
                          <a:latin typeface="Arial"/>
                          <a:ea typeface="ＭＳ 明朝"/>
                          <a:cs typeface="Arial"/>
                        </a:rPr>
                        <a:t>und-world</a:t>
                      </a:r>
                      <a:endParaRPr lang="en-US" sz="1400" dirty="0">
                        <a:effectLst/>
                        <a:latin typeface="Arial"/>
                        <a:ea typeface="ＭＳ 明朝"/>
                        <a:cs typeface="Arial"/>
                      </a:endParaRPr>
                    </a:p>
                  </a:txBody>
                  <a:tcPr marL="25400" marR="25400" marT="25400" marB="25400" anchor="ctr"/>
                </a:tc>
                <a:tc>
                  <a:txBody>
                    <a:bodyPr/>
                    <a:lstStyle/>
                    <a:p>
                      <a:pPr marL="0" marR="0">
                        <a:lnSpc>
                          <a:spcPct val="100000"/>
                        </a:lnSpc>
                        <a:spcBef>
                          <a:spcPts val="0"/>
                        </a:spcBef>
                        <a:spcAft>
                          <a:spcPts val="0"/>
                        </a:spcAft>
                      </a:pPr>
                      <a:r>
                        <a:rPr lang="en-US" sz="1400" dirty="0" smtClean="0">
                          <a:effectLst/>
                          <a:latin typeface="Arial"/>
                          <a:ea typeface="ＭＳ 明朝"/>
                          <a:cs typeface="Arial"/>
                        </a:rPr>
                        <a:t>copyright</a:t>
                      </a:r>
                      <a:endParaRPr lang="en-US" sz="1400" dirty="0">
                        <a:effectLst/>
                        <a:latin typeface="Arial"/>
                        <a:ea typeface="ＭＳ 明朝"/>
                        <a:cs typeface="Arial"/>
                      </a:endParaRPr>
                    </a:p>
                  </a:txBody>
                  <a:tcPr marL="25400" marR="25400" marT="25400" marB="25400" anchor="ctr"/>
                </a:tc>
                <a:tc>
                  <a:txBody>
                    <a:bodyPr/>
                    <a:lstStyle/>
                    <a:p>
                      <a:pPr marL="0" marR="0">
                        <a:lnSpc>
                          <a:spcPct val="100000"/>
                        </a:lnSpc>
                        <a:spcBef>
                          <a:spcPts val="0"/>
                        </a:spcBef>
                        <a:spcAft>
                          <a:spcPts val="0"/>
                        </a:spcAft>
                      </a:pPr>
                      <a:r>
                        <a:rPr lang="en-US" sz="1400" dirty="0" smtClean="0">
                          <a:effectLst/>
                          <a:latin typeface="Arial"/>
                          <a:ea typeface="ＭＳ 明朝"/>
                          <a:cs typeface="Arial"/>
                        </a:rPr>
                        <a:t>Undetermined</a:t>
                      </a:r>
                      <a:r>
                        <a:rPr lang="en-US" sz="1400" baseline="0" dirty="0" smtClean="0">
                          <a:effectLst/>
                          <a:latin typeface="Arial"/>
                          <a:ea typeface="ＭＳ 明朝"/>
                          <a:cs typeface="Arial"/>
                        </a:rPr>
                        <a:t> copyright status and permitted as world-viewable by the depositor</a:t>
                      </a:r>
                      <a:endParaRPr lang="en-US" sz="1400" dirty="0">
                        <a:effectLst/>
                        <a:latin typeface="Arial"/>
                        <a:ea typeface="ＭＳ 明朝"/>
                        <a:cs typeface="Arial"/>
                      </a:endParaRPr>
                    </a:p>
                  </a:txBody>
                  <a:tcPr marL="25400" marR="25400" marT="25400" marB="25400" anchor="ctr"/>
                </a:tc>
              </a:tr>
              <a:tr h="274758">
                <a:tc>
                  <a:txBody>
                    <a:bodyPr/>
                    <a:lstStyle/>
                    <a:p>
                      <a:pPr marL="0" marR="0">
                        <a:lnSpc>
                          <a:spcPct val="100000"/>
                        </a:lnSpc>
                        <a:spcBef>
                          <a:spcPts val="0"/>
                        </a:spcBef>
                        <a:spcAft>
                          <a:spcPts val="0"/>
                        </a:spcAft>
                      </a:pPr>
                      <a:r>
                        <a:rPr lang="en-US" sz="1400" dirty="0" smtClean="0">
                          <a:effectLst/>
                          <a:latin typeface="Arial"/>
                          <a:ea typeface="ＭＳ 明朝"/>
                          <a:cs typeface="Arial"/>
                        </a:rPr>
                        <a:t>19</a:t>
                      </a:r>
                      <a:endParaRPr lang="en-US" sz="1400" dirty="0">
                        <a:effectLst/>
                        <a:latin typeface="Arial"/>
                        <a:ea typeface="ＭＳ 明朝"/>
                        <a:cs typeface="Arial"/>
                      </a:endParaRPr>
                    </a:p>
                  </a:txBody>
                  <a:tcPr marL="25400" marR="25400" marT="25400" marB="25400" anchor="ctr"/>
                </a:tc>
                <a:tc>
                  <a:txBody>
                    <a:bodyPr/>
                    <a:lstStyle/>
                    <a:p>
                      <a:pPr marL="0" marR="0">
                        <a:lnSpc>
                          <a:spcPct val="100000"/>
                        </a:lnSpc>
                        <a:spcBef>
                          <a:spcPts val="0"/>
                        </a:spcBef>
                        <a:spcAft>
                          <a:spcPts val="0"/>
                        </a:spcAft>
                      </a:pPr>
                      <a:r>
                        <a:rPr lang="en-US" sz="1400" dirty="0" err="1" smtClean="0">
                          <a:effectLst/>
                          <a:latin typeface="Arial"/>
                          <a:ea typeface="ＭＳ 明朝"/>
                          <a:cs typeface="Arial"/>
                        </a:rPr>
                        <a:t>Ic</a:t>
                      </a:r>
                      <a:r>
                        <a:rPr lang="en-US" sz="1400" dirty="0" smtClean="0">
                          <a:effectLst/>
                          <a:latin typeface="Arial"/>
                          <a:ea typeface="ＭＳ 明朝"/>
                          <a:cs typeface="Arial"/>
                        </a:rPr>
                        <a:t>-us</a:t>
                      </a:r>
                      <a:endParaRPr lang="en-US" sz="1400" dirty="0">
                        <a:effectLst/>
                        <a:latin typeface="Arial"/>
                        <a:ea typeface="ＭＳ 明朝"/>
                        <a:cs typeface="Arial"/>
                      </a:endParaRPr>
                    </a:p>
                  </a:txBody>
                  <a:tcPr marL="25400" marR="25400" marT="25400" marB="25400" anchor="ctr"/>
                </a:tc>
                <a:tc>
                  <a:txBody>
                    <a:bodyPr/>
                    <a:lstStyle/>
                    <a:p>
                      <a:pPr marL="0" marR="0">
                        <a:lnSpc>
                          <a:spcPct val="100000"/>
                        </a:lnSpc>
                        <a:spcBef>
                          <a:spcPts val="0"/>
                        </a:spcBef>
                        <a:spcAft>
                          <a:spcPts val="0"/>
                        </a:spcAft>
                      </a:pPr>
                      <a:r>
                        <a:rPr lang="en-US" sz="1400" dirty="0" smtClean="0">
                          <a:effectLst/>
                          <a:latin typeface="Arial"/>
                          <a:ea typeface="ＭＳ 明朝"/>
                          <a:cs typeface="Arial"/>
                        </a:rPr>
                        <a:t>copyright</a:t>
                      </a:r>
                      <a:endParaRPr lang="en-US" sz="1400" dirty="0">
                        <a:effectLst/>
                        <a:latin typeface="Arial"/>
                        <a:ea typeface="ＭＳ 明朝"/>
                        <a:cs typeface="Arial"/>
                      </a:endParaRPr>
                    </a:p>
                  </a:txBody>
                  <a:tcPr marL="25400" marR="25400" marT="25400" marB="25400" anchor="ctr"/>
                </a:tc>
                <a:tc>
                  <a:txBody>
                    <a:bodyPr/>
                    <a:lstStyle/>
                    <a:p>
                      <a:pPr marL="0" marR="0">
                        <a:lnSpc>
                          <a:spcPct val="100000"/>
                        </a:lnSpc>
                        <a:spcBef>
                          <a:spcPts val="0"/>
                        </a:spcBef>
                        <a:spcAft>
                          <a:spcPts val="0"/>
                        </a:spcAft>
                      </a:pPr>
                      <a:r>
                        <a:rPr lang="en-US" sz="1400" dirty="0" smtClean="0">
                          <a:effectLst/>
                          <a:latin typeface="Arial"/>
                          <a:ea typeface="ＭＳ 明朝"/>
                          <a:cs typeface="Arial"/>
                        </a:rPr>
                        <a:t>In copyright in the</a:t>
                      </a:r>
                      <a:r>
                        <a:rPr lang="en-US" sz="1400" baseline="0" dirty="0" smtClean="0">
                          <a:effectLst/>
                          <a:latin typeface="Arial"/>
                          <a:ea typeface="ＭＳ 明朝"/>
                          <a:cs typeface="Arial"/>
                        </a:rPr>
                        <a:t> US</a:t>
                      </a:r>
                      <a:endParaRPr lang="en-US" sz="1400" dirty="0">
                        <a:effectLst/>
                        <a:latin typeface="Arial"/>
                        <a:ea typeface="ＭＳ 明朝"/>
                        <a:cs typeface="Arial"/>
                      </a:endParaRPr>
                    </a:p>
                  </a:txBody>
                  <a:tcPr marL="25400" marR="25400" marT="25400" marB="25400" anchor="ctr"/>
                </a:tc>
              </a:tr>
            </a:tbl>
          </a:graphicData>
        </a:graphic>
      </p:graphicFrame>
      <p:sp>
        <p:nvSpPr>
          <p:cNvPr id="7" name="Title 6"/>
          <p:cNvSpPr>
            <a:spLocks noGrp="1"/>
          </p:cNvSpPr>
          <p:nvPr>
            <p:ph type="title" idx="4294967295"/>
          </p:nvPr>
        </p:nvSpPr>
        <p:spPr>
          <a:xfrm>
            <a:off x="438150" y="-120172"/>
            <a:ext cx="8229600" cy="782638"/>
          </a:xfrm>
        </p:spPr>
        <p:txBody>
          <a:bodyPr/>
          <a:lstStyle/>
          <a:p>
            <a:r>
              <a:rPr lang="en-US" dirty="0" smtClean="0">
                <a:solidFill>
                  <a:schemeClr val="tx1">
                    <a:lumMod val="85000"/>
                    <a:lumOff val="15000"/>
                  </a:schemeClr>
                </a:solidFill>
              </a:rPr>
              <a:t>Rights Attributes</a:t>
            </a:r>
            <a:endParaRPr lang="en-US" dirty="0">
              <a:solidFill>
                <a:schemeClr val="tx1">
                  <a:lumMod val="85000"/>
                  <a:lumOff val="15000"/>
                </a:schemeClr>
              </a:solidFill>
            </a:endParaRPr>
          </a:p>
        </p:txBody>
      </p:sp>
    </p:spTree>
    <p:extLst>
      <p:ext uri="{BB962C8B-B14F-4D97-AF65-F5344CB8AC3E}">
        <p14:creationId xmlns:p14="http://schemas.microsoft.com/office/powerpoint/2010/main" val="364502293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7788"/>
            <a:ext cx="8229600" cy="619125"/>
          </a:xfrm>
        </p:spPr>
        <p:txBody>
          <a:bodyPr>
            <a:normAutofit fontScale="90000"/>
          </a:bodyPr>
          <a:lstStyle/>
          <a:p>
            <a:r>
              <a:rPr lang="en-US" dirty="0" smtClean="0"/>
              <a:t>Rights Determination Reason Codes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73521287"/>
              </p:ext>
            </p:extLst>
          </p:nvPr>
        </p:nvGraphicFramePr>
        <p:xfrm>
          <a:off x="457200" y="843999"/>
          <a:ext cx="8229600" cy="5695927"/>
        </p:xfrm>
        <a:graphic>
          <a:graphicData uri="http://schemas.openxmlformats.org/drawingml/2006/table">
            <a:tbl>
              <a:tblPr firstRow="1" bandRow="1">
                <a:tableStyleId>{5C22544A-7EE6-4342-B048-85BDC9FD1C3A}</a:tableStyleId>
              </a:tblPr>
              <a:tblGrid>
                <a:gridCol w="590549"/>
                <a:gridCol w="587375"/>
                <a:gridCol w="7051676"/>
              </a:tblGrid>
              <a:tr h="244283">
                <a:tc>
                  <a:txBody>
                    <a:bodyPr/>
                    <a:lstStyle/>
                    <a:p>
                      <a:pPr marL="0" marR="0">
                        <a:lnSpc>
                          <a:spcPts val="1350"/>
                        </a:lnSpc>
                        <a:spcBef>
                          <a:spcPts val="1200"/>
                        </a:spcBef>
                        <a:spcAft>
                          <a:spcPts val="1200"/>
                        </a:spcAft>
                      </a:pPr>
                      <a:r>
                        <a:rPr lang="en-US" sz="1400" b="1" dirty="0">
                          <a:solidFill>
                            <a:srgbClr val="333333"/>
                          </a:solidFill>
                          <a:effectLst/>
                          <a:latin typeface="Arial"/>
                          <a:ea typeface="Times New Roman"/>
                          <a:cs typeface="Times New Roman"/>
                        </a:rPr>
                        <a:t>id</a:t>
                      </a:r>
                      <a:endParaRPr lang="en-US" sz="1400" dirty="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b="1">
                          <a:solidFill>
                            <a:srgbClr val="333333"/>
                          </a:solidFill>
                          <a:effectLst/>
                          <a:latin typeface="Arial"/>
                          <a:ea typeface="Times New Roman"/>
                          <a:cs typeface="Times New Roman"/>
                        </a:rPr>
                        <a:t>name</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b="1" dirty="0" err="1">
                          <a:solidFill>
                            <a:srgbClr val="333333"/>
                          </a:solidFill>
                          <a:effectLst/>
                          <a:latin typeface="Arial"/>
                          <a:ea typeface="Times New Roman"/>
                          <a:cs typeface="Times New Roman"/>
                        </a:rPr>
                        <a:t>dscr</a:t>
                      </a:r>
                      <a:endParaRPr lang="en-US" sz="1400" dirty="0">
                        <a:effectLst/>
                        <a:latin typeface="Cambria"/>
                        <a:ea typeface="ＭＳ 明朝"/>
                        <a:cs typeface="Times New Roman"/>
                      </a:endParaRPr>
                    </a:p>
                  </a:txBody>
                  <a:tcPr marL="25400" marR="25400" marT="25400" marB="25400"/>
                </a:tc>
              </a:tr>
              <a:tr h="240678">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1</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bib</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bibliographically-derived by automatic processes</a:t>
                      </a:r>
                      <a:endParaRPr lang="en-US" sz="1400">
                        <a:effectLst/>
                        <a:latin typeface="Cambria"/>
                        <a:ea typeface="ＭＳ 明朝"/>
                        <a:cs typeface="Times New Roman"/>
                      </a:endParaRPr>
                    </a:p>
                  </a:txBody>
                  <a:tcPr marL="25400" marR="25400" marT="25400" marB="25400"/>
                </a:tc>
              </a:tr>
              <a:tr h="244283">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2</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ncn</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no printed copyright notice</a:t>
                      </a:r>
                      <a:endParaRPr lang="en-US" sz="1400">
                        <a:effectLst/>
                        <a:latin typeface="Cambria"/>
                        <a:ea typeface="ＭＳ 明朝"/>
                        <a:cs typeface="Times New Roman"/>
                      </a:endParaRPr>
                    </a:p>
                  </a:txBody>
                  <a:tcPr marL="25400" marR="25400" marT="25400" marB="25400"/>
                </a:tc>
              </a:tr>
              <a:tr h="244283">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3</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con</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contractual agreement with copyright holder on file</a:t>
                      </a:r>
                      <a:endParaRPr lang="en-US" sz="1400">
                        <a:effectLst/>
                        <a:latin typeface="Cambria"/>
                        <a:ea typeface="ＭＳ 明朝"/>
                        <a:cs typeface="Times New Roman"/>
                      </a:endParaRPr>
                    </a:p>
                  </a:txBody>
                  <a:tcPr marL="25400" marR="25400" marT="25400" marB="25400"/>
                </a:tc>
              </a:tr>
              <a:tr h="244283">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4</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ddd</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due diligence documentation on file</a:t>
                      </a:r>
                      <a:endParaRPr lang="en-US" sz="1400">
                        <a:effectLst/>
                        <a:latin typeface="Cambria"/>
                        <a:ea typeface="ＭＳ 明朝"/>
                        <a:cs typeface="Times New Roman"/>
                      </a:endParaRPr>
                    </a:p>
                  </a:txBody>
                  <a:tcPr marL="25400" marR="25400" marT="25400" marB="25400"/>
                </a:tc>
              </a:tr>
              <a:tr h="244283">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5</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man</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manual access control override; see note for details</a:t>
                      </a:r>
                      <a:endParaRPr lang="en-US" sz="1400">
                        <a:effectLst/>
                        <a:latin typeface="Cambria"/>
                        <a:ea typeface="ＭＳ 明朝"/>
                        <a:cs typeface="Times New Roman"/>
                      </a:endParaRPr>
                    </a:p>
                  </a:txBody>
                  <a:tcPr marL="25400" marR="25400" marT="25400" marB="25400"/>
                </a:tc>
              </a:tr>
              <a:tr h="244283">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6</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dirty="0" err="1">
                          <a:solidFill>
                            <a:srgbClr val="333333"/>
                          </a:solidFill>
                          <a:effectLst/>
                          <a:latin typeface="Arial"/>
                          <a:ea typeface="Times New Roman"/>
                          <a:cs typeface="Times New Roman"/>
                        </a:rPr>
                        <a:t>pvt</a:t>
                      </a:r>
                      <a:endParaRPr lang="en-US" sz="1400" dirty="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private personal information visible</a:t>
                      </a:r>
                      <a:endParaRPr lang="en-US" sz="1400">
                        <a:effectLst/>
                        <a:latin typeface="Cambria"/>
                        <a:ea typeface="ＭＳ 明朝"/>
                        <a:cs typeface="Times New Roman"/>
                      </a:endParaRPr>
                    </a:p>
                  </a:txBody>
                  <a:tcPr marL="25400" marR="25400" marT="25400" marB="25400"/>
                </a:tc>
              </a:tr>
              <a:tr h="244283">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7</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ren</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copyright renewal research was conducted</a:t>
                      </a:r>
                      <a:endParaRPr lang="en-US" sz="1400">
                        <a:effectLst/>
                        <a:latin typeface="Cambria"/>
                        <a:ea typeface="ＭＳ 明朝"/>
                        <a:cs typeface="Times New Roman"/>
                      </a:endParaRPr>
                    </a:p>
                  </a:txBody>
                  <a:tcPr marL="25400" marR="25400" marT="25400" marB="25400"/>
                </a:tc>
              </a:tr>
              <a:tr h="502467">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8</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dirty="0" err="1">
                          <a:solidFill>
                            <a:srgbClr val="333333"/>
                          </a:solidFill>
                          <a:effectLst/>
                          <a:latin typeface="Arial"/>
                          <a:ea typeface="Times New Roman"/>
                          <a:cs typeface="Times New Roman"/>
                        </a:rPr>
                        <a:t>nfi</a:t>
                      </a:r>
                      <a:endParaRPr lang="en-US" sz="1400" dirty="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needs further investigation (copyright research partially complete; an ambiguous, unclear, or other time-consuming situation was encountered)</a:t>
                      </a:r>
                      <a:endParaRPr lang="en-US" sz="1400">
                        <a:effectLst/>
                        <a:latin typeface="Cambria"/>
                        <a:ea typeface="ＭＳ 明朝"/>
                        <a:cs typeface="Times New Roman"/>
                      </a:endParaRPr>
                    </a:p>
                  </a:txBody>
                  <a:tcPr marL="25400" marR="25400" marT="25400" marB="25400"/>
                </a:tc>
              </a:tr>
              <a:tr h="425820">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9</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dirty="0" err="1">
                          <a:solidFill>
                            <a:srgbClr val="333333"/>
                          </a:solidFill>
                          <a:effectLst/>
                          <a:latin typeface="Arial"/>
                          <a:ea typeface="Times New Roman"/>
                          <a:cs typeface="Times New Roman"/>
                        </a:rPr>
                        <a:t>cdpp</a:t>
                      </a:r>
                      <a:endParaRPr lang="en-US" sz="1400" dirty="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title page or verso contain copyright date and/or place of publication information not in bib record</a:t>
                      </a:r>
                      <a:endParaRPr lang="en-US" sz="1400">
                        <a:effectLst/>
                        <a:latin typeface="Cambria"/>
                        <a:ea typeface="ＭＳ 明朝"/>
                        <a:cs typeface="Times New Roman"/>
                      </a:endParaRPr>
                    </a:p>
                  </a:txBody>
                  <a:tcPr marL="25400" marR="25400" marT="25400" marB="25400"/>
                </a:tc>
              </a:tr>
              <a:tr h="350032">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10</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dirty="0" err="1">
                          <a:solidFill>
                            <a:srgbClr val="333333"/>
                          </a:solidFill>
                          <a:effectLst/>
                          <a:latin typeface="Arial"/>
                          <a:ea typeface="Times New Roman"/>
                          <a:cs typeface="Times New Roman"/>
                        </a:rPr>
                        <a:t>cip</a:t>
                      </a:r>
                      <a:endParaRPr lang="en-US" sz="1400" dirty="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condition review and in-print status research was conducted</a:t>
                      </a:r>
                      <a:endParaRPr lang="en-US" sz="1400">
                        <a:effectLst/>
                        <a:latin typeface="Cambria"/>
                        <a:ea typeface="ＭＳ 明朝"/>
                        <a:cs typeface="Times New Roman"/>
                      </a:endParaRPr>
                    </a:p>
                  </a:txBody>
                  <a:tcPr marL="25400" marR="25400" marT="25400" marB="25400"/>
                </a:tc>
              </a:tr>
              <a:tr h="244283">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11</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unp</a:t>
                      </a:r>
                      <a:endParaRPr lang="en-US" sz="1400">
                        <a:effectLst/>
                        <a:latin typeface="Cambria"/>
                        <a:ea typeface="ＭＳ 明朝"/>
                        <a:cs typeface="Times New Roman"/>
                      </a:endParaRPr>
                    </a:p>
                  </a:txBody>
                  <a:tcPr marL="25400" marR="25400" marT="25400" marB="25400"/>
                </a:tc>
                <a:tc>
                  <a:txBody>
                    <a:bodyPr/>
                    <a:lstStyle/>
                    <a:p>
                      <a:pPr marL="0" marR="0">
                        <a:lnSpc>
                          <a:spcPts val="1350"/>
                        </a:lnSpc>
                        <a:spcBef>
                          <a:spcPts val="1200"/>
                        </a:spcBef>
                        <a:spcAft>
                          <a:spcPts val="1200"/>
                        </a:spcAft>
                      </a:pPr>
                      <a:r>
                        <a:rPr lang="en-US" sz="1400" dirty="0">
                          <a:solidFill>
                            <a:srgbClr val="333333"/>
                          </a:solidFill>
                          <a:effectLst/>
                          <a:latin typeface="Arial"/>
                          <a:ea typeface="Times New Roman"/>
                          <a:cs typeface="Times New Roman"/>
                        </a:rPr>
                        <a:t>unpublished work</a:t>
                      </a:r>
                      <a:endParaRPr lang="en-US" sz="1400" dirty="0">
                        <a:effectLst/>
                        <a:latin typeface="Cambria"/>
                        <a:ea typeface="ＭＳ 明朝"/>
                        <a:cs typeface="Times New Roman"/>
                      </a:endParaRPr>
                    </a:p>
                  </a:txBody>
                  <a:tcPr marL="25400" marR="25400" marT="25400" marB="25400"/>
                </a:tc>
              </a:tr>
              <a:tr h="244283">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12</a:t>
                      </a:r>
                      <a:endParaRPr lang="en-US" sz="1400">
                        <a:effectLst/>
                        <a:latin typeface="Cambria"/>
                        <a:ea typeface="ＭＳ 明朝"/>
                        <a:cs typeface="Times New Roman"/>
                      </a:endParaRPr>
                    </a:p>
                  </a:txBody>
                  <a:tcPr marL="25400" marR="25400" marT="25400" marB="25400" anchor="ctr"/>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gfv</a:t>
                      </a:r>
                      <a:endParaRPr lang="en-US" sz="1400">
                        <a:effectLst/>
                        <a:latin typeface="Cambria"/>
                        <a:ea typeface="ＭＳ 明朝"/>
                        <a:cs typeface="Times New Roman"/>
                      </a:endParaRPr>
                    </a:p>
                  </a:txBody>
                  <a:tcPr marL="25400" marR="25400" marT="25400" marB="25400" anchor="ctr"/>
                </a:tc>
                <a:tc>
                  <a:txBody>
                    <a:bodyPr/>
                    <a:lstStyle/>
                    <a:p>
                      <a:pPr marL="0" marR="0">
                        <a:lnSpc>
                          <a:spcPts val="1350"/>
                        </a:lnSpc>
                        <a:spcBef>
                          <a:spcPts val="1200"/>
                        </a:spcBef>
                        <a:spcAft>
                          <a:spcPts val="1200"/>
                        </a:spcAft>
                      </a:pPr>
                      <a:r>
                        <a:rPr lang="en-US" sz="1400" dirty="0">
                          <a:solidFill>
                            <a:srgbClr val="333333"/>
                          </a:solidFill>
                          <a:effectLst/>
                          <a:latin typeface="Arial"/>
                          <a:ea typeface="Times New Roman"/>
                          <a:cs typeface="Times New Roman"/>
                        </a:rPr>
                        <a:t>Google </a:t>
                      </a:r>
                      <a:r>
                        <a:rPr lang="en-US" sz="1400" dirty="0" err="1">
                          <a:solidFill>
                            <a:srgbClr val="333333"/>
                          </a:solidFill>
                          <a:effectLst/>
                          <a:latin typeface="Arial"/>
                          <a:ea typeface="Times New Roman"/>
                          <a:cs typeface="Times New Roman"/>
                        </a:rPr>
                        <a:t>viewability</a:t>
                      </a:r>
                      <a:r>
                        <a:rPr lang="en-US" sz="1400" dirty="0">
                          <a:solidFill>
                            <a:srgbClr val="333333"/>
                          </a:solidFill>
                          <a:effectLst/>
                          <a:latin typeface="Arial"/>
                          <a:ea typeface="Times New Roman"/>
                          <a:cs typeface="Times New Roman"/>
                        </a:rPr>
                        <a:t> set at VIEW_FULL</a:t>
                      </a:r>
                      <a:endParaRPr lang="en-US" sz="1400" dirty="0">
                        <a:effectLst/>
                        <a:latin typeface="Cambria"/>
                        <a:ea typeface="ＭＳ 明朝"/>
                        <a:cs typeface="Times New Roman"/>
                      </a:endParaRPr>
                    </a:p>
                  </a:txBody>
                  <a:tcPr marL="25400" marR="25400" marT="25400" marB="25400" anchor="ctr"/>
                </a:tc>
              </a:tr>
              <a:tr h="502467">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13</a:t>
                      </a:r>
                      <a:endParaRPr lang="en-US" sz="1400">
                        <a:effectLst/>
                        <a:latin typeface="Cambria"/>
                        <a:ea typeface="ＭＳ 明朝"/>
                        <a:cs typeface="Times New Roman"/>
                      </a:endParaRPr>
                    </a:p>
                  </a:txBody>
                  <a:tcPr marL="25400" marR="25400" marT="25400" marB="25400" anchor="ctr"/>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crms</a:t>
                      </a:r>
                      <a:endParaRPr lang="en-US" sz="1400">
                        <a:effectLst/>
                        <a:latin typeface="Cambria"/>
                        <a:ea typeface="ＭＳ 明朝"/>
                        <a:cs typeface="Times New Roman"/>
                      </a:endParaRPr>
                    </a:p>
                  </a:txBody>
                  <a:tcPr marL="25400" marR="25400" marT="25400" marB="25400" anchor="ctr"/>
                </a:tc>
                <a:tc>
                  <a:txBody>
                    <a:bodyPr/>
                    <a:lstStyle/>
                    <a:p>
                      <a:pPr marL="0" marR="0">
                        <a:lnSpc>
                          <a:spcPts val="1350"/>
                        </a:lnSpc>
                        <a:spcBef>
                          <a:spcPts val="1200"/>
                        </a:spcBef>
                        <a:spcAft>
                          <a:spcPts val="1200"/>
                        </a:spcAft>
                      </a:pPr>
                      <a:r>
                        <a:rPr lang="en-US" sz="1400" dirty="0">
                          <a:solidFill>
                            <a:srgbClr val="333333"/>
                          </a:solidFill>
                          <a:effectLst/>
                          <a:latin typeface="Arial"/>
                          <a:ea typeface="Times New Roman"/>
                          <a:cs typeface="Times New Roman"/>
                        </a:rPr>
                        <a:t>derived from multiple reviews in the Copyright Review Management System (CRMS) via an internal resolution policy; consult CRMS records for details</a:t>
                      </a:r>
                      <a:endParaRPr lang="en-US" sz="1400" dirty="0">
                        <a:effectLst/>
                        <a:latin typeface="Cambria"/>
                        <a:ea typeface="ＭＳ 明朝"/>
                        <a:cs typeface="Times New Roman"/>
                      </a:endParaRPr>
                    </a:p>
                  </a:txBody>
                  <a:tcPr marL="25400" marR="25400" marT="25400" marB="25400" anchor="ctr"/>
                </a:tc>
              </a:tr>
              <a:tr h="425820">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14</a:t>
                      </a:r>
                      <a:endParaRPr lang="en-US" sz="1400">
                        <a:effectLst/>
                        <a:latin typeface="Cambria"/>
                        <a:ea typeface="ＭＳ 明朝"/>
                        <a:cs typeface="Times New Roman"/>
                      </a:endParaRPr>
                    </a:p>
                  </a:txBody>
                  <a:tcPr marL="25400" marR="25400" marT="25400" marB="25400" anchor="ctr"/>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add</a:t>
                      </a:r>
                      <a:endParaRPr lang="en-US" sz="1400">
                        <a:effectLst/>
                        <a:latin typeface="Cambria"/>
                        <a:ea typeface="ＭＳ 明朝"/>
                        <a:cs typeface="Times New Roman"/>
                      </a:endParaRPr>
                    </a:p>
                  </a:txBody>
                  <a:tcPr marL="25400" marR="25400" marT="25400" marB="25400" anchor="ctr"/>
                </a:tc>
                <a:tc>
                  <a:txBody>
                    <a:bodyPr/>
                    <a:lstStyle/>
                    <a:p>
                      <a:pPr marL="0" marR="0">
                        <a:lnSpc>
                          <a:spcPts val="1350"/>
                        </a:lnSpc>
                        <a:spcBef>
                          <a:spcPts val="1200"/>
                        </a:spcBef>
                        <a:spcAft>
                          <a:spcPts val="1200"/>
                        </a:spcAft>
                      </a:pPr>
                      <a:r>
                        <a:rPr lang="en-US" sz="1400" dirty="0">
                          <a:solidFill>
                            <a:srgbClr val="333333"/>
                          </a:solidFill>
                          <a:effectLst/>
                          <a:latin typeface="Arial"/>
                          <a:ea typeface="Times New Roman"/>
                          <a:cs typeface="Times New Roman"/>
                        </a:rPr>
                        <a:t>author death date research was conducted or notification was received from authoritative source</a:t>
                      </a:r>
                      <a:r>
                        <a:rPr lang="en-US" sz="1400" dirty="0">
                          <a:solidFill>
                            <a:srgbClr val="333333"/>
                          </a:solidFill>
                          <a:effectLst/>
                          <a:latin typeface="Calibri"/>
                          <a:ea typeface="Times New Roman"/>
                          <a:cs typeface="Arial"/>
                        </a:rPr>
                        <a:t> </a:t>
                      </a:r>
                      <a:endParaRPr lang="en-US" sz="1400" dirty="0">
                        <a:effectLst/>
                        <a:latin typeface="Cambria"/>
                        <a:ea typeface="ＭＳ 明朝"/>
                        <a:cs typeface="Times New Roman"/>
                      </a:endParaRPr>
                    </a:p>
                  </a:txBody>
                  <a:tcPr marL="25400" marR="25400" marT="25400" marB="25400" anchor="ctr"/>
                </a:tc>
              </a:tr>
              <a:tr h="350032">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15</a:t>
                      </a:r>
                      <a:endParaRPr lang="en-US" sz="1400">
                        <a:effectLst/>
                        <a:latin typeface="Cambria"/>
                        <a:ea typeface="ＭＳ 明朝"/>
                        <a:cs typeface="Times New Roman"/>
                      </a:endParaRPr>
                    </a:p>
                  </a:txBody>
                  <a:tcPr marL="25400" marR="25400" marT="25400" marB="25400" anchor="ctr"/>
                </a:tc>
                <a:tc>
                  <a:txBody>
                    <a:bodyPr/>
                    <a:lstStyle/>
                    <a:p>
                      <a:pPr marL="0" marR="0">
                        <a:lnSpc>
                          <a:spcPts val="1350"/>
                        </a:lnSpc>
                        <a:spcBef>
                          <a:spcPts val="1200"/>
                        </a:spcBef>
                        <a:spcAft>
                          <a:spcPts val="1200"/>
                        </a:spcAft>
                      </a:pPr>
                      <a:r>
                        <a:rPr lang="en-US" sz="1400">
                          <a:solidFill>
                            <a:srgbClr val="333333"/>
                          </a:solidFill>
                          <a:effectLst/>
                          <a:latin typeface="Arial"/>
                          <a:ea typeface="Times New Roman"/>
                          <a:cs typeface="Times New Roman"/>
                        </a:rPr>
                        <a:t>exp</a:t>
                      </a:r>
                      <a:endParaRPr lang="en-US" sz="1400">
                        <a:effectLst/>
                        <a:latin typeface="Cambria"/>
                        <a:ea typeface="ＭＳ 明朝"/>
                        <a:cs typeface="Times New Roman"/>
                      </a:endParaRPr>
                    </a:p>
                  </a:txBody>
                  <a:tcPr marL="25400" marR="25400" marT="25400" marB="25400" anchor="ctr"/>
                </a:tc>
                <a:tc>
                  <a:txBody>
                    <a:bodyPr/>
                    <a:lstStyle/>
                    <a:p>
                      <a:pPr marL="0" marR="0">
                        <a:lnSpc>
                          <a:spcPts val="1350"/>
                        </a:lnSpc>
                        <a:spcBef>
                          <a:spcPts val="1200"/>
                        </a:spcBef>
                        <a:spcAft>
                          <a:spcPts val="1200"/>
                        </a:spcAft>
                      </a:pPr>
                      <a:r>
                        <a:rPr lang="en-US" sz="1400" dirty="0">
                          <a:solidFill>
                            <a:srgbClr val="333333"/>
                          </a:solidFill>
                          <a:effectLst/>
                          <a:latin typeface="Arial"/>
                          <a:ea typeface="Times New Roman"/>
                          <a:cs typeface="Times New Roman"/>
                        </a:rPr>
                        <a:t>expiration of copyright term for non-US work with corporate author</a:t>
                      </a:r>
                      <a:r>
                        <a:rPr lang="en-US" sz="1400" dirty="0">
                          <a:solidFill>
                            <a:srgbClr val="333333"/>
                          </a:solidFill>
                          <a:effectLst/>
                          <a:latin typeface="Calibri"/>
                          <a:ea typeface="Times New Roman"/>
                          <a:cs typeface="Arial"/>
                        </a:rPr>
                        <a:t> </a:t>
                      </a:r>
                      <a:endParaRPr lang="en-US" sz="1400" dirty="0" smtClean="0">
                        <a:solidFill>
                          <a:srgbClr val="333333"/>
                        </a:solidFill>
                        <a:effectLst/>
                        <a:latin typeface="Calibri"/>
                        <a:ea typeface="Times New Roman"/>
                        <a:cs typeface="Arial"/>
                      </a:endParaRPr>
                    </a:p>
                  </a:txBody>
                  <a:tcPr marL="25400" marR="25400" marT="25400" marB="25400" anchor="ctr"/>
                </a:tc>
              </a:tr>
              <a:tr h="350032">
                <a:tc>
                  <a:txBody>
                    <a:bodyPr/>
                    <a:lstStyle/>
                    <a:p>
                      <a:pPr marL="0" marR="0">
                        <a:lnSpc>
                          <a:spcPts val="1350"/>
                        </a:lnSpc>
                        <a:spcBef>
                          <a:spcPts val="1200"/>
                        </a:spcBef>
                        <a:spcAft>
                          <a:spcPts val="1200"/>
                        </a:spcAft>
                      </a:pPr>
                      <a:r>
                        <a:rPr lang="en-US" sz="1400" dirty="0" smtClean="0">
                          <a:effectLst/>
                          <a:latin typeface="Arial"/>
                          <a:ea typeface="ＭＳ 明朝"/>
                          <a:cs typeface="Arial"/>
                        </a:rPr>
                        <a:t>16</a:t>
                      </a:r>
                      <a:endParaRPr lang="en-US" sz="1400" dirty="0">
                        <a:effectLst/>
                        <a:latin typeface="Arial"/>
                        <a:ea typeface="ＭＳ 明朝"/>
                        <a:cs typeface="Arial"/>
                      </a:endParaRPr>
                    </a:p>
                  </a:txBody>
                  <a:tcPr marL="25400" marR="25400" marT="25400" marB="25400" anchor="ctr"/>
                </a:tc>
                <a:tc>
                  <a:txBody>
                    <a:bodyPr/>
                    <a:lstStyle/>
                    <a:p>
                      <a:pPr marL="0" marR="0">
                        <a:lnSpc>
                          <a:spcPts val="1350"/>
                        </a:lnSpc>
                        <a:spcBef>
                          <a:spcPts val="1200"/>
                        </a:spcBef>
                        <a:spcAft>
                          <a:spcPts val="1200"/>
                        </a:spcAft>
                      </a:pPr>
                      <a:r>
                        <a:rPr lang="en-US" sz="1400" dirty="0" smtClean="0">
                          <a:effectLst/>
                          <a:latin typeface="Arial"/>
                          <a:ea typeface="ＭＳ 明朝"/>
                          <a:cs typeface="Arial"/>
                        </a:rPr>
                        <a:t>Del</a:t>
                      </a:r>
                      <a:endParaRPr lang="en-US" sz="1400" dirty="0">
                        <a:effectLst/>
                        <a:latin typeface="Arial"/>
                        <a:ea typeface="ＭＳ 明朝"/>
                        <a:cs typeface="Arial"/>
                      </a:endParaRPr>
                    </a:p>
                  </a:txBody>
                  <a:tcPr marL="25400" marR="25400" marT="25400" marB="25400" anchor="ctr"/>
                </a:tc>
                <a:tc>
                  <a:txBody>
                    <a:bodyPr/>
                    <a:lstStyle/>
                    <a:p>
                      <a:pPr marL="0" marR="0">
                        <a:lnSpc>
                          <a:spcPts val="1350"/>
                        </a:lnSpc>
                        <a:spcBef>
                          <a:spcPts val="1200"/>
                        </a:spcBef>
                        <a:spcAft>
                          <a:spcPts val="1200"/>
                        </a:spcAft>
                      </a:pPr>
                      <a:r>
                        <a:rPr lang="en-US" sz="1400" dirty="0" smtClean="0">
                          <a:solidFill>
                            <a:srgbClr val="333333"/>
                          </a:solidFill>
                          <a:effectLst/>
                          <a:latin typeface="Arial"/>
                          <a:ea typeface="Times New Roman"/>
                          <a:cs typeface="Arial"/>
                        </a:rPr>
                        <a:t>Deleted from repository; see note for details</a:t>
                      </a:r>
                    </a:p>
                  </a:txBody>
                  <a:tcPr marL="25400" marR="25400" marT="25400" marB="25400" anchor="ctr"/>
                </a:tc>
              </a:tr>
              <a:tr h="350032">
                <a:tc>
                  <a:txBody>
                    <a:bodyPr/>
                    <a:lstStyle/>
                    <a:p>
                      <a:pPr marL="0" marR="0">
                        <a:lnSpc>
                          <a:spcPts val="1350"/>
                        </a:lnSpc>
                        <a:spcBef>
                          <a:spcPts val="1200"/>
                        </a:spcBef>
                        <a:spcAft>
                          <a:spcPts val="1200"/>
                        </a:spcAft>
                      </a:pPr>
                      <a:r>
                        <a:rPr lang="en-US" sz="1400" dirty="0" smtClean="0">
                          <a:effectLst/>
                          <a:latin typeface="Arial"/>
                          <a:ea typeface="ＭＳ 明朝"/>
                          <a:cs typeface="Arial"/>
                        </a:rPr>
                        <a:t>17</a:t>
                      </a:r>
                      <a:endParaRPr lang="en-US" sz="1400" dirty="0">
                        <a:effectLst/>
                        <a:latin typeface="Arial"/>
                        <a:ea typeface="ＭＳ 明朝"/>
                        <a:cs typeface="Arial"/>
                      </a:endParaRPr>
                    </a:p>
                  </a:txBody>
                  <a:tcPr marL="25400" marR="25400" marT="25400" marB="25400" anchor="ctr"/>
                </a:tc>
                <a:tc>
                  <a:txBody>
                    <a:bodyPr/>
                    <a:lstStyle/>
                    <a:p>
                      <a:pPr marL="0" marR="0">
                        <a:lnSpc>
                          <a:spcPts val="1350"/>
                        </a:lnSpc>
                        <a:spcBef>
                          <a:spcPts val="1200"/>
                        </a:spcBef>
                        <a:spcAft>
                          <a:spcPts val="1200"/>
                        </a:spcAft>
                      </a:pPr>
                      <a:r>
                        <a:rPr lang="en-US" sz="1400" dirty="0" err="1" smtClean="0">
                          <a:effectLst/>
                          <a:latin typeface="Arial"/>
                          <a:ea typeface="ＭＳ 明朝"/>
                          <a:cs typeface="Arial"/>
                        </a:rPr>
                        <a:t>Gatt</a:t>
                      </a:r>
                      <a:endParaRPr lang="en-US" sz="1400" dirty="0">
                        <a:effectLst/>
                        <a:latin typeface="Arial"/>
                        <a:ea typeface="ＭＳ 明朝"/>
                        <a:cs typeface="Arial"/>
                      </a:endParaRPr>
                    </a:p>
                  </a:txBody>
                  <a:tcPr marL="25400" marR="25400" marT="25400" marB="25400" anchor="ctr"/>
                </a:tc>
                <a:tc>
                  <a:txBody>
                    <a:bodyPr/>
                    <a:lstStyle/>
                    <a:p>
                      <a:pPr marL="0" marR="0">
                        <a:lnSpc>
                          <a:spcPts val="1350"/>
                        </a:lnSpc>
                        <a:spcBef>
                          <a:spcPts val="1200"/>
                        </a:spcBef>
                        <a:spcAft>
                          <a:spcPts val="1200"/>
                        </a:spcAft>
                      </a:pPr>
                      <a:r>
                        <a:rPr lang="en-US" sz="1400" dirty="0" smtClean="0">
                          <a:solidFill>
                            <a:srgbClr val="333333"/>
                          </a:solidFill>
                          <a:effectLst/>
                          <a:latin typeface="Arial"/>
                          <a:ea typeface="Times New Roman"/>
                          <a:cs typeface="Arial"/>
                        </a:rPr>
                        <a:t>Non-US</a:t>
                      </a:r>
                      <a:r>
                        <a:rPr lang="en-US" sz="1400" baseline="0" dirty="0" smtClean="0">
                          <a:solidFill>
                            <a:srgbClr val="333333"/>
                          </a:solidFill>
                          <a:effectLst/>
                          <a:latin typeface="Arial"/>
                          <a:ea typeface="Times New Roman"/>
                          <a:cs typeface="Arial"/>
                        </a:rPr>
                        <a:t> public domain work restored to in-copyright in the US by GATT</a:t>
                      </a:r>
                      <a:endParaRPr lang="en-US" sz="1400" dirty="0" smtClean="0">
                        <a:solidFill>
                          <a:srgbClr val="333333"/>
                        </a:solidFill>
                        <a:effectLst/>
                        <a:latin typeface="Arial"/>
                        <a:ea typeface="Times New Roman"/>
                        <a:cs typeface="Arial"/>
                      </a:endParaRPr>
                    </a:p>
                  </a:txBody>
                  <a:tcPr marL="25400" marR="25400" marT="25400" marB="25400" anchor="ctr"/>
                </a:tc>
              </a:tr>
            </a:tbl>
          </a:graphicData>
        </a:graphic>
      </p:graphicFrame>
    </p:spTree>
    <p:extLst>
      <p:ext uri="{BB962C8B-B14F-4D97-AF65-F5344CB8AC3E}">
        <p14:creationId xmlns:p14="http://schemas.microsoft.com/office/powerpoint/2010/main" val="212999745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n 8"/>
          <p:cNvSpPr/>
          <p:nvPr/>
        </p:nvSpPr>
        <p:spPr>
          <a:xfrm>
            <a:off x="3281676" y="1473356"/>
            <a:ext cx="1005406" cy="1032661"/>
          </a:xfrm>
          <a:prstGeom prst="can">
            <a:avLst/>
          </a:prstGeom>
          <a:ln w="3175" cmpd="sng"/>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 Data</a:t>
            </a:r>
            <a:endParaRPr lang="en-US" dirty="0"/>
          </a:p>
        </p:txBody>
      </p:sp>
      <p:sp>
        <p:nvSpPr>
          <p:cNvPr id="10" name="TextBox 9"/>
          <p:cNvSpPr txBox="1"/>
          <p:nvPr/>
        </p:nvSpPr>
        <p:spPr>
          <a:xfrm>
            <a:off x="3139943" y="837157"/>
            <a:ext cx="3270283" cy="492443"/>
          </a:xfrm>
          <a:prstGeom prst="rect">
            <a:avLst/>
          </a:prstGeom>
          <a:noFill/>
        </p:spPr>
        <p:txBody>
          <a:bodyPr wrap="square" rtlCol="0">
            <a:spAutoFit/>
          </a:bodyPr>
          <a:lstStyle/>
          <a:p>
            <a:r>
              <a:rPr lang="en-US" sz="2600" dirty="0" smtClean="0"/>
              <a:t>Data Management</a:t>
            </a:r>
            <a:endParaRPr lang="en-US" sz="2600" dirty="0"/>
          </a:p>
        </p:txBody>
      </p:sp>
      <p:sp>
        <p:nvSpPr>
          <p:cNvPr id="12" name="Can 11"/>
          <p:cNvSpPr/>
          <p:nvPr/>
        </p:nvSpPr>
        <p:spPr>
          <a:xfrm>
            <a:off x="4353357" y="1473357"/>
            <a:ext cx="1005406" cy="1032661"/>
          </a:xfrm>
          <a:prstGeom prst="can">
            <a:avLst/>
          </a:prstGeom>
          <a:ln w="76200" cmpd="sng"/>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Rights Data</a:t>
            </a:r>
            <a:endParaRPr lang="en-US" dirty="0"/>
          </a:p>
        </p:txBody>
      </p:sp>
      <p:sp>
        <p:nvSpPr>
          <p:cNvPr id="25" name="Can 24"/>
          <p:cNvSpPr/>
          <p:nvPr/>
        </p:nvSpPr>
        <p:spPr>
          <a:xfrm>
            <a:off x="3784379" y="2270224"/>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Holdings Data</a:t>
            </a:r>
          </a:p>
        </p:txBody>
      </p:sp>
      <p:sp>
        <p:nvSpPr>
          <p:cNvPr id="28" name="Rounded Rectangle 27"/>
          <p:cNvSpPr/>
          <p:nvPr/>
        </p:nvSpPr>
        <p:spPr>
          <a:xfrm>
            <a:off x="2949044" y="665236"/>
            <a:ext cx="3108791" cy="280855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208998398"/>
              </p:ext>
            </p:extLst>
          </p:nvPr>
        </p:nvGraphicFramePr>
        <p:xfrm>
          <a:off x="235912" y="4149892"/>
          <a:ext cx="8710873" cy="1219200"/>
        </p:xfrm>
        <a:graphic>
          <a:graphicData uri="http://schemas.openxmlformats.org/drawingml/2006/table">
            <a:tbl>
              <a:tblPr firstRow="1" bandRow="1">
                <a:tableStyleId>{B301B821-A1FF-4177-AEE7-76D212191A09}</a:tableStyleId>
              </a:tblPr>
              <a:tblGrid>
                <a:gridCol w="1264839"/>
                <a:gridCol w="1693155"/>
                <a:gridCol w="577212"/>
                <a:gridCol w="820231"/>
                <a:gridCol w="834444"/>
                <a:gridCol w="981260"/>
                <a:gridCol w="1827838"/>
                <a:gridCol w="711894"/>
              </a:tblGrid>
              <a:tr h="370840">
                <a:tc>
                  <a:txBody>
                    <a:bodyPr/>
                    <a:lstStyle/>
                    <a:p>
                      <a:r>
                        <a:rPr lang="en-US" dirty="0" smtClean="0"/>
                        <a:t>namespace</a:t>
                      </a:r>
                      <a:endParaRPr lang="en-US" dirty="0"/>
                    </a:p>
                  </a:txBody>
                  <a:tcPr/>
                </a:tc>
                <a:tc>
                  <a:txBody>
                    <a:bodyPr/>
                    <a:lstStyle/>
                    <a:p>
                      <a:r>
                        <a:rPr lang="en-US" dirty="0" smtClean="0"/>
                        <a:t>id</a:t>
                      </a:r>
                      <a:endParaRPr lang="en-US" dirty="0"/>
                    </a:p>
                  </a:txBody>
                  <a:tcPr/>
                </a:tc>
                <a:tc>
                  <a:txBody>
                    <a:bodyPr/>
                    <a:lstStyle/>
                    <a:p>
                      <a:r>
                        <a:rPr lang="en-US" dirty="0" err="1" smtClean="0"/>
                        <a:t>attr</a:t>
                      </a:r>
                      <a:endParaRPr lang="en-US" dirty="0"/>
                    </a:p>
                  </a:txBody>
                  <a:tcPr/>
                </a:tc>
                <a:tc>
                  <a:txBody>
                    <a:bodyPr/>
                    <a:lstStyle/>
                    <a:p>
                      <a:r>
                        <a:rPr lang="en-US" dirty="0" smtClean="0"/>
                        <a:t>reason</a:t>
                      </a:r>
                      <a:endParaRPr lang="en-US" dirty="0"/>
                    </a:p>
                  </a:txBody>
                  <a:tcPr/>
                </a:tc>
                <a:tc>
                  <a:txBody>
                    <a:bodyPr/>
                    <a:lstStyle/>
                    <a:p>
                      <a:r>
                        <a:rPr lang="en-US" dirty="0" smtClean="0"/>
                        <a:t>source</a:t>
                      </a:r>
                      <a:endParaRPr lang="en-US" dirty="0"/>
                    </a:p>
                  </a:txBody>
                  <a:tcPr/>
                </a:tc>
                <a:tc>
                  <a:txBody>
                    <a:bodyPr/>
                    <a:lstStyle/>
                    <a:p>
                      <a:r>
                        <a:rPr lang="en-US" dirty="0" smtClean="0"/>
                        <a:t>user</a:t>
                      </a:r>
                      <a:endParaRPr lang="en-US" dirty="0"/>
                    </a:p>
                  </a:txBody>
                  <a:tcPr/>
                </a:tc>
                <a:tc>
                  <a:txBody>
                    <a:bodyPr/>
                    <a:lstStyle/>
                    <a:p>
                      <a:r>
                        <a:rPr lang="en-US" dirty="0" smtClean="0"/>
                        <a:t>time</a:t>
                      </a:r>
                      <a:endParaRPr lang="en-US" dirty="0"/>
                    </a:p>
                  </a:txBody>
                  <a:tcPr/>
                </a:tc>
                <a:tc>
                  <a:txBody>
                    <a:bodyPr/>
                    <a:lstStyle/>
                    <a:p>
                      <a:r>
                        <a:rPr lang="en-US" dirty="0" smtClean="0"/>
                        <a:t>note</a:t>
                      </a:r>
                      <a:endParaRPr lang="en-US" dirty="0"/>
                    </a:p>
                  </a:txBody>
                  <a:tcPr/>
                </a:tc>
              </a:tr>
              <a:tr h="370840">
                <a:tc>
                  <a:txBody>
                    <a:bodyPr/>
                    <a:lstStyle/>
                    <a:p>
                      <a:r>
                        <a:rPr lang="en-US" sz="1600" dirty="0" err="1" smtClean="0"/>
                        <a:t>Inu</a:t>
                      </a:r>
                      <a:endParaRPr lang="en-US" sz="1600" dirty="0"/>
                    </a:p>
                  </a:txBody>
                  <a:tcPr/>
                </a:tc>
                <a:tc>
                  <a:txBody>
                    <a:bodyPr/>
                    <a:lstStyle/>
                    <a:p>
                      <a:r>
                        <a:rPr lang="en-US" sz="1600" dirty="0" smtClean="0"/>
                        <a:t>30000000078026</a:t>
                      </a:r>
                      <a:endParaRPr lang="en-US" sz="1600" dirty="0"/>
                    </a:p>
                  </a:txBody>
                  <a:tcPr/>
                </a:tc>
                <a:tc>
                  <a:txBody>
                    <a:bodyPr/>
                    <a:lstStyle/>
                    <a:p>
                      <a:pPr algn="r"/>
                      <a:r>
                        <a:rPr lang="en-US" sz="1600" dirty="0" smtClean="0"/>
                        <a:t>2</a:t>
                      </a:r>
                      <a:endParaRPr lang="en-US" sz="1600" dirty="0"/>
                    </a:p>
                  </a:txBody>
                  <a:tcPr/>
                </a:tc>
                <a:tc>
                  <a:txBody>
                    <a:bodyPr/>
                    <a:lstStyle/>
                    <a:p>
                      <a:pPr algn="r"/>
                      <a:r>
                        <a:rPr lang="en-US" sz="1600" dirty="0" smtClean="0"/>
                        <a:t>1</a:t>
                      </a:r>
                      <a:endParaRPr lang="en-US" sz="1600" dirty="0"/>
                    </a:p>
                  </a:txBody>
                  <a:tcPr/>
                </a:tc>
                <a:tc>
                  <a:txBody>
                    <a:bodyPr/>
                    <a:lstStyle/>
                    <a:p>
                      <a:pPr algn="r"/>
                      <a:r>
                        <a:rPr lang="en-US" sz="1600" dirty="0" smtClean="0"/>
                        <a:t>1</a:t>
                      </a:r>
                      <a:endParaRPr lang="en-US" sz="1600" dirty="0"/>
                    </a:p>
                  </a:txBody>
                  <a:tcPr/>
                </a:tc>
                <a:tc>
                  <a:txBody>
                    <a:bodyPr/>
                    <a:lstStyle/>
                    <a:p>
                      <a:r>
                        <a:rPr lang="en-US" sz="1600" dirty="0" err="1" smtClean="0"/>
                        <a:t>Jhovater</a:t>
                      </a:r>
                      <a:endParaRPr lang="en-US" sz="1600" dirty="0"/>
                    </a:p>
                  </a:txBody>
                  <a:tcPr/>
                </a:tc>
                <a:tc>
                  <a:txBody>
                    <a:bodyPr/>
                    <a:lstStyle/>
                    <a:p>
                      <a:r>
                        <a:rPr lang="en-US" sz="1600" dirty="0" smtClean="0"/>
                        <a:t>2009-10-15 23:30:23</a:t>
                      </a:r>
                      <a:endParaRPr lang="en-US" sz="1600" dirty="0"/>
                    </a:p>
                  </a:txBody>
                  <a:tcPr/>
                </a:tc>
                <a:tc>
                  <a:txBody>
                    <a:bodyPr/>
                    <a:lstStyle/>
                    <a:p>
                      <a:r>
                        <a:rPr lang="en-US" sz="1600" dirty="0" smtClean="0"/>
                        <a:t>NULL</a:t>
                      </a:r>
                      <a:endParaRPr lang="en-US" sz="1600" dirty="0"/>
                    </a:p>
                  </a:txBody>
                  <a:tcPr/>
                </a:tc>
              </a:tr>
            </a:tbl>
          </a:graphicData>
        </a:graphic>
      </p:graphicFrame>
    </p:spTree>
    <p:extLst>
      <p:ext uri="{BB962C8B-B14F-4D97-AF65-F5344CB8AC3E}">
        <p14:creationId xmlns:p14="http://schemas.microsoft.com/office/powerpoint/2010/main" val="3612850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Determinations</a:t>
            </a:r>
            <a:endParaRPr lang="en-US" dirty="0"/>
          </a:p>
        </p:txBody>
      </p:sp>
      <p:sp>
        <p:nvSpPr>
          <p:cNvPr id="3" name="Content Placeholder 2"/>
          <p:cNvSpPr>
            <a:spLocks noGrp="1"/>
          </p:cNvSpPr>
          <p:nvPr>
            <p:ph idx="1"/>
          </p:nvPr>
        </p:nvSpPr>
        <p:spPr/>
        <p:txBody>
          <a:bodyPr/>
          <a:lstStyle/>
          <a:p>
            <a:r>
              <a:rPr lang="en-US" dirty="0" smtClean="0"/>
              <a:t>Automated</a:t>
            </a:r>
          </a:p>
          <a:p>
            <a:r>
              <a:rPr lang="en-US" dirty="0" smtClean="0"/>
              <a:t>Manual</a:t>
            </a:r>
            <a:endParaRPr lang="en-US" dirty="0"/>
          </a:p>
        </p:txBody>
      </p:sp>
    </p:spTree>
    <p:extLst>
      <p:ext uri="{BB962C8B-B14F-4D97-AF65-F5344CB8AC3E}">
        <p14:creationId xmlns:p14="http://schemas.microsoft.com/office/powerpoint/2010/main" val="94576708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Rights Determination</a:t>
            </a:r>
            <a:endParaRPr lang="en-US" dirty="0"/>
          </a:p>
        </p:txBody>
      </p:sp>
      <p:sp>
        <p:nvSpPr>
          <p:cNvPr id="3" name="Content Placeholder 2"/>
          <p:cNvSpPr>
            <a:spLocks noGrp="1"/>
          </p:cNvSpPr>
          <p:nvPr>
            <p:ph idx="1"/>
          </p:nvPr>
        </p:nvSpPr>
        <p:spPr/>
        <p:txBody>
          <a:bodyPr>
            <a:normAutofit/>
          </a:bodyPr>
          <a:lstStyle/>
          <a:p>
            <a:r>
              <a:rPr lang="en-US" dirty="0" smtClean="0"/>
              <a:t>Conducted on all works at time of ingest and when records are modified</a:t>
            </a:r>
          </a:p>
          <a:p>
            <a:pPr lvl="1"/>
            <a:r>
              <a:rPr lang="en-US" dirty="0" smtClean="0"/>
              <a:t>Public domain worldwide</a:t>
            </a:r>
          </a:p>
          <a:p>
            <a:pPr lvl="2"/>
            <a:r>
              <a:rPr lang="en-US" dirty="0" smtClean="0"/>
              <a:t>US </a:t>
            </a:r>
            <a:r>
              <a:rPr lang="en-US" dirty="0"/>
              <a:t>works published before 1923, US federal government publications, non-US works published prior to </a:t>
            </a:r>
            <a:r>
              <a:rPr lang="en-US" dirty="0" smtClean="0"/>
              <a:t>1873</a:t>
            </a:r>
          </a:p>
          <a:p>
            <a:pPr lvl="1"/>
            <a:r>
              <a:rPr lang="en-US" dirty="0" smtClean="0"/>
              <a:t>Public domain in the United States</a:t>
            </a:r>
          </a:p>
          <a:p>
            <a:pPr lvl="2"/>
            <a:r>
              <a:rPr lang="en-US" dirty="0" smtClean="0"/>
              <a:t>Non-US works published prior to 1923</a:t>
            </a:r>
          </a:p>
        </p:txBody>
      </p:sp>
    </p:spTree>
    <p:extLst>
      <p:ext uri="{BB962C8B-B14F-4D97-AF65-F5344CB8AC3E}">
        <p14:creationId xmlns:p14="http://schemas.microsoft.com/office/powerpoint/2010/main" val="115396673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Rights Determination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IMLS-funded CRMS project</a:t>
            </a:r>
          </a:p>
          <a:p>
            <a:pPr lvl="1"/>
            <a:r>
              <a:rPr lang="en-US" dirty="0" smtClean="0"/>
              <a:t>CRMS-US</a:t>
            </a:r>
          </a:p>
          <a:p>
            <a:pPr lvl="2"/>
            <a:r>
              <a:rPr lang="en-US" dirty="0" smtClean="0"/>
              <a:t>2008: US-published works 1923-1963</a:t>
            </a:r>
          </a:p>
          <a:p>
            <a:pPr lvl="2"/>
            <a:r>
              <a:rPr lang="en-US" dirty="0" smtClean="0"/>
              <a:t>Staff at 4 partner institutions</a:t>
            </a:r>
          </a:p>
          <a:p>
            <a:pPr lvl="1"/>
            <a:r>
              <a:rPr lang="en-US" dirty="0" smtClean="0"/>
              <a:t>CRMS-World</a:t>
            </a:r>
          </a:p>
          <a:p>
            <a:pPr lvl="2"/>
            <a:r>
              <a:rPr lang="en-US" dirty="0" smtClean="0"/>
              <a:t>2011: Expanded to non-US works</a:t>
            </a:r>
          </a:p>
          <a:p>
            <a:pPr lvl="2"/>
            <a:r>
              <a:rPr lang="en-US" dirty="0" smtClean="0"/>
              <a:t>Staff at 16 partner institutions</a:t>
            </a:r>
            <a:endParaRPr lang="en-US" dirty="0"/>
          </a:p>
          <a:p>
            <a:pPr lvl="1"/>
            <a:r>
              <a:rPr lang="en-US" dirty="0" smtClean="0"/>
              <a:t>Double review with additional expert review for conflicts</a:t>
            </a:r>
          </a:p>
          <a:p>
            <a:pPr lvl="1"/>
            <a:r>
              <a:rPr lang="en-US" dirty="0" smtClean="0"/>
              <a:t>Compliance with copyright formalities</a:t>
            </a:r>
          </a:p>
          <a:p>
            <a:pPr lvl="1"/>
            <a:r>
              <a:rPr lang="en-US" dirty="0" smtClean="0"/>
              <a:t>As </a:t>
            </a:r>
            <a:r>
              <a:rPr lang="en-US" dirty="0"/>
              <a:t>of </a:t>
            </a:r>
            <a:r>
              <a:rPr lang="en-US" dirty="0" smtClean="0"/>
              <a:t>February 2013</a:t>
            </a:r>
            <a:r>
              <a:rPr lang="en-US" dirty="0"/>
              <a:t> </a:t>
            </a:r>
            <a:r>
              <a:rPr lang="en-US" dirty="0" smtClean="0"/>
              <a:t>248,669 </a:t>
            </a:r>
            <a:r>
              <a:rPr lang="en-US" dirty="0"/>
              <a:t>reviewed, </a:t>
            </a:r>
            <a:r>
              <a:rPr lang="en-US" dirty="0" smtClean="0"/>
              <a:t>135,777 opened</a:t>
            </a:r>
          </a:p>
          <a:p>
            <a:r>
              <a:rPr lang="en-US" dirty="0" smtClean="0"/>
              <a:t>Rights Holder Permissions</a:t>
            </a:r>
            <a:endParaRPr lang="en-US" dirty="0"/>
          </a:p>
          <a:p>
            <a:endParaRPr lang="en-US" dirty="0"/>
          </a:p>
        </p:txBody>
      </p:sp>
    </p:spTree>
    <p:extLst>
      <p:ext uri="{BB962C8B-B14F-4D97-AF65-F5344CB8AC3E}">
        <p14:creationId xmlns:p14="http://schemas.microsoft.com/office/powerpoint/2010/main" val="27311359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Repository</a:t>
            </a:r>
            <a:endParaRPr lang="en-US" dirty="0"/>
          </a:p>
        </p:txBody>
      </p:sp>
      <p:sp>
        <p:nvSpPr>
          <p:cNvPr id="3" name="Content Placeholder 2"/>
          <p:cNvSpPr>
            <a:spLocks noGrp="1"/>
          </p:cNvSpPr>
          <p:nvPr>
            <p:ph idx="1"/>
          </p:nvPr>
        </p:nvSpPr>
        <p:spPr/>
        <p:txBody>
          <a:bodyPr>
            <a:normAutofit/>
          </a:bodyPr>
          <a:lstStyle/>
          <a:p>
            <a:r>
              <a:rPr lang="en-US" dirty="0" smtClean="0"/>
              <a:t>Launched 2008</a:t>
            </a:r>
          </a:p>
          <a:p>
            <a:r>
              <a:rPr lang="en-US" dirty="0" smtClean="0"/>
              <a:t>Initial focus on digitized book and journal content</a:t>
            </a:r>
          </a:p>
          <a:p>
            <a:pPr lvl="1"/>
            <a:r>
              <a:rPr lang="en-US" dirty="0" smtClean="0"/>
              <a:t>10.6 million </a:t>
            </a:r>
            <a:r>
              <a:rPr lang="en-US" dirty="0"/>
              <a:t>total volumes </a:t>
            </a:r>
          </a:p>
          <a:p>
            <a:pPr lvl="1"/>
            <a:r>
              <a:rPr lang="en-US" dirty="0" smtClean="0"/>
              <a:t>5.58 million </a:t>
            </a:r>
            <a:r>
              <a:rPr lang="en-US" dirty="0"/>
              <a:t>book titles</a:t>
            </a:r>
          </a:p>
          <a:p>
            <a:pPr lvl="1"/>
            <a:r>
              <a:rPr lang="en-US" dirty="0" smtClean="0"/>
              <a:t>276,000 </a:t>
            </a:r>
            <a:r>
              <a:rPr lang="en-US" dirty="0"/>
              <a:t>serial titles</a:t>
            </a:r>
          </a:p>
          <a:p>
            <a:pPr lvl="1"/>
            <a:r>
              <a:rPr lang="en-US" dirty="0" smtClean="0"/>
              <a:t>3.2 million public domain (~31%)</a:t>
            </a:r>
          </a:p>
        </p:txBody>
      </p:sp>
    </p:spTree>
    <p:extLst>
      <p:ext uri="{BB962C8B-B14F-4D97-AF65-F5344CB8AC3E}">
        <p14:creationId xmlns:p14="http://schemas.microsoft.com/office/powerpoint/2010/main" val="288369737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dirty="0" smtClean="0"/>
              <a:t>System of Precedence</a:t>
            </a:r>
          </a:p>
          <a:p>
            <a:pPr>
              <a:buNone/>
            </a:pPr>
            <a:endParaRPr lang="en-US" dirty="0" smtClean="0"/>
          </a:p>
          <a:p>
            <a:pPr marL="0" indent="0">
              <a:buNone/>
            </a:pPr>
            <a:endParaRPr lang="en-US" dirty="0"/>
          </a:p>
        </p:txBody>
      </p:sp>
      <p:sp>
        <p:nvSpPr>
          <p:cNvPr id="2" name="Title 1"/>
          <p:cNvSpPr>
            <a:spLocks noGrp="1"/>
          </p:cNvSpPr>
          <p:nvPr>
            <p:ph type="title" idx="4294967295"/>
          </p:nvPr>
        </p:nvSpPr>
        <p:spPr>
          <a:xfrm>
            <a:off x="0" y="274638"/>
            <a:ext cx="8229600" cy="1143000"/>
          </a:xfrm>
        </p:spPr>
        <p:txBody>
          <a:bodyPr/>
          <a:lstStyle/>
          <a:p>
            <a:r>
              <a:rPr lang="en-US" dirty="0" smtClean="0"/>
              <a:t>Rights Database</a:t>
            </a:r>
            <a:endParaRPr lang="en-US" dirty="0"/>
          </a:p>
        </p:txBody>
      </p:sp>
      <p:sp>
        <p:nvSpPr>
          <p:cNvPr id="4" name="Rectangle 3"/>
          <p:cNvSpPr/>
          <p:nvPr/>
        </p:nvSpPr>
        <p:spPr>
          <a:xfrm>
            <a:off x="2886075" y="4161340"/>
            <a:ext cx="3508375" cy="736918"/>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solidFill>
                  <a:schemeClr val="tx1"/>
                </a:solidFill>
              </a:rPr>
              <a:t>Bibliographic </a:t>
            </a:r>
            <a:r>
              <a:rPr lang="en-US" dirty="0" smtClean="0">
                <a:solidFill>
                  <a:schemeClr val="tx1"/>
                </a:solidFill>
              </a:rPr>
              <a:t>(automatic)</a:t>
            </a:r>
          </a:p>
        </p:txBody>
      </p:sp>
      <p:sp>
        <p:nvSpPr>
          <p:cNvPr id="6" name="Up Arrow 5"/>
          <p:cNvSpPr/>
          <p:nvPr/>
        </p:nvSpPr>
        <p:spPr>
          <a:xfrm>
            <a:off x="4368800" y="3351212"/>
            <a:ext cx="406400" cy="59721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2762250" y="2413000"/>
            <a:ext cx="3632200" cy="707732"/>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solidFill>
                  <a:srgbClr val="000000"/>
                </a:solidFill>
              </a:rPr>
              <a:t>Manual</a:t>
            </a:r>
          </a:p>
        </p:txBody>
      </p:sp>
    </p:spTree>
    <p:extLst>
      <p:ext uri="{BB962C8B-B14F-4D97-AF65-F5344CB8AC3E}">
        <p14:creationId xmlns:p14="http://schemas.microsoft.com/office/powerpoint/2010/main" val="398297950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n 8"/>
          <p:cNvSpPr/>
          <p:nvPr/>
        </p:nvSpPr>
        <p:spPr>
          <a:xfrm>
            <a:off x="3281676" y="1473356"/>
            <a:ext cx="1005406" cy="1032661"/>
          </a:xfrm>
          <a:prstGeom prst="can">
            <a:avLst/>
          </a:prstGeom>
          <a:ln w="3175" cmpd="sng"/>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 Data</a:t>
            </a:r>
            <a:endParaRPr lang="en-US" dirty="0"/>
          </a:p>
        </p:txBody>
      </p:sp>
      <p:sp>
        <p:nvSpPr>
          <p:cNvPr id="10" name="TextBox 9"/>
          <p:cNvSpPr txBox="1"/>
          <p:nvPr/>
        </p:nvSpPr>
        <p:spPr>
          <a:xfrm>
            <a:off x="3139943" y="837157"/>
            <a:ext cx="3270283" cy="492443"/>
          </a:xfrm>
          <a:prstGeom prst="rect">
            <a:avLst/>
          </a:prstGeom>
          <a:noFill/>
        </p:spPr>
        <p:txBody>
          <a:bodyPr wrap="square" rtlCol="0">
            <a:spAutoFit/>
          </a:bodyPr>
          <a:lstStyle/>
          <a:p>
            <a:r>
              <a:rPr lang="en-US" sz="2600" dirty="0" smtClean="0"/>
              <a:t>Data Management</a:t>
            </a:r>
            <a:endParaRPr lang="en-US" sz="2600" dirty="0"/>
          </a:p>
        </p:txBody>
      </p:sp>
      <p:sp>
        <p:nvSpPr>
          <p:cNvPr id="12" name="Can 11"/>
          <p:cNvSpPr/>
          <p:nvPr/>
        </p:nvSpPr>
        <p:spPr>
          <a:xfrm>
            <a:off x="4353357" y="1473357"/>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Rights Data</a:t>
            </a:r>
            <a:endParaRPr lang="en-US" dirty="0"/>
          </a:p>
        </p:txBody>
      </p:sp>
      <p:sp>
        <p:nvSpPr>
          <p:cNvPr id="25" name="Can 24"/>
          <p:cNvSpPr/>
          <p:nvPr/>
        </p:nvSpPr>
        <p:spPr>
          <a:xfrm>
            <a:off x="3784379" y="2270224"/>
            <a:ext cx="1005406" cy="1032661"/>
          </a:xfrm>
          <a:prstGeom prst="can">
            <a:avLst/>
          </a:prstGeom>
          <a:ln w="76200" cmpd="sng"/>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Holdings Data</a:t>
            </a:r>
          </a:p>
        </p:txBody>
      </p:sp>
      <p:sp>
        <p:nvSpPr>
          <p:cNvPr id="28" name="Rounded Rectangle 27"/>
          <p:cNvSpPr/>
          <p:nvPr/>
        </p:nvSpPr>
        <p:spPr>
          <a:xfrm>
            <a:off x="2949044" y="665236"/>
            <a:ext cx="3108791" cy="280855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93477" y="3536218"/>
            <a:ext cx="8119760" cy="3293209"/>
          </a:xfrm>
          <a:prstGeom prst="rect">
            <a:avLst/>
          </a:prstGeom>
          <a:noFill/>
        </p:spPr>
        <p:txBody>
          <a:bodyPr wrap="square" rtlCol="0">
            <a:spAutoFit/>
          </a:bodyPr>
          <a:lstStyle/>
          <a:p>
            <a:r>
              <a:rPr lang="en-US" sz="2600" dirty="0"/>
              <a:t>Single-part </a:t>
            </a:r>
            <a:r>
              <a:rPr lang="en-US" sz="2600" dirty="0" smtClean="0"/>
              <a:t>monographs</a:t>
            </a:r>
          </a:p>
          <a:p>
            <a:pPr lvl="1"/>
            <a:r>
              <a:rPr lang="en-US" sz="2600" dirty="0" smtClean="0"/>
              <a:t>OCLC #; Local system ID; Timestamp; Holding Status; Condition</a:t>
            </a:r>
          </a:p>
          <a:p>
            <a:r>
              <a:rPr lang="en-US" sz="2600" dirty="0" smtClean="0"/>
              <a:t>Multi</a:t>
            </a:r>
            <a:r>
              <a:rPr lang="en-US" sz="2600" dirty="0"/>
              <a:t>-part monographs</a:t>
            </a:r>
          </a:p>
          <a:p>
            <a:pPr lvl="1"/>
            <a:r>
              <a:rPr lang="en-US" sz="2600" dirty="0"/>
              <a:t>Include enumeration and chronology</a:t>
            </a:r>
          </a:p>
          <a:p>
            <a:r>
              <a:rPr lang="en-US" sz="2600" dirty="0"/>
              <a:t>Serials</a:t>
            </a:r>
          </a:p>
          <a:p>
            <a:pPr lvl="1"/>
            <a:r>
              <a:rPr lang="en-US" sz="2600" dirty="0"/>
              <a:t>OCLC #; Local system ID; Timestamp; ISSN</a:t>
            </a:r>
          </a:p>
          <a:p>
            <a:endParaRPr lang="en-US" sz="2600" dirty="0"/>
          </a:p>
        </p:txBody>
      </p:sp>
    </p:spTree>
    <p:extLst>
      <p:ext uri="{BB962C8B-B14F-4D97-AF65-F5344CB8AC3E}">
        <p14:creationId xmlns:p14="http://schemas.microsoft.com/office/powerpoint/2010/main" val="2889717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a:off x="466909" y="325752"/>
            <a:ext cx="1131216" cy="87306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solidFill>
                  <a:schemeClr val="tx1"/>
                </a:solidFill>
              </a:rPr>
              <a:t>Source</a:t>
            </a:r>
            <a:endParaRPr lang="en-US" sz="2400" dirty="0">
              <a:solidFill>
                <a:schemeClr val="tx1"/>
              </a:solidFill>
            </a:endParaRPr>
          </a:p>
        </p:txBody>
      </p:sp>
      <p:sp>
        <p:nvSpPr>
          <p:cNvPr id="5" name="Rectangle 4"/>
          <p:cNvSpPr/>
          <p:nvPr/>
        </p:nvSpPr>
        <p:spPr>
          <a:xfrm>
            <a:off x="585455" y="2640420"/>
            <a:ext cx="1805977" cy="6426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Bibliographic Data</a:t>
            </a:r>
            <a:endParaRPr lang="en-US" dirty="0"/>
          </a:p>
        </p:txBody>
      </p:sp>
      <p:sp>
        <p:nvSpPr>
          <p:cNvPr id="6" name="Rectangle 5"/>
          <p:cNvSpPr/>
          <p:nvPr/>
        </p:nvSpPr>
        <p:spPr>
          <a:xfrm>
            <a:off x="585455" y="3473795"/>
            <a:ext cx="1805977" cy="63271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Content Package</a:t>
            </a:r>
            <a:endParaRPr lang="en-US" dirty="0"/>
          </a:p>
        </p:txBody>
      </p:sp>
      <p:sp>
        <p:nvSpPr>
          <p:cNvPr id="9" name="Can 8"/>
          <p:cNvSpPr/>
          <p:nvPr/>
        </p:nvSpPr>
        <p:spPr>
          <a:xfrm>
            <a:off x="3281676" y="1473356"/>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 Data</a:t>
            </a:r>
            <a:endParaRPr lang="en-US" dirty="0"/>
          </a:p>
        </p:txBody>
      </p:sp>
      <p:sp>
        <p:nvSpPr>
          <p:cNvPr id="10" name="TextBox 9"/>
          <p:cNvSpPr txBox="1"/>
          <p:nvPr/>
        </p:nvSpPr>
        <p:spPr>
          <a:xfrm>
            <a:off x="3139943" y="837157"/>
            <a:ext cx="3270283" cy="492443"/>
          </a:xfrm>
          <a:prstGeom prst="rect">
            <a:avLst/>
          </a:prstGeom>
          <a:noFill/>
        </p:spPr>
        <p:txBody>
          <a:bodyPr wrap="square" rtlCol="0">
            <a:spAutoFit/>
          </a:bodyPr>
          <a:lstStyle/>
          <a:p>
            <a:r>
              <a:rPr lang="en-US" sz="2600" dirty="0" smtClean="0"/>
              <a:t>Data Management</a:t>
            </a:r>
            <a:endParaRPr lang="en-US" sz="2600" dirty="0"/>
          </a:p>
        </p:txBody>
      </p:sp>
      <p:sp>
        <p:nvSpPr>
          <p:cNvPr id="12" name="Can 11"/>
          <p:cNvSpPr/>
          <p:nvPr/>
        </p:nvSpPr>
        <p:spPr>
          <a:xfrm>
            <a:off x="4353357" y="1473357"/>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Rights Data</a:t>
            </a:r>
            <a:endParaRPr lang="en-US" dirty="0"/>
          </a:p>
        </p:txBody>
      </p:sp>
      <p:sp>
        <p:nvSpPr>
          <p:cNvPr id="13" name="TextBox 12"/>
          <p:cNvSpPr txBox="1"/>
          <p:nvPr/>
        </p:nvSpPr>
        <p:spPr>
          <a:xfrm>
            <a:off x="3759022" y="3823572"/>
            <a:ext cx="1614358" cy="492443"/>
          </a:xfrm>
          <a:prstGeom prst="rect">
            <a:avLst/>
          </a:prstGeom>
          <a:noFill/>
        </p:spPr>
        <p:txBody>
          <a:bodyPr wrap="square" rtlCol="0">
            <a:spAutoFit/>
          </a:bodyPr>
          <a:lstStyle/>
          <a:p>
            <a:r>
              <a:rPr lang="en-US" sz="2600" dirty="0" smtClean="0"/>
              <a:t>Storage</a:t>
            </a:r>
          </a:p>
        </p:txBody>
      </p:sp>
      <p:sp>
        <p:nvSpPr>
          <p:cNvPr id="14" name="TextBox 13"/>
          <p:cNvSpPr txBox="1"/>
          <p:nvPr/>
        </p:nvSpPr>
        <p:spPr>
          <a:xfrm>
            <a:off x="7019082" y="757003"/>
            <a:ext cx="1823613" cy="492443"/>
          </a:xfrm>
          <a:prstGeom prst="rect">
            <a:avLst/>
          </a:prstGeom>
          <a:noFill/>
        </p:spPr>
        <p:txBody>
          <a:bodyPr wrap="square" rtlCol="0">
            <a:spAutoFit/>
          </a:bodyPr>
          <a:lstStyle/>
          <a:p>
            <a:r>
              <a:rPr lang="en-US" sz="2600" dirty="0" smtClean="0"/>
              <a:t>Access</a:t>
            </a:r>
          </a:p>
        </p:txBody>
      </p:sp>
      <p:sp>
        <p:nvSpPr>
          <p:cNvPr id="15" name="TextBox 14"/>
          <p:cNvSpPr txBox="1"/>
          <p:nvPr/>
        </p:nvSpPr>
        <p:spPr>
          <a:xfrm>
            <a:off x="1036949" y="2090917"/>
            <a:ext cx="1473248" cy="492443"/>
          </a:xfrm>
          <a:prstGeom prst="rect">
            <a:avLst/>
          </a:prstGeom>
          <a:noFill/>
        </p:spPr>
        <p:txBody>
          <a:bodyPr wrap="square" rtlCol="0">
            <a:spAutoFit/>
          </a:bodyPr>
          <a:lstStyle/>
          <a:p>
            <a:r>
              <a:rPr lang="en-US" sz="2600" dirty="0" smtClean="0"/>
              <a:t>Ingest</a:t>
            </a:r>
          </a:p>
        </p:txBody>
      </p:sp>
      <p:sp>
        <p:nvSpPr>
          <p:cNvPr id="16" name="Rounded Rectangle 15"/>
          <p:cNvSpPr/>
          <p:nvPr/>
        </p:nvSpPr>
        <p:spPr>
          <a:xfrm>
            <a:off x="6410227" y="1378197"/>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Catalog</a:t>
            </a:r>
            <a:endParaRPr lang="en-US" dirty="0"/>
          </a:p>
        </p:txBody>
      </p:sp>
      <p:sp>
        <p:nvSpPr>
          <p:cNvPr id="17" name="Rounded Rectangle 16"/>
          <p:cNvSpPr/>
          <p:nvPr/>
        </p:nvSpPr>
        <p:spPr>
          <a:xfrm>
            <a:off x="6410227" y="2124526"/>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Full-text Search</a:t>
            </a:r>
            <a:endParaRPr lang="en-US" dirty="0"/>
          </a:p>
        </p:txBody>
      </p:sp>
      <p:sp>
        <p:nvSpPr>
          <p:cNvPr id="18" name="Rounded Rectangle 17"/>
          <p:cNvSpPr/>
          <p:nvPr/>
        </p:nvSpPr>
        <p:spPr>
          <a:xfrm>
            <a:off x="6410227" y="2848393"/>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PageTurner</a:t>
            </a:r>
            <a:endParaRPr lang="en-US" dirty="0"/>
          </a:p>
        </p:txBody>
      </p:sp>
      <p:sp>
        <p:nvSpPr>
          <p:cNvPr id="19" name="Rounded Rectangle 18"/>
          <p:cNvSpPr/>
          <p:nvPr/>
        </p:nvSpPr>
        <p:spPr>
          <a:xfrm>
            <a:off x="6410227" y="4313574"/>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APIs</a:t>
            </a:r>
            <a:endParaRPr lang="en-US" dirty="0"/>
          </a:p>
        </p:txBody>
      </p:sp>
      <p:sp>
        <p:nvSpPr>
          <p:cNvPr id="20" name="Rounded Rectangle 19"/>
          <p:cNvSpPr/>
          <p:nvPr/>
        </p:nvSpPr>
        <p:spPr>
          <a:xfrm>
            <a:off x="6410227" y="3599250"/>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Collections</a:t>
            </a:r>
            <a:endParaRPr lang="en-US" dirty="0"/>
          </a:p>
        </p:txBody>
      </p:sp>
      <p:sp>
        <p:nvSpPr>
          <p:cNvPr id="22" name="Right Arrow 21"/>
          <p:cNvSpPr/>
          <p:nvPr/>
        </p:nvSpPr>
        <p:spPr>
          <a:xfrm rot="4253154">
            <a:off x="1051939" y="1572365"/>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Right Arrow 22"/>
          <p:cNvSpPr/>
          <p:nvPr/>
        </p:nvSpPr>
        <p:spPr>
          <a:xfrm rot="20031920">
            <a:off x="2317624" y="1873687"/>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Right Arrow 23"/>
          <p:cNvSpPr/>
          <p:nvPr/>
        </p:nvSpPr>
        <p:spPr>
          <a:xfrm rot="1437601">
            <a:off x="2320655" y="4429565"/>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Can 24"/>
          <p:cNvSpPr/>
          <p:nvPr/>
        </p:nvSpPr>
        <p:spPr>
          <a:xfrm>
            <a:off x="3784379" y="2270224"/>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Holdings Data</a:t>
            </a:r>
          </a:p>
        </p:txBody>
      </p:sp>
      <p:sp>
        <p:nvSpPr>
          <p:cNvPr id="26" name="Right Arrow 25"/>
          <p:cNvSpPr/>
          <p:nvPr/>
        </p:nvSpPr>
        <p:spPr>
          <a:xfrm rot="2385908">
            <a:off x="5582917" y="1960710"/>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7" name="Right Arrow 26"/>
          <p:cNvSpPr/>
          <p:nvPr/>
        </p:nvSpPr>
        <p:spPr>
          <a:xfrm rot="19852609">
            <a:off x="5634743" y="4581966"/>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Rounded Rectangle 29"/>
          <p:cNvSpPr/>
          <p:nvPr/>
        </p:nvSpPr>
        <p:spPr>
          <a:xfrm>
            <a:off x="6410227" y="5044075"/>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Datasets</a:t>
            </a:r>
            <a:endParaRPr lang="en-US" dirty="0"/>
          </a:p>
        </p:txBody>
      </p:sp>
      <p:sp>
        <p:nvSpPr>
          <p:cNvPr id="28" name="Rounded Rectangle 27"/>
          <p:cNvSpPr/>
          <p:nvPr/>
        </p:nvSpPr>
        <p:spPr>
          <a:xfrm>
            <a:off x="2937683" y="3639795"/>
            <a:ext cx="3108791" cy="280855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an 28"/>
          <p:cNvSpPr/>
          <p:nvPr/>
        </p:nvSpPr>
        <p:spPr>
          <a:xfrm>
            <a:off x="3080039" y="4384300"/>
            <a:ext cx="1207043" cy="132722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Michigan</a:t>
            </a:r>
            <a:endParaRPr lang="en-US" dirty="0"/>
          </a:p>
        </p:txBody>
      </p:sp>
      <p:sp>
        <p:nvSpPr>
          <p:cNvPr id="31" name="Can 30"/>
          <p:cNvSpPr/>
          <p:nvPr/>
        </p:nvSpPr>
        <p:spPr>
          <a:xfrm>
            <a:off x="4196494" y="4633918"/>
            <a:ext cx="1287170" cy="1367526"/>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Indiana</a:t>
            </a:r>
            <a:endParaRPr lang="en-US" dirty="0" smtClean="0"/>
          </a:p>
        </p:txBody>
      </p:sp>
    </p:spTree>
    <p:extLst>
      <p:ext uri="{BB962C8B-B14F-4D97-AF65-F5344CB8AC3E}">
        <p14:creationId xmlns:p14="http://schemas.microsoft.com/office/powerpoint/2010/main" val="2330026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759022" y="3823572"/>
            <a:ext cx="1614358" cy="492443"/>
          </a:xfrm>
          <a:prstGeom prst="rect">
            <a:avLst/>
          </a:prstGeom>
          <a:noFill/>
        </p:spPr>
        <p:txBody>
          <a:bodyPr wrap="square" rtlCol="0">
            <a:spAutoFit/>
          </a:bodyPr>
          <a:lstStyle/>
          <a:p>
            <a:r>
              <a:rPr lang="en-US" sz="2600" dirty="0" smtClean="0"/>
              <a:t>Storage</a:t>
            </a:r>
          </a:p>
        </p:txBody>
      </p:sp>
      <p:sp>
        <p:nvSpPr>
          <p:cNvPr id="28" name="Rounded Rectangle 27"/>
          <p:cNvSpPr/>
          <p:nvPr/>
        </p:nvSpPr>
        <p:spPr>
          <a:xfrm>
            <a:off x="2937683" y="3639795"/>
            <a:ext cx="3108791" cy="280855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an 28"/>
          <p:cNvSpPr/>
          <p:nvPr/>
        </p:nvSpPr>
        <p:spPr>
          <a:xfrm>
            <a:off x="3080039" y="4384300"/>
            <a:ext cx="1207043" cy="132722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Michigan</a:t>
            </a:r>
            <a:endParaRPr lang="en-US" dirty="0"/>
          </a:p>
        </p:txBody>
      </p:sp>
      <p:sp>
        <p:nvSpPr>
          <p:cNvPr id="31" name="Can 30"/>
          <p:cNvSpPr/>
          <p:nvPr/>
        </p:nvSpPr>
        <p:spPr>
          <a:xfrm>
            <a:off x="4196494" y="4633918"/>
            <a:ext cx="1287170" cy="1367526"/>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Indiana</a:t>
            </a:r>
            <a:endParaRPr lang="en-US" dirty="0" smtClean="0"/>
          </a:p>
        </p:txBody>
      </p:sp>
      <p:sp>
        <p:nvSpPr>
          <p:cNvPr id="2" name="Rectangle 1"/>
          <p:cNvSpPr/>
          <p:nvPr/>
        </p:nvSpPr>
        <p:spPr>
          <a:xfrm>
            <a:off x="651682" y="623667"/>
            <a:ext cx="8179662" cy="2092881"/>
          </a:xfrm>
          <a:prstGeom prst="rect">
            <a:avLst/>
          </a:prstGeom>
        </p:spPr>
        <p:txBody>
          <a:bodyPr wrap="square">
            <a:spAutoFit/>
          </a:bodyPr>
          <a:lstStyle/>
          <a:p>
            <a:r>
              <a:rPr lang="en-US" sz="2600" dirty="0"/>
              <a:t>Reliability – ensure integrity</a:t>
            </a:r>
          </a:p>
          <a:p>
            <a:r>
              <a:rPr lang="en-US" sz="2600" dirty="0"/>
              <a:t>Redundancy – in single and multiple sites</a:t>
            </a:r>
          </a:p>
          <a:p>
            <a:r>
              <a:rPr lang="en-US" sz="2600" dirty="0"/>
              <a:t>Scalability – including ease of management</a:t>
            </a:r>
          </a:p>
          <a:p>
            <a:r>
              <a:rPr lang="en-US" sz="2600" dirty="0"/>
              <a:t>Accessibility – for repository processes and services</a:t>
            </a:r>
          </a:p>
          <a:p>
            <a:r>
              <a:rPr lang="en-US" sz="2600" dirty="0"/>
              <a:t>Platform-independence – for data/object management</a:t>
            </a:r>
          </a:p>
        </p:txBody>
      </p:sp>
    </p:spTree>
    <p:extLst>
      <p:ext uri="{BB962C8B-B14F-4D97-AF65-F5344CB8AC3E}">
        <p14:creationId xmlns:p14="http://schemas.microsoft.com/office/powerpoint/2010/main" val="19043495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759022" y="3823572"/>
            <a:ext cx="1614358" cy="492443"/>
          </a:xfrm>
          <a:prstGeom prst="rect">
            <a:avLst/>
          </a:prstGeom>
          <a:noFill/>
        </p:spPr>
        <p:txBody>
          <a:bodyPr wrap="square" rtlCol="0">
            <a:spAutoFit/>
          </a:bodyPr>
          <a:lstStyle/>
          <a:p>
            <a:r>
              <a:rPr lang="en-US" sz="2600" dirty="0" smtClean="0"/>
              <a:t>Storage</a:t>
            </a:r>
          </a:p>
        </p:txBody>
      </p:sp>
      <p:sp>
        <p:nvSpPr>
          <p:cNvPr id="28" name="Rounded Rectangle 27"/>
          <p:cNvSpPr/>
          <p:nvPr/>
        </p:nvSpPr>
        <p:spPr>
          <a:xfrm>
            <a:off x="2937683" y="3639795"/>
            <a:ext cx="3108791" cy="280855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an 28"/>
          <p:cNvSpPr/>
          <p:nvPr/>
        </p:nvSpPr>
        <p:spPr>
          <a:xfrm>
            <a:off x="3080039" y="4384300"/>
            <a:ext cx="1207043" cy="132722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Michigan</a:t>
            </a:r>
            <a:endParaRPr lang="en-US" dirty="0"/>
          </a:p>
        </p:txBody>
      </p:sp>
      <p:sp>
        <p:nvSpPr>
          <p:cNvPr id="31" name="Can 30"/>
          <p:cNvSpPr/>
          <p:nvPr/>
        </p:nvSpPr>
        <p:spPr>
          <a:xfrm>
            <a:off x="4196494" y="4633918"/>
            <a:ext cx="1287170" cy="1367526"/>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Indiana</a:t>
            </a:r>
            <a:endParaRPr lang="en-US" dirty="0" smtClean="0"/>
          </a:p>
        </p:txBody>
      </p:sp>
      <p:sp>
        <p:nvSpPr>
          <p:cNvPr id="2" name="Rectangle 1"/>
          <p:cNvSpPr/>
          <p:nvPr/>
        </p:nvSpPr>
        <p:spPr>
          <a:xfrm>
            <a:off x="632442" y="392739"/>
            <a:ext cx="8179662" cy="3046988"/>
          </a:xfrm>
          <a:prstGeom prst="rect">
            <a:avLst/>
          </a:prstGeom>
        </p:spPr>
        <p:txBody>
          <a:bodyPr wrap="square">
            <a:spAutoFit/>
          </a:bodyPr>
          <a:lstStyle/>
          <a:p>
            <a:r>
              <a:rPr lang="en-US" sz="2400" dirty="0" smtClean="0"/>
              <a:t>EMC </a:t>
            </a:r>
            <a:r>
              <a:rPr lang="en-US" sz="2400" dirty="0" err="1" smtClean="0"/>
              <a:t>Isilon</a:t>
            </a:r>
            <a:r>
              <a:rPr lang="en-US" sz="2400" dirty="0" smtClean="0"/>
              <a:t> storage</a:t>
            </a:r>
          </a:p>
          <a:p>
            <a:pPr marL="457200" indent="-228600">
              <a:buFont typeface="Arial" pitchFamily="34" charset="0"/>
              <a:buChar char="•"/>
            </a:pPr>
            <a:r>
              <a:rPr lang="en-US" sz="2400" dirty="0" smtClean="0"/>
              <a:t>Disk</a:t>
            </a:r>
            <a:r>
              <a:rPr lang="en-US" sz="2400" dirty="0"/>
              <a:t>-</a:t>
            </a:r>
            <a:r>
              <a:rPr lang="en-US" sz="2400" dirty="0" smtClean="0"/>
              <a:t>based</a:t>
            </a:r>
          </a:p>
          <a:p>
            <a:pPr marL="457200" indent="-228600">
              <a:buFont typeface="Arial" pitchFamily="34" charset="0"/>
              <a:buChar char="•"/>
            </a:pPr>
            <a:r>
              <a:rPr lang="en-US" sz="2400" dirty="0" smtClean="0"/>
              <a:t>Load</a:t>
            </a:r>
            <a:r>
              <a:rPr lang="en-US" sz="2400" dirty="0"/>
              <a:t>-balancing and fail-over </a:t>
            </a:r>
          </a:p>
          <a:p>
            <a:pPr marL="457200" indent="-228600">
              <a:buFont typeface="Arial" pitchFamily="34" charset="0"/>
              <a:buChar char="•"/>
            </a:pPr>
            <a:r>
              <a:rPr lang="en-US" sz="2400" dirty="0"/>
              <a:t>Internal redundancy (N+3)</a:t>
            </a:r>
          </a:p>
          <a:p>
            <a:pPr marL="457200" indent="-228600">
              <a:buFont typeface="Arial" pitchFamily="34" charset="0"/>
              <a:buChar char="•"/>
            </a:pPr>
            <a:r>
              <a:rPr lang="en-US" sz="2400" dirty="0"/>
              <a:t>Efficient, reliable replication (daily)</a:t>
            </a:r>
          </a:p>
          <a:p>
            <a:pPr marL="457200" indent="-228600">
              <a:buFont typeface="Arial" pitchFamily="34" charset="0"/>
              <a:buChar char="•"/>
            </a:pPr>
            <a:r>
              <a:rPr lang="en-US" sz="2400" dirty="0"/>
              <a:t>Continual checks on data integrity</a:t>
            </a:r>
          </a:p>
          <a:p>
            <a:pPr marL="457200" indent="-228600">
              <a:buFont typeface="Arial" pitchFamily="34" charset="0"/>
              <a:buChar char="•"/>
            </a:pPr>
            <a:r>
              <a:rPr lang="en-US" sz="2400" dirty="0"/>
              <a:t>Detection and repair of corrupt disk sectors</a:t>
            </a:r>
          </a:p>
          <a:p>
            <a:pPr marL="457200" indent="-228600">
              <a:buFont typeface="Arial" pitchFamily="34" charset="0"/>
              <a:buChar char="•"/>
            </a:pPr>
            <a:r>
              <a:rPr lang="en-US" sz="2400" dirty="0"/>
              <a:t>Scalable (single file system up to 5 petabytes)</a:t>
            </a:r>
          </a:p>
        </p:txBody>
      </p:sp>
    </p:spTree>
    <p:extLst>
      <p:ext uri="{BB962C8B-B14F-4D97-AF65-F5344CB8AC3E}">
        <p14:creationId xmlns:p14="http://schemas.microsoft.com/office/powerpoint/2010/main" val="616079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759022" y="3823572"/>
            <a:ext cx="1614358" cy="492443"/>
          </a:xfrm>
          <a:prstGeom prst="rect">
            <a:avLst/>
          </a:prstGeom>
          <a:noFill/>
        </p:spPr>
        <p:txBody>
          <a:bodyPr wrap="square" rtlCol="0">
            <a:spAutoFit/>
          </a:bodyPr>
          <a:lstStyle/>
          <a:p>
            <a:r>
              <a:rPr lang="en-US" sz="2600" dirty="0" smtClean="0"/>
              <a:t>Storage</a:t>
            </a:r>
          </a:p>
        </p:txBody>
      </p:sp>
      <p:sp>
        <p:nvSpPr>
          <p:cNvPr id="28" name="Rounded Rectangle 27"/>
          <p:cNvSpPr/>
          <p:nvPr/>
        </p:nvSpPr>
        <p:spPr>
          <a:xfrm>
            <a:off x="2937683" y="3639795"/>
            <a:ext cx="3108791" cy="280855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an 28"/>
          <p:cNvSpPr/>
          <p:nvPr/>
        </p:nvSpPr>
        <p:spPr>
          <a:xfrm>
            <a:off x="3080039" y="4384300"/>
            <a:ext cx="1207043" cy="132722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Michigan</a:t>
            </a:r>
            <a:endParaRPr lang="en-US" dirty="0"/>
          </a:p>
        </p:txBody>
      </p:sp>
      <p:sp>
        <p:nvSpPr>
          <p:cNvPr id="31" name="Can 30"/>
          <p:cNvSpPr/>
          <p:nvPr/>
        </p:nvSpPr>
        <p:spPr>
          <a:xfrm>
            <a:off x="4196494" y="4633918"/>
            <a:ext cx="1287170" cy="1367526"/>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Indiana</a:t>
            </a:r>
            <a:endParaRPr lang="en-US" dirty="0" smtClean="0"/>
          </a:p>
        </p:txBody>
      </p:sp>
      <p:sp>
        <p:nvSpPr>
          <p:cNvPr id="2" name="Rectangle 1"/>
          <p:cNvSpPr/>
          <p:nvPr/>
        </p:nvSpPr>
        <p:spPr>
          <a:xfrm>
            <a:off x="632442" y="392739"/>
            <a:ext cx="8179662" cy="1938992"/>
          </a:xfrm>
          <a:prstGeom prst="rect">
            <a:avLst/>
          </a:prstGeom>
        </p:spPr>
        <p:txBody>
          <a:bodyPr wrap="square">
            <a:spAutoFit/>
          </a:bodyPr>
          <a:lstStyle/>
          <a:p>
            <a:r>
              <a:rPr lang="en-US" sz="2400" dirty="0" smtClean="0"/>
              <a:t>Object integrity</a:t>
            </a:r>
          </a:p>
          <a:p>
            <a:pPr marL="342900" indent="-342900">
              <a:buFont typeface="Arial"/>
              <a:buChar char="•"/>
            </a:pPr>
            <a:r>
              <a:rPr lang="en-US" sz="2400" dirty="0" smtClean="0"/>
              <a:t>Continual checks on data integrity</a:t>
            </a:r>
          </a:p>
          <a:p>
            <a:pPr marL="342900" indent="-342900">
              <a:buFont typeface="Arial"/>
              <a:buChar char="•"/>
            </a:pPr>
            <a:r>
              <a:rPr lang="en-US" sz="2400" dirty="0" smtClean="0"/>
              <a:t>Detection </a:t>
            </a:r>
            <a:r>
              <a:rPr lang="en-US" sz="2400" dirty="0"/>
              <a:t>and repair of corrupt disk </a:t>
            </a:r>
            <a:r>
              <a:rPr lang="en-US" sz="2400" dirty="0" smtClean="0"/>
              <a:t>sectors</a:t>
            </a:r>
          </a:p>
          <a:p>
            <a:pPr marL="342900" indent="-342900">
              <a:buFont typeface="Arial"/>
              <a:buChar char="•"/>
            </a:pPr>
            <a:r>
              <a:rPr lang="en-US" sz="2400" dirty="0"/>
              <a:t>Fixity checks on ingest</a:t>
            </a:r>
          </a:p>
          <a:p>
            <a:pPr marL="342900" indent="-342900">
              <a:buFont typeface="Arial"/>
              <a:buChar char="•"/>
            </a:pPr>
            <a:r>
              <a:rPr lang="en-US" sz="2400" dirty="0"/>
              <a:t>Periodic checks on fixity of all </a:t>
            </a:r>
            <a:r>
              <a:rPr lang="en-US" sz="2400" dirty="0" smtClean="0"/>
              <a:t>objects</a:t>
            </a:r>
            <a:endParaRPr lang="en-US" sz="2400" dirty="0"/>
          </a:p>
        </p:txBody>
      </p:sp>
    </p:spTree>
    <p:extLst>
      <p:ext uri="{BB962C8B-B14F-4D97-AF65-F5344CB8AC3E}">
        <p14:creationId xmlns:p14="http://schemas.microsoft.com/office/powerpoint/2010/main" val="2737888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&amp; Management</a:t>
            </a:r>
            <a:endParaRPr lang="en-US" dirty="0"/>
          </a:p>
        </p:txBody>
      </p:sp>
      <p:sp>
        <p:nvSpPr>
          <p:cNvPr id="5" name="Flowchart: Multidocument 486"/>
          <p:cNvSpPr/>
          <p:nvPr/>
        </p:nvSpPr>
        <p:spPr>
          <a:xfrm>
            <a:off x="3770883" y="2771634"/>
            <a:ext cx="1048485" cy="809148"/>
          </a:xfrm>
          <a:prstGeom prst="flowChartMultidocumen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images</a:t>
            </a:r>
            <a:endParaRPr lang="en-US" dirty="0">
              <a:solidFill>
                <a:schemeClr val="tx1"/>
              </a:solidFill>
            </a:endParaRPr>
          </a:p>
        </p:txBody>
      </p:sp>
      <p:pic>
        <p:nvPicPr>
          <p:cNvPr id="10" name="Picture 4"/>
          <p:cNvPicPr>
            <a:picLocks noChangeAspect="1" noChangeArrowheads="1"/>
          </p:cNvPicPr>
          <p:nvPr/>
        </p:nvPicPr>
        <p:blipFill>
          <a:blip r:embed="rId3"/>
          <a:srcRect/>
          <a:stretch>
            <a:fillRect/>
          </a:stretch>
        </p:blipFill>
        <p:spPr bwMode="auto">
          <a:xfrm>
            <a:off x="424292" y="1730262"/>
            <a:ext cx="1234215" cy="822438"/>
          </a:xfrm>
          <a:prstGeom prst="rect">
            <a:avLst/>
          </a:prstGeom>
          <a:noFill/>
          <a:ln w="9525">
            <a:noFill/>
            <a:miter lim="800000"/>
            <a:headEnd/>
            <a:tailEnd/>
          </a:ln>
          <a:effectLst/>
        </p:spPr>
      </p:pic>
      <p:sp>
        <p:nvSpPr>
          <p:cNvPr id="11" name="TextBox 10"/>
          <p:cNvSpPr txBox="1"/>
          <p:nvPr/>
        </p:nvSpPr>
        <p:spPr>
          <a:xfrm>
            <a:off x="850901" y="7956550"/>
            <a:ext cx="368300" cy="307777"/>
          </a:xfrm>
          <a:prstGeom prst="rect">
            <a:avLst/>
          </a:prstGeom>
          <a:noFill/>
        </p:spPr>
        <p:txBody>
          <a:bodyPr wrap="square" rtlCol="0">
            <a:spAutoFit/>
          </a:bodyPr>
          <a:lstStyle/>
          <a:p>
            <a:pPr algn="ctr"/>
            <a:r>
              <a:rPr lang="en-US" sz="700" b="1" dirty="0" smtClean="0"/>
              <a:t>bib</a:t>
            </a:r>
          </a:p>
          <a:p>
            <a:pPr algn="ctr"/>
            <a:r>
              <a:rPr lang="en-US" sz="700" b="1" dirty="0" smtClean="0"/>
              <a:t>data</a:t>
            </a:r>
          </a:p>
        </p:txBody>
      </p:sp>
      <p:sp>
        <p:nvSpPr>
          <p:cNvPr id="12" name="TextBox 11"/>
          <p:cNvSpPr txBox="1"/>
          <p:nvPr/>
        </p:nvSpPr>
        <p:spPr>
          <a:xfrm>
            <a:off x="1003301" y="8108950"/>
            <a:ext cx="368300" cy="307777"/>
          </a:xfrm>
          <a:prstGeom prst="rect">
            <a:avLst/>
          </a:prstGeom>
          <a:noFill/>
        </p:spPr>
        <p:txBody>
          <a:bodyPr wrap="square" rtlCol="0">
            <a:spAutoFit/>
          </a:bodyPr>
          <a:lstStyle/>
          <a:p>
            <a:pPr algn="ctr"/>
            <a:r>
              <a:rPr lang="en-US" sz="700" b="1" dirty="0" smtClean="0"/>
              <a:t>bib</a:t>
            </a:r>
          </a:p>
          <a:p>
            <a:pPr algn="ctr"/>
            <a:r>
              <a:rPr lang="en-US" sz="700" b="1" dirty="0" smtClean="0"/>
              <a:t>data</a:t>
            </a:r>
          </a:p>
        </p:txBody>
      </p:sp>
      <p:sp>
        <p:nvSpPr>
          <p:cNvPr id="13" name="Flowchart: Document 298"/>
          <p:cNvSpPr/>
          <p:nvPr/>
        </p:nvSpPr>
        <p:spPr>
          <a:xfrm>
            <a:off x="889000" y="7966202"/>
            <a:ext cx="298450" cy="33324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tx1"/>
              </a:solidFill>
            </a:endParaRPr>
          </a:p>
        </p:txBody>
      </p:sp>
      <p:sp>
        <p:nvSpPr>
          <p:cNvPr id="14" name="Flowchart: Document 298"/>
          <p:cNvSpPr/>
          <p:nvPr/>
        </p:nvSpPr>
        <p:spPr>
          <a:xfrm>
            <a:off x="1041400" y="8118602"/>
            <a:ext cx="298450" cy="33324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tx1"/>
              </a:solidFill>
            </a:endParaRPr>
          </a:p>
        </p:txBody>
      </p:sp>
      <p:sp>
        <p:nvSpPr>
          <p:cNvPr id="15" name="Flowchart: Document 173"/>
          <p:cNvSpPr/>
          <p:nvPr/>
        </p:nvSpPr>
        <p:spPr>
          <a:xfrm>
            <a:off x="6234684" y="2771634"/>
            <a:ext cx="935957" cy="80914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Source METS</a:t>
            </a:r>
            <a:endParaRPr lang="en-US" dirty="0">
              <a:solidFill>
                <a:schemeClr val="tx1"/>
              </a:solidFill>
            </a:endParaRPr>
          </a:p>
        </p:txBody>
      </p:sp>
      <p:sp>
        <p:nvSpPr>
          <p:cNvPr id="16" name="Flowchart: Multidocument 486"/>
          <p:cNvSpPr/>
          <p:nvPr/>
        </p:nvSpPr>
        <p:spPr>
          <a:xfrm>
            <a:off x="5056609" y="2771634"/>
            <a:ext cx="1048485" cy="809148"/>
          </a:xfrm>
          <a:prstGeom prst="flowChartMultidocumen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text</a:t>
            </a:r>
            <a:endParaRPr lang="en-US" dirty="0">
              <a:solidFill>
                <a:schemeClr val="tx1"/>
              </a:solidFill>
            </a:endParaRPr>
          </a:p>
        </p:txBody>
      </p:sp>
      <p:sp>
        <p:nvSpPr>
          <p:cNvPr id="17" name="Flowchart: Document 173"/>
          <p:cNvSpPr/>
          <p:nvPr/>
        </p:nvSpPr>
        <p:spPr>
          <a:xfrm>
            <a:off x="4077693" y="4001182"/>
            <a:ext cx="978916" cy="846287"/>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HT</a:t>
            </a:r>
          </a:p>
          <a:p>
            <a:pPr algn="ctr"/>
            <a:r>
              <a:rPr lang="en-US" dirty="0" smtClean="0">
                <a:solidFill>
                  <a:schemeClr val="tx1"/>
                </a:solidFill>
              </a:rPr>
              <a:t>METS</a:t>
            </a:r>
            <a:endParaRPr lang="en-US" dirty="0">
              <a:solidFill>
                <a:schemeClr val="tx1"/>
              </a:solidFill>
            </a:endParaRPr>
          </a:p>
        </p:txBody>
      </p:sp>
      <p:sp>
        <p:nvSpPr>
          <p:cNvPr id="20" name="Rectangle 19"/>
          <p:cNvSpPr/>
          <p:nvPr/>
        </p:nvSpPr>
        <p:spPr>
          <a:xfrm>
            <a:off x="3542284" y="2662153"/>
            <a:ext cx="3845816" cy="103292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4"/>
          <a:stretch>
            <a:fillRect/>
          </a:stretch>
        </p:blipFill>
        <p:spPr>
          <a:xfrm>
            <a:off x="7082000" y="3477882"/>
            <a:ext cx="612200" cy="612200"/>
          </a:xfrm>
          <a:prstGeom prst="rect">
            <a:avLst/>
          </a:prstGeom>
        </p:spPr>
      </p:pic>
      <p:sp>
        <p:nvSpPr>
          <p:cNvPr id="18" name="TextBox 17"/>
          <p:cNvSpPr txBox="1"/>
          <p:nvPr/>
        </p:nvSpPr>
        <p:spPr>
          <a:xfrm>
            <a:off x="2120900" y="1943100"/>
            <a:ext cx="6045200" cy="461665"/>
          </a:xfrm>
          <a:prstGeom prst="rect">
            <a:avLst/>
          </a:prstGeom>
          <a:noFill/>
        </p:spPr>
        <p:txBody>
          <a:bodyPr wrap="square" rtlCol="0">
            <a:spAutoFit/>
          </a:bodyPr>
          <a:lstStyle/>
          <a:p>
            <a:r>
              <a:rPr lang="en-US" sz="2400" dirty="0" smtClean="0"/>
              <a:t>../</a:t>
            </a:r>
            <a:r>
              <a:rPr lang="en-US" sz="2400" dirty="0" smtClean="0">
                <a:solidFill>
                  <a:srgbClr val="000000"/>
                </a:solidFill>
              </a:rPr>
              <a:t>uc1</a:t>
            </a:r>
            <a:r>
              <a:rPr lang="en-US" sz="2400" dirty="0" smtClean="0"/>
              <a:t>/pairtree_root/b3/54/34/86/b34543486</a:t>
            </a:r>
            <a:endParaRPr lang="en-US" sz="2400" dirty="0"/>
          </a:p>
        </p:txBody>
      </p:sp>
      <p:sp>
        <p:nvSpPr>
          <p:cNvPr id="21" name="TextBox 20"/>
          <p:cNvSpPr txBox="1"/>
          <p:nvPr/>
        </p:nvSpPr>
        <p:spPr>
          <a:xfrm>
            <a:off x="889000" y="2927317"/>
            <a:ext cx="2184400" cy="461665"/>
          </a:xfrm>
          <a:prstGeom prst="rect">
            <a:avLst/>
          </a:prstGeom>
          <a:noFill/>
        </p:spPr>
        <p:txBody>
          <a:bodyPr wrap="square" rtlCol="0">
            <a:spAutoFit/>
          </a:bodyPr>
          <a:lstStyle/>
          <a:p>
            <a:r>
              <a:rPr lang="en-US" sz="2400" dirty="0" smtClean="0"/>
              <a:t>b34543486.zip</a:t>
            </a:r>
          </a:p>
        </p:txBody>
      </p:sp>
      <p:sp>
        <p:nvSpPr>
          <p:cNvPr id="22" name="TextBox 21"/>
          <p:cNvSpPr txBox="1"/>
          <p:nvPr/>
        </p:nvSpPr>
        <p:spPr>
          <a:xfrm>
            <a:off x="889000" y="4149136"/>
            <a:ext cx="3060700" cy="461665"/>
          </a:xfrm>
          <a:prstGeom prst="rect">
            <a:avLst/>
          </a:prstGeom>
          <a:noFill/>
        </p:spPr>
        <p:txBody>
          <a:bodyPr wrap="square" rtlCol="0">
            <a:spAutoFit/>
          </a:bodyPr>
          <a:lstStyle/>
          <a:p>
            <a:r>
              <a:rPr lang="en-US" sz="2400" dirty="0" smtClean="0"/>
              <a:t>b34543486.mets.xml</a:t>
            </a:r>
          </a:p>
        </p:txBody>
      </p:sp>
    </p:spTree>
    <p:extLst>
      <p:ext uri="{BB962C8B-B14F-4D97-AF65-F5344CB8AC3E}">
        <p14:creationId xmlns:p14="http://schemas.microsoft.com/office/powerpoint/2010/main" val="288608481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&amp; Management</a:t>
            </a:r>
            <a:endParaRPr lang="en-US" dirty="0"/>
          </a:p>
        </p:txBody>
      </p:sp>
      <p:sp>
        <p:nvSpPr>
          <p:cNvPr id="5" name="Flowchart: Multidocument 486"/>
          <p:cNvSpPr/>
          <p:nvPr/>
        </p:nvSpPr>
        <p:spPr>
          <a:xfrm>
            <a:off x="3770883" y="2771634"/>
            <a:ext cx="1048485" cy="809148"/>
          </a:xfrm>
          <a:prstGeom prst="flowChartMultidocumen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images</a:t>
            </a:r>
            <a:endParaRPr lang="en-US" dirty="0">
              <a:solidFill>
                <a:schemeClr val="tx1"/>
              </a:solidFill>
            </a:endParaRPr>
          </a:p>
        </p:txBody>
      </p:sp>
      <p:pic>
        <p:nvPicPr>
          <p:cNvPr id="10" name="Picture 4"/>
          <p:cNvPicPr>
            <a:picLocks noChangeAspect="1" noChangeArrowheads="1"/>
          </p:cNvPicPr>
          <p:nvPr/>
        </p:nvPicPr>
        <p:blipFill>
          <a:blip r:embed="rId3"/>
          <a:srcRect/>
          <a:stretch>
            <a:fillRect/>
          </a:stretch>
        </p:blipFill>
        <p:spPr bwMode="auto">
          <a:xfrm>
            <a:off x="424292" y="1730262"/>
            <a:ext cx="1234215" cy="822438"/>
          </a:xfrm>
          <a:prstGeom prst="rect">
            <a:avLst/>
          </a:prstGeom>
          <a:noFill/>
          <a:ln w="9525">
            <a:noFill/>
            <a:miter lim="800000"/>
            <a:headEnd/>
            <a:tailEnd/>
          </a:ln>
          <a:effectLst/>
        </p:spPr>
      </p:pic>
      <p:sp>
        <p:nvSpPr>
          <p:cNvPr id="11" name="TextBox 10"/>
          <p:cNvSpPr txBox="1"/>
          <p:nvPr/>
        </p:nvSpPr>
        <p:spPr>
          <a:xfrm>
            <a:off x="850901" y="7956550"/>
            <a:ext cx="368300" cy="307777"/>
          </a:xfrm>
          <a:prstGeom prst="rect">
            <a:avLst/>
          </a:prstGeom>
          <a:noFill/>
        </p:spPr>
        <p:txBody>
          <a:bodyPr wrap="square" rtlCol="0">
            <a:spAutoFit/>
          </a:bodyPr>
          <a:lstStyle/>
          <a:p>
            <a:pPr algn="ctr"/>
            <a:r>
              <a:rPr lang="en-US" sz="700" b="1" dirty="0" smtClean="0"/>
              <a:t>bib</a:t>
            </a:r>
          </a:p>
          <a:p>
            <a:pPr algn="ctr"/>
            <a:r>
              <a:rPr lang="en-US" sz="700" b="1" dirty="0" smtClean="0"/>
              <a:t>data</a:t>
            </a:r>
          </a:p>
        </p:txBody>
      </p:sp>
      <p:sp>
        <p:nvSpPr>
          <p:cNvPr id="12" name="TextBox 11"/>
          <p:cNvSpPr txBox="1"/>
          <p:nvPr/>
        </p:nvSpPr>
        <p:spPr>
          <a:xfrm>
            <a:off x="1003301" y="8108950"/>
            <a:ext cx="368300" cy="307777"/>
          </a:xfrm>
          <a:prstGeom prst="rect">
            <a:avLst/>
          </a:prstGeom>
          <a:noFill/>
        </p:spPr>
        <p:txBody>
          <a:bodyPr wrap="square" rtlCol="0">
            <a:spAutoFit/>
          </a:bodyPr>
          <a:lstStyle/>
          <a:p>
            <a:pPr algn="ctr"/>
            <a:r>
              <a:rPr lang="en-US" sz="700" b="1" dirty="0" smtClean="0"/>
              <a:t>bib</a:t>
            </a:r>
          </a:p>
          <a:p>
            <a:pPr algn="ctr"/>
            <a:r>
              <a:rPr lang="en-US" sz="700" b="1" dirty="0" smtClean="0"/>
              <a:t>data</a:t>
            </a:r>
          </a:p>
        </p:txBody>
      </p:sp>
      <p:sp>
        <p:nvSpPr>
          <p:cNvPr id="13" name="Flowchart: Document 298"/>
          <p:cNvSpPr/>
          <p:nvPr/>
        </p:nvSpPr>
        <p:spPr>
          <a:xfrm>
            <a:off x="889000" y="7966202"/>
            <a:ext cx="298450" cy="33324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tx1"/>
              </a:solidFill>
            </a:endParaRPr>
          </a:p>
        </p:txBody>
      </p:sp>
      <p:sp>
        <p:nvSpPr>
          <p:cNvPr id="14" name="Flowchart: Document 298"/>
          <p:cNvSpPr/>
          <p:nvPr/>
        </p:nvSpPr>
        <p:spPr>
          <a:xfrm>
            <a:off x="1041400" y="8118602"/>
            <a:ext cx="298450" cy="33324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tx1"/>
              </a:solidFill>
            </a:endParaRPr>
          </a:p>
        </p:txBody>
      </p:sp>
      <p:sp>
        <p:nvSpPr>
          <p:cNvPr id="15" name="Flowchart: Document 173"/>
          <p:cNvSpPr/>
          <p:nvPr/>
        </p:nvSpPr>
        <p:spPr>
          <a:xfrm>
            <a:off x="6234684" y="2771634"/>
            <a:ext cx="935957" cy="80914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Source METS</a:t>
            </a:r>
            <a:endParaRPr lang="en-US" dirty="0">
              <a:solidFill>
                <a:schemeClr val="tx1"/>
              </a:solidFill>
            </a:endParaRPr>
          </a:p>
        </p:txBody>
      </p:sp>
      <p:sp>
        <p:nvSpPr>
          <p:cNvPr id="16" name="Flowchart: Multidocument 486"/>
          <p:cNvSpPr/>
          <p:nvPr/>
        </p:nvSpPr>
        <p:spPr>
          <a:xfrm>
            <a:off x="5056609" y="2771634"/>
            <a:ext cx="1048485" cy="809148"/>
          </a:xfrm>
          <a:prstGeom prst="flowChartMultidocumen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text</a:t>
            </a:r>
            <a:endParaRPr lang="en-US" dirty="0">
              <a:solidFill>
                <a:schemeClr val="tx1"/>
              </a:solidFill>
            </a:endParaRPr>
          </a:p>
        </p:txBody>
      </p:sp>
      <p:sp>
        <p:nvSpPr>
          <p:cNvPr id="17" name="Flowchart: Document 173"/>
          <p:cNvSpPr/>
          <p:nvPr/>
        </p:nvSpPr>
        <p:spPr>
          <a:xfrm>
            <a:off x="4077693" y="4001182"/>
            <a:ext cx="978916" cy="846287"/>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HT</a:t>
            </a:r>
          </a:p>
          <a:p>
            <a:pPr algn="ctr"/>
            <a:r>
              <a:rPr lang="en-US" dirty="0" smtClean="0">
                <a:solidFill>
                  <a:schemeClr val="tx1"/>
                </a:solidFill>
              </a:rPr>
              <a:t>METS</a:t>
            </a:r>
            <a:endParaRPr lang="en-US" dirty="0">
              <a:solidFill>
                <a:schemeClr val="tx1"/>
              </a:solidFill>
            </a:endParaRPr>
          </a:p>
        </p:txBody>
      </p:sp>
      <p:sp>
        <p:nvSpPr>
          <p:cNvPr id="20" name="Rectangle 19"/>
          <p:cNvSpPr/>
          <p:nvPr/>
        </p:nvSpPr>
        <p:spPr>
          <a:xfrm>
            <a:off x="3542284" y="2662153"/>
            <a:ext cx="3845816" cy="103292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4"/>
          <a:stretch>
            <a:fillRect/>
          </a:stretch>
        </p:blipFill>
        <p:spPr>
          <a:xfrm>
            <a:off x="7082000" y="3477882"/>
            <a:ext cx="612200" cy="612200"/>
          </a:xfrm>
          <a:prstGeom prst="rect">
            <a:avLst/>
          </a:prstGeom>
        </p:spPr>
      </p:pic>
      <p:sp>
        <p:nvSpPr>
          <p:cNvPr id="18" name="TextBox 17"/>
          <p:cNvSpPr txBox="1"/>
          <p:nvPr/>
        </p:nvSpPr>
        <p:spPr>
          <a:xfrm>
            <a:off x="2120900" y="1943100"/>
            <a:ext cx="6045200" cy="461665"/>
          </a:xfrm>
          <a:prstGeom prst="rect">
            <a:avLst/>
          </a:prstGeom>
          <a:noFill/>
        </p:spPr>
        <p:txBody>
          <a:bodyPr wrap="square" rtlCol="0">
            <a:spAutoFit/>
          </a:bodyPr>
          <a:lstStyle/>
          <a:p>
            <a:r>
              <a:rPr lang="en-US" sz="2400" dirty="0" smtClean="0"/>
              <a:t>../</a:t>
            </a:r>
            <a:r>
              <a:rPr lang="en-US" sz="2400" dirty="0" smtClean="0">
                <a:solidFill>
                  <a:srgbClr val="000000"/>
                </a:solidFill>
              </a:rPr>
              <a:t>uc1</a:t>
            </a:r>
            <a:r>
              <a:rPr lang="en-US" sz="2400" dirty="0" smtClean="0"/>
              <a:t>/pairtree_root/b3/54/34/86/b34543486</a:t>
            </a:r>
            <a:endParaRPr lang="en-US" sz="2400" dirty="0"/>
          </a:p>
        </p:txBody>
      </p:sp>
      <p:sp>
        <p:nvSpPr>
          <p:cNvPr id="21" name="TextBox 20"/>
          <p:cNvSpPr txBox="1"/>
          <p:nvPr/>
        </p:nvSpPr>
        <p:spPr>
          <a:xfrm>
            <a:off x="889000" y="2927317"/>
            <a:ext cx="2184400" cy="461665"/>
          </a:xfrm>
          <a:prstGeom prst="rect">
            <a:avLst/>
          </a:prstGeom>
          <a:noFill/>
        </p:spPr>
        <p:txBody>
          <a:bodyPr wrap="square" rtlCol="0">
            <a:spAutoFit/>
          </a:bodyPr>
          <a:lstStyle/>
          <a:p>
            <a:r>
              <a:rPr lang="en-US" sz="2400" dirty="0" smtClean="0"/>
              <a:t>b34543486.zip</a:t>
            </a:r>
          </a:p>
        </p:txBody>
      </p:sp>
      <p:sp>
        <p:nvSpPr>
          <p:cNvPr id="22" name="TextBox 21"/>
          <p:cNvSpPr txBox="1"/>
          <p:nvPr/>
        </p:nvSpPr>
        <p:spPr>
          <a:xfrm>
            <a:off x="889000" y="4149136"/>
            <a:ext cx="3060700" cy="461665"/>
          </a:xfrm>
          <a:prstGeom prst="rect">
            <a:avLst/>
          </a:prstGeom>
          <a:noFill/>
        </p:spPr>
        <p:txBody>
          <a:bodyPr wrap="square" rtlCol="0">
            <a:spAutoFit/>
          </a:bodyPr>
          <a:lstStyle/>
          <a:p>
            <a:r>
              <a:rPr lang="en-US" sz="2400" dirty="0" smtClean="0"/>
              <a:t>b34543486.mets.xml</a:t>
            </a:r>
          </a:p>
        </p:txBody>
      </p:sp>
      <p:sp>
        <p:nvSpPr>
          <p:cNvPr id="25" name="Rectangle 24"/>
          <p:cNvSpPr/>
          <p:nvPr/>
        </p:nvSpPr>
        <p:spPr>
          <a:xfrm>
            <a:off x="2443530" y="1846880"/>
            <a:ext cx="629869" cy="71905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710624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&amp; Management</a:t>
            </a:r>
            <a:endParaRPr lang="en-US" dirty="0"/>
          </a:p>
        </p:txBody>
      </p:sp>
      <p:sp>
        <p:nvSpPr>
          <p:cNvPr id="5" name="Flowchart: Multidocument 486"/>
          <p:cNvSpPr/>
          <p:nvPr/>
        </p:nvSpPr>
        <p:spPr>
          <a:xfrm>
            <a:off x="3770883" y="2771634"/>
            <a:ext cx="1048485" cy="809148"/>
          </a:xfrm>
          <a:prstGeom prst="flowChartMultidocumen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images</a:t>
            </a:r>
            <a:endParaRPr lang="en-US" dirty="0">
              <a:solidFill>
                <a:schemeClr val="tx1"/>
              </a:solidFill>
            </a:endParaRPr>
          </a:p>
        </p:txBody>
      </p:sp>
      <p:pic>
        <p:nvPicPr>
          <p:cNvPr id="10" name="Picture 4"/>
          <p:cNvPicPr>
            <a:picLocks noChangeAspect="1" noChangeArrowheads="1"/>
          </p:cNvPicPr>
          <p:nvPr/>
        </p:nvPicPr>
        <p:blipFill>
          <a:blip r:embed="rId3"/>
          <a:srcRect/>
          <a:stretch>
            <a:fillRect/>
          </a:stretch>
        </p:blipFill>
        <p:spPr bwMode="auto">
          <a:xfrm>
            <a:off x="424292" y="1730262"/>
            <a:ext cx="1234215" cy="822438"/>
          </a:xfrm>
          <a:prstGeom prst="rect">
            <a:avLst/>
          </a:prstGeom>
          <a:noFill/>
          <a:ln w="9525">
            <a:noFill/>
            <a:miter lim="800000"/>
            <a:headEnd/>
            <a:tailEnd/>
          </a:ln>
          <a:effectLst/>
        </p:spPr>
      </p:pic>
      <p:sp>
        <p:nvSpPr>
          <p:cNvPr id="11" name="TextBox 10"/>
          <p:cNvSpPr txBox="1"/>
          <p:nvPr/>
        </p:nvSpPr>
        <p:spPr>
          <a:xfrm>
            <a:off x="850901" y="7956550"/>
            <a:ext cx="368300" cy="307777"/>
          </a:xfrm>
          <a:prstGeom prst="rect">
            <a:avLst/>
          </a:prstGeom>
          <a:noFill/>
        </p:spPr>
        <p:txBody>
          <a:bodyPr wrap="square" rtlCol="0">
            <a:spAutoFit/>
          </a:bodyPr>
          <a:lstStyle/>
          <a:p>
            <a:pPr algn="ctr"/>
            <a:r>
              <a:rPr lang="en-US" sz="700" b="1" dirty="0" smtClean="0"/>
              <a:t>bib</a:t>
            </a:r>
          </a:p>
          <a:p>
            <a:pPr algn="ctr"/>
            <a:r>
              <a:rPr lang="en-US" sz="700" b="1" dirty="0" smtClean="0"/>
              <a:t>data</a:t>
            </a:r>
          </a:p>
        </p:txBody>
      </p:sp>
      <p:sp>
        <p:nvSpPr>
          <p:cNvPr id="12" name="TextBox 11"/>
          <p:cNvSpPr txBox="1"/>
          <p:nvPr/>
        </p:nvSpPr>
        <p:spPr>
          <a:xfrm>
            <a:off x="1003301" y="8108950"/>
            <a:ext cx="368300" cy="307777"/>
          </a:xfrm>
          <a:prstGeom prst="rect">
            <a:avLst/>
          </a:prstGeom>
          <a:noFill/>
        </p:spPr>
        <p:txBody>
          <a:bodyPr wrap="square" rtlCol="0">
            <a:spAutoFit/>
          </a:bodyPr>
          <a:lstStyle/>
          <a:p>
            <a:pPr algn="ctr"/>
            <a:r>
              <a:rPr lang="en-US" sz="700" b="1" dirty="0" smtClean="0"/>
              <a:t>bib</a:t>
            </a:r>
          </a:p>
          <a:p>
            <a:pPr algn="ctr"/>
            <a:r>
              <a:rPr lang="en-US" sz="700" b="1" dirty="0" smtClean="0"/>
              <a:t>data</a:t>
            </a:r>
          </a:p>
        </p:txBody>
      </p:sp>
      <p:sp>
        <p:nvSpPr>
          <p:cNvPr id="13" name="Flowchart: Document 298"/>
          <p:cNvSpPr/>
          <p:nvPr/>
        </p:nvSpPr>
        <p:spPr>
          <a:xfrm>
            <a:off x="889000" y="7966202"/>
            <a:ext cx="298450" cy="33324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tx1"/>
              </a:solidFill>
            </a:endParaRPr>
          </a:p>
        </p:txBody>
      </p:sp>
      <p:sp>
        <p:nvSpPr>
          <p:cNvPr id="14" name="Flowchart: Document 298"/>
          <p:cNvSpPr/>
          <p:nvPr/>
        </p:nvSpPr>
        <p:spPr>
          <a:xfrm>
            <a:off x="1041400" y="8118602"/>
            <a:ext cx="298450" cy="33324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tx1"/>
              </a:solidFill>
            </a:endParaRPr>
          </a:p>
        </p:txBody>
      </p:sp>
      <p:sp>
        <p:nvSpPr>
          <p:cNvPr id="15" name="Flowchart: Document 173"/>
          <p:cNvSpPr/>
          <p:nvPr/>
        </p:nvSpPr>
        <p:spPr>
          <a:xfrm>
            <a:off x="6234684" y="2771634"/>
            <a:ext cx="935957" cy="80914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Source METS</a:t>
            </a:r>
            <a:endParaRPr lang="en-US" dirty="0">
              <a:solidFill>
                <a:schemeClr val="tx1"/>
              </a:solidFill>
            </a:endParaRPr>
          </a:p>
        </p:txBody>
      </p:sp>
      <p:sp>
        <p:nvSpPr>
          <p:cNvPr id="16" name="Flowchart: Multidocument 486"/>
          <p:cNvSpPr/>
          <p:nvPr/>
        </p:nvSpPr>
        <p:spPr>
          <a:xfrm>
            <a:off x="5056609" y="2771634"/>
            <a:ext cx="1048485" cy="809148"/>
          </a:xfrm>
          <a:prstGeom prst="flowChartMultidocumen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text</a:t>
            </a:r>
            <a:endParaRPr lang="en-US" dirty="0">
              <a:solidFill>
                <a:schemeClr val="tx1"/>
              </a:solidFill>
            </a:endParaRPr>
          </a:p>
        </p:txBody>
      </p:sp>
      <p:sp>
        <p:nvSpPr>
          <p:cNvPr id="17" name="Flowchart: Document 173"/>
          <p:cNvSpPr/>
          <p:nvPr/>
        </p:nvSpPr>
        <p:spPr>
          <a:xfrm>
            <a:off x="4077693" y="4001182"/>
            <a:ext cx="978916" cy="846287"/>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HT</a:t>
            </a:r>
          </a:p>
          <a:p>
            <a:pPr algn="ctr"/>
            <a:r>
              <a:rPr lang="en-US" dirty="0" smtClean="0">
                <a:solidFill>
                  <a:schemeClr val="tx1"/>
                </a:solidFill>
              </a:rPr>
              <a:t>METS</a:t>
            </a:r>
            <a:endParaRPr lang="en-US" dirty="0">
              <a:solidFill>
                <a:schemeClr val="tx1"/>
              </a:solidFill>
            </a:endParaRPr>
          </a:p>
        </p:txBody>
      </p:sp>
      <p:sp>
        <p:nvSpPr>
          <p:cNvPr id="20" name="Rectangle 19"/>
          <p:cNvSpPr/>
          <p:nvPr/>
        </p:nvSpPr>
        <p:spPr>
          <a:xfrm>
            <a:off x="3542284" y="2662153"/>
            <a:ext cx="3845816" cy="103292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4"/>
          <a:stretch>
            <a:fillRect/>
          </a:stretch>
        </p:blipFill>
        <p:spPr>
          <a:xfrm>
            <a:off x="7082000" y="3477882"/>
            <a:ext cx="612200" cy="612200"/>
          </a:xfrm>
          <a:prstGeom prst="rect">
            <a:avLst/>
          </a:prstGeom>
        </p:spPr>
      </p:pic>
      <p:sp>
        <p:nvSpPr>
          <p:cNvPr id="18" name="TextBox 17"/>
          <p:cNvSpPr txBox="1"/>
          <p:nvPr/>
        </p:nvSpPr>
        <p:spPr>
          <a:xfrm>
            <a:off x="2120900" y="1943100"/>
            <a:ext cx="6045200" cy="461665"/>
          </a:xfrm>
          <a:prstGeom prst="rect">
            <a:avLst/>
          </a:prstGeom>
          <a:noFill/>
        </p:spPr>
        <p:txBody>
          <a:bodyPr wrap="square" rtlCol="0">
            <a:spAutoFit/>
          </a:bodyPr>
          <a:lstStyle/>
          <a:p>
            <a:r>
              <a:rPr lang="en-US" sz="2400" dirty="0" smtClean="0"/>
              <a:t>../</a:t>
            </a:r>
            <a:r>
              <a:rPr lang="en-US" sz="2400" dirty="0" smtClean="0">
                <a:solidFill>
                  <a:srgbClr val="000000"/>
                </a:solidFill>
              </a:rPr>
              <a:t>uc1</a:t>
            </a:r>
            <a:r>
              <a:rPr lang="en-US" sz="2400" dirty="0" smtClean="0"/>
              <a:t>/pairtree_root/b3/54/34/86/b34543486</a:t>
            </a:r>
            <a:endParaRPr lang="en-US" sz="2400" dirty="0"/>
          </a:p>
        </p:txBody>
      </p:sp>
      <p:sp>
        <p:nvSpPr>
          <p:cNvPr id="21" name="TextBox 20"/>
          <p:cNvSpPr txBox="1"/>
          <p:nvPr/>
        </p:nvSpPr>
        <p:spPr>
          <a:xfrm>
            <a:off x="889000" y="2927317"/>
            <a:ext cx="2184400" cy="461665"/>
          </a:xfrm>
          <a:prstGeom prst="rect">
            <a:avLst/>
          </a:prstGeom>
          <a:noFill/>
        </p:spPr>
        <p:txBody>
          <a:bodyPr wrap="square" rtlCol="0">
            <a:spAutoFit/>
          </a:bodyPr>
          <a:lstStyle/>
          <a:p>
            <a:r>
              <a:rPr lang="en-US" sz="2400" dirty="0" smtClean="0"/>
              <a:t>b34543486.zip</a:t>
            </a:r>
          </a:p>
        </p:txBody>
      </p:sp>
      <p:sp>
        <p:nvSpPr>
          <p:cNvPr id="22" name="TextBox 21"/>
          <p:cNvSpPr txBox="1"/>
          <p:nvPr/>
        </p:nvSpPr>
        <p:spPr>
          <a:xfrm>
            <a:off x="889000" y="4149136"/>
            <a:ext cx="3060700" cy="461665"/>
          </a:xfrm>
          <a:prstGeom prst="rect">
            <a:avLst/>
          </a:prstGeom>
          <a:noFill/>
        </p:spPr>
        <p:txBody>
          <a:bodyPr wrap="square" rtlCol="0">
            <a:spAutoFit/>
          </a:bodyPr>
          <a:lstStyle/>
          <a:p>
            <a:r>
              <a:rPr lang="en-US" sz="2400" dirty="0" smtClean="0"/>
              <a:t>b34543486.mets.xml</a:t>
            </a:r>
          </a:p>
        </p:txBody>
      </p:sp>
      <p:sp>
        <p:nvSpPr>
          <p:cNvPr id="25" name="Rectangle 24"/>
          <p:cNvSpPr/>
          <p:nvPr/>
        </p:nvSpPr>
        <p:spPr>
          <a:xfrm>
            <a:off x="6522495" y="1859402"/>
            <a:ext cx="1443031" cy="59707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67518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&amp; Management</a:t>
            </a:r>
            <a:endParaRPr lang="en-US" dirty="0"/>
          </a:p>
        </p:txBody>
      </p:sp>
      <p:sp>
        <p:nvSpPr>
          <p:cNvPr id="5" name="Flowchart: Multidocument 486"/>
          <p:cNvSpPr/>
          <p:nvPr/>
        </p:nvSpPr>
        <p:spPr>
          <a:xfrm>
            <a:off x="3770883" y="2771634"/>
            <a:ext cx="1048485" cy="809148"/>
          </a:xfrm>
          <a:prstGeom prst="flowChartMultidocumen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images</a:t>
            </a:r>
            <a:endParaRPr lang="en-US" dirty="0">
              <a:solidFill>
                <a:schemeClr val="tx1"/>
              </a:solidFill>
            </a:endParaRPr>
          </a:p>
        </p:txBody>
      </p:sp>
      <p:pic>
        <p:nvPicPr>
          <p:cNvPr id="10" name="Picture 4"/>
          <p:cNvPicPr>
            <a:picLocks noChangeAspect="1" noChangeArrowheads="1"/>
          </p:cNvPicPr>
          <p:nvPr/>
        </p:nvPicPr>
        <p:blipFill>
          <a:blip r:embed="rId3"/>
          <a:srcRect/>
          <a:stretch>
            <a:fillRect/>
          </a:stretch>
        </p:blipFill>
        <p:spPr bwMode="auto">
          <a:xfrm>
            <a:off x="424292" y="1730262"/>
            <a:ext cx="1234215" cy="822438"/>
          </a:xfrm>
          <a:prstGeom prst="rect">
            <a:avLst/>
          </a:prstGeom>
          <a:noFill/>
          <a:ln w="9525">
            <a:noFill/>
            <a:miter lim="800000"/>
            <a:headEnd/>
            <a:tailEnd/>
          </a:ln>
          <a:effectLst/>
        </p:spPr>
      </p:pic>
      <p:sp>
        <p:nvSpPr>
          <p:cNvPr id="11" name="TextBox 10"/>
          <p:cNvSpPr txBox="1"/>
          <p:nvPr/>
        </p:nvSpPr>
        <p:spPr>
          <a:xfrm>
            <a:off x="850901" y="7956550"/>
            <a:ext cx="368300" cy="307777"/>
          </a:xfrm>
          <a:prstGeom prst="rect">
            <a:avLst/>
          </a:prstGeom>
          <a:noFill/>
        </p:spPr>
        <p:txBody>
          <a:bodyPr wrap="square" rtlCol="0">
            <a:spAutoFit/>
          </a:bodyPr>
          <a:lstStyle/>
          <a:p>
            <a:pPr algn="ctr"/>
            <a:r>
              <a:rPr lang="en-US" sz="700" b="1" dirty="0" smtClean="0"/>
              <a:t>bib</a:t>
            </a:r>
          </a:p>
          <a:p>
            <a:pPr algn="ctr"/>
            <a:r>
              <a:rPr lang="en-US" sz="700" b="1" dirty="0" smtClean="0"/>
              <a:t>data</a:t>
            </a:r>
          </a:p>
        </p:txBody>
      </p:sp>
      <p:sp>
        <p:nvSpPr>
          <p:cNvPr id="12" name="TextBox 11"/>
          <p:cNvSpPr txBox="1"/>
          <p:nvPr/>
        </p:nvSpPr>
        <p:spPr>
          <a:xfrm>
            <a:off x="1003301" y="8108950"/>
            <a:ext cx="368300" cy="307777"/>
          </a:xfrm>
          <a:prstGeom prst="rect">
            <a:avLst/>
          </a:prstGeom>
          <a:noFill/>
        </p:spPr>
        <p:txBody>
          <a:bodyPr wrap="square" rtlCol="0">
            <a:spAutoFit/>
          </a:bodyPr>
          <a:lstStyle/>
          <a:p>
            <a:pPr algn="ctr"/>
            <a:r>
              <a:rPr lang="en-US" sz="700" b="1" dirty="0" smtClean="0"/>
              <a:t>bib</a:t>
            </a:r>
          </a:p>
          <a:p>
            <a:pPr algn="ctr"/>
            <a:r>
              <a:rPr lang="en-US" sz="700" b="1" dirty="0" smtClean="0"/>
              <a:t>data</a:t>
            </a:r>
          </a:p>
        </p:txBody>
      </p:sp>
      <p:sp>
        <p:nvSpPr>
          <p:cNvPr id="13" name="Flowchart: Document 298"/>
          <p:cNvSpPr/>
          <p:nvPr/>
        </p:nvSpPr>
        <p:spPr>
          <a:xfrm>
            <a:off x="889000" y="7966202"/>
            <a:ext cx="298450" cy="33324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tx1"/>
              </a:solidFill>
            </a:endParaRPr>
          </a:p>
        </p:txBody>
      </p:sp>
      <p:sp>
        <p:nvSpPr>
          <p:cNvPr id="14" name="Flowchart: Document 298"/>
          <p:cNvSpPr/>
          <p:nvPr/>
        </p:nvSpPr>
        <p:spPr>
          <a:xfrm>
            <a:off x="1041400" y="8118602"/>
            <a:ext cx="298450" cy="33324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tx1"/>
              </a:solidFill>
            </a:endParaRPr>
          </a:p>
        </p:txBody>
      </p:sp>
      <p:sp>
        <p:nvSpPr>
          <p:cNvPr id="15" name="Flowchart: Document 173"/>
          <p:cNvSpPr/>
          <p:nvPr/>
        </p:nvSpPr>
        <p:spPr>
          <a:xfrm>
            <a:off x="6234684" y="2771634"/>
            <a:ext cx="935957" cy="80914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Source METS</a:t>
            </a:r>
            <a:endParaRPr lang="en-US" dirty="0">
              <a:solidFill>
                <a:schemeClr val="tx1"/>
              </a:solidFill>
            </a:endParaRPr>
          </a:p>
        </p:txBody>
      </p:sp>
      <p:sp>
        <p:nvSpPr>
          <p:cNvPr id="16" name="Flowchart: Multidocument 486"/>
          <p:cNvSpPr/>
          <p:nvPr/>
        </p:nvSpPr>
        <p:spPr>
          <a:xfrm>
            <a:off x="5056609" y="2771634"/>
            <a:ext cx="1048485" cy="809148"/>
          </a:xfrm>
          <a:prstGeom prst="flowChartMultidocumen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text</a:t>
            </a:r>
            <a:endParaRPr lang="en-US" dirty="0">
              <a:solidFill>
                <a:schemeClr val="tx1"/>
              </a:solidFill>
            </a:endParaRPr>
          </a:p>
        </p:txBody>
      </p:sp>
      <p:sp>
        <p:nvSpPr>
          <p:cNvPr id="17" name="Flowchart: Document 173"/>
          <p:cNvSpPr/>
          <p:nvPr/>
        </p:nvSpPr>
        <p:spPr>
          <a:xfrm>
            <a:off x="4077693" y="4001182"/>
            <a:ext cx="978916" cy="846287"/>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HT</a:t>
            </a:r>
          </a:p>
          <a:p>
            <a:pPr algn="ctr"/>
            <a:r>
              <a:rPr lang="en-US" dirty="0" smtClean="0">
                <a:solidFill>
                  <a:schemeClr val="tx1"/>
                </a:solidFill>
              </a:rPr>
              <a:t>METS</a:t>
            </a:r>
            <a:endParaRPr lang="en-US" dirty="0">
              <a:solidFill>
                <a:schemeClr val="tx1"/>
              </a:solidFill>
            </a:endParaRPr>
          </a:p>
        </p:txBody>
      </p:sp>
      <p:sp>
        <p:nvSpPr>
          <p:cNvPr id="20" name="Rectangle 19"/>
          <p:cNvSpPr/>
          <p:nvPr/>
        </p:nvSpPr>
        <p:spPr>
          <a:xfrm>
            <a:off x="3542284" y="2662153"/>
            <a:ext cx="3845816" cy="103292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4"/>
          <a:stretch>
            <a:fillRect/>
          </a:stretch>
        </p:blipFill>
        <p:spPr>
          <a:xfrm>
            <a:off x="7082000" y="3477882"/>
            <a:ext cx="612200" cy="612200"/>
          </a:xfrm>
          <a:prstGeom prst="rect">
            <a:avLst/>
          </a:prstGeom>
        </p:spPr>
      </p:pic>
      <p:sp>
        <p:nvSpPr>
          <p:cNvPr id="18" name="TextBox 17"/>
          <p:cNvSpPr txBox="1"/>
          <p:nvPr/>
        </p:nvSpPr>
        <p:spPr>
          <a:xfrm>
            <a:off x="2120900" y="1943100"/>
            <a:ext cx="6045200" cy="461665"/>
          </a:xfrm>
          <a:prstGeom prst="rect">
            <a:avLst/>
          </a:prstGeom>
          <a:noFill/>
        </p:spPr>
        <p:txBody>
          <a:bodyPr wrap="square" rtlCol="0">
            <a:spAutoFit/>
          </a:bodyPr>
          <a:lstStyle/>
          <a:p>
            <a:r>
              <a:rPr lang="en-US" sz="2400" dirty="0" smtClean="0"/>
              <a:t>../</a:t>
            </a:r>
            <a:r>
              <a:rPr lang="en-US" sz="2400" dirty="0" smtClean="0">
                <a:solidFill>
                  <a:srgbClr val="000000"/>
                </a:solidFill>
              </a:rPr>
              <a:t>uc1</a:t>
            </a:r>
            <a:r>
              <a:rPr lang="en-US" sz="2400" dirty="0" smtClean="0"/>
              <a:t>/pairtree_root/b3/54/34/86/b34543486</a:t>
            </a:r>
            <a:endParaRPr lang="en-US" sz="2400" dirty="0"/>
          </a:p>
        </p:txBody>
      </p:sp>
      <p:sp>
        <p:nvSpPr>
          <p:cNvPr id="21" name="TextBox 20"/>
          <p:cNvSpPr txBox="1"/>
          <p:nvPr/>
        </p:nvSpPr>
        <p:spPr>
          <a:xfrm>
            <a:off x="889000" y="2927317"/>
            <a:ext cx="2184400" cy="461665"/>
          </a:xfrm>
          <a:prstGeom prst="rect">
            <a:avLst/>
          </a:prstGeom>
          <a:noFill/>
        </p:spPr>
        <p:txBody>
          <a:bodyPr wrap="square" rtlCol="0">
            <a:spAutoFit/>
          </a:bodyPr>
          <a:lstStyle/>
          <a:p>
            <a:r>
              <a:rPr lang="en-US" sz="2400" dirty="0" smtClean="0"/>
              <a:t>b34543486.zip</a:t>
            </a:r>
          </a:p>
        </p:txBody>
      </p:sp>
      <p:sp>
        <p:nvSpPr>
          <p:cNvPr id="22" name="TextBox 21"/>
          <p:cNvSpPr txBox="1"/>
          <p:nvPr/>
        </p:nvSpPr>
        <p:spPr>
          <a:xfrm>
            <a:off x="889000" y="4149136"/>
            <a:ext cx="3060700" cy="461665"/>
          </a:xfrm>
          <a:prstGeom prst="rect">
            <a:avLst/>
          </a:prstGeom>
          <a:noFill/>
        </p:spPr>
        <p:txBody>
          <a:bodyPr wrap="square" rtlCol="0">
            <a:spAutoFit/>
          </a:bodyPr>
          <a:lstStyle/>
          <a:p>
            <a:r>
              <a:rPr lang="en-US" sz="2400" dirty="0" smtClean="0"/>
              <a:t>b34543486.mets.xml</a:t>
            </a:r>
          </a:p>
        </p:txBody>
      </p:sp>
      <p:sp>
        <p:nvSpPr>
          <p:cNvPr id="23" name="TextBox 22"/>
          <p:cNvSpPr txBox="1"/>
          <p:nvPr/>
        </p:nvSpPr>
        <p:spPr>
          <a:xfrm>
            <a:off x="1041400" y="5154712"/>
            <a:ext cx="2767582" cy="1169551"/>
          </a:xfrm>
          <a:prstGeom prst="rect">
            <a:avLst/>
          </a:prstGeom>
          <a:noFill/>
        </p:spPr>
        <p:txBody>
          <a:bodyPr wrap="square" rtlCol="0">
            <a:spAutoFit/>
          </a:bodyPr>
          <a:lstStyle/>
          <a:p>
            <a:r>
              <a:rPr lang="en-US" sz="2000" dirty="0" smtClean="0"/>
              <a:t>Example ids:</a:t>
            </a:r>
          </a:p>
          <a:p>
            <a:endParaRPr lang="en-US" sz="1000" dirty="0" smtClean="0"/>
          </a:p>
          <a:p>
            <a:r>
              <a:rPr lang="en-US" sz="2000" dirty="0" smtClean="0"/>
              <a:t>wu.89094366434</a:t>
            </a:r>
          </a:p>
          <a:p>
            <a:r>
              <a:rPr lang="en-US" sz="2000" dirty="0" smtClean="0"/>
              <a:t>mdp.39015037375253</a:t>
            </a:r>
            <a:endParaRPr lang="en-US" sz="2000" dirty="0"/>
          </a:p>
        </p:txBody>
      </p:sp>
      <p:sp>
        <p:nvSpPr>
          <p:cNvPr id="24" name="TextBox 23"/>
          <p:cNvSpPr txBox="1"/>
          <p:nvPr/>
        </p:nvSpPr>
        <p:spPr>
          <a:xfrm>
            <a:off x="4314418" y="5616377"/>
            <a:ext cx="3073682" cy="707886"/>
          </a:xfrm>
          <a:prstGeom prst="rect">
            <a:avLst/>
          </a:prstGeom>
          <a:noFill/>
        </p:spPr>
        <p:txBody>
          <a:bodyPr wrap="square" rtlCol="0">
            <a:spAutoFit/>
          </a:bodyPr>
          <a:lstStyle/>
          <a:p>
            <a:r>
              <a:rPr lang="en-US" sz="2000" dirty="0" smtClean="0"/>
              <a:t>uc2.ark:/1390/t26973133</a:t>
            </a:r>
          </a:p>
          <a:p>
            <a:r>
              <a:rPr lang="en-US" sz="2000" dirty="0" smtClean="0"/>
              <a:t>miua.aaj0523.1950.001</a:t>
            </a:r>
            <a:endParaRPr lang="en-US" sz="2000" dirty="0"/>
          </a:p>
        </p:txBody>
      </p:sp>
      <p:sp>
        <p:nvSpPr>
          <p:cNvPr id="25" name="Rectangle 24"/>
          <p:cNvSpPr/>
          <p:nvPr/>
        </p:nvSpPr>
        <p:spPr>
          <a:xfrm>
            <a:off x="6522495" y="1859402"/>
            <a:ext cx="1443031" cy="59707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819368" y="1857330"/>
            <a:ext cx="1703127" cy="59707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54873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p:txBody>
          <a:bodyPr/>
          <a:lstStyle/>
          <a:p>
            <a:r>
              <a:rPr lang="en-US">
                <a:solidFill>
                  <a:srgbClr val="404040"/>
                </a:solidFill>
                <a:latin typeface="Calibri" charset="0"/>
              </a:rPr>
              <a:t>The Name</a:t>
            </a:r>
          </a:p>
        </p:txBody>
      </p:sp>
      <p:sp>
        <p:nvSpPr>
          <p:cNvPr id="12290" name="Content Placeholder 2"/>
          <p:cNvSpPr>
            <a:spLocks noGrp="1"/>
          </p:cNvSpPr>
          <p:nvPr>
            <p:ph idx="1"/>
          </p:nvPr>
        </p:nvSpPr>
        <p:spPr/>
        <p:txBody>
          <a:bodyPr/>
          <a:lstStyle/>
          <a:p>
            <a:r>
              <a:rPr lang="en-US" dirty="0">
                <a:solidFill>
                  <a:srgbClr val="000000"/>
                </a:solidFill>
                <a:latin typeface="Calibri" charset="0"/>
              </a:rPr>
              <a:t>The meaning behind the name</a:t>
            </a:r>
          </a:p>
          <a:p>
            <a:pPr lvl="1"/>
            <a:r>
              <a:rPr lang="en-US" dirty="0" err="1">
                <a:solidFill>
                  <a:srgbClr val="000000"/>
                </a:solidFill>
                <a:latin typeface="Calibri" charset="0"/>
              </a:rPr>
              <a:t>Hathi</a:t>
            </a:r>
            <a:r>
              <a:rPr lang="en-US" dirty="0">
                <a:solidFill>
                  <a:srgbClr val="000000"/>
                </a:solidFill>
                <a:latin typeface="Calibri" charset="0"/>
              </a:rPr>
              <a:t> (hah-tee)--Hindi for elephant</a:t>
            </a:r>
          </a:p>
          <a:p>
            <a:pPr lvl="1"/>
            <a:r>
              <a:rPr lang="en-US" dirty="0">
                <a:solidFill>
                  <a:srgbClr val="000000"/>
                </a:solidFill>
                <a:latin typeface="Calibri" charset="0"/>
              </a:rPr>
              <a:t>Big, strong</a:t>
            </a:r>
          </a:p>
          <a:p>
            <a:pPr lvl="1"/>
            <a:r>
              <a:rPr lang="en-US" dirty="0">
                <a:solidFill>
                  <a:srgbClr val="000000"/>
                </a:solidFill>
                <a:latin typeface="Calibri" charset="0"/>
              </a:rPr>
              <a:t>Never forgets, wise</a:t>
            </a:r>
          </a:p>
          <a:p>
            <a:pPr lvl="1"/>
            <a:r>
              <a:rPr lang="en-US" dirty="0">
                <a:solidFill>
                  <a:srgbClr val="000000"/>
                </a:solidFill>
                <a:latin typeface="Calibri" charset="0"/>
              </a:rPr>
              <a:t>Secure</a:t>
            </a:r>
          </a:p>
          <a:p>
            <a:pPr lvl="1"/>
            <a:r>
              <a:rPr lang="en-US" dirty="0">
                <a:solidFill>
                  <a:srgbClr val="000000"/>
                </a:solidFill>
                <a:latin typeface="Calibri" charset="0"/>
              </a:rPr>
              <a:t>Trustworthy</a:t>
            </a:r>
          </a:p>
          <a:p>
            <a:pPr lvl="1"/>
            <a:endParaRPr lang="en-US" dirty="0">
              <a:solidFill>
                <a:srgbClr val="000000"/>
              </a:solidFill>
              <a:latin typeface="Calibri" charset="0"/>
            </a:endParaRPr>
          </a:p>
        </p:txBody>
      </p:sp>
      <p:pic>
        <p:nvPicPr>
          <p:cNvPr id="12291" name="Picture 6" descr="http://www.gasolinealleyantiques.com/images/Records%20Page/lg-7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667000"/>
            <a:ext cx="2486025"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81640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&amp; Management</a:t>
            </a:r>
            <a:endParaRPr lang="en-US" dirty="0"/>
          </a:p>
        </p:txBody>
      </p:sp>
      <p:sp>
        <p:nvSpPr>
          <p:cNvPr id="3" name="Content Placeholder 2"/>
          <p:cNvSpPr>
            <a:spLocks noGrp="1"/>
          </p:cNvSpPr>
          <p:nvPr>
            <p:ph idx="1"/>
          </p:nvPr>
        </p:nvSpPr>
        <p:spPr/>
        <p:txBody>
          <a:bodyPr/>
          <a:lstStyle/>
          <a:p>
            <a:r>
              <a:rPr lang="en-US" dirty="0" smtClean="0"/>
              <a:t>Reference</a:t>
            </a:r>
          </a:p>
          <a:p>
            <a:pPr lvl="1"/>
            <a:r>
              <a:rPr lang="en-US" dirty="0" smtClean="0"/>
              <a:t>Ability to locate objects definitively and reliably over time among other objects (Task Force on Archiving of Digital Information, 1996)</a:t>
            </a:r>
          </a:p>
          <a:p>
            <a:pPr lvl="1"/>
            <a:r>
              <a:rPr lang="en-US" dirty="0" smtClean="0"/>
              <a:t>Identification of objects</a:t>
            </a:r>
          </a:p>
          <a:p>
            <a:pPr lvl="1"/>
            <a:r>
              <a:rPr lang="en-US" dirty="0" smtClean="0"/>
              <a:t>Structure of the repository</a:t>
            </a:r>
          </a:p>
          <a:p>
            <a:pPr lvl="1"/>
            <a:r>
              <a:rPr lang="en-US" dirty="0" smtClean="0"/>
              <a:t>Embedding of identifiers</a:t>
            </a:r>
          </a:p>
          <a:p>
            <a:pPr lvl="1"/>
            <a:r>
              <a:rPr lang="en-US" dirty="0" smtClean="0"/>
              <a:t>Permanent URLs</a:t>
            </a:r>
          </a:p>
          <a:p>
            <a:pPr lvl="1"/>
            <a:r>
              <a:rPr lang="en-US" dirty="0" smtClean="0"/>
              <a:t>Version dates</a:t>
            </a:r>
            <a:endParaRPr lang="en-US" dirty="0"/>
          </a:p>
        </p:txBody>
      </p:sp>
    </p:spTree>
    <p:extLst>
      <p:ext uri="{BB962C8B-B14F-4D97-AF65-F5344CB8AC3E}">
        <p14:creationId xmlns:p14="http://schemas.microsoft.com/office/powerpoint/2010/main" val="190401280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&amp; Management</a:t>
            </a:r>
            <a:endParaRPr lang="en-US" dirty="0"/>
          </a:p>
        </p:txBody>
      </p:sp>
      <p:sp>
        <p:nvSpPr>
          <p:cNvPr id="5" name="Flowchart: Multidocument 486"/>
          <p:cNvSpPr/>
          <p:nvPr/>
        </p:nvSpPr>
        <p:spPr>
          <a:xfrm>
            <a:off x="3770883" y="2771634"/>
            <a:ext cx="1048485" cy="809148"/>
          </a:xfrm>
          <a:prstGeom prst="flowChartMultidocumen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images</a:t>
            </a:r>
            <a:endParaRPr lang="en-US" dirty="0">
              <a:solidFill>
                <a:schemeClr val="tx1"/>
              </a:solidFill>
            </a:endParaRPr>
          </a:p>
        </p:txBody>
      </p:sp>
      <p:pic>
        <p:nvPicPr>
          <p:cNvPr id="10" name="Picture 4"/>
          <p:cNvPicPr>
            <a:picLocks noChangeAspect="1" noChangeArrowheads="1"/>
          </p:cNvPicPr>
          <p:nvPr/>
        </p:nvPicPr>
        <p:blipFill>
          <a:blip r:embed="rId3"/>
          <a:srcRect/>
          <a:stretch>
            <a:fillRect/>
          </a:stretch>
        </p:blipFill>
        <p:spPr bwMode="auto">
          <a:xfrm>
            <a:off x="424292" y="1730262"/>
            <a:ext cx="1234215" cy="822438"/>
          </a:xfrm>
          <a:prstGeom prst="rect">
            <a:avLst/>
          </a:prstGeom>
          <a:noFill/>
          <a:ln w="9525">
            <a:noFill/>
            <a:miter lim="800000"/>
            <a:headEnd/>
            <a:tailEnd/>
          </a:ln>
          <a:effectLst/>
        </p:spPr>
      </p:pic>
      <p:sp>
        <p:nvSpPr>
          <p:cNvPr id="11" name="TextBox 10"/>
          <p:cNvSpPr txBox="1"/>
          <p:nvPr/>
        </p:nvSpPr>
        <p:spPr>
          <a:xfrm>
            <a:off x="850901" y="7956550"/>
            <a:ext cx="368300" cy="307777"/>
          </a:xfrm>
          <a:prstGeom prst="rect">
            <a:avLst/>
          </a:prstGeom>
          <a:noFill/>
        </p:spPr>
        <p:txBody>
          <a:bodyPr wrap="square" rtlCol="0">
            <a:spAutoFit/>
          </a:bodyPr>
          <a:lstStyle/>
          <a:p>
            <a:pPr algn="ctr"/>
            <a:r>
              <a:rPr lang="en-US" sz="700" b="1" dirty="0" smtClean="0"/>
              <a:t>bib</a:t>
            </a:r>
          </a:p>
          <a:p>
            <a:pPr algn="ctr"/>
            <a:r>
              <a:rPr lang="en-US" sz="700" b="1" dirty="0" smtClean="0"/>
              <a:t>data</a:t>
            </a:r>
          </a:p>
        </p:txBody>
      </p:sp>
      <p:sp>
        <p:nvSpPr>
          <p:cNvPr id="12" name="TextBox 11"/>
          <p:cNvSpPr txBox="1"/>
          <p:nvPr/>
        </p:nvSpPr>
        <p:spPr>
          <a:xfrm>
            <a:off x="1003301" y="8108950"/>
            <a:ext cx="368300" cy="307777"/>
          </a:xfrm>
          <a:prstGeom prst="rect">
            <a:avLst/>
          </a:prstGeom>
          <a:noFill/>
        </p:spPr>
        <p:txBody>
          <a:bodyPr wrap="square" rtlCol="0">
            <a:spAutoFit/>
          </a:bodyPr>
          <a:lstStyle/>
          <a:p>
            <a:pPr algn="ctr"/>
            <a:r>
              <a:rPr lang="en-US" sz="700" b="1" dirty="0" smtClean="0"/>
              <a:t>bib</a:t>
            </a:r>
          </a:p>
          <a:p>
            <a:pPr algn="ctr"/>
            <a:r>
              <a:rPr lang="en-US" sz="700" b="1" dirty="0" smtClean="0"/>
              <a:t>data</a:t>
            </a:r>
          </a:p>
        </p:txBody>
      </p:sp>
      <p:sp>
        <p:nvSpPr>
          <p:cNvPr id="13" name="Flowchart: Document 298"/>
          <p:cNvSpPr/>
          <p:nvPr/>
        </p:nvSpPr>
        <p:spPr>
          <a:xfrm>
            <a:off x="889000" y="7966202"/>
            <a:ext cx="298450" cy="33324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tx1"/>
              </a:solidFill>
            </a:endParaRPr>
          </a:p>
        </p:txBody>
      </p:sp>
      <p:sp>
        <p:nvSpPr>
          <p:cNvPr id="14" name="Flowchart: Document 298"/>
          <p:cNvSpPr/>
          <p:nvPr/>
        </p:nvSpPr>
        <p:spPr>
          <a:xfrm>
            <a:off x="1041400" y="8118602"/>
            <a:ext cx="298450" cy="33324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tx1"/>
              </a:solidFill>
            </a:endParaRPr>
          </a:p>
        </p:txBody>
      </p:sp>
      <p:sp>
        <p:nvSpPr>
          <p:cNvPr id="15" name="Flowchart: Document 173"/>
          <p:cNvSpPr/>
          <p:nvPr/>
        </p:nvSpPr>
        <p:spPr>
          <a:xfrm>
            <a:off x="6234684" y="2771634"/>
            <a:ext cx="935957" cy="809148"/>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Source METS</a:t>
            </a:r>
            <a:endParaRPr lang="en-US" dirty="0">
              <a:solidFill>
                <a:schemeClr val="tx1"/>
              </a:solidFill>
            </a:endParaRPr>
          </a:p>
        </p:txBody>
      </p:sp>
      <p:sp>
        <p:nvSpPr>
          <p:cNvPr id="16" name="Flowchart: Multidocument 486"/>
          <p:cNvSpPr/>
          <p:nvPr/>
        </p:nvSpPr>
        <p:spPr>
          <a:xfrm>
            <a:off x="5056609" y="2771634"/>
            <a:ext cx="1048485" cy="809148"/>
          </a:xfrm>
          <a:prstGeom prst="flowChartMultidocumen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text</a:t>
            </a:r>
            <a:endParaRPr lang="en-US" dirty="0">
              <a:solidFill>
                <a:schemeClr val="tx1"/>
              </a:solidFill>
            </a:endParaRPr>
          </a:p>
        </p:txBody>
      </p:sp>
      <p:sp>
        <p:nvSpPr>
          <p:cNvPr id="17" name="Flowchart: Document 173"/>
          <p:cNvSpPr/>
          <p:nvPr/>
        </p:nvSpPr>
        <p:spPr>
          <a:xfrm>
            <a:off x="4077693" y="4001182"/>
            <a:ext cx="978916" cy="846287"/>
          </a:xfrm>
          <a:prstGeom prst="flowChartDocumen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HT</a:t>
            </a:r>
          </a:p>
          <a:p>
            <a:pPr algn="ctr"/>
            <a:r>
              <a:rPr lang="en-US" dirty="0" smtClean="0">
                <a:solidFill>
                  <a:schemeClr val="tx1"/>
                </a:solidFill>
              </a:rPr>
              <a:t>METS</a:t>
            </a:r>
            <a:endParaRPr lang="en-US" dirty="0">
              <a:solidFill>
                <a:schemeClr val="tx1"/>
              </a:solidFill>
            </a:endParaRPr>
          </a:p>
        </p:txBody>
      </p:sp>
      <p:sp>
        <p:nvSpPr>
          <p:cNvPr id="20" name="Rectangle 19"/>
          <p:cNvSpPr/>
          <p:nvPr/>
        </p:nvSpPr>
        <p:spPr>
          <a:xfrm>
            <a:off x="3542284" y="2662153"/>
            <a:ext cx="3845816" cy="103292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4"/>
          <a:stretch>
            <a:fillRect/>
          </a:stretch>
        </p:blipFill>
        <p:spPr>
          <a:xfrm>
            <a:off x="7082000" y="3477882"/>
            <a:ext cx="612200" cy="612200"/>
          </a:xfrm>
          <a:prstGeom prst="rect">
            <a:avLst/>
          </a:prstGeom>
        </p:spPr>
      </p:pic>
      <p:sp>
        <p:nvSpPr>
          <p:cNvPr id="18" name="TextBox 17"/>
          <p:cNvSpPr txBox="1"/>
          <p:nvPr/>
        </p:nvSpPr>
        <p:spPr>
          <a:xfrm>
            <a:off x="2120900" y="1943100"/>
            <a:ext cx="6045200" cy="461665"/>
          </a:xfrm>
          <a:prstGeom prst="rect">
            <a:avLst/>
          </a:prstGeom>
          <a:noFill/>
        </p:spPr>
        <p:txBody>
          <a:bodyPr wrap="square" rtlCol="0">
            <a:spAutoFit/>
          </a:bodyPr>
          <a:lstStyle/>
          <a:p>
            <a:r>
              <a:rPr lang="en-US" sz="2400" dirty="0" smtClean="0"/>
              <a:t>../</a:t>
            </a:r>
            <a:r>
              <a:rPr lang="en-US" sz="2400" dirty="0" smtClean="0">
                <a:solidFill>
                  <a:srgbClr val="000000"/>
                </a:solidFill>
              </a:rPr>
              <a:t>uc1</a:t>
            </a:r>
            <a:r>
              <a:rPr lang="en-US" sz="2400" dirty="0" smtClean="0"/>
              <a:t>/pairtree_root/b3/54/34/86/b34543486</a:t>
            </a:r>
            <a:endParaRPr lang="en-US" sz="2400" dirty="0"/>
          </a:p>
        </p:txBody>
      </p:sp>
      <p:sp>
        <p:nvSpPr>
          <p:cNvPr id="21" name="TextBox 20"/>
          <p:cNvSpPr txBox="1"/>
          <p:nvPr/>
        </p:nvSpPr>
        <p:spPr>
          <a:xfrm>
            <a:off x="889000" y="2927317"/>
            <a:ext cx="2184400" cy="461665"/>
          </a:xfrm>
          <a:prstGeom prst="rect">
            <a:avLst/>
          </a:prstGeom>
          <a:noFill/>
        </p:spPr>
        <p:txBody>
          <a:bodyPr wrap="square" rtlCol="0">
            <a:spAutoFit/>
          </a:bodyPr>
          <a:lstStyle/>
          <a:p>
            <a:r>
              <a:rPr lang="en-US" sz="2400" dirty="0" smtClean="0"/>
              <a:t>b34543486.zip</a:t>
            </a:r>
          </a:p>
        </p:txBody>
      </p:sp>
      <p:sp>
        <p:nvSpPr>
          <p:cNvPr id="22" name="TextBox 21"/>
          <p:cNvSpPr txBox="1"/>
          <p:nvPr/>
        </p:nvSpPr>
        <p:spPr>
          <a:xfrm>
            <a:off x="889000" y="4149136"/>
            <a:ext cx="3060700" cy="461665"/>
          </a:xfrm>
          <a:prstGeom prst="rect">
            <a:avLst/>
          </a:prstGeom>
          <a:noFill/>
        </p:spPr>
        <p:txBody>
          <a:bodyPr wrap="square" rtlCol="0">
            <a:spAutoFit/>
          </a:bodyPr>
          <a:lstStyle/>
          <a:p>
            <a:r>
              <a:rPr lang="en-US" sz="2400" dirty="0" smtClean="0"/>
              <a:t>b34543486.mets.xml</a:t>
            </a:r>
          </a:p>
        </p:txBody>
      </p:sp>
      <p:sp>
        <p:nvSpPr>
          <p:cNvPr id="23" name="Oval 22"/>
          <p:cNvSpPr/>
          <p:nvPr/>
        </p:nvSpPr>
        <p:spPr>
          <a:xfrm>
            <a:off x="3655444" y="3630857"/>
            <a:ext cx="1789592" cy="15044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828086" y="2437116"/>
            <a:ext cx="1791888" cy="150633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36226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METS?</a:t>
            </a:r>
            <a:endParaRPr lang="en-US" dirty="0"/>
          </a:p>
        </p:txBody>
      </p:sp>
      <p:sp>
        <p:nvSpPr>
          <p:cNvPr id="3" name="Content Placeholder 2"/>
          <p:cNvSpPr>
            <a:spLocks noGrp="1"/>
          </p:cNvSpPr>
          <p:nvPr>
            <p:ph idx="1"/>
          </p:nvPr>
        </p:nvSpPr>
        <p:spPr/>
        <p:txBody>
          <a:bodyPr/>
          <a:lstStyle/>
          <a:p>
            <a:r>
              <a:rPr lang="en-US" dirty="0" smtClean="0"/>
              <a:t>Metadata Encoding and Transmission Standard</a:t>
            </a:r>
          </a:p>
          <a:p>
            <a:r>
              <a:rPr lang="en-US" dirty="0" smtClean="0"/>
              <a:t>Administrative (including preservation), Technical, and Structural metadata</a:t>
            </a:r>
            <a:endParaRPr lang="en-US" dirty="0"/>
          </a:p>
        </p:txBody>
      </p:sp>
    </p:spTree>
    <p:extLst>
      <p:ext uri="{BB962C8B-B14F-4D97-AF65-F5344CB8AC3E}">
        <p14:creationId xmlns:p14="http://schemas.microsoft.com/office/powerpoint/2010/main" val="729691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METS?</a:t>
            </a:r>
            <a:endParaRPr lang="en-US" dirty="0"/>
          </a:p>
        </p:txBody>
      </p:sp>
      <p:sp>
        <p:nvSpPr>
          <p:cNvPr id="3" name="Content Placeholder 2"/>
          <p:cNvSpPr>
            <a:spLocks noGrp="1"/>
          </p:cNvSpPr>
          <p:nvPr>
            <p:ph idx="1"/>
          </p:nvPr>
        </p:nvSpPr>
        <p:spPr/>
        <p:txBody>
          <a:bodyPr/>
          <a:lstStyle/>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solidFill>
                  <a:srgbClr val="404040"/>
                </a:solidFill>
                <a:latin typeface="Calibri" pitchFamily="28" charset="0"/>
              </a:rPr>
              <a:t>C</a:t>
            </a:r>
            <a:r>
              <a:rPr lang="en-GB" dirty="0" smtClean="0">
                <a:solidFill>
                  <a:srgbClr val="000000"/>
                </a:solidFill>
                <a:latin typeface="Calibri" pitchFamily="28" charset="0"/>
              </a:rPr>
              <a:t>an </a:t>
            </a:r>
            <a:r>
              <a:rPr lang="en-GB" dirty="0">
                <a:solidFill>
                  <a:srgbClr val="000000"/>
                </a:solidFill>
                <a:latin typeface="Calibri" pitchFamily="28" charset="0"/>
              </a:rPr>
              <a:t>serve as Archival Information </a:t>
            </a:r>
            <a:r>
              <a:rPr lang="en-GB" dirty="0" smtClean="0">
                <a:solidFill>
                  <a:srgbClr val="000000"/>
                </a:solidFill>
                <a:latin typeface="Calibri" pitchFamily="28" charset="0"/>
              </a:rPr>
              <a:t>Package </a:t>
            </a:r>
            <a:r>
              <a:rPr lang="en-GB" dirty="0">
                <a:solidFill>
                  <a:srgbClr val="000000"/>
                </a:solidFill>
                <a:latin typeface="Calibri" pitchFamily="28" charset="0"/>
              </a:rPr>
              <a:t>and a </a:t>
            </a:r>
            <a:r>
              <a:rPr lang="en-GB" dirty="0" smtClean="0">
                <a:solidFill>
                  <a:srgbClr val="000000"/>
                </a:solidFill>
                <a:latin typeface="Calibri" pitchFamily="28" charset="0"/>
              </a:rPr>
              <a:t>Dissemination Information Package</a:t>
            </a: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solidFill>
                  <a:srgbClr val="000000"/>
                </a:solidFill>
                <a:latin typeface="Calibri" pitchFamily="28" charset="0"/>
              </a:rPr>
              <a:t>Designed </a:t>
            </a:r>
            <a:r>
              <a:rPr lang="en-GB" dirty="0">
                <a:solidFill>
                  <a:srgbClr val="000000"/>
                </a:solidFill>
                <a:latin typeface="Calibri" pitchFamily="28" charset="0"/>
              </a:rPr>
              <a:t>to record the relationship between pieces of complex digital </a:t>
            </a:r>
            <a:r>
              <a:rPr lang="en-GB" dirty="0" smtClean="0">
                <a:solidFill>
                  <a:srgbClr val="000000"/>
                </a:solidFill>
                <a:latin typeface="Calibri" pitchFamily="28" charset="0"/>
              </a:rPr>
              <a:t>objects</a:t>
            </a: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solidFill>
                  <a:srgbClr val="000000"/>
                </a:solidFill>
                <a:latin typeface="Calibri" pitchFamily="28" charset="0"/>
              </a:rPr>
              <a:t>Can </a:t>
            </a:r>
            <a:r>
              <a:rPr lang="en-GB" dirty="0">
                <a:solidFill>
                  <a:srgbClr val="000000"/>
                </a:solidFill>
                <a:latin typeface="Calibri" pitchFamily="28" charset="0"/>
              </a:rPr>
              <a:t>be created automatically as texts are loaded or </a:t>
            </a:r>
            <a:r>
              <a:rPr lang="en-GB" dirty="0" smtClean="0">
                <a:solidFill>
                  <a:srgbClr val="000000"/>
                </a:solidFill>
                <a:latin typeface="Calibri" pitchFamily="28" charset="0"/>
              </a:rPr>
              <a:t>reloaded</a:t>
            </a: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solidFill>
                  <a:srgbClr val="000000"/>
                </a:solidFill>
                <a:latin typeface="Calibri" pitchFamily="28" charset="0"/>
              </a:rPr>
              <a:t>Preservation </a:t>
            </a:r>
            <a:r>
              <a:rPr lang="en-GB" dirty="0">
                <a:solidFill>
                  <a:srgbClr val="000000"/>
                </a:solidFill>
                <a:latin typeface="Calibri" pitchFamily="28" charset="0"/>
              </a:rPr>
              <a:t>actions (PREMIS) </a:t>
            </a:r>
          </a:p>
          <a:p>
            <a:pP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1400" dirty="0">
              <a:solidFill>
                <a:srgbClr val="404040"/>
              </a:solidFill>
              <a:latin typeface="Calibri" pitchFamily="28" charset="0"/>
            </a:endParaRPr>
          </a:p>
          <a:p>
            <a:pPr lvl="1">
              <a:buFont typeface="Arial"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1000" dirty="0">
              <a:solidFill>
                <a:srgbClr val="404040"/>
              </a:solidFill>
              <a:latin typeface="Calibri" pitchFamily="28" charset="0"/>
            </a:endParaRPr>
          </a:p>
          <a:p>
            <a:endParaRPr lang="en-US" dirty="0"/>
          </a:p>
          <a:p>
            <a:endParaRPr lang="en-US" dirty="0"/>
          </a:p>
        </p:txBody>
      </p:sp>
    </p:spTree>
    <p:extLst>
      <p:ext uri="{BB962C8B-B14F-4D97-AF65-F5344CB8AC3E}">
        <p14:creationId xmlns:p14="http://schemas.microsoft.com/office/powerpoint/2010/main" val="287250844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Metadata Framework</a:t>
            </a:r>
            <a:endParaRPr lang="en-US" dirty="0"/>
          </a:p>
        </p:txBody>
      </p:sp>
      <p:sp>
        <p:nvSpPr>
          <p:cNvPr id="3" name="Content Placeholder 2"/>
          <p:cNvSpPr>
            <a:spLocks noGrp="1"/>
          </p:cNvSpPr>
          <p:nvPr>
            <p:ph idx="1"/>
          </p:nvPr>
        </p:nvSpPr>
        <p:spPr/>
        <p:txBody>
          <a:bodyPr/>
          <a:lstStyle/>
          <a:p>
            <a:r>
              <a:rPr lang="en-US" dirty="0" smtClean="0"/>
              <a:t>Details and specifications at repository level</a:t>
            </a:r>
          </a:p>
          <a:p>
            <a:pPr lvl="1"/>
            <a:r>
              <a:rPr lang="en-US" dirty="0" smtClean="0"/>
              <a:t>Object specifications / Validation criteria</a:t>
            </a:r>
          </a:p>
          <a:p>
            <a:pPr lvl="1"/>
            <a:r>
              <a:rPr lang="en-US" dirty="0" smtClean="0"/>
              <a:t>Page-tagging</a:t>
            </a:r>
          </a:p>
          <a:p>
            <a:r>
              <a:rPr lang="en-US" dirty="0" smtClean="0"/>
              <a:t>Variations at object level</a:t>
            </a:r>
          </a:p>
          <a:p>
            <a:pPr lvl="1"/>
            <a:r>
              <a:rPr lang="en-US" dirty="0" smtClean="0"/>
              <a:t>Files missing</a:t>
            </a:r>
          </a:p>
          <a:p>
            <a:pPr lvl="1"/>
            <a:r>
              <a:rPr lang="en-US" dirty="0" smtClean="0"/>
              <a:t>Non-valid files</a:t>
            </a:r>
          </a:p>
          <a:p>
            <a:pPr lvl="1"/>
            <a:r>
              <a:rPr lang="en-US" dirty="0" smtClean="0"/>
              <a:t>Incorrect file checksums</a:t>
            </a:r>
            <a:endParaRPr lang="en-US" dirty="0"/>
          </a:p>
        </p:txBody>
      </p:sp>
      <p:sp>
        <p:nvSpPr>
          <p:cNvPr id="4" name="TextBox 3"/>
          <p:cNvSpPr txBox="1"/>
          <p:nvPr/>
        </p:nvSpPr>
        <p:spPr>
          <a:xfrm>
            <a:off x="1206500" y="5644634"/>
            <a:ext cx="6680200" cy="430887"/>
          </a:xfrm>
          <a:prstGeom prst="rect">
            <a:avLst/>
          </a:prstGeom>
          <a:noFill/>
        </p:spPr>
        <p:txBody>
          <a:bodyPr wrap="square" rtlCol="0">
            <a:spAutoFit/>
          </a:bodyPr>
          <a:lstStyle/>
          <a:p>
            <a:r>
              <a:rPr lang="en-US" sz="2200" dirty="0" smtClean="0">
                <a:solidFill>
                  <a:schemeClr val="tx1">
                    <a:lumMod val="75000"/>
                    <a:lumOff val="25000"/>
                  </a:schemeClr>
                </a:solidFill>
              </a:rPr>
              <a:t>http://www.hathitrust.org/digital_object_specifications</a:t>
            </a: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8400293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 METS (1)</a:t>
            </a:r>
            <a:endParaRPr lang="en-US" dirty="0"/>
          </a:p>
        </p:txBody>
      </p:sp>
      <p:sp>
        <p:nvSpPr>
          <p:cNvPr id="3" name="Content Placeholder 2"/>
          <p:cNvSpPr>
            <a:spLocks noGrp="1"/>
          </p:cNvSpPr>
          <p:nvPr>
            <p:ph idx="1"/>
          </p:nvPr>
        </p:nvSpPr>
        <p:spPr/>
        <p:txBody>
          <a:bodyPr>
            <a:normAutofit/>
          </a:bodyPr>
          <a:lstStyle/>
          <a:p>
            <a:pPr>
              <a:lnSpc>
                <a:spcPct val="110000"/>
              </a:lnSpc>
            </a:pPr>
            <a:r>
              <a:rPr lang="en-US" dirty="0"/>
              <a:t>Record of objects prior to ingest into </a:t>
            </a:r>
            <a:r>
              <a:rPr lang="en-US" dirty="0" err="1" smtClean="0"/>
              <a:t>HathiTrust</a:t>
            </a:r>
            <a:endParaRPr lang="en-US" dirty="0"/>
          </a:p>
          <a:p>
            <a:pPr>
              <a:lnSpc>
                <a:spcPct val="110000"/>
              </a:lnSpc>
            </a:pPr>
            <a:r>
              <a:rPr lang="en-US" dirty="0"/>
              <a:t>Information valuable for preservation or archaeology, but subjective (descriptive, e.g., bibliographic data, page-tags), idiosyncratic, or use not clear.</a:t>
            </a:r>
          </a:p>
          <a:p>
            <a:pPr>
              <a:lnSpc>
                <a:spcPct val="110000"/>
              </a:lnSpc>
            </a:pPr>
            <a:r>
              <a:rPr lang="en-US" dirty="0"/>
              <a:t>“Parking lot” for information we are getting that may be useful in the future. </a:t>
            </a:r>
          </a:p>
          <a:p>
            <a:endParaRPr lang="en-US" dirty="0"/>
          </a:p>
        </p:txBody>
      </p:sp>
    </p:spTree>
    <p:extLst>
      <p:ext uri="{BB962C8B-B14F-4D97-AF65-F5344CB8AC3E}">
        <p14:creationId xmlns:p14="http://schemas.microsoft.com/office/powerpoint/2010/main" val="33867462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 METS (2)</a:t>
            </a:r>
            <a:endParaRPr lang="en-US" dirty="0"/>
          </a:p>
        </p:txBody>
      </p:sp>
      <p:sp>
        <p:nvSpPr>
          <p:cNvPr id="3" name="Content Placeholder 2"/>
          <p:cNvSpPr>
            <a:spLocks noGrp="1"/>
          </p:cNvSpPr>
          <p:nvPr>
            <p:ph idx="1"/>
          </p:nvPr>
        </p:nvSpPr>
        <p:spPr/>
        <p:txBody>
          <a:bodyPr>
            <a:normAutofit/>
          </a:bodyPr>
          <a:lstStyle/>
          <a:p>
            <a:r>
              <a:rPr lang="en-US" dirty="0"/>
              <a:t>What’s there?</a:t>
            </a:r>
          </a:p>
          <a:p>
            <a:pPr marL="739775" lvl="1" indent="-282575">
              <a:spcBef>
                <a:spcPts val="1200"/>
              </a:spcBef>
              <a:spcAft>
                <a:spcPts val="300"/>
              </a:spcAft>
              <a:buFont typeface="Arial"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err="1" smtClean="0">
                <a:latin typeface="Calibri" pitchFamily="28" charset="0"/>
              </a:rPr>
              <a:t>dmdSec</a:t>
            </a:r>
            <a:r>
              <a:rPr lang="en-GB" dirty="0" smtClean="0">
                <a:latin typeface="Calibri" pitchFamily="28" charset="0"/>
              </a:rPr>
              <a:t>(s)</a:t>
            </a:r>
            <a:endParaRPr lang="en-GB" dirty="0">
              <a:latin typeface="Calibri" pitchFamily="28" charset="0"/>
            </a:endParaRPr>
          </a:p>
          <a:p>
            <a:pPr marL="739775" lvl="1" indent="-282575">
              <a:spcBef>
                <a:spcPts val="1200"/>
              </a:spcBef>
              <a:spcAft>
                <a:spcPts val="300"/>
              </a:spcAft>
              <a:buFont typeface="Arial"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err="1">
                <a:latin typeface="Calibri" pitchFamily="28" charset="0"/>
              </a:rPr>
              <a:t>amdSec</a:t>
            </a:r>
            <a:r>
              <a:rPr lang="en-GB" dirty="0">
                <a:latin typeface="Calibri" pitchFamily="28" charset="0"/>
              </a:rPr>
              <a:t> 	</a:t>
            </a:r>
            <a:endParaRPr lang="en-GB" dirty="0" smtClean="0">
              <a:latin typeface="Calibri" pitchFamily="28" charset="0"/>
            </a:endParaRPr>
          </a:p>
          <a:p>
            <a:pPr marL="1139825" lvl="2" indent="-282575">
              <a:spcBef>
                <a:spcPts val="1200"/>
              </a:spcBef>
              <a:spcAft>
                <a:spcPts val="300"/>
              </a:spcAft>
              <a:buFont typeface="Arial"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latin typeface="Calibri" pitchFamily="28" charset="0"/>
              </a:rPr>
              <a:t>Technical and preservation metadata</a:t>
            </a:r>
            <a:endParaRPr lang="en-GB" dirty="0">
              <a:latin typeface="Calibri" pitchFamily="28" charset="0"/>
            </a:endParaRPr>
          </a:p>
          <a:p>
            <a:pPr marL="739775" lvl="1" indent="-282575">
              <a:spcBef>
                <a:spcPts val="1200"/>
              </a:spcBef>
              <a:spcAft>
                <a:spcPts val="300"/>
              </a:spcAft>
              <a:buFont typeface="Arial"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err="1" smtClean="0">
                <a:latin typeface="Calibri" pitchFamily="28" charset="0"/>
              </a:rPr>
              <a:t>fileSec</a:t>
            </a:r>
            <a:r>
              <a:rPr lang="en-GB" dirty="0" smtClean="0">
                <a:latin typeface="Calibri" pitchFamily="28" charset="0"/>
              </a:rPr>
              <a:t> (images, </a:t>
            </a:r>
            <a:r>
              <a:rPr lang="en-GB" dirty="0" err="1" smtClean="0">
                <a:latin typeface="Calibri" pitchFamily="28" charset="0"/>
              </a:rPr>
              <a:t>coordOCR</a:t>
            </a:r>
            <a:r>
              <a:rPr lang="en-GB" dirty="0" smtClean="0">
                <a:latin typeface="Calibri" pitchFamily="28" charset="0"/>
              </a:rPr>
              <a:t>, OCR, …)</a:t>
            </a:r>
          </a:p>
          <a:p>
            <a:pPr marL="1139825" lvl="2" indent="-282575">
              <a:spcBef>
                <a:spcPts val="1200"/>
              </a:spcBef>
              <a:spcAft>
                <a:spcPts val="300"/>
              </a:spcAft>
              <a:buFont typeface="Arial"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Mime Type, checksums, file </a:t>
            </a:r>
            <a:r>
              <a:rPr lang="en-US" dirty="0" smtClean="0"/>
              <a:t>size</a:t>
            </a:r>
          </a:p>
          <a:p>
            <a:pPr marL="739775" lvl="1" indent="-282575">
              <a:spcBef>
                <a:spcPts val="1200"/>
              </a:spcBef>
              <a:spcAft>
                <a:spcPts val="300"/>
              </a:spcAft>
              <a:buFont typeface="Arial"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latin typeface="Calibri" pitchFamily="28" charset="0"/>
              </a:rPr>
              <a:t>Physical </a:t>
            </a:r>
            <a:r>
              <a:rPr lang="en-GB" dirty="0" err="1">
                <a:latin typeface="Calibri" pitchFamily="28" charset="0"/>
              </a:rPr>
              <a:t>structMap</a:t>
            </a:r>
            <a:r>
              <a:rPr lang="en-GB" dirty="0">
                <a:latin typeface="Calibri" pitchFamily="28" charset="0"/>
              </a:rPr>
              <a:t> tying together files with metadata (pg. numbers and features)</a:t>
            </a:r>
            <a:r>
              <a:rPr lang="en-US" dirty="0"/>
              <a:t> </a:t>
            </a:r>
            <a:endParaRPr lang="en-US" dirty="0" smtClean="0"/>
          </a:p>
          <a:p>
            <a:pPr marL="739775" lvl="1" indent="-282575">
              <a:spcBef>
                <a:spcPts val="1200"/>
              </a:spcBef>
              <a:spcAft>
                <a:spcPts val="300"/>
              </a:spcAft>
              <a:buFont typeface="Arial"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dirty="0" smtClean="0">
              <a:hlinkClick r:id="rId3"/>
            </a:endParaRPr>
          </a:p>
        </p:txBody>
      </p:sp>
    </p:spTree>
    <p:extLst>
      <p:ext uri="{BB962C8B-B14F-4D97-AF65-F5344CB8AC3E}">
        <p14:creationId xmlns:p14="http://schemas.microsoft.com/office/powerpoint/2010/main" val="85280484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HathiTrust</a:t>
            </a:r>
            <a:r>
              <a:rPr lang="en-US" dirty="0" smtClean="0"/>
              <a:t> METS (1)</a:t>
            </a:r>
            <a:endParaRPr lang="en-US" dirty="0"/>
          </a:p>
        </p:txBody>
      </p:sp>
      <p:sp>
        <p:nvSpPr>
          <p:cNvPr id="3" name="Content Placeholder 2"/>
          <p:cNvSpPr>
            <a:spLocks noGrp="1"/>
          </p:cNvSpPr>
          <p:nvPr>
            <p:ph idx="1"/>
          </p:nvPr>
        </p:nvSpPr>
        <p:spPr/>
        <p:txBody>
          <a:bodyPr/>
          <a:lstStyle/>
          <a:p>
            <a:r>
              <a:rPr lang="en-US" sz="2800" dirty="0"/>
              <a:t>Active record Regularized information generally applicable across the repository</a:t>
            </a:r>
          </a:p>
          <a:p>
            <a:pPr lvl="1"/>
            <a:r>
              <a:rPr lang="en-US" sz="2400" dirty="0"/>
              <a:t>Not specific to a particular source</a:t>
            </a:r>
          </a:p>
          <a:p>
            <a:pPr lvl="1"/>
            <a:r>
              <a:rPr lang="en-US" sz="2400" dirty="0"/>
              <a:t>Current or near-term use</a:t>
            </a:r>
          </a:p>
          <a:p>
            <a:r>
              <a:rPr lang="en-US" sz="2800" dirty="0"/>
              <a:t>Information fundamentally valuable for understanding or using the preserved object in preservation activities after deposit, or in the access and display environments, including the APIs</a:t>
            </a:r>
            <a:r>
              <a:rPr lang="en-US" sz="2800" dirty="0" smtClean="0"/>
              <a:t>.</a:t>
            </a:r>
            <a:endParaRPr lang="en-US" sz="2800" dirty="0"/>
          </a:p>
        </p:txBody>
      </p:sp>
    </p:spTree>
    <p:extLst>
      <p:ext uri="{BB962C8B-B14F-4D97-AF65-F5344CB8AC3E}">
        <p14:creationId xmlns:p14="http://schemas.microsoft.com/office/powerpoint/2010/main" val="39703578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HathiTrust</a:t>
            </a:r>
            <a:r>
              <a:rPr lang="en-US" dirty="0" smtClean="0"/>
              <a:t> METS (2)</a:t>
            </a:r>
            <a:endParaRPr lang="en-US" dirty="0"/>
          </a:p>
        </p:txBody>
      </p:sp>
      <p:sp>
        <p:nvSpPr>
          <p:cNvPr id="3" name="Content Placeholder 2"/>
          <p:cNvSpPr>
            <a:spLocks noGrp="1"/>
          </p:cNvSpPr>
          <p:nvPr>
            <p:ph idx="1"/>
          </p:nvPr>
        </p:nvSpPr>
        <p:spPr/>
        <p:txBody>
          <a:bodyPr>
            <a:normAutofit lnSpcReduction="10000"/>
          </a:bodyPr>
          <a:lstStyle/>
          <a:p>
            <a:r>
              <a:rPr lang="en-US" dirty="0" smtClean="0"/>
              <a:t>What’s there?</a:t>
            </a:r>
          </a:p>
          <a:p>
            <a:pPr marL="739775" lvl="1" indent="-282575">
              <a:spcBef>
                <a:spcPts val="1200"/>
              </a:spcBef>
              <a:spcAft>
                <a:spcPts val="300"/>
              </a:spcAft>
              <a:buFont typeface="Arial"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err="1" smtClean="0">
                <a:latin typeface="Calibri" pitchFamily="28" charset="0"/>
              </a:rPr>
              <a:t>mdRef</a:t>
            </a:r>
            <a:endParaRPr lang="en-GB" dirty="0">
              <a:latin typeface="Calibri" pitchFamily="28" charset="0"/>
            </a:endParaRPr>
          </a:p>
          <a:p>
            <a:pPr marL="739775" lvl="1" indent="-282575">
              <a:spcBef>
                <a:spcPts val="1200"/>
              </a:spcBef>
              <a:spcAft>
                <a:spcPts val="300"/>
              </a:spcAft>
              <a:buFont typeface="Arial"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err="1" smtClean="0">
                <a:latin typeface="Calibri" pitchFamily="28" charset="0"/>
              </a:rPr>
              <a:t>amdSec</a:t>
            </a:r>
            <a:endParaRPr lang="en-GB" dirty="0" smtClean="0">
              <a:latin typeface="Calibri" pitchFamily="28" charset="0"/>
            </a:endParaRPr>
          </a:p>
          <a:p>
            <a:pPr marL="1139825" lvl="2" indent="-282575">
              <a:spcBef>
                <a:spcPts val="1200"/>
              </a:spcBef>
              <a:spcAft>
                <a:spcPts val="300"/>
              </a:spcAft>
              <a:buFont typeface="Arial"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latin typeface="Calibri" pitchFamily="28" charset="0"/>
              </a:rPr>
              <a:t>Technical and preservation metadata</a:t>
            </a:r>
            <a:endParaRPr lang="en-GB" dirty="0">
              <a:latin typeface="Calibri" pitchFamily="28" charset="0"/>
            </a:endParaRPr>
          </a:p>
          <a:p>
            <a:pPr marL="739775" lvl="1" indent="-282575">
              <a:spcBef>
                <a:spcPts val="1200"/>
              </a:spcBef>
              <a:spcAft>
                <a:spcPts val="300"/>
              </a:spcAft>
              <a:buFont typeface="Arial"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err="1" smtClean="0">
                <a:latin typeface="Calibri" pitchFamily="28" charset="0"/>
              </a:rPr>
              <a:t>fileSec</a:t>
            </a:r>
            <a:r>
              <a:rPr lang="en-GB" dirty="0" smtClean="0">
                <a:latin typeface="Calibri" pitchFamily="28" charset="0"/>
              </a:rPr>
              <a:t> </a:t>
            </a:r>
            <a:r>
              <a:rPr lang="en-GB" dirty="0">
                <a:latin typeface="Calibri" pitchFamily="28" charset="0"/>
              </a:rPr>
              <a:t>with 4</a:t>
            </a:r>
            <a:r>
              <a:rPr lang="en-GB" dirty="0" smtClean="0">
                <a:latin typeface="Calibri" pitchFamily="28" charset="0"/>
              </a:rPr>
              <a:t> </a:t>
            </a:r>
            <a:r>
              <a:rPr lang="en-GB" dirty="0" err="1">
                <a:latin typeface="Calibri" pitchFamily="28" charset="0"/>
              </a:rPr>
              <a:t>fileGrps</a:t>
            </a:r>
            <a:r>
              <a:rPr lang="en-GB" dirty="0">
                <a:latin typeface="Calibri" pitchFamily="28" charset="0"/>
              </a:rPr>
              <a:t> (zip, images, OCR, </a:t>
            </a:r>
            <a:r>
              <a:rPr lang="en-GB" dirty="0" err="1" smtClean="0">
                <a:latin typeface="Calibri" pitchFamily="28" charset="0"/>
              </a:rPr>
              <a:t>coordOCR</a:t>
            </a:r>
            <a:r>
              <a:rPr lang="en-GB" dirty="0" smtClean="0">
                <a:latin typeface="Calibri" pitchFamily="28" charset="0"/>
              </a:rPr>
              <a:t>)</a:t>
            </a:r>
          </a:p>
          <a:p>
            <a:pPr marL="1139825" lvl="2" indent="-282575">
              <a:spcBef>
                <a:spcPts val="1200"/>
              </a:spcBef>
              <a:spcAft>
                <a:spcPts val="300"/>
              </a:spcAft>
              <a:buFont typeface="Arial"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t>Mime Type, checksums, file </a:t>
            </a:r>
            <a:r>
              <a:rPr lang="en-US" dirty="0" smtClean="0"/>
              <a:t>size</a:t>
            </a:r>
          </a:p>
          <a:p>
            <a:pPr marL="739775" lvl="1" indent="-282575">
              <a:spcBef>
                <a:spcPts val="1200"/>
              </a:spcBef>
              <a:spcAft>
                <a:spcPts val="300"/>
              </a:spcAft>
              <a:buFont typeface="Arial" pitchFamily="28"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latin typeface="Calibri" pitchFamily="28" charset="0"/>
              </a:rPr>
              <a:t>Physical </a:t>
            </a:r>
            <a:r>
              <a:rPr lang="en-GB" dirty="0" err="1">
                <a:latin typeface="Calibri" pitchFamily="28" charset="0"/>
              </a:rPr>
              <a:t>structMap</a:t>
            </a:r>
            <a:r>
              <a:rPr lang="en-GB" dirty="0">
                <a:latin typeface="Calibri" pitchFamily="28" charset="0"/>
              </a:rPr>
              <a:t> tying together files with metadata (pg. numbers and features</a:t>
            </a:r>
            <a:r>
              <a:rPr lang="en-GB" dirty="0" smtClean="0">
                <a:latin typeface="Calibri" pitchFamily="28" charset="0"/>
              </a:rPr>
              <a:t>)</a:t>
            </a:r>
            <a:r>
              <a:rPr lang="en-US" dirty="0" smtClean="0"/>
              <a:t> </a:t>
            </a:r>
          </a:p>
        </p:txBody>
      </p:sp>
    </p:spTree>
    <p:extLst>
      <p:ext uri="{BB962C8B-B14F-4D97-AF65-F5344CB8AC3E}">
        <p14:creationId xmlns:p14="http://schemas.microsoft.com/office/powerpoint/2010/main" val="286585061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Feature Mapping (Google)</a:t>
            </a:r>
            <a:endParaRPr lang="en-US" dirty="0"/>
          </a:p>
        </p:txBody>
      </p:sp>
      <p:pic>
        <p:nvPicPr>
          <p:cNvPr id="4" name="Content Placeholder 3" descr="Screen shot 2011-11-05 at 8.47.59 AM.png"/>
          <p:cNvPicPr>
            <a:picLocks noGrp="1" noChangeAspect="1"/>
          </p:cNvPicPr>
          <p:nvPr>
            <p:ph idx="1"/>
          </p:nvPr>
        </p:nvPicPr>
        <p:blipFill>
          <a:blip r:embed="rId3">
            <a:extLst>
              <a:ext uri="{28A0092B-C50C-407E-A947-70E740481C1C}">
                <a14:useLocalDpi xmlns:a14="http://schemas.microsoft.com/office/drawing/2010/main" val="0"/>
              </a:ext>
            </a:extLst>
          </a:blip>
          <a:srcRect t="944" b="944"/>
          <a:stretch>
            <a:fillRect/>
          </a:stretch>
        </p:blipFill>
        <p:spPr>
          <a:xfrm>
            <a:off x="649604" y="1677178"/>
            <a:ext cx="7855456" cy="4673268"/>
          </a:xfrm>
        </p:spPr>
      </p:pic>
    </p:spTree>
    <p:extLst>
      <p:ext uri="{BB962C8B-B14F-4D97-AF65-F5344CB8AC3E}">
        <p14:creationId xmlns:p14="http://schemas.microsoft.com/office/powerpoint/2010/main" val="1310504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ea typeface="+mj-ea"/>
                <a:cs typeface="+mj-cs"/>
              </a:rPr>
              <a:t>Mission	</a:t>
            </a:r>
            <a:endParaRPr lang="en-US" dirty="0">
              <a:ea typeface="+mj-ea"/>
              <a:cs typeface="+mj-cs"/>
            </a:endParaRPr>
          </a:p>
        </p:txBody>
      </p:sp>
      <p:sp>
        <p:nvSpPr>
          <p:cNvPr id="3" name="Content Placeholder 2"/>
          <p:cNvSpPr>
            <a:spLocks noGrp="1"/>
          </p:cNvSpPr>
          <p:nvPr>
            <p:ph idx="1"/>
          </p:nvPr>
        </p:nvSpPr>
        <p:spPr/>
        <p:txBody>
          <a:bodyPr rtlCol="0">
            <a:normAutofit/>
          </a:bodyPr>
          <a:lstStyle/>
          <a:p>
            <a:pPr marL="0" indent="0" fontAlgn="auto">
              <a:spcAft>
                <a:spcPts val="0"/>
              </a:spcAft>
              <a:buNone/>
              <a:defRPr/>
            </a:pPr>
            <a:r>
              <a:rPr lang="en-US" sz="3000" dirty="0" smtClean="0">
                <a:ea typeface="+mn-ea"/>
                <a:cs typeface="+mn-cs"/>
              </a:rPr>
              <a:t>To contribute to the common good by collecting, organizing, preserving, communicating, and sharing</a:t>
            </a:r>
            <a:r>
              <a:rPr lang="en-US" sz="3000" b="1" dirty="0" smtClean="0">
                <a:ea typeface="+mn-ea"/>
                <a:cs typeface="+mn-cs"/>
              </a:rPr>
              <a:t> </a:t>
            </a:r>
            <a:r>
              <a:rPr lang="en-US" sz="3000" dirty="0" smtClean="0">
                <a:ea typeface="+mn-ea"/>
                <a:cs typeface="+mn-cs"/>
              </a:rPr>
              <a:t>the record of human knowledge</a:t>
            </a:r>
          </a:p>
          <a:p>
            <a:pPr fontAlgn="auto">
              <a:spcAft>
                <a:spcPts val="0"/>
              </a:spcAft>
              <a:buFont typeface="Arial"/>
              <a:buChar char="•"/>
              <a:defRPr/>
            </a:pPr>
            <a:endParaRPr lang="en-US" dirty="0">
              <a:ea typeface="+mn-ea"/>
              <a:cs typeface="+mn-cs"/>
            </a:endParaRPr>
          </a:p>
        </p:txBody>
      </p:sp>
    </p:spTree>
    <p:extLst>
      <p:ext uri="{BB962C8B-B14F-4D97-AF65-F5344CB8AC3E}">
        <p14:creationId xmlns:p14="http://schemas.microsoft.com/office/powerpoint/2010/main" val="191452115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Pagetag</a:t>
            </a:r>
            <a:r>
              <a:rPr lang="en-US" dirty="0" smtClean="0"/>
              <a:t> Mapping (IA)</a:t>
            </a:r>
            <a:endParaRPr lang="en-US" dirty="0"/>
          </a:p>
        </p:txBody>
      </p:sp>
      <p:pic>
        <p:nvPicPr>
          <p:cNvPr id="3" name="Picture 2" descr="Screen shot 2011-11-05 at 8.49.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40" y="1754153"/>
            <a:ext cx="8461060" cy="4484258"/>
          </a:xfrm>
          <a:prstGeom prst="rect">
            <a:avLst/>
          </a:prstGeom>
        </p:spPr>
      </p:pic>
    </p:spTree>
    <p:extLst>
      <p:ext uri="{BB962C8B-B14F-4D97-AF65-F5344CB8AC3E}">
        <p14:creationId xmlns:p14="http://schemas.microsoft.com/office/powerpoint/2010/main" val="17086883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Pagetag</a:t>
            </a:r>
            <a:r>
              <a:rPr lang="en-US" dirty="0" smtClean="0"/>
              <a:t> Mapping (DLPS)</a:t>
            </a:r>
            <a:endParaRPr lang="en-US" dirty="0"/>
          </a:p>
        </p:txBody>
      </p:sp>
      <p:pic>
        <p:nvPicPr>
          <p:cNvPr id="6" name="Picture 5" descr="Screen shot 2011-11-05 at 8.5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00" y="1796078"/>
            <a:ext cx="8584427" cy="4034786"/>
          </a:xfrm>
          <a:prstGeom prst="rect">
            <a:avLst/>
          </a:prstGeom>
        </p:spPr>
      </p:pic>
    </p:spTree>
    <p:extLst>
      <p:ext uri="{BB962C8B-B14F-4D97-AF65-F5344CB8AC3E}">
        <p14:creationId xmlns:p14="http://schemas.microsoft.com/office/powerpoint/2010/main" val="248931459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88606" y="365632"/>
            <a:ext cx="8523497" cy="6100275"/>
          </a:xfrm>
        </p:spPr>
        <p:txBody>
          <a:bodyPr>
            <a:noAutofit/>
          </a:bodyPr>
          <a:lstStyle/>
          <a:p>
            <a:pPr marL="0" indent="0">
              <a:buNone/>
            </a:pPr>
            <a:r>
              <a:rPr lang="en-US" sz="1200" dirty="0" smtClean="0"/>
              <a:t>Object Entity</a:t>
            </a:r>
          </a:p>
          <a:p>
            <a:pPr marL="0" indent="0">
              <a:buNone/>
            </a:pPr>
            <a:r>
              <a:rPr lang="en-US" sz="700" dirty="0" smtClean="0"/>
              <a:t>&lt;</a:t>
            </a:r>
            <a:r>
              <a:rPr lang="en-US" sz="700" dirty="0" err="1"/>
              <a:t>PREMIS:object</a:t>
            </a:r>
            <a:r>
              <a:rPr lang="en-US" sz="700" dirty="0"/>
              <a:t> </a:t>
            </a:r>
            <a:r>
              <a:rPr lang="en-US" sz="700" dirty="0" err="1"/>
              <a:t>xsi:type</a:t>
            </a:r>
            <a:r>
              <a:rPr lang="en-US" sz="700" dirty="0"/>
              <a:t>="</a:t>
            </a:r>
            <a:r>
              <a:rPr lang="en-US" sz="700" dirty="0" err="1" smtClean="0"/>
              <a:t>PREMIS:representation</a:t>
            </a:r>
            <a:r>
              <a:rPr lang="en-US" sz="700" dirty="0" smtClean="0"/>
              <a:t>”&gt;</a:t>
            </a:r>
          </a:p>
          <a:p>
            <a:pPr marL="0" indent="0">
              <a:buNone/>
            </a:pPr>
            <a:r>
              <a:rPr lang="en-US" sz="700" dirty="0"/>
              <a:t>	</a:t>
            </a:r>
            <a:r>
              <a:rPr lang="en-US" sz="700" dirty="0" smtClean="0"/>
              <a:t>&lt;</a:t>
            </a:r>
            <a:r>
              <a:rPr lang="en-US" sz="700" dirty="0" err="1"/>
              <a:t>PREMIS:objectIdentifier</a:t>
            </a:r>
            <a:r>
              <a:rPr lang="en-US" sz="700" dirty="0" smtClean="0"/>
              <a:t>&gt;</a:t>
            </a:r>
          </a:p>
          <a:p>
            <a:pPr marL="400050" lvl="1" indent="0">
              <a:buNone/>
            </a:pPr>
            <a:r>
              <a:rPr lang="en-US" sz="700" dirty="0"/>
              <a:t>	</a:t>
            </a:r>
            <a:r>
              <a:rPr lang="en-US" sz="700" dirty="0" smtClean="0"/>
              <a:t>	&lt;</a:t>
            </a:r>
            <a:r>
              <a:rPr lang="en-US" sz="700" dirty="0" err="1"/>
              <a:t>PREMIS:objectIdentifierType</a:t>
            </a:r>
            <a:r>
              <a:rPr lang="en-US" sz="700" dirty="0"/>
              <a:t>&gt;identifier&lt;/</a:t>
            </a:r>
            <a:r>
              <a:rPr lang="en-US" sz="700" dirty="0" err="1"/>
              <a:t>PREMIS:objectIdentifierType</a:t>
            </a:r>
            <a:r>
              <a:rPr lang="en-US" sz="700" dirty="0" smtClean="0"/>
              <a:t>&gt;</a:t>
            </a:r>
          </a:p>
          <a:p>
            <a:pPr marL="400050" lvl="1" indent="0">
              <a:buNone/>
            </a:pPr>
            <a:r>
              <a:rPr lang="en-US" sz="700" dirty="0"/>
              <a:t>	</a:t>
            </a:r>
            <a:r>
              <a:rPr lang="en-US" sz="700" dirty="0" smtClean="0"/>
              <a:t>	&lt;</a:t>
            </a:r>
            <a:r>
              <a:rPr lang="en-US" sz="700" dirty="0" err="1"/>
              <a:t>PREMIS:objectIdentifierValue</a:t>
            </a:r>
            <a:r>
              <a:rPr lang="en-US" sz="700" dirty="0"/>
              <a:t>&gt;dul1.ark:/13960/t13n2vj0t&lt;/</a:t>
            </a:r>
            <a:r>
              <a:rPr lang="en-US" sz="700" dirty="0" err="1"/>
              <a:t>PREMIS:objectIdentifierValue</a:t>
            </a:r>
            <a:r>
              <a:rPr lang="en-US" sz="700" dirty="0" smtClean="0"/>
              <a:t>&gt;</a:t>
            </a:r>
          </a:p>
          <a:p>
            <a:pPr marL="400050" lvl="1" indent="0">
              <a:buNone/>
            </a:pPr>
            <a:r>
              <a:rPr lang="en-US" sz="700" dirty="0"/>
              <a:t>	</a:t>
            </a:r>
            <a:r>
              <a:rPr lang="en-US" sz="700" dirty="0" smtClean="0"/>
              <a:t>&lt;</a:t>
            </a:r>
            <a:r>
              <a:rPr lang="en-US" sz="700" dirty="0"/>
              <a:t>/</a:t>
            </a:r>
            <a:r>
              <a:rPr lang="en-US" sz="700" dirty="0" err="1"/>
              <a:t>PREMIS:objectIdentifier</a:t>
            </a:r>
            <a:r>
              <a:rPr lang="en-US" sz="700" dirty="0"/>
              <a:t>&gt;</a:t>
            </a:r>
          </a:p>
          <a:p>
            <a:pPr marL="0" indent="0">
              <a:buNone/>
            </a:pPr>
            <a:r>
              <a:rPr lang="en-US" sz="700" dirty="0" smtClean="0"/>
              <a:t>	&lt;</a:t>
            </a:r>
            <a:r>
              <a:rPr lang="en-US" sz="700" dirty="0" err="1"/>
              <a:t>PREMIS:significantProperties</a:t>
            </a:r>
            <a:r>
              <a:rPr lang="en-US" sz="700" dirty="0" smtClean="0"/>
              <a:t>&gt;</a:t>
            </a:r>
          </a:p>
          <a:p>
            <a:pPr marL="0" indent="0">
              <a:buNone/>
            </a:pPr>
            <a:r>
              <a:rPr lang="en-US" sz="700" dirty="0"/>
              <a:t>	</a:t>
            </a:r>
            <a:r>
              <a:rPr lang="en-US" sz="700" dirty="0" smtClean="0"/>
              <a:t>	&lt;</a:t>
            </a:r>
            <a:r>
              <a:rPr lang="en-US" sz="700" dirty="0" err="1"/>
              <a:t>PREMIS:significantPropertiesType</a:t>
            </a:r>
            <a:r>
              <a:rPr lang="en-US" sz="700" dirty="0"/>
              <a:t>&gt;file count&lt;/</a:t>
            </a:r>
            <a:r>
              <a:rPr lang="en-US" sz="700" dirty="0" err="1"/>
              <a:t>PREMIS:significantPropertiesType</a:t>
            </a:r>
            <a:r>
              <a:rPr lang="en-US" sz="700" dirty="0"/>
              <a:t>&gt; </a:t>
            </a:r>
            <a:endParaRPr lang="en-US" sz="700" dirty="0" smtClean="0"/>
          </a:p>
          <a:p>
            <a:pPr marL="800100" lvl="2" indent="0">
              <a:buNone/>
            </a:pPr>
            <a:r>
              <a:rPr lang="en-US" sz="700" dirty="0"/>
              <a:t>	</a:t>
            </a:r>
            <a:r>
              <a:rPr lang="en-US" sz="700" dirty="0" smtClean="0"/>
              <a:t>&lt;</a:t>
            </a:r>
            <a:r>
              <a:rPr lang="en-US" sz="700" dirty="0" err="1"/>
              <a:t>PREMIS:significantPropertiesValue</a:t>
            </a:r>
            <a:r>
              <a:rPr lang="en-US" sz="700" dirty="0"/>
              <a:t>&gt;960&lt;/</a:t>
            </a:r>
            <a:r>
              <a:rPr lang="en-US" sz="700" dirty="0" err="1"/>
              <a:t>PREMIS:significantPropertiesValue</a:t>
            </a:r>
            <a:r>
              <a:rPr lang="en-US" sz="700" dirty="0" smtClean="0"/>
              <a:t>&gt;</a:t>
            </a:r>
          </a:p>
          <a:p>
            <a:pPr marL="800100" lvl="2" indent="0">
              <a:buNone/>
            </a:pPr>
            <a:r>
              <a:rPr lang="en-US" sz="700" dirty="0" smtClean="0"/>
              <a:t>&lt;</a:t>
            </a:r>
            <a:r>
              <a:rPr lang="en-US" sz="700" dirty="0"/>
              <a:t>/</a:t>
            </a:r>
            <a:r>
              <a:rPr lang="en-US" sz="700" dirty="0" err="1"/>
              <a:t>PREMIS:significantProperties</a:t>
            </a:r>
            <a:r>
              <a:rPr lang="en-US" sz="700" dirty="0"/>
              <a:t>&gt;</a:t>
            </a:r>
          </a:p>
          <a:p>
            <a:pPr marL="400050" lvl="1" indent="0">
              <a:buNone/>
            </a:pPr>
            <a:r>
              <a:rPr lang="en-US" sz="700" dirty="0"/>
              <a:t>&lt;</a:t>
            </a:r>
            <a:r>
              <a:rPr lang="en-US" sz="700" dirty="0" err="1"/>
              <a:t>PREMIS:significantProperties</a:t>
            </a:r>
            <a:r>
              <a:rPr lang="en-US" sz="700" dirty="0" smtClean="0"/>
              <a:t>&gt;</a:t>
            </a:r>
          </a:p>
          <a:p>
            <a:pPr marL="400050" lvl="1" indent="0">
              <a:buNone/>
            </a:pPr>
            <a:r>
              <a:rPr lang="en-US" sz="700" dirty="0"/>
              <a:t>	</a:t>
            </a:r>
            <a:r>
              <a:rPr lang="en-US" sz="700" dirty="0" smtClean="0"/>
              <a:t>	&lt;</a:t>
            </a:r>
            <a:r>
              <a:rPr lang="en-US" sz="700" dirty="0" err="1"/>
              <a:t>PREMIS:significantPropertiesType</a:t>
            </a:r>
            <a:r>
              <a:rPr lang="en-US" sz="700" dirty="0"/>
              <a:t>&gt;page count&lt;/</a:t>
            </a:r>
            <a:r>
              <a:rPr lang="en-US" sz="700" dirty="0" err="1"/>
              <a:t>PREMIS:significantPropertiesType</a:t>
            </a:r>
            <a:r>
              <a:rPr lang="en-US" sz="700" dirty="0"/>
              <a:t>&gt; </a:t>
            </a:r>
          </a:p>
          <a:p>
            <a:pPr marL="400050" lvl="1" indent="0">
              <a:buNone/>
            </a:pPr>
            <a:r>
              <a:rPr lang="en-US" sz="700" dirty="0" smtClean="0"/>
              <a:t>		&lt;</a:t>
            </a:r>
            <a:r>
              <a:rPr lang="en-US" sz="700" dirty="0" err="1"/>
              <a:t>PREMIS:significantPropertiesValue</a:t>
            </a:r>
            <a:r>
              <a:rPr lang="en-US" sz="700" dirty="0"/>
              <a:t>&gt;320&lt;/</a:t>
            </a:r>
            <a:r>
              <a:rPr lang="en-US" sz="700" dirty="0" err="1"/>
              <a:t>PREMIS:significantPropertiesValue</a:t>
            </a:r>
            <a:r>
              <a:rPr lang="en-US" sz="700" dirty="0"/>
              <a:t>&gt; </a:t>
            </a:r>
          </a:p>
          <a:p>
            <a:pPr marL="400050" lvl="1" indent="0">
              <a:buNone/>
            </a:pPr>
            <a:r>
              <a:rPr lang="en-US" sz="700" dirty="0"/>
              <a:t>&lt;/</a:t>
            </a:r>
            <a:r>
              <a:rPr lang="en-US" sz="700" dirty="0" err="1"/>
              <a:t>PREMIS:significantProperties</a:t>
            </a:r>
            <a:r>
              <a:rPr lang="en-US" sz="700" dirty="0"/>
              <a:t>&gt;</a:t>
            </a:r>
          </a:p>
          <a:p>
            <a:pPr marL="0" indent="0">
              <a:buNone/>
            </a:pPr>
            <a:r>
              <a:rPr lang="en-US" sz="700" dirty="0"/>
              <a:t>&lt;/</a:t>
            </a:r>
            <a:r>
              <a:rPr lang="en-US" sz="700" dirty="0" err="1"/>
              <a:t>PREMIS:object</a:t>
            </a:r>
            <a:r>
              <a:rPr lang="en-US" sz="700" dirty="0" smtClean="0"/>
              <a:t>&gt;</a:t>
            </a:r>
          </a:p>
          <a:p>
            <a:pPr marL="0" indent="0">
              <a:buNone/>
            </a:pPr>
            <a:endParaRPr lang="en-US" sz="700" dirty="0"/>
          </a:p>
          <a:p>
            <a:pPr marL="0" indent="0">
              <a:buNone/>
            </a:pPr>
            <a:r>
              <a:rPr lang="en-US" sz="1200" dirty="0"/>
              <a:t>Event </a:t>
            </a:r>
            <a:r>
              <a:rPr lang="en-US" sz="1200" dirty="0" smtClean="0"/>
              <a:t>Entity</a:t>
            </a:r>
            <a:endParaRPr lang="en-US" sz="1200" dirty="0"/>
          </a:p>
          <a:p>
            <a:pPr marL="0" indent="0">
              <a:buNone/>
            </a:pPr>
            <a:r>
              <a:rPr lang="en-US" sz="700" dirty="0"/>
              <a:t>&lt;</a:t>
            </a:r>
            <a:r>
              <a:rPr lang="en-US" sz="700" dirty="0" err="1"/>
              <a:t>PREMIS:event</a:t>
            </a:r>
            <a:r>
              <a:rPr lang="en-US" sz="700" dirty="0" smtClean="0"/>
              <a:t>&gt;</a:t>
            </a:r>
          </a:p>
          <a:p>
            <a:pPr marL="0" indent="0">
              <a:buNone/>
            </a:pPr>
            <a:r>
              <a:rPr lang="en-US" sz="700" dirty="0"/>
              <a:t>	</a:t>
            </a:r>
            <a:r>
              <a:rPr lang="en-US" sz="700" dirty="0" smtClean="0"/>
              <a:t>&lt;</a:t>
            </a:r>
            <a:r>
              <a:rPr lang="en-US" sz="700" dirty="0" err="1"/>
              <a:t>PREMIS:eventIdentifier</a:t>
            </a:r>
            <a:r>
              <a:rPr lang="en-US" sz="700" dirty="0" smtClean="0"/>
              <a:t>&gt;</a:t>
            </a:r>
          </a:p>
          <a:p>
            <a:pPr marL="400050" lvl="1" indent="0">
              <a:buNone/>
            </a:pPr>
            <a:r>
              <a:rPr lang="en-US" sz="700" dirty="0"/>
              <a:t>	</a:t>
            </a:r>
            <a:r>
              <a:rPr lang="en-US" sz="700" dirty="0" smtClean="0"/>
              <a:t>	&lt;</a:t>
            </a:r>
            <a:r>
              <a:rPr lang="en-US" sz="700" dirty="0" err="1"/>
              <a:t>PREMIS:eventIdentifierType</a:t>
            </a:r>
            <a:r>
              <a:rPr lang="en-US" sz="700" dirty="0"/>
              <a:t>&gt;UUID&lt;/</a:t>
            </a:r>
            <a:r>
              <a:rPr lang="en-US" sz="700" dirty="0" err="1"/>
              <a:t>PREMIS:eventIdentifierType</a:t>
            </a:r>
            <a:r>
              <a:rPr lang="en-US" sz="700" dirty="0"/>
              <a:t>&gt;</a:t>
            </a:r>
          </a:p>
          <a:p>
            <a:pPr marL="400050" lvl="1" indent="0">
              <a:buNone/>
            </a:pPr>
            <a:r>
              <a:rPr lang="en-US" sz="700" dirty="0" smtClean="0"/>
              <a:t>		&lt;</a:t>
            </a:r>
            <a:r>
              <a:rPr lang="en-US" sz="700" dirty="0" err="1"/>
              <a:t>PREMIS:eventIdentifierValue</a:t>
            </a:r>
            <a:r>
              <a:rPr lang="en-US" sz="700" dirty="0"/>
              <a:t>&gt;9af6a994-f6fe-3a61-ac0e-be793d347edb&lt;/</a:t>
            </a:r>
            <a:r>
              <a:rPr lang="en-US" sz="700" dirty="0" err="1"/>
              <a:t>PREMIS:eventIdentifierValue</a:t>
            </a:r>
            <a:r>
              <a:rPr lang="en-US" sz="700" dirty="0"/>
              <a:t>&gt; </a:t>
            </a:r>
          </a:p>
          <a:p>
            <a:pPr marL="400050" lvl="1" indent="0">
              <a:buNone/>
            </a:pPr>
            <a:r>
              <a:rPr lang="en-US" sz="700" dirty="0"/>
              <a:t>&lt;/</a:t>
            </a:r>
            <a:r>
              <a:rPr lang="en-US" sz="700" dirty="0" err="1"/>
              <a:t>PREMIS:eventIdentifier</a:t>
            </a:r>
            <a:r>
              <a:rPr lang="en-US" sz="700" dirty="0"/>
              <a:t>&gt;</a:t>
            </a:r>
          </a:p>
          <a:p>
            <a:pPr marL="400050" lvl="1" indent="0">
              <a:buNone/>
            </a:pPr>
            <a:r>
              <a:rPr lang="en-US" sz="700" dirty="0"/>
              <a:t>&lt;</a:t>
            </a:r>
            <a:r>
              <a:rPr lang="en-US" sz="700" dirty="0" err="1"/>
              <a:t>PREMIS:eventType</a:t>
            </a:r>
            <a:r>
              <a:rPr lang="en-US" sz="700" dirty="0"/>
              <a:t>&gt;package inspection&lt;/</a:t>
            </a:r>
            <a:r>
              <a:rPr lang="en-US" sz="700" dirty="0" err="1"/>
              <a:t>PREMIS:eventType</a:t>
            </a:r>
            <a:r>
              <a:rPr lang="en-US" sz="700" dirty="0"/>
              <a:t>&gt; </a:t>
            </a:r>
          </a:p>
          <a:p>
            <a:pPr marL="400050" lvl="1" indent="0">
              <a:buNone/>
            </a:pPr>
            <a:r>
              <a:rPr lang="en-US" sz="700" dirty="0"/>
              <a:t> &lt;</a:t>
            </a:r>
            <a:r>
              <a:rPr lang="en-US" sz="700" dirty="0" err="1"/>
              <a:t>PREMIS:eventDateTime</a:t>
            </a:r>
            <a:r>
              <a:rPr lang="en-US" sz="700" dirty="0"/>
              <a:t>&gt;2011-10-25T20:37:51Z&lt;/</a:t>
            </a:r>
            <a:r>
              <a:rPr lang="en-US" sz="700" dirty="0" err="1"/>
              <a:t>PREMIS:eventDateTime</a:t>
            </a:r>
            <a:r>
              <a:rPr lang="en-US" sz="700" dirty="0"/>
              <a:t>&gt;</a:t>
            </a:r>
          </a:p>
          <a:p>
            <a:pPr marL="400050" lvl="1" indent="0">
              <a:buNone/>
            </a:pPr>
            <a:r>
              <a:rPr lang="en-US" sz="700" dirty="0"/>
              <a:t>&lt;</a:t>
            </a:r>
            <a:r>
              <a:rPr lang="en-US" sz="700" dirty="0" err="1"/>
              <a:t>PREMIS:eventDetail</a:t>
            </a:r>
            <a:r>
              <a:rPr lang="en-US" sz="700" dirty="0"/>
              <a:t>&gt;Inspection of download package for missing files&lt;/</a:t>
            </a:r>
            <a:r>
              <a:rPr lang="en-US" sz="700" dirty="0" err="1"/>
              <a:t>PREMIS:eventDetail</a:t>
            </a:r>
            <a:r>
              <a:rPr lang="en-US" sz="700" dirty="0"/>
              <a:t>&gt; </a:t>
            </a:r>
          </a:p>
          <a:p>
            <a:pPr marL="400050" lvl="1" indent="0">
              <a:buNone/>
            </a:pPr>
            <a:r>
              <a:rPr lang="en-US" sz="700" dirty="0"/>
              <a:t>&lt;</a:t>
            </a:r>
            <a:r>
              <a:rPr lang="en-US" sz="700" dirty="0" err="1"/>
              <a:t>PREMIS:eventOutcomeInformation</a:t>
            </a:r>
            <a:r>
              <a:rPr lang="en-US" sz="700" dirty="0"/>
              <a:t>&gt;</a:t>
            </a:r>
          </a:p>
          <a:p>
            <a:pPr marL="400050" lvl="1" indent="0">
              <a:buNone/>
            </a:pPr>
            <a:r>
              <a:rPr lang="en-US" sz="700" dirty="0" smtClean="0"/>
              <a:t>		&lt;</a:t>
            </a:r>
            <a:r>
              <a:rPr lang="en-US" sz="700" dirty="0" err="1"/>
              <a:t>PREMIS:eventOutcome</a:t>
            </a:r>
            <a:r>
              <a:rPr lang="en-US" sz="700" dirty="0"/>
              <a:t>&gt;warning&lt;/</a:t>
            </a:r>
            <a:r>
              <a:rPr lang="en-US" sz="700" dirty="0" err="1"/>
              <a:t>PREMIS:eventOutcome</a:t>
            </a:r>
            <a:r>
              <a:rPr lang="en-US" sz="700" dirty="0"/>
              <a:t>&gt; </a:t>
            </a:r>
          </a:p>
          <a:p>
            <a:pPr marL="400050" lvl="1" indent="0">
              <a:buNone/>
            </a:pPr>
            <a:r>
              <a:rPr lang="en-US" sz="700" dirty="0" smtClean="0"/>
              <a:t>		&lt;</a:t>
            </a:r>
            <a:r>
              <a:rPr lang="en-US" sz="700" dirty="0" err="1"/>
              <a:t>PREMIS:eventOutcomeDetail</a:t>
            </a:r>
            <a:r>
              <a:rPr lang="en-US" sz="700" dirty="0"/>
              <a:t>&gt;</a:t>
            </a:r>
          </a:p>
          <a:p>
            <a:pPr marL="400050" lvl="1" indent="0">
              <a:buNone/>
            </a:pPr>
            <a:r>
              <a:rPr lang="en-US" sz="700" dirty="0" smtClean="0"/>
              <a:t>			&lt;</a:t>
            </a:r>
            <a:r>
              <a:rPr lang="en-US" sz="700" dirty="0" err="1"/>
              <a:t>PREMIS:eventOutcomeDetailNote</a:t>
            </a:r>
            <a:r>
              <a:rPr lang="en-US" sz="700" dirty="0"/>
              <a:t>&gt;</a:t>
            </a:r>
            <a:r>
              <a:rPr lang="en-US" sz="700" dirty="0" smtClean="0"/>
              <a:t>files missing</a:t>
            </a:r>
            <a:r>
              <a:rPr lang="en-US" sz="700" dirty="0"/>
              <a:t>&lt;/</a:t>
            </a:r>
            <a:r>
              <a:rPr lang="en-US" sz="700" dirty="0" err="1"/>
              <a:t>PREMIS:eventOutcomeDetailNote</a:t>
            </a:r>
            <a:r>
              <a:rPr lang="en-US" sz="700" dirty="0"/>
              <a:t>&gt;</a:t>
            </a:r>
          </a:p>
          <a:p>
            <a:pPr marL="800100" lvl="2" indent="0">
              <a:buNone/>
            </a:pPr>
            <a:r>
              <a:rPr lang="en-US" sz="700" dirty="0" smtClean="0"/>
              <a:t>		&lt;</a:t>
            </a:r>
            <a:r>
              <a:rPr lang="en-US" sz="700" dirty="0" err="1"/>
              <a:t>PREMIS:eventOutcomeDetailExtension</a:t>
            </a:r>
            <a:r>
              <a:rPr lang="en-US" sz="700" dirty="0"/>
              <a:t>&gt;</a:t>
            </a:r>
          </a:p>
          <a:p>
            <a:pPr marL="800100" lvl="2" indent="0">
              <a:buNone/>
            </a:pPr>
            <a:r>
              <a:rPr lang="en-US" sz="700" dirty="0" smtClean="0"/>
              <a:t>			&lt;</a:t>
            </a:r>
            <a:r>
              <a:rPr lang="en-US" sz="700" dirty="0" err="1"/>
              <a:t>HT:fileList</a:t>
            </a:r>
            <a:r>
              <a:rPr lang="en-US" sz="700" dirty="0"/>
              <a:t> status="missing"&gt;</a:t>
            </a:r>
          </a:p>
          <a:p>
            <a:pPr marL="2171700" lvl="5" indent="0">
              <a:buNone/>
            </a:pPr>
            <a:r>
              <a:rPr lang="en-US" sz="700" dirty="0"/>
              <a:t>&lt;</a:t>
            </a:r>
            <a:r>
              <a:rPr lang="en-US" sz="700" dirty="0" err="1"/>
              <a:t>HT:file</a:t>
            </a:r>
            <a:r>
              <a:rPr lang="en-US" sz="700" dirty="0"/>
              <a:t>&gt;islandoradventur00whit_scanfactors.xml&lt;/</a:t>
            </a:r>
            <a:r>
              <a:rPr lang="en-US" sz="700" dirty="0" err="1"/>
              <a:t>HT:file</a:t>
            </a:r>
            <a:r>
              <a:rPr lang="en-US" sz="700" dirty="0"/>
              <a:t>&gt; </a:t>
            </a:r>
            <a:r>
              <a:rPr lang="en-US" sz="700" dirty="0" smtClean="0"/>
              <a:t>&lt;</a:t>
            </a:r>
            <a:r>
              <a:rPr lang="en-US" sz="700" dirty="0"/>
              <a:t>/</a:t>
            </a:r>
            <a:r>
              <a:rPr lang="en-US" sz="700" dirty="0" err="1"/>
              <a:t>HT:fileList</a:t>
            </a:r>
            <a:r>
              <a:rPr lang="en-US" sz="700" dirty="0"/>
              <a:t>&gt;</a:t>
            </a:r>
          </a:p>
          <a:p>
            <a:pPr marL="800100" lvl="2" indent="0">
              <a:buNone/>
            </a:pPr>
            <a:r>
              <a:rPr lang="en-US" sz="700" dirty="0" smtClean="0"/>
              <a:t>		&lt;</a:t>
            </a:r>
            <a:r>
              <a:rPr lang="en-US" sz="700" dirty="0"/>
              <a:t>/</a:t>
            </a:r>
            <a:r>
              <a:rPr lang="en-US" sz="700" dirty="0" err="1"/>
              <a:t>PREMIS:eventOutcomeDetailExtension</a:t>
            </a:r>
            <a:r>
              <a:rPr lang="en-US" sz="700" dirty="0"/>
              <a:t>&gt;</a:t>
            </a:r>
          </a:p>
          <a:p>
            <a:pPr marL="400050" lvl="1" indent="0">
              <a:buNone/>
            </a:pPr>
            <a:r>
              <a:rPr lang="en-US" sz="700" dirty="0" smtClean="0"/>
              <a:t>		  </a:t>
            </a:r>
            <a:r>
              <a:rPr lang="en-US" sz="700" dirty="0"/>
              <a:t>&lt;/</a:t>
            </a:r>
            <a:r>
              <a:rPr lang="en-US" sz="700" dirty="0" err="1"/>
              <a:t>PREMIS:eventOutcomeDetail</a:t>
            </a:r>
            <a:r>
              <a:rPr lang="en-US" sz="700" dirty="0"/>
              <a:t>&gt;</a:t>
            </a:r>
          </a:p>
          <a:p>
            <a:pPr marL="400050" lvl="1" indent="0">
              <a:buNone/>
            </a:pPr>
            <a:r>
              <a:rPr lang="en-US" sz="700" dirty="0"/>
              <a:t>&lt;/</a:t>
            </a:r>
            <a:r>
              <a:rPr lang="en-US" sz="700" dirty="0" err="1"/>
              <a:t>PREMIS:eventOutcomeInformation</a:t>
            </a:r>
            <a:r>
              <a:rPr lang="en-US" sz="700" dirty="0"/>
              <a:t>&gt;</a:t>
            </a:r>
          </a:p>
          <a:p>
            <a:pPr marL="400050" lvl="1" indent="0">
              <a:buNone/>
            </a:pPr>
            <a:r>
              <a:rPr lang="en-US" sz="700" dirty="0"/>
              <a:t>&lt;</a:t>
            </a:r>
            <a:r>
              <a:rPr lang="en-US" sz="700" dirty="0" err="1"/>
              <a:t>PREMIS:linkingAgentIdentifier</a:t>
            </a:r>
            <a:r>
              <a:rPr lang="en-US" sz="700" dirty="0"/>
              <a:t>&gt;</a:t>
            </a:r>
          </a:p>
          <a:p>
            <a:pPr marL="400050" lvl="1" indent="0">
              <a:buNone/>
            </a:pPr>
            <a:r>
              <a:rPr lang="en-US" sz="700" dirty="0" smtClean="0"/>
              <a:t>		&lt;</a:t>
            </a:r>
            <a:r>
              <a:rPr lang="en-US" sz="700" dirty="0" err="1"/>
              <a:t>PREMIS:linkingAgentIdentifierType</a:t>
            </a:r>
            <a:r>
              <a:rPr lang="en-US" sz="700" dirty="0"/>
              <a:t>&gt;MARC21 Code&lt;/</a:t>
            </a:r>
            <a:r>
              <a:rPr lang="en-US" sz="700" dirty="0" err="1"/>
              <a:t>PREMIS:linkingAgentIdentifierType</a:t>
            </a:r>
            <a:r>
              <a:rPr lang="en-US" sz="700" dirty="0"/>
              <a:t>&gt;</a:t>
            </a:r>
          </a:p>
          <a:p>
            <a:pPr marL="400050" lvl="1" indent="0">
              <a:buNone/>
            </a:pPr>
            <a:r>
              <a:rPr lang="en-US" sz="700" dirty="0" smtClean="0"/>
              <a:t>		&lt;</a:t>
            </a:r>
            <a:r>
              <a:rPr lang="en-US" sz="700" dirty="0" err="1"/>
              <a:t>PREMIS:linkingAgentIdentifierValue</a:t>
            </a:r>
            <a:r>
              <a:rPr lang="en-US" sz="700" dirty="0"/>
              <a:t>&gt;</a:t>
            </a:r>
            <a:r>
              <a:rPr lang="en-US" sz="700" dirty="0" err="1"/>
              <a:t>MiU</a:t>
            </a:r>
            <a:r>
              <a:rPr lang="en-US" sz="700" dirty="0"/>
              <a:t>&lt;/</a:t>
            </a:r>
            <a:r>
              <a:rPr lang="en-US" sz="700" dirty="0" err="1"/>
              <a:t>PREMIS:linkingAgentIdentifierValue</a:t>
            </a:r>
            <a:r>
              <a:rPr lang="en-US" sz="700" dirty="0"/>
              <a:t>&gt; </a:t>
            </a:r>
          </a:p>
          <a:p>
            <a:pPr marL="400050" lvl="1" indent="0">
              <a:buNone/>
            </a:pPr>
            <a:r>
              <a:rPr lang="en-US" sz="700" dirty="0" smtClean="0"/>
              <a:t>		 </a:t>
            </a:r>
            <a:r>
              <a:rPr lang="en-US" sz="700" dirty="0"/>
              <a:t>&lt;</a:t>
            </a:r>
            <a:r>
              <a:rPr lang="en-US" sz="700" dirty="0" err="1"/>
              <a:t>PREMIS:linkingAgentRole</a:t>
            </a:r>
            <a:r>
              <a:rPr lang="en-US" sz="700" dirty="0"/>
              <a:t>&gt;Executor&lt;/</a:t>
            </a:r>
            <a:r>
              <a:rPr lang="en-US" sz="700" dirty="0" err="1"/>
              <a:t>PREMIS:linkingAgentRole</a:t>
            </a:r>
            <a:r>
              <a:rPr lang="en-US" sz="700" dirty="0"/>
              <a:t>&gt; </a:t>
            </a:r>
          </a:p>
          <a:p>
            <a:pPr marL="400050" lvl="1" indent="0">
              <a:buNone/>
            </a:pPr>
            <a:r>
              <a:rPr lang="en-US" sz="700" dirty="0"/>
              <a:t>&lt;/</a:t>
            </a:r>
            <a:r>
              <a:rPr lang="en-US" sz="700" dirty="0" err="1"/>
              <a:t>PREMIS:linkingAgentIdentifier</a:t>
            </a:r>
            <a:r>
              <a:rPr lang="en-US" sz="700" dirty="0"/>
              <a:t>&gt;</a:t>
            </a:r>
          </a:p>
          <a:p>
            <a:pPr marL="400050" lvl="1" indent="0">
              <a:buNone/>
            </a:pPr>
            <a:r>
              <a:rPr lang="en-US" sz="700" dirty="0"/>
              <a:t>&lt;</a:t>
            </a:r>
            <a:r>
              <a:rPr lang="en-US" sz="700" dirty="0" err="1"/>
              <a:t>PREMIS:linkingAgentIdentifier</a:t>
            </a:r>
            <a:r>
              <a:rPr lang="en-US" sz="700" dirty="0"/>
              <a:t>&gt;</a:t>
            </a:r>
          </a:p>
          <a:p>
            <a:pPr marL="400050" lvl="1" indent="0">
              <a:buNone/>
            </a:pPr>
            <a:r>
              <a:rPr lang="en-US" sz="700" dirty="0" smtClean="0"/>
              <a:t>		&lt;</a:t>
            </a:r>
            <a:r>
              <a:rPr lang="en-US" sz="700" dirty="0" err="1"/>
              <a:t>PREMIS:linkingAgentIdentifierType</a:t>
            </a:r>
            <a:r>
              <a:rPr lang="en-US" sz="700" dirty="0"/>
              <a:t>&gt;tool&lt;/</a:t>
            </a:r>
            <a:r>
              <a:rPr lang="en-US" sz="700" dirty="0" err="1"/>
              <a:t>PREMIS:linkingAgentIdentifierType</a:t>
            </a:r>
            <a:r>
              <a:rPr lang="en-US" sz="700" dirty="0"/>
              <a:t>&gt; </a:t>
            </a:r>
          </a:p>
          <a:p>
            <a:pPr marL="400050" lvl="1" indent="0">
              <a:buNone/>
            </a:pPr>
            <a:r>
              <a:rPr lang="en-US" sz="700" dirty="0" smtClean="0"/>
              <a:t>		 </a:t>
            </a:r>
            <a:r>
              <a:rPr lang="en-US" sz="700" dirty="0"/>
              <a:t>&lt;</a:t>
            </a:r>
            <a:r>
              <a:rPr lang="en-US" sz="700" dirty="0" err="1"/>
              <a:t>PREMIS:linkingAgentIdentifierValue</a:t>
            </a:r>
            <a:r>
              <a:rPr lang="en-US" sz="700" dirty="0"/>
              <a:t>&gt;</a:t>
            </a:r>
            <a:r>
              <a:rPr lang="en-US" sz="700" dirty="0" err="1"/>
              <a:t>feedd.pl</a:t>
            </a:r>
            <a:r>
              <a:rPr lang="en-US" sz="700" dirty="0"/>
              <a:t> 0.9.17&lt;/</a:t>
            </a:r>
            <a:r>
              <a:rPr lang="en-US" sz="700" dirty="0" err="1"/>
              <a:t>PREMIS:linkingAgentIdentifierValue</a:t>
            </a:r>
            <a:r>
              <a:rPr lang="en-US" sz="700" dirty="0"/>
              <a:t>&gt; </a:t>
            </a:r>
          </a:p>
          <a:p>
            <a:pPr marL="400050" lvl="1" indent="0">
              <a:buNone/>
            </a:pPr>
            <a:r>
              <a:rPr lang="en-US" sz="700" dirty="0" smtClean="0"/>
              <a:t>		 </a:t>
            </a:r>
            <a:r>
              <a:rPr lang="en-US" sz="700" dirty="0"/>
              <a:t>&lt;</a:t>
            </a:r>
            <a:r>
              <a:rPr lang="en-US" sz="700" dirty="0" err="1"/>
              <a:t>PREMIS:linkingAgentRole</a:t>
            </a:r>
            <a:r>
              <a:rPr lang="en-US" sz="700" dirty="0"/>
              <a:t>&gt;software&lt;/</a:t>
            </a:r>
            <a:r>
              <a:rPr lang="en-US" sz="700" dirty="0" err="1"/>
              <a:t>PREMIS:linkingAgentRole</a:t>
            </a:r>
            <a:r>
              <a:rPr lang="en-US" sz="700" dirty="0"/>
              <a:t>&gt;</a:t>
            </a:r>
          </a:p>
          <a:p>
            <a:pPr marL="400050" lvl="1" indent="0">
              <a:buNone/>
            </a:pPr>
            <a:r>
              <a:rPr lang="en-US" sz="700" dirty="0"/>
              <a:t>&lt;/</a:t>
            </a:r>
            <a:r>
              <a:rPr lang="en-US" sz="700" dirty="0" err="1"/>
              <a:t>PREMIS:linkingAgentIdentifier</a:t>
            </a:r>
            <a:r>
              <a:rPr lang="en-US" sz="700" dirty="0"/>
              <a:t>&gt;</a:t>
            </a:r>
          </a:p>
          <a:p>
            <a:pPr marL="0" indent="0">
              <a:buNone/>
            </a:pPr>
            <a:r>
              <a:rPr lang="en-US" sz="700" dirty="0"/>
              <a:t>&lt;/</a:t>
            </a:r>
            <a:r>
              <a:rPr lang="en-US" sz="700" dirty="0" err="1"/>
              <a:t>PREMIS:event</a:t>
            </a:r>
            <a:r>
              <a:rPr lang="en-US" sz="700" dirty="0"/>
              <a:t>&gt;</a:t>
            </a:r>
          </a:p>
        </p:txBody>
      </p:sp>
      <p:sp>
        <p:nvSpPr>
          <p:cNvPr id="6" name="TextBox 5"/>
          <p:cNvSpPr txBox="1"/>
          <p:nvPr/>
        </p:nvSpPr>
        <p:spPr>
          <a:xfrm>
            <a:off x="5286375" y="825500"/>
            <a:ext cx="3063875" cy="523220"/>
          </a:xfrm>
          <a:prstGeom prst="rect">
            <a:avLst/>
          </a:prstGeom>
          <a:noFill/>
        </p:spPr>
        <p:txBody>
          <a:bodyPr wrap="square" rtlCol="0">
            <a:spAutoFit/>
          </a:bodyPr>
          <a:lstStyle/>
          <a:p>
            <a:r>
              <a:rPr lang="en-US" sz="2800" dirty="0" smtClean="0"/>
              <a:t>PREMIS Metadata</a:t>
            </a:r>
            <a:endParaRPr lang="en-US" sz="2800" dirty="0"/>
          </a:p>
        </p:txBody>
      </p:sp>
    </p:spTree>
    <p:extLst>
      <p:ext uri="{BB962C8B-B14F-4D97-AF65-F5344CB8AC3E}">
        <p14:creationId xmlns:p14="http://schemas.microsoft.com/office/powerpoint/2010/main" val="63427376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781738742"/>
              </p:ext>
            </p:extLst>
          </p:nvPr>
        </p:nvGraphicFramePr>
        <p:xfrm>
          <a:off x="619125" y="365125"/>
          <a:ext cx="7969250" cy="6051550"/>
        </p:xfrm>
        <a:graphic>
          <a:graphicData uri="http://schemas.openxmlformats.org/drawingml/2006/table">
            <a:tbl>
              <a:tblPr firstRow="1" bandRow="1">
                <a:tableStyleId>{5C22544A-7EE6-4342-B048-85BDC9FD1C3A}</a:tableStyleId>
              </a:tblPr>
              <a:tblGrid>
                <a:gridCol w="1714500"/>
                <a:gridCol w="6254750"/>
              </a:tblGrid>
              <a:tr h="370840">
                <a:tc>
                  <a:txBody>
                    <a:bodyPr/>
                    <a:lstStyle/>
                    <a:p>
                      <a:pPr marL="0" marR="0">
                        <a:spcBef>
                          <a:spcPts val="0"/>
                        </a:spcBef>
                        <a:spcAft>
                          <a:spcPts val="0"/>
                        </a:spcAft>
                      </a:pPr>
                      <a:r>
                        <a:rPr lang="en-US" sz="1200" dirty="0">
                          <a:effectLst/>
                        </a:rPr>
                        <a:t>capture</a:t>
                      </a:r>
                      <a:endParaRPr lang="en-US" sz="1200" dirty="0">
                        <a:solidFill>
                          <a:srgbClr val="FFFFFF"/>
                        </a:solidFill>
                        <a:effectLst/>
                        <a:latin typeface="Cambria"/>
                        <a:ea typeface="ＭＳ 明朝"/>
                        <a:cs typeface="Times New Roman"/>
                      </a:endParaRPr>
                    </a:p>
                  </a:txBody>
                  <a:tcPr marL="66675" marR="66675" marT="0" marB="0"/>
                </a:tc>
                <a:tc>
                  <a:txBody>
                    <a:bodyPr/>
                    <a:lstStyle/>
                    <a:p>
                      <a:pPr marL="0" marR="0">
                        <a:spcBef>
                          <a:spcPts val="0"/>
                        </a:spcBef>
                        <a:spcAft>
                          <a:spcPts val="0"/>
                        </a:spcAft>
                      </a:pPr>
                      <a:r>
                        <a:rPr lang="en-US" sz="1200" dirty="0">
                          <a:effectLst/>
                        </a:rPr>
                        <a:t>Initial capture (digitization) of item</a:t>
                      </a:r>
                      <a:endParaRPr lang="en-US" sz="1200" dirty="0">
                        <a:solidFill>
                          <a:schemeClr val="bg1"/>
                        </a:solidFill>
                        <a:effectLst/>
                        <a:latin typeface="Cambria"/>
                        <a:ea typeface="ＭＳ 明朝"/>
                        <a:cs typeface="Times New Roman"/>
                      </a:endParaRPr>
                    </a:p>
                  </a:txBody>
                  <a:tcPr marL="66675" marR="66675" marT="0" marB="0"/>
                </a:tc>
              </a:tr>
              <a:tr h="370840">
                <a:tc>
                  <a:txBody>
                    <a:bodyPr/>
                    <a:lstStyle/>
                    <a:p>
                      <a:pPr marL="0" marR="0">
                        <a:spcBef>
                          <a:spcPts val="0"/>
                        </a:spcBef>
                        <a:spcAft>
                          <a:spcPts val="0"/>
                        </a:spcAft>
                      </a:pPr>
                      <a:r>
                        <a:rPr lang="en-US" sz="1200" dirty="0">
                          <a:effectLst/>
                        </a:rPr>
                        <a:t>file rename</a:t>
                      </a:r>
                      <a:endParaRPr lang="en-US" sz="1200" dirty="0">
                        <a:effectLst/>
                        <a:latin typeface="Cambria"/>
                        <a:ea typeface="ＭＳ 明朝"/>
                        <a:cs typeface="Times New Roman"/>
                      </a:endParaRPr>
                    </a:p>
                  </a:txBody>
                  <a:tcPr marL="66675" marR="66675" marT="0" marB="0"/>
                </a:tc>
                <a:tc>
                  <a:txBody>
                    <a:bodyPr/>
                    <a:lstStyle/>
                    <a:p>
                      <a:pPr marL="0" marR="0">
                        <a:spcBef>
                          <a:spcPts val="0"/>
                        </a:spcBef>
                        <a:spcAft>
                          <a:spcPts val="0"/>
                        </a:spcAft>
                      </a:pPr>
                      <a:r>
                        <a:rPr lang="en-US" sz="1200" dirty="0">
                          <a:effectLst/>
                        </a:rPr>
                        <a:t>File renaming to </a:t>
                      </a:r>
                      <a:r>
                        <a:rPr lang="en-US" sz="1200" dirty="0" err="1">
                          <a:effectLst/>
                        </a:rPr>
                        <a:t>HathiTrust</a:t>
                      </a:r>
                      <a:r>
                        <a:rPr lang="en-US" sz="1200" dirty="0">
                          <a:effectLst/>
                        </a:rPr>
                        <a:t> conventions</a:t>
                      </a:r>
                      <a:endParaRPr lang="en-US" sz="1200" dirty="0">
                        <a:effectLst/>
                        <a:latin typeface="Cambria"/>
                        <a:ea typeface="ＭＳ 明朝"/>
                        <a:cs typeface="Times New Roman"/>
                      </a:endParaRPr>
                    </a:p>
                  </a:txBody>
                  <a:tcPr marL="66675" marR="66675" marT="0" marB="0"/>
                </a:tc>
              </a:tr>
              <a:tr h="370840">
                <a:tc>
                  <a:txBody>
                    <a:bodyPr/>
                    <a:lstStyle/>
                    <a:p>
                      <a:pPr marL="0" marR="0">
                        <a:spcBef>
                          <a:spcPts val="0"/>
                        </a:spcBef>
                        <a:spcAft>
                          <a:spcPts val="0"/>
                        </a:spcAft>
                      </a:pPr>
                      <a:r>
                        <a:rPr lang="en-US" sz="1200">
                          <a:effectLst/>
                        </a:rPr>
                        <a:t>image modification</a:t>
                      </a:r>
                      <a:endParaRPr lang="en-US" sz="1200">
                        <a:effectLst/>
                        <a:latin typeface="Cambria"/>
                        <a:ea typeface="ＭＳ 明朝"/>
                        <a:cs typeface="Times New Roman"/>
                      </a:endParaRPr>
                    </a:p>
                  </a:txBody>
                  <a:tcPr marL="66675" marR="66675" marT="66675" marB="66675"/>
                </a:tc>
                <a:tc>
                  <a:txBody>
                    <a:bodyPr/>
                    <a:lstStyle/>
                    <a:p>
                      <a:pPr marL="0" marR="0">
                        <a:spcBef>
                          <a:spcPts val="0"/>
                        </a:spcBef>
                        <a:spcAft>
                          <a:spcPts val="0"/>
                        </a:spcAft>
                      </a:pPr>
                      <a:r>
                        <a:rPr lang="en-US" sz="1200">
                          <a:effectLst/>
                        </a:rPr>
                        <a:t>Replace boilerplate images with blank images</a:t>
                      </a:r>
                      <a:endParaRPr lang="en-US" sz="1200">
                        <a:effectLst/>
                        <a:latin typeface="Cambria"/>
                        <a:ea typeface="ＭＳ 明朝"/>
                        <a:cs typeface="Times New Roman"/>
                      </a:endParaRPr>
                    </a:p>
                  </a:txBody>
                  <a:tcPr marL="66675" marR="66675" marT="66675" marB="66675"/>
                </a:tc>
              </a:tr>
              <a:tr h="370840">
                <a:tc>
                  <a:txBody>
                    <a:bodyPr/>
                    <a:lstStyle/>
                    <a:p>
                      <a:pPr marL="0" marR="0">
                        <a:spcBef>
                          <a:spcPts val="0"/>
                        </a:spcBef>
                        <a:spcAft>
                          <a:spcPts val="0"/>
                        </a:spcAft>
                      </a:pPr>
                      <a:r>
                        <a:rPr lang="en-US" sz="1200">
                          <a:effectLst/>
                        </a:rPr>
                        <a:t>image compression</a:t>
                      </a:r>
                      <a:endParaRPr lang="en-US" sz="1200">
                        <a:effectLst/>
                        <a:latin typeface="Cambria"/>
                        <a:ea typeface="ＭＳ 明朝"/>
                        <a:cs typeface="Times New Roman"/>
                      </a:endParaRPr>
                    </a:p>
                  </a:txBody>
                  <a:tcPr marL="66675" marR="66675" marT="0" marB="0"/>
                </a:tc>
                <a:tc>
                  <a:txBody>
                    <a:bodyPr/>
                    <a:lstStyle/>
                    <a:p>
                      <a:pPr marL="0" marR="0">
                        <a:spcBef>
                          <a:spcPts val="0"/>
                        </a:spcBef>
                        <a:spcAft>
                          <a:spcPts val="0"/>
                        </a:spcAft>
                      </a:pPr>
                      <a:r>
                        <a:rPr lang="en-US" sz="1200" dirty="0">
                          <a:effectLst/>
                        </a:rPr>
                        <a:t>Conversion of raw scans to compressed TIFF and JPEG2000</a:t>
                      </a:r>
                      <a:endParaRPr lang="en-US" sz="1200" dirty="0">
                        <a:effectLst/>
                        <a:latin typeface="Cambria"/>
                        <a:ea typeface="ＭＳ 明朝"/>
                        <a:cs typeface="Times New Roman"/>
                      </a:endParaRPr>
                    </a:p>
                  </a:txBody>
                  <a:tcPr marL="66675" marR="66675" marT="0" marB="0"/>
                </a:tc>
              </a:tr>
              <a:tr h="370840">
                <a:tc>
                  <a:txBody>
                    <a:bodyPr/>
                    <a:lstStyle/>
                    <a:p>
                      <a:pPr marL="0" marR="0">
                        <a:spcBef>
                          <a:spcPts val="0"/>
                        </a:spcBef>
                        <a:spcAft>
                          <a:spcPts val="0"/>
                        </a:spcAft>
                      </a:pPr>
                      <a:r>
                        <a:rPr lang="en-US" sz="1200">
                          <a:effectLst/>
                        </a:rPr>
                        <a:t>image header modification</a:t>
                      </a:r>
                      <a:endParaRPr lang="en-US" sz="1200">
                        <a:effectLst/>
                        <a:latin typeface="Cambria"/>
                        <a:ea typeface="ＭＳ 明朝"/>
                        <a:cs typeface="Times New Roman"/>
                      </a:endParaRPr>
                    </a:p>
                  </a:txBody>
                  <a:tcPr marL="66675" marR="66675" marT="0" marB="0"/>
                </a:tc>
                <a:tc>
                  <a:txBody>
                    <a:bodyPr/>
                    <a:lstStyle/>
                    <a:p>
                      <a:pPr marL="0" marR="0">
                        <a:spcBef>
                          <a:spcPts val="0"/>
                        </a:spcBef>
                        <a:spcAft>
                          <a:spcPts val="0"/>
                        </a:spcAft>
                      </a:pPr>
                      <a:r>
                        <a:rPr lang="en-US" sz="1200">
                          <a:effectLst/>
                        </a:rPr>
                        <a:t>Modification of image headers to meet HathiTrust conventions</a:t>
                      </a:r>
                      <a:endParaRPr lang="en-US" sz="1200">
                        <a:effectLst/>
                        <a:latin typeface="Cambria"/>
                        <a:ea typeface="ＭＳ 明朝"/>
                        <a:cs typeface="Times New Roman"/>
                      </a:endParaRPr>
                    </a:p>
                  </a:txBody>
                  <a:tcPr marL="66675" marR="66675" marT="0" marB="0"/>
                </a:tc>
              </a:tr>
              <a:tr h="370840">
                <a:tc>
                  <a:txBody>
                    <a:bodyPr/>
                    <a:lstStyle/>
                    <a:p>
                      <a:pPr marL="0" marR="0">
                        <a:spcBef>
                          <a:spcPts val="0"/>
                        </a:spcBef>
                        <a:spcAft>
                          <a:spcPts val="0"/>
                        </a:spcAft>
                      </a:pPr>
                      <a:r>
                        <a:rPr lang="en-US" sz="1200">
                          <a:effectLst/>
                        </a:rPr>
                        <a:t>ingestion</a:t>
                      </a:r>
                      <a:endParaRPr lang="en-US" sz="1200">
                        <a:effectLst/>
                        <a:latin typeface="Cambria"/>
                        <a:ea typeface="ＭＳ 明朝"/>
                        <a:cs typeface="Times New Roman"/>
                      </a:endParaRPr>
                    </a:p>
                  </a:txBody>
                  <a:tcPr marL="66675" marR="66675" marT="0" marB="0"/>
                </a:tc>
                <a:tc>
                  <a:txBody>
                    <a:bodyPr/>
                    <a:lstStyle/>
                    <a:p>
                      <a:pPr marL="0" marR="0">
                        <a:spcBef>
                          <a:spcPts val="0"/>
                        </a:spcBef>
                        <a:spcAft>
                          <a:spcPts val="0"/>
                        </a:spcAft>
                      </a:pPr>
                      <a:r>
                        <a:rPr lang="en-US" sz="1200">
                          <a:effectLst/>
                        </a:rPr>
                        <a:t>Ingestion of object package into the repository</a:t>
                      </a:r>
                      <a:endParaRPr lang="en-US" sz="1200">
                        <a:effectLst/>
                        <a:latin typeface="Cambria"/>
                        <a:ea typeface="ＭＳ 明朝"/>
                        <a:cs typeface="Times New Roman"/>
                      </a:endParaRPr>
                    </a:p>
                  </a:txBody>
                  <a:tcPr marL="66675" marR="66675" marT="0" marB="0"/>
                </a:tc>
              </a:tr>
              <a:tr h="370840">
                <a:tc>
                  <a:txBody>
                    <a:bodyPr/>
                    <a:lstStyle/>
                    <a:p>
                      <a:pPr marL="0" marR="0">
                        <a:spcBef>
                          <a:spcPts val="0"/>
                        </a:spcBef>
                        <a:spcAft>
                          <a:spcPts val="0"/>
                        </a:spcAft>
                      </a:pPr>
                      <a:r>
                        <a:rPr lang="en-US" sz="1200">
                          <a:effectLst/>
                        </a:rPr>
                        <a:t>message digest calculation</a:t>
                      </a:r>
                      <a:endParaRPr lang="en-US" sz="1200">
                        <a:effectLst/>
                        <a:latin typeface="Cambria"/>
                        <a:ea typeface="ＭＳ 明朝"/>
                        <a:cs typeface="Times New Roman"/>
                      </a:endParaRPr>
                    </a:p>
                  </a:txBody>
                  <a:tcPr marL="66675" marR="66675" marT="0" marB="0"/>
                </a:tc>
                <a:tc>
                  <a:txBody>
                    <a:bodyPr/>
                    <a:lstStyle/>
                    <a:p>
                      <a:pPr marL="0" marR="0">
                        <a:spcBef>
                          <a:spcPts val="0"/>
                        </a:spcBef>
                        <a:spcAft>
                          <a:spcPts val="0"/>
                        </a:spcAft>
                      </a:pPr>
                      <a:r>
                        <a:rPr lang="en-US" sz="1200" dirty="0">
                          <a:effectLst/>
                        </a:rPr>
                        <a:t>Calculation of page-level MD5 checksums (refers to checksum calculations performed prior to content submission to </a:t>
                      </a:r>
                      <a:r>
                        <a:rPr lang="en-US" sz="1200" dirty="0" err="1">
                          <a:effectLst/>
                        </a:rPr>
                        <a:t>HathiTrust</a:t>
                      </a:r>
                      <a:r>
                        <a:rPr lang="en-US" sz="1200" dirty="0">
                          <a:effectLst/>
                        </a:rPr>
                        <a:t>  when these checksums are available)</a:t>
                      </a:r>
                      <a:endParaRPr lang="en-US" sz="1200" dirty="0">
                        <a:effectLst/>
                        <a:latin typeface="Cambria"/>
                        <a:ea typeface="ＭＳ 明朝"/>
                        <a:cs typeface="Times New Roman"/>
                      </a:endParaRPr>
                    </a:p>
                  </a:txBody>
                  <a:tcPr marL="66675" marR="66675" marT="0" marB="0"/>
                </a:tc>
              </a:tr>
              <a:tr h="370840">
                <a:tc>
                  <a:txBody>
                    <a:bodyPr/>
                    <a:lstStyle/>
                    <a:p>
                      <a:pPr marL="0" marR="0">
                        <a:spcBef>
                          <a:spcPts val="0"/>
                        </a:spcBef>
                        <a:spcAft>
                          <a:spcPts val="0"/>
                        </a:spcAft>
                      </a:pPr>
                      <a:r>
                        <a:rPr lang="en-US" sz="1200">
                          <a:effectLst/>
                        </a:rPr>
                        <a:t>validation</a:t>
                      </a:r>
                      <a:endParaRPr lang="en-US" sz="1200">
                        <a:effectLst/>
                        <a:latin typeface="Cambria"/>
                        <a:ea typeface="ＭＳ 明朝"/>
                        <a:cs typeface="Times New Roman"/>
                      </a:endParaRPr>
                    </a:p>
                  </a:txBody>
                  <a:tcPr marL="66675" marR="66675" marT="0" marB="0"/>
                </a:tc>
                <a:tc>
                  <a:txBody>
                    <a:bodyPr/>
                    <a:lstStyle/>
                    <a:p>
                      <a:pPr marL="0" marR="0">
                        <a:spcBef>
                          <a:spcPts val="0"/>
                        </a:spcBef>
                        <a:spcAft>
                          <a:spcPts val="0"/>
                        </a:spcAft>
                      </a:pPr>
                      <a:r>
                        <a:rPr lang="en-US" sz="1200">
                          <a:effectLst/>
                        </a:rPr>
                        <a:t>Validation of technical characteristics of image and OCR files</a:t>
                      </a:r>
                      <a:endParaRPr lang="en-US" sz="1200">
                        <a:effectLst/>
                        <a:latin typeface="Cambria"/>
                        <a:ea typeface="ＭＳ 明朝"/>
                        <a:cs typeface="Times New Roman"/>
                      </a:endParaRPr>
                    </a:p>
                  </a:txBody>
                  <a:tcPr marL="66675" marR="66675" marT="0" marB="0"/>
                </a:tc>
              </a:tr>
              <a:tr h="370840">
                <a:tc>
                  <a:txBody>
                    <a:bodyPr/>
                    <a:lstStyle/>
                    <a:p>
                      <a:pPr marL="0" marR="0">
                        <a:spcBef>
                          <a:spcPts val="0"/>
                        </a:spcBef>
                        <a:spcAft>
                          <a:spcPts val="0"/>
                        </a:spcAft>
                      </a:pPr>
                      <a:r>
                        <a:rPr lang="en-US" sz="1200">
                          <a:effectLst/>
                        </a:rPr>
                        <a:t>ocr split</a:t>
                      </a:r>
                      <a:endParaRPr lang="en-US" sz="1200">
                        <a:effectLst/>
                        <a:latin typeface="Cambria"/>
                        <a:ea typeface="ＭＳ 明朝"/>
                        <a:cs typeface="Times New Roman"/>
                      </a:endParaRPr>
                    </a:p>
                  </a:txBody>
                  <a:tcPr marL="66675" marR="66675" marT="0" marB="0"/>
                </a:tc>
                <a:tc>
                  <a:txBody>
                    <a:bodyPr/>
                    <a:lstStyle/>
                    <a:p>
                      <a:pPr marL="0" marR="0">
                        <a:spcBef>
                          <a:spcPts val="0"/>
                        </a:spcBef>
                        <a:spcAft>
                          <a:spcPts val="0"/>
                        </a:spcAft>
                      </a:pPr>
                      <a:r>
                        <a:rPr lang="en-US" sz="1200" dirty="0">
                          <a:effectLst/>
                        </a:rPr>
                        <a:t>Detail is package type specific, e.g.: </a:t>
                      </a:r>
                      <a:br>
                        <a:rPr lang="en-US" sz="1200" dirty="0">
                          <a:effectLst/>
                        </a:rPr>
                      </a:br>
                      <a:r>
                        <a:rPr lang="en-US" sz="1200" dirty="0">
                          <a:effectLst/>
                        </a:rPr>
                        <a:t>a) Extraction of plain-text OCR from ALTO XML</a:t>
                      </a:r>
                      <a:br>
                        <a:rPr lang="en-US" sz="1200" dirty="0">
                          <a:effectLst/>
                        </a:rPr>
                      </a:br>
                      <a:r>
                        <a:rPr lang="en-US" sz="1200" dirty="0">
                          <a:effectLst/>
                        </a:rPr>
                        <a:t>b) Split OCR into one plain text OCR file per page</a:t>
                      </a:r>
                      <a:br>
                        <a:rPr lang="en-US" sz="1200" dirty="0">
                          <a:effectLst/>
                        </a:rPr>
                      </a:br>
                      <a:r>
                        <a:rPr lang="en-US" sz="1200" dirty="0">
                          <a:effectLst/>
                        </a:rPr>
                        <a:t>c) Splitting of IA XML OCR into one plain text OCR file and one XML file (with coordinates) per page</a:t>
                      </a:r>
                      <a:endParaRPr lang="en-US" sz="1200" dirty="0">
                        <a:effectLst/>
                        <a:latin typeface="Cambria"/>
                        <a:ea typeface="ＭＳ 明朝"/>
                        <a:cs typeface="Times New Roman"/>
                      </a:endParaRPr>
                    </a:p>
                  </a:txBody>
                  <a:tcPr marL="66675" marR="66675" marT="0" marB="0"/>
                </a:tc>
              </a:tr>
              <a:tr h="370840">
                <a:tc>
                  <a:txBody>
                    <a:bodyPr/>
                    <a:lstStyle/>
                    <a:p>
                      <a:pPr marL="0" marR="0">
                        <a:spcBef>
                          <a:spcPts val="0"/>
                        </a:spcBef>
                        <a:spcAft>
                          <a:spcPts val="0"/>
                        </a:spcAft>
                      </a:pPr>
                      <a:r>
                        <a:rPr lang="en-US" sz="1200">
                          <a:effectLst/>
                        </a:rPr>
                        <a:t>package inspection</a:t>
                      </a:r>
                      <a:endParaRPr lang="en-US" sz="1200">
                        <a:effectLst/>
                        <a:latin typeface="Cambria"/>
                        <a:ea typeface="ＭＳ 明朝"/>
                        <a:cs typeface="Times New Roman"/>
                      </a:endParaRPr>
                    </a:p>
                  </a:txBody>
                  <a:tcPr marL="66675" marR="66675" marT="0" marB="0"/>
                </a:tc>
                <a:tc>
                  <a:txBody>
                    <a:bodyPr/>
                    <a:lstStyle/>
                    <a:p>
                      <a:pPr marL="0" marR="0">
                        <a:spcBef>
                          <a:spcPts val="0"/>
                        </a:spcBef>
                        <a:spcAft>
                          <a:spcPts val="0"/>
                        </a:spcAft>
                      </a:pPr>
                      <a:r>
                        <a:rPr lang="en-US" sz="1200">
                          <a:effectLst/>
                        </a:rPr>
                        <a:t>Inspection of download package for missing files</a:t>
                      </a:r>
                      <a:endParaRPr lang="en-US" sz="1200">
                        <a:effectLst/>
                        <a:latin typeface="Cambria"/>
                        <a:ea typeface="ＭＳ 明朝"/>
                        <a:cs typeface="Times New Roman"/>
                      </a:endParaRPr>
                    </a:p>
                  </a:txBody>
                  <a:tcPr marL="66675" marR="66675" marT="0" marB="0"/>
                </a:tc>
              </a:tr>
              <a:tr h="370840">
                <a:tc>
                  <a:txBody>
                    <a:bodyPr/>
                    <a:lstStyle/>
                    <a:p>
                      <a:pPr marL="0" marR="0">
                        <a:spcBef>
                          <a:spcPts val="0"/>
                        </a:spcBef>
                        <a:spcAft>
                          <a:spcPts val="0"/>
                        </a:spcAft>
                      </a:pPr>
                      <a:r>
                        <a:rPr lang="en-US" sz="1200">
                          <a:effectLst/>
                        </a:rPr>
                        <a:t>page feature mapping</a:t>
                      </a:r>
                      <a:endParaRPr lang="en-US" sz="1200">
                        <a:effectLst/>
                        <a:latin typeface="Cambria"/>
                        <a:ea typeface="ＭＳ 明朝"/>
                        <a:cs typeface="Times New Roman"/>
                      </a:endParaRPr>
                    </a:p>
                  </a:txBody>
                  <a:tcPr marL="66675" marR="66675" marT="0" marB="0"/>
                </a:tc>
                <a:tc>
                  <a:txBody>
                    <a:bodyPr/>
                    <a:lstStyle/>
                    <a:p>
                      <a:pPr marL="0" marR="0">
                        <a:spcBef>
                          <a:spcPts val="0"/>
                        </a:spcBef>
                        <a:spcAft>
                          <a:spcPts val="0"/>
                        </a:spcAft>
                      </a:pPr>
                      <a:r>
                        <a:rPr lang="en-US" sz="1200" dirty="0">
                          <a:effectLst/>
                        </a:rPr>
                        <a:t>Mapping of original page feature tags to </a:t>
                      </a:r>
                      <a:r>
                        <a:rPr lang="en-US" sz="1200" dirty="0" err="1">
                          <a:effectLst/>
                        </a:rPr>
                        <a:t>HathiTrust</a:t>
                      </a:r>
                      <a:r>
                        <a:rPr lang="en-US" sz="1200" dirty="0">
                          <a:effectLst/>
                        </a:rPr>
                        <a:t> tags</a:t>
                      </a:r>
                      <a:endParaRPr lang="en-US" sz="1200" dirty="0">
                        <a:effectLst/>
                        <a:latin typeface="Cambria"/>
                        <a:ea typeface="ＭＳ 明朝"/>
                        <a:cs typeface="Times New Roman"/>
                      </a:endParaRPr>
                    </a:p>
                  </a:txBody>
                  <a:tcPr marL="66675" marR="66675" marT="0" marB="0"/>
                </a:tc>
              </a:tr>
              <a:tr h="370840">
                <a:tc>
                  <a:txBody>
                    <a:bodyPr/>
                    <a:lstStyle/>
                    <a:p>
                      <a:pPr marL="0" marR="0">
                        <a:spcBef>
                          <a:spcPts val="0"/>
                        </a:spcBef>
                        <a:spcAft>
                          <a:spcPts val="0"/>
                        </a:spcAft>
                      </a:pPr>
                      <a:r>
                        <a:rPr lang="en-US" sz="1200">
                          <a:effectLst/>
                        </a:rPr>
                        <a:t>fixity check</a:t>
                      </a:r>
                      <a:endParaRPr lang="en-US" sz="1200">
                        <a:effectLst/>
                        <a:latin typeface="Cambria"/>
                        <a:ea typeface="ＭＳ 明朝"/>
                        <a:cs typeface="Times New Roman"/>
                      </a:endParaRPr>
                    </a:p>
                  </a:txBody>
                  <a:tcPr marL="66675" marR="66675" marT="0" marB="0"/>
                </a:tc>
                <a:tc>
                  <a:txBody>
                    <a:bodyPr/>
                    <a:lstStyle/>
                    <a:p>
                      <a:pPr marL="0" marR="0">
                        <a:spcBef>
                          <a:spcPts val="0"/>
                        </a:spcBef>
                        <a:spcAft>
                          <a:spcPts val="0"/>
                        </a:spcAft>
                      </a:pPr>
                      <a:r>
                        <a:rPr lang="en-US" sz="1200">
                          <a:effectLst/>
                        </a:rPr>
                        <a:t>Validation of MD5 checksums of content files</a:t>
                      </a:r>
                      <a:endParaRPr lang="en-US" sz="1200">
                        <a:effectLst/>
                        <a:latin typeface="Cambria"/>
                        <a:ea typeface="ＭＳ 明朝"/>
                        <a:cs typeface="Times New Roman"/>
                      </a:endParaRPr>
                    </a:p>
                  </a:txBody>
                  <a:tcPr marL="66675" marR="66675" marT="0" marB="0"/>
                </a:tc>
              </a:tr>
              <a:tr h="370840">
                <a:tc>
                  <a:txBody>
                    <a:bodyPr/>
                    <a:lstStyle/>
                    <a:p>
                      <a:pPr marL="0" marR="0">
                        <a:spcBef>
                          <a:spcPts val="0"/>
                        </a:spcBef>
                        <a:spcAft>
                          <a:spcPts val="0"/>
                        </a:spcAft>
                      </a:pPr>
                      <a:r>
                        <a:rPr lang="en-US" sz="1200">
                          <a:effectLst/>
                        </a:rPr>
                        <a:t>zip archive creation</a:t>
                      </a:r>
                      <a:endParaRPr lang="en-US" sz="1200">
                        <a:effectLst/>
                        <a:latin typeface="Cambria"/>
                        <a:ea typeface="ＭＳ 明朝"/>
                        <a:cs typeface="Times New Roman"/>
                      </a:endParaRPr>
                    </a:p>
                  </a:txBody>
                  <a:tcPr marL="66675" marR="66675" marT="66675" marB="66675"/>
                </a:tc>
                <a:tc>
                  <a:txBody>
                    <a:bodyPr/>
                    <a:lstStyle/>
                    <a:p>
                      <a:pPr marL="0" marR="0">
                        <a:spcBef>
                          <a:spcPts val="0"/>
                        </a:spcBef>
                        <a:spcAft>
                          <a:spcPts val="0"/>
                        </a:spcAft>
                      </a:pPr>
                      <a:r>
                        <a:rPr lang="en-US" sz="1200">
                          <a:effectLst/>
                        </a:rPr>
                        <a:t>Compression of content files and source METS into zip archive</a:t>
                      </a:r>
                      <a:endParaRPr lang="en-US" sz="1200">
                        <a:effectLst/>
                        <a:latin typeface="Cambria"/>
                        <a:ea typeface="ＭＳ 明朝"/>
                        <a:cs typeface="Times New Roman"/>
                      </a:endParaRPr>
                    </a:p>
                  </a:txBody>
                  <a:tcPr marL="66675" marR="66675" marT="66675" marB="66675"/>
                </a:tc>
              </a:tr>
              <a:tr h="370840">
                <a:tc>
                  <a:txBody>
                    <a:bodyPr/>
                    <a:lstStyle/>
                    <a:p>
                      <a:pPr marL="0" marR="0">
                        <a:spcBef>
                          <a:spcPts val="0"/>
                        </a:spcBef>
                        <a:spcAft>
                          <a:spcPts val="0"/>
                        </a:spcAft>
                      </a:pPr>
                      <a:r>
                        <a:rPr lang="en-US" sz="1200">
                          <a:effectLst/>
                        </a:rPr>
                        <a:t>zip file message digest calculation</a:t>
                      </a:r>
                      <a:endParaRPr lang="en-US" sz="1200">
                        <a:effectLst/>
                        <a:latin typeface="Cambria"/>
                        <a:ea typeface="ＭＳ 明朝"/>
                        <a:cs typeface="Times New Roman"/>
                      </a:endParaRPr>
                    </a:p>
                  </a:txBody>
                  <a:tcPr marL="66675" marR="66675" marT="66675" marB="66675"/>
                </a:tc>
                <a:tc>
                  <a:txBody>
                    <a:bodyPr/>
                    <a:lstStyle/>
                    <a:p>
                      <a:pPr marL="0" marR="0">
                        <a:spcBef>
                          <a:spcPts val="0"/>
                        </a:spcBef>
                        <a:spcAft>
                          <a:spcPts val="0"/>
                        </a:spcAft>
                      </a:pPr>
                      <a:r>
                        <a:rPr lang="en-US" sz="1200">
                          <a:effectLst/>
                        </a:rPr>
                        <a:t>Calculation of md5 checksum for zip archive</a:t>
                      </a:r>
                      <a:endParaRPr lang="en-US" sz="1200">
                        <a:effectLst/>
                        <a:latin typeface="Cambria"/>
                        <a:ea typeface="ＭＳ 明朝"/>
                        <a:cs typeface="Times New Roman"/>
                      </a:endParaRPr>
                    </a:p>
                  </a:txBody>
                  <a:tcPr marL="66675" marR="66675" marT="66675" marB="66675"/>
                </a:tc>
              </a:tr>
              <a:tr h="370840">
                <a:tc>
                  <a:txBody>
                    <a:bodyPr/>
                    <a:lstStyle/>
                    <a:p>
                      <a:pPr marL="0" marR="0">
                        <a:spcBef>
                          <a:spcPts val="0"/>
                        </a:spcBef>
                        <a:spcAft>
                          <a:spcPts val="0"/>
                        </a:spcAft>
                      </a:pPr>
                      <a:r>
                        <a:rPr lang="en-US" sz="1200">
                          <a:effectLst/>
                        </a:rPr>
                        <a:t>source mets creation</a:t>
                      </a:r>
                      <a:endParaRPr lang="en-US" sz="1200">
                        <a:effectLst/>
                        <a:latin typeface="Cambria"/>
                        <a:ea typeface="ＭＳ 明朝"/>
                        <a:cs typeface="Times New Roman"/>
                      </a:endParaRPr>
                    </a:p>
                  </a:txBody>
                  <a:tcPr marL="66675" marR="66675" marT="66675" marB="66675"/>
                </a:tc>
                <a:tc>
                  <a:txBody>
                    <a:bodyPr/>
                    <a:lstStyle/>
                    <a:p>
                      <a:pPr marL="0" marR="0">
                        <a:spcBef>
                          <a:spcPts val="0"/>
                        </a:spcBef>
                        <a:spcAft>
                          <a:spcPts val="0"/>
                        </a:spcAft>
                      </a:pPr>
                      <a:r>
                        <a:rPr lang="en-US" sz="1200" dirty="0">
                          <a:effectLst/>
                        </a:rPr>
                        <a:t>Creation of source METS file</a:t>
                      </a:r>
                      <a:endParaRPr lang="en-US" sz="1200" dirty="0">
                        <a:effectLst/>
                        <a:latin typeface="Cambria"/>
                        <a:ea typeface="ＭＳ 明朝"/>
                        <a:cs typeface="Times New Roman"/>
                      </a:endParaRPr>
                    </a:p>
                  </a:txBody>
                  <a:tcPr marL="66675" marR="66675" marT="66675" marB="66675"/>
                </a:tc>
              </a:tr>
            </a:tbl>
          </a:graphicData>
        </a:graphic>
      </p:graphicFrame>
    </p:spTree>
    <p:extLst>
      <p:ext uri="{BB962C8B-B14F-4D97-AF65-F5344CB8AC3E}">
        <p14:creationId xmlns:p14="http://schemas.microsoft.com/office/powerpoint/2010/main" val="7361871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Provenance</a:t>
            </a:r>
            <a:endParaRPr lang="en-US" dirty="0"/>
          </a:p>
        </p:txBody>
      </p:sp>
      <p:sp>
        <p:nvSpPr>
          <p:cNvPr id="3" name="Content Placeholder 2"/>
          <p:cNvSpPr>
            <a:spLocks noGrp="1"/>
          </p:cNvSpPr>
          <p:nvPr>
            <p:ph idx="1"/>
          </p:nvPr>
        </p:nvSpPr>
        <p:spPr/>
        <p:txBody>
          <a:bodyPr/>
          <a:lstStyle/>
          <a:p>
            <a:r>
              <a:rPr lang="en-US" dirty="0" smtClean="0">
                <a:sym typeface="Wingdings"/>
              </a:rPr>
              <a:t>Strategies</a:t>
            </a:r>
          </a:p>
          <a:p>
            <a:pPr lvl="1"/>
            <a:r>
              <a:rPr lang="en-US" dirty="0" smtClean="0">
                <a:sym typeface="Wingdings"/>
              </a:rPr>
              <a:t>Original source</a:t>
            </a:r>
          </a:p>
          <a:p>
            <a:pPr lvl="1"/>
            <a:r>
              <a:rPr lang="en-US" dirty="0" smtClean="0">
                <a:sym typeface="Wingdings"/>
              </a:rPr>
              <a:t>Agent of digitization</a:t>
            </a:r>
          </a:p>
          <a:p>
            <a:pPr lvl="1"/>
            <a:r>
              <a:rPr lang="en-US" dirty="0" smtClean="0">
                <a:sym typeface="Wingdings"/>
              </a:rPr>
              <a:t>Administrative metadata (provenance and preservation)</a:t>
            </a:r>
          </a:p>
          <a:p>
            <a:pPr lvl="1"/>
            <a:endParaRPr lang="en-US" dirty="0" smtClean="0">
              <a:sym typeface="Wingdings"/>
            </a:endParaRPr>
          </a:p>
        </p:txBody>
      </p:sp>
    </p:spTree>
    <p:extLst>
      <p:ext uri="{BB962C8B-B14F-4D97-AF65-F5344CB8AC3E}">
        <p14:creationId xmlns:p14="http://schemas.microsoft.com/office/powerpoint/2010/main" val="3031613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Security</a:t>
            </a:r>
            <a:endParaRPr lang="en-US" dirty="0"/>
          </a:p>
        </p:txBody>
      </p:sp>
      <p:sp>
        <p:nvSpPr>
          <p:cNvPr id="4" name="Content Placeholder 3"/>
          <p:cNvSpPr>
            <a:spLocks noGrp="1"/>
          </p:cNvSpPr>
          <p:nvPr>
            <p:ph idx="1"/>
          </p:nvPr>
        </p:nvSpPr>
        <p:spPr/>
        <p:txBody>
          <a:bodyPr>
            <a:normAutofit lnSpcReduction="10000"/>
          </a:bodyPr>
          <a:lstStyle/>
          <a:p>
            <a:r>
              <a:rPr lang="en-US" dirty="0" smtClean="0">
                <a:sym typeface="Wingdings"/>
              </a:rPr>
              <a:t>Data Integrity</a:t>
            </a:r>
          </a:p>
          <a:p>
            <a:pPr lvl="1"/>
            <a:r>
              <a:rPr lang="en-US" dirty="0" smtClean="0">
                <a:sym typeface="Wingdings"/>
              </a:rPr>
              <a:t>Checksum validation, digital object provenance</a:t>
            </a:r>
          </a:p>
          <a:p>
            <a:r>
              <a:rPr lang="en-US" dirty="0" smtClean="0">
                <a:sym typeface="Wingdings"/>
              </a:rPr>
              <a:t>Physical security</a:t>
            </a:r>
          </a:p>
          <a:p>
            <a:pPr lvl="1"/>
            <a:r>
              <a:rPr lang="en-US" dirty="0" smtClean="0">
                <a:sym typeface="Wingdings"/>
              </a:rPr>
              <a:t>Biometric door systems, locked racks</a:t>
            </a:r>
          </a:p>
          <a:p>
            <a:r>
              <a:rPr lang="en-US" dirty="0" smtClean="0">
                <a:sym typeface="Wingdings"/>
              </a:rPr>
              <a:t>Network security</a:t>
            </a:r>
          </a:p>
          <a:p>
            <a:pPr lvl="1"/>
            <a:r>
              <a:rPr lang="en-US" dirty="0" smtClean="0">
                <a:sym typeface="Wingdings"/>
              </a:rPr>
              <a:t>Firewalling, vulnerability scanning</a:t>
            </a:r>
          </a:p>
          <a:p>
            <a:r>
              <a:rPr lang="en-US" dirty="0" smtClean="0">
                <a:sym typeface="Wingdings"/>
              </a:rPr>
              <a:t>Application security</a:t>
            </a:r>
          </a:p>
          <a:p>
            <a:pPr lvl="1"/>
            <a:r>
              <a:rPr lang="en-US" dirty="0" smtClean="0">
                <a:sym typeface="Wingdings"/>
              </a:rPr>
              <a:t>Developer best practices, input validation</a:t>
            </a:r>
          </a:p>
          <a:p>
            <a:r>
              <a:rPr lang="en-US" dirty="0" smtClean="0">
                <a:sym typeface="Wingdings"/>
              </a:rPr>
              <a:t>Access control…</a:t>
            </a:r>
            <a:endParaRPr lang="en-US" dirty="0"/>
          </a:p>
        </p:txBody>
      </p:sp>
    </p:spTree>
    <p:extLst>
      <p:ext uri="{BB962C8B-B14F-4D97-AF65-F5344CB8AC3E}">
        <p14:creationId xmlns:p14="http://schemas.microsoft.com/office/powerpoint/2010/main" val="22669128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Authentication</a:t>
            </a:r>
            <a:endParaRPr lang="en-US" dirty="0"/>
          </a:p>
        </p:txBody>
      </p:sp>
      <p:sp>
        <p:nvSpPr>
          <p:cNvPr id="3" name="Content Placeholder 2"/>
          <p:cNvSpPr>
            <a:spLocks noGrp="1"/>
          </p:cNvSpPr>
          <p:nvPr>
            <p:ph idx="1"/>
          </p:nvPr>
        </p:nvSpPr>
        <p:spPr/>
        <p:txBody>
          <a:bodyPr/>
          <a:lstStyle/>
          <a:p>
            <a:r>
              <a:rPr lang="en-US" dirty="0" smtClean="0"/>
              <a:t>Shibboleth</a:t>
            </a:r>
          </a:p>
          <a:p>
            <a:pPr lvl="1"/>
            <a:r>
              <a:rPr lang="en-US" dirty="0" smtClean="0"/>
              <a:t>Login with organization</a:t>
            </a:r>
          </a:p>
          <a:p>
            <a:pPr lvl="1"/>
            <a:r>
              <a:rPr lang="en-US" dirty="0" smtClean="0"/>
              <a:t>Attributes released to Service Provider</a:t>
            </a:r>
          </a:p>
          <a:p>
            <a:pPr lvl="1"/>
            <a:r>
              <a:rPr lang="en-US" dirty="0" smtClean="0"/>
              <a:t>Authorize access</a:t>
            </a:r>
          </a:p>
          <a:p>
            <a:pPr lvl="1"/>
            <a:r>
              <a:rPr lang="en-US" dirty="0" smtClean="0">
                <a:hlinkClick r:id="rId3"/>
              </a:rPr>
              <a:t>http://www.hathitrust.org/shibboleth</a:t>
            </a:r>
            <a:endParaRPr lang="en-US" dirty="0" smtClean="0"/>
          </a:p>
        </p:txBody>
      </p:sp>
    </p:spTree>
    <p:extLst>
      <p:ext uri="{BB962C8B-B14F-4D97-AF65-F5344CB8AC3E}">
        <p14:creationId xmlns:p14="http://schemas.microsoft.com/office/powerpoint/2010/main" val="69740854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NYLRC-PageTurnerLog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62" y="196501"/>
            <a:ext cx="5610676" cy="4556125"/>
          </a:xfrm>
          <a:prstGeom prst="rect">
            <a:avLst/>
          </a:prstGeom>
        </p:spPr>
      </p:pic>
      <p:sp>
        <p:nvSpPr>
          <p:cNvPr id="8" name="Oval 7"/>
          <p:cNvSpPr/>
          <p:nvPr/>
        </p:nvSpPr>
        <p:spPr>
          <a:xfrm>
            <a:off x="4492625" y="148876"/>
            <a:ext cx="666750" cy="254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21044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NYLRC-PageTurnerLog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62" y="196501"/>
            <a:ext cx="5610676" cy="4556125"/>
          </a:xfrm>
          <a:prstGeom prst="rect">
            <a:avLst/>
          </a:prstGeom>
        </p:spPr>
      </p:pic>
      <p:sp>
        <p:nvSpPr>
          <p:cNvPr id="8" name="Oval 7"/>
          <p:cNvSpPr/>
          <p:nvPr/>
        </p:nvSpPr>
        <p:spPr>
          <a:xfrm>
            <a:off x="4492625" y="148876"/>
            <a:ext cx="666750" cy="254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ENYLRC-FullTextSearchLog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662" y="714374"/>
            <a:ext cx="5647361" cy="4193477"/>
          </a:xfrm>
          <a:prstGeom prst="rect">
            <a:avLst/>
          </a:prstGeom>
        </p:spPr>
      </p:pic>
      <p:sp>
        <p:nvSpPr>
          <p:cNvPr id="10" name="Oval 9"/>
          <p:cNvSpPr/>
          <p:nvPr/>
        </p:nvSpPr>
        <p:spPr>
          <a:xfrm>
            <a:off x="5159375" y="666052"/>
            <a:ext cx="666750" cy="254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18702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NYLRC-PageTurnerLog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62" y="196501"/>
            <a:ext cx="5610676" cy="4556125"/>
          </a:xfrm>
          <a:prstGeom prst="rect">
            <a:avLst/>
          </a:prstGeom>
        </p:spPr>
      </p:pic>
      <p:sp>
        <p:nvSpPr>
          <p:cNvPr id="8" name="Oval 7"/>
          <p:cNvSpPr/>
          <p:nvPr/>
        </p:nvSpPr>
        <p:spPr>
          <a:xfrm>
            <a:off x="4492625" y="148876"/>
            <a:ext cx="666750" cy="254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ENYLRC-FullTextSearchLog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662" y="714374"/>
            <a:ext cx="5647361" cy="4193477"/>
          </a:xfrm>
          <a:prstGeom prst="rect">
            <a:avLst/>
          </a:prstGeom>
        </p:spPr>
      </p:pic>
      <p:sp>
        <p:nvSpPr>
          <p:cNvPr id="10" name="Oval 9"/>
          <p:cNvSpPr/>
          <p:nvPr/>
        </p:nvSpPr>
        <p:spPr>
          <a:xfrm>
            <a:off x="5159375" y="666052"/>
            <a:ext cx="666750" cy="254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ENYLRC-CollectionsLogi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8125" y="1111250"/>
            <a:ext cx="5610676" cy="4556125"/>
          </a:xfrm>
          <a:prstGeom prst="rect">
            <a:avLst/>
          </a:prstGeom>
        </p:spPr>
      </p:pic>
      <p:sp>
        <p:nvSpPr>
          <p:cNvPr id="11" name="Oval 10"/>
          <p:cNvSpPr/>
          <p:nvPr/>
        </p:nvSpPr>
        <p:spPr>
          <a:xfrm>
            <a:off x="5842591" y="1053751"/>
            <a:ext cx="666750" cy="254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19953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e 8"/>
          <p:cNvSpPr/>
          <p:nvPr/>
        </p:nvSpPr>
        <p:spPr>
          <a:xfrm>
            <a:off x="1239838" y="2138363"/>
            <a:ext cx="2743200" cy="2743200"/>
          </a:xfrm>
          <a:prstGeom prst="pie">
            <a:avLst>
              <a:gd name="adj1" fmla="val 5400000"/>
              <a:gd name="adj2" fmla="val 16200000"/>
            </a:avLst>
          </a:prstGeom>
          <a:solidFill>
            <a:srgbClr val="D06C1A"/>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grpSp>
        <p:nvGrpSpPr>
          <p:cNvPr id="2" name="Group 9"/>
          <p:cNvGrpSpPr>
            <a:grpSpLocks/>
          </p:cNvGrpSpPr>
          <p:nvPr/>
        </p:nvGrpSpPr>
        <p:grpSpPr bwMode="auto">
          <a:xfrm>
            <a:off x="2611438" y="2138363"/>
            <a:ext cx="4648200" cy="2743200"/>
            <a:chOff x="1371600" y="0"/>
            <a:chExt cx="4648200" cy="2743200"/>
          </a:xfrm>
        </p:grpSpPr>
        <p:sp>
          <p:nvSpPr>
            <p:cNvPr id="19" name="Rectangle 18"/>
            <p:cNvSpPr/>
            <p:nvPr/>
          </p:nvSpPr>
          <p:spPr>
            <a:xfrm>
              <a:off x="1371600" y="0"/>
              <a:ext cx="4648200" cy="2743200"/>
            </a:xfrm>
            <a:prstGeom prst="rect">
              <a:avLst/>
            </a:prstGeom>
            <a:ln>
              <a:solidFill>
                <a:srgbClr val="E25B1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ectangle 19"/>
            <p:cNvSpPr/>
            <p:nvPr/>
          </p:nvSpPr>
          <p:spPr>
            <a:xfrm>
              <a:off x="1371600" y="0"/>
              <a:ext cx="4648200" cy="822325"/>
            </a:xfrm>
            <a:prstGeom prst="rect">
              <a:avLst/>
            </a:prstGeom>
            <a:ln>
              <a:solidFill>
                <a:srgbClr val="E25B1C"/>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06680" bIns="106680" spcCol="1270" anchor="ctr"/>
            <a:lstStyle/>
            <a:p>
              <a:pPr algn="ctr" defTabSz="1244600">
                <a:lnSpc>
                  <a:spcPct val="90000"/>
                </a:lnSpc>
                <a:spcAft>
                  <a:spcPct val="35000"/>
                </a:spcAft>
                <a:defRPr/>
              </a:pPr>
              <a:r>
                <a:rPr lang="en-US" sz="2800" dirty="0" smtClean="0"/>
                <a:t>Universal Library</a:t>
              </a:r>
              <a:endParaRPr lang="en-US" sz="2800" dirty="0"/>
            </a:p>
          </p:txBody>
        </p:sp>
      </p:grpSp>
      <p:sp>
        <p:nvSpPr>
          <p:cNvPr id="11" name="Pie 10"/>
          <p:cNvSpPr/>
          <p:nvPr/>
        </p:nvSpPr>
        <p:spPr>
          <a:xfrm>
            <a:off x="1719263" y="2962275"/>
            <a:ext cx="1782762" cy="1782763"/>
          </a:xfrm>
          <a:prstGeom prst="pie">
            <a:avLst>
              <a:gd name="adj1" fmla="val 5400000"/>
              <a:gd name="adj2" fmla="val 16200000"/>
            </a:avLst>
          </a:prstGeom>
          <a:solidFill>
            <a:srgbClr val="D06C1A"/>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grpSp>
        <p:nvGrpSpPr>
          <p:cNvPr id="3" name="Group 11"/>
          <p:cNvGrpSpPr>
            <a:grpSpLocks/>
          </p:cNvGrpSpPr>
          <p:nvPr/>
        </p:nvGrpSpPr>
        <p:grpSpPr bwMode="auto">
          <a:xfrm>
            <a:off x="2611438" y="2962275"/>
            <a:ext cx="4648200" cy="1782763"/>
            <a:chOff x="1371600" y="822961"/>
            <a:chExt cx="4648200" cy="1783078"/>
          </a:xfrm>
        </p:grpSpPr>
        <p:sp>
          <p:nvSpPr>
            <p:cNvPr id="17" name="Rectangle 16"/>
            <p:cNvSpPr/>
            <p:nvPr/>
          </p:nvSpPr>
          <p:spPr>
            <a:xfrm>
              <a:off x="1371600" y="822961"/>
              <a:ext cx="4648200" cy="1783078"/>
            </a:xfrm>
            <a:prstGeom prst="rect">
              <a:avLst/>
            </a:prstGeom>
            <a:ln>
              <a:solidFill>
                <a:srgbClr val="D05117"/>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ectangle 17"/>
            <p:cNvSpPr/>
            <p:nvPr/>
          </p:nvSpPr>
          <p:spPr>
            <a:xfrm>
              <a:off x="1371600" y="822961"/>
              <a:ext cx="4648200" cy="8224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06680" bIns="106680" spcCol="1270" anchor="ctr"/>
            <a:lstStyle/>
            <a:p>
              <a:pPr algn="ctr" defTabSz="1244600">
                <a:lnSpc>
                  <a:spcPct val="90000"/>
                </a:lnSpc>
                <a:spcAft>
                  <a:spcPct val="35000"/>
                </a:spcAft>
                <a:defRPr/>
              </a:pPr>
              <a:r>
                <a:rPr lang="en-US" sz="2400" dirty="0"/>
                <a:t>Common Goal</a:t>
              </a:r>
            </a:p>
          </p:txBody>
        </p:sp>
      </p:grpSp>
      <p:sp>
        <p:nvSpPr>
          <p:cNvPr id="13" name="Pie 12"/>
          <p:cNvSpPr/>
          <p:nvPr/>
        </p:nvSpPr>
        <p:spPr>
          <a:xfrm>
            <a:off x="2200275" y="3784600"/>
            <a:ext cx="822325" cy="822325"/>
          </a:xfrm>
          <a:prstGeom prst="pie">
            <a:avLst>
              <a:gd name="adj1" fmla="val 5400000"/>
              <a:gd name="adj2" fmla="val 16200000"/>
            </a:avLst>
          </a:prstGeom>
          <a:solidFill>
            <a:srgbClr val="D06C1A"/>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grpSp>
        <p:nvGrpSpPr>
          <p:cNvPr id="4" name="Group 13"/>
          <p:cNvGrpSpPr>
            <a:grpSpLocks/>
          </p:cNvGrpSpPr>
          <p:nvPr/>
        </p:nvGrpSpPr>
        <p:grpSpPr bwMode="auto">
          <a:xfrm>
            <a:off x="2611438" y="3784600"/>
            <a:ext cx="4648200" cy="822325"/>
            <a:chOff x="1371600" y="1645920"/>
            <a:chExt cx="4648200" cy="822959"/>
          </a:xfrm>
        </p:grpSpPr>
        <p:sp>
          <p:nvSpPr>
            <p:cNvPr id="15" name="Rectangle 14"/>
            <p:cNvSpPr/>
            <p:nvPr/>
          </p:nvSpPr>
          <p:spPr>
            <a:xfrm>
              <a:off x="1371600" y="1645920"/>
              <a:ext cx="4648200" cy="822959"/>
            </a:xfrm>
            <a:prstGeom prst="rect">
              <a:avLst/>
            </a:prstGeom>
            <a:ln>
              <a:solidFill>
                <a:srgbClr val="E25B1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ectangle 15"/>
            <p:cNvSpPr/>
            <p:nvPr/>
          </p:nvSpPr>
          <p:spPr>
            <a:xfrm>
              <a:off x="1371600" y="1645920"/>
              <a:ext cx="4648200" cy="822959"/>
            </a:xfrm>
            <a:prstGeom prst="rect">
              <a:avLst/>
            </a:prstGeom>
            <a:ln>
              <a:solidFill>
                <a:srgbClr val="E25B1C"/>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87630" tIns="87630" rIns="87630" bIns="87630" spcCol="1270" anchor="ctr"/>
            <a:lstStyle/>
            <a:p>
              <a:pPr algn="ctr" defTabSz="1022350">
                <a:lnSpc>
                  <a:spcPct val="90000"/>
                </a:lnSpc>
                <a:spcAft>
                  <a:spcPct val="35000"/>
                </a:spcAft>
                <a:defRPr/>
              </a:pPr>
              <a:r>
                <a:rPr lang="en-US" sz="2400" dirty="0"/>
                <a:t>Single Entity, Many Partners</a:t>
              </a:r>
            </a:p>
          </p:txBody>
        </p:sp>
      </p:grpSp>
      <p:sp>
        <p:nvSpPr>
          <p:cNvPr id="24" name="Title 23"/>
          <p:cNvSpPr>
            <a:spLocks noGrp="1"/>
          </p:cNvSpPr>
          <p:nvPr>
            <p:ph type="title"/>
          </p:nvPr>
        </p:nvSpPr>
        <p:spPr/>
        <p:txBody>
          <a:bodyPr/>
          <a:lstStyle/>
          <a:p>
            <a:r>
              <a:rPr lang="en-US" dirty="0" smtClean="0"/>
              <a:t>HathiTrust</a:t>
            </a:r>
            <a:endParaRPr lang="en-US" dirty="0"/>
          </a:p>
        </p:txBody>
      </p:sp>
    </p:spTree>
    <p:extLst>
      <p:ext uri="{BB962C8B-B14F-4D97-AF65-F5344CB8AC3E}">
        <p14:creationId xmlns:p14="http://schemas.microsoft.com/office/powerpoint/2010/main" val="409576472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NYLRC-Log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5" y="660400"/>
            <a:ext cx="6999446" cy="5197475"/>
          </a:xfrm>
          <a:prstGeom prst="rect">
            <a:avLst/>
          </a:prstGeom>
        </p:spPr>
      </p:pic>
      <p:sp>
        <p:nvSpPr>
          <p:cNvPr id="4" name="Oval 3"/>
          <p:cNvSpPr/>
          <p:nvPr/>
        </p:nvSpPr>
        <p:spPr>
          <a:xfrm>
            <a:off x="1175340" y="1625250"/>
            <a:ext cx="2761659" cy="43849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5054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NYLRC-Log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5" y="660400"/>
            <a:ext cx="6999446" cy="5197475"/>
          </a:xfrm>
          <a:prstGeom prst="rect">
            <a:avLst/>
          </a:prstGeom>
        </p:spPr>
      </p:pic>
      <p:sp>
        <p:nvSpPr>
          <p:cNvPr id="4" name="Oval 3"/>
          <p:cNvSpPr/>
          <p:nvPr/>
        </p:nvSpPr>
        <p:spPr>
          <a:xfrm>
            <a:off x="4175715" y="1625249"/>
            <a:ext cx="2761659" cy="43849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63649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48823" y="2362200"/>
            <a:ext cx="7366335" cy="2980558"/>
          </a:xfrm>
        </p:spPr>
        <p:txBody>
          <a:bodyPr>
            <a:normAutofit/>
          </a:bodyPr>
          <a:lstStyle/>
          <a:p>
            <a:pPr marL="0" indent="0" algn="ctr">
              <a:buNone/>
            </a:pPr>
            <a:r>
              <a:rPr lang="en-US" sz="4000" dirty="0" smtClean="0"/>
              <a:t>Questions</a:t>
            </a:r>
            <a:endParaRPr lang="en-US" sz="4000" dirty="0"/>
          </a:p>
        </p:txBody>
      </p:sp>
    </p:spTree>
    <p:extLst>
      <p:ext uri="{BB962C8B-B14F-4D97-AF65-F5344CB8AC3E}">
        <p14:creationId xmlns:p14="http://schemas.microsoft.com/office/powerpoint/2010/main" val="36224758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a:off x="466909" y="325752"/>
            <a:ext cx="1131216" cy="87306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solidFill>
                  <a:schemeClr val="tx1"/>
                </a:solidFill>
              </a:rPr>
              <a:t>Source</a:t>
            </a:r>
            <a:endParaRPr lang="en-US" sz="2400" dirty="0">
              <a:solidFill>
                <a:schemeClr val="tx1"/>
              </a:solidFill>
            </a:endParaRPr>
          </a:p>
        </p:txBody>
      </p:sp>
      <p:sp>
        <p:nvSpPr>
          <p:cNvPr id="5" name="Rectangle 4"/>
          <p:cNvSpPr/>
          <p:nvPr/>
        </p:nvSpPr>
        <p:spPr>
          <a:xfrm>
            <a:off x="585455" y="2640420"/>
            <a:ext cx="1805977" cy="6426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Bibliographic Data</a:t>
            </a:r>
            <a:endParaRPr lang="en-US" dirty="0"/>
          </a:p>
        </p:txBody>
      </p:sp>
      <p:sp>
        <p:nvSpPr>
          <p:cNvPr id="6" name="Rectangle 5"/>
          <p:cNvSpPr/>
          <p:nvPr/>
        </p:nvSpPr>
        <p:spPr>
          <a:xfrm>
            <a:off x="585455" y="3473795"/>
            <a:ext cx="1805977" cy="63271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Content Package</a:t>
            </a:r>
            <a:endParaRPr lang="en-US" dirty="0"/>
          </a:p>
        </p:txBody>
      </p:sp>
      <p:sp>
        <p:nvSpPr>
          <p:cNvPr id="9" name="Can 8"/>
          <p:cNvSpPr/>
          <p:nvPr/>
        </p:nvSpPr>
        <p:spPr>
          <a:xfrm>
            <a:off x="3281676" y="1473356"/>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Bib Data</a:t>
            </a:r>
            <a:endParaRPr lang="en-US" dirty="0"/>
          </a:p>
        </p:txBody>
      </p:sp>
      <p:sp>
        <p:nvSpPr>
          <p:cNvPr id="10" name="TextBox 9"/>
          <p:cNvSpPr txBox="1"/>
          <p:nvPr/>
        </p:nvSpPr>
        <p:spPr>
          <a:xfrm>
            <a:off x="3139943" y="837157"/>
            <a:ext cx="3270283" cy="492443"/>
          </a:xfrm>
          <a:prstGeom prst="rect">
            <a:avLst/>
          </a:prstGeom>
          <a:noFill/>
        </p:spPr>
        <p:txBody>
          <a:bodyPr wrap="square" rtlCol="0">
            <a:spAutoFit/>
          </a:bodyPr>
          <a:lstStyle/>
          <a:p>
            <a:r>
              <a:rPr lang="en-US" sz="2600" dirty="0" smtClean="0"/>
              <a:t>Data Management</a:t>
            </a:r>
            <a:endParaRPr lang="en-US" sz="2600" dirty="0"/>
          </a:p>
        </p:txBody>
      </p:sp>
      <p:sp>
        <p:nvSpPr>
          <p:cNvPr id="12" name="Can 11"/>
          <p:cNvSpPr/>
          <p:nvPr/>
        </p:nvSpPr>
        <p:spPr>
          <a:xfrm>
            <a:off x="4353357" y="1473357"/>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Rights Data</a:t>
            </a:r>
            <a:endParaRPr lang="en-US" dirty="0"/>
          </a:p>
        </p:txBody>
      </p:sp>
      <p:sp>
        <p:nvSpPr>
          <p:cNvPr id="13" name="TextBox 12"/>
          <p:cNvSpPr txBox="1"/>
          <p:nvPr/>
        </p:nvSpPr>
        <p:spPr>
          <a:xfrm>
            <a:off x="3759022" y="3823572"/>
            <a:ext cx="1614358" cy="492443"/>
          </a:xfrm>
          <a:prstGeom prst="rect">
            <a:avLst/>
          </a:prstGeom>
          <a:noFill/>
        </p:spPr>
        <p:txBody>
          <a:bodyPr wrap="square" rtlCol="0">
            <a:spAutoFit/>
          </a:bodyPr>
          <a:lstStyle/>
          <a:p>
            <a:r>
              <a:rPr lang="en-US" sz="2600" dirty="0" smtClean="0"/>
              <a:t>Storage</a:t>
            </a:r>
          </a:p>
        </p:txBody>
      </p:sp>
      <p:sp>
        <p:nvSpPr>
          <p:cNvPr id="14" name="TextBox 13"/>
          <p:cNvSpPr txBox="1"/>
          <p:nvPr/>
        </p:nvSpPr>
        <p:spPr>
          <a:xfrm>
            <a:off x="7019082" y="757003"/>
            <a:ext cx="1823613" cy="492443"/>
          </a:xfrm>
          <a:prstGeom prst="rect">
            <a:avLst/>
          </a:prstGeom>
          <a:noFill/>
        </p:spPr>
        <p:txBody>
          <a:bodyPr wrap="square" rtlCol="0">
            <a:spAutoFit/>
          </a:bodyPr>
          <a:lstStyle/>
          <a:p>
            <a:r>
              <a:rPr lang="en-US" sz="2600" dirty="0" smtClean="0"/>
              <a:t>Access</a:t>
            </a:r>
          </a:p>
        </p:txBody>
      </p:sp>
      <p:sp>
        <p:nvSpPr>
          <p:cNvPr id="15" name="TextBox 14"/>
          <p:cNvSpPr txBox="1"/>
          <p:nvPr/>
        </p:nvSpPr>
        <p:spPr>
          <a:xfrm>
            <a:off x="1036949" y="2090917"/>
            <a:ext cx="1473248" cy="492443"/>
          </a:xfrm>
          <a:prstGeom prst="rect">
            <a:avLst/>
          </a:prstGeom>
          <a:noFill/>
        </p:spPr>
        <p:txBody>
          <a:bodyPr wrap="square" rtlCol="0">
            <a:spAutoFit/>
          </a:bodyPr>
          <a:lstStyle/>
          <a:p>
            <a:r>
              <a:rPr lang="en-US" sz="2600" dirty="0" smtClean="0"/>
              <a:t>Ingest</a:t>
            </a:r>
          </a:p>
        </p:txBody>
      </p:sp>
      <p:sp>
        <p:nvSpPr>
          <p:cNvPr id="16" name="Rounded Rectangle 15"/>
          <p:cNvSpPr/>
          <p:nvPr/>
        </p:nvSpPr>
        <p:spPr>
          <a:xfrm>
            <a:off x="6410227" y="1378197"/>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Catalog</a:t>
            </a:r>
            <a:endParaRPr lang="en-US" dirty="0"/>
          </a:p>
        </p:txBody>
      </p:sp>
      <p:sp>
        <p:nvSpPr>
          <p:cNvPr id="17" name="Rounded Rectangle 16"/>
          <p:cNvSpPr/>
          <p:nvPr/>
        </p:nvSpPr>
        <p:spPr>
          <a:xfrm>
            <a:off x="6410227" y="2124526"/>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Full-text Search</a:t>
            </a:r>
            <a:endParaRPr lang="en-US" dirty="0"/>
          </a:p>
        </p:txBody>
      </p:sp>
      <p:sp>
        <p:nvSpPr>
          <p:cNvPr id="18" name="Rounded Rectangle 17"/>
          <p:cNvSpPr/>
          <p:nvPr/>
        </p:nvSpPr>
        <p:spPr>
          <a:xfrm>
            <a:off x="6410227" y="2848393"/>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PageTurner</a:t>
            </a:r>
            <a:endParaRPr lang="en-US" dirty="0"/>
          </a:p>
        </p:txBody>
      </p:sp>
      <p:sp>
        <p:nvSpPr>
          <p:cNvPr id="19" name="Rounded Rectangle 18"/>
          <p:cNvSpPr/>
          <p:nvPr/>
        </p:nvSpPr>
        <p:spPr>
          <a:xfrm>
            <a:off x="6410227" y="4313574"/>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APIs</a:t>
            </a:r>
            <a:endParaRPr lang="en-US" dirty="0"/>
          </a:p>
        </p:txBody>
      </p:sp>
      <p:sp>
        <p:nvSpPr>
          <p:cNvPr id="20" name="Rounded Rectangle 19"/>
          <p:cNvSpPr/>
          <p:nvPr/>
        </p:nvSpPr>
        <p:spPr>
          <a:xfrm>
            <a:off x="6410227" y="3599250"/>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Collections</a:t>
            </a:r>
            <a:endParaRPr lang="en-US" dirty="0"/>
          </a:p>
        </p:txBody>
      </p:sp>
      <p:sp>
        <p:nvSpPr>
          <p:cNvPr id="22" name="Right Arrow 21"/>
          <p:cNvSpPr/>
          <p:nvPr/>
        </p:nvSpPr>
        <p:spPr>
          <a:xfrm rot="4253154">
            <a:off x="1051939" y="1572365"/>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Right Arrow 22"/>
          <p:cNvSpPr/>
          <p:nvPr/>
        </p:nvSpPr>
        <p:spPr>
          <a:xfrm rot="20031920">
            <a:off x="2317624" y="1873687"/>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Right Arrow 23"/>
          <p:cNvSpPr/>
          <p:nvPr/>
        </p:nvSpPr>
        <p:spPr>
          <a:xfrm rot="1437601">
            <a:off x="2320655" y="4429565"/>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Can 24"/>
          <p:cNvSpPr/>
          <p:nvPr/>
        </p:nvSpPr>
        <p:spPr>
          <a:xfrm>
            <a:off x="3784379" y="2270224"/>
            <a:ext cx="1005406" cy="1032661"/>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Holdings Data</a:t>
            </a:r>
          </a:p>
        </p:txBody>
      </p:sp>
      <p:sp>
        <p:nvSpPr>
          <p:cNvPr id="26" name="Right Arrow 25"/>
          <p:cNvSpPr/>
          <p:nvPr/>
        </p:nvSpPr>
        <p:spPr>
          <a:xfrm rot="2385908">
            <a:off x="5582917" y="1960710"/>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7" name="Right Arrow 26"/>
          <p:cNvSpPr/>
          <p:nvPr/>
        </p:nvSpPr>
        <p:spPr>
          <a:xfrm rot="19852609">
            <a:off x="5634743" y="4581966"/>
            <a:ext cx="552622" cy="43446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Rounded Rectangle 29"/>
          <p:cNvSpPr/>
          <p:nvPr/>
        </p:nvSpPr>
        <p:spPr>
          <a:xfrm>
            <a:off x="6410227" y="5044075"/>
            <a:ext cx="2275912" cy="4762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Datasets</a:t>
            </a:r>
            <a:endParaRPr lang="en-US" dirty="0"/>
          </a:p>
        </p:txBody>
      </p:sp>
      <p:sp>
        <p:nvSpPr>
          <p:cNvPr id="3" name="Rounded Rectangle 2"/>
          <p:cNvSpPr/>
          <p:nvPr/>
        </p:nvSpPr>
        <p:spPr>
          <a:xfrm>
            <a:off x="5974566" y="603816"/>
            <a:ext cx="3018509" cy="5663381"/>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an 30"/>
          <p:cNvSpPr/>
          <p:nvPr/>
        </p:nvSpPr>
        <p:spPr>
          <a:xfrm>
            <a:off x="3080039" y="4384300"/>
            <a:ext cx="1207043" cy="132722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Michigan</a:t>
            </a:r>
            <a:endParaRPr lang="en-US" dirty="0"/>
          </a:p>
        </p:txBody>
      </p:sp>
      <p:sp>
        <p:nvSpPr>
          <p:cNvPr id="32" name="Can 31"/>
          <p:cNvSpPr/>
          <p:nvPr/>
        </p:nvSpPr>
        <p:spPr>
          <a:xfrm>
            <a:off x="4196494" y="4633918"/>
            <a:ext cx="1287170" cy="1367526"/>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Indiana</a:t>
            </a:r>
            <a:endParaRPr lang="en-US" dirty="0" smtClean="0"/>
          </a:p>
        </p:txBody>
      </p:sp>
    </p:spTree>
    <p:extLst>
      <p:ext uri="{BB962C8B-B14F-4D97-AF65-F5344CB8AC3E}">
        <p14:creationId xmlns:p14="http://schemas.microsoft.com/office/powerpoint/2010/main" val="316087050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16" name="Rounded Rectangle 15"/>
          <p:cNvSpPr/>
          <p:nvPr/>
        </p:nvSpPr>
        <p:spPr>
          <a:xfrm>
            <a:off x="7556681" y="1378197"/>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chemeClr val="tx1"/>
                </a:solidFill>
              </a:rPr>
              <a:t>Catalog</a:t>
            </a:r>
            <a:endParaRPr lang="en-US" sz="1200" dirty="0">
              <a:solidFill>
                <a:schemeClr val="tx1"/>
              </a:solidFill>
            </a:endParaRPr>
          </a:p>
        </p:txBody>
      </p:sp>
      <p:sp>
        <p:nvSpPr>
          <p:cNvPr id="17" name="Rounded Rectangle 16"/>
          <p:cNvSpPr/>
          <p:nvPr/>
        </p:nvSpPr>
        <p:spPr>
          <a:xfrm>
            <a:off x="7556681" y="1859940"/>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Full-text Search</a:t>
            </a:r>
            <a:endParaRPr lang="en-US" sz="1200" dirty="0"/>
          </a:p>
        </p:txBody>
      </p:sp>
      <p:sp>
        <p:nvSpPr>
          <p:cNvPr id="18" name="Rounded Rectangle 17"/>
          <p:cNvSpPr/>
          <p:nvPr/>
        </p:nvSpPr>
        <p:spPr>
          <a:xfrm>
            <a:off x="7556681" y="2323743"/>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t>PageTurner</a:t>
            </a:r>
            <a:endParaRPr lang="en-US" sz="1200" dirty="0"/>
          </a:p>
        </p:txBody>
      </p:sp>
      <p:sp>
        <p:nvSpPr>
          <p:cNvPr id="19" name="Rounded Rectangle 18"/>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20" name="Rounded Rectangle 19"/>
          <p:cNvSpPr/>
          <p:nvPr/>
        </p:nvSpPr>
        <p:spPr>
          <a:xfrm>
            <a:off x="7556681" y="2787222"/>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Collections</a:t>
            </a:r>
            <a:endParaRPr lang="en-US" sz="1200" dirty="0"/>
          </a:p>
        </p:txBody>
      </p:sp>
      <p:sp>
        <p:nvSpPr>
          <p:cNvPr id="30" name="Rounded Rectangle 29"/>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pic>
        <p:nvPicPr>
          <p:cNvPr id="2" name="Picture 1" descr="SENYLRC-HomeP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72" y="197017"/>
            <a:ext cx="7286829" cy="4597400"/>
          </a:xfrm>
          <a:prstGeom prst="rect">
            <a:avLst/>
          </a:prstGeom>
        </p:spPr>
      </p:pic>
    </p:spTree>
    <p:extLst>
      <p:ext uri="{BB962C8B-B14F-4D97-AF65-F5344CB8AC3E}">
        <p14:creationId xmlns:p14="http://schemas.microsoft.com/office/powerpoint/2010/main" val="124758216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LS-CatalogSearchResul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88" y="192372"/>
            <a:ext cx="6049912" cy="6408019"/>
          </a:xfrm>
          <a:prstGeom prst="rect">
            <a:avLst/>
          </a:prstGeom>
        </p:spPr>
      </p:pic>
      <p:sp>
        <p:nvSpPr>
          <p:cNvPr id="34" name="Oval 33"/>
          <p:cNvSpPr/>
          <p:nvPr/>
        </p:nvSpPr>
        <p:spPr>
          <a:xfrm>
            <a:off x="185788" y="1113168"/>
            <a:ext cx="645909" cy="19302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Oval 34"/>
          <p:cNvSpPr/>
          <p:nvPr/>
        </p:nvSpPr>
        <p:spPr>
          <a:xfrm>
            <a:off x="5278608" y="1209681"/>
            <a:ext cx="1018082" cy="3703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Oval 35"/>
          <p:cNvSpPr/>
          <p:nvPr/>
        </p:nvSpPr>
        <p:spPr>
          <a:xfrm>
            <a:off x="3133606" y="749240"/>
            <a:ext cx="882791" cy="22886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sp>
      <p:sp>
        <p:nvSpPr>
          <p:cNvPr id="44" name="TextBox 43"/>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45" name="Rounded Rectangle 44"/>
          <p:cNvSpPr/>
          <p:nvPr/>
        </p:nvSpPr>
        <p:spPr>
          <a:xfrm>
            <a:off x="7556681" y="1378197"/>
            <a:ext cx="1254359" cy="265344"/>
          </a:xfrm>
          <a:prstGeom prst="roundRect">
            <a:avLst/>
          </a:prstGeom>
          <a:solidFill>
            <a:srgbClr val="F7964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rgbClr val="FFFFFF"/>
                </a:solidFill>
              </a:rPr>
              <a:t>Catalog</a:t>
            </a:r>
            <a:endParaRPr lang="en-US" sz="1200" dirty="0">
              <a:solidFill>
                <a:srgbClr val="FFFFFF"/>
              </a:solidFill>
            </a:endParaRPr>
          </a:p>
        </p:txBody>
      </p:sp>
      <p:sp>
        <p:nvSpPr>
          <p:cNvPr id="46" name="Rounded Rectangle 45"/>
          <p:cNvSpPr/>
          <p:nvPr/>
        </p:nvSpPr>
        <p:spPr>
          <a:xfrm>
            <a:off x="7556681" y="1859940"/>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Full-text Search</a:t>
            </a:r>
            <a:endParaRPr lang="en-US" sz="1200" dirty="0"/>
          </a:p>
        </p:txBody>
      </p:sp>
      <p:sp>
        <p:nvSpPr>
          <p:cNvPr id="47" name="Rounded Rectangle 46"/>
          <p:cNvSpPr/>
          <p:nvPr/>
        </p:nvSpPr>
        <p:spPr>
          <a:xfrm>
            <a:off x="7556681" y="2323743"/>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t>PageTurner</a:t>
            </a:r>
            <a:endParaRPr lang="en-US" sz="1200" dirty="0"/>
          </a:p>
        </p:txBody>
      </p:sp>
      <p:sp>
        <p:nvSpPr>
          <p:cNvPr id="48" name="Rounded Rectangle 47"/>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49" name="Rounded Rectangle 48"/>
          <p:cNvSpPr/>
          <p:nvPr/>
        </p:nvSpPr>
        <p:spPr>
          <a:xfrm>
            <a:off x="7556681" y="2787222"/>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Collections</a:t>
            </a:r>
            <a:endParaRPr lang="en-US" sz="1200" dirty="0"/>
          </a:p>
        </p:txBody>
      </p:sp>
      <p:sp>
        <p:nvSpPr>
          <p:cNvPr id="50" name="Rounded Rectangle 49"/>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spTree>
    <p:extLst>
      <p:ext uri="{BB962C8B-B14F-4D97-AF65-F5344CB8AC3E}">
        <p14:creationId xmlns:p14="http://schemas.microsoft.com/office/powerpoint/2010/main" val="373998626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LS-MobileCatalo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20" y="200775"/>
            <a:ext cx="7280480" cy="4943223"/>
          </a:xfrm>
          <a:prstGeom prst="rect">
            <a:avLst/>
          </a:prstGeom>
        </p:spPr>
      </p:pic>
      <p:sp>
        <p:nvSpPr>
          <p:cNvPr id="15" name="TextBox 14"/>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16" name="Rounded Rectangle 15"/>
          <p:cNvSpPr/>
          <p:nvPr/>
        </p:nvSpPr>
        <p:spPr>
          <a:xfrm>
            <a:off x="7556681" y="1378197"/>
            <a:ext cx="1254359" cy="265344"/>
          </a:xfrm>
          <a:prstGeom prst="roundRect">
            <a:avLst/>
          </a:prstGeom>
          <a:solidFill>
            <a:srgbClr val="F7964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rgbClr val="FFFFFF"/>
                </a:solidFill>
              </a:rPr>
              <a:t>Catalog</a:t>
            </a:r>
            <a:endParaRPr lang="en-US" sz="1200" dirty="0">
              <a:solidFill>
                <a:srgbClr val="FFFFFF"/>
              </a:solidFill>
            </a:endParaRPr>
          </a:p>
        </p:txBody>
      </p:sp>
      <p:sp>
        <p:nvSpPr>
          <p:cNvPr id="17" name="Rounded Rectangle 16"/>
          <p:cNvSpPr/>
          <p:nvPr/>
        </p:nvSpPr>
        <p:spPr>
          <a:xfrm>
            <a:off x="7556681" y="1859940"/>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Full-text Search</a:t>
            </a:r>
            <a:endParaRPr lang="en-US" sz="1200" dirty="0"/>
          </a:p>
        </p:txBody>
      </p:sp>
      <p:sp>
        <p:nvSpPr>
          <p:cNvPr id="18" name="Rounded Rectangle 17"/>
          <p:cNvSpPr/>
          <p:nvPr/>
        </p:nvSpPr>
        <p:spPr>
          <a:xfrm>
            <a:off x="7556681" y="2323743"/>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t>PageTurner</a:t>
            </a:r>
            <a:endParaRPr lang="en-US" sz="1200" dirty="0"/>
          </a:p>
        </p:txBody>
      </p:sp>
      <p:sp>
        <p:nvSpPr>
          <p:cNvPr id="19" name="Rounded Rectangle 18"/>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20" name="Rounded Rectangle 19"/>
          <p:cNvSpPr/>
          <p:nvPr/>
        </p:nvSpPr>
        <p:spPr>
          <a:xfrm>
            <a:off x="7556681" y="2787222"/>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Collections</a:t>
            </a:r>
            <a:endParaRPr lang="en-US" sz="1200" dirty="0"/>
          </a:p>
        </p:txBody>
      </p:sp>
      <p:sp>
        <p:nvSpPr>
          <p:cNvPr id="21" name="Rounded Rectangle 20"/>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spTree>
    <p:extLst>
      <p:ext uri="{BB962C8B-B14F-4D97-AF65-F5344CB8AC3E}">
        <p14:creationId xmlns:p14="http://schemas.microsoft.com/office/powerpoint/2010/main" val="116216544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LS-RecordVi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205598"/>
            <a:ext cx="7212073" cy="5137848"/>
          </a:xfrm>
          <a:prstGeom prst="rect">
            <a:avLst/>
          </a:prstGeom>
        </p:spPr>
      </p:pic>
      <p:sp>
        <p:nvSpPr>
          <p:cNvPr id="20" name="TextBox 19"/>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21" name="Rounded Rectangle 20"/>
          <p:cNvSpPr/>
          <p:nvPr/>
        </p:nvSpPr>
        <p:spPr>
          <a:xfrm>
            <a:off x="7556681" y="1378197"/>
            <a:ext cx="1254359" cy="265344"/>
          </a:xfrm>
          <a:prstGeom prst="roundRect">
            <a:avLst/>
          </a:prstGeom>
          <a:solidFill>
            <a:srgbClr val="F7964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rgbClr val="FFFFFF"/>
                </a:solidFill>
              </a:rPr>
              <a:t>Catalog</a:t>
            </a:r>
            <a:endParaRPr lang="en-US" sz="1200" dirty="0">
              <a:solidFill>
                <a:srgbClr val="FFFFFF"/>
              </a:solidFill>
            </a:endParaRPr>
          </a:p>
        </p:txBody>
      </p:sp>
      <p:sp>
        <p:nvSpPr>
          <p:cNvPr id="22" name="Rounded Rectangle 21"/>
          <p:cNvSpPr/>
          <p:nvPr/>
        </p:nvSpPr>
        <p:spPr>
          <a:xfrm>
            <a:off x="7556681" y="1859940"/>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Full-text Search</a:t>
            </a:r>
            <a:endParaRPr lang="en-US" sz="1200" dirty="0"/>
          </a:p>
        </p:txBody>
      </p:sp>
      <p:sp>
        <p:nvSpPr>
          <p:cNvPr id="23" name="Rounded Rectangle 22"/>
          <p:cNvSpPr/>
          <p:nvPr/>
        </p:nvSpPr>
        <p:spPr>
          <a:xfrm>
            <a:off x="7556681" y="2323743"/>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t>PageTurner</a:t>
            </a:r>
            <a:endParaRPr lang="en-US" sz="1200" dirty="0"/>
          </a:p>
        </p:txBody>
      </p:sp>
      <p:sp>
        <p:nvSpPr>
          <p:cNvPr id="24" name="Rounded Rectangle 23"/>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25" name="Rounded Rectangle 24"/>
          <p:cNvSpPr/>
          <p:nvPr/>
        </p:nvSpPr>
        <p:spPr>
          <a:xfrm>
            <a:off x="7556681" y="2787222"/>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Collections</a:t>
            </a:r>
            <a:endParaRPr lang="en-US" sz="1200" dirty="0"/>
          </a:p>
        </p:txBody>
      </p:sp>
      <p:sp>
        <p:nvSpPr>
          <p:cNvPr id="26" name="Rounded Rectangle 25"/>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sp>
        <p:nvSpPr>
          <p:cNvPr id="28" name="Oval 27"/>
          <p:cNvSpPr/>
          <p:nvPr/>
        </p:nvSpPr>
        <p:spPr>
          <a:xfrm>
            <a:off x="292100" y="1258266"/>
            <a:ext cx="637680" cy="23986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sp>
      <p:sp>
        <p:nvSpPr>
          <p:cNvPr id="29" name="Oval 28"/>
          <p:cNvSpPr/>
          <p:nvPr/>
        </p:nvSpPr>
        <p:spPr>
          <a:xfrm>
            <a:off x="5689600" y="1287001"/>
            <a:ext cx="1712973" cy="23986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sp>
      <p:sp>
        <p:nvSpPr>
          <p:cNvPr id="30" name="Oval 29"/>
          <p:cNvSpPr/>
          <p:nvPr/>
        </p:nvSpPr>
        <p:spPr>
          <a:xfrm>
            <a:off x="2548731" y="2771599"/>
            <a:ext cx="637680" cy="23986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4896620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193377" y="206445"/>
            <a:ext cx="7280070" cy="4251255"/>
          </a:xfrm>
          <a:prstGeom prst="rect">
            <a:avLst/>
          </a:prstGeom>
        </p:spPr>
      </p:pic>
      <p:sp>
        <p:nvSpPr>
          <p:cNvPr id="10" name="TextBox 9"/>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11" name="Rounded Rectangle 10"/>
          <p:cNvSpPr/>
          <p:nvPr/>
        </p:nvSpPr>
        <p:spPr>
          <a:xfrm>
            <a:off x="7556681" y="1378197"/>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chemeClr val="tx1"/>
                </a:solidFill>
              </a:rPr>
              <a:t>Catalog</a:t>
            </a:r>
            <a:endParaRPr lang="en-US" sz="1200" dirty="0">
              <a:solidFill>
                <a:schemeClr val="tx1"/>
              </a:solidFill>
            </a:endParaRPr>
          </a:p>
        </p:txBody>
      </p:sp>
      <p:sp>
        <p:nvSpPr>
          <p:cNvPr id="12" name="Rounded Rectangle 11"/>
          <p:cNvSpPr/>
          <p:nvPr/>
        </p:nvSpPr>
        <p:spPr>
          <a:xfrm>
            <a:off x="7556681" y="1859940"/>
            <a:ext cx="1254359" cy="265344"/>
          </a:xfrm>
          <a:prstGeom prst="roundRect">
            <a:avLst/>
          </a:prstGeom>
          <a:solidFill>
            <a:srgbClr val="F7964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rgbClr val="FFFFFF"/>
                </a:solidFill>
              </a:rPr>
              <a:t>Full-text Search</a:t>
            </a:r>
            <a:endParaRPr lang="en-US" sz="1200" dirty="0">
              <a:solidFill>
                <a:srgbClr val="FFFFFF"/>
              </a:solidFill>
            </a:endParaRPr>
          </a:p>
        </p:txBody>
      </p:sp>
      <p:sp>
        <p:nvSpPr>
          <p:cNvPr id="13" name="Rounded Rectangle 12"/>
          <p:cNvSpPr/>
          <p:nvPr/>
        </p:nvSpPr>
        <p:spPr>
          <a:xfrm>
            <a:off x="7556681" y="2323743"/>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t>PageTurner</a:t>
            </a:r>
            <a:endParaRPr lang="en-US" sz="1200" dirty="0"/>
          </a:p>
        </p:txBody>
      </p:sp>
      <p:sp>
        <p:nvSpPr>
          <p:cNvPr id="14" name="Rounded Rectangle 13"/>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15" name="Rounded Rectangle 14"/>
          <p:cNvSpPr/>
          <p:nvPr/>
        </p:nvSpPr>
        <p:spPr>
          <a:xfrm>
            <a:off x="7556681" y="2787222"/>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Collections</a:t>
            </a:r>
            <a:endParaRPr lang="en-US" sz="1200" dirty="0"/>
          </a:p>
        </p:txBody>
      </p:sp>
      <p:sp>
        <p:nvSpPr>
          <p:cNvPr id="16" name="Rounded Rectangle 15"/>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spTree>
    <p:extLst>
      <p:ext uri="{BB962C8B-B14F-4D97-AF65-F5344CB8AC3E}">
        <p14:creationId xmlns:p14="http://schemas.microsoft.com/office/powerpoint/2010/main" val="204137504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NRLYC-AdvancedFullTex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84150"/>
            <a:ext cx="7150698" cy="5213350"/>
          </a:xfrm>
          <a:prstGeom prst="rect">
            <a:avLst/>
          </a:prstGeom>
        </p:spPr>
      </p:pic>
      <p:sp>
        <p:nvSpPr>
          <p:cNvPr id="3" name="TextBox 2"/>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4" name="Rounded Rectangle 3"/>
          <p:cNvSpPr/>
          <p:nvPr/>
        </p:nvSpPr>
        <p:spPr>
          <a:xfrm>
            <a:off x="7556681" y="1378197"/>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chemeClr val="tx1"/>
                </a:solidFill>
              </a:rPr>
              <a:t>Catalog</a:t>
            </a:r>
            <a:endParaRPr lang="en-US" sz="1200" dirty="0">
              <a:solidFill>
                <a:schemeClr val="tx1"/>
              </a:solidFill>
            </a:endParaRPr>
          </a:p>
        </p:txBody>
      </p:sp>
      <p:sp>
        <p:nvSpPr>
          <p:cNvPr id="5" name="Rounded Rectangle 4"/>
          <p:cNvSpPr/>
          <p:nvPr/>
        </p:nvSpPr>
        <p:spPr>
          <a:xfrm>
            <a:off x="7556681" y="1859940"/>
            <a:ext cx="1254359" cy="265344"/>
          </a:xfrm>
          <a:prstGeom prst="roundRect">
            <a:avLst/>
          </a:prstGeom>
          <a:solidFill>
            <a:srgbClr val="F7964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rgbClr val="FFFFFF"/>
                </a:solidFill>
              </a:rPr>
              <a:t>Full-text Search</a:t>
            </a:r>
            <a:endParaRPr lang="en-US" sz="1200" dirty="0">
              <a:solidFill>
                <a:srgbClr val="FFFFFF"/>
              </a:solidFill>
            </a:endParaRPr>
          </a:p>
        </p:txBody>
      </p:sp>
      <p:sp>
        <p:nvSpPr>
          <p:cNvPr id="6" name="Rounded Rectangle 5"/>
          <p:cNvSpPr/>
          <p:nvPr/>
        </p:nvSpPr>
        <p:spPr>
          <a:xfrm>
            <a:off x="7556681" y="2323743"/>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t>PageTurner</a:t>
            </a:r>
            <a:endParaRPr lang="en-US" sz="1200" dirty="0"/>
          </a:p>
        </p:txBody>
      </p:sp>
      <p:sp>
        <p:nvSpPr>
          <p:cNvPr id="7" name="Rounded Rectangle 6"/>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8" name="Rounded Rectangle 7"/>
          <p:cNvSpPr/>
          <p:nvPr/>
        </p:nvSpPr>
        <p:spPr>
          <a:xfrm>
            <a:off x="7556681" y="2787222"/>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Collections</a:t>
            </a:r>
            <a:endParaRPr lang="en-US" sz="1200" dirty="0"/>
          </a:p>
        </p:txBody>
      </p:sp>
      <p:sp>
        <p:nvSpPr>
          <p:cNvPr id="9" name="Rounded Rectangle 8"/>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spTree>
    <p:extLst>
      <p:ext uri="{BB962C8B-B14F-4D97-AF65-F5344CB8AC3E}">
        <p14:creationId xmlns:p14="http://schemas.microsoft.com/office/powerpoint/2010/main" val="362489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a:bodyPr>
          <a:lstStyle/>
          <a:p>
            <a:pPr fontAlgn="auto">
              <a:spcAft>
                <a:spcPts val="0"/>
              </a:spcAft>
              <a:defRPr/>
            </a:pPr>
            <a:r>
              <a:rPr lang="en-US" dirty="0" smtClean="0">
                <a:ea typeface="+mj-ea"/>
                <a:cs typeface="+mj-cs"/>
              </a:rPr>
              <a:t>Collections and Collaboration</a:t>
            </a:r>
            <a:endParaRPr lang="en-US" dirty="0">
              <a:ea typeface="+mj-ea"/>
              <a:cs typeface="+mj-cs"/>
            </a:endParaRPr>
          </a:p>
        </p:txBody>
      </p:sp>
      <p:sp>
        <p:nvSpPr>
          <p:cNvPr id="5" name="Content Placeholder 4"/>
          <p:cNvSpPr>
            <a:spLocks noGrp="1"/>
          </p:cNvSpPr>
          <p:nvPr>
            <p:ph idx="1"/>
          </p:nvPr>
        </p:nvSpPr>
        <p:spPr/>
        <p:txBody>
          <a:bodyPr rtlCol="0">
            <a:normAutofit fontScale="92500" lnSpcReduction="10000"/>
          </a:bodyPr>
          <a:lstStyle/>
          <a:p>
            <a:pPr>
              <a:defRPr/>
            </a:pPr>
            <a:r>
              <a:rPr lang="en-US" sz="3000" dirty="0"/>
              <a:t>Comprehensive </a:t>
            </a:r>
            <a:r>
              <a:rPr lang="en-US" sz="3000" dirty="0" smtClean="0"/>
              <a:t>collection</a:t>
            </a:r>
          </a:p>
          <a:p>
            <a:pPr lvl="1">
              <a:buFont typeface="Lucida Grande"/>
              <a:buChar char="-"/>
              <a:defRPr/>
            </a:pPr>
            <a:r>
              <a:rPr lang="en-US" sz="2600" dirty="0" smtClean="0"/>
              <a:t>Preservation…with Access</a:t>
            </a:r>
          </a:p>
          <a:p>
            <a:pPr lvl="1">
              <a:buFont typeface="Lucida Grande"/>
              <a:buChar char="-"/>
              <a:defRPr/>
            </a:pPr>
            <a:r>
              <a:rPr lang="en-US" sz="2600" dirty="0" smtClean="0"/>
              <a:t>Repository centralized, yet open</a:t>
            </a:r>
          </a:p>
          <a:p>
            <a:pPr>
              <a:defRPr/>
            </a:pPr>
            <a:r>
              <a:rPr lang="en-US" sz="3000" dirty="0" smtClean="0"/>
              <a:t>Shared </a:t>
            </a:r>
            <a:r>
              <a:rPr lang="en-US" sz="3000" dirty="0"/>
              <a:t>strategies</a:t>
            </a:r>
          </a:p>
          <a:p>
            <a:pPr lvl="1">
              <a:defRPr/>
            </a:pPr>
            <a:r>
              <a:rPr lang="en-US" sz="2600" dirty="0" smtClean="0"/>
              <a:t>Copyright</a:t>
            </a:r>
          </a:p>
          <a:p>
            <a:pPr lvl="1">
              <a:defRPr/>
            </a:pPr>
            <a:r>
              <a:rPr lang="en-US" sz="2600" dirty="0"/>
              <a:t>Collection management, </a:t>
            </a:r>
            <a:r>
              <a:rPr lang="en-US" sz="2600" dirty="0" smtClean="0"/>
              <a:t>development</a:t>
            </a:r>
          </a:p>
          <a:p>
            <a:pPr lvl="1">
              <a:defRPr/>
            </a:pPr>
            <a:r>
              <a:rPr lang="en-US" sz="2600" dirty="0" smtClean="0"/>
              <a:t>Preservation</a:t>
            </a:r>
          </a:p>
          <a:p>
            <a:pPr lvl="1">
              <a:defRPr/>
            </a:pPr>
            <a:r>
              <a:rPr lang="en-US" sz="2600" dirty="0"/>
              <a:t>Discovery / </a:t>
            </a:r>
            <a:r>
              <a:rPr lang="en-US" sz="2600" dirty="0" smtClean="0"/>
              <a:t>Use</a:t>
            </a:r>
          </a:p>
          <a:p>
            <a:pPr lvl="1">
              <a:defRPr/>
            </a:pPr>
            <a:r>
              <a:rPr lang="en-US" sz="2600" dirty="0" smtClean="0"/>
              <a:t>Bibliographic Indeterminacy</a:t>
            </a:r>
          </a:p>
          <a:p>
            <a:pPr lvl="1">
              <a:defRPr/>
            </a:pPr>
            <a:r>
              <a:rPr lang="en-US" sz="2600" dirty="0" smtClean="0"/>
              <a:t>Efficient </a:t>
            </a:r>
            <a:r>
              <a:rPr lang="en-US" sz="2600" dirty="0"/>
              <a:t>user services</a:t>
            </a:r>
          </a:p>
          <a:p>
            <a:pPr>
              <a:defRPr/>
            </a:pPr>
            <a:r>
              <a:rPr lang="en-US" sz="3000" dirty="0"/>
              <a:t>Public Good</a:t>
            </a:r>
          </a:p>
          <a:p>
            <a:pPr>
              <a:buNone/>
            </a:pPr>
            <a:endParaRPr lang="en-US" sz="2600" dirty="0"/>
          </a:p>
          <a:p>
            <a:endParaRPr lang="en-US" dirty="0"/>
          </a:p>
        </p:txBody>
      </p:sp>
    </p:spTree>
    <p:extLst>
      <p:ext uri="{BB962C8B-B14F-4D97-AF65-F5344CB8AC3E}">
        <p14:creationId xmlns:p14="http://schemas.microsoft.com/office/powerpoint/2010/main" val="409693012"/>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LS-PageTurn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88" y="195741"/>
            <a:ext cx="6791029" cy="6299200"/>
          </a:xfrm>
          <a:prstGeom prst="rect">
            <a:avLst/>
          </a:prstGeom>
        </p:spPr>
      </p:pic>
      <p:sp>
        <p:nvSpPr>
          <p:cNvPr id="19" name="Oval 18"/>
          <p:cNvSpPr/>
          <p:nvPr/>
        </p:nvSpPr>
        <p:spPr>
          <a:xfrm>
            <a:off x="2151882" y="702796"/>
            <a:ext cx="1959359" cy="43952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21" name="Rounded Rectangle 20"/>
          <p:cNvSpPr/>
          <p:nvPr/>
        </p:nvSpPr>
        <p:spPr>
          <a:xfrm>
            <a:off x="7556681" y="1378197"/>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chemeClr val="tx1"/>
                </a:solidFill>
              </a:rPr>
              <a:t>Catalog</a:t>
            </a:r>
            <a:endParaRPr lang="en-US" sz="1200" dirty="0">
              <a:solidFill>
                <a:schemeClr val="tx1"/>
              </a:solidFill>
            </a:endParaRPr>
          </a:p>
        </p:txBody>
      </p:sp>
      <p:sp>
        <p:nvSpPr>
          <p:cNvPr id="22" name="Rounded Rectangle 21"/>
          <p:cNvSpPr/>
          <p:nvPr/>
        </p:nvSpPr>
        <p:spPr>
          <a:xfrm>
            <a:off x="7556681" y="1859940"/>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Full-text Search</a:t>
            </a:r>
            <a:endParaRPr lang="en-US" sz="1200" dirty="0"/>
          </a:p>
        </p:txBody>
      </p:sp>
      <p:sp>
        <p:nvSpPr>
          <p:cNvPr id="23" name="Rounded Rectangle 22"/>
          <p:cNvSpPr/>
          <p:nvPr/>
        </p:nvSpPr>
        <p:spPr>
          <a:xfrm>
            <a:off x="7556681" y="2323743"/>
            <a:ext cx="1254359" cy="265344"/>
          </a:xfrm>
          <a:prstGeom prst="roundRect">
            <a:avLst/>
          </a:prstGeom>
          <a:solidFill>
            <a:srgbClr val="F7964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solidFill>
                  <a:srgbClr val="FFFFFF"/>
                </a:solidFill>
              </a:rPr>
              <a:t>PageTurner</a:t>
            </a:r>
            <a:endParaRPr lang="en-US" sz="1200" dirty="0">
              <a:solidFill>
                <a:srgbClr val="FFFFFF"/>
              </a:solidFill>
            </a:endParaRPr>
          </a:p>
        </p:txBody>
      </p:sp>
      <p:sp>
        <p:nvSpPr>
          <p:cNvPr id="24" name="Rounded Rectangle 23"/>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25" name="Rounded Rectangle 24"/>
          <p:cNvSpPr/>
          <p:nvPr/>
        </p:nvSpPr>
        <p:spPr>
          <a:xfrm>
            <a:off x="7556681" y="2787222"/>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Collections</a:t>
            </a:r>
            <a:endParaRPr lang="en-US" sz="1200" dirty="0"/>
          </a:p>
        </p:txBody>
      </p:sp>
      <p:sp>
        <p:nvSpPr>
          <p:cNvPr id="26" name="Rounded Rectangle 25"/>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spTree>
    <p:extLst>
      <p:ext uri="{BB962C8B-B14F-4D97-AF65-F5344CB8AC3E}">
        <p14:creationId xmlns:p14="http://schemas.microsoft.com/office/powerpoint/2010/main" val="240905399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21" name="Rounded Rectangle 20"/>
          <p:cNvSpPr/>
          <p:nvPr/>
        </p:nvSpPr>
        <p:spPr>
          <a:xfrm>
            <a:off x="7556681" y="1378197"/>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chemeClr val="tx1"/>
                </a:solidFill>
              </a:rPr>
              <a:t>Catalog</a:t>
            </a:r>
            <a:endParaRPr lang="en-US" sz="1200" dirty="0">
              <a:solidFill>
                <a:schemeClr val="tx1"/>
              </a:solidFill>
            </a:endParaRPr>
          </a:p>
        </p:txBody>
      </p:sp>
      <p:sp>
        <p:nvSpPr>
          <p:cNvPr id="22" name="Rounded Rectangle 21"/>
          <p:cNvSpPr/>
          <p:nvPr/>
        </p:nvSpPr>
        <p:spPr>
          <a:xfrm>
            <a:off x="7556681" y="1859940"/>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Full-text Search</a:t>
            </a:r>
            <a:endParaRPr lang="en-US" sz="1200" dirty="0"/>
          </a:p>
        </p:txBody>
      </p:sp>
      <p:sp>
        <p:nvSpPr>
          <p:cNvPr id="23" name="Rounded Rectangle 22"/>
          <p:cNvSpPr/>
          <p:nvPr/>
        </p:nvSpPr>
        <p:spPr>
          <a:xfrm>
            <a:off x="7556681" y="2323743"/>
            <a:ext cx="1254359" cy="265344"/>
          </a:xfrm>
          <a:prstGeom prst="roundRect">
            <a:avLst/>
          </a:prstGeom>
          <a:solidFill>
            <a:srgbClr val="F7964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solidFill>
                  <a:srgbClr val="FFFFFF"/>
                </a:solidFill>
              </a:rPr>
              <a:t>PageTurner</a:t>
            </a:r>
            <a:endParaRPr lang="en-US" sz="1200" dirty="0">
              <a:solidFill>
                <a:srgbClr val="FFFFFF"/>
              </a:solidFill>
            </a:endParaRPr>
          </a:p>
        </p:txBody>
      </p:sp>
      <p:sp>
        <p:nvSpPr>
          <p:cNvPr id="24" name="Rounded Rectangle 23"/>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25" name="Rounded Rectangle 24"/>
          <p:cNvSpPr/>
          <p:nvPr/>
        </p:nvSpPr>
        <p:spPr>
          <a:xfrm>
            <a:off x="7556681" y="2787222"/>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Collections</a:t>
            </a:r>
            <a:endParaRPr lang="en-US" sz="1200" dirty="0"/>
          </a:p>
        </p:txBody>
      </p:sp>
      <p:sp>
        <p:nvSpPr>
          <p:cNvPr id="26" name="Rounded Rectangle 25"/>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pic>
        <p:nvPicPr>
          <p:cNvPr id="3" name="Picture 2" descr="MCLS-BuyA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194563"/>
            <a:ext cx="7226299" cy="6134303"/>
          </a:xfrm>
          <a:prstGeom prst="rect">
            <a:avLst/>
          </a:prstGeom>
        </p:spPr>
      </p:pic>
      <p:sp>
        <p:nvSpPr>
          <p:cNvPr id="12" name="Oval 11"/>
          <p:cNvSpPr/>
          <p:nvPr/>
        </p:nvSpPr>
        <p:spPr>
          <a:xfrm>
            <a:off x="88901" y="1656241"/>
            <a:ext cx="749300" cy="21639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790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CLS-PageTurn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88" y="195741"/>
            <a:ext cx="6791029" cy="6299200"/>
          </a:xfrm>
          <a:prstGeom prst="rect">
            <a:avLst/>
          </a:prstGeom>
        </p:spPr>
      </p:pic>
      <p:sp>
        <p:nvSpPr>
          <p:cNvPr id="19" name="Oval 18"/>
          <p:cNvSpPr/>
          <p:nvPr/>
        </p:nvSpPr>
        <p:spPr>
          <a:xfrm>
            <a:off x="4898258" y="494891"/>
            <a:ext cx="1959359" cy="43952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21" name="Rounded Rectangle 20"/>
          <p:cNvSpPr/>
          <p:nvPr/>
        </p:nvSpPr>
        <p:spPr>
          <a:xfrm>
            <a:off x="7556681" y="1378197"/>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chemeClr val="tx1"/>
                </a:solidFill>
              </a:rPr>
              <a:t>Catalog</a:t>
            </a:r>
            <a:endParaRPr lang="en-US" sz="1200" dirty="0">
              <a:solidFill>
                <a:schemeClr val="tx1"/>
              </a:solidFill>
            </a:endParaRPr>
          </a:p>
        </p:txBody>
      </p:sp>
      <p:sp>
        <p:nvSpPr>
          <p:cNvPr id="22" name="Rounded Rectangle 21"/>
          <p:cNvSpPr/>
          <p:nvPr/>
        </p:nvSpPr>
        <p:spPr>
          <a:xfrm>
            <a:off x="7556681" y="1859940"/>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Full-text Search</a:t>
            </a:r>
            <a:endParaRPr lang="en-US" sz="1200" dirty="0"/>
          </a:p>
        </p:txBody>
      </p:sp>
      <p:sp>
        <p:nvSpPr>
          <p:cNvPr id="23" name="Rounded Rectangle 22"/>
          <p:cNvSpPr/>
          <p:nvPr/>
        </p:nvSpPr>
        <p:spPr>
          <a:xfrm>
            <a:off x="7556681" y="2323743"/>
            <a:ext cx="1254359" cy="265344"/>
          </a:xfrm>
          <a:prstGeom prst="roundRect">
            <a:avLst/>
          </a:prstGeom>
          <a:solidFill>
            <a:srgbClr val="F7964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solidFill>
                  <a:srgbClr val="FFFFFF"/>
                </a:solidFill>
              </a:rPr>
              <a:t>PageTurner</a:t>
            </a:r>
            <a:endParaRPr lang="en-US" sz="1200" dirty="0">
              <a:solidFill>
                <a:srgbClr val="FFFFFF"/>
              </a:solidFill>
            </a:endParaRPr>
          </a:p>
        </p:txBody>
      </p:sp>
      <p:sp>
        <p:nvSpPr>
          <p:cNvPr id="24" name="Rounded Rectangle 23"/>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25" name="Rounded Rectangle 24"/>
          <p:cNvSpPr/>
          <p:nvPr/>
        </p:nvSpPr>
        <p:spPr>
          <a:xfrm>
            <a:off x="7556681" y="2787222"/>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Collections</a:t>
            </a:r>
            <a:endParaRPr lang="en-US" sz="1200" dirty="0"/>
          </a:p>
        </p:txBody>
      </p:sp>
      <p:sp>
        <p:nvSpPr>
          <p:cNvPr id="26" name="Rounded Rectangle 25"/>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spTree>
    <p:extLst>
      <p:ext uri="{BB962C8B-B14F-4D97-AF65-F5344CB8AC3E}">
        <p14:creationId xmlns:p14="http://schemas.microsoft.com/office/powerpoint/2010/main" val="305789366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500" y="195565"/>
            <a:ext cx="7226300" cy="5194919"/>
          </a:xfrm>
          <a:prstGeom prst="rect">
            <a:avLst/>
          </a:prstGeom>
        </p:spPr>
      </p:pic>
      <p:sp>
        <p:nvSpPr>
          <p:cNvPr id="3" name="TextBox 2"/>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4" name="Rounded Rectangle 3"/>
          <p:cNvSpPr/>
          <p:nvPr/>
        </p:nvSpPr>
        <p:spPr>
          <a:xfrm>
            <a:off x="7556681" y="1378197"/>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chemeClr val="tx1"/>
                </a:solidFill>
              </a:rPr>
              <a:t>Catalog</a:t>
            </a:r>
            <a:endParaRPr lang="en-US" sz="1200" dirty="0">
              <a:solidFill>
                <a:schemeClr val="tx1"/>
              </a:solidFill>
            </a:endParaRPr>
          </a:p>
        </p:txBody>
      </p:sp>
      <p:sp>
        <p:nvSpPr>
          <p:cNvPr id="5" name="Rounded Rectangle 4"/>
          <p:cNvSpPr/>
          <p:nvPr/>
        </p:nvSpPr>
        <p:spPr>
          <a:xfrm>
            <a:off x="7556681" y="1859940"/>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rgbClr val="000000"/>
                </a:solidFill>
              </a:rPr>
              <a:t>Full-text Search</a:t>
            </a:r>
            <a:endParaRPr lang="en-US" sz="1200" dirty="0">
              <a:solidFill>
                <a:srgbClr val="000000"/>
              </a:solidFill>
            </a:endParaRPr>
          </a:p>
        </p:txBody>
      </p:sp>
      <p:sp>
        <p:nvSpPr>
          <p:cNvPr id="6" name="Rounded Rectangle 5"/>
          <p:cNvSpPr/>
          <p:nvPr/>
        </p:nvSpPr>
        <p:spPr>
          <a:xfrm>
            <a:off x="7556681" y="2323743"/>
            <a:ext cx="1254359" cy="265344"/>
          </a:xfrm>
          <a:prstGeom prst="roundRect">
            <a:avLst/>
          </a:prstGeom>
          <a:solidFill>
            <a:srgbClr val="F7964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solidFill>
                  <a:srgbClr val="FFFFFF"/>
                </a:solidFill>
              </a:rPr>
              <a:t>PageTurner</a:t>
            </a:r>
            <a:endParaRPr lang="en-US" sz="1200" dirty="0">
              <a:solidFill>
                <a:srgbClr val="FFFFFF"/>
              </a:solidFill>
            </a:endParaRPr>
          </a:p>
        </p:txBody>
      </p:sp>
      <p:sp>
        <p:nvSpPr>
          <p:cNvPr id="7" name="Rounded Rectangle 6"/>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8" name="Rounded Rectangle 7"/>
          <p:cNvSpPr/>
          <p:nvPr/>
        </p:nvSpPr>
        <p:spPr>
          <a:xfrm>
            <a:off x="7556681" y="2787222"/>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Collections</a:t>
            </a:r>
            <a:endParaRPr lang="en-US" sz="1200" dirty="0"/>
          </a:p>
        </p:txBody>
      </p:sp>
      <p:sp>
        <p:nvSpPr>
          <p:cNvPr id="9" name="Rounded Rectangle 8"/>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spTree>
    <p:extLst>
      <p:ext uri="{BB962C8B-B14F-4D97-AF65-F5344CB8AC3E}">
        <p14:creationId xmlns:p14="http://schemas.microsoft.com/office/powerpoint/2010/main" val="87758405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193377" y="206445"/>
            <a:ext cx="7280070" cy="4251255"/>
          </a:xfrm>
          <a:prstGeom prst="rect">
            <a:avLst/>
          </a:prstGeom>
        </p:spPr>
      </p:pic>
      <p:sp>
        <p:nvSpPr>
          <p:cNvPr id="10" name="TextBox 9"/>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11" name="Rounded Rectangle 10"/>
          <p:cNvSpPr/>
          <p:nvPr/>
        </p:nvSpPr>
        <p:spPr>
          <a:xfrm>
            <a:off x="7556681" y="1378197"/>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chemeClr val="tx1"/>
                </a:solidFill>
              </a:rPr>
              <a:t>Catalog</a:t>
            </a:r>
            <a:endParaRPr lang="en-US" sz="1200" dirty="0">
              <a:solidFill>
                <a:schemeClr val="tx1"/>
              </a:solidFill>
            </a:endParaRPr>
          </a:p>
        </p:txBody>
      </p:sp>
      <p:sp>
        <p:nvSpPr>
          <p:cNvPr id="12" name="Rounded Rectangle 11"/>
          <p:cNvSpPr/>
          <p:nvPr/>
        </p:nvSpPr>
        <p:spPr>
          <a:xfrm>
            <a:off x="7556681" y="1859940"/>
            <a:ext cx="1254359" cy="265344"/>
          </a:xfrm>
          <a:prstGeom prst="roundRect">
            <a:avLst/>
          </a:prstGeom>
          <a:solidFill>
            <a:srgbClr val="F7964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rgbClr val="FFFFFF"/>
                </a:solidFill>
              </a:rPr>
              <a:t>Full-text Search</a:t>
            </a:r>
            <a:endParaRPr lang="en-US" sz="1200" dirty="0">
              <a:solidFill>
                <a:srgbClr val="FFFFFF"/>
              </a:solidFill>
            </a:endParaRPr>
          </a:p>
        </p:txBody>
      </p:sp>
      <p:sp>
        <p:nvSpPr>
          <p:cNvPr id="13" name="Rounded Rectangle 12"/>
          <p:cNvSpPr/>
          <p:nvPr/>
        </p:nvSpPr>
        <p:spPr>
          <a:xfrm>
            <a:off x="7556681" y="2323743"/>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t>PageTurner</a:t>
            </a:r>
            <a:endParaRPr lang="en-US" sz="1200" dirty="0"/>
          </a:p>
        </p:txBody>
      </p:sp>
      <p:sp>
        <p:nvSpPr>
          <p:cNvPr id="14" name="Rounded Rectangle 13"/>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15" name="Rounded Rectangle 14"/>
          <p:cNvSpPr/>
          <p:nvPr/>
        </p:nvSpPr>
        <p:spPr>
          <a:xfrm>
            <a:off x="7556681" y="2787222"/>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Collections</a:t>
            </a:r>
            <a:endParaRPr lang="en-US" sz="1200" dirty="0"/>
          </a:p>
        </p:txBody>
      </p:sp>
      <p:sp>
        <p:nvSpPr>
          <p:cNvPr id="16" name="Rounded Rectangle 15"/>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spTree>
    <p:extLst>
      <p:ext uri="{BB962C8B-B14F-4D97-AF65-F5344CB8AC3E}">
        <p14:creationId xmlns:p14="http://schemas.microsoft.com/office/powerpoint/2010/main" val="199829115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4" name="Rounded Rectangle 3"/>
          <p:cNvSpPr/>
          <p:nvPr/>
        </p:nvSpPr>
        <p:spPr>
          <a:xfrm>
            <a:off x="7556681" y="1378197"/>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chemeClr val="tx1"/>
                </a:solidFill>
              </a:rPr>
              <a:t>Catalog</a:t>
            </a:r>
            <a:endParaRPr lang="en-US" sz="1200" dirty="0">
              <a:solidFill>
                <a:schemeClr val="tx1"/>
              </a:solidFill>
            </a:endParaRPr>
          </a:p>
        </p:txBody>
      </p:sp>
      <p:sp>
        <p:nvSpPr>
          <p:cNvPr id="5" name="Rounded Rectangle 4"/>
          <p:cNvSpPr/>
          <p:nvPr/>
        </p:nvSpPr>
        <p:spPr>
          <a:xfrm>
            <a:off x="7556681" y="1859940"/>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rgbClr val="000000"/>
                </a:solidFill>
              </a:rPr>
              <a:t>Full-text Search</a:t>
            </a:r>
            <a:endParaRPr lang="en-US" sz="1200" dirty="0">
              <a:solidFill>
                <a:srgbClr val="000000"/>
              </a:solidFill>
            </a:endParaRPr>
          </a:p>
        </p:txBody>
      </p:sp>
      <p:sp>
        <p:nvSpPr>
          <p:cNvPr id="6" name="Rounded Rectangle 5"/>
          <p:cNvSpPr/>
          <p:nvPr/>
        </p:nvSpPr>
        <p:spPr>
          <a:xfrm>
            <a:off x="7556681" y="2323743"/>
            <a:ext cx="1254359" cy="265344"/>
          </a:xfrm>
          <a:prstGeom prst="round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solidFill>
                  <a:schemeClr val="bg1"/>
                </a:solidFill>
              </a:rPr>
              <a:t>PageTurner</a:t>
            </a:r>
            <a:endParaRPr lang="en-US" sz="1200" dirty="0">
              <a:solidFill>
                <a:schemeClr val="bg1"/>
              </a:solidFill>
            </a:endParaRPr>
          </a:p>
        </p:txBody>
      </p:sp>
      <p:sp>
        <p:nvSpPr>
          <p:cNvPr id="7" name="Rounded Rectangle 6"/>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8" name="Rounded Rectangle 7"/>
          <p:cNvSpPr/>
          <p:nvPr/>
        </p:nvSpPr>
        <p:spPr>
          <a:xfrm>
            <a:off x="7556681" y="2787222"/>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Collections</a:t>
            </a:r>
            <a:endParaRPr lang="en-US" sz="1200" dirty="0"/>
          </a:p>
        </p:txBody>
      </p:sp>
      <p:sp>
        <p:nvSpPr>
          <p:cNvPr id="9" name="Rounded Rectangle 8"/>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pic>
        <p:nvPicPr>
          <p:cNvPr id="10" name="Picture 9" descr="MCLS-Search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 y="198898"/>
            <a:ext cx="7261444" cy="4030202"/>
          </a:xfrm>
          <a:prstGeom prst="rect">
            <a:avLst/>
          </a:prstGeom>
        </p:spPr>
      </p:pic>
      <p:sp>
        <p:nvSpPr>
          <p:cNvPr id="11" name="Oval 10"/>
          <p:cNvSpPr/>
          <p:nvPr/>
        </p:nvSpPr>
        <p:spPr>
          <a:xfrm>
            <a:off x="5486235" y="545895"/>
            <a:ext cx="1959359" cy="41950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29007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4" name="Rounded Rectangle 3"/>
          <p:cNvSpPr/>
          <p:nvPr/>
        </p:nvSpPr>
        <p:spPr>
          <a:xfrm>
            <a:off x="7556681" y="1378197"/>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chemeClr val="tx1"/>
                </a:solidFill>
              </a:rPr>
              <a:t>Catalog</a:t>
            </a:r>
            <a:endParaRPr lang="en-US" sz="1200" dirty="0">
              <a:solidFill>
                <a:schemeClr val="tx1"/>
              </a:solidFill>
            </a:endParaRPr>
          </a:p>
        </p:txBody>
      </p:sp>
      <p:sp>
        <p:nvSpPr>
          <p:cNvPr id="5" name="Rounded Rectangle 4"/>
          <p:cNvSpPr/>
          <p:nvPr/>
        </p:nvSpPr>
        <p:spPr>
          <a:xfrm>
            <a:off x="7556681" y="1859940"/>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rgbClr val="000000"/>
                </a:solidFill>
              </a:rPr>
              <a:t>Full-text Search</a:t>
            </a:r>
            <a:endParaRPr lang="en-US" sz="1200" dirty="0">
              <a:solidFill>
                <a:srgbClr val="000000"/>
              </a:solidFill>
            </a:endParaRPr>
          </a:p>
        </p:txBody>
      </p:sp>
      <p:sp>
        <p:nvSpPr>
          <p:cNvPr id="6" name="Rounded Rectangle 5"/>
          <p:cNvSpPr/>
          <p:nvPr/>
        </p:nvSpPr>
        <p:spPr>
          <a:xfrm>
            <a:off x="7556681" y="2323743"/>
            <a:ext cx="1254359" cy="265344"/>
          </a:xfrm>
          <a:prstGeom prst="round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solidFill>
                  <a:schemeClr val="bg1"/>
                </a:solidFill>
              </a:rPr>
              <a:t>PageTurner</a:t>
            </a:r>
            <a:endParaRPr lang="en-US" sz="1200" dirty="0">
              <a:solidFill>
                <a:schemeClr val="bg1"/>
              </a:solidFill>
            </a:endParaRPr>
          </a:p>
        </p:txBody>
      </p:sp>
      <p:sp>
        <p:nvSpPr>
          <p:cNvPr id="7" name="Rounded Rectangle 6"/>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8" name="Rounded Rectangle 7"/>
          <p:cNvSpPr/>
          <p:nvPr/>
        </p:nvSpPr>
        <p:spPr>
          <a:xfrm>
            <a:off x="7556681" y="2787222"/>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Collections</a:t>
            </a:r>
            <a:endParaRPr lang="en-US" sz="1200" dirty="0"/>
          </a:p>
        </p:txBody>
      </p:sp>
      <p:sp>
        <p:nvSpPr>
          <p:cNvPr id="9" name="Rounded Rectangle 8"/>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pic>
        <p:nvPicPr>
          <p:cNvPr id="2" name="Picture 1" descr="MCLS-LimitedSearchInBookResul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99" y="203200"/>
            <a:ext cx="7243639" cy="3949700"/>
          </a:xfrm>
          <a:prstGeom prst="rect">
            <a:avLst/>
          </a:prstGeom>
        </p:spPr>
      </p:pic>
      <p:sp>
        <p:nvSpPr>
          <p:cNvPr id="10" name="Oval 9"/>
          <p:cNvSpPr/>
          <p:nvPr/>
        </p:nvSpPr>
        <p:spPr>
          <a:xfrm>
            <a:off x="5232401" y="533195"/>
            <a:ext cx="2201738" cy="43952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61893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en-US" sz="1800">
              <a:solidFill>
                <a:srgbClr val="FFFFFF"/>
              </a:solidFill>
              <a:ea typeface="ＭＳ Ｐゴシック" charset="-128"/>
              <a:cs typeface="ＭＳ Ｐゴシック" charset="-128"/>
            </a:endParaRPr>
          </a:p>
        </p:txBody>
      </p:sp>
      <p:pic>
        <p:nvPicPr>
          <p:cNvPr id="3" name="Content Placeholder 3" descr="SSD_top.png"/>
          <p:cNvPicPr>
            <a:picLocks noGrp="1" noChangeAspect="1"/>
          </p:cNvPicPr>
          <p:nvPr/>
        </p:nvPicPr>
        <p:blipFill>
          <a:blip r:embed="rId3"/>
          <a:srcRect t="5421"/>
          <a:stretch>
            <a:fillRect/>
          </a:stretch>
        </p:blipFill>
        <p:spPr bwMode="auto">
          <a:xfrm>
            <a:off x="176213" y="165100"/>
            <a:ext cx="1271587" cy="6540500"/>
          </a:xfrm>
          <a:prstGeom prst="rect">
            <a:avLst/>
          </a:prstGeom>
          <a:noFill/>
          <a:ln w="9525">
            <a:noFill/>
            <a:miter lim="800000"/>
            <a:headEnd/>
            <a:tailEnd/>
          </a:ln>
          <a:effectLst>
            <a:outerShdw blurRad="63500" sx="101000" sy="101000" algn="ctr">
              <a:schemeClr val="tx1">
                <a:lumMod val="50000"/>
                <a:lumOff val="50000"/>
              </a:schemeClr>
            </a:outerShdw>
          </a:effectLst>
        </p:spPr>
      </p:pic>
      <p:pic>
        <p:nvPicPr>
          <p:cNvPr id="4" name="Content Placeholder 3" descr="SSD_top.png"/>
          <p:cNvPicPr>
            <a:picLocks noChangeAspect="1"/>
          </p:cNvPicPr>
          <p:nvPr/>
        </p:nvPicPr>
        <p:blipFill>
          <a:blip r:embed="rId4"/>
          <a:stretch>
            <a:fillRect/>
          </a:stretch>
        </p:blipFill>
        <p:spPr bwMode="auto">
          <a:xfrm>
            <a:off x="1676400" y="744538"/>
            <a:ext cx="4343400" cy="5961062"/>
          </a:xfrm>
          <a:prstGeom prst="rect">
            <a:avLst/>
          </a:prstGeom>
          <a:noFill/>
          <a:ln w="9525">
            <a:noFill/>
            <a:miter lim="800000"/>
            <a:headEnd/>
            <a:tailEnd/>
          </a:ln>
          <a:effectLst>
            <a:outerShdw blurRad="63500" sx="101000" sy="101000" algn="ctr">
              <a:schemeClr val="tx1">
                <a:lumMod val="50000"/>
                <a:lumOff val="50000"/>
              </a:schemeClr>
            </a:outerShdw>
          </a:effectLst>
        </p:spPr>
      </p:pic>
      <p:sp>
        <p:nvSpPr>
          <p:cNvPr id="5" name="Left Arrow Callout 4"/>
          <p:cNvSpPr/>
          <p:nvPr/>
        </p:nvSpPr>
        <p:spPr>
          <a:xfrm>
            <a:off x="5105400" y="2438400"/>
            <a:ext cx="3810000" cy="685800"/>
          </a:xfrm>
          <a:prstGeom prst="leftArrowCallout">
            <a:avLst>
              <a:gd name="adj1" fmla="val 25000"/>
              <a:gd name="adj2" fmla="val 25000"/>
              <a:gd name="adj3" fmla="val 25000"/>
              <a:gd name="adj4" fmla="val 88042"/>
            </a:avLst>
          </a:prstGeom>
          <a:gradFill>
            <a:gsLst>
              <a:gs pos="0">
                <a:schemeClr val="bg1">
                  <a:lumMod val="85000"/>
                </a:schemeClr>
              </a:gs>
              <a:gs pos="53000">
                <a:schemeClr val="bg1"/>
              </a:gs>
              <a:gs pos="100000">
                <a:schemeClr val="bg1"/>
              </a:gs>
            </a:gsLs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r>
              <a:rPr lang="en-US" sz="1800">
                <a:solidFill>
                  <a:srgbClr val="0D0D0D"/>
                </a:solidFill>
                <a:ea typeface="ＭＳ Ｐゴシック" charset="-128"/>
                <a:cs typeface="ＭＳ Ｐゴシック" charset="-128"/>
              </a:rPr>
              <a:t>Descriptive headings added (hidden from GUI with CSS)</a:t>
            </a:r>
          </a:p>
        </p:txBody>
      </p:sp>
      <p:sp>
        <p:nvSpPr>
          <p:cNvPr id="6" name="Left Arrow Callout 5"/>
          <p:cNvSpPr/>
          <p:nvPr/>
        </p:nvSpPr>
        <p:spPr>
          <a:xfrm>
            <a:off x="5486400" y="1219200"/>
            <a:ext cx="3429000" cy="685800"/>
          </a:xfrm>
          <a:prstGeom prst="leftArrowCallout">
            <a:avLst>
              <a:gd name="adj1" fmla="val 25000"/>
              <a:gd name="adj2" fmla="val 25000"/>
              <a:gd name="adj3" fmla="val 25000"/>
              <a:gd name="adj4" fmla="val 88852"/>
            </a:avLst>
          </a:prstGeom>
          <a:gradFill>
            <a:gsLst>
              <a:gs pos="0">
                <a:schemeClr val="bg1">
                  <a:lumMod val="85000"/>
                </a:schemeClr>
              </a:gs>
              <a:gs pos="53000">
                <a:schemeClr val="bg1"/>
              </a:gs>
              <a:gs pos="100000">
                <a:schemeClr val="bg1"/>
              </a:gs>
            </a:gsLs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r>
              <a:rPr lang="en-US" sz="1800">
                <a:solidFill>
                  <a:srgbClr val="0D0D0D"/>
                </a:solidFill>
                <a:ea typeface="ＭＳ Ｐゴシック" charset="-128"/>
                <a:cs typeface="ＭＳ Ｐゴシック" charset="-128"/>
              </a:rPr>
              <a:t>Info about SSD service &amp; link to accessibility page</a:t>
            </a:r>
          </a:p>
        </p:txBody>
      </p:sp>
      <p:sp>
        <p:nvSpPr>
          <p:cNvPr id="7" name="Rectangle 6"/>
          <p:cNvSpPr/>
          <p:nvPr/>
        </p:nvSpPr>
        <p:spPr>
          <a:xfrm>
            <a:off x="5867400" y="5410200"/>
            <a:ext cx="3048000" cy="685800"/>
          </a:xfrm>
          <a:prstGeom prst="rect">
            <a:avLst/>
          </a:prstGeom>
          <a:gradFill>
            <a:gsLst>
              <a:gs pos="0">
                <a:schemeClr val="bg1">
                  <a:lumMod val="85000"/>
                </a:schemeClr>
              </a:gs>
              <a:gs pos="51000">
                <a:schemeClr val="bg1"/>
              </a:gs>
              <a:gs pos="100000">
                <a:schemeClr val="bg1"/>
              </a:gs>
            </a:gsLs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r>
              <a:rPr lang="en-US" sz="1800">
                <a:solidFill>
                  <a:srgbClr val="0D0D0D"/>
                </a:solidFill>
                <a:ea typeface="ＭＳ Ｐゴシック" charset="-128"/>
                <a:cs typeface="ＭＳ Ｐゴシック" charset="-128"/>
              </a:rPr>
              <a:t>Images used for style are in css so no need to use alt tags</a:t>
            </a:r>
          </a:p>
        </p:txBody>
      </p:sp>
      <p:sp>
        <p:nvSpPr>
          <p:cNvPr id="8" name="Left Arrow Callout 7"/>
          <p:cNvSpPr/>
          <p:nvPr/>
        </p:nvSpPr>
        <p:spPr>
          <a:xfrm>
            <a:off x="4267200" y="685800"/>
            <a:ext cx="2895600" cy="381000"/>
          </a:xfrm>
          <a:prstGeom prst="leftArrowCallout">
            <a:avLst>
              <a:gd name="adj1" fmla="val 25000"/>
              <a:gd name="adj2" fmla="val 25000"/>
              <a:gd name="adj3" fmla="val 25000"/>
              <a:gd name="adj4" fmla="val 72154"/>
            </a:avLst>
          </a:prstGeom>
          <a:gradFill>
            <a:gsLst>
              <a:gs pos="0">
                <a:schemeClr val="bg1">
                  <a:lumMod val="85000"/>
                </a:schemeClr>
              </a:gs>
              <a:gs pos="53000">
                <a:schemeClr val="bg1"/>
              </a:gs>
              <a:gs pos="100000">
                <a:schemeClr val="bg1"/>
              </a:gs>
            </a:gsLs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r>
              <a:rPr lang="en-US" sz="1800">
                <a:solidFill>
                  <a:srgbClr val="0D0D0D"/>
                </a:solidFill>
                <a:ea typeface="ＭＳ Ｐゴシック" charset="-128"/>
                <a:cs typeface="ＭＳ Ｐゴシック" charset="-128"/>
              </a:rPr>
              <a:t>Skip navigation link</a:t>
            </a:r>
          </a:p>
        </p:txBody>
      </p:sp>
      <p:sp>
        <p:nvSpPr>
          <p:cNvPr id="9" name="Rectangle 8"/>
          <p:cNvSpPr/>
          <p:nvPr/>
        </p:nvSpPr>
        <p:spPr>
          <a:xfrm>
            <a:off x="5867400" y="4419600"/>
            <a:ext cx="3048000" cy="685800"/>
          </a:xfrm>
          <a:prstGeom prst="rect">
            <a:avLst/>
          </a:prstGeom>
          <a:gradFill>
            <a:gsLst>
              <a:gs pos="0">
                <a:schemeClr val="bg1">
                  <a:lumMod val="85000"/>
                </a:schemeClr>
              </a:gs>
              <a:gs pos="51000">
                <a:schemeClr val="bg1"/>
              </a:gs>
              <a:gs pos="100000">
                <a:schemeClr val="bg1"/>
              </a:gs>
            </a:gsLs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r>
              <a:rPr lang="en-US" sz="1800">
                <a:solidFill>
                  <a:srgbClr val="0D0D0D"/>
                </a:solidFill>
                <a:ea typeface="ＭＳ Ｐゴシック" charset="-128"/>
                <a:cs typeface="ＭＳ Ｐゴシック" charset="-128"/>
              </a:rPr>
              <a:t>Access keys for navigating pages with keyboard</a:t>
            </a:r>
          </a:p>
        </p:txBody>
      </p:sp>
      <p:sp>
        <p:nvSpPr>
          <p:cNvPr id="10" name="Rectangle 9"/>
          <p:cNvSpPr/>
          <p:nvPr/>
        </p:nvSpPr>
        <p:spPr>
          <a:xfrm>
            <a:off x="5867400" y="3429000"/>
            <a:ext cx="3048000" cy="685800"/>
          </a:xfrm>
          <a:prstGeom prst="rect">
            <a:avLst/>
          </a:prstGeom>
          <a:gradFill>
            <a:gsLst>
              <a:gs pos="0">
                <a:schemeClr val="bg1">
                  <a:lumMod val="85000"/>
                </a:schemeClr>
              </a:gs>
              <a:gs pos="51000">
                <a:schemeClr val="bg1"/>
              </a:gs>
              <a:gs pos="100000">
                <a:schemeClr val="bg1"/>
              </a:gs>
            </a:gsLs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r>
              <a:rPr lang="en-US" sz="1800">
                <a:solidFill>
                  <a:srgbClr val="0D0D0D"/>
                </a:solidFill>
                <a:ea typeface="ＭＳ Ｐゴシック" charset="-128"/>
                <a:cs typeface="ＭＳ Ｐゴシック" charset="-128"/>
              </a:rPr>
              <a:t>Added labels &amp; descriptive titles to forms &amp; ToC table</a:t>
            </a:r>
          </a:p>
        </p:txBody>
      </p:sp>
      <p:sp>
        <p:nvSpPr>
          <p:cNvPr id="11" name="Rounded Rectangle 10"/>
          <p:cNvSpPr/>
          <p:nvPr/>
        </p:nvSpPr>
        <p:spPr>
          <a:xfrm>
            <a:off x="76200" y="4724400"/>
            <a:ext cx="838200" cy="1219200"/>
          </a:xfrm>
          <a:prstGeom prst="roundRect">
            <a:avLst/>
          </a:prstGeom>
          <a:noFill/>
          <a:ln w="41275"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en-US" sz="1800">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73137821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LS-Mobi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51" y="193698"/>
            <a:ext cx="7307648" cy="3984602"/>
          </a:xfrm>
          <a:prstGeom prst="rect">
            <a:avLst/>
          </a:prstGeom>
        </p:spPr>
      </p:pic>
      <p:sp>
        <p:nvSpPr>
          <p:cNvPr id="10" name="TextBox 9"/>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11" name="Rounded Rectangle 10"/>
          <p:cNvSpPr/>
          <p:nvPr/>
        </p:nvSpPr>
        <p:spPr>
          <a:xfrm>
            <a:off x="7556681" y="1378197"/>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chemeClr val="tx1"/>
                </a:solidFill>
              </a:rPr>
              <a:t>Catalog</a:t>
            </a:r>
            <a:endParaRPr lang="en-US" sz="1200" dirty="0">
              <a:solidFill>
                <a:schemeClr val="tx1"/>
              </a:solidFill>
            </a:endParaRPr>
          </a:p>
        </p:txBody>
      </p:sp>
      <p:sp>
        <p:nvSpPr>
          <p:cNvPr id="12" name="Rounded Rectangle 11"/>
          <p:cNvSpPr/>
          <p:nvPr/>
        </p:nvSpPr>
        <p:spPr>
          <a:xfrm>
            <a:off x="7556681" y="1859940"/>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Full-text Search</a:t>
            </a:r>
            <a:endParaRPr lang="en-US" sz="1200" dirty="0"/>
          </a:p>
        </p:txBody>
      </p:sp>
      <p:sp>
        <p:nvSpPr>
          <p:cNvPr id="13" name="Rounded Rectangle 12"/>
          <p:cNvSpPr/>
          <p:nvPr/>
        </p:nvSpPr>
        <p:spPr>
          <a:xfrm>
            <a:off x="7556681" y="2323743"/>
            <a:ext cx="1254359" cy="265344"/>
          </a:xfrm>
          <a:prstGeom prst="roundRect">
            <a:avLst/>
          </a:prstGeom>
          <a:solidFill>
            <a:srgbClr val="F7964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solidFill>
                  <a:srgbClr val="FFFFFF"/>
                </a:solidFill>
              </a:rPr>
              <a:t>PageTurner</a:t>
            </a:r>
            <a:endParaRPr lang="en-US" sz="1200" dirty="0">
              <a:solidFill>
                <a:srgbClr val="FFFFFF"/>
              </a:solidFill>
            </a:endParaRPr>
          </a:p>
        </p:txBody>
      </p:sp>
      <p:sp>
        <p:nvSpPr>
          <p:cNvPr id="14" name="Rounded Rectangle 13"/>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15" name="Rounded Rectangle 14"/>
          <p:cNvSpPr/>
          <p:nvPr/>
        </p:nvSpPr>
        <p:spPr>
          <a:xfrm>
            <a:off x="7556681" y="2787222"/>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Collections</a:t>
            </a:r>
            <a:endParaRPr lang="en-US" sz="1200" dirty="0"/>
          </a:p>
        </p:txBody>
      </p:sp>
      <p:sp>
        <p:nvSpPr>
          <p:cNvPr id="16" name="Rounded Rectangle 15"/>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spTree>
    <p:extLst>
      <p:ext uri="{BB962C8B-B14F-4D97-AF65-F5344CB8AC3E}">
        <p14:creationId xmlns:p14="http://schemas.microsoft.com/office/powerpoint/2010/main" val="2483555048"/>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632692" y="965404"/>
            <a:ext cx="1006486" cy="307777"/>
          </a:xfrm>
          <a:prstGeom prst="rect">
            <a:avLst/>
          </a:prstGeom>
          <a:noFill/>
        </p:spPr>
        <p:txBody>
          <a:bodyPr wrap="square" rtlCol="0">
            <a:spAutoFit/>
          </a:bodyPr>
          <a:lstStyle/>
          <a:p>
            <a:pPr algn="ctr"/>
            <a:r>
              <a:rPr lang="en-US" sz="1400" dirty="0" smtClean="0"/>
              <a:t>Access</a:t>
            </a:r>
          </a:p>
        </p:txBody>
      </p:sp>
      <p:sp>
        <p:nvSpPr>
          <p:cNvPr id="12" name="Rounded Rectangle 11"/>
          <p:cNvSpPr/>
          <p:nvPr/>
        </p:nvSpPr>
        <p:spPr>
          <a:xfrm>
            <a:off x="7556681" y="1378197"/>
            <a:ext cx="1254359" cy="265344"/>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chemeClr val="tx1"/>
                </a:solidFill>
              </a:rPr>
              <a:t>Catalog</a:t>
            </a:r>
            <a:endParaRPr lang="en-US" sz="1200" dirty="0">
              <a:solidFill>
                <a:schemeClr val="tx1"/>
              </a:solidFill>
            </a:endParaRPr>
          </a:p>
        </p:txBody>
      </p:sp>
      <p:sp>
        <p:nvSpPr>
          <p:cNvPr id="13" name="Rounded Rectangle 12"/>
          <p:cNvSpPr/>
          <p:nvPr/>
        </p:nvSpPr>
        <p:spPr>
          <a:xfrm>
            <a:off x="7556681" y="1859940"/>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Full-text Search</a:t>
            </a:r>
            <a:endParaRPr lang="en-US" sz="1200" dirty="0"/>
          </a:p>
        </p:txBody>
      </p:sp>
      <p:sp>
        <p:nvSpPr>
          <p:cNvPr id="14" name="Rounded Rectangle 13"/>
          <p:cNvSpPr/>
          <p:nvPr/>
        </p:nvSpPr>
        <p:spPr>
          <a:xfrm>
            <a:off x="7556681" y="2323743"/>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err="1" smtClean="0"/>
              <a:t>PageTurner</a:t>
            </a:r>
            <a:endParaRPr lang="en-US" sz="1200" dirty="0"/>
          </a:p>
        </p:txBody>
      </p:sp>
      <p:sp>
        <p:nvSpPr>
          <p:cNvPr id="15" name="Rounded Rectangle 14"/>
          <p:cNvSpPr/>
          <p:nvPr/>
        </p:nvSpPr>
        <p:spPr>
          <a:xfrm>
            <a:off x="7556681" y="3255264"/>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APIs</a:t>
            </a:r>
            <a:endParaRPr lang="en-US" sz="1200" dirty="0"/>
          </a:p>
        </p:txBody>
      </p:sp>
      <p:sp>
        <p:nvSpPr>
          <p:cNvPr id="16" name="Rounded Rectangle 15"/>
          <p:cNvSpPr/>
          <p:nvPr/>
        </p:nvSpPr>
        <p:spPr>
          <a:xfrm>
            <a:off x="7556681" y="2787222"/>
            <a:ext cx="1254359" cy="265344"/>
          </a:xfrm>
          <a:prstGeom prst="roundRect">
            <a:avLst/>
          </a:prstGeom>
          <a:solidFill>
            <a:srgbClr val="F79646"/>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solidFill>
                  <a:srgbClr val="FFFFFF"/>
                </a:solidFill>
              </a:rPr>
              <a:t>Collections</a:t>
            </a:r>
            <a:endParaRPr lang="en-US" sz="1200" dirty="0">
              <a:solidFill>
                <a:srgbClr val="FFFFFF"/>
              </a:solidFill>
            </a:endParaRPr>
          </a:p>
        </p:txBody>
      </p:sp>
      <p:sp>
        <p:nvSpPr>
          <p:cNvPr id="17" name="Rounded Rectangle 16"/>
          <p:cNvSpPr/>
          <p:nvPr/>
        </p:nvSpPr>
        <p:spPr>
          <a:xfrm>
            <a:off x="7556681" y="3732337"/>
            <a:ext cx="1254359" cy="2653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Datasets</a:t>
            </a:r>
            <a:endParaRPr lang="en-US" sz="1200" dirty="0"/>
          </a:p>
        </p:txBody>
      </p:sp>
      <p:pic>
        <p:nvPicPr>
          <p:cNvPr id="3" name="Picture 2" descr="MCLS-FeaturedCollec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200913"/>
            <a:ext cx="4597399" cy="6380651"/>
          </a:xfrm>
          <a:prstGeom prst="rect">
            <a:avLst/>
          </a:prstGeom>
        </p:spPr>
      </p:pic>
    </p:spTree>
    <p:extLst>
      <p:ext uri="{BB962C8B-B14F-4D97-AF65-F5344CB8AC3E}">
        <p14:creationId xmlns:p14="http://schemas.microsoft.com/office/powerpoint/2010/main" val="32000097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33832</TotalTime>
  <Words>5827</Words>
  <Application>Microsoft Macintosh PowerPoint</Application>
  <PresentationFormat>On-screen Show (4:3)</PresentationFormat>
  <Paragraphs>1461</Paragraphs>
  <Slides>135</Slides>
  <Notes>135</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135</vt:i4>
      </vt:variant>
    </vt:vector>
  </HeadingPairs>
  <TitlesOfParts>
    <vt:vector size="138" baseType="lpstr">
      <vt:lpstr>Office Theme</vt:lpstr>
      <vt:lpstr>Custom Design</vt:lpstr>
      <vt:lpstr>Worksheet</vt:lpstr>
      <vt:lpstr>The HathiTrust Repository: Policy and Technical Issues in Building the Digital Archive</vt:lpstr>
      <vt:lpstr>Outline</vt:lpstr>
      <vt:lpstr>Introduction</vt:lpstr>
      <vt:lpstr>Partnership</vt:lpstr>
      <vt:lpstr>Digital Repository</vt:lpstr>
      <vt:lpstr>The Name</vt:lpstr>
      <vt:lpstr>Mission </vt:lpstr>
      <vt:lpstr>HathiTrust</vt:lpstr>
      <vt:lpstr>Collections and Collaboration</vt:lpstr>
      <vt:lpstr>PowerPoint Presentation</vt:lpstr>
      <vt:lpstr>Copyright Distribution</vt:lpstr>
      <vt:lpstr>Content Sources</vt:lpstr>
      <vt:lpstr>Support Beyond Books and Journals</vt:lpstr>
      <vt:lpstr>PowerPoint Presentation</vt:lpstr>
      <vt:lpstr>PowerPoint Presentation</vt:lpstr>
      <vt:lpstr>Language Distribution (1)</vt:lpstr>
      <vt:lpstr>Language Distribution (2)</vt:lpstr>
      <vt:lpstr>Dates</vt:lpstr>
      <vt:lpstr>Underlying Ideas</vt:lpstr>
      <vt:lpstr>Underlying ideas</vt:lpstr>
      <vt:lpstr>Community</vt:lpstr>
      <vt:lpstr>Community</vt:lpstr>
      <vt:lpstr>Community</vt:lpstr>
      <vt:lpstr>Scale</vt:lpstr>
      <vt:lpstr>Preservation and Access</vt:lpstr>
      <vt:lpstr>Openness</vt:lpstr>
      <vt:lpstr>Underlying ideas</vt:lpstr>
      <vt:lpstr>Underlying ideas</vt:lpstr>
      <vt:lpstr>What’s Missing?</vt:lpstr>
      <vt:lpstr>PowerPoint Presentation</vt:lpstr>
      <vt:lpstr>Repository Philosophy/Design</vt:lpstr>
      <vt:lpstr>PowerPoint Presentation</vt:lpstr>
      <vt:lpstr>Building the Digital Repository</vt:lpstr>
      <vt:lpstr>PowerPoint Presentation</vt:lpstr>
      <vt:lpstr>Content</vt:lpstr>
      <vt:lpstr>Content</vt:lpstr>
      <vt:lpstr>Content Package</vt:lpstr>
      <vt:lpstr>PowerPoint Presentation</vt:lpstr>
      <vt:lpstr>PowerPoint Presentation</vt:lpstr>
      <vt:lpstr>PowerPoint Presentation</vt:lpstr>
      <vt:lpstr>PowerPoint Presentation</vt:lpstr>
      <vt:lpstr>PowerPoint Presentation</vt:lpstr>
      <vt:lpstr>PowerPoint Presentation</vt:lpstr>
      <vt:lpstr>Rights Attributes</vt:lpstr>
      <vt:lpstr>Rights Determination Reason Codes</vt:lpstr>
      <vt:lpstr>PowerPoint Presentation</vt:lpstr>
      <vt:lpstr>Access Determinations</vt:lpstr>
      <vt:lpstr>Automatic Rights Determination</vt:lpstr>
      <vt:lpstr>Manual Rights Determination</vt:lpstr>
      <vt:lpstr>Rights Database</vt:lpstr>
      <vt:lpstr>PowerPoint Presentation</vt:lpstr>
      <vt:lpstr>PowerPoint Presentation</vt:lpstr>
      <vt:lpstr>PowerPoint Presentation</vt:lpstr>
      <vt:lpstr>PowerPoint Presentation</vt:lpstr>
      <vt:lpstr>PowerPoint Presentation</vt:lpstr>
      <vt:lpstr>Architecture &amp; Management</vt:lpstr>
      <vt:lpstr>Architecture &amp; Management</vt:lpstr>
      <vt:lpstr>Architecture &amp; Management</vt:lpstr>
      <vt:lpstr>Architecture &amp; Management</vt:lpstr>
      <vt:lpstr>Architecture &amp; Management</vt:lpstr>
      <vt:lpstr>Architecture &amp; Management</vt:lpstr>
      <vt:lpstr>What is METS?</vt:lpstr>
      <vt:lpstr>Why METS?</vt:lpstr>
      <vt:lpstr>Metadata Framework</vt:lpstr>
      <vt:lpstr>Source METS (1)</vt:lpstr>
      <vt:lpstr>Source METS (2)</vt:lpstr>
      <vt:lpstr>HathiTrust METS (1)</vt:lpstr>
      <vt:lpstr>HathiTrust METS (2)</vt:lpstr>
      <vt:lpstr>Page Feature Mapping (Google)</vt:lpstr>
      <vt:lpstr>Pagetag Mapping (IA)</vt:lpstr>
      <vt:lpstr>Pagetag Mapping (DLPS)</vt:lpstr>
      <vt:lpstr>PowerPoint Presentation</vt:lpstr>
      <vt:lpstr>PowerPoint Presentation</vt:lpstr>
      <vt:lpstr>Provenance</vt:lpstr>
      <vt:lpstr>Security</vt:lpstr>
      <vt:lpstr>Authentication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APIs</vt:lpstr>
      <vt:lpstr>PowerPoint Presentation</vt:lpstr>
      <vt:lpstr>PowerPoint Presentation</vt:lpstr>
      <vt:lpstr>Datasets</vt:lpstr>
      <vt:lpstr>Research Center</vt:lpstr>
      <vt:lpstr>Lawful uses</vt:lpstr>
      <vt:lpstr>Lawful uses (2)</vt:lpstr>
      <vt:lpstr>Vendor Agreements</vt:lpstr>
      <vt:lpstr>PowerPoint Presentation</vt:lpstr>
      <vt:lpstr>PowerPoint Presentation</vt:lpstr>
      <vt:lpstr>Organization and Fees</vt:lpstr>
      <vt:lpstr>Partnership</vt:lpstr>
      <vt:lpstr>PowerPoint Presentation</vt:lpstr>
      <vt:lpstr>PowerPoint Presentation</vt:lpstr>
      <vt:lpstr>PowerPoint Presentation</vt:lpstr>
      <vt:lpstr>Constitutional Convention</vt:lpstr>
      <vt:lpstr>PowerPoint Presentation</vt:lpstr>
      <vt:lpstr>PowerPoint Presentation</vt:lpstr>
      <vt:lpstr>PowerPoint Presentation</vt:lpstr>
      <vt:lpstr>PowerPoint Presentation</vt:lpstr>
      <vt:lpstr> A global change in the library environment</vt:lpstr>
      <vt:lpstr>Digitized Books in Shared Repositories</vt:lpstr>
      <vt:lpstr>Collection Overlap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How to find out more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It All Together: HathiTrust Vision, Practice, and Implementation</dc:title>
  <dc:subject/>
  <dc:creator>jjyork</dc:creator>
  <cp:keywords/>
  <dc:description/>
  <cp:lastModifiedBy>Library User</cp:lastModifiedBy>
  <cp:revision>651</cp:revision>
  <cp:lastPrinted>2013-02-20T10:12:45Z</cp:lastPrinted>
  <dcterms:created xsi:type="dcterms:W3CDTF">2012-03-08T23:05:54Z</dcterms:created>
  <dcterms:modified xsi:type="dcterms:W3CDTF">2013-04-11T14:26:31Z</dcterms:modified>
  <cp:category/>
</cp:coreProperties>
</file>