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57"/>
  </p:notesMasterIdLst>
  <p:sldIdLst>
    <p:sldId id="258" r:id="rId3"/>
    <p:sldId id="777" r:id="rId4"/>
    <p:sldId id="677" r:id="rId5"/>
    <p:sldId id="791" r:id="rId6"/>
    <p:sldId id="669" r:id="rId7"/>
    <p:sldId id="770" r:id="rId8"/>
    <p:sldId id="678" r:id="rId9"/>
    <p:sldId id="781" r:id="rId10"/>
    <p:sldId id="831" r:id="rId11"/>
    <p:sldId id="832" r:id="rId12"/>
    <p:sldId id="833" r:id="rId13"/>
    <p:sldId id="834" r:id="rId14"/>
    <p:sldId id="835" r:id="rId15"/>
    <p:sldId id="808" r:id="rId16"/>
    <p:sldId id="829" r:id="rId17"/>
    <p:sldId id="830" r:id="rId18"/>
    <p:sldId id="809" r:id="rId19"/>
    <p:sldId id="810" r:id="rId20"/>
    <p:sldId id="811" r:id="rId21"/>
    <p:sldId id="812" r:id="rId22"/>
    <p:sldId id="813" r:id="rId23"/>
    <p:sldId id="814" r:id="rId24"/>
    <p:sldId id="815" r:id="rId25"/>
    <p:sldId id="816" r:id="rId26"/>
    <p:sldId id="817" r:id="rId27"/>
    <p:sldId id="818" r:id="rId28"/>
    <p:sldId id="819" r:id="rId29"/>
    <p:sldId id="820" r:id="rId30"/>
    <p:sldId id="822" r:id="rId31"/>
    <p:sldId id="823" r:id="rId32"/>
    <p:sldId id="824" r:id="rId33"/>
    <p:sldId id="825" r:id="rId34"/>
    <p:sldId id="826" r:id="rId35"/>
    <p:sldId id="778" r:id="rId36"/>
    <p:sldId id="779" r:id="rId37"/>
    <p:sldId id="780" r:id="rId38"/>
    <p:sldId id="787" r:id="rId39"/>
    <p:sldId id="796" r:id="rId40"/>
    <p:sldId id="797" r:id="rId41"/>
    <p:sldId id="806" r:id="rId42"/>
    <p:sldId id="807" r:id="rId43"/>
    <p:sldId id="798" r:id="rId44"/>
    <p:sldId id="799" r:id="rId45"/>
    <p:sldId id="800" r:id="rId46"/>
    <p:sldId id="801" r:id="rId47"/>
    <p:sldId id="802" r:id="rId48"/>
    <p:sldId id="803" r:id="rId49"/>
    <p:sldId id="804" r:id="rId50"/>
    <p:sldId id="805" r:id="rId51"/>
    <p:sldId id="790" r:id="rId52"/>
    <p:sldId id="766" r:id="rId53"/>
    <p:sldId id="771" r:id="rId54"/>
    <p:sldId id="828" r:id="rId55"/>
    <p:sldId id="755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7" autoAdjust="0"/>
    <p:restoredTop sz="82255" autoAdjust="0"/>
  </p:normalViewPr>
  <p:slideViewPr>
    <p:cSldViewPr snapToGrid="0" snapToObjects="1">
      <p:cViewPr>
        <p:scale>
          <a:sx n="73" d="100"/>
          <a:sy n="73" d="100"/>
        </p:scale>
        <p:origin x="-984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-232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T%2043.185:Users:jjyork:Downloads:HathiTrust%20Stats%20-%202/17/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T%2043.185:Users:jjyork:Downloads:HathiTrust%20Stats%20-%202/17/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IT%2043.185:Users:jjyork:Downloads:HathiTrust%20Stats%20-%202/17/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8289432242022"/>
          <c:y val="0.409048990021622"/>
          <c:w val="0.56973692498964"/>
          <c:h val="0.554882930382601"/>
        </c:manualLayout>
      </c:layout>
      <c:pie3DChart>
        <c:varyColors val="1"/>
        <c:ser>
          <c:idx val="0"/>
          <c:order val="0"/>
          <c:dLbls>
            <c:dLbl>
              <c:idx val="11"/>
              <c:layout>
                <c:manualLayout>
                  <c:x val="-0.0513849659446241"/>
                  <c:y val="-0.082679979394767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0.463934604227103"/>
                  <c:y val="0.158378947125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0.438395441359304"/>
                  <c:y val="0.2435478164348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0.43811902196436"/>
                  <c:y val="0.06146264756553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0.41961409034397"/>
                  <c:y val="-0.029579936869124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0.0755615416493991"/>
                  <c:y val="-0.2527811116121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0.389472689598011"/>
                  <c:y val="-0.11181194861655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0.377894073767095"/>
                  <c:y val="-0.19991767548880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0.3947360132615"/>
                  <c:y val="-0.28214968723623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0.110525652714463"/>
                  <c:y val="-0.1646753847399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0.167367757977621"/>
                  <c:y val="-0.29977083261068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0.402077040749325"/>
                  <c:y val="0.2993145650907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0.00%" sourceLinked="0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[Workbook1]Sheet1!$A$1:$A$28</c:f>
              <c:strCache>
                <c:ptCount val="28"/>
                <c:pt idx="0">
                  <c:v>University of Michigan</c:v>
                </c:pt>
                <c:pt idx="1">
                  <c:v>University of California</c:v>
                </c:pt>
                <c:pt idx="2">
                  <c:v>University of Wisconsin</c:v>
                </c:pt>
                <c:pt idx="3">
                  <c:v>Cornell University</c:v>
                </c:pt>
                <c:pt idx="4">
                  <c:v>New York Public Library</c:v>
                </c:pt>
                <c:pt idx="5">
                  <c:v>Princeton University</c:v>
                </c:pt>
                <c:pt idx="6">
                  <c:v>Harvard University</c:v>
                </c:pt>
                <c:pt idx="7">
                  <c:v>Indiana University</c:v>
                </c:pt>
                <c:pt idx="8">
                  <c:v>University of Minnesota</c:v>
                </c:pt>
                <c:pt idx="9">
                  <c:v>University of Illinois</c:v>
                </c:pt>
                <c:pt idx="10">
                  <c:v>Universidad Complutense</c:v>
                </c:pt>
                <c:pt idx="11">
                  <c:v>Library of Congress</c:v>
                </c:pt>
                <c:pt idx="12">
                  <c:v>Keio University</c:v>
                </c:pt>
                <c:pt idx="13">
                  <c:v>Penn State</c:v>
                </c:pt>
                <c:pt idx="14">
                  <c:v>Columbia University</c:v>
                </c:pt>
                <c:pt idx="15">
                  <c:v>University of Virginia</c:v>
                </c:pt>
                <c:pt idx="16">
                  <c:v>Purdue University</c:v>
                </c:pt>
                <c:pt idx="17">
                  <c:v>University of Chicago</c:v>
                </c:pt>
                <c:pt idx="18">
                  <c:v>Northwestern University</c:v>
                </c:pt>
                <c:pt idx="19">
                  <c:v>Duke University</c:v>
                </c:pt>
                <c:pt idx="20">
                  <c:v>Yale University</c:v>
                </c:pt>
                <c:pt idx="21">
                  <c:v>University of North Carolina at Chapel Hill</c:v>
                </c:pt>
                <c:pt idx="22">
                  <c:v>University of Florida</c:v>
                </c:pt>
                <c:pt idx="23">
                  <c:v>North Carolina State University</c:v>
                </c:pt>
                <c:pt idx="24">
                  <c:v>Boston College</c:v>
                </c:pt>
                <c:pt idx="25">
                  <c:v>Texas A&amp;M University</c:v>
                </c:pt>
                <c:pt idx="26">
                  <c:v>Utah State University</c:v>
                </c:pt>
                <c:pt idx="27">
                  <c:v>Ohio State</c:v>
                </c:pt>
              </c:strCache>
            </c:strRef>
          </c:cat>
          <c:val>
            <c:numRef>
              <c:f>[Workbook1]Sheet1!$B$1:$B$28</c:f>
              <c:numCache>
                <c:formatCode>0.00%</c:formatCode>
                <c:ptCount val="28"/>
                <c:pt idx="0">
                  <c:v>0.42516</c:v>
                </c:pt>
                <c:pt idx="1">
                  <c:v>0.31465</c:v>
                </c:pt>
                <c:pt idx="2">
                  <c:v>0.05064</c:v>
                </c:pt>
                <c:pt idx="3">
                  <c:v>0.04019</c:v>
                </c:pt>
                <c:pt idx="4">
                  <c:v>0.02627</c:v>
                </c:pt>
                <c:pt idx="5">
                  <c:v>0.02293</c:v>
                </c:pt>
                <c:pt idx="6">
                  <c:v>0.02163</c:v>
                </c:pt>
                <c:pt idx="7">
                  <c:v>0.01782</c:v>
                </c:pt>
                <c:pt idx="8">
                  <c:v>0.01081</c:v>
                </c:pt>
                <c:pt idx="9">
                  <c:v>0.01053</c:v>
                </c:pt>
                <c:pt idx="10">
                  <c:v>0.0102</c:v>
                </c:pt>
                <c:pt idx="11">
                  <c:v>0.00817</c:v>
                </c:pt>
                <c:pt idx="12">
                  <c:v>0.0073</c:v>
                </c:pt>
                <c:pt idx="13">
                  <c:v>0.00632</c:v>
                </c:pt>
                <c:pt idx="14">
                  <c:v>0.00592</c:v>
                </c:pt>
                <c:pt idx="15">
                  <c:v>0.00463</c:v>
                </c:pt>
                <c:pt idx="16">
                  <c:v>0.00407</c:v>
                </c:pt>
                <c:pt idx="17">
                  <c:v>0.00355</c:v>
                </c:pt>
                <c:pt idx="18">
                  <c:v>0.00342</c:v>
                </c:pt>
                <c:pt idx="19">
                  <c:v>0.00247</c:v>
                </c:pt>
                <c:pt idx="20">
                  <c:v>0.00216</c:v>
                </c:pt>
                <c:pt idx="21">
                  <c:v>0.00155</c:v>
                </c:pt>
                <c:pt idx="22">
                  <c:v>0.00089</c:v>
                </c:pt>
                <c:pt idx="23">
                  <c:v>0.00029</c:v>
                </c:pt>
                <c:pt idx="24">
                  <c:v>0.00024</c:v>
                </c:pt>
                <c:pt idx="25">
                  <c:v>0.0001</c:v>
                </c:pt>
                <c:pt idx="26">
                  <c:v>1.0E-5</c:v>
                </c:pt>
                <c:pt idx="27" formatCode="0%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158259596427"/>
          <c:y val="0.290898157153304"/>
          <c:w val="0.617859466359069"/>
          <c:h val="0.597842794966306"/>
        </c:manualLayout>
      </c:layout>
      <c:pie3DChart>
        <c:varyColors val="1"/>
        <c:ser>
          <c:idx val="0"/>
          <c:order val="0"/>
          <c:dLbls>
            <c:dLbl>
              <c:idx val="13"/>
              <c:layout>
                <c:manualLayout>
                  <c:x val="0.360304742302939"/>
                  <c:y val="-0.030795275875356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1700-</a:t>
                    </a:r>
                    <a:r>
                      <a:rPr lang="en-US" dirty="0" smtClean="0"/>
                      <a:t>1799, 0.01%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4"/>
              <c:layout>
                <c:manualLayout>
                  <c:x val="0.357225214590948"/>
                  <c:y val="-0.08468700865723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1600-</a:t>
                    </a:r>
                    <a:r>
                      <a:rPr lang="en-US" dirty="0" smtClean="0"/>
                      <a:t>1699, 0.01%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5"/>
              <c:layout>
                <c:manualLayout>
                  <c:x val="0.360304742302939"/>
                  <c:y val="-0.1385787414391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1500</a:t>
                    </a:r>
                    <a:r>
                      <a:rPr lang="en-US" dirty="0"/>
                      <a:t>-</a:t>
                    </a:r>
                    <a:r>
                      <a:rPr lang="en-US" dirty="0" smtClean="0"/>
                      <a:t>1599,</a:t>
                    </a:r>
                    <a:r>
                      <a:rPr lang="en-US" baseline="0" dirty="0" smtClean="0"/>
                      <a:t> 0.07%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6"/>
              <c:layout>
                <c:manualLayout>
                  <c:x val="0.375702380862893"/>
                  <c:y val="-0.18990420123136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en-US" dirty="0"/>
                      <a:t>-</a:t>
                    </a:r>
                    <a:r>
                      <a:rPr lang="en-US" dirty="0" smtClean="0"/>
                      <a:t>1500, 0.04%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'[HathiTrust Stats - 2%2F17%2F2014.xlsx]Dates'!$C$28:$C$44</c:f>
              <c:strCache>
                <c:ptCount val="17"/>
                <c:pt idx="0">
                  <c:v>2000-2009</c:v>
                </c:pt>
                <c:pt idx="1">
                  <c:v>1990-1999</c:v>
                </c:pt>
                <c:pt idx="2">
                  <c:v>1980-1989</c:v>
                </c:pt>
                <c:pt idx="3">
                  <c:v>1970-1979</c:v>
                </c:pt>
                <c:pt idx="4">
                  <c:v>1960-1969</c:v>
                </c:pt>
                <c:pt idx="5">
                  <c:v>1950-1959</c:v>
                </c:pt>
                <c:pt idx="6">
                  <c:v>1940-1949</c:v>
                </c:pt>
                <c:pt idx="7">
                  <c:v>1930-1939</c:v>
                </c:pt>
                <c:pt idx="8">
                  <c:v>1920-1929</c:v>
                </c:pt>
                <c:pt idx="9">
                  <c:v>1910-1919</c:v>
                </c:pt>
                <c:pt idx="10">
                  <c:v>1900-1909</c:v>
                </c:pt>
                <c:pt idx="11">
                  <c:v>1850-1899</c:v>
                </c:pt>
                <c:pt idx="12">
                  <c:v>1800-1849</c:v>
                </c:pt>
                <c:pt idx="13">
                  <c:v>1700-1799</c:v>
                </c:pt>
                <c:pt idx="14">
                  <c:v>1600-1699</c:v>
                </c:pt>
                <c:pt idx="15">
                  <c:v>1500-1599</c:v>
                </c:pt>
                <c:pt idx="16">
                  <c:v>0-1500</c:v>
                </c:pt>
              </c:strCache>
            </c:strRef>
          </c:cat>
          <c:val>
            <c:numRef>
              <c:f>'[HathiTrust Stats - 2%2F17%2F2014.xlsx]Dates'!$D$28:$D$44</c:f>
              <c:numCache>
                <c:formatCode>0%</c:formatCode>
                <c:ptCount val="17"/>
                <c:pt idx="0">
                  <c:v>0.1</c:v>
                </c:pt>
                <c:pt idx="1">
                  <c:v>0.14</c:v>
                </c:pt>
                <c:pt idx="2">
                  <c:v>0.14</c:v>
                </c:pt>
                <c:pt idx="3">
                  <c:v>0.13</c:v>
                </c:pt>
                <c:pt idx="4">
                  <c:v>0.11</c:v>
                </c:pt>
                <c:pt idx="5">
                  <c:v>0.06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  <c:pt idx="10">
                  <c:v>0.04</c:v>
                </c:pt>
                <c:pt idx="11">
                  <c:v>0.1</c:v>
                </c:pt>
                <c:pt idx="12">
                  <c:v>0.03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356814701378"/>
          <c:y val="0.204663212435233"/>
          <c:w val="0.693721286370597"/>
          <c:h val="0.73316062176165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9889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279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6537120431711"/>
          <c:y val="0.235464203135853"/>
          <c:w val="0.689202910546355"/>
          <c:h val="0.665769261015442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'[HathiTrust Stats - 2%2F17%2F2014.xlsx]Languages'!$E$2:$E$12</c:f>
              <c:strCache>
                <c:ptCount val="11"/>
                <c:pt idx="0">
                  <c:v>English</c:v>
                </c:pt>
                <c:pt idx="1">
                  <c:v>German</c:v>
                </c:pt>
                <c:pt idx="2">
                  <c:v>French</c:v>
                </c:pt>
                <c:pt idx="3">
                  <c:v>Spanish</c:v>
                </c:pt>
                <c:pt idx="4">
                  <c:v>Chinese</c:v>
                </c:pt>
                <c:pt idx="5">
                  <c:v>Russian</c:v>
                </c:pt>
                <c:pt idx="6">
                  <c:v>Japanese</c:v>
                </c:pt>
                <c:pt idx="7">
                  <c:v>Italian</c:v>
                </c:pt>
                <c:pt idx="8">
                  <c:v>Arabic</c:v>
                </c:pt>
                <c:pt idx="9">
                  <c:v>Latin</c:v>
                </c:pt>
                <c:pt idx="10">
                  <c:v>Remaining Languages</c:v>
                </c:pt>
              </c:strCache>
            </c:strRef>
          </c:cat>
          <c:val>
            <c:numRef>
              <c:f>'[HathiTrust Stats - 2%2F17%2F2014.xlsx]Languages'!$F$2:$F$12</c:f>
              <c:numCache>
                <c:formatCode>0%</c:formatCode>
                <c:ptCount val="11"/>
                <c:pt idx="0">
                  <c:v>0.492340857383113</c:v>
                </c:pt>
                <c:pt idx="1">
                  <c:v>0.0933308891292571</c:v>
                </c:pt>
                <c:pt idx="2">
                  <c:v>0.071922211053687</c:v>
                </c:pt>
                <c:pt idx="3">
                  <c:v>0.0451020199700725</c:v>
                </c:pt>
                <c:pt idx="4">
                  <c:v>0.0390634266116699</c:v>
                </c:pt>
                <c:pt idx="5">
                  <c:v>0.0373817991461315</c:v>
                </c:pt>
                <c:pt idx="6">
                  <c:v>0.0349725583764848</c:v>
                </c:pt>
                <c:pt idx="7">
                  <c:v>0.0254834094000409</c:v>
                </c:pt>
                <c:pt idx="8">
                  <c:v>0.0189808798586019</c:v>
                </c:pt>
                <c:pt idx="9">
                  <c:v>0.0135299927884146</c:v>
                </c:pt>
                <c:pt idx="10">
                  <c:v>0.127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9526394840665"/>
          <c:y val="0.286712875686913"/>
          <c:w val="0.63875613878191"/>
          <c:h val="0.615241225898294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0.234978949518243"/>
                  <c:y val="0.004296086801880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'[HathiTrust Stats - 2%2F17%2F2014.xlsx]Languages'!$G$12:$G$52</c:f>
              <c:strCache>
                <c:ptCount val="41"/>
                <c:pt idx="0">
                  <c:v>Portuguese</c:v>
                </c:pt>
                <c:pt idx="1">
                  <c:v>Polish</c:v>
                </c:pt>
                <c:pt idx="2">
                  <c:v>Dutch</c:v>
                </c:pt>
                <c:pt idx="3">
                  <c:v>Hebrew</c:v>
                </c:pt>
                <c:pt idx="4">
                  <c:v>Hindi</c:v>
                </c:pt>
                <c:pt idx="5">
                  <c:v>Indonesian</c:v>
                </c:pt>
                <c:pt idx="6">
                  <c:v>Korean</c:v>
                </c:pt>
                <c:pt idx="7">
                  <c:v>Swedish</c:v>
                </c:pt>
                <c:pt idx="8">
                  <c:v>Thai</c:v>
                </c:pt>
                <c:pt idx="9">
                  <c:v>Urdu</c:v>
                </c:pt>
                <c:pt idx="10">
                  <c:v>Turkish</c:v>
                </c:pt>
                <c:pt idx="11">
                  <c:v>Danish</c:v>
                </c:pt>
                <c:pt idx="12">
                  <c:v>Czech</c:v>
                </c:pt>
                <c:pt idx="13">
                  <c:v>Croatian</c:v>
                </c:pt>
                <c:pt idx="14">
                  <c:v>Persian</c:v>
                </c:pt>
                <c:pt idx="15">
                  <c:v>Tamil</c:v>
                </c:pt>
                <c:pt idx="16">
                  <c:v>Hungarian</c:v>
                </c:pt>
                <c:pt idx="17">
                  <c:v>Bengali</c:v>
                </c:pt>
                <c:pt idx="18">
                  <c:v>Norwegian</c:v>
                </c:pt>
                <c:pt idx="19">
                  <c:v>Sanskrit</c:v>
                </c:pt>
                <c:pt idx="20">
                  <c:v>Greek,-Modern-(1453--)</c:v>
                </c:pt>
                <c:pt idx="21">
                  <c:v>Vietnamese</c:v>
                </c:pt>
                <c:pt idx="22">
                  <c:v>Ukrainian</c:v>
                </c:pt>
                <c:pt idx="23">
                  <c:v>Serbian</c:v>
                </c:pt>
                <c:pt idx="24">
                  <c:v>Bulgarian</c:v>
                </c:pt>
                <c:pt idx="25">
                  <c:v>Greek,-Ancient-(to-1453)</c:v>
                </c:pt>
                <c:pt idx="26">
                  <c:v>Armenian</c:v>
                </c:pt>
                <c:pt idx="27">
                  <c:v>Romanian</c:v>
                </c:pt>
                <c:pt idx="28">
                  <c:v>Marathi</c:v>
                </c:pt>
                <c:pt idx="29">
                  <c:v>Panjabi</c:v>
                </c:pt>
                <c:pt idx="30">
                  <c:v>Telugu</c:v>
                </c:pt>
                <c:pt idx="31">
                  <c:v>Catalan</c:v>
                </c:pt>
                <c:pt idx="32">
                  <c:v>Malay</c:v>
                </c:pt>
                <c:pt idx="33">
                  <c:v>Multiple-languages</c:v>
                </c:pt>
                <c:pt idx="34">
                  <c:v>Malayalam</c:v>
                </c:pt>
                <c:pt idx="35">
                  <c:v>Finnish</c:v>
                </c:pt>
                <c:pt idx="36">
                  <c:v>Slovak</c:v>
                </c:pt>
                <c:pt idx="37">
                  <c:v>Slovenian</c:v>
                </c:pt>
                <c:pt idx="38">
                  <c:v>Turkish,-Ottoman</c:v>
                </c:pt>
                <c:pt idx="39">
                  <c:v>Yiddish</c:v>
                </c:pt>
                <c:pt idx="40">
                  <c:v>Nepali</c:v>
                </c:pt>
              </c:strCache>
            </c:strRef>
          </c:cat>
          <c:val>
            <c:numRef>
              <c:f>'[HathiTrust Stats - 2%2F17%2F2014.xlsx]Languages'!$H$12:$H$52</c:f>
              <c:numCache>
                <c:formatCode>0%</c:formatCode>
                <c:ptCount val="41"/>
                <c:pt idx="0">
                  <c:v>0.0696698454837497</c:v>
                </c:pt>
                <c:pt idx="1">
                  <c:v>0.0679487923607448</c:v>
                </c:pt>
                <c:pt idx="2">
                  <c:v>0.054543756892414</c:v>
                </c:pt>
                <c:pt idx="3">
                  <c:v>0.0515785993857708</c:v>
                </c:pt>
                <c:pt idx="4">
                  <c:v>0.0483194496667668</c:v>
                </c:pt>
                <c:pt idx="5">
                  <c:v>0.0429897367697196</c:v>
                </c:pt>
                <c:pt idx="6">
                  <c:v>0.0379502307775778</c:v>
                </c:pt>
                <c:pt idx="7">
                  <c:v>0.036394469413454</c:v>
                </c:pt>
                <c:pt idx="8">
                  <c:v>0.0325448117314249</c:v>
                </c:pt>
                <c:pt idx="9">
                  <c:v>0.0322949814393758</c:v>
                </c:pt>
                <c:pt idx="10">
                  <c:v>0.031137939127209</c:v>
                </c:pt>
                <c:pt idx="11">
                  <c:v>0.0310798977462279</c:v>
                </c:pt>
                <c:pt idx="12">
                  <c:v>0.0293424416242502</c:v>
                </c:pt>
                <c:pt idx="13">
                  <c:v>0.0252114094213779</c:v>
                </c:pt>
                <c:pt idx="14">
                  <c:v>0.0235004504515872</c:v>
                </c:pt>
                <c:pt idx="15">
                  <c:v>0.0221099808463443</c:v>
                </c:pt>
                <c:pt idx="16">
                  <c:v>0.0206753493207897</c:v>
                </c:pt>
                <c:pt idx="17">
                  <c:v>0.0204961781012393</c:v>
                </c:pt>
                <c:pt idx="18">
                  <c:v>0.0199309055212495</c:v>
                </c:pt>
                <c:pt idx="19">
                  <c:v>0.0170591189318367</c:v>
                </c:pt>
                <c:pt idx="20">
                  <c:v>0.0151311356679427</c:v>
                </c:pt>
                <c:pt idx="21">
                  <c:v>0.0144472567876871</c:v>
                </c:pt>
                <c:pt idx="22">
                  <c:v>0.0141949029573345</c:v>
                </c:pt>
                <c:pt idx="23">
                  <c:v>0.0141355998072017</c:v>
                </c:pt>
                <c:pt idx="24">
                  <c:v>0.013712907141361</c:v>
                </c:pt>
                <c:pt idx="25">
                  <c:v>0.0123994054543757</c:v>
                </c:pt>
                <c:pt idx="26">
                  <c:v>0.0115022875874721</c:v>
                </c:pt>
                <c:pt idx="27">
                  <c:v>0.0111527775324338</c:v>
                </c:pt>
                <c:pt idx="28">
                  <c:v>0.0109937946193116</c:v>
                </c:pt>
                <c:pt idx="29">
                  <c:v>0.00914025573537168</c:v>
                </c:pt>
                <c:pt idx="30">
                  <c:v>0.00884121644640383</c:v>
                </c:pt>
                <c:pt idx="31">
                  <c:v>0.00809172557025657</c:v>
                </c:pt>
                <c:pt idx="32">
                  <c:v>0.00776492735994993</c:v>
                </c:pt>
                <c:pt idx="33">
                  <c:v>0.00726274323754823</c:v>
                </c:pt>
                <c:pt idx="34">
                  <c:v>0.00710502209357785</c:v>
                </c:pt>
                <c:pt idx="35">
                  <c:v>0.00645268744211634</c:v>
                </c:pt>
                <c:pt idx="36">
                  <c:v>0.00626216030020011</c:v>
                </c:pt>
                <c:pt idx="37">
                  <c:v>0.00561234918704213</c:v>
                </c:pt>
                <c:pt idx="38">
                  <c:v>0.00555430780606103</c:v>
                </c:pt>
                <c:pt idx="39">
                  <c:v>0.00550131350168698</c:v>
                </c:pt>
                <c:pt idx="40">
                  <c:v>0.00413734104863111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97814309267658"/>
          <c:y val="0.0992939052080449"/>
          <c:w val="0.872071867876992"/>
          <c:h val="0.814791881266298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In Copyright
</a:t>
                    </a:r>
                    <a:r>
                      <a:rPr lang="en-US" smtClean="0"/>
                      <a:t>67%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303965325008298"/>
                  <c:y val="-0.145837585819002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i="0" dirty="0"/>
                      <a:t>Public </a:t>
                    </a:r>
                    <a:r>
                      <a:rPr lang="en-US" sz="1600" b="0" i="0" dirty="0" smtClean="0"/>
                      <a:t>Domain (worldwide)</a:t>
                    </a:r>
                    <a:r>
                      <a:rPr lang="en-US" sz="1600" b="0" i="0" dirty="0"/>
                      <a:t>
</a:t>
                    </a:r>
                    <a:r>
                      <a:rPr lang="en-US" sz="1600" b="0" i="0" dirty="0" smtClean="0"/>
                      <a:t>17%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3300810925445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i="0" dirty="0" smtClean="0"/>
                      <a:t>U.S. Federal Government Documents (worldwide)</a:t>
                    </a:r>
                    <a:r>
                      <a:rPr lang="en-US" sz="1600" b="0" i="0" dirty="0"/>
                      <a:t>
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b="0" i="0" dirty="0" smtClean="0"/>
                      <a:t>Public Domain</a:t>
                    </a:r>
                  </a:p>
                  <a:p>
                    <a:r>
                      <a:rPr lang="en-US" sz="1600" b="0" i="0" dirty="0" smtClean="0"/>
                      <a:t>(US)</a:t>
                    </a:r>
                  </a:p>
                  <a:p>
                    <a:r>
                      <a:rPr lang="en-US" sz="1600" b="0" i="0" dirty="0" smtClean="0"/>
                      <a:t>11%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00126004203176028"/>
                  <c:y val="-0.0153887524728067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Open Access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.1%</a:t>
                    </a:r>
                    <a:endParaRPr lang="en-US" sz="1367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788290918624192"/>
                  <c:y val="0.105461995749577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Creative Commons 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.2%</a:t>
                    </a:r>
                    <a:endParaRPr lang="en-US" sz="1367" b="0" i="0" u="none" strike="noStrike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"Public </a:t>
                    </a: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Domain”</a:t>
                    </a:r>
                    <a:endParaRPr lang="en-US" sz="1600" b="0" i="0" u="none" strike="noStrike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33%</a:t>
                    </a:r>
                    <a:endParaRPr lang="en-US" sz="1367" b="0" i="0" u="none" strike="noStrike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 i="0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In Copyright</c:v>
                </c:pt>
                <c:pt idx="1">
                  <c:v>Public Domain</c:v>
                </c:pt>
                <c:pt idx="2">
                  <c:v>Government Documents</c:v>
                </c:pt>
                <c:pt idx="3">
                  <c:v>Public Domain (US)</c:v>
                </c:pt>
                <c:pt idx="4">
                  <c:v>Open Access</c:v>
                </c:pt>
                <c:pt idx="5">
                  <c:v>Creative Commons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7.253946E6</c:v>
                </c:pt>
                <c:pt idx="1">
                  <c:v>1.687328E6</c:v>
                </c:pt>
                <c:pt idx="2">
                  <c:v>348112.0</c:v>
                </c:pt>
                <c:pt idx="3" formatCode="General">
                  <c:v>1.017765E6</c:v>
                </c:pt>
                <c:pt idx="4">
                  <c:v>6569.0</c:v>
                </c:pt>
                <c:pt idx="5">
                  <c:v>964.0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plitType val="pos"/>
        <c:splitPos val="5.0"/>
        <c:secondPieSize val="75"/>
        <c:serLines/>
      </c:ofPieChart>
      <c:spPr>
        <a:noFill/>
        <a:ln w="17359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872CA-79CD-3248-A6D7-D28B693EA25B}" type="datetimeFigureOut">
              <a:rPr lang="en-US" smtClean="0"/>
              <a:t>3/14/14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B311B-BDAF-BB42-8768-5A1974F7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7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6DA01-42B8-7346-A9EA-4BF55496E3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BB5E4A1D-C563-414D-BDD4-2C631134ABDD}" type="slidenum">
              <a:rPr lang="en-US" sz="1200"/>
              <a:pPr algn="r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A23698B5-29A8-7342-B73F-0113DC883AF3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23556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alibri" charset="0"/>
            </a:endParaRPr>
          </a:p>
        </p:txBody>
      </p:sp>
      <p:sp>
        <p:nvSpPr>
          <p:cNvPr id="23557" name="Notes Placeholder 5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40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72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31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19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59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97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03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3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B9D02-B82A-C845-AF3C-EA15BF30A7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92 partners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36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89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26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00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87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70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87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53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41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7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65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303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222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6FD132-8315-564B-A6A7-04E592CB79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86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360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DDEBB2-26FA-C24C-9860-8C3C8EE845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64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proposal for certification of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53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EF6975-FD41-2240-A47B-D80B88F641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/>
          </a:p>
        </p:txBody>
      </p:sp>
      <p:sp>
        <p:nvSpPr>
          <p:cNvPr id="86019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86020" name="Notes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91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9BF36D-CFCF-AE4B-A55C-E252B27A32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000B9-7AD8-0E4B-87A6-8F0129A504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28 institutions currently contributing content to </a:t>
            </a:r>
            <a:r>
              <a:rPr lang="en-US" baseline="0" dirty="0" err="1" smtClean="0"/>
              <a:t>HathiTrust</a:t>
            </a:r>
            <a:r>
              <a:rPr lang="en-US" baseline="0" dirty="0" smtClean="0"/>
              <a:t>, including volumes digitized in partnership with Google and the Internet Archive, as well as smaller vendors and institutions’ own digitization initiatives.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CBB9E-2730-554F-88AC-4AE3A2D8C2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00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42DE1B58-DDC0-204C-A973-6DC1053D99A5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9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4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75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98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265863" y="121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" y="1775064"/>
            <a:ext cx="7848600" cy="3802616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35363" y="557213"/>
            <a:ext cx="29210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38300" y="3976471"/>
            <a:ext cx="5884863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0"/>
            <a:ext cx="7848600" cy="16224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3488" y="5842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858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861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2713" y="1752600"/>
            <a:ext cx="6351587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394200"/>
            <a:ext cx="1376362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900" y="2009774"/>
            <a:ext cx="5634038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076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82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78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45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3/14/14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52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3/14/14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52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3/14/14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23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3/14/14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70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3/14/14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0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3/14/14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57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41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4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4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3/14/14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2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3/14/14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3/14/14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0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3/14/14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9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3/14/14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0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3/14/14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29EA0-F317-5248-BBB4-5B8E16A94E35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6" r:id="rId14"/>
    <p:sldLayoutId id="2147483678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56973-D6AF-DC47-B322-5133D32CC071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6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4.png"/><Relationship Id="rId7" Type="http://schemas.openxmlformats.org/officeDocument/2006/relationships/chart" Target="../charts/chart2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hathitrust.org/access_use%23ic-acces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ib.umich.edu/mpach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bib_api" TargetMode="External"/><Relationship Id="rId4" Type="http://schemas.openxmlformats.org/officeDocument/2006/relationships/hyperlink" Target="http://www.hathitrust.org/data" TargetMode="External"/><Relationship Id="rId5" Type="http://schemas.openxmlformats.org/officeDocument/2006/relationships/hyperlink" Target="http://www.hathitrust.org/hathifiles" TargetMode="External"/><Relationship Id="rId6" Type="http://schemas.openxmlformats.org/officeDocument/2006/relationships/hyperlink" Target="http://www.hathitrust.org/data_api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www.hathitrust.org/datasets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hathitrust.org/eligibility_agreements" TargetMode="External"/><Relationship Id="rId3" Type="http://schemas.openxmlformats.org/officeDocument/2006/relationships/hyperlink" Target="http://www.hathitrust.org/partnership_checklist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hathitrust.org/accessibility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out-of-print-brittle" TargetMode="External"/><Relationship Id="rId4" Type="http://schemas.openxmlformats.org/officeDocument/2006/relationships/hyperlink" Target="http://www.hathitrust.org/access_use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about" TargetMode="External"/><Relationship Id="rId4" Type="http://schemas.openxmlformats.org/officeDocument/2006/relationships/hyperlink" Target="http://twitter.com/hathitrust" TargetMode="External"/><Relationship Id="rId5" Type="http://schemas.openxmlformats.org/officeDocument/2006/relationships/hyperlink" Target="http://www.facebook.com/hathitrust" TargetMode="External"/><Relationship Id="rId6" Type="http://schemas.openxmlformats.org/officeDocument/2006/relationships/hyperlink" Target="http://www.hathitrust.org/updates" TargetMode="External"/><Relationship Id="rId7" Type="http://schemas.openxmlformats.org/officeDocument/2006/relationships/hyperlink" Target="http://www.hathitrust.org/updates_rss" TargetMode="External"/><Relationship Id="rId8" Type="http://schemas.openxmlformats.org/officeDocument/2006/relationships/hyperlink" Target="mailto:feedback@issues.hathitrust.org" TargetMode="External"/><Relationship Id="rId9" Type="http://schemas.openxmlformats.org/officeDocument/2006/relationships/hyperlink" Target="http://www.hathitrust.org/blogs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>
          <a:xfrm>
            <a:off x="1093095" y="2002454"/>
            <a:ext cx="6776238" cy="1693132"/>
          </a:xfrm>
        </p:spPr>
        <p:txBody>
          <a:bodyPr>
            <a:normAutofit/>
          </a:bodyPr>
          <a:lstStyle/>
          <a:p>
            <a:r>
              <a:rPr lang="en-US" dirty="0" err="1" smtClean="0"/>
              <a:t>HathiTrust</a:t>
            </a:r>
            <a:r>
              <a:rPr lang="en-US" dirty="0" smtClean="0"/>
              <a:t> Overview: Partnership and Services</a:t>
            </a:r>
            <a:endParaRPr lang="en-US" dirty="0">
              <a:latin typeface="Calibri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10536" y="5469085"/>
            <a:ext cx="2988921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3095" y="4195095"/>
            <a:ext cx="700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Jeremy York</a:t>
            </a:r>
          </a:p>
          <a:p>
            <a:pPr algn="ctr"/>
            <a:r>
              <a:rPr lang="en-US" dirty="0" smtClean="0"/>
              <a:t>Wesleyan University Web Presentation</a:t>
            </a:r>
          </a:p>
          <a:p>
            <a:pPr algn="ctr"/>
            <a:r>
              <a:rPr lang="en-US" dirty="0" smtClean="0"/>
              <a:t>February 18, 2014</a:t>
            </a:r>
          </a:p>
        </p:txBody>
      </p:sp>
    </p:spTree>
    <p:extLst>
      <p:ext uri="{BB962C8B-B14F-4D97-AF65-F5344CB8AC3E}">
        <p14:creationId xmlns:p14="http://schemas.microsoft.com/office/powerpoint/2010/main" val="389603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Dates</a:t>
            </a:r>
          </a:p>
        </p:txBody>
      </p:sp>
      <p:graphicFrame>
        <p:nvGraphicFramePr>
          <p:cNvPr id="24578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5" imgW="8228920" imgH="4894683" progId="Excel.Sheet.8">
                  <p:embed/>
                </p:oleObj>
              </mc:Choice>
              <mc:Fallback>
                <p:oleObj name="Worksheet" r:id="rId5" imgW="8228920" imgH="4894683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89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February 17, 2014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847021"/>
              </p:ext>
            </p:extLst>
          </p:nvPr>
        </p:nvGraphicFramePr>
        <p:xfrm>
          <a:off x="315960" y="1382120"/>
          <a:ext cx="8248018" cy="494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9442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889290"/>
              </p:ext>
            </p:extLst>
          </p:nvPr>
        </p:nvGraphicFramePr>
        <p:xfrm>
          <a:off x="832296" y="1739900"/>
          <a:ext cx="7212208" cy="433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Language Distribution (1)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6325" y="1739900"/>
            <a:ext cx="3800475" cy="777875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top 10 languages make up ~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87% </a:t>
            </a: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of all content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027794"/>
              </p:ext>
            </p:extLst>
          </p:nvPr>
        </p:nvGraphicFramePr>
        <p:xfrm>
          <a:off x="457200" y="1739900"/>
          <a:ext cx="7587304" cy="4552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February 17, 2014</a:t>
            </a:r>
          </a:p>
        </p:txBody>
      </p:sp>
    </p:spTree>
    <p:extLst>
      <p:ext uri="{BB962C8B-B14F-4D97-AF65-F5344CB8AC3E}">
        <p14:creationId xmlns:p14="http://schemas.microsoft.com/office/powerpoint/2010/main" val="224397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Language Distribution (2)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630246"/>
              </p:ext>
            </p:extLst>
          </p:nvPr>
        </p:nvGraphicFramePr>
        <p:xfrm>
          <a:off x="318103" y="1860816"/>
          <a:ext cx="7741153" cy="4644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7277753" y="1417638"/>
            <a:ext cx="1540430" cy="1594183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next 40 languages make up ~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12% </a:t>
            </a: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of total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February 17, 2014</a:t>
            </a:r>
          </a:p>
        </p:txBody>
      </p:sp>
    </p:spTree>
    <p:extLst>
      <p:ext uri="{BB962C8B-B14F-4D97-AF65-F5344CB8AC3E}">
        <p14:creationId xmlns:p14="http://schemas.microsoft.com/office/powerpoint/2010/main" val="860222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Content Distribution</a:t>
            </a: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246245"/>
              </p:ext>
            </p:extLst>
          </p:nvPr>
        </p:nvGraphicFramePr>
        <p:xfrm>
          <a:off x="330589" y="1860870"/>
          <a:ext cx="8673917" cy="379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February 17, 2014</a:t>
            </a:r>
          </a:p>
        </p:txBody>
      </p:sp>
    </p:spTree>
    <p:extLst>
      <p:ext uri="{BB962C8B-B14F-4D97-AF65-F5344CB8AC3E}">
        <p14:creationId xmlns:p14="http://schemas.microsoft.com/office/powerpoint/2010/main" val="286010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Preservation...with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Long-term preservation</a:t>
            </a:r>
          </a:p>
          <a:p>
            <a:pPr lvl="1"/>
            <a:r>
              <a:rPr lang="en-US" dirty="0" smtClean="0"/>
              <a:t>Bit-level and migration</a:t>
            </a:r>
          </a:p>
          <a:p>
            <a:pPr lvl="1"/>
            <a:r>
              <a:rPr lang="en-US" dirty="0"/>
              <a:t>Support beyond books and journals (pilots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Bibliographic </a:t>
            </a:r>
            <a:r>
              <a:rPr lang="en-US" dirty="0"/>
              <a:t>search</a:t>
            </a:r>
          </a:p>
          <a:p>
            <a:r>
              <a:rPr lang="en-US" dirty="0"/>
              <a:t>Full-text </a:t>
            </a:r>
            <a:r>
              <a:rPr lang="en-US" dirty="0" smtClean="0"/>
              <a:t>search</a:t>
            </a:r>
          </a:p>
          <a:p>
            <a:r>
              <a:rPr lang="en-US" dirty="0" smtClean="0"/>
              <a:t>Reading </a:t>
            </a:r>
            <a:r>
              <a:rPr lang="en-US" dirty="0"/>
              <a:t>and download capabilities</a:t>
            </a:r>
          </a:p>
          <a:p>
            <a:pPr lvl="1"/>
            <a:r>
              <a:rPr lang="en-US" dirty="0"/>
              <a:t>Access for users who have print disabilities</a:t>
            </a:r>
          </a:p>
          <a:p>
            <a:pPr lvl="1"/>
            <a:r>
              <a:rPr lang="en-US" dirty="0"/>
              <a:t>Access to out of </a:t>
            </a:r>
            <a:r>
              <a:rPr lang="en-US" dirty="0" smtClean="0"/>
              <a:t>print and </a:t>
            </a:r>
            <a:r>
              <a:rPr lang="en-US" dirty="0"/>
              <a:t>brittle books</a:t>
            </a:r>
          </a:p>
          <a:p>
            <a:pPr lvl="1"/>
            <a:r>
              <a:rPr lang="en-US" dirty="0"/>
              <a:t>Subject to terms and conditions at </a:t>
            </a:r>
            <a:r>
              <a:rPr lang="en-US" dirty="0">
                <a:hlinkClick r:id="rId3"/>
              </a:rPr>
              <a:t>http://www.hathitrust.org/access_use#ic-access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59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09 at 6.12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4" y="1694092"/>
            <a:ext cx="8092877" cy="426289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Support Beyond Books and </a:t>
            </a:r>
            <a:r>
              <a:rPr lang="en-US" dirty="0" smtClean="0"/>
              <a:t>Journals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5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http://lib.umich.edu/mpach</a:t>
            </a:r>
            <a:endParaRPr lang="en-US" dirty="0" smtClean="0"/>
          </a:p>
          <a:p>
            <a:r>
              <a:rPr lang="en-US" dirty="0" smtClean="0"/>
              <a:t>Package of tools to enable publication of open access, born-digital journal content, directly into </a:t>
            </a:r>
            <a:r>
              <a:rPr lang="en-US" dirty="0" err="1" smtClean="0"/>
              <a:t>HathiTrust</a:t>
            </a:r>
            <a:endParaRPr lang="en-US" dirty="0" smtClean="0"/>
          </a:p>
          <a:p>
            <a:pPr lvl="1"/>
            <a:r>
              <a:rPr lang="en-US" dirty="0" smtClean="0"/>
              <a:t>Including accompanying data and media files</a:t>
            </a:r>
          </a:p>
          <a:p>
            <a:r>
              <a:rPr lang="en-US" dirty="0" smtClean="0"/>
              <a:t>Allows integration with popular journal publishing tools such as Open Journal Systems (OJS)</a:t>
            </a:r>
          </a:p>
          <a:p>
            <a:endParaRPr lang="en-US" dirty="0"/>
          </a:p>
        </p:txBody>
      </p:sp>
      <p:pic>
        <p:nvPicPr>
          <p:cNvPr id="2" name="Picture 1" descr="MCLS-mPac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342900"/>
            <a:ext cx="1792105" cy="105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9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Centralized...yet open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</a:t>
            </a:r>
            <a:r>
              <a:rPr lang="en-US" dirty="0"/>
              <a:t>on </a:t>
            </a:r>
            <a:r>
              <a:rPr lang="en-US" dirty="0" smtClean="0"/>
              <a:t>demand</a:t>
            </a:r>
          </a:p>
          <a:p>
            <a:r>
              <a:rPr lang="en-US" dirty="0" smtClean="0"/>
              <a:t>Linking from local catalogs</a:t>
            </a:r>
            <a:endParaRPr lang="en-US" dirty="0"/>
          </a:p>
          <a:p>
            <a:r>
              <a:rPr lang="en-US" dirty="0" smtClean="0"/>
              <a:t>Collections</a:t>
            </a:r>
          </a:p>
          <a:p>
            <a:r>
              <a:rPr lang="en-US" dirty="0" err="1" smtClean="0"/>
              <a:t>Zephir</a:t>
            </a:r>
            <a:endParaRPr lang="en-US" dirty="0" smtClean="0"/>
          </a:p>
          <a:p>
            <a:r>
              <a:rPr lang="en-US" dirty="0" smtClean="0"/>
              <a:t>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4057607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Google-digitizedBu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05" y="0"/>
            <a:ext cx="7233129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35147" y="2417912"/>
            <a:ext cx="765443" cy="243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3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Google-digitizedBookPr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0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0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/>
          </p:cNvSpPr>
          <p:nvPr>
            <p:ph type="title" idx="4294967295"/>
          </p:nvPr>
        </p:nvSpPr>
        <p:spPr>
          <a:xfrm>
            <a:off x="2821474" y="180488"/>
            <a:ext cx="2909119" cy="63055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charset="0"/>
              </a:rPr>
              <a:t>Partnership</a:t>
            </a:r>
            <a:endParaRPr lang="en-US" sz="3200" dirty="0">
              <a:latin typeface="Calibri" charset="0"/>
            </a:endParaRPr>
          </a:p>
        </p:txBody>
      </p:sp>
      <p:sp>
        <p:nvSpPr>
          <p:cNvPr id="9219" name="Rectangle 12"/>
          <p:cNvSpPr>
            <a:spLocks noGrp="1"/>
          </p:cNvSpPr>
          <p:nvPr>
            <p:ph idx="4294967295"/>
          </p:nvPr>
        </p:nvSpPr>
        <p:spPr>
          <a:xfrm>
            <a:off x="527536" y="864612"/>
            <a:ext cx="2293938" cy="600754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Allegheny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Arizona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Baylor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Boston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Boston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Brandeis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Brown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California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Digital Library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Carnegie Mellon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Colby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Columbia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Cornell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Dartmouth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Duke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Emory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Florida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Getty Research Institute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Harvard University Library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Indiana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Iowa State University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Johns Hopkins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Kansas State University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Lafayette College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Library of Congress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Massachusetts Institute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Technology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McGill University`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Michigan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New York Public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Library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New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York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North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Carolina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Central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North Carolina State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Northwestern University</a:t>
            </a:r>
          </a:p>
        </p:txBody>
      </p:sp>
      <p:sp>
        <p:nvSpPr>
          <p:cNvPr id="9220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3301997" y="864612"/>
            <a:ext cx="2592235" cy="614709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Ohio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The Pennsylvania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State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University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Princeton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Purdue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Stanford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Syracuse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Temple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Texas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A&amp;M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Tufts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Universidad </a:t>
            </a:r>
            <a:r>
              <a:rPr lang="en-US" sz="1300" dirty="0" err="1" smtClean="0">
                <a:solidFill>
                  <a:srgbClr val="000000"/>
                </a:solidFill>
                <a:latin typeface="Arial" charset="0"/>
              </a:rPr>
              <a:t>Complutense</a:t>
            </a:r>
            <a:endParaRPr lang="en-US" sz="13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de Madrid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 of Alabama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 of Alberta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Arizona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British Columbia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Calgary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University of California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	Berkeley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	Davis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	Irvine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	Los Angeles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	Merced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	Riverside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	San Diego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	San Francisco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	Santa Barbara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	Santa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Cruz</a:t>
            </a:r>
            <a:endParaRPr lang="en-US" sz="1300" dirty="0" smtClean="0">
              <a:latin typeface="Calibri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Chicago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Connecticut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Delaware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Florida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Houston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Illinois</a:t>
            </a:r>
          </a:p>
          <a:p>
            <a:pPr marL="0" indent="0">
              <a:lnSpc>
                <a:spcPct val="80000"/>
              </a:lnSpc>
              <a:buNone/>
            </a:pP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21" name="Rectangle 13"/>
          <p:cNvSpPr txBox="1">
            <a:spLocks/>
          </p:cNvSpPr>
          <p:nvPr/>
        </p:nvSpPr>
        <p:spPr bwMode="auto">
          <a:xfrm>
            <a:off x="6141686" y="864612"/>
            <a:ext cx="2495550" cy="594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of Illinois at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Chicago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Iowa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Kansas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Maryland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Massachusetts, 	Amherst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Miami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Michigan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Minnesota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Missouri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Nebraska-	Lincoln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North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Carolina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at Chapel Hill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Notre Dame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Oklahoma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of Pennsylvania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Pittsburgh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Queensland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Tennessee, 	Knoxville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Texas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Vermont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Virginia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Wisconsin-	Madison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 State University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Vanderbilt University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Virginia Tech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Wake Forest University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 University</a:t>
            </a:r>
          </a:p>
          <a:p>
            <a:pPr>
              <a:lnSpc>
                <a:spcPct val="80000"/>
              </a:lnSpc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Yale University Library</a:t>
            </a:r>
            <a:endParaRPr lang="en-US" sz="13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2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Google-digitizedBuyAmaz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536"/>
            <a:ext cx="9144000" cy="294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8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UPressPo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42" y="0"/>
            <a:ext cx="7357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6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UPressPoDBu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920"/>
            <a:ext cx="9144000" cy="490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7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in Local Catalogs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Bibliographic </a:t>
            </a:r>
            <a:r>
              <a:rPr lang="en-US" dirty="0"/>
              <a:t>API</a:t>
            </a:r>
          </a:p>
          <a:p>
            <a:pPr lvl="1"/>
            <a:r>
              <a:rPr lang="en-US" dirty="0" smtClean="0"/>
              <a:t>Volume </a:t>
            </a:r>
            <a:r>
              <a:rPr lang="en-US" dirty="0"/>
              <a:t>and rights information</a:t>
            </a:r>
          </a:p>
          <a:p>
            <a:pPr lvl="1"/>
            <a:r>
              <a:rPr lang="en-US" dirty="0"/>
              <a:t>MARC </a:t>
            </a:r>
            <a:r>
              <a:rPr lang="en-US" dirty="0" smtClean="0"/>
              <a:t>records</a:t>
            </a:r>
          </a:p>
          <a:p>
            <a:pPr lvl="1"/>
            <a:r>
              <a:rPr lang="en-US" dirty="0">
                <a:hlinkClick r:id="rId3"/>
              </a:rPr>
              <a:t>http://www.hathitrust.org/</a:t>
            </a:r>
            <a:r>
              <a:rPr lang="en-US" dirty="0" smtClean="0">
                <a:hlinkClick r:id="rId3"/>
              </a:rPr>
              <a:t>bib_api</a:t>
            </a:r>
            <a:endParaRPr lang="en-US" dirty="0"/>
          </a:p>
          <a:p>
            <a:r>
              <a:rPr lang="en-US" dirty="0" smtClean="0"/>
              <a:t>OAI</a:t>
            </a:r>
          </a:p>
          <a:p>
            <a:pPr lvl="1"/>
            <a:r>
              <a:rPr lang="en-US" dirty="0" smtClean="0">
                <a:hlinkClick r:id="rId4"/>
              </a:rPr>
              <a:t>http://www.hathitrust.org/data</a:t>
            </a:r>
            <a:endParaRPr lang="en-US" dirty="0" smtClean="0"/>
          </a:p>
          <a:p>
            <a:r>
              <a:rPr lang="en-US" dirty="0"/>
              <a:t>“</a:t>
            </a:r>
            <a:r>
              <a:rPr lang="en-US" dirty="0" err="1"/>
              <a:t>Hathifiles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>
                <a:hlinkClick r:id="rId5"/>
              </a:rPr>
              <a:t>http://www.hathitrust.org/hathifiles</a:t>
            </a:r>
            <a:endParaRPr lang="en-US" dirty="0" smtClean="0"/>
          </a:p>
          <a:p>
            <a:r>
              <a:rPr lang="en-US" dirty="0"/>
              <a:t>Data API</a:t>
            </a:r>
          </a:p>
          <a:p>
            <a:pPr lvl="1"/>
            <a:r>
              <a:rPr lang="en-US" dirty="0"/>
              <a:t>Volume and rights information</a:t>
            </a:r>
          </a:p>
          <a:p>
            <a:pPr lvl="1"/>
            <a:r>
              <a:rPr lang="en-US" dirty="0"/>
              <a:t>Page images</a:t>
            </a:r>
          </a:p>
          <a:p>
            <a:pPr lvl="1"/>
            <a:r>
              <a:rPr lang="en-US" dirty="0"/>
              <a:t>OCR</a:t>
            </a:r>
          </a:p>
          <a:p>
            <a:pPr lvl="1"/>
            <a:r>
              <a:rPr lang="en-US" dirty="0">
                <a:hlinkClick r:id="rId6"/>
              </a:rPr>
              <a:t>http://www.hathitrust.org/</a:t>
            </a:r>
            <a:r>
              <a:rPr lang="en-US" dirty="0" smtClean="0">
                <a:hlinkClick r:id="rId6"/>
              </a:rPr>
              <a:t>data_api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2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H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00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O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4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84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2905"/>
            <a:ext cx="9144000" cy="471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92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ep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8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51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lections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42" y="0"/>
            <a:ext cx="417271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5857" y="2139592"/>
            <a:ext cx="2539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Collections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1243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tcherGradReferen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241"/>
            <a:ext cx="9144000" cy="490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9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Launched 2008</a:t>
            </a:r>
          </a:p>
          <a:p>
            <a:r>
              <a:rPr lang="en-US" dirty="0" smtClean="0"/>
              <a:t>Initial focus on digitized book and journal content</a:t>
            </a:r>
          </a:p>
          <a:p>
            <a:pPr lvl="1"/>
            <a:r>
              <a:rPr lang="en-US" dirty="0" smtClean="0"/>
              <a:t>11 million </a:t>
            </a:r>
            <a:r>
              <a:rPr lang="en-US" dirty="0"/>
              <a:t>total volumes </a:t>
            </a:r>
          </a:p>
          <a:p>
            <a:pPr lvl="1"/>
            <a:r>
              <a:rPr lang="en-US" dirty="0" smtClean="0"/>
              <a:t>5.7 million </a:t>
            </a:r>
            <a:r>
              <a:rPr lang="en-US" dirty="0"/>
              <a:t>book titles</a:t>
            </a:r>
          </a:p>
          <a:p>
            <a:pPr lvl="1"/>
            <a:r>
              <a:rPr lang="en-US" dirty="0" smtClean="0"/>
              <a:t>288,000 </a:t>
            </a:r>
            <a:r>
              <a:rPr lang="en-US" dirty="0"/>
              <a:t>serial titles</a:t>
            </a:r>
          </a:p>
          <a:p>
            <a:pPr lvl="1"/>
            <a:r>
              <a:rPr lang="en-US" dirty="0" smtClean="0"/>
              <a:t>3.6 million volumes in the public domain (~33%)</a:t>
            </a:r>
          </a:p>
        </p:txBody>
      </p:sp>
    </p:spTree>
    <p:extLst>
      <p:ext uri="{BB962C8B-B14F-4D97-AF65-F5344CB8AC3E}">
        <p14:creationId xmlns:p14="http://schemas.microsoft.com/office/powerpoint/2010/main" val="168126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Pr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710"/>
            <a:ext cx="9144000" cy="490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2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UPr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31"/>
            <a:ext cx="9144000" cy="490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7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Zephir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Backend system for bibliographic data management</a:t>
            </a:r>
          </a:p>
          <a:p>
            <a:r>
              <a:rPr lang="en-US" dirty="0" smtClean="0"/>
              <a:t>Developed by the California Digital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35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HathiTrust</a:t>
            </a:r>
            <a:r>
              <a:rPr lang="en-US" dirty="0" smtClean="0"/>
              <a:t> Research Center</a:t>
            </a:r>
          </a:p>
          <a:p>
            <a:pPr lvl="1"/>
            <a:r>
              <a:rPr lang="en-US" dirty="0" smtClean="0"/>
              <a:t>Developed collaboratively by Indiana University and University of Illinois</a:t>
            </a:r>
          </a:p>
          <a:p>
            <a:pPr lvl="1"/>
            <a:r>
              <a:rPr lang="en-US" dirty="0" smtClean="0"/>
              <a:t>Enables computational access to public domain and open access materials; working to support in-copyright materials as well</a:t>
            </a:r>
          </a:p>
          <a:p>
            <a:r>
              <a:rPr lang="en-US" dirty="0" smtClean="0"/>
              <a:t>Distribution of datasets</a:t>
            </a:r>
          </a:p>
          <a:p>
            <a:pPr lvl="1"/>
            <a:r>
              <a:rPr lang="en-US" dirty="0" smtClean="0">
                <a:hlinkClick r:id="rId3"/>
              </a:rPr>
              <a:t>http://www.hathitrust.org/datasets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5446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Partnership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6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Non-profit libraries or non-profit institutions with libraries</a:t>
            </a:r>
          </a:p>
          <a:p>
            <a:r>
              <a:rPr lang="en-US" dirty="0" smtClean="0"/>
              <a:t>Partnership agreement</a:t>
            </a:r>
          </a:p>
          <a:p>
            <a:r>
              <a:rPr lang="en-US" dirty="0" smtClean="0"/>
              <a:t>Print holdings information</a:t>
            </a:r>
          </a:p>
          <a:p>
            <a:r>
              <a:rPr lang="en-US" dirty="0" smtClean="0"/>
              <a:t>Shibboleth</a:t>
            </a:r>
          </a:p>
          <a:p>
            <a:pPr marL="0" lvl="1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://www.hathitrust.org/</a:t>
            </a:r>
            <a:r>
              <a:rPr lang="en-US" dirty="0" smtClean="0">
                <a:hlinkClick r:id="rId2"/>
              </a:rPr>
              <a:t>eligibility_agreements</a:t>
            </a:r>
          </a:p>
          <a:p>
            <a:pPr marL="0" lvl="1" indent="0">
              <a:buNone/>
            </a:pPr>
            <a:r>
              <a:rPr lang="en-US" dirty="0" smtClean="0">
                <a:hlinkClick r:id="rId3"/>
              </a:rPr>
              <a:t>http://www.hathitrust.org/partnership_checklist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649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Cost</a:t>
            </a:r>
            <a:r>
              <a:rPr lang="en-US" dirty="0"/>
              <a:t>-effective long-term preservation and access for </a:t>
            </a:r>
            <a:r>
              <a:rPr lang="en-US" dirty="0" smtClean="0"/>
              <a:t>digital content</a:t>
            </a:r>
          </a:p>
          <a:p>
            <a:pPr lvl="1"/>
            <a:r>
              <a:rPr lang="en-US" dirty="0"/>
              <a:t>Facilitate decision-making about digitization and print collection management</a:t>
            </a:r>
          </a:p>
          <a:p>
            <a:pPr lvl="1"/>
            <a:r>
              <a:rPr lang="en-US" dirty="0"/>
              <a:t>Facilitate activities such as </a:t>
            </a:r>
            <a:r>
              <a:rPr lang="en-US" dirty="0" smtClean="0"/>
              <a:t>discovery and use of materials, </a:t>
            </a:r>
            <a:r>
              <a:rPr lang="en-US" dirty="0"/>
              <a:t>copyright review</a:t>
            </a:r>
            <a:r>
              <a:rPr lang="en-US" dirty="0" smtClean="0"/>
              <a:t>, other programmatic initiatives</a:t>
            </a:r>
          </a:p>
          <a:p>
            <a:pPr lvl="1"/>
            <a:r>
              <a:rPr lang="en-US" dirty="0"/>
              <a:t>Lawful uses of materials</a:t>
            </a:r>
          </a:p>
          <a:p>
            <a:r>
              <a:rPr lang="en-US" dirty="0"/>
              <a:t>Participation in </a:t>
            </a:r>
            <a:r>
              <a:rPr lang="en-US" dirty="0" err="1"/>
              <a:t>HathiTrust</a:t>
            </a:r>
            <a:r>
              <a:rPr lang="en-US" dirty="0"/>
              <a:t> governance, working groups, initiatives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52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Greatest </a:t>
            </a:r>
            <a:r>
              <a:rPr lang="en-US" dirty="0"/>
              <a:t>benefit to institutions with digital content or with significant overlap with </a:t>
            </a:r>
            <a:r>
              <a:rPr lang="en-US" dirty="0" err="1" smtClean="0"/>
              <a:t>HathiTrust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54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1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All partners share </a:t>
            </a:r>
            <a:r>
              <a:rPr lang="en-US" sz="3100" dirty="0">
                <a:solidFill>
                  <a:srgbClr val="000000"/>
                </a:solidFill>
                <a:latin typeface="Calibri" charset="0"/>
                <a:cs typeface="Calibri" charset="0"/>
              </a:rPr>
              <a:t>in infrastructure costs for public domain volumes: </a:t>
            </a:r>
          </a:p>
          <a:p>
            <a:pPr marL="457200" lvl="1" indent="0">
              <a:buNone/>
            </a:pPr>
            <a:r>
              <a:rPr lang="en-US" sz="2700" dirty="0">
                <a:solidFill>
                  <a:srgbClr val="000000"/>
                </a:solidFill>
                <a:latin typeface="Calibri" charset="0"/>
                <a:cs typeface="Cambria" charset="0"/>
              </a:rPr>
              <a:t>					(PD*C*X)/N </a:t>
            </a:r>
            <a:endParaRPr lang="en-US" sz="2700" i="1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r>
              <a:rPr lang="en-US" sz="3100" dirty="0">
                <a:solidFill>
                  <a:srgbClr val="000000"/>
                </a:solidFill>
                <a:latin typeface="Calibri" charset="0"/>
                <a:cs typeface="Calibri" charset="0"/>
              </a:rPr>
              <a:t>Share in infrastructure costs for in copyright volumes based on holdings</a:t>
            </a:r>
          </a:p>
          <a:p>
            <a:pPr lvl="2">
              <a:lnSpc>
                <a:spcPct val="80000"/>
              </a:lnSpc>
            </a:pPr>
            <a:r>
              <a:rPr lang="en-US" sz="2700" dirty="0">
                <a:solidFill>
                  <a:srgbClr val="000000"/>
                </a:solidFill>
                <a:latin typeface="Calibri" charset="0"/>
                <a:cs typeface="Calibri" charset="0"/>
              </a:rPr>
              <a:t>For a given </a:t>
            </a:r>
            <a:r>
              <a:rPr lang="en-US" sz="27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in­copyright</a:t>
            </a:r>
            <a:r>
              <a:rPr lang="en-US" sz="2700" dirty="0">
                <a:solidFill>
                  <a:srgbClr val="000000"/>
                </a:solidFill>
                <a:latin typeface="Calibri" charset="0"/>
                <a:cs typeface="Calibri" charset="0"/>
              </a:rPr>
              <a:t> volume</a:t>
            </a:r>
            <a:r>
              <a:rPr lang="en-US" sz="2700" i="1" dirty="0">
                <a:solidFill>
                  <a:srgbClr val="000000"/>
                </a:solidFill>
                <a:latin typeface="Calibri" charset="0"/>
                <a:cs typeface="Calibri" charset="0"/>
              </a:rPr>
              <a:t>: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Calibri" charset="0"/>
                <a:cs typeface="Cambria" charset="0"/>
              </a:rPr>
              <a:t>				IC=(C*X)/H</a:t>
            </a:r>
          </a:p>
          <a:p>
            <a:r>
              <a:rPr lang="en-US" dirty="0" smtClean="0"/>
              <a:t>C =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~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$0.155 per </a:t>
            </a:r>
            <a:r>
              <a:rPr lang="en-US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vol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 per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year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X = 1.5</a:t>
            </a:r>
            <a:endParaRPr lang="en-US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48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Print Holdings Database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lvl="1" indent="-342900">
              <a:buFont typeface="Arial"/>
              <a:buChar char="•"/>
              <a:defRPr/>
            </a:pPr>
            <a:r>
              <a:rPr lang="en-US" sz="2600" dirty="0"/>
              <a:t>Volumes institutions own or </a:t>
            </a:r>
            <a:r>
              <a:rPr lang="en-US" sz="2600" u="sng" dirty="0"/>
              <a:t>have </a:t>
            </a:r>
            <a:r>
              <a:rPr lang="en-US" sz="2600" u="sng" dirty="0" smtClean="0"/>
              <a:t>owned</a:t>
            </a:r>
            <a:endParaRPr lang="en-US" sz="26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600" dirty="0" smtClean="0"/>
              <a:t>Supports fee model</a:t>
            </a:r>
          </a:p>
          <a:p>
            <a:pPr>
              <a:defRPr/>
            </a:pPr>
            <a:r>
              <a:rPr lang="en-US" sz="2600" dirty="0"/>
              <a:t>Supports lawful </a:t>
            </a:r>
            <a:r>
              <a:rPr lang="en-US" sz="2600" dirty="0" smtClean="0"/>
              <a:t>uses</a:t>
            </a:r>
          </a:p>
          <a:p>
            <a:pPr>
              <a:defRPr/>
            </a:pPr>
            <a:r>
              <a:rPr lang="en-US" sz="2600" dirty="0" smtClean="0"/>
              <a:t>Supports </a:t>
            </a:r>
            <a:r>
              <a:rPr lang="en-US" sz="2600" dirty="0"/>
              <a:t>collection </a:t>
            </a:r>
            <a:r>
              <a:rPr lang="en-US" sz="2600" dirty="0" smtClean="0"/>
              <a:t>analysis</a:t>
            </a:r>
            <a:endParaRPr lang="en-US" sz="2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55246"/>
              </p:ext>
            </p:extLst>
          </p:nvPr>
        </p:nvGraphicFramePr>
        <p:xfrm>
          <a:off x="814732" y="3783169"/>
          <a:ext cx="7361592" cy="2403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0796"/>
                <a:gridCol w="3680796"/>
              </a:tblGrid>
              <a:tr h="391644">
                <a:tc>
                  <a:txBody>
                    <a:bodyPr/>
                    <a:lstStyle/>
                    <a:p>
                      <a:r>
                        <a:rPr lang="en-US" dirty="0" smtClean="0"/>
                        <a:t>Monographs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Serials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Tx/>
                        <a:buChar char="-"/>
                        <a:defRPr/>
                      </a:pPr>
                      <a:r>
                        <a:rPr lang="en-US" dirty="0" smtClean="0">
                          <a:ea typeface="+mn-ea"/>
                        </a:rPr>
                        <a:t>OCLC number</a:t>
                      </a:r>
                    </a:p>
                    <a:p>
                      <a:pPr marL="285750" lvl="0" indent="-285750">
                        <a:buFontTx/>
                        <a:buChar char="-"/>
                        <a:defRPr/>
                      </a:pPr>
                      <a:r>
                        <a:rPr lang="en-US" dirty="0" smtClean="0">
                          <a:ea typeface="+mn-ea"/>
                        </a:rPr>
                        <a:t>Bib record ID</a:t>
                      </a:r>
                    </a:p>
                    <a:p>
                      <a:pPr marL="285750" lvl="0" indent="-285750">
                        <a:buFontTx/>
                        <a:buChar char="-"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Enum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chron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for multi-part monographs, if available</a:t>
                      </a:r>
                    </a:p>
                    <a:p>
                      <a:pPr marL="285750" lvl="0" indent="-285750">
                        <a:buFontTx/>
                        <a:buChar char="-"/>
                        <a:defRPr/>
                      </a:pPr>
                      <a:r>
                        <a:rPr lang="en-US" dirty="0" smtClean="0">
                          <a:ea typeface="+mn-ea"/>
                        </a:rPr>
                        <a:t>Condition (e.g., brittle)</a:t>
                      </a:r>
                    </a:p>
                    <a:p>
                      <a:pPr marL="285750" lvl="0" indent="-285750">
                        <a:buFontTx/>
                        <a:buChar char="-"/>
                        <a:defRPr/>
                      </a:pPr>
                      <a:r>
                        <a:rPr lang="en-US" dirty="0" smtClean="0">
                          <a:ea typeface="+mn-ea"/>
                        </a:rPr>
                        <a:t>Holding Status (current holding, withdrawn, missing, etc.)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Tx/>
                        <a:buChar char="-"/>
                        <a:defRPr/>
                      </a:pPr>
                      <a:r>
                        <a:rPr lang="en-US" dirty="0" smtClean="0">
                          <a:ea typeface="+mn-ea"/>
                        </a:rPr>
                        <a:t>OCLC number [required]</a:t>
                      </a:r>
                    </a:p>
                    <a:p>
                      <a:pPr marL="285750" lvl="0" indent="-285750">
                        <a:buFontTx/>
                        <a:buChar char="-"/>
                        <a:defRPr/>
                      </a:pPr>
                      <a:r>
                        <a:rPr lang="en-US" dirty="0" smtClean="0"/>
                        <a:t>Bib record ID [required]</a:t>
                      </a:r>
                    </a:p>
                    <a:p>
                      <a:pPr marL="285750" lvl="0" indent="-285750">
                        <a:buFontTx/>
                        <a:buChar char="-"/>
                        <a:defRPr/>
                      </a:pPr>
                      <a:r>
                        <a:rPr lang="en-US" dirty="0" smtClean="0">
                          <a:ea typeface="+mn-ea"/>
                        </a:rPr>
                        <a:t>ISSN, if available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20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The Name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charset="0"/>
              </a:rPr>
              <a:t>The meaning behind the name</a:t>
            </a:r>
          </a:p>
          <a:p>
            <a:pPr lvl="1"/>
            <a:r>
              <a:rPr lang="en-US" dirty="0" err="1">
                <a:solidFill>
                  <a:srgbClr val="000000"/>
                </a:solidFill>
                <a:latin typeface="Calibri" charset="0"/>
              </a:rPr>
              <a:t>Hathi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 (hah-tee)--Hindi for elephant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charset="0"/>
              </a:rPr>
              <a:t>Big, strong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charset="0"/>
              </a:rPr>
              <a:t>Never forgets, wise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charset="0"/>
              </a:rPr>
              <a:t>Secure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charset="0"/>
              </a:rPr>
              <a:t>Trustworthy</a:t>
            </a:r>
          </a:p>
          <a:p>
            <a:pPr lvl="1"/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2291" name="Picture 6" descr="http://www.gasolinealleyantiques.com/images/Records%20Page/lg-7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486025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43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Lawful </a:t>
            </a:r>
            <a:r>
              <a:rPr lang="en-US" smtClean="0"/>
              <a:t>uses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104242"/>
          </a:xfrm>
        </p:spPr>
        <p:txBody>
          <a:bodyPr>
            <a:normAutofit/>
          </a:bodyPr>
          <a:lstStyle/>
          <a:p>
            <a:r>
              <a:rPr lang="en-US" dirty="0" smtClean="0"/>
              <a:t>Users who have print disabilities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in-copyright works in </a:t>
            </a:r>
            <a:r>
              <a:rPr lang="en-US" dirty="0" err="1"/>
              <a:t>HathiTrust</a:t>
            </a:r>
            <a:r>
              <a:rPr lang="en-US" dirty="0"/>
              <a:t> </a:t>
            </a:r>
            <a:r>
              <a:rPr lang="en-US" dirty="0" smtClean="0"/>
              <a:t>currently owned (or owned previously) by the partner institution</a:t>
            </a:r>
          </a:p>
          <a:p>
            <a:pPr lvl="1"/>
            <a:r>
              <a:rPr lang="en-US" dirty="0"/>
              <a:t>Must be </a:t>
            </a:r>
            <a:r>
              <a:rPr lang="en-US" dirty="0" smtClean="0"/>
              <a:t>authenticated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be on U.S. soil</a:t>
            </a:r>
          </a:p>
          <a:p>
            <a:pPr lvl="1"/>
            <a:r>
              <a:rPr lang="en-US" dirty="0"/>
              <a:t>One simultaneous access per copy </a:t>
            </a:r>
            <a:r>
              <a:rPr lang="en-US" dirty="0" smtClean="0"/>
              <a:t>owned</a:t>
            </a:r>
          </a:p>
          <a:p>
            <a:pPr lvl="1"/>
            <a:r>
              <a:rPr lang="en-US" dirty="0" smtClean="0">
                <a:hlinkClick r:id="rId3"/>
              </a:rPr>
              <a:t>http://www.hathitrust.org/accessibility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280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Lawful uses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Out of print and brittle, missing</a:t>
            </a:r>
          </a:p>
          <a:p>
            <a:pPr lvl="1"/>
            <a:r>
              <a:rPr lang="en-US" dirty="0" smtClean="0"/>
              <a:t>Works must be currently </a:t>
            </a:r>
            <a:r>
              <a:rPr lang="en-US" dirty="0"/>
              <a:t>owned (or owned previously) by the partner institution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be authenticated or accessing work from library premises</a:t>
            </a:r>
          </a:p>
          <a:p>
            <a:pPr lvl="1"/>
            <a:r>
              <a:rPr lang="en-US" dirty="0"/>
              <a:t>Must be on U.S. soil</a:t>
            </a:r>
          </a:p>
          <a:p>
            <a:pPr lvl="1"/>
            <a:r>
              <a:rPr lang="en-US" dirty="0"/>
              <a:t>One simultaneous access per copy </a:t>
            </a:r>
            <a:r>
              <a:rPr lang="en-US" dirty="0" smtClean="0"/>
              <a:t>owned</a:t>
            </a:r>
          </a:p>
          <a:p>
            <a:pPr lvl="1"/>
            <a:r>
              <a:rPr lang="en-US" dirty="0">
                <a:hlinkClick r:id="rId3"/>
              </a:rPr>
              <a:t>http://www.hathitrust.org/out-of-print-brittle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Access and use statements</a:t>
            </a:r>
          </a:p>
          <a:p>
            <a:pPr lvl="1"/>
            <a:r>
              <a:rPr lang="en-US" u="sng" dirty="0">
                <a:hlinkClick r:id="rId4"/>
              </a:rPr>
              <a:t>http://www.hathitrust.org/access_use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240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5585361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257899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12403534"/>
      </p:ext>
    </p:extLst>
  </p:cSld>
  <p:clrMapOvr>
    <a:masterClrMapping/>
  </p:clrMapOvr>
  <p:transition xmlns:p14="http://schemas.microsoft.com/office/powerpoint/2010/main"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94125500"/>
      </p:ext>
    </p:extLst>
  </p:cSld>
  <p:clrMapOvr>
    <a:masterClrMapping/>
  </p:clrMapOvr>
  <p:transition xmlns:p14="http://schemas.microsoft.com/office/powerpoint/2010/main"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3529907"/>
      </p:ext>
    </p:extLst>
  </p:cSld>
  <p:clrMapOvr>
    <a:masterClrMapping/>
  </p:clrMapOvr>
  <p:transition xmlns:p14="http://schemas.microsoft.com/office/powerpoint/2010/main"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81149221"/>
      </p:ext>
    </p:extLst>
  </p:cSld>
  <p:clrMapOvr>
    <a:masterClrMapping/>
  </p:clrMapOvr>
  <p:transition xmlns:p14="http://schemas.microsoft.com/office/powerpoint/2010/main"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94516606"/>
      </p:ext>
    </p:extLst>
  </p:cSld>
  <p:clrMapOvr>
    <a:masterClrMapping/>
  </p:clrMapOvr>
  <p:transition xmlns:p14="http://schemas.microsoft.com/office/powerpoint/2010/main"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66379567"/>
      </p:ext>
    </p:extLst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Mission	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>
                <a:ea typeface="+mn-ea"/>
                <a:cs typeface="+mn-cs"/>
              </a:rPr>
              <a:t>To contribute to the common good by collecting, organizing, preserving, communicating, and sharing</a:t>
            </a:r>
            <a:r>
              <a:rPr lang="en-US" sz="3000" b="1" dirty="0" smtClean="0">
                <a:ea typeface="+mn-ea"/>
                <a:cs typeface="+mn-cs"/>
              </a:rPr>
              <a:t> </a:t>
            </a:r>
            <a:r>
              <a:rPr lang="en-US" sz="3000" dirty="0" smtClean="0">
                <a:ea typeface="+mn-ea"/>
                <a:cs typeface="+mn-cs"/>
              </a:rPr>
              <a:t>the record of human knowledge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456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Programmatic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367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Review and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CRMS </a:t>
            </a:r>
            <a:r>
              <a:rPr lang="en-US" dirty="0"/>
              <a:t>US (since 2008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Published </a:t>
            </a:r>
            <a:r>
              <a:rPr lang="en-US" dirty="0"/>
              <a:t>in US, 1923-1963</a:t>
            </a:r>
          </a:p>
          <a:p>
            <a:pPr lvl="1"/>
            <a:r>
              <a:rPr lang="pl-PL" dirty="0" smtClean="0"/>
              <a:t>306,294 </a:t>
            </a:r>
            <a:r>
              <a:rPr lang="pl-PL" dirty="0" err="1"/>
              <a:t>reviewed</a:t>
            </a:r>
            <a:endParaRPr lang="pl-PL" dirty="0"/>
          </a:p>
          <a:p>
            <a:pPr lvl="1"/>
            <a:r>
              <a:rPr lang="en-US" dirty="0" smtClean="0"/>
              <a:t>158,442 </a:t>
            </a:r>
            <a:r>
              <a:rPr lang="en-US" dirty="0"/>
              <a:t>opened (~</a:t>
            </a:r>
            <a:r>
              <a:rPr lang="en-US" dirty="0" smtClean="0"/>
              <a:t>52%)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CRMS-World (since 2012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Published </a:t>
            </a:r>
            <a:r>
              <a:rPr lang="en-US" dirty="0"/>
              <a:t>non-US (UK, Canada, Australia, Spain)</a:t>
            </a:r>
          </a:p>
          <a:p>
            <a:pPr lvl="1"/>
            <a:r>
              <a:rPr lang="pl-PL" dirty="0" smtClean="0"/>
              <a:t>90,377 </a:t>
            </a:r>
            <a:r>
              <a:rPr lang="pl-PL" dirty="0" err="1"/>
              <a:t>reviewed</a:t>
            </a:r>
            <a:endParaRPr lang="pl-PL" dirty="0"/>
          </a:p>
          <a:p>
            <a:pPr lvl="1"/>
            <a:r>
              <a:rPr lang="en-US" dirty="0" smtClean="0"/>
              <a:t>46,679 </a:t>
            </a:r>
            <a:r>
              <a:rPr lang="en-US" dirty="0"/>
              <a:t>opened (</a:t>
            </a:r>
            <a:r>
              <a:rPr lang="en-US" dirty="0" smtClean="0"/>
              <a:t>~52%)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Permissions</a:t>
            </a:r>
          </a:p>
          <a:p>
            <a:pPr lvl="1"/>
            <a:r>
              <a:rPr lang="en-US" dirty="0"/>
              <a:t>Open access </a:t>
            </a:r>
            <a:r>
              <a:rPr lang="en-US" dirty="0" smtClean="0"/>
              <a:t>– 6,686</a:t>
            </a:r>
            <a:endParaRPr lang="en-US" dirty="0"/>
          </a:p>
          <a:p>
            <a:pPr lvl="1"/>
            <a:r>
              <a:rPr lang="en-US" dirty="0"/>
              <a:t>Additional Creative Commons </a:t>
            </a:r>
            <a:r>
              <a:rPr lang="en-US" dirty="0" smtClean="0"/>
              <a:t>– 6,817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228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Initiatives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Federal Government </a:t>
            </a:r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Expand and enhance access to US federal </a:t>
            </a:r>
            <a:r>
              <a:rPr lang="en-US" dirty="0" err="1" smtClean="0"/>
              <a:t>govdocs</a:t>
            </a:r>
            <a:endParaRPr lang="en-US" dirty="0" smtClean="0"/>
          </a:p>
          <a:p>
            <a:pPr lvl="2"/>
            <a:r>
              <a:rPr lang="en-US" dirty="0" smtClean="0"/>
              <a:t>Planning and advisory initiative</a:t>
            </a:r>
          </a:p>
          <a:p>
            <a:pPr lvl="2"/>
            <a:r>
              <a:rPr lang="en-US" dirty="0" smtClean="0"/>
              <a:t>Call for records</a:t>
            </a:r>
          </a:p>
          <a:p>
            <a:pPr lvl="2"/>
            <a:r>
              <a:rPr lang="en-US" dirty="0" smtClean="0"/>
              <a:t>Registry</a:t>
            </a:r>
          </a:p>
          <a:p>
            <a:r>
              <a:rPr lang="en-US" dirty="0" smtClean="0"/>
              <a:t>Rights and Access</a:t>
            </a:r>
          </a:p>
          <a:p>
            <a:r>
              <a:rPr lang="en-US" dirty="0" smtClean="0"/>
              <a:t>Collections Committee</a:t>
            </a:r>
            <a:endParaRPr lang="en-US" dirty="0"/>
          </a:p>
          <a:p>
            <a:r>
              <a:rPr lang="en-US" dirty="0" smtClean="0"/>
              <a:t>Print Monographs Archive</a:t>
            </a:r>
          </a:p>
        </p:txBody>
      </p:sp>
    </p:spTree>
    <p:extLst>
      <p:ext uri="{BB962C8B-B14F-4D97-AF65-F5344CB8AC3E}">
        <p14:creationId xmlns:p14="http://schemas.microsoft.com/office/powerpoint/2010/main" val="32349419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404040"/>
                </a:solidFill>
                <a:latin typeface="Calibri" charset="0"/>
              </a:rPr>
              <a:t>HathiTrust overall benefits to libraries</a:t>
            </a:r>
          </a:p>
        </p:txBody>
      </p:sp>
      <p:sp>
        <p:nvSpPr>
          <p:cNvPr id="44034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5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500" dirty="0">
                <a:latin typeface="Calibri" charset="0"/>
              </a:rPr>
              <a:t>Digital </a:t>
            </a:r>
            <a:r>
              <a:rPr lang="en-US" sz="2500" dirty="0" err="1">
                <a:latin typeface="Calibri" charset="0"/>
              </a:rPr>
              <a:t>Curation</a:t>
            </a:r>
            <a:endParaRPr lang="en-US" sz="2500" dirty="0"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Drive costs down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Reduce </a:t>
            </a:r>
            <a:r>
              <a:rPr lang="ja-JP" altLang="en-US" sz="2200" dirty="0">
                <a:latin typeface="Calibri" charset="0"/>
              </a:rPr>
              <a:t>“</a:t>
            </a:r>
            <a:r>
              <a:rPr lang="en-US" altLang="ja-JP" sz="2200" dirty="0">
                <a:latin typeface="Calibri" charset="0"/>
              </a:rPr>
              <a:t>bibliographic indeterminacy</a:t>
            </a:r>
            <a:r>
              <a:rPr lang="ja-JP" altLang="en-US" sz="2200" dirty="0">
                <a:latin typeface="Calibri" charset="0"/>
              </a:rPr>
              <a:t>”</a:t>
            </a:r>
            <a:endParaRPr lang="en-US" altLang="ja-JP" sz="2200" dirty="0"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Make meaningful decisions about formats and quality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Increase discoverability, use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Consolidate development talent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Improve strength of archiving</a:t>
            </a:r>
          </a:p>
          <a:p>
            <a:pPr>
              <a:lnSpc>
                <a:spcPct val="80000"/>
              </a:lnSpc>
            </a:pPr>
            <a:r>
              <a:rPr lang="en-US" sz="2500" dirty="0">
                <a:latin typeface="Calibri" charset="0"/>
              </a:rPr>
              <a:t>Print </a:t>
            </a:r>
            <a:r>
              <a:rPr lang="en-US" sz="2500" dirty="0" err="1">
                <a:latin typeface="Calibri" charset="0"/>
              </a:rPr>
              <a:t>Curation</a:t>
            </a:r>
            <a:endParaRPr lang="en-US" sz="2500" dirty="0"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Means to associate our print holdings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Coordinated record-keeping</a:t>
            </a:r>
          </a:p>
          <a:p>
            <a:pPr>
              <a:lnSpc>
                <a:spcPct val="80000"/>
              </a:lnSpc>
            </a:pPr>
            <a:r>
              <a:rPr lang="en-US" sz="2500" dirty="0">
                <a:latin typeface="Calibri" charset="0"/>
              </a:rPr>
              <a:t>Subsidiary benefits</a:t>
            </a:r>
            <a:endParaRPr lang="en-US" sz="2600" dirty="0"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Quantify problems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Collective attention to solving shared </a:t>
            </a:r>
            <a:r>
              <a:rPr lang="en-US" sz="2200" dirty="0" smtClean="0">
                <a:latin typeface="Calibri" charset="0"/>
              </a:rPr>
              <a:t>problems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>
                <a:latin typeface="Calibri" charset="0"/>
              </a:rPr>
              <a:t>Understanding relationship between collective and local</a:t>
            </a:r>
            <a:endParaRPr lang="en-US" sz="2200" dirty="0">
              <a:latin typeface="Calibri" charset="0"/>
            </a:endParaRPr>
          </a:p>
          <a:p>
            <a:pPr lvl="1">
              <a:lnSpc>
                <a:spcPct val="80000"/>
              </a:lnSpc>
            </a:pPr>
            <a:endParaRPr lang="en-US" sz="2200" dirty="0"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en-US" sz="25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out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About: 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http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://www.hathitrust.org/about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Twitter: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4"/>
              </a:rPr>
              <a:t>http://twitter.com/hathitrust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Facebook: </a:t>
            </a:r>
            <a:r>
              <a:rPr lang="en-US" altLang="ja-JP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http://www.facebook.com/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Monthly newsletter: </a:t>
            </a: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6"/>
              </a:rPr>
              <a:t>http:www.hathitrust.org/updates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RSS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7"/>
              </a:rPr>
              <a:t>http://www.hathitrust.org/updates_rss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Contact us: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8"/>
              </a:rPr>
              <a:t>feedback@issues.hathitrust.org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Blogs: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9"/>
              </a:rPr>
              <a:t>http://www.hathitrust.org/blogs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Large-scale Search</a:t>
            </a: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Perspectives from </a:t>
            </a:r>
            <a:r>
              <a:rPr lang="en-US" altLang="ja-JP" dirty="0" err="1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altLang="ja-JP" dirty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5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1239838" y="2138363"/>
            <a:ext cx="2743200" cy="2743200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11438" y="2138363"/>
            <a:ext cx="4648200" cy="2743200"/>
            <a:chOff x="1371600" y="0"/>
            <a:chExt cx="4648200" cy="2743200"/>
          </a:xfrm>
        </p:grpSpPr>
        <p:sp>
          <p:nvSpPr>
            <p:cNvPr id="19" name="Rectangle 18"/>
            <p:cNvSpPr/>
            <p:nvPr/>
          </p:nvSpPr>
          <p:spPr>
            <a:xfrm>
              <a:off x="1371600" y="0"/>
              <a:ext cx="4648200" cy="2743200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1371600" y="0"/>
              <a:ext cx="4648200" cy="822325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 smtClean="0"/>
                <a:t>Universal Library</a:t>
              </a:r>
              <a:endParaRPr lang="en-US" sz="2800" dirty="0"/>
            </a:p>
          </p:txBody>
        </p:sp>
      </p:grpSp>
      <p:sp>
        <p:nvSpPr>
          <p:cNvPr id="11" name="Pie 10"/>
          <p:cNvSpPr/>
          <p:nvPr/>
        </p:nvSpPr>
        <p:spPr>
          <a:xfrm>
            <a:off x="1719263" y="2962275"/>
            <a:ext cx="1782762" cy="1782763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611438" y="2962275"/>
            <a:ext cx="4648200" cy="1782763"/>
            <a:chOff x="1371600" y="822961"/>
            <a:chExt cx="4648200" cy="1783078"/>
          </a:xfrm>
        </p:grpSpPr>
        <p:sp>
          <p:nvSpPr>
            <p:cNvPr id="17" name="Rectangle 16"/>
            <p:cNvSpPr/>
            <p:nvPr/>
          </p:nvSpPr>
          <p:spPr>
            <a:xfrm>
              <a:off x="1371600" y="822961"/>
              <a:ext cx="4648200" cy="1783078"/>
            </a:xfrm>
            <a:prstGeom prst="rect">
              <a:avLst/>
            </a:prstGeom>
            <a:ln>
              <a:solidFill>
                <a:srgbClr val="D05117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371600" y="822961"/>
              <a:ext cx="4648200" cy="822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/>
                <a:t>Common Goal</a:t>
              </a:r>
            </a:p>
          </p:txBody>
        </p:sp>
      </p:grpSp>
      <p:sp>
        <p:nvSpPr>
          <p:cNvPr id="13" name="Pie 12"/>
          <p:cNvSpPr/>
          <p:nvPr/>
        </p:nvSpPr>
        <p:spPr>
          <a:xfrm>
            <a:off x="2200275" y="3784600"/>
            <a:ext cx="822325" cy="822325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611438" y="3784600"/>
            <a:ext cx="4648200" cy="822325"/>
            <a:chOff x="1371600" y="1645920"/>
            <a:chExt cx="4648200" cy="822959"/>
          </a:xfrm>
        </p:grpSpPr>
        <p:sp>
          <p:nvSpPr>
            <p:cNvPr id="15" name="Rectangle 14"/>
            <p:cNvSpPr/>
            <p:nvPr/>
          </p:nvSpPr>
          <p:spPr>
            <a:xfrm>
              <a:off x="1371600" y="1645920"/>
              <a:ext cx="4648200" cy="822959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1371600" y="1645920"/>
              <a:ext cx="4648200" cy="822959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7630" tIns="87630" rIns="87630" bIns="8763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/>
                <a:t>Single Entity, Many Partners</a:t>
              </a:r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HathiTrust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7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Collections and Collaboration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sz="3000" dirty="0"/>
              <a:t>Comprehensive </a:t>
            </a:r>
            <a:r>
              <a:rPr lang="en-US" sz="3000" dirty="0" smtClean="0"/>
              <a:t>collection</a:t>
            </a:r>
          </a:p>
          <a:p>
            <a:pPr lvl="1">
              <a:buFont typeface="Lucida Grande"/>
              <a:buChar char="-"/>
              <a:defRPr/>
            </a:pPr>
            <a:r>
              <a:rPr lang="en-US" sz="2600" dirty="0" smtClean="0"/>
              <a:t>Preservation…with Access</a:t>
            </a:r>
          </a:p>
          <a:p>
            <a:pPr lvl="1">
              <a:buFont typeface="Lucida Grande"/>
              <a:buChar char="-"/>
              <a:defRPr/>
            </a:pPr>
            <a:r>
              <a:rPr lang="en-US" sz="2600" dirty="0" smtClean="0"/>
              <a:t>Repository centralized, yet open</a:t>
            </a:r>
          </a:p>
          <a:p>
            <a:pPr>
              <a:defRPr/>
            </a:pPr>
            <a:r>
              <a:rPr lang="en-US" sz="3000" dirty="0" smtClean="0"/>
              <a:t>Shared </a:t>
            </a:r>
            <a:r>
              <a:rPr lang="en-US" sz="3000" dirty="0"/>
              <a:t>strategies</a:t>
            </a:r>
          </a:p>
          <a:p>
            <a:pPr lvl="1">
              <a:defRPr/>
            </a:pPr>
            <a:r>
              <a:rPr lang="en-US" sz="2600" dirty="0" smtClean="0"/>
              <a:t>Copyright</a:t>
            </a:r>
          </a:p>
          <a:p>
            <a:pPr lvl="1">
              <a:defRPr/>
            </a:pPr>
            <a:r>
              <a:rPr lang="en-US" sz="2600" dirty="0" smtClean="0"/>
              <a:t>Collection </a:t>
            </a:r>
            <a:r>
              <a:rPr lang="en-US" sz="2600" dirty="0"/>
              <a:t>management, </a:t>
            </a:r>
            <a:r>
              <a:rPr lang="en-US" sz="2600" dirty="0" smtClean="0"/>
              <a:t>development</a:t>
            </a:r>
          </a:p>
          <a:p>
            <a:pPr lvl="1">
              <a:defRPr/>
            </a:pPr>
            <a:r>
              <a:rPr lang="en-US" sz="2600" dirty="0" smtClean="0"/>
              <a:t>Preservation</a:t>
            </a:r>
          </a:p>
          <a:p>
            <a:pPr lvl="1">
              <a:defRPr/>
            </a:pPr>
            <a:r>
              <a:rPr lang="en-US" sz="2600" dirty="0"/>
              <a:t>Discovery / </a:t>
            </a:r>
            <a:r>
              <a:rPr lang="en-US" sz="2600" dirty="0" smtClean="0"/>
              <a:t>Use</a:t>
            </a:r>
          </a:p>
          <a:p>
            <a:pPr lvl="1">
              <a:defRPr/>
            </a:pPr>
            <a:r>
              <a:rPr lang="en-US" sz="2600" dirty="0" smtClean="0"/>
              <a:t>Bibliographic Indeterminacy</a:t>
            </a:r>
          </a:p>
          <a:p>
            <a:pPr lvl="1">
              <a:defRPr/>
            </a:pPr>
            <a:r>
              <a:rPr lang="en-US" sz="2600" dirty="0" smtClean="0"/>
              <a:t>Efficient user services</a:t>
            </a:r>
          </a:p>
          <a:p>
            <a:pPr>
              <a:defRPr/>
            </a:pPr>
            <a:r>
              <a:rPr lang="en-US" sz="3000" dirty="0" smtClean="0"/>
              <a:t>Public </a:t>
            </a:r>
            <a:r>
              <a:rPr lang="en-US" sz="3000" dirty="0"/>
              <a:t>Good</a:t>
            </a:r>
          </a:p>
          <a:p>
            <a:pPr>
              <a:buNone/>
            </a:pP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8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Collection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2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Sources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364950"/>
              </p:ext>
            </p:extLst>
          </p:nvPr>
        </p:nvGraphicFramePr>
        <p:xfrm>
          <a:off x="815389" y="1480392"/>
          <a:ext cx="7043675" cy="5049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9607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26279</TotalTime>
  <Words>1303</Words>
  <Application>Microsoft Macintosh PowerPoint</Application>
  <PresentationFormat>On-screen Show (4:3)</PresentationFormat>
  <Paragraphs>372</Paragraphs>
  <Slides>54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Office Theme</vt:lpstr>
      <vt:lpstr>Custom Design</vt:lpstr>
      <vt:lpstr>Worksheet</vt:lpstr>
      <vt:lpstr>HathiTrust Overview: Partnership and Services</vt:lpstr>
      <vt:lpstr>Partnership</vt:lpstr>
      <vt:lpstr>Digital Repository</vt:lpstr>
      <vt:lpstr>The Name</vt:lpstr>
      <vt:lpstr>Mission </vt:lpstr>
      <vt:lpstr>HathiTrust</vt:lpstr>
      <vt:lpstr>Collections and Collaboration</vt:lpstr>
      <vt:lpstr>Collection and Services</vt:lpstr>
      <vt:lpstr>Content Sources</vt:lpstr>
      <vt:lpstr>Dates</vt:lpstr>
      <vt:lpstr>Language Distribution (1)</vt:lpstr>
      <vt:lpstr>Language Distribution (2)</vt:lpstr>
      <vt:lpstr>Content Distribution</vt:lpstr>
      <vt:lpstr>Preservation...with Access</vt:lpstr>
      <vt:lpstr>Support Beyond Books and Journals</vt:lpstr>
      <vt:lpstr>PowerPoint Presentation</vt:lpstr>
      <vt:lpstr>Centralized...yet open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Linking in Local Catalogs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Zephir</vt:lpstr>
      <vt:lpstr>Computational Access</vt:lpstr>
      <vt:lpstr>Partnership</vt:lpstr>
      <vt:lpstr>Requirements</vt:lpstr>
      <vt:lpstr>Benefits (1)</vt:lpstr>
      <vt:lpstr>Benefits (2)</vt:lpstr>
      <vt:lpstr>Fees</vt:lpstr>
      <vt:lpstr>Print Holdings Database</vt:lpstr>
      <vt:lpstr>Lawful uses (1)</vt:lpstr>
      <vt:lpstr>Lawful uses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Programmatic Activities</vt:lpstr>
      <vt:lpstr>Copyright Review and Permissions</vt:lpstr>
      <vt:lpstr>Initiatives in progress</vt:lpstr>
      <vt:lpstr>HathiTrust overall benefits to libraries</vt:lpstr>
      <vt:lpstr>How to find out more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HathiTrust: Putting Research in Context</dc:title>
  <dc:creator>jjyork</dc:creator>
  <cp:lastModifiedBy>Jeremy York</cp:lastModifiedBy>
  <cp:revision>549</cp:revision>
  <dcterms:created xsi:type="dcterms:W3CDTF">2012-03-08T23:05:54Z</dcterms:created>
  <dcterms:modified xsi:type="dcterms:W3CDTF">2014-03-14T13:43:46Z</dcterms:modified>
</cp:coreProperties>
</file>