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33"/>
  </p:notesMasterIdLst>
  <p:handoutMasterIdLst>
    <p:handoutMasterId r:id="rId34"/>
  </p:handoutMasterIdLst>
  <p:sldIdLst>
    <p:sldId id="258" r:id="rId3"/>
    <p:sldId id="465" r:id="rId4"/>
    <p:sldId id="623" r:id="rId5"/>
    <p:sldId id="646" r:id="rId6"/>
    <p:sldId id="644" r:id="rId7"/>
    <p:sldId id="653" r:id="rId8"/>
    <p:sldId id="650" r:id="rId9"/>
    <p:sldId id="689" r:id="rId10"/>
    <p:sldId id="665" r:id="rId11"/>
    <p:sldId id="666" r:id="rId12"/>
    <p:sldId id="667" r:id="rId13"/>
    <p:sldId id="690" r:id="rId14"/>
    <p:sldId id="670" r:id="rId15"/>
    <p:sldId id="671" r:id="rId16"/>
    <p:sldId id="672" r:id="rId17"/>
    <p:sldId id="673" r:id="rId18"/>
    <p:sldId id="674" r:id="rId19"/>
    <p:sldId id="663" r:id="rId20"/>
    <p:sldId id="654" r:id="rId21"/>
    <p:sldId id="679" r:id="rId22"/>
    <p:sldId id="657" r:id="rId23"/>
    <p:sldId id="680" r:id="rId24"/>
    <p:sldId id="658" r:id="rId25"/>
    <p:sldId id="681" r:id="rId26"/>
    <p:sldId id="683" r:id="rId27"/>
    <p:sldId id="659" r:id="rId28"/>
    <p:sldId id="684" r:id="rId29"/>
    <p:sldId id="660" r:id="rId30"/>
    <p:sldId id="687" r:id="rId31"/>
    <p:sldId id="66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47" autoAdjust="0"/>
    <p:restoredTop sz="57906" autoAdjust="0"/>
  </p:normalViewPr>
  <p:slideViewPr>
    <p:cSldViewPr snapToGrid="0" snapToObjects="1">
      <p:cViewPr varScale="1">
        <p:scale>
          <a:sx n="61" d="100"/>
          <a:sy n="61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303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5C399-5F48-CA45-97C7-369099EA88C2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8A76A-CC7A-A94B-8830-54FEEC2B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99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872CA-79CD-3248-A6D7-D28B693EA25B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B311B-BDAF-BB42-8768-5A1974F75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7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20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47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4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953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51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B9D02-B82A-C845-AF3C-EA15BF30A7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474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055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902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312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42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790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742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56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360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7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7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4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4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39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4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3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thitrust.org/" TargetMode="External"/><Relationship Id="rId3" Type="http://schemas.openxmlformats.org/officeDocument/2006/relationships/image" Target="../media/image2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9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9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976471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858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48823" y="1466501"/>
            <a:ext cx="7366335" cy="38762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07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2713" y="1752600"/>
            <a:ext cx="6351587" cy="21717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4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4394200"/>
            <a:ext cx="1376362" cy="129698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4"/>
            <a:ext cx="5634038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9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82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78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45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2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2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23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08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0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57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41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0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9EA0-F317-5248-BBB4-5B8E16A94E35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6973-D6AF-DC47-B322-5133D32CC071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6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2002454"/>
            <a:ext cx="6776238" cy="1693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Preservation Infrastructure Built to Last: Preservation, Community, and </a:t>
            </a:r>
            <a:r>
              <a:rPr lang="en-US" dirty="0" err="1" smtClean="0"/>
              <a:t>HathiTrust</a:t>
            </a:r>
            <a:endParaRPr lang="en-US" dirty="0"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4261838"/>
            <a:ext cx="7007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UNESCO Memory of the World</a:t>
            </a:r>
          </a:p>
          <a:p>
            <a:pPr algn="ctr"/>
            <a:r>
              <a:rPr lang="en-US" smtClean="0"/>
              <a:t>September </a:t>
            </a:r>
            <a:r>
              <a:rPr lang="en-US" smtClean="0"/>
              <a:t>26, </a:t>
            </a:r>
            <a:r>
              <a:rPr lang="en-US" dirty="0" smtClean="0"/>
              <a:t>2012</a:t>
            </a:r>
          </a:p>
          <a:p>
            <a:pPr algn="ctr"/>
            <a:r>
              <a:rPr lang="en-US" dirty="0" smtClean="0"/>
              <a:t>Jeremy York, Project Librarian, HathiTrust</a:t>
            </a:r>
          </a:p>
        </p:txBody>
      </p:sp>
    </p:spTree>
    <p:extLst>
      <p:ext uri="{BB962C8B-B14F-4D97-AF65-F5344CB8AC3E}">
        <p14:creationId xmlns:p14="http://schemas.microsoft.com/office/powerpoint/2010/main" val="389603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“Light” archive benefits</a:t>
            </a:r>
          </a:p>
          <a:p>
            <a:pPr lvl="1"/>
            <a:r>
              <a:rPr lang="en-US" dirty="0" smtClean="0"/>
              <a:t>Access to materials</a:t>
            </a:r>
          </a:p>
          <a:p>
            <a:pPr lvl="1"/>
            <a:r>
              <a:rPr lang="en-US" dirty="0" smtClean="0"/>
              <a:t>Checks on integrity</a:t>
            </a:r>
          </a:p>
          <a:p>
            <a:pPr lvl="1"/>
            <a:r>
              <a:rPr lang="en-US" dirty="0" smtClean="0"/>
              <a:t>Best chance for content to be used and valued, preserved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Reliable and comprehensive archive of materials converted from print…co-owned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Improve access …to meet the needs of the co-owning institutions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Ensure the long-term preservation of content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Coordinate shared storage strategies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“public good” …sustaining the historical record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Simultaneously …centralized …open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0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A6A6A6"/>
                </a:solidFill>
              </a:rPr>
              <a:t>Community</a:t>
            </a:r>
          </a:p>
          <a:p>
            <a:r>
              <a:rPr lang="en-US" dirty="0">
                <a:solidFill>
                  <a:srgbClr val="A6A6A6"/>
                </a:solidFill>
              </a:rPr>
              <a:t>Overarching Considerations</a:t>
            </a:r>
          </a:p>
          <a:p>
            <a:r>
              <a:rPr lang="en-US" dirty="0"/>
              <a:t>Technological Infrastructure, Social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Infrastructure overview</a:t>
            </a:r>
          </a:p>
          <a:p>
            <a:pPr lvl="1"/>
            <a:r>
              <a:rPr lang="en-US" dirty="0" smtClean="0"/>
              <a:t>Preservation strategies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761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620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37697" y="1988939"/>
            <a:ext cx="3662441" cy="25550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6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937708" y="3457689"/>
            <a:ext cx="3267692" cy="2279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2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937708" y="963870"/>
            <a:ext cx="3267692" cy="2279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87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thiTrust_OAIS_big_201111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546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405054" y="2004238"/>
            <a:ext cx="3662441" cy="25550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4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integrity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Fixity</a:t>
            </a:r>
          </a:p>
          <a:p>
            <a:pPr lvl="1"/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Provenance</a:t>
            </a:r>
          </a:p>
          <a:p>
            <a:pPr lvl="1"/>
            <a:r>
              <a:rPr lang="en-US" dirty="0" smtClean="0"/>
              <a:t>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9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of content for digitization and preservation</a:t>
            </a:r>
          </a:p>
          <a:p>
            <a:pPr lvl="1"/>
            <a:r>
              <a:rPr lang="en-US" dirty="0" smtClean="0"/>
              <a:t>Partner institutions, Collections Committee, </a:t>
            </a:r>
            <a:r>
              <a:rPr lang="en-US" dirty="0" err="1" smtClean="0"/>
              <a:t>Govdocs</a:t>
            </a:r>
            <a:endParaRPr lang="en-US" dirty="0" smtClean="0"/>
          </a:p>
          <a:p>
            <a:pPr lvl="1"/>
            <a:r>
              <a:rPr lang="en-US" dirty="0" smtClean="0"/>
              <a:t>Collective decision-making</a:t>
            </a:r>
          </a:p>
          <a:p>
            <a:r>
              <a:rPr lang="en-US" dirty="0" smtClean="0"/>
              <a:t>Types of materials, content formats</a:t>
            </a:r>
          </a:p>
          <a:p>
            <a:pPr lvl="1"/>
            <a:r>
              <a:rPr lang="en-US" dirty="0" smtClean="0"/>
              <a:t>Books and journals</a:t>
            </a:r>
            <a:endParaRPr lang="en-US" dirty="0"/>
          </a:p>
          <a:p>
            <a:pPr lvl="1"/>
            <a:r>
              <a:rPr lang="en-US" dirty="0" smtClean="0"/>
              <a:t>3 Formats</a:t>
            </a:r>
          </a:p>
          <a:p>
            <a:pPr lvl="2"/>
            <a:r>
              <a:rPr lang="en-US" dirty="0" smtClean="0"/>
              <a:t>ITU G4 TIFF, JP2, Unicode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Partnership</a:t>
            </a:r>
            <a:endParaRPr lang="en-US" dirty="0">
              <a:latin typeface="Calibri" charset="0"/>
            </a:endParaRPr>
          </a:p>
        </p:txBody>
      </p:sp>
      <p:sp>
        <p:nvSpPr>
          <p:cNvPr id="9219" name="Rectangle 12"/>
          <p:cNvSpPr>
            <a:spLocks noGrp="1"/>
          </p:cNvSpPr>
          <p:nvPr>
            <p:ph idx="1"/>
          </p:nvPr>
        </p:nvSpPr>
        <p:spPr>
          <a:xfrm>
            <a:off x="611120" y="1649413"/>
            <a:ext cx="2294177" cy="491966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Arizona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Baylor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California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Digital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Columbia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Cornell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Dartmouth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Duke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Emory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Florida State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Getty Research Institute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Harvard University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Indiana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Johns Hopkins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Kansas State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Lafayette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Library of Congress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Massachusetts Institute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Technology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McGill University`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Michigan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New York Public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New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York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North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Carolina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Central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endParaRPr lang="en-US" sz="1300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9220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3229055" y="1618461"/>
            <a:ext cx="2393950" cy="49196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 Carolina 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Northwestern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Ohio State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Pennsylvania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Princeton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Purdue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Stanford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Texas A&amp;M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Universidad </a:t>
            </a:r>
            <a:r>
              <a:rPr lang="en-US" sz="1400" dirty="0" err="1" smtClean="0">
                <a:solidFill>
                  <a:srgbClr val="000000"/>
                </a:solidFill>
                <a:latin typeface="Arial" charset="0"/>
              </a:rPr>
              <a:t>Complutense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de Madrid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Arizona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Calgary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 of California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Berkeley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Davis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Irvine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Los Angeles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Merced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Riverside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Diego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Francisco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Barbara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Cruz</a:t>
            </a:r>
            <a:endParaRPr lang="en-US" sz="2000" dirty="0" smtClean="0">
              <a:latin typeface="Calibri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Chicago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Connecticut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221" name="Rectangle 13"/>
          <p:cNvSpPr txBox="1">
            <a:spLocks/>
          </p:cNvSpPr>
          <p:nvPr/>
        </p:nvSpPr>
        <p:spPr bwMode="auto">
          <a:xfrm>
            <a:off x="6141686" y="1630169"/>
            <a:ext cx="2495550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Delaware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Florida</a:t>
            </a:r>
            <a:endParaRPr lang="en-US" sz="13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Illinois at Chicago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Iowa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Maryland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Miami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Michigan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Minnesota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Missouri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Nebraska-Lincoln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North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Carolina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at Chapel Hill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Notre Dame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Pennsylvania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Pittsburgh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Utah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Virginia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Wisconsin-	Madison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 State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Virginia Polytechnic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Yale University Library</a:t>
            </a:r>
            <a:endParaRPr lang="en-US" sz="1300" dirty="0" smtClean="0">
              <a:latin typeface="Arial" charset="0"/>
              <a:cs typeface="Arial" charset="0"/>
            </a:endParaRPr>
          </a:p>
          <a:p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7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Adherence enforced through rigorous validation</a:t>
            </a:r>
          </a:p>
          <a:p>
            <a:r>
              <a:rPr lang="en-US" dirty="0" smtClean="0"/>
              <a:t>Types and numbers of formats important to degree that satisfy community concerns</a:t>
            </a:r>
          </a:p>
          <a:p>
            <a:pPr lvl="1"/>
            <a:r>
              <a:rPr lang="en-US" dirty="0" smtClean="0"/>
              <a:t>Open formats, meet community standards</a:t>
            </a:r>
          </a:p>
          <a:p>
            <a:pPr lvl="1"/>
            <a:r>
              <a:rPr lang="en-US" dirty="0" smtClean="0"/>
              <a:t>Widely supported on a number of platforms</a:t>
            </a:r>
          </a:p>
          <a:p>
            <a:pPr lvl="1"/>
            <a:r>
              <a:rPr lang="en-US" dirty="0" smtClean="0"/>
              <a:t>Confidence in preservation and migration</a:t>
            </a:r>
          </a:p>
        </p:txBody>
      </p:sp>
    </p:spTree>
    <p:extLst>
      <p:ext uri="{BB962C8B-B14F-4D97-AF65-F5344CB8AC3E}">
        <p14:creationId xmlns:p14="http://schemas.microsoft.com/office/powerpoint/2010/main" val="24860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 of content being changed or corrupted without notice</a:t>
            </a:r>
          </a:p>
          <a:p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Verification of checksums on ingest</a:t>
            </a:r>
          </a:p>
          <a:p>
            <a:pPr lvl="1"/>
            <a:r>
              <a:rPr lang="en-US" dirty="0" smtClean="0"/>
              <a:t>Periodic re-calculation of checksums in repository and comparison with pre-ingest</a:t>
            </a:r>
          </a:p>
          <a:p>
            <a:pPr lvl="1"/>
            <a:r>
              <a:rPr lang="en-US" dirty="0" smtClean="0"/>
              <a:t>Data integrity mechanisms in storage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4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Fixity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Authenticity and integrity</a:t>
            </a:r>
          </a:p>
          <a:p>
            <a:pPr lvl="1"/>
            <a:r>
              <a:rPr lang="en-US" dirty="0" err="1" smtClean="0"/>
              <a:t>Duranti</a:t>
            </a:r>
            <a:r>
              <a:rPr lang="en-US" dirty="0" smtClean="0"/>
              <a:t> (1995), Lynch (2000)</a:t>
            </a:r>
          </a:p>
          <a:p>
            <a:r>
              <a:rPr lang="en-US" dirty="0" smtClean="0"/>
              <a:t> Automated checks for random or accidental corruption</a:t>
            </a:r>
          </a:p>
          <a:p>
            <a:r>
              <a:rPr lang="en-US" dirty="0" smtClean="0"/>
              <a:t>Security and Trust for integrity of overall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0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“For an object to maintain its integrity, its wholeness and singularity, one must be able to locate it definitively and reliably over </a:t>
            </a:r>
            <a:r>
              <a:rPr lang="en-US" dirty="0" smtClean="0"/>
              <a:t>time </a:t>
            </a:r>
            <a:r>
              <a:rPr lang="en-US" dirty="0"/>
              <a:t>among other objects” </a:t>
            </a:r>
            <a:endParaRPr lang="en-US" dirty="0" smtClean="0"/>
          </a:p>
          <a:p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Identification of objects</a:t>
            </a:r>
          </a:p>
          <a:p>
            <a:pPr lvl="1"/>
            <a:r>
              <a:rPr lang="en-US" dirty="0" smtClean="0"/>
              <a:t>Structure of repository</a:t>
            </a:r>
          </a:p>
          <a:p>
            <a:pPr lvl="1"/>
            <a:r>
              <a:rPr lang="en-US" dirty="0" smtClean="0"/>
              <a:t>Embedding of identifiers</a:t>
            </a:r>
          </a:p>
          <a:p>
            <a:pPr lvl="1"/>
            <a:r>
              <a:rPr lang="en-US" dirty="0" smtClean="0"/>
              <a:t>Permanent URLs</a:t>
            </a:r>
          </a:p>
          <a:p>
            <a:pPr lvl="1"/>
            <a:r>
              <a:rPr lang="en-US" dirty="0" smtClean="0"/>
              <a:t>Version 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82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dentifier of object prior to ingest; Namespace</a:t>
            </a:r>
          </a:p>
          <a:p>
            <a:r>
              <a:rPr lang="en-US" dirty="0" smtClean="0"/>
              <a:t>Namespace indicates digitization source and identifier scheme</a:t>
            </a:r>
          </a:p>
          <a:p>
            <a:r>
              <a:rPr lang="en-US" dirty="0" smtClean="0"/>
              <a:t>Examples</a:t>
            </a:r>
          </a:p>
          <a:p>
            <a:pPr marL="914400" lvl="2" indent="0">
              <a:buNone/>
            </a:pPr>
            <a:r>
              <a:rPr lang="en-US" sz="2800" dirty="0"/>
              <a:t>uc1.b3543486 (Google-digitized)</a:t>
            </a:r>
          </a:p>
          <a:p>
            <a:pPr marL="914400" lvl="2" indent="0">
              <a:buNone/>
            </a:pPr>
            <a:r>
              <a:rPr lang="en-US" sz="2800" dirty="0"/>
              <a:t>uc2.ark:/13960/t26973133 (Internet Archive-digitized) </a:t>
            </a:r>
          </a:p>
        </p:txBody>
      </p:sp>
    </p:spTree>
    <p:extLst>
      <p:ext uri="{BB962C8B-B14F-4D97-AF65-F5344CB8AC3E}">
        <p14:creationId xmlns:p14="http://schemas.microsoft.com/office/powerpoint/2010/main" val="28733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Identification of </a:t>
            </a:r>
            <a:r>
              <a:rPr lang="en-US" dirty="0" smtClean="0"/>
              <a:t>objects</a:t>
            </a:r>
            <a:endParaRPr lang="en-US" dirty="0"/>
          </a:p>
          <a:p>
            <a:r>
              <a:rPr lang="en-US" dirty="0"/>
              <a:t>Structure of </a:t>
            </a:r>
            <a:r>
              <a:rPr lang="en-US" dirty="0" smtClean="0"/>
              <a:t>repository</a:t>
            </a:r>
          </a:p>
          <a:p>
            <a:pPr lvl="1"/>
            <a:r>
              <a:rPr lang="en-US" dirty="0"/>
              <a:t>../uc1/</a:t>
            </a:r>
            <a:r>
              <a:rPr lang="en-US" dirty="0" err="1"/>
              <a:t>pairtree_root</a:t>
            </a:r>
            <a:r>
              <a:rPr lang="en-US" dirty="0"/>
              <a:t>/b3/54/34/86/</a:t>
            </a:r>
            <a:r>
              <a:rPr lang="en-US" dirty="0" smtClean="0"/>
              <a:t>b34543486</a:t>
            </a:r>
            <a:endParaRPr lang="en-US" dirty="0"/>
          </a:p>
          <a:p>
            <a:r>
              <a:rPr lang="en-US" dirty="0"/>
              <a:t>Embedding of identifiers</a:t>
            </a:r>
          </a:p>
          <a:p>
            <a:r>
              <a:rPr lang="en-US" dirty="0"/>
              <a:t>Permanent URLs</a:t>
            </a:r>
          </a:p>
          <a:p>
            <a:r>
              <a:rPr lang="en-US" dirty="0"/>
              <a:t>Version </a:t>
            </a:r>
            <a:r>
              <a:rPr lang="en-US" dirty="0" smtClean="0"/>
              <a:t>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1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custody</a:t>
            </a:r>
          </a:p>
          <a:p>
            <a:pPr lvl="1"/>
            <a:r>
              <a:rPr lang="en-US" dirty="0" smtClean="0">
                <a:sym typeface="Wingdings"/>
              </a:rPr>
              <a:t>Authenticity</a:t>
            </a:r>
          </a:p>
          <a:p>
            <a:pPr lvl="1"/>
            <a:r>
              <a:rPr lang="en-US" dirty="0" smtClean="0">
                <a:sym typeface="Wingdings"/>
              </a:rPr>
              <a:t>Document  uses by custodians</a:t>
            </a:r>
          </a:p>
          <a:p>
            <a:r>
              <a:rPr lang="en-US" dirty="0" smtClean="0">
                <a:sym typeface="Wingdings"/>
              </a:rPr>
              <a:t>Strategies</a:t>
            </a:r>
          </a:p>
          <a:p>
            <a:pPr lvl="1"/>
            <a:r>
              <a:rPr lang="en-US" dirty="0" smtClean="0">
                <a:sym typeface="Wingdings"/>
              </a:rPr>
              <a:t>Original source</a:t>
            </a:r>
          </a:p>
          <a:p>
            <a:pPr lvl="1"/>
            <a:r>
              <a:rPr lang="en-US" dirty="0" smtClean="0">
                <a:sym typeface="Wingdings"/>
              </a:rPr>
              <a:t>Agent of digitization</a:t>
            </a:r>
          </a:p>
          <a:p>
            <a:pPr lvl="1"/>
            <a:r>
              <a:rPr lang="en-US" dirty="0" smtClean="0">
                <a:sym typeface="Wingdings"/>
              </a:rPr>
              <a:t>Administrative metadata (provenance and preservation)</a:t>
            </a:r>
          </a:p>
          <a:p>
            <a:pPr lvl="1"/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85468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</a:p>
          <a:p>
            <a:pPr lvl="1"/>
            <a:r>
              <a:rPr lang="en-US" dirty="0"/>
              <a:t>A record is regarded as reliable when its form is complete, that is, when it possesses  all the elements that  are required </a:t>
            </a: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socio-juridical system</a:t>
            </a:r>
            <a:r>
              <a:rPr lang="en-US" dirty="0"/>
              <a:t> in which the record  is created for it to be able to generate consequences recognized by the system itself.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6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 ways in which [digital information objects] interact with elements in the wider digital </a:t>
            </a:r>
            <a:r>
              <a:rPr lang="en-US" dirty="0" smtClean="0"/>
              <a:t>environment”</a:t>
            </a:r>
          </a:p>
          <a:p>
            <a:pPr lvl="1"/>
            <a:r>
              <a:rPr lang="en-US" dirty="0" smtClean="0"/>
              <a:t>Technical (Hardware and software dependencies)</a:t>
            </a:r>
          </a:p>
          <a:p>
            <a:pPr lvl="1"/>
            <a:r>
              <a:rPr lang="en-US" dirty="0" smtClean="0"/>
              <a:t>Linkages between objects</a:t>
            </a:r>
          </a:p>
          <a:p>
            <a:pPr lvl="1"/>
            <a:r>
              <a:rPr lang="en-US" dirty="0" smtClean="0"/>
              <a:t>Communication medium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3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 to print</a:t>
            </a:r>
          </a:p>
          <a:p>
            <a:r>
              <a:rPr lang="en-US" dirty="0" smtClean="0"/>
              <a:t>Discovery and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07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Launched 2008</a:t>
            </a:r>
          </a:p>
          <a:p>
            <a:r>
              <a:rPr lang="en-US" dirty="0" smtClean="0"/>
              <a:t>Initial focus on digitized book and journal content</a:t>
            </a:r>
          </a:p>
          <a:p>
            <a:pPr lvl="1"/>
            <a:r>
              <a:rPr lang="en-US" dirty="0" smtClean="0"/>
              <a:t>10.5 million </a:t>
            </a:r>
            <a:r>
              <a:rPr lang="en-US" dirty="0"/>
              <a:t>total volumes </a:t>
            </a:r>
          </a:p>
          <a:p>
            <a:pPr lvl="1"/>
            <a:r>
              <a:rPr lang="en-US" dirty="0" smtClean="0"/>
              <a:t>5.5 million </a:t>
            </a:r>
            <a:r>
              <a:rPr lang="en-US" dirty="0"/>
              <a:t>book titles</a:t>
            </a:r>
          </a:p>
          <a:p>
            <a:pPr lvl="1"/>
            <a:r>
              <a:rPr lang="en-US" dirty="0" smtClean="0"/>
              <a:t>270,000 </a:t>
            </a:r>
            <a:r>
              <a:rPr lang="en-US" dirty="0"/>
              <a:t>serial titles</a:t>
            </a:r>
          </a:p>
          <a:p>
            <a:pPr lvl="1"/>
            <a:r>
              <a:rPr lang="en-US" dirty="0" smtClean="0"/>
              <a:t>3.2 million public domain (~30%)</a:t>
            </a:r>
          </a:p>
        </p:txBody>
      </p:sp>
    </p:spTree>
    <p:extLst>
      <p:ext uri="{BB962C8B-B14F-4D97-AF65-F5344CB8AC3E}">
        <p14:creationId xmlns:p14="http://schemas.microsoft.com/office/powerpoint/2010/main" val="365537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3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7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</a:p>
          <a:p>
            <a:r>
              <a:rPr lang="en-US" dirty="0" smtClean="0"/>
              <a:t>Overarching Considerations</a:t>
            </a:r>
          </a:p>
          <a:p>
            <a:r>
              <a:rPr lang="en-US" dirty="0" smtClean="0"/>
              <a:t>Technological Infrastructure, Social System</a:t>
            </a:r>
          </a:p>
        </p:txBody>
      </p:sp>
    </p:spTree>
    <p:extLst>
      <p:ext uri="{BB962C8B-B14F-4D97-AF65-F5344CB8AC3E}">
        <p14:creationId xmlns:p14="http://schemas.microsoft.com/office/powerpoint/2010/main" val="56640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Open Archival Information Systems (OAIS)</a:t>
            </a:r>
          </a:p>
          <a:p>
            <a:pPr lvl="1"/>
            <a:r>
              <a:rPr lang="en-US" dirty="0" smtClean="0"/>
              <a:t>Trustworthy Repository Audit and Certification (TRAC)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Overarching Considerations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Technological Infrastructure, Social System</a:t>
            </a:r>
          </a:p>
          <a:p>
            <a:pPr lvl="1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19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ircular Arrow 11"/>
          <p:cNvSpPr/>
          <p:nvPr/>
        </p:nvSpPr>
        <p:spPr>
          <a:xfrm rot="7825088">
            <a:off x="6211239" y="2362875"/>
            <a:ext cx="2032633" cy="2189155"/>
          </a:xfrm>
          <a:prstGeom prst="circular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1249" y="2082125"/>
            <a:ext cx="1852741" cy="8744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34070" y="2082125"/>
            <a:ext cx="1825245" cy="8744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Management/Stakeholders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643797" y="2394444"/>
            <a:ext cx="582885" cy="37478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06532" y="2359452"/>
            <a:ext cx="582885" cy="37478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6859" y="2082125"/>
            <a:ext cx="1852741" cy="8744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Consumption/Users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9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Community</a:t>
            </a:r>
          </a:p>
          <a:p>
            <a:r>
              <a:rPr lang="en-US" dirty="0" smtClean="0"/>
              <a:t>Overarching Considerations</a:t>
            </a:r>
          </a:p>
          <a:p>
            <a:pPr lvl="1"/>
            <a:r>
              <a:rPr lang="en-US" dirty="0" smtClean="0"/>
              <a:t>Scale</a:t>
            </a:r>
          </a:p>
          <a:p>
            <a:pPr lvl="1"/>
            <a:r>
              <a:rPr lang="en-US" dirty="0" smtClean="0"/>
              <a:t>Preservation and Access</a:t>
            </a:r>
          </a:p>
          <a:p>
            <a:pPr lvl="1"/>
            <a:r>
              <a:rPr lang="en-US" dirty="0" smtClean="0"/>
              <a:t>Openness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Technological Infrastructure, Social System</a:t>
            </a:r>
          </a:p>
        </p:txBody>
      </p:sp>
    </p:spTree>
    <p:extLst>
      <p:ext uri="{BB962C8B-B14F-4D97-AF65-F5344CB8AC3E}">
        <p14:creationId xmlns:p14="http://schemas.microsoft.com/office/powerpoint/2010/main" val="148522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pPr lvl="1"/>
            <a:r>
              <a:rPr lang="en-US" dirty="0" smtClean="0"/>
              <a:t>To contribute to the common good by collecting, organizing, preserving, communicating, and sharing the record of human knowledge</a:t>
            </a:r>
          </a:p>
          <a:p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“Co-owned and managed”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5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18199</TotalTime>
  <Words>771</Words>
  <Application>Microsoft Macintosh PowerPoint</Application>
  <PresentationFormat>On-screen Show (4:3)</PresentationFormat>
  <Paragraphs>238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Custom Design</vt:lpstr>
      <vt:lpstr>A Preservation Infrastructure Built to Last: Preservation, Community, and HathiTrust</vt:lpstr>
      <vt:lpstr>Partnership</vt:lpstr>
      <vt:lpstr>Digital Repository</vt:lpstr>
      <vt:lpstr>Setting</vt:lpstr>
      <vt:lpstr>Outline</vt:lpstr>
      <vt:lpstr>Outline</vt:lpstr>
      <vt:lpstr>Community</vt:lpstr>
      <vt:lpstr>Outline</vt:lpstr>
      <vt:lpstr>Scale</vt:lpstr>
      <vt:lpstr>Preservation and Access</vt:lpstr>
      <vt:lpstr>Openness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Preservation Strategies</vt:lpstr>
      <vt:lpstr>Content (1)</vt:lpstr>
      <vt:lpstr>Content (2)</vt:lpstr>
      <vt:lpstr>Fixity</vt:lpstr>
      <vt:lpstr>Fixity (2)</vt:lpstr>
      <vt:lpstr>Reference</vt:lpstr>
      <vt:lpstr>Identification</vt:lpstr>
      <vt:lpstr>Reference (2)</vt:lpstr>
      <vt:lpstr>Provenance</vt:lpstr>
      <vt:lpstr>Provenance 2</vt:lpstr>
      <vt:lpstr>Context</vt:lpstr>
      <vt:lpstr>Context (2)</vt:lpstr>
      <vt:lpstr>Conclusion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HathiTrust: Putting Research in Context</dc:title>
  <dc:subject/>
  <dc:creator>jjyork</dc:creator>
  <cp:keywords/>
  <dc:description/>
  <cp:lastModifiedBy>Library User</cp:lastModifiedBy>
  <cp:revision>552</cp:revision>
  <cp:lastPrinted>2012-09-24T21:26:11Z</cp:lastPrinted>
  <dcterms:created xsi:type="dcterms:W3CDTF">2012-03-08T23:05:54Z</dcterms:created>
  <dcterms:modified xsi:type="dcterms:W3CDTF">2012-10-12T12:50:34Z</dcterms:modified>
  <cp:category/>
</cp:coreProperties>
</file>