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126"/>
  </p:notesMasterIdLst>
  <p:sldIdLst>
    <p:sldId id="397" r:id="rId2"/>
    <p:sldId id="398" r:id="rId3"/>
    <p:sldId id="399" r:id="rId4"/>
    <p:sldId id="400" r:id="rId5"/>
    <p:sldId id="261" r:id="rId6"/>
    <p:sldId id="401" r:id="rId7"/>
    <p:sldId id="405" r:id="rId8"/>
    <p:sldId id="264" r:id="rId9"/>
    <p:sldId id="403" r:id="rId10"/>
    <p:sldId id="406" r:id="rId11"/>
    <p:sldId id="266" r:id="rId12"/>
    <p:sldId id="267" r:id="rId13"/>
    <p:sldId id="268" r:id="rId14"/>
    <p:sldId id="269" r:id="rId15"/>
    <p:sldId id="270" r:id="rId16"/>
    <p:sldId id="977" r:id="rId17"/>
    <p:sldId id="978" r:id="rId18"/>
    <p:sldId id="962" r:id="rId19"/>
    <p:sldId id="396" r:id="rId20"/>
    <p:sldId id="990" r:id="rId21"/>
    <p:sldId id="991" r:id="rId22"/>
    <p:sldId id="935" r:id="rId23"/>
    <p:sldId id="929" r:id="rId24"/>
    <p:sldId id="957" r:id="rId25"/>
    <p:sldId id="986" r:id="rId26"/>
    <p:sldId id="958" r:id="rId27"/>
    <p:sldId id="959" r:id="rId28"/>
    <p:sldId id="941" r:id="rId29"/>
    <p:sldId id="942" r:id="rId30"/>
    <p:sldId id="944" r:id="rId31"/>
    <p:sldId id="975" r:id="rId32"/>
    <p:sldId id="987" r:id="rId33"/>
    <p:sldId id="992" r:id="rId34"/>
    <p:sldId id="970" r:id="rId35"/>
    <p:sldId id="993" r:id="rId36"/>
    <p:sldId id="994" r:id="rId37"/>
    <p:sldId id="979" r:id="rId38"/>
    <p:sldId id="971" r:id="rId39"/>
    <p:sldId id="306" r:id="rId40"/>
    <p:sldId id="307" r:id="rId41"/>
    <p:sldId id="926" r:id="rId42"/>
    <p:sldId id="308" r:id="rId43"/>
    <p:sldId id="309" r:id="rId44"/>
    <p:sldId id="310" r:id="rId45"/>
    <p:sldId id="905" r:id="rId46"/>
    <p:sldId id="930" r:id="rId47"/>
    <p:sldId id="995" r:id="rId48"/>
    <p:sldId id="899" r:id="rId49"/>
    <p:sldId id="909" r:id="rId50"/>
    <p:sldId id="900" r:id="rId51"/>
    <p:sldId id="901" r:id="rId52"/>
    <p:sldId id="904" r:id="rId53"/>
    <p:sldId id="903" r:id="rId54"/>
    <p:sldId id="924" r:id="rId55"/>
    <p:sldId id="916" r:id="rId56"/>
    <p:sldId id="902" r:id="rId57"/>
    <p:sldId id="258" r:id="rId58"/>
    <p:sldId id="313" r:id="rId59"/>
    <p:sldId id="927" r:id="rId60"/>
    <p:sldId id="392" r:id="rId61"/>
    <p:sldId id="457" r:id="rId62"/>
    <p:sldId id="459" r:id="rId63"/>
    <p:sldId id="423" r:id="rId64"/>
    <p:sldId id="442" r:id="rId65"/>
    <p:sldId id="443" r:id="rId66"/>
    <p:sldId id="437" r:id="rId67"/>
    <p:sldId id="444" r:id="rId68"/>
    <p:sldId id="445" r:id="rId69"/>
    <p:sldId id="446" r:id="rId70"/>
    <p:sldId id="455" r:id="rId71"/>
    <p:sldId id="462" r:id="rId72"/>
    <p:sldId id="448" r:id="rId73"/>
    <p:sldId id="460" r:id="rId74"/>
    <p:sldId id="450" r:id="rId75"/>
    <p:sldId id="458" r:id="rId76"/>
    <p:sldId id="461" r:id="rId77"/>
    <p:sldId id="441" r:id="rId78"/>
    <p:sldId id="451" r:id="rId79"/>
    <p:sldId id="452" r:id="rId80"/>
    <p:sldId id="453" r:id="rId81"/>
    <p:sldId id="456" r:id="rId82"/>
    <p:sldId id="454" r:id="rId83"/>
    <p:sldId id="996" r:id="rId84"/>
    <p:sldId id="449" r:id="rId85"/>
    <p:sldId id="997" r:id="rId86"/>
    <p:sldId id="998" r:id="rId87"/>
    <p:sldId id="999" r:id="rId88"/>
    <p:sldId id="1000" r:id="rId89"/>
    <p:sldId id="1001" r:id="rId90"/>
    <p:sldId id="1002" r:id="rId91"/>
    <p:sldId id="1003" r:id="rId92"/>
    <p:sldId id="438" r:id="rId93"/>
    <p:sldId id="1004" r:id="rId94"/>
    <p:sldId id="1005" r:id="rId95"/>
    <p:sldId id="1006" r:id="rId96"/>
    <p:sldId id="1007" r:id="rId97"/>
    <p:sldId id="467" r:id="rId98"/>
    <p:sldId id="1008" r:id="rId99"/>
    <p:sldId id="1009" r:id="rId100"/>
    <p:sldId id="447" r:id="rId101"/>
    <p:sldId id="1010" r:id="rId102"/>
    <p:sldId id="1011" r:id="rId103"/>
    <p:sldId id="1012" r:id="rId104"/>
    <p:sldId id="1013" r:id="rId105"/>
    <p:sldId id="1014" r:id="rId106"/>
    <p:sldId id="1015" r:id="rId107"/>
    <p:sldId id="1016" r:id="rId108"/>
    <p:sldId id="1017" r:id="rId109"/>
    <p:sldId id="463" r:id="rId110"/>
    <p:sldId id="464" r:id="rId111"/>
    <p:sldId id="466" r:id="rId112"/>
    <p:sldId id="1018" r:id="rId113"/>
    <p:sldId id="1019" r:id="rId114"/>
    <p:sldId id="1024" r:id="rId115"/>
    <p:sldId id="1027" r:id="rId116"/>
    <p:sldId id="1025" r:id="rId117"/>
    <p:sldId id="1026" r:id="rId118"/>
    <p:sldId id="1021" r:id="rId119"/>
    <p:sldId id="1022" r:id="rId120"/>
    <p:sldId id="983" r:id="rId121"/>
    <p:sldId id="1023" r:id="rId122"/>
    <p:sldId id="980" r:id="rId123"/>
    <p:sldId id="981" r:id="rId124"/>
    <p:sldId id="982" r:id="rId1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CDCF125-6BF0-D84C-BD09-7C7EA06074FD}">
          <p14:sldIdLst>
            <p14:sldId id="397"/>
            <p14:sldId id="398"/>
            <p14:sldId id="399"/>
            <p14:sldId id="400"/>
            <p14:sldId id="261"/>
            <p14:sldId id="401"/>
            <p14:sldId id="405"/>
            <p14:sldId id="264"/>
            <p14:sldId id="403"/>
            <p14:sldId id="406"/>
            <p14:sldId id="266"/>
            <p14:sldId id="267"/>
            <p14:sldId id="268"/>
            <p14:sldId id="269"/>
            <p14:sldId id="270"/>
          </p14:sldIdLst>
        </p14:section>
        <p14:section name="Setting Stage" id="{636FE5ED-CD58-1047-B461-9CFEB87E41B9}">
          <p14:sldIdLst>
            <p14:sldId id="977"/>
            <p14:sldId id="978"/>
            <p14:sldId id="962"/>
            <p14:sldId id="396"/>
            <p14:sldId id="990"/>
            <p14:sldId id="991"/>
            <p14:sldId id="935"/>
            <p14:sldId id="929"/>
            <p14:sldId id="957"/>
            <p14:sldId id="986"/>
            <p14:sldId id="958"/>
            <p14:sldId id="959"/>
            <p14:sldId id="941"/>
            <p14:sldId id="942"/>
            <p14:sldId id="944"/>
            <p14:sldId id="975"/>
            <p14:sldId id="987"/>
            <p14:sldId id="992"/>
            <p14:sldId id="970"/>
            <p14:sldId id="993"/>
            <p14:sldId id="994"/>
            <p14:sldId id="979"/>
            <p14:sldId id="971"/>
            <p14:sldId id="306"/>
            <p14:sldId id="307"/>
            <p14:sldId id="926"/>
            <p14:sldId id="308"/>
            <p14:sldId id="309"/>
            <p14:sldId id="310"/>
            <p14:sldId id="905"/>
            <p14:sldId id="930"/>
            <p14:sldId id="995"/>
            <p14:sldId id="899"/>
            <p14:sldId id="909"/>
            <p14:sldId id="900"/>
            <p14:sldId id="901"/>
            <p14:sldId id="904"/>
            <p14:sldId id="903"/>
            <p14:sldId id="924"/>
            <p14:sldId id="916"/>
            <p14:sldId id="902"/>
            <p14:sldId id="258"/>
            <p14:sldId id="313"/>
            <p14:sldId id="927"/>
            <p14:sldId id="392"/>
            <p14:sldId id="457"/>
            <p14:sldId id="459"/>
            <p14:sldId id="423"/>
            <p14:sldId id="442"/>
            <p14:sldId id="443"/>
            <p14:sldId id="437"/>
            <p14:sldId id="444"/>
            <p14:sldId id="445"/>
            <p14:sldId id="446"/>
            <p14:sldId id="455"/>
            <p14:sldId id="462"/>
            <p14:sldId id="448"/>
            <p14:sldId id="460"/>
            <p14:sldId id="450"/>
            <p14:sldId id="458"/>
            <p14:sldId id="461"/>
            <p14:sldId id="441"/>
            <p14:sldId id="451"/>
            <p14:sldId id="452"/>
            <p14:sldId id="453"/>
            <p14:sldId id="456"/>
            <p14:sldId id="454"/>
            <p14:sldId id="996"/>
            <p14:sldId id="449"/>
            <p14:sldId id="997"/>
            <p14:sldId id="998"/>
            <p14:sldId id="999"/>
            <p14:sldId id="1000"/>
            <p14:sldId id="1001"/>
            <p14:sldId id="1002"/>
            <p14:sldId id="1003"/>
            <p14:sldId id="438"/>
            <p14:sldId id="1004"/>
            <p14:sldId id="1005"/>
            <p14:sldId id="1006"/>
            <p14:sldId id="1007"/>
            <p14:sldId id="467"/>
            <p14:sldId id="1008"/>
            <p14:sldId id="1009"/>
            <p14:sldId id="447"/>
            <p14:sldId id="1010"/>
            <p14:sldId id="1011"/>
            <p14:sldId id="1012"/>
            <p14:sldId id="1013"/>
            <p14:sldId id="1014"/>
            <p14:sldId id="1015"/>
            <p14:sldId id="1016"/>
            <p14:sldId id="1017"/>
            <p14:sldId id="463"/>
            <p14:sldId id="464"/>
            <p14:sldId id="466"/>
            <p14:sldId id="1018"/>
            <p14:sldId id="1019"/>
            <p14:sldId id="1024"/>
            <p14:sldId id="1027"/>
            <p14:sldId id="1025"/>
            <p14:sldId id="1026"/>
            <p14:sldId id="1021"/>
            <p14:sldId id="1022"/>
            <p14:sldId id="983"/>
            <p14:sldId id="1023"/>
            <p14:sldId id="980"/>
            <p14:sldId id="981"/>
            <p14:sldId id="98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 Furlough" initials="MF" lastIdx="4" clrIdx="0"/>
  <p:cmAuthor id="2" name="Angelina Zaytsev" initials="" lastIdx="3" clrIdx="1"/>
  <p:cmAuthor id="3" name="Lizanne Payne" initials="" lastIdx="5" clrIdx="2"/>
  <p:cmAuthor id="4" name="Michael Furlough" initial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39"/>
    <p:restoredTop sz="73747" autoAdjust="0"/>
  </p:normalViewPr>
  <p:slideViewPr>
    <p:cSldViewPr snapToGrid="0" snapToObjects="1">
      <p:cViewPr varScale="1">
        <p:scale>
          <a:sx n="97" d="100"/>
          <a:sy n="97" d="100"/>
        </p:scale>
        <p:origin x="2216" y="184"/>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charts/_rels/chart1.xml.rels><?xml version="1.0" encoding="UTF-8" standalone="yes"?>
<Relationships xmlns="http://schemas.openxmlformats.org/package/2006/relationships"><Relationship Id="rId3" Type="http://schemas.openxmlformats.org/officeDocument/2006/relationships/oleObject" Target="file:////Users/furlough/Box%20Sync/presentations/2019HT/1023_MemberMeeting/Data%20for%20slides/1023_slide_graphics_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furlough/Box%20Sync/presentations/2019HT/1023_MemberMeeting/Data%20for%20slides/1023_slide_graphics_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furlough/Box%20Sync/presentations/2019HT/1023_MemberMeeting/Data%20for%20slides/1023_slide_graphics_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furlough/Box%20Sync/presentations/2019HT/1023_MemberMeeting/Data%20for%20slides/1023_slide_graphics_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furlough/Downloads/2020Scratchbudgettables.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b="1"/>
              <a:t>Distinct Publications and Collective Collections</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1905583225839459E-2"/>
          <c:y val="7.7985059242971722E-2"/>
          <c:w val="0.96809441677416053"/>
          <c:h val="0.86589055638393497"/>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6">
                  <a:lumMod val="75000"/>
                </a:schemeClr>
              </a:solidFill>
              <a:ln>
                <a:noFill/>
              </a:ln>
              <a:effectLst/>
            </c:spPr>
            <c:extLst>
              <c:ext xmlns:c16="http://schemas.microsoft.com/office/drawing/2014/chart" uri="{C3380CC4-5D6E-409C-BE32-E72D297353CC}">
                <c16:uniqueId val="{00000001-2E15-6449-8BFF-E540CA2864DC}"/>
              </c:ext>
            </c:extLst>
          </c:dPt>
          <c:dPt>
            <c:idx val="1"/>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2-2E15-6449-8BFF-E540CA2864DC}"/>
              </c:ext>
            </c:extLst>
          </c:dPt>
          <c:dPt>
            <c:idx val="2"/>
            <c:invertIfNegative val="0"/>
            <c:bubble3D val="0"/>
            <c:spPr>
              <a:solidFill>
                <a:schemeClr val="bg1">
                  <a:lumMod val="65000"/>
                </a:schemeClr>
              </a:solidFill>
              <a:ln>
                <a:noFill/>
              </a:ln>
              <a:effectLst/>
            </c:spPr>
            <c:extLst>
              <c:ext xmlns:c16="http://schemas.microsoft.com/office/drawing/2014/chart" uri="{C3380CC4-5D6E-409C-BE32-E72D297353CC}">
                <c16:uniqueId val="{00000003-2E15-6449-8BFF-E540CA2864DC}"/>
              </c:ext>
            </c:extLst>
          </c:dPt>
          <c:cat>
            <c:strRef>
              <c:f>'Collective Collections'!$A$3:$A$5</c:f>
              <c:strCache>
                <c:ptCount val="3"/>
                <c:pt idx="0">
                  <c:v>HathiTrust</c:v>
                </c:pt>
                <c:pt idx="1">
                  <c:v>Big Ten Academic Alliance</c:v>
                </c:pt>
                <c:pt idx="2">
                  <c:v>All North America</c:v>
                </c:pt>
              </c:strCache>
            </c:strRef>
          </c:cat>
          <c:val>
            <c:numRef>
              <c:f>'Collective Collections'!$B$3:$B$5</c:f>
              <c:numCache>
                <c:formatCode>General</c:formatCode>
                <c:ptCount val="3"/>
                <c:pt idx="0">
                  <c:v>8.6999999999999993</c:v>
                </c:pt>
                <c:pt idx="1">
                  <c:v>13</c:v>
                </c:pt>
                <c:pt idx="2">
                  <c:v>59.2</c:v>
                </c:pt>
              </c:numCache>
            </c:numRef>
          </c:val>
          <c:extLst>
            <c:ext xmlns:c16="http://schemas.microsoft.com/office/drawing/2014/chart" uri="{C3380CC4-5D6E-409C-BE32-E72D297353CC}">
              <c16:uniqueId val="{00000000-2E15-6449-8BFF-E540CA2864DC}"/>
            </c:ext>
          </c:extLst>
        </c:ser>
        <c:dLbls>
          <c:showLegendKey val="0"/>
          <c:showVal val="0"/>
          <c:showCatName val="0"/>
          <c:showSerName val="0"/>
          <c:showPercent val="0"/>
          <c:showBubbleSize val="0"/>
        </c:dLbls>
        <c:gapWidth val="219"/>
        <c:overlap val="-27"/>
        <c:axId val="2112191264"/>
        <c:axId val="2112531392"/>
      </c:barChart>
      <c:catAx>
        <c:axId val="211219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112531392"/>
        <c:crosses val="autoZero"/>
        <c:auto val="1"/>
        <c:lblAlgn val="ctr"/>
        <c:lblOffset val="100"/>
        <c:noMultiLvlLbl val="0"/>
      </c:catAx>
      <c:valAx>
        <c:axId val="2112531392"/>
        <c:scaling>
          <c:orientation val="minMax"/>
          <c:max val="6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112191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2000" b="1" dirty="0"/>
              <a:t>Monograph Shared Print Retention Commitments</a:t>
            </a:r>
            <a:r>
              <a:rPr lang="en-US" sz="2000" b="1" baseline="0" dirty="0"/>
              <a:t> </a:t>
            </a:r>
          </a:p>
          <a:p>
            <a:pPr>
              <a:defRPr sz="1600"/>
            </a:pPr>
            <a:r>
              <a:rPr lang="en-US" sz="2000" b="1" baseline="0" dirty="0"/>
              <a:t>in North America</a:t>
            </a:r>
            <a:endParaRPr lang="en-US" sz="2000" b="1"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1-6D3D-A645-B756-D365C3D00CD9}"/>
              </c:ext>
            </c:extLst>
          </c:dPt>
          <c:dPt>
            <c:idx val="1"/>
            <c:bubble3D val="0"/>
            <c:spPr>
              <a:solidFill>
                <a:schemeClr val="tx1">
                  <a:lumMod val="50000"/>
                  <a:lumOff val="50000"/>
                </a:schemeClr>
              </a:solidFill>
              <a:ln w="19050">
                <a:solidFill>
                  <a:schemeClr val="lt1"/>
                </a:solidFill>
              </a:ln>
              <a:effectLst/>
            </c:spPr>
            <c:extLst>
              <c:ext xmlns:c16="http://schemas.microsoft.com/office/drawing/2014/chart" uri="{C3380CC4-5D6E-409C-BE32-E72D297353CC}">
                <c16:uniqueId val="{00000003-6D3D-A645-B756-D365C3D00CD9}"/>
              </c:ext>
            </c:extLst>
          </c:dPt>
          <c:cat>
            <c:strRef>
              <c:f>'Shared Print Commitments'!$A$3:$A$4</c:f>
              <c:strCache>
                <c:ptCount val="2"/>
                <c:pt idx="0">
                  <c:v>HathiTrust Shared Print Commitments</c:v>
                </c:pt>
                <c:pt idx="1">
                  <c:v>Shared Print Commitments in Other Programs</c:v>
                </c:pt>
              </c:strCache>
            </c:strRef>
          </c:cat>
          <c:val>
            <c:numRef>
              <c:f>'Shared Print Commitments'!$B$3:$B$4</c:f>
              <c:numCache>
                <c:formatCode>General</c:formatCode>
                <c:ptCount val="2"/>
                <c:pt idx="0">
                  <c:v>16.399999999999999</c:v>
                </c:pt>
                <c:pt idx="1">
                  <c:v>23.6</c:v>
                </c:pt>
              </c:numCache>
            </c:numRef>
          </c:val>
          <c:extLst>
            <c:ext xmlns:c16="http://schemas.microsoft.com/office/drawing/2014/chart" uri="{C3380CC4-5D6E-409C-BE32-E72D297353CC}">
              <c16:uniqueId val="{00000004-6D3D-A645-B756-D365C3D00CD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a:t>Mass Digitization:</a:t>
            </a:r>
            <a:r>
              <a:rPr lang="en-US" sz="2000" b="1" baseline="0"/>
              <a:t>  Volumes Scanned since c. 2000</a:t>
            </a:r>
            <a:endParaRPr lang="en-US" sz="2000" b="1"/>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a:t>Mass Digitization:</a:t>
            </a:r>
            <a:r>
              <a:rPr lang="en-US" sz="2000" b="1" baseline="0"/>
              <a:t>  Volumes Scanned since c. 2000</a:t>
            </a:r>
            <a:endParaRPr lang="en-US" sz="2000" b="1"/>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1-64FE-954E-BB19-C6C08A0B5C71}"/>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64FE-954E-BB19-C6C08A0B5C71}"/>
              </c:ext>
            </c:extLst>
          </c:dPt>
          <c:cat>
            <c:strRef>
              <c:f>'Mass Digitization'!$A$12:$A$13</c:f>
              <c:strCache>
                <c:ptCount val="2"/>
                <c:pt idx="0">
                  <c:v>Volumes Deposited in HathiTrust</c:v>
                </c:pt>
                <c:pt idx="1">
                  <c:v>Volumes NOT deposited in HathiTrust</c:v>
                </c:pt>
              </c:strCache>
            </c:strRef>
          </c:cat>
          <c:val>
            <c:numRef>
              <c:f>'Mass Digitization'!$B$12:$B$13</c:f>
              <c:numCache>
                <c:formatCode>General</c:formatCode>
                <c:ptCount val="2"/>
                <c:pt idx="0">
                  <c:v>17</c:v>
                </c:pt>
                <c:pt idx="1">
                  <c:v>13</c:v>
                </c:pt>
              </c:numCache>
            </c:numRef>
          </c:val>
          <c:extLst>
            <c:ext xmlns:c16="http://schemas.microsoft.com/office/drawing/2014/chart" uri="{C3380CC4-5D6E-409C-BE32-E72D297353CC}">
              <c16:uniqueId val="{00000004-64FE-954E-BB19-C6C08A0B5C7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a:solidFill>
                  <a:schemeClr val="tx1"/>
                </a:solidFill>
              </a:rPr>
              <a:t>Proportion of Collection/Budget by Copyright Status</a:t>
            </a:r>
          </a:p>
          <a:p>
            <a:pPr>
              <a:defRPr sz="1600" b="1">
                <a:solidFill>
                  <a:schemeClr val="tx1"/>
                </a:solidFill>
              </a:defRPr>
            </a:pPr>
            <a:r>
              <a:rPr lang="en-US" sz="1600" b="1">
                <a:solidFill>
                  <a:schemeClr val="tx1"/>
                </a:solidFill>
              </a:rPr>
              <a:t> for 2020 Budget</a:t>
            </a:r>
            <a:r>
              <a:rPr lang="en-US" sz="1600" b="1" baseline="0">
                <a:solidFill>
                  <a:schemeClr val="tx1"/>
                </a:solidFill>
              </a:rPr>
              <a:t> Calculations</a:t>
            </a:r>
            <a:endParaRPr lang="en-US" sz="1600" b="1">
              <a:solidFill>
                <a:schemeClr val="tx1"/>
              </a:solidFill>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v>Proportion of Collection/Budget by Copyright Status</c:v>
          </c:tx>
          <c:dPt>
            <c:idx val="0"/>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1-0ADA-C341-81D5-442418BB81AB}"/>
              </c:ext>
            </c:extLst>
          </c:dPt>
          <c:dPt>
            <c:idx val="1"/>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3-0ADA-C341-81D5-442418BB81AB}"/>
              </c:ext>
            </c:extLst>
          </c:dPt>
          <c:dLbls>
            <c:dLbl>
              <c:idx val="0"/>
              <c:layout>
                <c:manualLayout>
                  <c:x val="-0.22967036681390435"/>
                  <c:y val="9.6394846098783155E-2"/>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bg1">
                            <a:lumMod val="95000"/>
                          </a:schemeClr>
                        </a:solidFill>
                        <a:latin typeface="+mn-lt"/>
                        <a:ea typeface="+mn-ea"/>
                        <a:cs typeface="+mn-cs"/>
                      </a:defRPr>
                    </a:pPr>
                    <a:fld id="{0716580D-20EB-8244-8053-781F9804A1D7}" type="VALUE">
                      <a:rPr lang="en-US" sz="1600">
                        <a:solidFill>
                          <a:schemeClr val="bg1">
                            <a:lumMod val="95000"/>
                          </a:schemeClr>
                        </a:solidFill>
                      </a:rPr>
                      <a:pPr>
                        <a:defRPr sz="1600">
                          <a:solidFill>
                            <a:schemeClr val="bg1">
                              <a:lumMod val="95000"/>
                            </a:schemeClr>
                          </a:solidFill>
                        </a:defRPr>
                      </a:pPr>
                      <a:t>[VALUE]</a:t>
                    </a:fld>
                    <a:r>
                      <a:rPr lang="en-US" sz="1600">
                        <a:solidFill>
                          <a:schemeClr val="bg1">
                            <a:lumMod val="95000"/>
                          </a:schemeClr>
                        </a:solidFill>
                      </a:rPr>
                      <a:t> volumes</a:t>
                    </a:r>
                  </a:p>
                  <a:p>
                    <a:pPr>
                      <a:defRPr sz="1600">
                        <a:solidFill>
                          <a:schemeClr val="bg1">
                            <a:lumMod val="95000"/>
                          </a:schemeClr>
                        </a:solidFill>
                      </a:defRPr>
                    </a:pPr>
                    <a:r>
                      <a:rPr lang="en-US" sz="1600" b="1">
                        <a:solidFill>
                          <a:schemeClr val="bg1">
                            <a:lumMod val="95000"/>
                          </a:schemeClr>
                        </a:solidFill>
                      </a:rPr>
                      <a:t>$1,460,267</a:t>
                    </a:r>
                  </a:p>
                  <a:p>
                    <a:pPr>
                      <a:defRPr sz="1600">
                        <a:solidFill>
                          <a:schemeClr val="bg1">
                            <a:lumMod val="95000"/>
                          </a:schemeClr>
                        </a:solidFill>
                      </a:defRPr>
                    </a:pPr>
                    <a:r>
                      <a:rPr lang="en-US" sz="1600" b="1">
                        <a:solidFill>
                          <a:schemeClr val="bg1">
                            <a:lumMod val="95000"/>
                          </a:schemeClr>
                        </a:solidFill>
                      </a:rPr>
                      <a:t>38.1%</a:t>
                    </a: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2128780487804878"/>
                      <c:h val="0.19632736816988783"/>
                    </c:manualLayout>
                  </c15:layout>
                  <c15:dlblFieldTable/>
                  <c15:showDataLabelsRange val="0"/>
                </c:ext>
                <c:ext xmlns:c16="http://schemas.microsoft.com/office/drawing/2014/chart" uri="{C3380CC4-5D6E-409C-BE32-E72D297353CC}">
                  <c16:uniqueId val="{00000001-0ADA-C341-81D5-442418BB81AB}"/>
                </c:ext>
              </c:extLst>
            </c:dLbl>
            <c:dLbl>
              <c:idx val="1"/>
              <c:layout>
                <c:manualLayout>
                  <c:x val="0.25474689773746634"/>
                  <c:y val="-7.9652773022937357E-2"/>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bg1">
                            <a:lumMod val="95000"/>
                          </a:schemeClr>
                        </a:solidFill>
                        <a:latin typeface="+mn-lt"/>
                        <a:ea typeface="+mn-ea"/>
                        <a:cs typeface="+mn-cs"/>
                      </a:defRPr>
                    </a:pPr>
                    <a:fld id="{B0FFDD8B-ED81-8645-A713-2064D6535B7D}" type="VALUE">
                      <a:rPr lang="en-US" sz="1600">
                        <a:solidFill>
                          <a:schemeClr val="bg1">
                            <a:lumMod val="95000"/>
                          </a:schemeClr>
                        </a:solidFill>
                      </a:rPr>
                      <a:pPr>
                        <a:defRPr sz="1600">
                          <a:solidFill>
                            <a:schemeClr val="bg1">
                              <a:lumMod val="95000"/>
                            </a:schemeClr>
                          </a:solidFill>
                        </a:defRPr>
                      </a:pPr>
                      <a:t>[VALUE]</a:t>
                    </a:fld>
                    <a:r>
                      <a:rPr lang="en-US" sz="1600">
                        <a:solidFill>
                          <a:schemeClr val="bg1">
                            <a:lumMod val="95000"/>
                          </a:schemeClr>
                        </a:solidFill>
                      </a:rPr>
                      <a:t> volumes</a:t>
                    </a:r>
                  </a:p>
                  <a:p>
                    <a:pPr>
                      <a:defRPr sz="1600">
                        <a:solidFill>
                          <a:schemeClr val="bg1">
                            <a:lumMod val="95000"/>
                          </a:schemeClr>
                        </a:solidFill>
                      </a:defRPr>
                    </a:pPr>
                    <a:r>
                      <a:rPr lang="en-US" sz="1600" b="1">
                        <a:solidFill>
                          <a:schemeClr val="bg1">
                            <a:lumMod val="95000"/>
                          </a:schemeClr>
                        </a:solidFill>
                      </a:rPr>
                      <a:t>$2,372,163</a:t>
                    </a:r>
                  </a:p>
                  <a:p>
                    <a:pPr>
                      <a:defRPr sz="1600">
                        <a:solidFill>
                          <a:schemeClr val="bg1">
                            <a:lumMod val="95000"/>
                          </a:schemeClr>
                        </a:solidFill>
                      </a:defRPr>
                    </a:pPr>
                    <a:r>
                      <a:rPr lang="en-US" sz="1600" b="1">
                        <a:solidFill>
                          <a:schemeClr val="bg1">
                            <a:lumMod val="95000"/>
                          </a:schemeClr>
                        </a:solidFill>
                      </a:rPr>
                      <a:t>61.9%</a:t>
                    </a: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2097560975609756"/>
                      <c:h val="0.15393939393939393"/>
                    </c:manualLayout>
                  </c15:layout>
                  <c15:dlblFieldTable/>
                  <c15:showDataLabelsRange val="0"/>
                </c:ext>
                <c:ext xmlns:c16="http://schemas.microsoft.com/office/drawing/2014/chart" uri="{C3380CC4-5D6E-409C-BE32-E72D297353CC}">
                  <c16:uniqueId val="{00000003-0ADA-C341-81D5-442418BB81A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Sheet1!$J$6:$J$7</c:f>
              <c:strCache>
                <c:ptCount val="2"/>
                <c:pt idx="0">
                  <c:v>Public Domain</c:v>
                </c:pt>
                <c:pt idx="1">
                  <c:v>In Copyright</c:v>
                </c:pt>
              </c:strCache>
            </c:strRef>
          </c:cat>
          <c:val>
            <c:numRef>
              <c:f>Sheet1!$K$6:$K$7</c:f>
              <c:numCache>
                <c:formatCode>#,##0</c:formatCode>
                <c:ptCount val="2"/>
                <c:pt idx="0">
                  <c:v>6505692</c:v>
                </c:pt>
                <c:pt idx="1">
                  <c:v>10568311</c:v>
                </c:pt>
              </c:numCache>
            </c:numRef>
          </c:val>
          <c:extLst>
            <c:ext xmlns:c16="http://schemas.microsoft.com/office/drawing/2014/chart" uri="{C3380CC4-5D6E-409C-BE32-E72D297353CC}">
              <c16:uniqueId val="{00000004-0ADA-C341-81D5-442418BB81AB}"/>
            </c:ext>
          </c:extLst>
        </c:ser>
        <c:ser>
          <c:idx val="1"/>
          <c:order val="1"/>
          <c:tx>
            <c:strRef>
              <c:f>Sheet1!$J$7</c:f>
              <c:strCache>
                <c:ptCount val="1"/>
                <c:pt idx="0">
                  <c:v>In Copyright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6-0ADA-C341-81D5-442418BB81A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8-0ADA-C341-81D5-442418BB81AB}"/>
              </c:ext>
            </c:extLst>
          </c:dPt>
          <c:cat>
            <c:strRef>
              <c:f>Sheet1!$J$6:$J$7</c:f>
              <c:strCache>
                <c:ptCount val="2"/>
                <c:pt idx="0">
                  <c:v>Public Domain</c:v>
                </c:pt>
                <c:pt idx="1">
                  <c:v>In Copyright</c:v>
                </c:pt>
              </c:strCache>
            </c:strRef>
          </c:cat>
          <c:val>
            <c:numRef>
              <c:f>Sheet1!$K$7:$L$7</c:f>
              <c:numCache>
                <c:formatCode>"$"#,##0_);[Red]\("$"#,##0\)</c:formatCode>
                <c:ptCount val="2"/>
                <c:pt idx="0" formatCode="#,##0">
                  <c:v>10568311</c:v>
                </c:pt>
                <c:pt idx="1">
                  <c:v>2372163</c:v>
                </c:pt>
              </c:numCache>
            </c:numRef>
          </c:val>
          <c:extLst>
            <c:ext xmlns:c16="http://schemas.microsoft.com/office/drawing/2014/chart" uri="{C3380CC4-5D6E-409C-BE32-E72D297353CC}">
              <c16:uniqueId val="{00000009-0ADA-C341-81D5-442418BB81AB}"/>
            </c:ext>
          </c:extLst>
        </c:ser>
        <c:ser>
          <c:idx val="2"/>
          <c:order val="2"/>
          <c:dPt>
            <c:idx val="0"/>
            <c:bubble3D val="0"/>
            <c:spPr>
              <a:solidFill>
                <a:schemeClr val="accent1"/>
              </a:solidFill>
              <a:ln w="19050">
                <a:solidFill>
                  <a:schemeClr val="lt1"/>
                </a:solidFill>
              </a:ln>
              <a:effectLst/>
            </c:spPr>
            <c:extLst>
              <c:ext xmlns:c16="http://schemas.microsoft.com/office/drawing/2014/chart" uri="{C3380CC4-5D6E-409C-BE32-E72D297353CC}">
                <c16:uniqueId val="{0000000B-0ADA-C341-81D5-442418BB81AB}"/>
              </c:ext>
            </c:extLst>
          </c:dPt>
          <c:cat>
            <c:strRef>
              <c:f>Sheet1!$J$6:$J$7</c:f>
              <c:strCache>
                <c:ptCount val="2"/>
                <c:pt idx="0">
                  <c:v>Public Domain</c:v>
                </c:pt>
                <c:pt idx="1">
                  <c:v>In Copyright</c:v>
                </c:pt>
              </c:strCache>
            </c:strRef>
          </c:cat>
          <c:val>
            <c:numRef>
              <c:f>Sheet1!$K$8</c:f>
              <c:numCache>
                <c:formatCode>#,##0</c:formatCode>
                <c:ptCount val="1"/>
                <c:pt idx="0">
                  <c:v>17074003</c:v>
                </c:pt>
              </c:numCache>
            </c:numRef>
          </c:val>
          <c:extLst>
            <c:ext xmlns:c16="http://schemas.microsoft.com/office/drawing/2014/chart" uri="{C3380CC4-5D6E-409C-BE32-E72D297353CC}">
              <c16:uniqueId val="{0000000C-0ADA-C341-81D5-442418BB81AB}"/>
            </c:ext>
          </c:extLst>
        </c:ser>
        <c:ser>
          <c:idx val="3"/>
          <c:order val="3"/>
          <c:dPt>
            <c:idx val="0"/>
            <c:bubble3D val="0"/>
            <c:spPr>
              <a:solidFill>
                <a:schemeClr val="accent1"/>
              </a:solidFill>
              <a:ln w="19050">
                <a:solidFill>
                  <a:schemeClr val="lt1"/>
                </a:solidFill>
              </a:ln>
              <a:effectLst/>
            </c:spPr>
            <c:extLst>
              <c:ext xmlns:c16="http://schemas.microsoft.com/office/drawing/2014/chart" uri="{C3380CC4-5D6E-409C-BE32-E72D297353CC}">
                <c16:uniqueId val="{0000000E-0ADA-C341-81D5-442418BB81AB}"/>
              </c:ext>
            </c:extLst>
          </c:dPt>
          <c:cat>
            <c:strRef>
              <c:f>Sheet1!$J$6:$J$7</c:f>
              <c:strCache>
                <c:ptCount val="2"/>
                <c:pt idx="0">
                  <c:v>Public Domain</c:v>
                </c:pt>
                <c:pt idx="1">
                  <c:v>In Copyright</c:v>
                </c:pt>
              </c:strCache>
            </c:strRef>
          </c:cat>
          <c:val>
            <c:numRef>
              <c:f>Sheet1!$K$8</c:f>
              <c:numCache>
                <c:formatCode>#,##0</c:formatCode>
                <c:ptCount val="1"/>
                <c:pt idx="0">
                  <c:v>17074003</c:v>
                </c:pt>
              </c:numCache>
            </c:numRef>
          </c:val>
          <c:extLst>
            <c:ext xmlns:c16="http://schemas.microsoft.com/office/drawing/2014/chart" uri="{C3380CC4-5D6E-409C-BE32-E72D297353CC}">
              <c16:uniqueId val="{0000000F-0ADA-C341-81D5-442418BB81A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6.png"/></Relationships>
</file>

<file path=ppt/diagrams/_rels/data2.xml.rels><?xml version="1.0" encoding="UTF-8" standalone="yes"?>
<Relationships xmlns="http://schemas.openxmlformats.org/package/2006/relationships"><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6.png"/></Relationships>
</file>

<file path=ppt/diagrams/_rels/drawing2.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BD1577-7361-CA45-AD37-119F22158BE0}" type="doc">
      <dgm:prSet loTypeId="urn:microsoft.com/office/officeart/2008/layout/CircularPictureCallout" loCatId="" qsTypeId="urn:microsoft.com/office/officeart/2005/8/quickstyle/simple1" qsCatId="simple" csTypeId="urn:microsoft.com/office/officeart/2005/8/colors/accent1_2" csCatId="accent1" phldr="1"/>
      <dgm:spPr/>
    </dgm:pt>
    <dgm:pt modelId="{A2434D40-4D12-6F40-A758-2B67ED122D23}">
      <dgm:prSet phldrT="[Text]"/>
      <dgm:spPr/>
      <dgm:t>
        <a:bodyPr/>
        <a:lstStyle/>
        <a:p>
          <a:r>
            <a:rPr lang="en-US" dirty="0"/>
            <a:t>Preservation</a:t>
          </a:r>
        </a:p>
      </dgm:t>
    </dgm:pt>
    <dgm:pt modelId="{E22070FB-CDE6-B145-A4C1-EA17AE17796D}" type="parTrans" cxnId="{FC5F26A1-411D-DD46-8FBA-A87D85EBBA61}">
      <dgm:prSet/>
      <dgm:spPr/>
      <dgm:t>
        <a:bodyPr/>
        <a:lstStyle/>
        <a:p>
          <a:endParaRPr lang="en-US"/>
        </a:p>
      </dgm:t>
    </dgm:pt>
    <dgm:pt modelId="{5C41E17A-1017-A949-9509-56997EB98449}" type="sibTrans" cxnId="{FC5F26A1-411D-DD46-8FBA-A87D85EBBA61}">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t>
        <a:bodyPr/>
        <a:lstStyle/>
        <a:p>
          <a:endParaRPr lang="en-US"/>
        </a:p>
      </dgm:t>
    </dgm:pt>
    <dgm:pt modelId="{83F23FD9-E738-9F4C-942C-8B4A71072FBE}">
      <dgm:prSet phldrT="[Text]"/>
      <dgm:spPr/>
      <dgm:t>
        <a:bodyPr/>
        <a:lstStyle/>
        <a:p>
          <a:r>
            <a:rPr lang="en-US" b="1" dirty="0">
              <a:solidFill>
                <a:schemeClr val="tx1"/>
              </a:solidFill>
            </a:rPr>
            <a:t>The HathiTrust Collections </a:t>
          </a:r>
        </a:p>
      </dgm:t>
    </dgm:pt>
    <dgm:pt modelId="{50E22154-35B4-2341-A26A-447BA6C406FE}" type="parTrans" cxnId="{276562D2-8892-314B-ADE2-AE32CC6FF788}">
      <dgm:prSet/>
      <dgm:spPr/>
      <dgm:t>
        <a:bodyPr/>
        <a:lstStyle/>
        <a:p>
          <a:endParaRPr lang="en-US"/>
        </a:p>
      </dgm:t>
    </dgm:pt>
    <dgm:pt modelId="{BE625A8A-AAA9-B04C-A4B2-C839309BEB6A}" type="sibTrans" cxnId="{276562D2-8892-314B-ADE2-AE32CC6FF788}">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t>
        <a:bodyPr/>
        <a:lstStyle/>
        <a:p>
          <a:endParaRPr lang="en-US"/>
        </a:p>
      </dgm:t>
    </dgm:pt>
    <dgm:pt modelId="{13EB2408-D3E3-2147-B6BA-F72CF02EC2C4}">
      <dgm:prSet/>
      <dgm:spPr/>
      <dgm:t>
        <a:bodyPr/>
        <a:lstStyle/>
        <a:p>
          <a:r>
            <a:rPr lang="en-US" dirty="0"/>
            <a:t>Text &amp; Data Mining </a:t>
          </a:r>
          <a:r>
            <a:rPr lang="en-US" dirty="0" err="1"/>
            <a:t>Svcs</a:t>
          </a:r>
          <a:endParaRPr lang="en-US" dirty="0"/>
        </a:p>
      </dgm:t>
    </dgm:pt>
    <dgm:pt modelId="{EDB1D79C-3A97-D148-9F9F-B7A307BA793B}" type="parTrans" cxnId="{4BAA0E08-CA11-6A45-B682-03C602CF6D5D}">
      <dgm:prSet/>
      <dgm:spPr/>
      <dgm:t>
        <a:bodyPr/>
        <a:lstStyle/>
        <a:p>
          <a:endParaRPr lang="en-US"/>
        </a:p>
      </dgm:t>
    </dgm:pt>
    <dgm:pt modelId="{A7D98917-4B61-2143-A0A6-D5BCE906EA0E}" type="sibTrans" cxnId="{4BAA0E08-CA11-6A45-B682-03C602CF6D5D}">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t>
        <a:bodyPr/>
        <a:lstStyle/>
        <a:p>
          <a:endParaRPr lang="en-US"/>
        </a:p>
      </dgm:t>
    </dgm:pt>
    <dgm:pt modelId="{C1C403D2-49A2-6848-A838-E035FA520DDA}">
      <dgm:prSet/>
      <dgm:spPr/>
      <dgm:t>
        <a:bodyPr/>
        <a:lstStyle/>
        <a:p>
          <a:r>
            <a:rPr lang="en-US" dirty="0"/>
            <a:t>Collection Management</a:t>
          </a:r>
        </a:p>
      </dgm:t>
    </dgm:pt>
    <dgm:pt modelId="{778CE5E3-D5F9-3142-A274-EE9E9D4E8C9E}" type="parTrans" cxnId="{82985041-80D1-CB45-A4F0-67B5805DC572}">
      <dgm:prSet/>
      <dgm:spPr/>
      <dgm:t>
        <a:bodyPr/>
        <a:lstStyle/>
        <a:p>
          <a:endParaRPr lang="en-US"/>
        </a:p>
      </dgm:t>
    </dgm:pt>
    <dgm:pt modelId="{6FDA3E14-23D2-3141-919A-8A3C5BFC5EDF}" type="sibTrans" cxnId="{82985041-80D1-CB45-A4F0-67B5805DC572}">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t>
        <a:bodyPr/>
        <a:lstStyle/>
        <a:p>
          <a:endParaRPr lang="en-US"/>
        </a:p>
      </dgm:t>
    </dgm:pt>
    <dgm:pt modelId="{CF97556A-B845-954C-A76B-1B93C421C5F9}">
      <dgm:prSet/>
      <dgm:spPr/>
      <dgm:t>
        <a:bodyPr/>
        <a:lstStyle/>
        <a:p>
          <a:r>
            <a:rPr lang="en-US" dirty="0"/>
            <a:t>Rights Management</a:t>
          </a:r>
        </a:p>
      </dgm:t>
    </dgm:pt>
    <dgm:pt modelId="{BA18448E-4AED-0746-8F04-3BD850A49604}" type="parTrans" cxnId="{438C642D-196D-1E4B-956D-211E7D8D5096}">
      <dgm:prSet/>
      <dgm:spPr/>
      <dgm:t>
        <a:bodyPr/>
        <a:lstStyle/>
        <a:p>
          <a:endParaRPr lang="en-US"/>
        </a:p>
      </dgm:t>
    </dgm:pt>
    <dgm:pt modelId="{84268208-B4CA-F847-99EB-2C2C396244E3}" type="sibTrans" cxnId="{438C642D-196D-1E4B-956D-211E7D8D5096}">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t>
        <a:bodyPr/>
        <a:lstStyle/>
        <a:p>
          <a:endParaRPr lang="en-US"/>
        </a:p>
      </dgm:t>
    </dgm:pt>
    <dgm:pt modelId="{5045668A-0247-7147-B6E2-E906D1F19CC1}">
      <dgm:prSet/>
      <dgm:spPr/>
      <dgm:t>
        <a:bodyPr/>
        <a:lstStyle/>
        <a:p>
          <a:r>
            <a:rPr lang="en-US" dirty="0"/>
            <a:t>Discovery &amp; Access</a:t>
          </a:r>
        </a:p>
      </dgm:t>
    </dgm:pt>
    <dgm:pt modelId="{7071FDFE-4C0E-5D45-8EA9-9091BD4BF6B2}" type="parTrans" cxnId="{E62B96D7-C109-224F-BD89-34195BC4168B}">
      <dgm:prSet/>
      <dgm:spPr/>
      <dgm:t>
        <a:bodyPr/>
        <a:lstStyle/>
        <a:p>
          <a:endParaRPr lang="en-US"/>
        </a:p>
      </dgm:t>
    </dgm:pt>
    <dgm:pt modelId="{BAAD315E-46FD-054F-A6EA-29237D3E294C}" type="sibTrans" cxnId="{E62B96D7-C109-224F-BD89-34195BC4168B}">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t>
        <a:bodyPr/>
        <a:lstStyle/>
        <a:p>
          <a:endParaRPr lang="en-US"/>
        </a:p>
      </dgm:t>
    </dgm:pt>
    <dgm:pt modelId="{2314CC16-BEE8-C94E-9153-62BC908E215A}" type="pres">
      <dgm:prSet presAssocID="{BFBD1577-7361-CA45-AD37-119F22158BE0}" presName="Name0" presStyleCnt="0">
        <dgm:presLayoutVars>
          <dgm:chMax val="7"/>
          <dgm:chPref val="7"/>
          <dgm:dir/>
        </dgm:presLayoutVars>
      </dgm:prSet>
      <dgm:spPr/>
    </dgm:pt>
    <dgm:pt modelId="{894C6A8F-9D74-4045-ABC4-F886BD9DF1B4}" type="pres">
      <dgm:prSet presAssocID="{BFBD1577-7361-CA45-AD37-119F22158BE0}" presName="Name1" presStyleCnt="0"/>
      <dgm:spPr/>
    </dgm:pt>
    <dgm:pt modelId="{A5575560-6BEA-964F-9F83-A646497F473B}" type="pres">
      <dgm:prSet presAssocID="{BE625A8A-AAA9-B04C-A4B2-C839309BEB6A}" presName="picture_1" presStyleCnt="0"/>
      <dgm:spPr/>
    </dgm:pt>
    <dgm:pt modelId="{EC9CE288-6B53-0F41-AA7B-97EBE44A6FF6}" type="pres">
      <dgm:prSet presAssocID="{BE625A8A-AAA9-B04C-A4B2-C839309BEB6A}" presName="pictureRepeatNode" presStyleLbl="alignImgPlace1" presStyleIdx="0" presStyleCnt="6"/>
      <dgm:spPr/>
    </dgm:pt>
    <dgm:pt modelId="{B89A3B8F-7D89-F849-89F8-9B828E374101}" type="pres">
      <dgm:prSet presAssocID="{83F23FD9-E738-9F4C-942C-8B4A71072FBE}" presName="text_1" presStyleLbl="node1" presStyleIdx="0" presStyleCnt="0" custScaleX="140130" custScaleY="46930" custLinFactNeighborX="-4136" custLinFactNeighborY="95254">
        <dgm:presLayoutVars>
          <dgm:bulletEnabled val="1"/>
        </dgm:presLayoutVars>
      </dgm:prSet>
      <dgm:spPr/>
    </dgm:pt>
    <dgm:pt modelId="{C6418BB4-0B05-8F42-8276-104A64CA5B2A}" type="pres">
      <dgm:prSet presAssocID="{A7D98917-4B61-2143-A0A6-D5BCE906EA0E}" presName="picture_2" presStyleCnt="0"/>
      <dgm:spPr/>
    </dgm:pt>
    <dgm:pt modelId="{34251BE0-514E-254E-BF20-4B25E30C6F09}" type="pres">
      <dgm:prSet presAssocID="{A7D98917-4B61-2143-A0A6-D5BCE906EA0E}" presName="pictureRepeatNode" presStyleLbl="alignImgPlace1" presStyleIdx="1" presStyleCnt="6"/>
      <dgm:spPr/>
    </dgm:pt>
    <dgm:pt modelId="{858B2F84-91FB-284D-A0B6-526CF3EDA7EF}" type="pres">
      <dgm:prSet presAssocID="{13EB2408-D3E3-2147-B6BA-F72CF02EC2C4}" presName="line_2" presStyleLbl="parChTrans1D1" presStyleIdx="0" presStyleCnt="5"/>
      <dgm:spPr/>
    </dgm:pt>
    <dgm:pt modelId="{B961AB15-F81D-DE4F-9B40-D7B18876F1FC}" type="pres">
      <dgm:prSet presAssocID="{13EB2408-D3E3-2147-B6BA-F72CF02EC2C4}" presName="textparent_2" presStyleLbl="node1" presStyleIdx="0" presStyleCnt="0"/>
      <dgm:spPr/>
    </dgm:pt>
    <dgm:pt modelId="{65F8B34F-7078-B549-B283-36949A53CF29}" type="pres">
      <dgm:prSet presAssocID="{13EB2408-D3E3-2147-B6BA-F72CF02EC2C4}" presName="text_2" presStyleLbl="revTx" presStyleIdx="0" presStyleCnt="5">
        <dgm:presLayoutVars>
          <dgm:bulletEnabled val="1"/>
        </dgm:presLayoutVars>
      </dgm:prSet>
      <dgm:spPr/>
    </dgm:pt>
    <dgm:pt modelId="{780BE5D9-44DF-7C4D-B407-246B57A75017}" type="pres">
      <dgm:prSet presAssocID="{6FDA3E14-23D2-3141-919A-8A3C5BFC5EDF}" presName="picture_3" presStyleCnt="0"/>
      <dgm:spPr/>
    </dgm:pt>
    <dgm:pt modelId="{F6DAFC22-B7BD-2840-8F56-1C68D475A4A3}" type="pres">
      <dgm:prSet presAssocID="{6FDA3E14-23D2-3141-919A-8A3C5BFC5EDF}" presName="pictureRepeatNode" presStyleLbl="alignImgPlace1" presStyleIdx="2" presStyleCnt="6"/>
      <dgm:spPr/>
    </dgm:pt>
    <dgm:pt modelId="{8AD20BA3-F04B-324D-955B-EF02F27E1180}" type="pres">
      <dgm:prSet presAssocID="{C1C403D2-49A2-6848-A838-E035FA520DDA}" presName="line_3" presStyleLbl="parChTrans1D1" presStyleIdx="1" presStyleCnt="5"/>
      <dgm:spPr/>
    </dgm:pt>
    <dgm:pt modelId="{B915977B-1D42-5048-919B-BD7AC359ED8E}" type="pres">
      <dgm:prSet presAssocID="{C1C403D2-49A2-6848-A838-E035FA520DDA}" presName="textparent_3" presStyleLbl="node1" presStyleIdx="0" presStyleCnt="0"/>
      <dgm:spPr/>
    </dgm:pt>
    <dgm:pt modelId="{FF378C54-5C00-A040-B7DD-3594C71AA035}" type="pres">
      <dgm:prSet presAssocID="{C1C403D2-49A2-6848-A838-E035FA520DDA}" presName="text_3" presStyleLbl="revTx" presStyleIdx="1" presStyleCnt="5">
        <dgm:presLayoutVars>
          <dgm:bulletEnabled val="1"/>
        </dgm:presLayoutVars>
      </dgm:prSet>
      <dgm:spPr/>
    </dgm:pt>
    <dgm:pt modelId="{B8EC4677-C1E7-144D-A8E4-146DE6F3F6D0}" type="pres">
      <dgm:prSet presAssocID="{BAAD315E-46FD-054F-A6EA-29237D3E294C}" presName="picture_4" presStyleCnt="0"/>
      <dgm:spPr/>
    </dgm:pt>
    <dgm:pt modelId="{72D391D2-3037-2B41-B954-D6E60390699F}" type="pres">
      <dgm:prSet presAssocID="{BAAD315E-46FD-054F-A6EA-29237D3E294C}" presName="pictureRepeatNode" presStyleLbl="alignImgPlace1" presStyleIdx="3" presStyleCnt="6"/>
      <dgm:spPr/>
    </dgm:pt>
    <dgm:pt modelId="{4C959C91-9D6B-E14A-A9C4-9131006493BE}" type="pres">
      <dgm:prSet presAssocID="{5045668A-0247-7147-B6E2-E906D1F19CC1}" presName="line_4" presStyleLbl="parChTrans1D1" presStyleIdx="2" presStyleCnt="5"/>
      <dgm:spPr/>
    </dgm:pt>
    <dgm:pt modelId="{760D00E3-1C65-174D-A1DD-16B783D56F28}" type="pres">
      <dgm:prSet presAssocID="{5045668A-0247-7147-B6E2-E906D1F19CC1}" presName="textparent_4" presStyleLbl="node1" presStyleIdx="0" presStyleCnt="0"/>
      <dgm:spPr/>
    </dgm:pt>
    <dgm:pt modelId="{0A7B44A7-79E2-6F45-80A5-2D2A7FA71508}" type="pres">
      <dgm:prSet presAssocID="{5045668A-0247-7147-B6E2-E906D1F19CC1}" presName="text_4" presStyleLbl="revTx" presStyleIdx="2" presStyleCnt="5">
        <dgm:presLayoutVars>
          <dgm:bulletEnabled val="1"/>
        </dgm:presLayoutVars>
      </dgm:prSet>
      <dgm:spPr/>
    </dgm:pt>
    <dgm:pt modelId="{AF7A765F-BBF5-3248-81BC-8ACB7C46B6F7}" type="pres">
      <dgm:prSet presAssocID="{84268208-B4CA-F847-99EB-2C2C396244E3}" presName="picture_5" presStyleCnt="0"/>
      <dgm:spPr/>
    </dgm:pt>
    <dgm:pt modelId="{9C0096C3-C219-7C41-B069-96FCCCE68FEC}" type="pres">
      <dgm:prSet presAssocID="{84268208-B4CA-F847-99EB-2C2C396244E3}" presName="pictureRepeatNode" presStyleLbl="alignImgPlace1" presStyleIdx="4" presStyleCnt="6"/>
      <dgm:spPr/>
    </dgm:pt>
    <dgm:pt modelId="{C5250280-F442-0C49-B1EE-6F982E21F833}" type="pres">
      <dgm:prSet presAssocID="{CF97556A-B845-954C-A76B-1B93C421C5F9}" presName="line_5" presStyleLbl="parChTrans1D1" presStyleIdx="3" presStyleCnt="5"/>
      <dgm:spPr/>
    </dgm:pt>
    <dgm:pt modelId="{2172DF25-3A9C-5B4B-8157-150BE2F56924}" type="pres">
      <dgm:prSet presAssocID="{CF97556A-B845-954C-A76B-1B93C421C5F9}" presName="textparent_5" presStyleLbl="node1" presStyleIdx="0" presStyleCnt="0"/>
      <dgm:spPr/>
    </dgm:pt>
    <dgm:pt modelId="{CFAA5477-9521-844C-A0AF-66E4D1EC888E}" type="pres">
      <dgm:prSet presAssocID="{CF97556A-B845-954C-A76B-1B93C421C5F9}" presName="text_5" presStyleLbl="revTx" presStyleIdx="3" presStyleCnt="5">
        <dgm:presLayoutVars>
          <dgm:bulletEnabled val="1"/>
        </dgm:presLayoutVars>
      </dgm:prSet>
      <dgm:spPr/>
    </dgm:pt>
    <dgm:pt modelId="{202A2745-ECD3-5B42-B041-9FB3062635CA}" type="pres">
      <dgm:prSet presAssocID="{5C41E17A-1017-A949-9509-56997EB98449}" presName="picture_6" presStyleCnt="0"/>
      <dgm:spPr/>
    </dgm:pt>
    <dgm:pt modelId="{0F75A249-283F-8443-AB26-B39CAC692BD9}" type="pres">
      <dgm:prSet presAssocID="{5C41E17A-1017-A949-9509-56997EB98449}" presName="pictureRepeatNode" presStyleLbl="alignImgPlace1" presStyleIdx="5" presStyleCnt="6"/>
      <dgm:spPr/>
    </dgm:pt>
    <dgm:pt modelId="{9F09D3A7-CEA8-2C40-84CC-E223C5D4E259}" type="pres">
      <dgm:prSet presAssocID="{A2434D40-4D12-6F40-A758-2B67ED122D23}" presName="line_6" presStyleLbl="parChTrans1D1" presStyleIdx="4" presStyleCnt="5"/>
      <dgm:spPr/>
    </dgm:pt>
    <dgm:pt modelId="{9D2C52C0-34BF-0E48-8E4A-548229B890D0}" type="pres">
      <dgm:prSet presAssocID="{A2434D40-4D12-6F40-A758-2B67ED122D23}" presName="textparent_6" presStyleLbl="node1" presStyleIdx="0" presStyleCnt="0"/>
      <dgm:spPr/>
    </dgm:pt>
    <dgm:pt modelId="{40B8655D-3531-F942-B046-4EC5E754E0B1}" type="pres">
      <dgm:prSet presAssocID="{A2434D40-4D12-6F40-A758-2B67ED122D23}" presName="text_6" presStyleLbl="revTx" presStyleIdx="4" presStyleCnt="5">
        <dgm:presLayoutVars>
          <dgm:bulletEnabled val="1"/>
        </dgm:presLayoutVars>
      </dgm:prSet>
      <dgm:spPr/>
    </dgm:pt>
  </dgm:ptLst>
  <dgm:cxnLst>
    <dgm:cxn modelId="{4BAA0E08-CA11-6A45-B682-03C602CF6D5D}" srcId="{BFBD1577-7361-CA45-AD37-119F22158BE0}" destId="{13EB2408-D3E3-2147-B6BA-F72CF02EC2C4}" srcOrd="1" destOrd="0" parTransId="{EDB1D79C-3A97-D148-9F9F-B7A307BA793B}" sibTransId="{A7D98917-4B61-2143-A0A6-D5BCE906EA0E}"/>
    <dgm:cxn modelId="{78AE6F0B-F380-7E4C-8A83-F9F125CE3772}" type="presOf" srcId="{BAAD315E-46FD-054F-A6EA-29237D3E294C}" destId="{72D391D2-3037-2B41-B954-D6E60390699F}" srcOrd="0" destOrd="0" presId="urn:microsoft.com/office/officeart/2008/layout/CircularPictureCallout"/>
    <dgm:cxn modelId="{B0ED110C-ABC5-B741-89AA-48821545F91A}" type="presOf" srcId="{C1C403D2-49A2-6848-A838-E035FA520DDA}" destId="{FF378C54-5C00-A040-B7DD-3594C71AA035}" srcOrd="0" destOrd="0" presId="urn:microsoft.com/office/officeart/2008/layout/CircularPictureCallout"/>
    <dgm:cxn modelId="{F13E2A1D-C319-B34D-96CA-7D312A4A1A6E}" type="presOf" srcId="{BE625A8A-AAA9-B04C-A4B2-C839309BEB6A}" destId="{EC9CE288-6B53-0F41-AA7B-97EBE44A6FF6}" srcOrd="0" destOrd="0" presId="urn:microsoft.com/office/officeart/2008/layout/CircularPictureCallout"/>
    <dgm:cxn modelId="{438C642D-196D-1E4B-956D-211E7D8D5096}" srcId="{BFBD1577-7361-CA45-AD37-119F22158BE0}" destId="{CF97556A-B845-954C-A76B-1B93C421C5F9}" srcOrd="4" destOrd="0" parTransId="{BA18448E-4AED-0746-8F04-3BD850A49604}" sibTransId="{84268208-B4CA-F847-99EB-2C2C396244E3}"/>
    <dgm:cxn modelId="{82985041-80D1-CB45-A4F0-67B5805DC572}" srcId="{BFBD1577-7361-CA45-AD37-119F22158BE0}" destId="{C1C403D2-49A2-6848-A838-E035FA520DDA}" srcOrd="2" destOrd="0" parTransId="{778CE5E3-D5F9-3142-A274-EE9E9D4E8C9E}" sibTransId="{6FDA3E14-23D2-3141-919A-8A3C5BFC5EDF}"/>
    <dgm:cxn modelId="{31069E5E-0AE5-8A42-A843-C0CE91FA134C}" type="presOf" srcId="{5045668A-0247-7147-B6E2-E906D1F19CC1}" destId="{0A7B44A7-79E2-6F45-80A5-2D2A7FA71508}" srcOrd="0" destOrd="0" presId="urn:microsoft.com/office/officeart/2008/layout/CircularPictureCallout"/>
    <dgm:cxn modelId="{95D4426C-FCEA-5B42-8C13-62082CA217D3}" type="presOf" srcId="{5C41E17A-1017-A949-9509-56997EB98449}" destId="{0F75A249-283F-8443-AB26-B39CAC692BD9}" srcOrd="0" destOrd="0" presId="urn:microsoft.com/office/officeart/2008/layout/CircularPictureCallout"/>
    <dgm:cxn modelId="{A75E3276-FB1B-2746-B576-ACE29699B223}" type="presOf" srcId="{83F23FD9-E738-9F4C-942C-8B4A71072FBE}" destId="{B89A3B8F-7D89-F849-89F8-9B828E374101}" srcOrd="0" destOrd="0" presId="urn:microsoft.com/office/officeart/2008/layout/CircularPictureCallout"/>
    <dgm:cxn modelId="{F2DDF277-9F8E-7E4E-87BA-847AB62AC317}" type="presOf" srcId="{A7D98917-4B61-2143-A0A6-D5BCE906EA0E}" destId="{34251BE0-514E-254E-BF20-4B25E30C6F09}" srcOrd="0" destOrd="0" presId="urn:microsoft.com/office/officeart/2008/layout/CircularPictureCallout"/>
    <dgm:cxn modelId="{FC5F26A1-411D-DD46-8FBA-A87D85EBBA61}" srcId="{BFBD1577-7361-CA45-AD37-119F22158BE0}" destId="{A2434D40-4D12-6F40-A758-2B67ED122D23}" srcOrd="5" destOrd="0" parTransId="{E22070FB-CDE6-B145-A4C1-EA17AE17796D}" sibTransId="{5C41E17A-1017-A949-9509-56997EB98449}"/>
    <dgm:cxn modelId="{6DCAD3B6-F4F4-094E-9ACA-7E647A5D8465}" type="presOf" srcId="{13EB2408-D3E3-2147-B6BA-F72CF02EC2C4}" destId="{65F8B34F-7078-B549-B283-36949A53CF29}" srcOrd="0" destOrd="0" presId="urn:microsoft.com/office/officeart/2008/layout/CircularPictureCallout"/>
    <dgm:cxn modelId="{276562D2-8892-314B-ADE2-AE32CC6FF788}" srcId="{BFBD1577-7361-CA45-AD37-119F22158BE0}" destId="{83F23FD9-E738-9F4C-942C-8B4A71072FBE}" srcOrd="0" destOrd="0" parTransId="{50E22154-35B4-2341-A26A-447BA6C406FE}" sibTransId="{BE625A8A-AAA9-B04C-A4B2-C839309BEB6A}"/>
    <dgm:cxn modelId="{E62B96D7-C109-224F-BD89-34195BC4168B}" srcId="{BFBD1577-7361-CA45-AD37-119F22158BE0}" destId="{5045668A-0247-7147-B6E2-E906D1F19CC1}" srcOrd="3" destOrd="0" parTransId="{7071FDFE-4C0E-5D45-8EA9-9091BD4BF6B2}" sibTransId="{BAAD315E-46FD-054F-A6EA-29237D3E294C}"/>
    <dgm:cxn modelId="{AFADF0E1-E147-174B-BD6F-1F9EF67F17A7}" type="presOf" srcId="{6FDA3E14-23D2-3141-919A-8A3C5BFC5EDF}" destId="{F6DAFC22-B7BD-2840-8F56-1C68D475A4A3}" srcOrd="0" destOrd="0" presId="urn:microsoft.com/office/officeart/2008/layout/CircularPictureCallout"/>
    <dgm:cxn modelId="{60846BE8-AB46-1C4C-88AE-6B661B04F597}" type="presOf" srcId="{CF97556A-B845-954C-A76B-1B93C421C5F9}" destId="{CFAA5477-9521-844C-A0AF-66E4D1EC888E}" srcOrd="0" destOrd="0" presId="urn:microsoft.com/office/officeart/2008/layout/CircularPictureCallout"/>
    <dgm:cxn modelId="{7E9874EC-4572-9842-A5B3-0E3B68BF8EC8}" type="presOf" srcId="{A2434D40-4D12-6F40-A758-2B67ED122D23}" destId="{40B8655D-3531-F942-B046-4EC5E754E0B1}" srcOrd="0" destOrd="0" presId="urn:microsoft.com/office/officeart/2008/layout/CircularPictureCallout"/>
    <dgm:cxn modelId="{37CA62F0-A044-8241-9300-A97E2AEA6C32}" type="presOf" srcId="{BFBD1577-7361-CA45-AD37-119F22158BE0}" destId="{2314CC16-BEE8-C94E-9153-62BC908E215A}" srcOrd="0" destOrd="0" presId="urn:microsoft.com/office/officeart/2008/layout/CircularPictureCallout"/>
    <dgm:cxn modelId="{8A071AF2-66B7-654A-A988-A320CDF12561}" type="presOf" srcId="{84268208-B4CA-F847-99EB-2C2C396244E3}" destId="{9C0096C3-C219-7C41-B069-96FCCCE68FEC}" srcOrd="0" destOrd="0" presId="urn:microsoft.com/office/officeart/2008/layout/CircularPictureCallout"/>
    <dgm:cxn modelId="{F5FE7B20-C36C-4346-9171-816829D2AAA1}" type="presParOf" srcId="{2314CC16-BEE8-C94E-9153-62BC908E215A}" destId="{894C6A8F-9D74-4045-ABC4-F886BD9DF1B4}" srcOrd="0" destOrd="0" presId="urn:microsoft.com/office/officeart/2008/layout/CircularPictureCallout"/>
    <dgm:cxn modelId="{E5709965-192A-1648-B2BA-6C9C9A54FA47}" type="presParOf" srcId="{894C6A8F-9D74-4045-ABC4-F886BD9DF1B4}" destId="{A5575560-6BEA-964F-9F83-A646497F473B}" srcOrd="0" destOrd="0" presId="urn:microsoft.com/office/officeart/2008/layout/CircularPictureCallout"/>
    <dgm:cxn modelId="{DF62DC54-E1EA-C94D-B498-D10AF31B0B91}" type="presParOf" srcId="{A5575560-6BEA-964F-9F83-A646497F473B}" destId="{EC9CE288-6B53-0F41-AA7B-97EBE44A6FF6}" srcOrd="0" destOrd="0" presId="urn:microsoft.com/office/officeart/2008/layout/CircularPictureCallout"/>
    <dgm:cxn modelId="{C934A66E-0B39-6644-BAFA-7AD6356C0E06}" type="presParOf" srcId="{894C6A8F-9D74-4045-ABC4-F886BD9DF1B4}" destId="{B89A3B8F-7D89-F849-89F8-9B828E374101}" srcOrd="1" destOrd="0" presId="urn:microsoft.com/office/officeart/2008/layout/CircularPictureCallout"/>
    <dgm:cxn modelId="{802DE0BE-5CAF-E948-96AA-6F42F5CA4CED}" type="presParOf" srcId="{894C6A8F-9D74-4045-ABC4-F886BD9DF1B4}" destId="{C6418BB4-0B05-8F42-8276-104A64CA5B2A}" srcOrd="2" destOrd="0" presId="urn:microsoft.com/office/officeart/2008/layout/CircularPictureCallout"/>
    <dgm:cxn modelId="{52D55EC9-B538-1143-B5F2-76BAF3E607C7}" type="presParOf" srcId="{C6418BB4-0B05-8F42-8276-104A64CA5B2A}" destId="{34251BE0-514E-254E-BF20-4B25E30C6F09}" srcOrd="0" destOrd="0" presId="urn:microsoft.com/office/officeart/2008/layout/CircularPictureCallout"/>
    <dgm:cxn modelId="{61FAA041-6E14-CF42-98D7-CCB08AEF5C1F}" type="presParOf" srcId="{894C6A8F-9D74-4045-ABC4-F886BD9DF1B4}" destId="{858B2F84-91FB-284D-A0B6-526CF3EDA7EF}" srcOrd="3" destOrd="0" presId="urn:microsoft.com/office/officeart/2008/layout/CircularPictureCallout"/>
    <dgm:cxn modelId="{0E5211FF-4C54-DE4F-AFC8-59094E4C21DD}" type="presParOf" srcId="{894C6A8F-9D74-4045-ABC4-F886BD9DF1B4}" destId="{B961AB15-F81D-DE4F-9B40-D7B18876F1FC}" srcOrd="4" destOrd="0" presId="urn:microsoft.com/office/officeart/2008/layout/CircularPictureCallout"/>
    <dgm:cxn modelId="{8D407552-126D-BD4E-8206-162512C8273F}" type="presParOf" srcId="{B961AB15-F81D-DE4F-9B40-D7B18876F1FC}" destId="{65F8B34F-7078-B549-B283-36949A53CF29}" srcOrd="0" destOrd="0" presId="urn:microsoft.com/office/officeart/2008/layout/CircularPictureCallout"/>
    <dgm:cxn modelId="{0ACDC691-BAAE-2D4F-BA7C-CC66874F6849}" type="presParOf" srcId="{894C6A8F-9D74-4045-ABC4-F886BD9DF1B4}" destId="{780BE5D9-44DF-7C4D-B407-246B57A75017}" srcOrd="5" destOrd="0" presId="urn:microsoft.com/office/officeart/2008/layout/CircularPictureCallout"/>
    <dgm:cxn modelId="{EC9A11FA-F5AE-C446-915F-C9195F0FFBBA}" type="presParOf" srcId="{780BE5D9-44DF-7C4D-B407-246B57A75017}" destId="{F6DAFC22-B7BD-2840-8F56-1C68D475A4A3}" srcOrd="0" destOrd="0" presId="urn:microsoft.com/office/officeart/2008/layout/CircularPictureCallout"/>
    <dgm:cxn modelId="{4691F0E3-7CFF-A646-ABD9-2BA008948687}" type="presParOf" srcId="{894C6A8F-9D74-4045-ABC4-F886BD9DF1B4}" destId="{8AD20BA3-F04B-324D-955B-EF02F27E1180}" srcOrd="6" destOrd="0" presId="urn:microsoft.com/office/officeart/2008/layout/CircularPictureCallout"/>
    <dgm:cxn modelId="{94376033-7B4B-6042-BACD-50DA282BA358}" type="presParOf" srcId="{894C6A8F-9D74-4045-ABC4-F886BD9DF1B4}" destId="{B915977B-1D42-5048-919B-BD7AC359ED8E}" srcOrd="7" destOrd="0" presId="urn:microsoft.com/office/officeart/2008/layout/CircularPictureCallout"/>
    <dgm:cxn modelId="{37C014E6-6EB4-E54E-9F2F-16872CA2C19C}" type="presParOf" srcId="{B915977B-1D42-5048-919B-BD7AC359ED8E}" destId="{FF378C54-5C00-A040-B7DD-3594C71AA035}" srcOrd="0" destOrd="0" presId="urn:microsoft.com/office/officeart/2008/layout/CircularPictureCallout"/>
    <dgm:cxn modelId="{EDC28BD0-2A19-0741-AC5F-D0825AFE269D}" type="presParOf" srcId="{894C6A8F-9D74-4045-ABC4-F886BD9DF1B4}" destId="{B8EC4677-C1E7-144D-A8E4-146DE6F3F6D0}" srcOrd="8" destOrd="0" presId="urn:microsoft.com/office/officeart/2008/layout/CircularPictureCallout"/>
    <dgm:cxn modelId="{DCA8C4C4-632A-0245-998E-C14309E84DD7}" type="presParOf" srcId="{B8EC4677-C1E7-144D-A8E4-146DE6F3F6D0}" destId="{72D391D2-3037-2B41-B954-D6E60390699F}" srcOrd="0" destOrd="0" presId="urn:microsoft.com/office/officeart/2008/layout/CircularPictureCallout"/>
    <dgm:cxn modelId="{972B0608-D023-7C4A-BB98-9A97F2C4AE7D}" type="presParOf" srcId="{894C6A8F-9D74-4045-ABC4-F886BD9DF1B4}" destId="{4C959C91-9D6B-E14A-A9C4-9131006493BE}" srcOrd="9" destOrd="0" presId="urn:microsoft.com/office/officeart/2008/layout/CircularPictureCallout"/>
    <dgm:cxn modelId="{61D597D5-97EA-B048-8D65-7BB9ACA42448}" type="presParOf" srcId="{894C6A8F-9D74-4045-ABC4-F886BD9DF1B4}" destId="{760D00E3-1C65-174D-A1DD-16B783D56F28}" srcOrd="10" destOrd="0" presId="urn:microsoft.com/office/officeart/2008/layout/CircularPictureCallout"/>
    <dgm:cxn modelId="{FA713361-E17E-454B-A00D-553F0A9BC0D5}" type="presParOf" srcId="{760D00E3-1C65-174D-A1DD-16B783D56F28}" destId="{0A7B44A7-79E2-6F45-80A5-2D2A7FA71508}" srcOrd="0" destOrd="0" presId="urn:microsoft.com/office/officeart/2008/layout/CircularPictureCallout"/>
    <dgm:cxn modelId="{D1A77B17-62B2-6349-8C59-C71E5D84AB54}" type="presParOf" srcId="{894C6A8F-9D74-4045-ABC4-F886BD9DF1B4}" destId="{AF7A765F-BBF5-3248-81BC-8ACB7C46B6F7}" srcOrd="11" destOrd="0" presId="urn:microsoft.com/office/officeart/2008/layout/CircularPictureCallout"/>
    <dgm:cxn modelId="{96A6315B-49B7-0C46-93FD-64E53396D160}" type="presParOf" srcId="{AF7A765F-BBF5-3248-81BC-8ACB7C46B6F7}" destId="{9C0096C3-C219-7C41-B069-96FCCCE68FEC}" srcOrd="0" destOrd="0" presId="urn:microsoft.com/office/officeart/2008/layout/CircularPictureCallout"/>
    <dgm:cxn modelId="{5A675CB9-115E-9545-9470-51A760544837}" type="presParOf" srcId="{894C6A8F-9D74-4045-ABC4-F886BD9DF1B4}" destId="{C5250280-F442-0C49-B1EE-6F982E21F833}" srcOrd="12" destOrd="0" presId="urn:microsoft.com/office/officeart/2008/layout/CircularPictureCallout"/>
    <dgm:cxn modelId="{319CE187-8EA1-BB46-8569-30A94BD3921F}" type="presParOf" srcId="{894C6A8F-9D74-4045-ABC4-F886BD9DF1B4}" destId="{2172DF25-3A9C-5B4B-8157-150BE2F56924}" srcOrd="13" destOrd="0" presId="urn:microsoft.com/office/officeart/2008/layout/CircularPictureCallout"/>
    <dgm:cxn modelId="{D5607443-E079-D240-ACB5-4366CF286DF6}" type="presParOf" srcId="{2172DF25-3A9C-5B4B-8157-150BE2F56924}" destId="{CFAA5477-9521-844C-A0AF-66E4D1EC888E}" srcOrd="0" destOrd="0" presId="urn:microsoft.com/office/officeart/2008/layout/CircularPictureCallout"/>
    <dgm:cxn modelId="{77F769D1-DCE2-0947-950A-9F8A0F0E135F}" type="presParOf" srcId="{894C6A8F-9D74-4045-ABC4-F886BD9DF1B4}" destId="{202A2745-ECD3-5B42-B041-9FB3062635CA}" srcOrd="14" destOrd="0" presId="urn:microsoft.com/office/officeart/2008/layout/CircularPictureCallout"/>
    <dgm:cxn modelId="{5099032E-2BD8-554E-A7B0-2F05F66B9B25}" type="presParOf" srcId="{202A2745-ECD3-5B42-B041-9FB3062635CA}" destId="{0F75A249-283F-8443-AB26-B39CAC692BD9}" srcOrd="0" destOrd="0" presId="urn:microsoft.com/office/officeart/2008/layout/CircularPictureCallout"/>
    <dgm:cxn modelId="{B95F1BC4-D0D5-1043-9703-5B6006BF64C0}" type="presParOf" srcId="{894C6A8F-9D74-4045-ABC4-F886BD9DF1B4}" destId="{9F09D3A7-CEA8-2C40-84CC-E223C5D4E259}" srcOrd="15" destOrd="0" presId="urn:microsoft.com/office/officeart/2008/layout/CircularPictureCallout"/>
    <dgm:cxn modelId="{ABC19F20-688A-954E-9123-DD84808FDB92}" type="presParOf" srcId="{894C6A8F-9D74-4045-ABC4-F886BD9DF1B4}" destId="{9D2C52C0-34BF-0E48-8E4A-548229B890D0}" srcOrd="16" destOrd="0" presId="urn:microsoft.com/office/officeart/2008/layout/CircularPictureCallout"/>
    <dgm:cxn modelId="{4C4B6996-62FF-114E-9A8F-859D940B56A6}" type="presParOf" srcId="{9D2C52C0-34BF-0E48-8E4A-548229B890D0}" destId="{40B8655D-3531-F942-B046-4EC5E754E0B1}" srcOrd="0"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BD1577-7361-CA45-AD37-119F22158BE0}" type="doc">
      <dgm:prSet loTypeId="urn:microsoft.com/office/officeart/2008/layout/CircularPictureCallout" loCatId="" qsTypeId="urn:microsoft.com/office/officeart/2005/8/quickstyle/simple1" qsCatId="simple" csTypeId="urn:microsoft.com/office/officeart/2005/8/colors/accent1_2" csCatId="accent1" phldr="1"/>
      <dgm:spPr/>
    </dgm:pt>
    <dgm:pt modelId="{A2434D40-4D12-6F40-A758-2B67ED122D23}">
      <dgm:prSet phldrT="[Text]"/>
      <dgm:spPr/>
      <dgm:t>
        <a:bodyPr/>
        <a:lstStyle/>
        <a:p>
          <a:r>
            <a:rPr lang="en-US" dirty="0"/>
            <a:t>Preservation</a:t>
          </a:r>
        </a:p>
      </dgm:t>
    </dgm:pt>
    <dgm:pt modelId="{E22070FB-CDE6-B145-A4C1-EA17AE17796D}" type="parTrans" cxnId="{FC5F26A1-411D-DD46-8FBA-A87D85EBBA61}">
      <dgm:prSet/>
      <dgm:spPr/>
      <dgm:t>
        <a:bodyPr/>
        <a:lstStyle/>
        <a:p>
          <a:endParaRPr lang="en-US"/>
        </a:p>
      </dgm:t>
    </dgm:pt>
    <dgm:pt modelId="{5C41E17A-1017-A949-9509-56997EB98449}" type="sibTrans" cxnId="{FC5F26A1-411D-DD46-8FBA-A87D85EBBA61}">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t>
        <a:bodyPr/>
        <a:lstStyle/>
        <a:p>
          <a:endParaRPr lang="en-US"/>
        </a:p>
      </dgm:t>
    </dgm:pt>
    <dgm:pt modelId="{83F23FD9-E738-9F4C-942C-8B4A71072FBE}">
      <dgm:prSet phldrT="[Text]"/>
      <dgm:spPr/>
      <dgm:t>
        <a:bodyPr/>
        <a:lstStyle/>
        <a:p>
          <a:r>
            <a:rPr lang="en-US" b="1" dirty="0">
              <a:solidFill>
                <a:schemeClr val="tx1"/>
              </a:solidFill>
            </a:rPr>
            <a:t>The HathiTrust Collections </a:t>
          </a:r>
        </a:p>
      </dgm:t>
    </dgm:pt>
    <dgm:pt modelId="{50E22154-35B4-2341-A26A-447BA6C406FE}" type="parTrans" cxnId="{276562D2-8892-314B-ADE2-AE32CC6FF788}">
      <dgm:prSet/>
      <dgm:spPr/>
      <dgm:t>
        <a:bodyPr/>
        <a:lstStyle/>
        <a:p>
          <a:endParaRPr lang="en-US"/>
        </a:p>
      </dgm:t>
    </dgm:pt>
    <dgm:pt modelId="{BE625A8A-AAA9-B04C-A4B2-C839309BEB6A}" type="sibTrans" cxnId="{276562D2-8892-314B-ADE2-AE32CC6FF788}">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t>
        <a:bodyPr/>
        <a:lstStyle/>
        <a:p>
          <a:endParaRPr lang="en-US"/>
        </a:p>
      </dgm:t>
    </dgm:pt>
    <dgm:pt modelId="{13EB2408-D3E3-2147-B6BA-F72CF02EC2C4}">
      <dgm:prSet/>
      <dgm:spPr/>
      <dgm:t>
        <a:bodyPr/>
        <a:lstStyle/>
        <a:p>
          <a:r>
            <a:rPr lang="en-US" dirty="0"/>
            <a:t>Text &amp; Data Mining </a:t>
          </a:r>
          <a:r>
            <a:rPr lang="en-US" dirty="0" err="1"/>
            <a:t>Svcs</a:t>
          </a:r>
          <a:endParaRPr lang="en-US" dirty="0"/>
        </a:p>
      </dgm:t>
    </dgm:pt>
    <dgm:pt modelId="{EDB1D79C-3A97-D148-9F9F-B7A307BA793B}" type="parTrans" cxnId="{4BAA0E08-CA11-6A45-B682-03C602CF6D5D}">
      <dgm:prSet/>
      <dgm:spPr/>
      <dgm:t>
        <a:bodyPr/>
        <a:lstStyle/>
        <a:p>
          <a:endParaRPr lang="en-US"/>
        </a:p>
      </dgm:t>
    </dgm:pt>
    <dgm:pt modelId="{A7D98917-4B61-2143-A0A6-D5BCE906EA0E}" type="sibTrans" cxnId="{4BAA0E08-CA11-6A45-B682-03C602CF6D5D}">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t>
        <a:bodyPr/>
        <a:lstStyle/>
        <a:p>
          <a:endParaRPr lang="en-US"/>
        </a:p>
      </dgm:t>
    </dgm:pt>
    <dgm:pt modelId="{C1C403D2-49A2-6848-A838-E035FA520DDA}">
      <dgm:prSet/>
      <dgm:spPr/>
      <dgm:t>
        <a:bodyPr/>
        <a:lstStyle/>
        <a:p>
          <a:r>
            <a:rPr lang="en-US" dirty="0"/>
            <a:t>Collection Management</a:t>
          </a:r>
        </a:p>
      </dgm:t>
    </dgm:pt>
    <dgm:pt modelId="{778CE5E3-D5F9-3142-A274-EE9E9D4E8C9E}" type="parTrans" cxnId="{82985041-80D1-CB45-A4F0-67B5805DC572}">
      <dgm:prSet/>
      <dgm:spPr/>
      <dgm:t>
        <a:bodyPr/>
        <a:lstStyle/>
        <a:p>
          <a:endParaRPr lang="en-US"/>
        </a:p>
      </dgm:t>
    </dgm:pt>
    <dgm:pt modelId="{6FDA3E14-23D2-3141-919A-8A3C5BFC5EDF}" type="sibTrans" cxnId="{82985041-80D1-CB45-A4F0-67B5805DC572}">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t>
        <a:bodyPr/>
        <a:lstStyle/>
        <a:p>
          <a:endParaRPr lang="en-US"/>
        </a:p>
      </dgm:t>
    </dgm:pt>
    <dgm:pt modelId="{CF97556A-B845-954C-A76B-1B93C421C5F9}">
      <dgm:prSet/>
      <dgm:spPr/>
      <dgm:t>
        <a:bodyPr/>
        <a:lstStyle/>
        <a:p>
          <a:r>
            <a:rPr lang="en-US" dirty="0"/>
            <a:t>Rights Management</a:t>
          </a:r>
        </a:p>
      </dgm:t>
    </dgm:pt>
    <dgm:pt modelId="{BA18448E-4AED-0746-8F04-3BD850A49604}" type="parTrans" cxnId="{438C642D-196D-1E4B-956D-211E7D8D5096}">
      <dgm:prSet/>
      <dgm:spPr/>
      <dgm:t>
        <a:bodyPr/>
        <a:lstStyle/>
        <a:p>
          <a:endParaRPr lang="en-US"/>
        </a:p>
      </dgm:t>
    </dgm:pt>
    <dgm:pt modelId="{84268208-B4CA-F847-99EB-2C2C396244E3}" type="sibTrans" cxnId="{438C642D-196D-1E4B-956D-211E7D8D5096}">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t>
        <a:bodyPr/>
        <a:lstStyle/>
        <a:p>
          <a:endParaRPr lang="en-US"/>
        </a:p>
      </dgm:t>
    </dgm:pt>
    <dgm:pt modelId="{5045668A-0247-7147-B6E2-E906D1F19CC1}">
      <dgm:prSet/>
      <dgm:spPr/>
      <dgm:t>
        <a:bodyPr/>
        <a:lstStyle/>
        <a:p>
          <a:r>
            <a:rPr lang="en-US" dirty="0"/>
            <a:t>Discovery &amp; Access</a:t>
          </a:r>
        </a:p>
      </dgm:t>
    </dgm:pt>
    <dgm:pt modelId="{7071FDFE-4C0E-5D45-8EA9-9091BD4BF6B2}" type="parTrans" cxnId="{E62B96D7-C109-224F-BD89-34195BC4168B}">
      <dgm:prSet/>
      <dgm:spPr/>
      <dgm:t>
        <a:bodyPr/>
        <a:lstStyle/>
        <a:p>
          <a:endParaRPr lang="en-US"/>
        </a:p>
      </dgm:t>
    </dgm:pt>
    <dgm:pt modelId="{BAAD315E-46FD-054F-A6EA-29237D3E294C}" type="sibTrans" cxnId="{E62B96D7-C109-224F-BD89-34195BC4168B}">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t>
        <a:bodyPr/>
        <a:lstStyle/>
        <a:p>
          <a:endParaRPr lang="en-US"/>
        </a:p>
      </dgm:t>
    </dgm:pt>
    <dgm:pt modelId="{2314CC16-BEE8-C94E-9153-62BC908E215A}" type="pres">
      <dgm:prSet presAssocID="{BFBD1577-7361-CA45-AD37-119F22158BE0}" presName="Name0" presStyleCnt="0">
        <dgm:presLayoutVars>
          <dgm:chMax val="7"/>
          <dgm:chPref val="7"/>
          <dgm:dir/>
        </dgm:presLayoutVars>
      </dgm:prSet>
      <dgm:spPr/>
    </dgm:pt>
    <dgm:pt modelId="{894C6A8F-9D74-4045-ABC4-F886BD9DF1B4}" type="pres">
      <dgm:prSet presAssocID="{BFBD1577-7361-CA45-AD37-119F22158BE0}" presName="Name1" presStyleCnt="0"/>
      <dgm:spPr/>
    </dgm:pt>
    <dgm:pt modelId="{A5575560-6BEA-964F-9F83-A646497F473B}" type="pres">
      <dgm:prSet presAssocID="{BE625A8A-AAA9-B04C-A4B2-C839309BEB6A}" presName="picture_1" presStyleCnt="0"/>
      <dgm:spPr/>
    </dgm:pt>
    <dgm:pt modelId="{EC9CE288-6B53-0F41-AA7B-97EBE44A6FF6}" type="pres">
      <dgm:prSet presAssocID="{BE625A8A-AAA9-B04C-A4B2-C839309BEB6A}" presName="pictureRepeatNode" presStyleLbl="alignImgPlace1" presStyleIdx="0" presStyleCnt="6"/>
      <dgm:spPr/>
    </dgm:pt>
    <dgm:pt modelId="{B89A3B8F-7D89-F849-89F8-9B828E374101}" type="pres">
      <dgm:prSet presAssocID="{83F23FD9-E738-9F4C-942C-8B4A71072FBE}" presName="text_1" presStyleLbl="node1" presStyleIdx="0" presStyleCnt="0" custScaleX="140130" custScaleY="46930" custLinFactNeighborX="-4136" custLinFactNeighborY="95254">
        <dgm:presLayoutVars>
          <dgm:bulletEnabled val="1"/>
        </dgm:presLayoutVars>
      </dgm:prSet>
      <dgm:spPr/>
    </dgm:pt>
    <dgm:pt modelId="{C6418BB4-0B05-8F42-8276-104A64CA5B2A}" type="pres">
      <dgm:prSet presAssocID="{A7D98917-4B61-2143-A0A6-D5BCE906EA0E}" presName="picture_2" presStyleCnt="0"/>
      <dgm:spPr/>
    </dgm:pt>
    <dgm:pt modelId="{34251BE0-514E-254E-BF20-4B25E30C6F09}" type="pres">
      <dgm:prSet presAssocID="{A7D98917-4B61-2143-A0A6-D5BCE906EA0E}" presName="pictureRepeatNode" presStyleLbl="alignImgPlace1" presStyleIdx="1" presStyleCnt="6"/>
      <dgm:spPr/>
    </dgm:pt>
    <dgm:pt modelId="{858B2F84-91FB-284D-A0B6-526CF3EDA7EF}" type="pres">
      <dgm:prSet presAssocID="{13EB2408-D3E3-2147-B6BA-F72CF02EC2C4}" presName="line_2" presStyleLbl="parChTrans1D1" presStyleIdx="0" presStyleCnt="5"/>
      <dgm:spPr/>
    </dgm:pt>
    <dgm:pt modelId="{B961AB15-F81D-DE4F-9B40-D7B18876F1FC}" type="pres">
      <dgm:prSet presAssocID="{13EB2408-D3E3-2147-B6BA-F72CF02EC2C4}" presName="textparent_2" presStyleLbl="node1" presStyleIdx="0" presStyleCnt="0"/>
      <dgm:spPr/>
    </dgm:pt>
    <dgm:pt modelId="{65F8B34F-7078-B549-B283-36949A53CF29}" type="pres">
      <dgm:prSet presAssocID="{13EB2408-D3E3-2147-B6BA-F72CF02EC2C4}" presName="text_2" presStyleLbl="revTx" presStyleIdx="0" presStyleCnt="5">
        <dgm:presLayoutVars>
          <dgm:bulletEnabled val="1"/>
        </dgm:presLayoutVars>
      </dgm:prSet>
      <dgm:spPr/>
    </dgm:pt>
    <dgm:pt modelId="{780BE5D9-44DF-7C4D-B407-246B57A75017}" type="pres">
      <dgm:prSet presAssocID="{6FDA3E14-23D2-3141-919A-8A3C5BFC5EDF}" presName="picture_3" presStyleCnt="0"/>
      <dgm:spPr/>
    </dgm:pt>
    <dgm:pt modelId="{F6DAFC22-B7BD-2840-8F56-1C68D475A4A3}" type="pres">
      <dgm:prSet presAssocID="{6FDA3E14-23D2-3141-919A-8A3C5BFC5EDF}" presName="pictureRepeatNode" presStyleLbl="alignImgPlace1" presStyleIdx="2" presStyleCnt="6"/>
      <dgm:spPr/>
    </dgm:pt>
    <dgm:pt modelId="{8AD20BA3-F04B-324D-955B-EF02F27E1180}" type="pres">
      <dgm:prSet presAssocID="{C1C403D2-49A2-6848-A838-E035FA520DDA}" presName="line_3" presStyleLbl="parChTrans1D1" presStyleIdx="1" presStyleCnt="5"/>
      <dgm:spPr/>
    </dgm:pt>
    <dgm:pt modelId="{B915977B-1D42-5048-919B-BD7AC359ED8E}" type="pres">
      <dgm:prSet presAssocID="{C1C403D2-49A2-6848-A838-E035FA520DDA}" presName="textparent_3" presStyleLbl="node1" presStyleIdx="0" presStyleCnt="0"/>
      <dgm:spPr/>
    </dgm:pt>
    <dgm:pt modelId="{FF378C54-5C00-A040-B7DD-3594C71AA035}" type="pres">
      <dgm:prSet presAssocID="{C1C403D2-49A2-6848-A838-E035FA520DDA}" presName="text_3" presStyleLbl="revTx" presStyleIdx="1" presStyleCnt="5">
        <dgm:presLayoutVars>
          <dgm:bulletEnabled val="1"/>
        </dgm:presLayoutVars>
      </dgm:prSet>
      <dgm:spPr/>
    </dgm:pt>
    <dgm:pt modelId="{B8EC4677-C1E7-144D-A8E4-146DE6F3F6D0}" type="pres">
      <dgm:prSet presAssocID="{BAAD315E-46FD-054F-A6EA-29237D3E294C}" presName="picture_4" presStyleCnt="0"/>
      <dgm:spPr/>
    </dgm:pt>
    <dgm:pt modelId="{72D391D2-3037-2B41-B954-D6E60390699F}" type="pres">
      <dgm:prSet presAssocID="{BAAD315E-46FD-054F-A6EA-29237D3E294C}" presName="pictureRepeatNode" presStyleLbl="alignImgPlace1" presStyleIdx="3" presStyleCnt="6"/>
      <dgm:spPr/>
    </dgm:pt>
    <dgm:pt modelId="{4C959C91-9D6B-E14A-A9C4-9131006493BE}" type="pres">
      <dgm:prSet presAssocID="{5045668A-0247-7147-B6E2-E906D1F19CC1}" presName="line_4" presStyleLbl="parChTrans1D1" presStyleIdx="2" presStyleCnt="5"/>
      <dgm:spPr/>
    </dgm:pt>
    <dgm:pt modelId="{760D00E3-1C65-174D-A1DD-16B783D56F28}" type="pres">
      <dgm:prSet presAssocID="{5045668A-0247-7147-B6E2-E906D1F19CC1}" presName="textparent_4" presStyleLbl="node1" presStyleIdx="0" presStyleCnt="0"/>
      <dgm:spPr/>
    </dgm:pt>
    <dgm:pt modelId="{0A7B44A7-79E2-6F45-80A5-2D2A7FA71508}" type="pres">
      <dgm:prSet presAssocID="{5045668A-0247-7147-B6E2-E906D1F19CC1}" presName="text_4" presStyleLbl="revTx" presStyleIdx="2" presStyleCnt="5">
        <dgm:presLayoutVars>
          <dgm:bulletEnabled val="1"/>
        </dgm:presLayoutVars>
      </dgm:prSet>
      <dgm:spPr/>
    </dgm:pt>
    <dgm:pt modelId="{AF7A765F-BBF5-3248-81BC-8ACB7C46B6F7}" type="pres">
      <dgm:prSet presAssocID="{84268208-B4CA-F847-99EB-2C2C396244E3}" presName="picture_5" presStyleCnt="0"/>
      <dgm:spPr/>
    </dgm:pt>
    <dgm:pt modelId="{9C0096C3-C219-7C41-B069-96FCCCE68FEC}" type="pres">
      <dgm:prSet presAssocID="{84268208-B4CA-F847-99EB-2C2C396244E3}" presName="pictureRepeatNode" presStyleLbl="alignImgPlace1" presStyleIdx="4" presStyleCnt="6"/>
      <dgm:spPr/>
    </dgm:pt>
    <dgm:pt modelId="{C5250280-F442-0C49-B1EE-6F982E21F833}" type="pres">
      <dgm:prSet presAssocID="{CF97556A-B845-954C-A76B-1B93C421C5F9}" presName="line_5" presStyleLbl="parChTrans1D1" presStyleIdx="3" presStyleCnt="5"/>
      <dgm:spPr/>
    </dgm:pt>
    <dgm:pt modelId="{2172DF25-3A9C-5B4B-8157-150BE2F56924}" type="pres">
      <dgm:prSet presAssocID="{CF97556A-B845-954C-A76B-1B93C421C5F9}" presName="textparent_5" presStyleLbl="node1" presStyleIdx="0" presStyleCnt="0"/>
      <dgm:spPr/>
    </dgm:pt>
    <dgm:pt modelId="{CFAA5477-9521-844C-A0AF-66E4D1EC888E}" type="pres">
      <dgm:prSet presAssocID="{CF97556A-B845-954C-A76B-1B93C421C5F9}" presName="text_5" presStyleLbl="revTx" presStyleIdx="3" presStyleCnt="5">
        <dgm:presLayoutVars>
          <dgm:bulletEnabled val="1"/>
        </dgm:presLayoutVars>
      </dgm:prSet>
      <dgm:spPr/>
    </dgm:pt>
    <dgm:pt modelId="{202A2745-ECD3-5B42-B041-9FB3062635CA}" type="pres">
      <dgm:prSet presAssocID="{5C41E17A-1017-A949-9509-56997EB98449}" presName="picture_6" presStyleCnt="0"/>
      <dgm:spPr/>
    </dgm:pt>
    <dgm:pt modelId="{0F75A249-283F-8443-AB26-B39CAC692BD9}" type="pres">
      <dgm:prSet presAssocID="{5C41E17A-1017-A949-9509-56997EB98449}" presName="pictureRepeatNode" presStyleLbl="alignImgPlace1" presStyleIdx="5" presStyleCnt="6"/>
      <dgm:spPr/>
    </dgm:pt>
    <dgm:pt modelId="{9F09D3A7-CEA8-2C40-84CC-E223C5D4E259}" type="pres">
      <dgm:prSet presAssocID="{A2434D40-4D12-6F40-A758-2B67ED122D23}" presName="line_6" presStyleLbl="parChTrans1D1" presStyleIdx="4" presStyleCnt="5"/>
      <dgm:spPr/>
    </dgm:pt>
    <dgm:pt modelId="{9D2C52C0-34BF-0E48-8E4A-548229B890D0}" type="pres">
      <dgm:prSet presAssocID="{A2434D40-4D12-6F40-A758-2B67ED122D23}" presName="textparent_6" presStyleLbl="node1" presStyleIdx="0" presStyleCnt="0"/>
      <dgm:spPr/>
    </dgm:pt>
    <dgm:pt modelId="{40B8655D-3531-F942-B046-4EC5E754E0B1}" type="pres">
      <dgm:prSet presAssocID="{A2434D40-4D12-6F40-A758-2B67ED122D23}" presName="text_6" presStyleLbl="revTx" presStyleIdx="4" presStyleCnt="5">
        <dgm:presLayoutVars>
          <dgm:bulletEnabled val="1"/>
        </dgm:presLayoutVars>
      </dgm:prSet>
      <dgm:spPr/>
    </dgm:pt>
  </dgm:ptLst>
  <dgm:cxnLst>
    <dgm:cxn modelId="{4BAA0E08-CA11-6A45-B682-03C602CF6D5D}" srcId="{BFBD1577-7361-CA45-AD37-119F22158BE0}" destId="{13EB2408-D3E3-2147-B6BA-F72CF02EC2C4}" srcOrd="1" destOrd="0" parTransId="{EDB1D79C-3A97-D148-9F9F-B7A307BA793B}" sibTransId="{A7D98917-4B61-2143-A0A6-D5BCE906EA0E}"/>
    <dgm:cxn modelId="{78AE6F0B-F380-7E4C-8A83-F9F125CE3772}" type="presOf" srcId="{BAAD315E-46FD-054F-A6EA-29237D3E294C}" destId="{72D391D2-3037-2B41-B954-D6E60390699F}" srcOrd="0" destOrd="0" presId="urn:microsoft.com/office/officeart/2008/layout/CircularPictureCallout"/>
    <dgm:cxn modelId="{B0ED110C-ABC5-B741-89AA-48821545F91A}" type="presOf" srcId="{C1C403D2-49A2-6848-A838-E035FA520DDA}" destId="{FF378C54-5C00-A040-B7DD-3594C71AA035}" srcOrd="0" destOrd="0" presId="urn:microsoft.com/office/officeart/2008/layout/CircularPictureCallout"/>
    <dgm:cxn modelId="{F13E2A1D-C319-B34D-96CA-7D312A4A1A6E}" type="presOf" srcId="{BE625A8A-AAA9-B04C-A4B2-C839309BEB6A}" destId="{EC9CE288-6B53-0F41-AA7B-97EBE44A6FF6}" srcOrd="0" destOrd="0" presId="urn:microsoft.com/office/officeart/2008/layout/CircularPictureCallout"/>
    <dgm:cxn modelId="{438C642D-196D-1E4B-956D-211E7D8D5096}" srcId="{BFBD1577-7361-CA45-AD37-119F22158BE0}" destId="{CF97556A-B845-954C-A76B-1B93C421C5F9}" srcOrd="4" destOrd="0" parTransId="{BA18448E-4AED-0746-8F04-3BD850A49604}" sibTransId="{84268208-B4CA-F847-99EB-2C2C396244E3}"/>
    <dgm:cxn modelId="{82985041-80D1-CB45-A4F0-67B5805DC572}" srcId="{BFBD1577-7361-CA45-AD37-119F22158BE0}" destId="{C1C403D2-49A2-6848-A838-E035FA520DDA}" srcOrd="2" destOrd="0" parTransId="{778CE5E3-D5F9-3142-A274-EE9E9D4E8C9E}" sibTransId="{6FDA3E14-23D2-3141-919A-8A3C5BFC5EDF}"/>
    <dgm:cxn modelId="{31069E5E-0AE5-8A42-A843-C0CE91FA134C}" type="presOf" srcId="{5045668A-0247-7147-B6E2-E906D1F19CC1}" destId="{0A7B44A7-79E2-6F45-80A5-2D2A7FA71508}" srcOrd="0" destOrd="0" presId="urn:microsoft.com/office/officeart/2008/layout/CircularPictureCallout"/>
    <dgm:cxn modelId="{95D4426C-FCEA-5B42-8C13-62082CA217D3}" type="presOf" srcId="{5C41E17A-1017-A949-9509-56997EB98449}" destId="{0F75A249-283F-8443-AB26-B39CAC692BD9}" srcOrd="0" destOrd="0" presId="urn:microsoft.com/office/officeart/2008/layout/CircularPictureCallout"/>
    <dgm:cxn modelId="{A75E3276-FB1B-2746-B576-ACE29699B223}" type="presOf" srcId="{83F23FD9-E738-9F4C-942C-8B4A71072FBE}" destId="{B89A3B8F-7D89-F849-89F8-9B828E374101}" srcOrd="0" destOrd="0" presId="urn:microsoft.com/office/officeart/2008/layout/CircularPictureCallout"/>
    <dgm:cxn modelId="{F2DDF277-9F8E-7E4E-87BA-847AB62AC317}" type="presOf" srcId="{A7D98917-4B61-2143-A0A6-D5BCE906EA0E}" destId="{34251BE0-514E-254E-BF20-4B25E30C6F09}" srcOrd="0" destOrd="0" presId="urn:microsoft.com/office/officeart/2008/layout/CircularPictureCallout"/>
    <dgm:cxn modelId="{FC5F26A1-411D-DD46-8FBA-A87D85EBBA61}" srcId="{BFBD1577-7361-CA45-AD37-119F22158BE0}" destId="{A2434D40-4D12-6F40-A758-2B67ED122D23}" srcOrd="5" destOrd="0" parTransId="{E22070FB-CDE6-B145-A4C1-EA17AE17796D}" sibTransId="{5C41E17A-1017-A949-9509-56997EB98449}"/>
    <dgm:cxn modelId="{6DCAD3B6-F4F4-094E-9ACA-7E647A5D8465}" type="presOf" srcId="{13EB2408-D3E3-2147-B6BA-F72CF02EC2C4}" destId="{65F8B34F-7078-B549-B283-36949A53CF29}" srcOrd="0" destOrd="0" presId="urn:microsoft.com/office/officeart/2008/layout/CircularPictureCallout"/>
    <dgm:cxn modelId="{276562D2-8892-314B-ADE2-AE32CC6FF788}" srcId="{BFBD1577-7361-CA45-AD37-119F22158BE0}" destId="{83F23FD9-E738-9F4C-942C-8B4A71072FBE}" srcOrd="0" destOrd="0" parTransId="{50E22154-35B4-2341-A26A-447BA6C406FE}" sibTransId="{BE625A8A-AAA9-B04C-A4B2-C839309BEB6A}"/>
    <dgm:cxn modelId="{E62B96D7-C109-224F-BD89-34195BC4168B}" srcId="{BFBD1577-7361-CA45-AD37-119F22158BE0}" destId="{5045668A-0247-7147-B6E2-E906D1F19CC1}" srcOrd="3" destOrd="0" parTransId="{7071FDFE-4C0E-5D45-8EA9-9091BD4BF6B2}" sibTransId="{BAAD315E-46FD-054F-A6EA-29237D3E294C}"/>
    <dgm:cxn modelId="{AFADF0E1-E147-174B-BD6F-1F9EF67F17A7}" type="presOf" srcId="{6FDA3E14-23D2-3141-919A-8A3C5BFC5EDF}" destId="{F6DAFC22-B7BD-2840-8F56-1C68D475A4A3}" srcOrd="0" destOrd="0" presId="urn:microsoft.com/office/officeart/2008/layout/CircularPictureCallout"/>
    <dgm:cxn modelId="{60846BE8-AB46-1C4C-88AE-6B661B04F597}" type="presOf" srcId="{CF97556A-B845-954C-A76B-1B93C421C5F9}" destId="{CFAA5477-9521-844C-A0AF-66E4D1EC888E}" srcOrd="0" destOrd="0" presId="urn:microsoft.com/office/officeart/2008/layout/CircularPictureCallout"/>
    <dgm:cxn modelId="{7E9874EC-4572-9842-A5B3-0E3B68BF8EC8}" type="presOf" srcId="{A2434D40-4D12-6F40-A758-2B67ED122D23}" destId="{40B8655D-3531-F942-B046-4EC5E754E0B1}" srcOrd="0" destOrd="0" presId="urn:microsoft.com/office/officeart/2008/layout/CircularPictureCallout"/>
    <dgm:cxn modelId="{37CA62F0-A044-8241-9300-A97E2AEA6C32}" type="presOf" srcId="{BFBD1577-7361-CA45-AD37-119F22158BE0}" destId="{2314CC16-BEE8-C94E-9153-62BC908E215A}" srcOrd="0" destOrd="0" presId="urn:microsoft.com/office/officeart/2008/layout/CircularPictureCallout"/>
    <dgm:cxn modelId="{8A071AF2-66B7-654A-A988-A320CDF12561}" type="presOf" srcId="{84268208-B4CA-F847-99EB-2C2C396244E3}" destId="{9C0096C3-C219-7C41-B069-96FCCCE68FEC}" srcOrd="0" destOrd="0" presId="urn:microsoft.com/office/officeart/2008/layout/CircularPictureCallout"/>
    <dgm:cxn modelId="{F5FE7B20-C36C-4346-9171-816829D2AAA1}" type="presParOf" srcId="{2314CC16-BEE8-C94E-9153-62BC908E215A}" destId="{894C6A8F-9D74-4045-ABC4-F886BD9DF1B4}" srcOrd="0" destOrd="0" presId="urn:microsoft.com/office/officeart/2008/layout/CircularPictureCallout"/>
    <dgm:cxn modelId="{E5709965-192A-1648-B2BA-6C9C9A54FA47}" type="presParOf" srcId="{894C6A8F-9D74-4045-ABC4-F886BD9DF1B4}" destId="{A5575560-6BEA-964F-9F83-A646497F473B}" srcOrd="0" destOrd="0" presId="urn:microsoft.com/office/officeart/2008/layout/CircularPictureCallout"/>
    <dgm:cxn modelId="{DF62DC54-E1EA-C94D-B498-D10AF31B0B91}" type="presParOf" srcId="{A5575560-6BEA-964F-9F83-A646497F473B}" destId="{EC9CE288-6B53-0F41-AA7B-97EBE44A6FF6}" srcOrd="0" destOrd="0" presId="urn:microsoft.com/office/officeart/2008/layout/CircularPictureCallout"/>
    <dgm:cxn modelId="{C934A66E-0B39-6644-BAFA-7AD6356C0E06}" type="presParOf" srcId="{894C6A8F-9D74-4045-ABC4-F886BD9DF1B4}" destId="{B89A3B8F-7D89-F849-89F8-9B828E374101}" srcOrd="1" destOrd="0" presId="urn:microsoft.com/office/officeart/2008/layout/CircularPictureCallout"/>
    <dgm:cxn modelId="{802DE0BE-5CAF-E948-96AA-6F42F5CA4CED}" type="presParOf" srcId="{894C6A8F-9D74-4045-ABC4-F886BD9DF1B4}" destId="{C6418BB4-0B05-8F42-8276-104A64CA5B2A}" srcOrd="2" destOrd="0" presId="urn:microsoft.com/office/officeart/2008/layout/CircularPictureCallout"/>
    <dgm:cxn modelId="{52D55EC9-B538-1143-B5F2-76BAF3E607C7}" type="presParOf" srcId="{C6418BB4-0B05-8F42-8276-104A64CA5B2A}" destId="{34251BE0-514E-254E-BF20-4B25E30C6F09}" srcOrd="0" destOrd="0" presId="urn:microsoft.com/office/officeart/2008/layout/CircularPictureCallout"/>
    <dgm:cxn modelId="{61FAA041-6E14-CF42-98D7-CCB08AEF5C1F}" type="presParOf" srcId="{894C6A8F-9D74-4045-ABC4-F886BD9DF1B4}" destId="{858B2F84-91FB-284D-A0B6-526CF3EDA7EF}" srcOrd="3" destOrd="0" presId="urn:microsoft.com/office/officeart/2008/layout/CircularPictureCallout"/>
    <dgm:cxn modelId="{0E5211FF-4C54-DE4F-AFC8-59094E4C21DD}" type="presParOf" srcId="{894C6A8F-9D74-4045-ABC4-F886BD9DF1B4}" destId="{B961AB15-F81D-DE4F-9B40-D7B18876F1FC}" srcOrd="4" destOrd="0" presId="urn:microsoft.com/office/officeart/2008/layout/CircularPictureCallout"/>
    <dgm:cxn modelId="{8D407552-126D-BD4E-8206-162512C8273F}" type="presParOf" srcId="{B961AB15-F81D-DE4F-9B40-D7B18876F1FC}" destId="{65F8B34F-7078-B549-B283-36949A53CF29}" srcOrd="0" destOrd="0" presId="urn:microsoft.com/office/officeart/2008/layout/CircularPictureCallout"/>
    <dgm:cxn modelId="{0ACDC691-BAAE-2D4F-BA7C-CC66874F6849}" type="presParOf" srcId="{894C6A8F-9D74-4045-ABC4-F886BD9DF1B4}" destId="{780BE5D9-44DF-7C4D-B407-246B57A75017}" srcOrd="5" destOrd="0" presId="urn:microsoft.com/office/officeart/2008/layout/CircularPictureCallout"/>
    <dgm:cxn modelId="{EC9A11FA-F5AE-C446-915F-C9195F0FFBBA}" type="presParOf" srcId="{780BE5D9-44DF-7C4D-B407-246B57A75017}" destId="{F6DAFC22-B7BD-2840-8F56-1C68D475A4A3}" srcOrd="0" destOrd="0" presId="urn:microsoft.com/office/officeart/2008/layout/CircularPictureCallout"/>
    <dgm:cxn modelId="{4691F0E3-7CFF-A646-ABD9-2BA008948687}" type="presParOf" srcId="{894C6A8F-9D74-4045-ABC4-F886BD9DF1B4}" destId="{8AD20BA3-F04B-324D-955B-EF02F27E1180}" srcOrd="6" destOrd="0" presId="urn:microsoft.com/office/officeart/2008/layout/CircularPictureCallout"/>
    <dgm:cxn modelId="{94376033-7B4B-6042-BACD-50DA282BA358}" type="presParOf" srcId="{894C6A8F-9D74-4045-ABC4-F886BD9DF1B4}" destId="{B915977B-1D42-5048-919B-BD7AC359ED8E}" srcOrd="7" destOrd="0" presId="urn:microsoft.com/office/officeart/2008/layout/CircularPictureCallout"/>
    <dgm:cxn modelId="{37C014E6-6EB4-E54E-9F2F-16872CA2C19C}" type="presParOf" srcId="{B915977B-1D42-5048-919B-BD7AC359ED8E}" destId="{FF378C54-5C00-A040-B7DD-3594C71AA035}" srcOrd="0" destOrd="0" presId="urn:microsoft.com/office/officeart/2008/layout/CircularPictureCallout"/>
    <dgm:cxn modelId="{EDC28BD0-2A19-0741-AC5F-D0825AFE269D}" type="presParOf" srcId="{894C6A8F-9D74-4045-ABC4-F886BD9DF1B4}" destId="{B8EC4677-C1E7-144D-A8E4-146DE6F3F6D0}" srcOrd="8" destOrd="0" presId="urn:microsoft.com/office/officeart/2008/layout/CircularPictureCallout"/>
    <dgm:cxn modelId="{DCA8C4C4-632A-0245-998E-C14309E84DD7}" type="presParOf" srcId="{B8EC4677-C1E7-144D-A8E4-146DE6F3F6D0}" destId="{72D391D2-3037-2B41-B954-D6E60390699F}" srcOrd="0" destOrd="0" presId="urn:microsoft.com/office/officeart/2008/layout/CircularPictureCallout"/>
    <dgm:cxn modelId="{972B0608-D023-7C4A-BB98-9A97F2C4AE7D}" type="presParOf" srcId="{894C6A8F-9D74-4045-ABC4-F886BD9DF1B4}" destId="{4C959C91-9D6B-E14A-A9C4-9131006493BE}" srcOrd="9" destOrd="0" presId="urn:microsoft.com/office/officeart/2008/layout/CircularPictureCallout"/>
    <dgm:cxn modelId="{61D597D5-97EA-B048-8D65-7BB9ACA42448}" type="presParOf" srcId="{894C6A8F-9D74-4045-ABC4-F886BD9DF1B4}" destId="{760D00E3-1C65-174D-A1DD-16B783D56F28}" srcOrd="10" destOrd="0" presId="urn:microsoft.com/office/officeart/2008/layout/CircularPictureCallout"/>
    <dgm:cxn modelId="{FA713361-E17E-454B-A00D-553F0A9BC0D5}" type="presParOf" srcId="{760D00E3-1C65-174D-A1DD-16B783D56F28}" destId="{0A7B44A7-79E2-6F45-80A5-2D2A7FA71508}" srcOrd="0" destOrd="0" presId="urn:microsoft.com/office/officeart/2008/layout/CircularPictureCallout"/>
    <dgm:cxn modelId="{D1A77B17-62B2-6349-8C59-C71E5D84AB54}" type="presParOf" srcId="{894C6A8F-9D74-4045-ABC4-F886BD9DF1B4}" destId="{AF7A765F-BBF5-3248-81BC-8ACB7C46B6F7}" srcOrd="11" destOrd="0" presId="urn:microsoft.com/office/officeart/2008/layout/CircularPictureCallout"/>
    <dgm:cxn modelId="{96A6315B-49B7-0C46-93FD-64E53396D160}" type="presParOf" srcId="{AF7A765F-BBF5-3248-81BC-8ACB7C46B6F7}" destId="{9C0096C3-C219-7C41-B069-96FCCCE68FEC}" srcOrd="0" destOrd="0" presId="urn:microsoft.com/office/officeart/2008/layout/CircularPictureCallout"/>
    <dgm:cxn modelId="{5A675CB9-115E-9545-9470-51A760544837}" type="presParOf" srcId="{894C6A8F-9D74-4045-ABC4-F886BD9DF1B4}" destId="{C5250280-F442-0C49-B1EE-6F982E21F833}" srcOrd="12" destOrd="0" presId="urn:microsoft.com/office/officeart/2008/layout/CircularPictureCallout"/>
    <dgm:cxn modelId="{319CE187-8EA1-BB46-8569-30A94BD3921F}" type="presParOf" srcId="{894C6A8F-9D74-4045-ABC4-F886BD9DF1B4}" destId="{2172DF25-3A9C-5B4B-8157-150BE2F56924}" srcOrd="13" destOrd="0" presId="urn:microsoft.com/office/officeart/2008/layout/CircularPictureCallout"/>
    <dgm:cxn modelId="{D5607443-E079-D240-ACB5-4366CF286DF6}" type="presParOf" srcId="{2172DF25-3A9C-5B4B-8157-150BE2F56924}" destId="{CFAA5477-9521-844C-A0AF-66E4D1EC888E}" srcOrd="0" destOrd="0" presId="urn:microsoft.com/office/officeart/2008/layout/CircularPictureCallout"/>
    <dgm:cxn modelId="{77F769D1-DCE2-0947-950A-9F8A0F0E135F}" type="presParOf" srcId="{894C6A8F-9D74-4045-ABC4-F886BD9DF1B4}" destId="{202A2745-ECD3-5B42-B041-9FB3062635CA}" srcOrd="14" destOrd="0" presId="urn:microsoft.com/office/officeart/2008/layout/CircularPictureCallout"/>
    <dgm:cxn modelId="{5099032E-2BD8-554E-A7B0-2F05F66B9B25}" type="presParOf" srcId="{202A2745-ECD3-5B42-B041-9FB3062635CA}" destId="{0F75A249-283F-8443-AB26-B39CAC692BD9}" srcOrd="0" destOrd="0" presId="urn:microsoft.com/office/officeart/2008/layout/CircularPictureCallout"/>
    <dgm:cxn modelId="{B95F1BC4-D0D5-1043-9703-5B6006BF64C0}" type="presParOf" srcId="{894C6A8F-9D74-4045-ABC4-F886BD9DF1B4}" destId="{9F09D3A7-CEA8-2C40-84CC-E223C5D4E259}" srcOrd="15" destOrd="0" presId="urn:microsoft.com/office/officeart/2008/layout/CircularPictureCallout"/>
    <dgm:cxn modelId="{ABC19F20-688A-954E-9123-DD84808FDB92}" type="presParOf" srcId="{894C6A8F-9D74-4045-ABC4-F886BD9DF1B4}" destId="{9D2C52C0-34BF-0E48-8E4A-548229B890D0}" srcOrd="16" destOrd="0" presId="urn:microsoft.com/office/officeart/2008/layout/CircularPictureCallout"/>
    <dgm:cxn modelId="{4C4B6996-62FF-114E-9A8F-859D940B56A6}" type="presParOf" srcId="{9D2C52C0-34BF-0E48-8E4A-548229B890D0}" destId="{40B8655D-3531-F942-B046-4EC5E754E0B1}" srcOrd="0"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09D3A7-CEA8-2C40-84CC-E223C5D4E259}">
      <dsp:nvSpPr>
        <dsp:cNvPr id="0" name=""/>
        <dsp:cNvSpPr/>
      </dsp:nvSpPr>
      <dsp:spPr>
        <a:xfrm>
          <a:off x="2032000" y="4375573"/>
          <a:ext cx="4120083" cy="0"/>
        </a:xfrm>
        <a:prstGeom prst="line">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250280-F442-0C49-B1EE-6F982E21F833}">
      <dsp:nvSpPr>
        <dsp:cNvPr id="0" name=""/>
        <dsp:cNvSpPr/>
      </dsp:nvSpPr>
      <dsp:spPr>
        <a:xfrm>
          <a:off x="2032000" y="3680629"/>
          <a:ext cx="3481628" cy="0"/>
        </a:xfrm>
        <a:prstGeom prst="line">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959C91-9D6B-E14A-A9C4-9131006493BE}">
      <dsp:nvSpPr>
        <dsp:cNvPr id="0" name=""/>
        <dsp:cNvSpPr/>
      </dsp:nvSpPr>
      <dsp:spPr>
        <a:xfrm>
          <a:off x="2032000" y="2709333"/>
          <a:ext cx="3251199" cy="0"/>
        </a:xfrm>
        <a:prstGeom prst="line">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D20BA3-F04B-324D-955B-EF02F27E1180}">
      <dsp:nvSpPr>
        <dsp:cNvPr id="0" name=""/>
        <dsp:cNvSpPr/>
      </dsp:nvSpPr>
      <dsp:spPr>
        <a:xfrm>
          <a:off x="2032000" y="1738037"/>
          <a:ext cx="3481628" cy="0"/>
        </a:xfrm>
        <a:prstGeom prst="line">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8B2F84-91FB-284D-A0B6-526CF3EDA7EF}">
      <dsp:nvSpPr>
        <dsp:cNvPr id="0" name=""/>
        <dsp:cNvSpPr/>
      </dsp:nvSpPr>
      <dsp:spPr>
        <a:xfrm>
          <a:off x="2032000" y="1043093"/>
          <a:ext cx="4120083" cy="0"/>
        </a:xfrm>
        <a:prstGeom prst="line">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9CE288-6B53-0F41-AA7B-97EBE44A6FF6}">
      <dsp:nvSpPr>
        <dsp:cNvPr id="0" name=""/>
        <dsp:cNvSpPr/>
      </dsp:nvSpPr>
      <dsp:spPr>
        <a:xfrm>
          <a:off x="0" y="677333"/>
          <a:ext cx="4064000" cy="406400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9A3B8F-7D89-F849-89F8-9B828E374101}">
      <dsp:nvSpPr>
        <dsp:cNvPr id="0" name=""/>
        <dsp:cNvSpPr/>
      </dsp:nvSpPr>
      <dsp:spPr>
        <a:xfrm>
          <a:off x="102061" y="4468654"/>
          <a:ext cx="3644725" cy="629387"/>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1111250">
            <a:lnSpc>
              <a:spcPct val="90000"/>
            </a:lnSpc>
            <a:spcBef>
              <a:spcPct val="0"/>
            </a:spcBef>
            <a:spcAft>
              <a:spcPct val="35000"/>
            </a:spcAft>
            <a:buNone/>
          </a:pPr>
          <a:r>
            <a:rPr lang="en-US" sz="2500" b="1" kern="1200" dirty="0">
              <a:solidFill>
                <a:schemeClr val="tx1"/>
              </a:solidFill>
            </a:rPr>
            <a:t>The HathiTrust Collections </a:t>
          </a:r>
        </a:p>
      </dsp:txBody>
      <dsp:txXfrm>
        <a:off x="102061" y="4468654"/>
        <a:ext cx="3644725" cy="629387"/>
      </dsp:txXfrm>
    </dsp:sp>
    <dsp:sp modelId="{34251BE0-514E-254E-BF20-4B25E30C6F09}">
      <dsp:nvSpPr>
        <dsp:cNvPr id="0" name=""/>
        <dsp:cNvSpPr/>
      </dsp:nvSpPr>
      <dsp:spPr>
        <a:xfrm>
          <a:off x="5786323" y="677333"/>
          <a:ext cx="731520" cy="73152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F8B34F-7078-B549-B283-36949A53CF29}">
      <dsp:nvSpPr>
        <dsp:cNvPr id="0" name=""/>
        <dsp:cNvSpPr/>
      </dsp:nvSpPr>
      <dsp:spPr>
        <a:xfrm>
          <a:off x="6517843" y="677333"/>
          <a:ext cx="1519585" cy="73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0" rIns="83820" bIns="0" numCol="1" spcCol="1270" anchor="ctr" anchorCtr="0">
          <a:noAutofit/>
        </a:bodyPr>
        <a:lstStyle/>
        <a:p>
          <a:pPr marL="0" lvl="0" indent="0" algn="l" defTabSz="977900">
            <a:lnSpc>
              <a:spcPct val="90000"/>
            </a:lnSpc>
            <a:spcBef>
              <a:spcPct val="0"/>
            </a:spcBef>
            <a:spcAft>
              <a:spcPct val="35000"/>
            </a:spcAft>
            <a:buNone/>
          </a:pPr>
          <a:r>
            <a:rPr lang="en-US" sz="2200" kern="1200" dirty="0"/>
            <a:t>Text &amp; Data Mining </a:t>
          </a:r>
          <a:r>
            <a:rPr lang="en-US" sz="2200" kern="1200" dirty="0" err="1"/>
            <a:t>Svcs</a:t>
          </a:r>
          <a:endParaRPr lang="en-US" sz="2200" kern="1200" dirty="0"/>
        </a:p>
      </dsp:txBody>
      <dsp:txXfrm>
        <a:off x="6517843" y="677333"/>
        <a:ext cx="1519585" cy="731520"/>
      </dsp:txXfrm>
    </dsp:sp>
    <dsp:sp modelId="{F6DAFC22-B7BD-2840-8F56-1C68D475A4A3}">
      <dsp:nvSpPr>
        <dsp:cNvPr id="0" name=""/>
        <dsp:cNvSpPr/>
      </dsp:nvSpPr>
      <dsp:spPr>
        <a:xfrm>
          <a:off x="5147868" y="1372277"/>
          <a:ext cx="731520" cy="73152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378C54-5C00-A040-B7DD-3594C71AA035}">
      <dsp:nvSpPr>
        <dsp:cNvPr id="0" name=""/>
        <dsp:cNvSpPr/>
      </dsp:nvSpPr>
      <dsp:spPr>
        <a:xfrm>
          <a:off x="5879388" y="1372277"/>
          <a:ext cx="1742673" cy="73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0" rIns="83820" bIns="0" numCol="1" spcCol="1270" anchor="ctr" anchorCtr="0">
          <a:noAutofit/>
        </a:bodyPr>
        <a:lstStyle/>
        <a:p>
          <a:pPr marL="0" lvl="0" indent="0" algn="l" defTabSz="977900">
            <a:lnSpc>
              <a:spcPct val="90000"/>
            </a:lnSpc>
            <a:spcBef>
              <a:spcPct val="0"/>
            </a:spcBef>
            <a:spcAft>
              <a:spcPct val="35000"/>
            </a:spcAft>
            <a:buNone/>
          </a:pPr>
          <a:r>
            <a:rPr lang="en-US" sz="2200" kern="1200" dirty="0"/>
            <a:t>Collection Management</a:t>
          </a:r>
        </a:p>
      </dsp:txBody>
      <dsp:txXfrm>
        <a:off x="5879388" y="1372277"/>
        <a:ext cx="1742673" cy="731520"/>
      </dsp:txXfrm>
    </dsp:sp>
    <dsp:sp modelId="{72D391D2-3037-2B41-B954-D6E60390699F}">
      <dsp:nvSpPr>
        <dsp:cNvPr id="0" name=""/>
        <dsp:cNvSpPr/>
      </dsp:nvSpPr>
      <dsp:spPr>
        <a:xfrm>
          <a:off x="4917439" y="2343573"/>
          <a:ext cx="731520" cy="73152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7B44A7-79E2-6F45-80A5-2D2A7FA71508}">
      <dsp:nvSpPr>
        <dsp:cNvPr id="0" name=""/>
        <dsp:cNvSpPr/>
      </dsp:nvSpPr>
      <dsp:spPr>
        <a:xfrm>
          <a:off x="5648959" y="2343573"/>
          <a:ext cx="1293749" cy="73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0" rIns="83820" bIns="0" numCol="1" spcCol="1270" anchor="ctr" anchorCtr="0">
          <a:noAutofit/>
        </a:bodyPr>
        <a:lstStyle/>
        <a:p>
          <a:pPr marL="0" lvl="0" indent="0" algn="l" defTabSz="977900">
            <a:lnSpc>
              <a:spcPct val="90000"/>
            </a:lnSpc>
            <a:spcBef>
              <a:spcPct val="0"/>
            </a:spcBef>
            <a:spcAft>
              <a:spcPct val="35000"/>
            </a:spcAft>
            <a:buNone/>
          </a:pPr>
          <a:r>
            <a:rPr lang="en-US" sz="2200" kern="1200" dirty="0"/>
            <a:t>Discovery &amp; Access</a:t>
          </a:r>
        </a:p>
      </dsp:txBody>
      <dsp:txXfrm>
        <a:off x="5648959" y="2343573"/>
        <a:ext cx="1293749" cy="731520"/>
      </dsp:txXfrm>
    </dsp:sp>
    <dsp:sp modelId="{9C0096C3-C219-7C41-B069-96FCCCE68FEC}">
      <dsp:nvSpPr>
        <dsp:cNvPr id="0" name=""/>
        <dsp:cNvSpPr/>
      </dsp:nvSpPr>
      <dsp:spPr>
        <a:xfrm>
          <a:off x="5147868" y="3314869"/>
          <a:ext cx="731520" cy="73152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AA5477-9521-844C-A0AF-66E4D1EC888E}">
      <dsp:nvSpPr>
        <dsp:cNvPr id="0" name=""/>
        <dsp:cNvSpPr/>
      </dsp:nvSpPr>
      <dsp:spPr>
        <a:xfrm>
          <a:off x="5879388" y="3314869"/>
          <a:ext cx="1742673" cy="73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0" rIns="83820" bIns="0" numCol="1" spcCol="1270" anchor="ctr" anchorCtr="0">
          <a:noAutofit/>
        </a:bodyPr>
        <a:lstStyle/>
        <a:p>
          <a:pPr marL="0" lvl="0" indent="0" algn="l" defTabSz="977900">
            <a:lnSpc>
              <a:spcPct val="90000"/>
            </a:lnSpc>
            <a:spcBef>
              <a:spcPct val="0"/>
            </a:spcBef>
            <a:spcAft>
              <a:spcPct val="35000"/>
            </a:spcAft>
            <a:buNone/>
          </a:pPr>
          <a:r>
            <a:rPr lang="en-US" sz="2200" kern="1200" dirty="0"/>
            <a:t>Rights Management</a:t>
          </a:r>
        </a:p>
      </dsp:txBody>
      <dsp:txXfrm>
        <a:off x="5879388" y="3314869"/>
        <a:ext cx="1742673" cy="731520"/>
      </dsp:txXfrm>
    </dsp:sp>
    <dsp:sp modelId="{0F75A249-283F-8443-AB26-B39CAC692BD9}">
      <dsp:nvSpPr>
        <dsp:cNvPr id="0" name=""/>
        <dsp:cNvSpPr/>
      </dsp:nvSpPr>
      <dsp:spPr>
        <a:xfrm>
          <a:off x="5786323" y="4009813"/>
          <a:ext cx="731520" cy="73152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B8655D-3531-F942-B046-4EC5E754E0B1}">
      <dsp:nvSpPr>
        <dsp:cNvPr id="0" name=""/>
        <dsp:cNvSpPr/>
      </dsp:nvSpPr>
      <dsp:spPr>
        <a:xfrm>
          <a:off x="6517843" y="4009813"/>
          <a:ext cx="1610156" cy="73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0" rIns="83820" bIns="0" numCol="1" spcCol="1270" anchor="ctr" anchorCtr="0">
          <a:noAutofit/>
        </a:bodyPr>
        <a:lstStyle/>
        <a:p>
          <a:pPr marL="0" lvl="0" indent="0" algn="l" defTabSz="977900">
            <a:lnSpc>
              <a:spcPct val="90000"/>
            </a:lnSpc>
            <a:spcBef>
              <a:spcPct val="0"/>
            </a:spcBef>
            <a:spcAft>
              <a:spcPct val="35000"/>
            </a:spcAft>
            <a:buNone/>
          </a:pPr>
          <a:r>
            <a:rPr lang="en-US" sz="2200" kern="1200" dirty="0"/>
            <a:t>Preservation</a:t>
          </a:r>
        </a:p>
      </dsp:txBody>
      <dsp:txXfrm>
        <a:off x="6517843" y="4009813"/>
        <a:ext cx="1610156" cy="731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09D3A7-CEA8-2C40-84CC-E223C5D4E259}">
      <dsp:nvSpPr>
        <dsp:cNvPr id="0" name=""/>
        <dsp:cNvSpPr/>
      </dsp:nvSpPr>
      <dsp:spPr>
        <a:xfrm>
          <a:off x="2032000" y="4375573"/>
          <a:ext cx="4120083" cy="0"/>
        </a:xfrm>
        <a:prstGeom prst="line">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250280-F442-0C49-B1EE-6F982E21F833}">
      <dsp:nvSpPr>
        <dsp:cNvPr id="0" name=""/>
        <dsp:cNvSpPr/>
      </dsp:nvSpPr>
      <dsp:spPr>
        <a:xfrm>
          <a:off x="2032000" y="3680629"/>
          <a:ext cx="3481628" cy="0"/>
        </a:xfrm>
        <a:prstGeom prst="line">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959C91-9D6B-E14A-A9C4-9131006493BE}">
      <dsp:nvSpPr>
        <dsp:cNvPr id="0" name=""/>
        <dsp:cNvSpPr/>
      </dsp:nvSpPr>
      <dsp:spPr>
        <a:xfrm>
          <a:off x="2032000" y="2709333"/>
          <a:ext cx="3251199" cy="0"/>
        </a:xfrm>
        <a:prstGeom prst="line">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D20BA3-F04B-324D-955B-EF02F27E1180}">
      <dsp:nvSpPr>
        <dsp:cNvPr id="0" name=""/>
        <dsp:cNvSpPr/>
      </dsp:nvSpPr>
      <dsp:spPr>
        <a:xfrm>
          <a:off x="2032000" y="1738037"/>
          <a:ext cx="3481628" cy="0"/>
        </a:xfrm>
        <a:prstGeom prst="line">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8B2F84-91FB-284D-A0B6-526CF3EDA7EF}">
      <dsp:nvSpPr>
        <dsp:cNvPr id="0" name=""/>
        <dsp:cNvSpPr/>
      </dsp:nvSpPr>
      <dsp:spPr>
        <a:xfrm>
          <a:off x="2032000" y="1043093"/>
          <a:ext cx="4120083" cy="0"/>
        </a:xfrm>
        <a:prstGeom prst="line">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9CE288-6B53-0F41-AA7B-97EBE44A6FF6}">
      <dsp:nvSpPr>
        <dsp:cNvPr id="0" name=""/>
        <dsp:cNvSpPr/>
      </dsp:nvSpPr>
      <dsp:spPr>
        <a:xfrm>
          <a:off x="0" y="677333"/>
          <a:ext cx="4064000" cy="406400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9A3B8F-7D89-F849-89F8-9B828E374101}">
      <dsp:nvSpPr>
        <dsp:cNvPr id="0" name=""/>
        <dsp:cNvSpPr/>
      </dsp:nvSpPr>
      <dsp:spPr>
        <a:xfrm>
          <a:off x="102061" y="4468654"/>
          <a:ext cx="3644725" cy="629387"/>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1111250">
            <a:lnSpc>
              <a:spcPct val="90000"/>
            </a:lnSpc>
            <a:spcBef>
              <a:spcPct val="0"/>
            </a:spcBef>
            <a:spcAft>
              <a:spcPct val="35000"/>
            </a:spcAft>
            <a:buNone/>
          </a:pPr>
          <a:r>
            <a:rPr lang="en-US" sz="2500" b="1" kern="1200" dirty="0">
              <a:solidFill>
                <a:schemeClr val="tx1"/>
              </a:solidFill>
            </a:rPr>
            <a:t>The HathiTrust Collections </a:t>
          </a:r>
        </a:p>
      </dsp:txBody>
      <dsp:txXfrm>
        <a:off x="102061" y="4468654"/>
        <a:ext cx="3644725" cy="629387"/>
      </dsp:txXfrm>
    </dsp:sp>
    <dsp:sp modelId="{34251BE0-514E-254E-BF20-4B25E30C6F09}">
      <dsp:nvSpPr>
        <dsp:cNvPr id="0" name=""/>
        <dsp:cNvSpPr/>
      </dsp:nvSpPr>
      <dsp:spPr>
        <a:xfrm>
          <a:off x="5786323" y="677333"/>
          <a:ext cx="731520" cy="73152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F8B34F-7078-B549-B283-36949A53CF29}">
      <dsp:nvSpPr>
        <dsp:cNvPr id="0" name=""/>
        <dsp:cNvSpPr/>
      </dsp:nvSpPr>
      <dsp:spPr>
        <a:xfrm>
          <a:off x="6517843" y="677333"/>
          <a:ext cx="1519585" cy="73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0" rIns="83820" bIns="0" numCol="1" spcCol="1270" anchor="ctr" anchorCtr="0">
          <a:noAutofit/>
        </a:bodyPr>
        <a:lstStyle/>
        <a:p>
          <a:pPr marL="0" lvl="0" indent="0" algn="l" defTabSz="977900">
            <a:lnSpc>
              <a:spcPct val="90000"/>
            </a:lnSpc>
            <a:spcBef>
              <a:spcPct val="0"/>
            </a:spcBef>
            <a:spcAft>
              <a:spcPct val="35000"/>
            </a:spcAft>
            <a:buNone/>
          </a:pPr>
          <a:r>
            <a:rPr lang="en-US" sz="2200" kern="1200" dirty="0"/>
            <a:t>Text &amp; Data Mining </a:t>
          </a:r>
          <a:r>
            <a:rPr lang="en-US" sz="2200" kern="1200" dirty="0" err="1"/>
            <a:t>Svcs</a:t>
          </a:r>
          <a:endParaRPr lang="en-US" sz="2200" kern="1200" dirty="0"/>
        </a:p>
      </dsp:txBody>
      <dsp:txXfrm>
        <a:off x="6517843" y="677333"/>
        <a:ext cx="1519585" cy="731520"/>
      </dsp:txXfrm>
    </dsp:sp>
    <dsp:sp modelId="{F6DAFC22-B7BD-2840-8F56-1C68D475A4A3}">
      <dsp:nvSpPr>
        <dsp:cNvPr id="0" name=""/>
        <dsp:cNvSpPr/>
      </dsp:nvSpPr>
      <dsp:spPr>
        <a:xfrm>
          <a:off x="5147868" y="1372277"/>
          <a:ext cx="731520" cy="73152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378C54-5C00-A040-B7DD-3594C71AA035}">
      <dsp:nvSpPr>
        <dsp:cNvPr id="0" name=""/>
        <dsp:cNvSpPr/>
      </dsp:nvSpPr>
      <dsp:spPr>
        <a:xfrm>
          <a:off x="5879388" y="1372277"/>
          <a:ext cx="1742673" cy="73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0" rIns="83820" bIns="0" numCol="1" spcCol="1270" anchor="ctr" anchorCtr="0">
          <a:noAutofit/>
        </a:bodyPr>
        <a:lstStyle/>
        <a:p>
          <a:pPr marL="0" lvl="0" indent="0" algn="l" defTabSz="977900">
            <a:lnSpc>
              <a:spcPct val="90000"/>
            </a:lnSpc>
            <a:spcBef>
              <a:spcPct val="0"/>
            </a:spcBef>
            <a:spcAft>
              <a:spcPct val="35000"/>
            </a:spcAft>
            <a:buNone/>
          </a:pPr>
          <a:r>
            <a:rPr lang="en-US" sz="2200" kern="1200" dirty="0"/>
            <a:t>Collection Management</a:t>
          </a:r>
        </a:p>
      </dsp:txBody>
      <dsp:txXfrm>
        <a:off x="5879388" y="1372277"/>
        <a:ext cx="1742673" cy="731520"/>
      </dsp:txXfrm>
    </dsp:sp>
    <dsp:sp modelId="{72D391D2-3037-2B41-B954-D6E60390699F}">
      <dsp:nvSpPr>
        <dsp:cNvPr id="0" name=""/>
        <dsp:cNvSpPr/>
      </dsp:nvSpPr>
      <dsp:spPr>
        <a:xfrm>
          <a:off x="4917439" y="2343573"/>
          <a:ext cx="731520" cy="73152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7B44A7-79E2-6F45-80A5-2D2A7FA71508}">
      <dsp:nvSpPr>
        <dsp:cNvPr id="0" name=""/>
        <dsp:cNvSpPr/>
      </dsp:nvSpPr>
      <dsp:spPr>
        <a:xfrm>
          <a:off x="5648959" y="2343573"/>
          <a:ext cx="1293749" cy="73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0" rIns="83820" bIns="0" numCol="1" spcCol="1270" anchor="ctr" anchorCtr="0">
          <a:noAutofit/>
        </a:bodyPr>
        <a:lstStyle/>
        <a:p>
          <a:pPr marL="0" lvl="0" indent="0" algn="l" defTabSz="977900">
            <a:lnSpc>
              <a:spcPct val="90000"/>
            </a:lnSpc>
            <a:spcBef>
              <a:spcPct val="0"/>
            </a:spcBef>
            <a:spcAft>
              <a:spcPct val="35000"/>
            </a:spcAft>
            <a:buNone/>
          </a:pPr>
          <a:r>
            <a:rPr lang="en-US" sz="2200" kern="1200" dirty="0"/>
            <a:t>Discovery &amp; Access</a:t>
          </a:r>
        </a:p>
      </dsp:txBody>
      <dsp:txXfrm>
        <a:off x="5648959" y="2343573"/>
        <a:ext cx="1293749" cy="731520"/>
      </dsp:txXfrm>
    </dsp:sp>
    <dsp:sp modelId="{9C0096C3-C219-7C41-B069-96FCCCE68FEC}">
      <dsp:nvSpPr>
        <dsp:cNvPr id="0" name=""/>
        <dsp:cNvSpPr/>
      </dsp:nvSpPr>
      <dsp:spPr>
        <a:xfrm>
          <a:off x="5147868" y="3314869"/>
          <a:ext cx="731520" cy="73152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AA5477-9521-844C-A0AF-66E4D1EC888E}">
      <dsp:nvSpPr>
        <dsp:cNvPr id="0" name=""/>
        <dsp:cNvSpPr/>
      </dsp:nvSpPr>
      <dsp:spPr>
        <a:xfrm>
          <a:off x="5879388" y="3314869"/>
          <a:ext cx="1742673" cy="73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0" rIns="83820" bIns="0" numCol="1" spcCol="1270" anchor="ctr" anchorCtr="0">
          <a:noAutofit/>
        </a:bodyPr>
        <a:lstStyle/>
        <a:p>
          <a:pPr marL="0" lvl="0" indent="0" algn="l" defTabSz="977900">
            <a:lnSpc>
              <a:spcPct val="90000"/>
            </a:lnSpc>
            <a:spcBef>
              <a:spcPct val="0"/>
            </a:spcBef>
            <a:spcAft>
              <a:spcPct val="35000"/>
            </a:spcAft>
            <a:buNone/>
          </a:pPr>
          <a:r>
            <a:rPr lang="en-US" sz="2200" kern="1200" dirty="0"/>
            <a:t>Rights Management</a:t>
          </a:r>
        </a:p>
      </dsp:txBody>
      <dsp:txXfrm>
        <a:off x="5879388" y="3314869"/>
        <a:ext cx="1742673" cy="731520"/>
      </dsp:txXfrm>
    </dsp:sp>
    <dsp:sp modelId="{0F75A249-283F-8443-AB26-B39CAC692BD9}">
      <dsp:nvSpPr>
        <dsp:cNvPr id="0" name=""/>
        <dsp:cNvSpPr/>
      </dsp:nvSpPr>
      <dsp:spPr>
        <a:xfrm>
          <a:off x="5786323" y="4009813"/>
          <a:ext cx="731520" cy="73152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B8655D-3531-F942-B046-4EC5E754E0B1}">
      <dsp:nvSpPr>
        <dsp:cNvPr id="0" name=""/>
        <dsp:cNvSpPr/>
      </dsp:nvSpPr>
      <dsp:spPr>
        <a:xfrm>
          <a:off x="6517843" y="4009813"/>
          <a:ext cx="1610156" cy="73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0" rIns="83820" bIns="0" numCol="1" spcCol="1270" anchor="ctr" anchorCtr="0">
          <a:noAutofit/>
        </a:bodyPr>
        <a:lstStyle/>
        <a:p>
          <a:pPr marL="0" lvl="0" indent="0" algn="l" defTabSz="977900">
            <a:lnSpc>
              <a:spcPct val="90000"/>
            </a:lnSpc>
            <a:spcBef>
              <a:spcPct val="0"/>
            </a:spcBef>
            <a:spcAft>
              <a:spcPct val="35000"/>
            </a:spcAft>
            <a:buNone/>
          </a:pPr>
          <a:r>
            <a:rPr lang="en-US" sz="2200" kern="1200" dirty="0"/>
            <a:t>Preservation</a:t>
          </a:r>
        </a:p>
      </dsp:txBody>
      <dsp:txXfrm>
        <a:off x="6517843" y="4009813"/>
        <a:ext cx="1610156" cy="731520"/>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0.75158</cdr:x>
      <cdr:y>0.76087</cdr:y>
    </cdr:from>
    <cdr:to>
      <cdr:x>0.98418</cdr:x>
      <cdr:y>0.93043</cdr:y>
    </cdr:to>
    <cdr:sp macro="" textlink="">
      <cdr:nvSpPr>
        <cdr:cNvPr id="2" name="TextBox 1">
          <a:extLst xmlns:a="http://schemas.openxmlformats.org/drawingml/2006/main">
            <a:ext uri="{FF2B5EF4-FFF2-40B4-BE49-F238E27FC236}">
              <a16:creationId xmlns:a16="http://schemas.microsoft.com/office/drawing/2014/main" id="{DB3E14EB-6976-AB42-9F35-30C42EA5A0A6}"/>
            </a:ext>
          </a:extLst>
        </cdr:cNvPr>
        <cdr:cNvSpPr txBox="1"/>
      </cdr:nvSpPr>
      <cdr:spPr>
        <a:xfrm xmlns:a="http://schemas.openxmlformats.org/drawingml/2006/main">
          <a:off x="6032500" y="4445000"/>
          <a:ext cx="1866900" cy="990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0.68513</cdr:x>
      <cdr:y>0.76304</cdr:y>
    </cdr:from>
    <cdr:to>
      <cdr:x>0.9557</cdr:x>
      <cdr:y>0.97859</cdr:y>
    </cdr:to>
    <cdr:sp macro="" textlink="">
      <cdr:nvSpPr>
        <cdr:cNvPr id="3" name="TextBox 2">
          <a:extLst xmlns:a="http://schemas.openxmlformats.org/drawingml/2006/main">
            <a:ext uri="{FF2B5EF4-FFF2-40B4-BE49-F238E27FC236}">
              <a16:creationId xmlns:a16="http://schemas.microsoft.com/office/drawing/2014/main" id="{F8E74543-4283-DD4B-B601-2DC394C16A2B}"/>
            </a:ext>
          </a:extLst>
        </cdr:cNvPr>
        <cdr:cNvSpPr txBox="1"/>
      </cdr:nvSpPr>
      <cdr:spPr>
        <a:xfrm xmlns:a="http://schemas.openxmlformats.org/drawingml/2006/main">
          <a:off x="5924434" y="4445614"/>
          <a:ext cx="2339664" cy="12558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t>17,074,003 volumes</a:t>
          </a:r>
          <a:r>
            <a:rPr lang="en-US" sz="1400" b="1" baseline="0" dirty="0"/>
            <a:t> </a:t>
          </a:r>
        </a:p>
        <a:p xmlns:a="http://schemas.openxmlformats.org/drawingml/2006/main">
          <a:r>
            <a:rPr lang="en-US" sz="1400" b="1" dirty="0"/>
            <a:t>$3,832,420 total fees</a:t>
          </a:r>
        </a:p>
        <a:p xmlns:a="http://schemas.openxmlformats.org/drawingml/2006/main">
          <a:endParaRPr lang="en-US" sz="1400" b="1" dirty="0"/>
        </a:p>
        <a:p xmlns:a="http://schemas.openxmlformats.org/drawingml/2006/main">
          <a:r>
            <a:rPr lang="en-US" sz="1400" b="1" dirty="0"/>
            <a:t>$0.2254 per volume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C1953B-49A7-8146-A3E7-7B0DB4B1D912}" type="datetimeFigureOut">
              <a:rPr lang="en-US" smtClean="0"/>
              <a:t>10/22/19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B98EA1-80BE-FF4E-90DE-5B3AC7EC8409}" type="slidenum">
              <a:rPr lang="en-US" smtClean="0"/>
              <a:t>‹#›</a:t>
            </a:fld>
            <a:endParaRPr lang="en-US"/>
          </a:p>
        </p:txBody>
      </p:sp>
    </p:spTree>
    <p:extLst>
      <p:ext uri="{BB962C8B-B14F-4D97-AF65-F5344CB8AC3E}">
        <p14:creationId xmlns:p14="http://schemas.microsoft.com/office/powerpoint/2010/main" val="5773821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46605548db_4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46605548db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5270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live at a time when we are more aware of our diversity than ever, and the strength that diversity brings to all of our organizations and endeavors.</a:t>
            </a:r>
          </a:p>
          <a:p>
            <a:r>
              <a:rPr lang="en-US" dirty="0"/>
              <a:t>We also live at a time where our public discourse is often highly polarized, and not necessarily modeling the respect of diversity we as a community would like to uphold.</a:t>
            </a:r>
          </a:p>
          <a:p>
            <a:r>
              <a:rPr lang="en-US" dirty="0"/>
              <a:t>At </a:t>
            </a:r>
            <a:r>
              <a:rPr lang="en-US" dirty="0" err="1"/>
              <a:t>HathiTrust</a:t>
            </a:r>
            <a:r>
              <a:rPr lang="en-US" dirty="0"/>
              <a:t> we have placed the value of many voices, many perspectives, right at the heart of our strategic vision. And we now want to build on that vision by making our commitment even more explicit through a statement of values, as well as a code of conduct for all of </a:t>
            </a:r>
            <a:r>
              <a:rPr lang="en-US" dirty="0" err="1"/>
              <a:t>HathiTrust’s</a:t>
            </a:r>
            <a:r>
              <a:rPr lang="en-US" dirty="0"/>
              <a:t> working groups, webinars and meetings. The board has finalized a decision yesterday that it will create a working group that will draft these documents, and make them available for review to the full membership. Please watch out for nominations. Our goal is that by next year’s members meeting, we will be operating under our new code of conduct.</a:t>
            </a:r>
          </a:p>
        </p:txBody>
      </p:sp>
      <p:sp>
        <p:nvSpPr>
          <p:cNvPr id="4" name="Slide Number Placeholder 3"/>
          <p:cNvSpPr>
            <a:spLocks noGrp="1"/>
          </p:cNvSpPr>
          <p:nvPr>
            <p:ph type="sldNum" sz="quarter" idx="5"/>
          </p:nvPr>
        </p:nvSpPr>
        <p:spPr/>
        <p:txBody>
          <a:bodyPr/>
          <a:lstStyle/>
          <a:p>
            <a:fld id="{D9B98EA1-80BE-FF4E-90DE-5B3AC7EC8409}" type="slidenum">
              <a:rPr lang="en-US" smtClean="0"/>
              <a:t>10</a:t>
            </a:fld>
            <a:endParaRPr lang="en-US"/>
          </a:p>
        </p:txBody>
      </p:sp>
    </p:spTree>
    <p:extLst>
      <p:ext uri="{BB962C8B-B14F-4D97-AF65-F5344CB8AC3E}">
        <p14:creationId xmlns:p14="http://schemas.microsoft.com/office/powerpoint/2010/main" val="1667018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46605548db_4_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46605548db_4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0889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456fd96a2a_0_1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456fd96a2a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7519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46605548db_4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46605548db_4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rPr>
              <a:t>Add slides for</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Restrooms</a:t>
            </a: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Food</a:t>
            </a: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Wireless</a:t>
            </a: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Twitter Hashtag</a:t>
            </a: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Elephants</a:t>
            </a: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Use the Microphones!</a:t>
            </a:r>
            <a:endParaRPr/>
          </a:p>
        </p:txBody>
      </p:sp>
    </p:spTree>
    <p:extLst>
      <p:ext uri="{BB962C8B-B14F-4D97-AF65-F5344CB8AC3E}">
        <p14:creationId xmlns:p14="http://schemas.microsoft.com/office/powerpoint/2010/main" val="3313928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456fd96a2a_0_1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456fd96a2a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9685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456fd96a2a_0_3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456fd96a2a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7128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Welcome Slide</a:t>
            </a:r>
          </a:p>
          <a:p>
            <a:endParaRPr lang="en-US" dirty="0"/>
          </a:p>
          <a:p>
            <a:r>
              <a:rPr lang="en-US" dirty="0"/>
              <a:t>Thanks to all of you for making the trip. </a:t>
            </a:r>
          </a:p>
          <a:p>
            <a:r>
              <a:rPr lang="en-US" dirty="0"/>
              <a:t>Many repeat attendees — many first time </a:t>
            </a:r>
          </a:p>
          <a:p>
            <a:r>
              <a:rPr lang="en-US" dirty="0"/>
              <a:t>Day is a blend of business, news, and sharing</a:t>
            </a:r>
          </a:p>
          <a:p>
            <a:r>
              <a:rPr lang="en-US" dirty="0"/>
              <a:t>Always happy to walk out of here with a sense of the membership’s take on major issues</a:t>
            </a:r>
          </a:p>
          <a:p>
            <a:pPr lvl="1"/>
            <a:r>
              <a:rPr lang="en-US" dirty="0"/>
              <a:t>For us this is a meeting where we are listening — checking ourselves, our assumptions, alignment</a:t>
            </a:r>
          </a:p>
          <a:p>
            <a:r>
              <a:rPr lang="en-US" dirty="0"/>
              <a:t>Happy if you walk out of here better informed, having learned something, and with something new to think about</a:t>
            </a:r>
          </a:p>
          <a:p>
            <a:br>
              <a:rPr lang="en-US" dirty="0"/>
            </a:br>
            <a:endParaRPr lang="en-US" dirty="0"/>
          </a:p>
          <a:p>
            <a:r>
              <a:rPr lang="en-US" dirty="0"/>
              <a:t>Especially excited about our guest speaker</a:t>
            </a:r>
          </a:p>
          <a:p>
            <a:pPr lvl="1"/>
            <a:r>
              <a:rPr lang="en-US" dirty="0" err="1"/>
              <a:t>Neela</a:t>
            </a:r>
            <a:r>
              <a:rPr lang="en-US" dirty="0"/>
              <a:t> </a:t>
            </a:r>
            <a:r>
              <a:rPr lang="en-US" dirty="0" err="1"/>
              <a:t>Bannerjee</a:t>
            </a:r>
            <a:r>
              <a:rPr lang="en-US" dirty="0"/>
              <a:t> — Inside Climate News</a:t>
            </a:r>
          </a:p>
          <a:p>
            <a:pPr lvl="1"/>
            <a:r>
              <a:rPr lang="en-US" dirty="0"/>
              <a:t>Mapping the American Anomaly — How Investigative Journalism uses Archives to Document Climate Denialism in the US</a:t>
            </a:r>
          </a:p>
          <a:p>
            <a:pPr lvl="1"/>
            <a:r>
              <a:rPr lang="en-US" dirty="0" err="1"/>
              <a:t>Neela</a:t>
            </a:r>
            <a:r>
              <a:rPr lang="en-US" dirty="0"/>
              <a:t> has done fascinating work as a journalist — an audience we don’t often hear from — and she’ll share with some of her perspectives about use of both digital and physical archives and how we in libs and archives can help that community</a:t>
            </a:r>
          </a:p>
          <a:p>
            <a:pPr lvl="1"/>
            <a:r>
              <a:rPr lang="en-US" dirty="0" err="1"/>
              <a:t>Thans</a:t>
            </a:r>
            <a:r>
              <a:rPr lang="en-US" dirty="0"/>
              <a:t> to </a:t>
            </a:r>
            <a:r>
              <a:rPr lang="en-US" dirty="0" err="1"/>
              <a:t>Neela</a:t>
            </a:r>
            <a:r>
              <a:rPr lang="en-US" dirty="0"/>
              <a:t> for Being with us</a:t>
            </a:r>
          </a:p>
          <a:p>
            <a:pPr lvl="1"/>
            <a:endParaRPr lang="en-US" dirty="0"/>
          </a:p>
          <a:p>
            <a:br>
              <a:rPr lang="en-US" dirty="0">
                <a:effectLst/>
              </a:rPr>
            </a:br>
            <a:endParaRPr lang="en-US" dirty="0">
              <a:effectLst/>
            </a:endParaRPr>
          </a:p>
          <a:p>
            <a:r>
              <a:rPr lang="en-US" dirty="0"/>
              <a:t>HathiTrust Staff</a:t>
            </a:r>
          </a:p>
          <a:p>
            <a:br>
              <a:rPr lang="en-US" dirty="0"/>
            </a:br>
            <a:endParaRPr lang="en-US" dirty="0"/>
          </a:p>
          <a:p>
            <a:r>
              <a:rPr lang="en-US" dirty="0"/>
              <a:t>I won’t introduce everyone one by one — but HT staff, could you please stand up briefly? </a:t>
            </a:r>
          </a:p>
          <a:p>
            <a:r>
              <a:rPr lang="en-US" dirty="0"/>
              <a:t>Just want you to be able to see who is here, who you can turn to if you need help, or if you have a question about HT. </a:t>
            </a:r>
          </a:p>
          <a:p>
            <a:r>
              <a:rPr lang="en-US" dirty="0"/>
              <a:t>They may not have the answer, but can make sure that you get one. </a:t>
            </a:r>
          </a:p>
          <a:p>
            <a:pPr lvl="0"/>
            <a:endParaRPr lang="en-US" dirty="0"/>
          </a:p>
          <a:p>
            <a:endParaRPr lang="en-US" dirty="0"/>
          </a:p>
        </p:txBody>
      </p:sp>
      <p:sp>
        <p:nvSpPr>
          <p:cNvPr id="4" name="Slide Number Placeholder 3"/>
          <p:cNvSpPr>
            <a:spLocks noGrp="1"/>
          </p:cNvSpPr>
          <p:nvPr>
            <p:ph type="sldNum" sz="quarter" idx="5"/>
          </p:nvPr>
        </p:nvSpPr>
        <p:spPr/>
        <p:txBody>
          <a:bodyPr/>
          <a:lstStyle/>
          <a:p>
            <a:fld id="{D9B98EA1-80BE-FF4E-90DE-5B3AC7EC8409}" type="slidenum">
              <a:rPr lang="en-US" smtClean="0"/>
              <a:t>16</a:t>
            </a:fld>
            <a:endParaRPr lang="en-US"/>
          </a:p>
        </p:txBody>
      </p:sp>
    </p:spTree>
    <p:extLst>
      <p:ext uri="{BB962C8B-B14F-4D97-AF65-F5344CB8AC3E}">
        <p14:creationId xmlns:p14="http://schemas.microsoft.com/office/powerpoint/2010/main" val="3867715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46605548db_4_1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46605548db_4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Stand and Wave</a:t>
            </a:r>
          </a:p>
          <a:p>
            <a:pPr marL="0" lvl="0" indent="0" algn="l" rtl="0">
              <a:spcBef>
                <a:spcPts val="0"/>
              </a:spcBef>
              <a:spcAft>
                <a:spcPts val="0"/>
              </a:spcAft>
              <a:buNone/>
            </a:pPr>
            <a:endParaRPr lang="en" dirty="0"/>
          </a:p>
          <a:p>
            <a:r>
              <a:rPr lang="en-US" dirty="0">
                <a:effectLst/>
              </a:rPr>
              <a:t>Program Committee</a:t>
            </a:r>
          </a:p>
          <a:p>
            <a:br>
              <a:rPr lang="en-US" dirty="0"/>
            </a:br>
            <a:endParaRPr lang="en-US" dirty="0"/>
          </a:p>
          <a:p>
            <a:r>
              <a:rPr lang="en-US" dirty="0"/>
              <a:t>We had an outstanding Program Committee this year — </a:t>
            </a:r>
          </a:p>
          <a:p>
            <a:r>
              <a:rPr lang="en-US" dirty="0"/>
              <a:t>worked with us since late spring </a:t>
            </a:r>
          </a:p>
          <a:p>
            <a:r>
              <a:rPr lang="en-US" dirty="0"/>
              <a:t>Helped us craft focus of meeting</a:t>
            </a:r>
          </a:p>
          <a:p>
            <a:r>
              <a:rPr lang="en-US" dirty="0"/>
              <a:t>Advised us about how we should conduct certain activities</a:t>
            </a:r>
          </a:p>
          <a:p>
            <a:r>
              <a:rPr lang="en-US" dirty="0"/>
              <a:t>Steered us away from less productive paths. </a:t>
            </a:r>
          </a:p>
          <a:p>
            <a:r>
              <a:rPr lang="en-US" dirty="0"/>
              <a:t>Awesome job  — anything that goes off kilter today is about our execution, not their vision.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86259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New Members</a:t>
            </a:r>
          </a:p>
          <a:p>
            <a:endParaRPr lang="en-US" dirty="0"/>
          </a:p>
          <a:p>
            <a:r>
              <a:rPr lang="en-US" dirty="0"/>
              <a:t>3 from Australia</a:t>
            </a:r>
          </a:p>
          <a:p>
            <a:r>
              <a:rPr lang="en-US" dirty="0"/>
              <a:t>1 from New Zealand</a:t>
            </a:r>
          </a:p>
          <a:p>
            <a:r>
              <a:rPr lang="en-US" dirty="0"/>
              <a:t>1 from Canada</a:t>
            </a:r>
            <a:br>
              <a:rPr lang="en-US" dirty="0"/>
            </a:br>
            <a:endParaRPr lang="en-US" dirty="0"/>
          </a:p>
          <a:p>
            <a:r>
              <a:rPr lang="en-US" dirty="0"/>
              <a:t>And also welcome to New HathiTrust Members! </a:t>
            </a:r>
          </a:p>
          <a:p>
            <a:r>
              <a:rPr lang="en-US" dirty="0"/>
              <a:t>13 since our last member meeting one year ago. </a:t>
            </a:r>
          </a:p>
          <a:p>
            <a:r>
              <a:rPr lang="en-US" dirty="0"/>
              <a:t>Attendees from these new members: </a:t>
            </a:r>
          </a:p>
          <a:p>
            <a:pPr lvl="1"/>
            <a:r>
              <a:rPr lang="en-US" dirty="0"/>
              <a:t>Clemson</a:t>
            </a:r>
          </a:p>
          <a:p>
            <a:pPr lvl="1"/>
            <a:r>
              <a:rPr lang="en-US" dirty="0"/>
              <a:t>Lehigh</a:t>
            </a:r>
          </a:p>
          <a:p>
            <a:pPr lvl="1"/>
            <a:r>
              <a:rPr lang="en-US" dirty="0"/>
              <a:t>Monash University in Australia!</a:t>
            </a:r>
          </a:p>
          <a:p>
            <a:pPr lvl="1"/>
            <a:r>
              <a:rPr lang="en-US" dirty="0"/>
              <a:t>University of Kentucky!</a:t>
            </a:r>
          </a:p>
          <a:p>
            <a:pPr lvl="1"/>
            <a:r>
              <a:rPr lang="en-US" dirty="0"/>
              <a:t>University of North Texas</a:t>
            </a:r>
          </a:p>
          <a:p>
            <a:pPr lvl="1"/>
            <a:r>
              <a:rPr lang="en-US" dirty="0"/>
              <a:t>University of New Hampshire</a:t>
            </a:r>
          </a:p>
          <a:p>
            <a:pPr lvl="1"/>
            <a:r>
              <a:rPr lang="en-US" dirty="0"/>
              <a:t>University of South Carolina</a:t>
            </a:r>
          </a:p>
        </p:txBody>
      </p:sp>
      <p:sp>
        <p:nvSpPr>
          <p:cNvPr id="4" name="Slide Number Placeholder 3"/>
          <p:cNvSpPr>
            <a:spLocks noGrp="1"/>
          </p:cNvSpPr>
          <p:nvPr>
            <p:ph type="sldNum" sz="quarter" idx="5"/>
          </p:nvPr>
        </p:nvSpPr>
        <p:spPr/>
        <p:txBody>
          <a:bodyPr/>
          <a:lstStyle/>
          <a:p>
            <a:fld id="{D9B98EA1-80BE-FF4E-90DE-5B3AC7EC8409}" type="slidenum">
              <a:rPr lang="en-US" smtClean="0"/>
              <a:t>18</a:t>
            </a:fld>
            <a:endParaRPr lang="en-US"/>
          </a:p>
        </p:txBody>
      </p:sp>
    </p:spTree>
    <p:extLst>
      <p:ext uri="{BB962C8B-B14F-4D97-AF65-F5344CB8AC3E}">
        <p14:creationId xmlns:p14="http://schemas.microsoft.com/office/powerpoint/2010/main" val="3511221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DIRECTION TITLE SLIDE</a:t>
            </a:r>
          </a:p>
          <a:p>
            <a:br>
              <a:rPr lang="en-US" dirty="0"/>
            </a:br>
            <a:endParaRPr lang="en-US" dirty="0"/>
          </a:p>
          <a:p>
            <a:r>
              <a:rPr lang="en-US" dirty="0"/>
              <a:t>Reference in title to HathiTrust Strategic Directions, 2019-2023 — </a:t>
            </a:r>
          </a:p>
          <a:p>
            <a:endParaRPr lang="en-US" dirty="0"/>
          </a:p>
          <a:p>
            <a:r>
              <a:rPr lang="en-US" dirty="0"/>
              <a:t>Five year plan</a:t>
            </a:r>
          </a:p>
          <a:p>
            <a:pPr lvl="1"/>
            <a:r>
              <a:rPr lang="en-US" dirty="0"/>
              <a:t>But not a step by step cookbooks of ingredients</a:t>
            </a:r>
          </a:p>
          <a:p>
            <a:pPr lvl="1"/>
            <a:r>
              <a:rPr lang="en-US" dirty="0"/>
              <a:t>Not turn by turn directions, but instead the overview map you see at first on your navigational map of choice. </a:t>
            </a:r>
          </a:p>
          <a:p>
            <a:r>
              <a:rPr lang="en-US" dirty="0"/>
              <a:t>First year has focused on getting things in place — really on the EMPOWER theme.. </a:t>
            </a:r>
          </a:p>
          <a:p>
            <a:r>
              <a:rPr lang="en-US" dirty="0"/>
              <a:t>Next year really will want to dive in — begin to lay out those turn by turn directions more clearly — define the vision we have gestured towards. </a:t>
            </a:r>
          </a:p>
          <a:p>
            <a:br>
              <a:rPr lang="en-US" dirty="0"/>
            </a:br>
            <a:endParaRPr lang="en-US" dirty="0"/>
          </a:p>
          <a:p>
            <a:r>
              <a:rPr lang="en-US" dirty="0"/>
              <a:t>During next 20 minutes or so want to briefly highlight some work we undertook this year </a:t>
            </a:r>
          </a:p>
          <a:p>
            <a:r>
              <a:rPr lang="en-US" dirty="0"/>
              <a:t>And lay out some activities we are aiming for in the coming year</a:t>
            </a:r>
          </a:p>
          <a:p>
            <a:br>
              <a:rPr lang="en-US" dirty="0"/>
            </a:br>
            <a:endParaRPr lang="en-US" dirty="0"/>
          </a:p>
          <a:p>
            <a:r>
              <a:rPr lang="en-US" dirty="0"/>
              <a:t>Will wrap up with some comments to attempt to situation HT within some other debates/themes/strands of activity in the past year — focused on bringing a more cohesive, purposeful approach to cooperation — attempts to deepen our collective work in support of scholarly communications and collections management.  </a:t>
            </a:r>
            <a:br>
              <a:rPr lang="en-US" dirty="0"/>
            </a:br>
            <a:endParaRPr lang="en-US" dirty="0"/>
          </a:p>
          <a:p>
            <a:r>
              <a:rPr lang="en-US" dirty="0"/>
              <a:t>I have some untrained thoughts about how HT fits into a collective discussion we are having in multiple quarters. </a:t>
            </a:r>
          </a:p>
        </p:txBody>
      </p:sp>
      <p:sp>
        <p:nvSpPr>
          <p:cNvPr id="4" name="Slide Number Placeholder 3"/>
          <p:cNvSpPr>
            <a:spLocks noGrp="1"/>
          </p:cNvSpPr>
          <p:nvPr>
            <p:ph type="sldNum" sz="quarter" idx="5"/>
          </p:nvPr>
        </p:nvSpPr>
        <p:spPr/>
        <p:txBody>
          <a:bodyPr/>
          <a:lstStyle/>
          <a:p>
            <a:fld id="{D9B98EA1-80BE-FF4E-90DE-5B3AC7EC8409}" type="slidenum">
              <a:rPr lang="en-US" smtClean="0"/>
              <a:t>19</a:t>
            </a:fld>
            <a:endParaRPr lang="en-US"/>
          </a:p>
        </p:txBody>
      </p:sp>
    </p:spTree>
    <p:extLst>
      <p:ext uri="{BB962C8B-B14F-4D97-AF65-F5344CB8AC3E}">
        <p14:creationId xmlns:p14="http://schemas.microsoft.com/office/powerpoint/2010/main" val="2304072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46605548db_4_1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46605548db_4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Clr>
                <a:schemeClr val="dk1"/>
              </a:buClr>
              <a:buSzPts val="500"/>
              <a:buFont typeface="Calibri"/>
              <a:buNone/>
            </a:pPr>
            <a:endParaRPr sz="1000"/>
          </a:p>
        </p:txBody>
      </p:sp>
    </p:spTree>
    <p:extLst>
      <p:ext uri="{BB962C8B-B14F-4D97-AF65-F5344CB8AC3E}">
        <p14:creationId xmlns:p14="http://schemas.microsoft.com/office/powerpoint/2010/main" val="2258942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PORTFOLIO VIEW</a:t>
            </a:r>
          </a:p>
          <a:p>
            <a:br>
              <a:rPr lang="en-US" dirty="0"/>
            </a:br>
            <a:endParaRPr lang="en-US" dirty="0"/>
          </a:p>
          <a:p>
            <a:r>
              <a:rPr lang="en-US" dirty="0"/>
              <a:t>Today we’ll be talking at one point or another about nearly all aspects of this portfolio.</a:t>
            </a:r>
          </a:p>
          <a:p>
            <a:r>
              <a:rPr lang="en-US" dirty="0"/>
              <a:t>My contention has always been that HathiTrust’s strength begins with and grows from the collection</a:t>
            </a:r>
          </a:p>
          <a:p>
            <a:r>
              <a:rPr lang="en-US" dirty="0"/>
              <a:t>Not just because in itself it is valuable — supporting researchers, journalists, teachers, students, genealogist, and conspiracy theorists alike! </a:t>
            </a:r>
          </a:p>
          <a:p>
            <a:r>
              <a:rPr lang="en-US" dirty="0"/>
              <a:t>But because of this aggregation, and our commitment to its preservation, we have ability to launch other programs and activities</a:t>
            </a:r>
          </a:p>
          <a:p>
            <a:r>
              <a:rPr lang="en-US" dirty="0"/>
              <a:t>Tackle challenges together that we couldn’t previously: </a:t>
            </a:r>
          </a:p>
          <a:p>
            <a:pPr lvl="1"/>
            <a:r>
              <a:rPr lang="en-US" dirty="0"/>
              <a:t>Copyright ‘</a:t>
            </a:r>
            <a:r>
              <a:rPr lang="en-US" dirty="0" err="1"/>
              <a:t>Inderminacy</a:t>
            </a:r>
            <a:r>
              <a:rPr lang="en-US" dirty="0"/>
              <a:t>’ — copyright review</a:t>
            </a:r>
          </a:p>
          <a:p>
            <a:pPr lvl="1"/>
            <a:r>
              <a:rPr lang="en-US" dirty="0"/>
              <a:t>Access to users with print disabilities</a:t>
            </a:r>
          </a:p>
          <a:p>
            <a:pPr lvl="1"/>
            <a:r>
              <a:rPr lang="en-US" dirty="0"/>
              <a:t>Computational analysis</a:t>
            </a:r>
          </a:p>
          <a:p>
            <a:pPr lvl="1"/>
            <a:r>
              <a:rPr lang="en-US" dirty="0"/>
              <a:t>US fed docs</a:t>
            </a:r>
          </a:p>
          <a:p>
            <a:pPr lvl="1"/>
            <a:r>
              <a:rPr lang="en-US" dirty="0"/>
              <a:t>And shared print archiving — linking physical and digital preservation of collections. </a:t>
            </a:r>
          </a:p>
        </p:txBody>
      </p:sp>
      <p:sp>
        <p:nvSpPr>
          <p:cNvPr id="4" name="Slide Number Placeholder 3"/>
          <p:cNvSpPr>
            <a:spLocks noGrp="1"/>
          </p:cNvSpPr>
          <p:nvPr>
            <p:ph type="sldNum" sz="quarter" idx="5"/>
          </p:nvPr>
        </p:nvSpPr>
        <p:spPr/>
        <p:txBody>
          <a:bodyPr/>
          <a:lstStyle/>
          <a:p>
            <a:fld id="{D9B98EA1-80BE-FF4E-90DE-5B3AC7EC8409}" type="slidenum">
              <a:rPr lang="en-US" smtClean="0"/>
              <a:t>20</a:t>
            </a:fld>
            <a:endParaRPr lang="en-US"/>
          </a:p>
        </p:txBody>
      </p:sp>
    </p:spTree>
    <p:extLst>
      <p:ext uri="{BB962C8B-B14F-4D97-AF65-F5344CB8AC3E}">
        <p14:creationId xmlns:p14="http://schemas.microsoft.com/office/powerpoint/2010/main" val="3041665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THEME:  CHANGE</a:t>
            </a:r>
          </a:p>
          <a:p>
            <a:br>
              <a:rPr lang="en-US" dirty="0"/>
            </a:br>
            <a:endParaRPr lang="en-US" dirty="0"/>
          </a:p>
          <a:p>
            <a:r>
              <a:rPr lang="en-US" dirty="0"/>
              <a:t>We identified a theme to help us organize our thinking and </a:t>
            </a:r>
            <a:r>
              <a:rPr lang="en-US" dirty="0" err="1"/>
              <a:t>disucssion</a:t>
            </a:r>
            <a:r>
              <a:rPr lang="en-US" dirty="0"/>
              <a:t> for the day. </a:t>
            </a:r>
          </a:p>
          <a:p>
            <a:r>
              <a:rPr lang="en-US" dirty="0"/>
              <a:t>A nice abstract theme with plenty of hooks to hang your hat on </a:t>
            </a:r>
          </a:p>
          <a:p>
            <a:r>
              <a:rPr lang="en-US" dirty="0"/>
              <a:t>Contention is that </a:t>
            </a:r>
          </a:p>
          <a:p>
            <a:r>
              <a:rPr lang="en-US" dirty="0"/>
              <a:t>this has long been our goal</a:t>
            </a:r>
          </a:p>
          <a:p>
            <a:r>
              <a:rPr lang="en-US" dirty="0"/>
              <a:t>that research ecosystem does not only mean “current scholarly communications” but also how libraries manage access to the scholarly record</a:t>
            </a:r>
          </a:p>
          <a:p>
            <a:r>
              <a:rPr lang="en-US" dirty="0"/>
              <a:t>Contention also that we still have promise yet to realize — that we still have ways of having more impact.</a:t>
            </a:r>
          </a:p>
        </p:txBody>
      </p:sp>
      <p:sp>
        <p:nvSpPr>
          <p:cNvPr id="4" name="Slide Number Placeholder 3"/>
          <p:cNvSpPr>
            <a:spLocks noGrp="1"/>
          </p:cNvSpPr>
          <p:nvPr>
            <p:ph type="sldNum" sz="quarter" idx="5"/>
          </p:nvPr>
        </p:nvSpPr>
        <p:spPr/>
        <p:txBody>
          <a:bodyPr/>
          <a:lstStyle/>
          <a:p>
            <a:fld id="{D9B98EA1-80BE-FF4E-90DE-5B3AC7EC8409}" type="slidenum">
              <a:rPr lang="en-US" smtClean="0"/>
              <a:t>21</a:t>
            </a:fld>
            <a:endParaRPr lang="en-US"/>
          </a:p>
        </p:txBody>
      </p:sp>
    </p:spTree>
    <p:extLst>
      <p:ext uri="{BB962C8B-B14F-4D97-AF65-F5344CB8AC3E}">
        <p14:creationId xmlns:p14="http://schemas.microsoft.com/office/powerpoint/2010/main" val="29765457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QUESTIONS: </a:t>
            </a:r>
          </a:p>
          <a:p>
            <a:br>
              <a:rPr lang="en-US" dirty="0"/>
            </a:br>
            <a:endParaRPr lang="en-US" dirty="0"/>
          </a:p>
          <a:p>
            <a:r>
              <a:rPr lang="en-US" dirty="0"/>
              <a:t>We asked for your questions — gave ‘</a:t>
            </a:r>
            <a:r>
              <a:rPr lang="en-US" dirty="0" err="1"/>
              <a:t>em</a:t>
            </a:r>
            <a:r>
              <a:rPr lang="en-US" dirty="0"/>
              <a:t>!</a:t>
            </a:r>
          </a:p>
          <a:p>
            <a:r>
              <a:rPr lang="en-US" dirty="0"/>
              <a:t>SOME will be answered</a:t>
            </a:r>
          </a:p>
          <a:p>
            <a:r>
              <a:rPr lang="en-US" dirty="0"/>
              <a:t>OTHERS have suggested paths for discussion this morning and afternoon. </a:t>
            </a:r>
          </a:p>
          <a:p>
            <a:r>
              <a:rPr lang="en-US" dirty="0"/>
              <a:t>STILL OTHERS won’t be easily addressed today — </a:t>
            </a:r>
          </a:p>
          <a:p>
            <a:r>
              <a:rPr lang="en-US" dirty="0"/>
              <a:t>Commitment to respond to these questions — even if brief — as follow up.  </a:t>
            </a:r>
          </a:p>
          <a:p>
            <a:r>
              <a:rPr lang="en-US" dirty="0"/>
              <a:t>Today you may have others — there are cards on the tables — write </a:t>
            </a:r>
            <a:r>
              <a:rPr lang="en-US" dirty="0" err="1"/>
              <a:t>em</a:t>
            </a:r>
            <a:r>
              <a:rPr lang="en-US" dirty="0"/>
              <a:t> up — give them to your HathiTrust host at the table. </a:t>
            </a:r>
          </a:p>
        </p:txBody>
      </p:sp>
      <p:sp>
        <p:nvSpPr>
          <p:cNvPr id="4" name="Slide Number Placeholder 3"/>
          <p:cNvSpPr>
            <a:spLocks noGrp="1"/>
          </p:cNvSpPr>
          <p:nvPr>
            <p:ph type="sldNum" sz="quarter" idx="5"/>
          </p:nvPr>
        </p:nvSpPr>
        <p:spPr/>
        <p:txBody>
          <a:bodyPr/>
          <a:lstStyle/>
          <a:p>
            <a:fld id="{D9B98EA1-80BE-FF4E-90DE-5B3AC7EC8409}" type="slidenum">
              <a:rPr lang="en-US" smtClean="0"/>
              <a:t>22</a:t>
            </a:fld>
            <a:endParaRPr lang="en-US"/>
          </a:p>
        </p:txBody>
      </p:sp>
    </p:spTree>
    <p:extLst>
      <p:ext uri="{BB962C8B-B14F-4D97-AF65-F5344CB8AC3E}">
        <p14:creationId xmlns:p14="http://schemas.microsoft.com/office/powerpoint/2010/main" val="3789292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effectLst/>
              </a:rPr>
            </a:br>
            <a:endParaRPr lang="en-US" dirty="0">
              <a:effectLst/>
            </a:endParaRPr>
          </a:p>
          <a:p>
            <a:r>
              <a:rPr lang="en-US" dirty="0"/>
              <a:t>Purposeful, intentional change was a theme of our Strategic Planning process. </a:t>
            </a:r>
          </a:p>
          <a:p>
            <a:r>
              <a:rPr lang="en-US" dirty="0"/>
              <a:t>Members message: Let's focus on what is/was uniquely powerful about HathiTrust and build upon that. </a:t>
            </a:r>
          </a:p>
          <a:p>
            <a:r>
              <a:rPr lang="en-US" dirty="0"/>
              <a:t>Strategic Directions organized around three themes: </a:t>
            </a:r>
          </a:p>
          <a:p>
            <a:pPr lvl="1"/>
            <a:r>
              <a:rPr lang="en-US" dirty="0"/>
              <a:t>EMPOWER</a:t>
            </a:r>
          </a:p>
          <a:p>
            <a:pPr lvl="1"/>
            <a:r>
              <a:rPr lang="en-US" dirty="0"/>
              <a:t>ENHANCE</a:t>
            </a:r>
          </a:p>
          <a:p>
            <a:pPr lvl="1"/>
            <a:r>
              <a:rPr lang="en-US" dirty="0"/>
              <a:t>TRANSFORM</a:t>
            </a:r>
          </a:p>
        </p:txBody>
      </p:sp>
      <p:sp>
        <p:nvSpPr>
          <p:cNvPr id="4" name="Slide Number Placeholder 3"/>
          <p:cNvSpPr>
            <a:spLocks noGrp="1"/>
          </p:cNvSpPr>
          <p:nvPr>
            <p:ph type="sldNum" sz="quarter" idx="5"/>
          </p:nvPr>
        </p:nvSpPr>
        <p:spPr/>
        <p:txBody>
          <a:bodyPr/>
          <a:lstStyle/>
          <a:p>
            <a:fld id="{D9B98EA1-80BE-FF4E-90DE-5B3AC7EC8409}" type="slidenum">
              <a:rPr lang="en-US" smtClean="0"/>
              <a:t>23</a:t>
            </a:fld>
            <a:endParaRPr lang="en-US"/>
          </a:p>
        </p:txBody>
      </p:sp>
    </p:spTree>
    <p:extLst>
      <p:ext uri="{BB962C8B-B14F-4D97-AF65-F5344CB8AC3E}">
        <p14:creationId xmlns:p14="http://schemas.microsoft.com/office/powerpoint/2010/main" val="390405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47c56a0142_0_1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47c56a0142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gn="l">
              <a:buNone/>
            </a:pPr>
            <a:r>
              <a:rPr lang="en-US" b="1" i="1" dirty="0"/>
              <a:t>Develop new analytic capacities to support service improvements, collection development, and member engagement.</a:t>
            </a:r>
          </a:p>
          <a:p>
            <a:pPr marL="0" indent="0" algn="l">
              <a:buNone/>
            </a:pPr>
            <a:r>
              <a:rPr lang="en-US" b="1" i="1" dirty="0"/>
              <a:t>Engineer the HathiTrust infrastructure as a more open platform for distributed activities and services. </a:t>
            </a:r>
          </a:p>
          <a:p>
            <a:pPr>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a:buFont typeface="Arial" panose="020B0604020202020204" pitchFamily="34" charset="0"/>
              <a:buChar char="•"/>
            </a:pPr>
            <a:r>
              <a:rPr lang="en-US" sz="1200" b="0" i="0" u="none" strike="noStrike" kern="1200" dirty="0">
                <a:solidFill>
                  <a:schemeClr val="tx1"/>
                </a:solidFill>
                <a:effectLst/>
                <a:latin typeface="+mn-lt"/>
                <a:ea typeface="+mn-ea"/>
                <a:cs typeface="+mn-cs"/>
              </a:rPr>
              <a:t>In 2020 we set up the work for the remainder of our planning cycle.   </a:t>
            </a:r>
          </a:p>
          <a:p>
            <a:pPr>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a:buFont typeface="Arial" panose="020B0604020202020204" pitchFamily="34" charset="0"/>
              <a:buChar char="•"/>
            </a:pPr>
            <a:r>
              <a:rPr lang="en-US" sz="1200" b="0" i="0" u="none" strike="noStrike" kern="1200" dirty="0">
                <a:solidFill>
                  <a:schemeClr val="tx1"/>
                </a:solidFill>
                <a:effectLst/>
                <a:latin typeface="+mn-lt"/>
                <a:ea typeface="+mn-ea"/>
                <a:cs typeface="+mn-cs"/>
              </a:rPr>
              <a:t>The applications and systems that support the digital library, administration, and programs of HathiTrust serve us well, but are due for a re-assessment so that the infrastructure can continue to support our evolving needs.  </a:t>
            </a:r>
          </a:p>
          <a:p>
            <a:pPr>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a:buFont typeface="Arial" panose="020B0604020202020204" pitchFamily="34" charset="0"/>
              <a:buChar char="•"/>
            </a:pPr>
            <a:r>
              <a:rPr lang="en-US" sz="1200" b="0" i="0" u="none" strike="noStrike" kern="1200" dirty="0">
                <a:solidFill>
                  <a:schemeClr val="tx1"/>
                </a:solidFill>
                <a:effectLst/>
                <a:latin typeface="+mn-lt"/>
                <a:ea typeface="+mn-ea"/>
                <a:cs typeface="+mn-cs"/>
              </a:rPr>
              <a:t>As we begin that work, we will new attention to developing our ability to make use of the significant amounts of data available about the collection, how it is used, and how it relates to the collections of our members and non-members.   </a:t>
            </a:r>
          </a:p>
          <a:p>
            <a:pPr algn="l"/>
            <a:endParaRPr lang="en-US" dirty="0"/>
          </a:p>
          <a:p>
            <a:pPr algn="l"/>
            <a:r>
              <a:rPr lang="en-US" dirty="0"/>
              <a:t>Careful uses of business data will supplement our understanding, decision-making, and planning. </a:t>
            </a:r>
          </a:p>
          <a:p>
            <a:pPr algn="l"/>
            <a:r>
              <a:rPr lang="en-US" dirty="0"/>
              <a:t>Our members will use HathiTrust data to support their own local collection management decisions.</a:t>
            </a:r>
          </a:p>
          <a:p>
            <a:pPr algn="l"/>
            <a:r>
              <a:rPr lang="en-US" dirty="0"/>
              <a:t>Our frontend and backend systems will support our evolving strategies.</a:t>
            </a:r>
          </a:p>
          <a:p>
            <a:pPr algn="l"/>
            <a:endParaRPr lang="en-US" dirty="0"/>
          </a:p>
          <a:p>
            <a:pPr rtl="0"/>
            <a:r>
              <a:rPr lang="en-US" sz="1200" b="0" i="0" u="none" strike="noStrike" kern="1200" dirty="0">
                <a:solidFill>
                  <a:schemeClr val="tx1"/>
                </a:solidFill>
                <a:effectLst/>
                <a:latin typeface="+mn-lt"/>
                <a:ea typeface="+mn-ea"/>
                <a:cs typeface="+mn-cs"/>
              </a:rPr>
              <a:t>Members need clear and straightforward information about HathiTrust to make the most of HathiTrust membership and to take an active role in governance.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Now that we have formally delineated our membership criteria and adopted modifications to our cost-sharing models, we can begin more thoughtful and targeted recruitment of new members to strengthen HathiTrust and our activities.  </a:t>
            </a:r>
            <a:endParaRPr lang="en-US" b="0" dirty="0">
              <a:effectLst/>
            </a:endParaRPr>
          </a:p>
          <a:p>
            <a:br>
              <a:rPr lang="en-US" dirty="0"/>
            </a:br>
            <a:endParaRPr lang="en-US" dirty="0"/>
          </a:p>
          <a:p>
            <a:pPr algn="l"/>
            <a:endParaRPr lang="en-US" dirty="0"/>
          </a:p>
          <a:p>
            <a:pPr>
              <a:buFont typeface="Arial" panose="020B0604020202020204" pitchFamily="34" charset="0"/>
              <a:buChar char="•"/>
            </a:pPr>
            <a:endParaRPr lang="en-US" sz="1200" dirty="0"/>
          </a:p>
        </p:txBody>
      </p:sp>
    </p:spTree>
    <p:extLst>
      <p:ext uri="{BB962C8B-B14F-4D97-AF65-F5344CB8AC3E}">
        <p14:creationId xmlns:p14="http://schemas.microsoft.com/office/powerpoint/2010/main" val="577859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47c56a0142_0_1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47c56a0142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BACK TO 2019 HIGHLIGHTS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 won’t say much here – you’ll hear more about these in the next couple of hours.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I promised Angelina, Kristina, Jessica, and Eleanor that I would not step on their talks.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When they are speaking, you just think “…..so much enhancement!  Beautiful enhancement.” </a:t>
            </a:r>
            <a:endParaRPr dirty="0"/>
          </a:p>
          <a:p>
            <a:pPr marL="0" lvl="0" indent="0" algn="l" rtl="0">
              <a:spcBef>
                <a:spcPts val="0"/>
              </a:spcBef>
              <a:spcAft>
                <a:spcPts val="0"/>
              </a:spcAft>
              <a:buNone/>
            </a:pPr>
            <a:endParaRPr lang="en-US" dirty="0"/>
          </a:p>
          <a:p>
            <a:pPr marL="0" indent="0" algn="l">
              <a:buNone/>
            </a:pPr>
            <a:r>
              <a:rPr lang="en-US" b="1" i="1" dirty="0"/>
              <a:t>Redefine our discovery and access approaches to support </a:t>
            </a:r>
          </a:p>
          <a:p>
            <a:pPr marL="0" indent="0" algn="l">
              <a:buNone/>
            </a:pPr>
            <a:r>
              <a:rPr lang="en-US" b="1" i="1" dirty="0"/>
              <a:t>greater interoperability and frictionless use of our collection. </a:t>
            </a:r>
          </a:p>
          <a:p>
            <a:pPr marL="0" indent="0" algn="l">
              <a:buNone/>
            </a:pPr>
            <a:endParaRPr lang="en-US" b="1" i="1" dirty="0"/>
          </a:p>
          <a:p>
            <a:pPr marL="0" indent="0" algn="l">
              <a:buNone/>
            </a:pPr>
            <a:r>
              <a:rPr lang="en-US" b="1" i="1" dirty="0"/>
              <a:t>Enable robust transformative uses of the corpus, and open for reading </a:t>
            </a:r>
          </a:p>
          <a:p>
            <a:pPr marL="0" indent="0" algn="l">
              <a:buNone/>
            </a:pPr>
            <a:r>
              <a:rPr lang="en-US" b="1" i="1" dirty="0"/>
              <a:t>more of the collection wherever lawfully possible. </a:t>
            </a:r>
          </a:p>
          <a:p>
            <a:pPr marL="0" indent="0" algn="ctr">
              <a:buNone/>
            </a:pPr>
            <a:endParaRPr lang="en-US" b="1" i="1" dirty="0"/>
          </a:p>
          <a:p>
            <a:endParaRPr lang="en-US" dirty="0"/>
          </a:p>
          <a:p>
            <a:r>
              <a:rPr lang="en-US" dirty="0"/>
              <a:t>We will understand how users find us now and how libraries direct their users to us.</a:t>
            </a:r>
          </a:p>
          <a:p>
            <a:r>
              <a:rPr lang="en-US" dirty="0"/>
              <a:t>Users will discover HathiTrust through our collection, not our collection through HathiTrust.</a:t>
            </a:r>
          </a:p>
          <a:p>
            <a:r>
              <a:rPr lang="en-US" dirty="0"/>
              <a:t>Our discovery strategies will change as discovery methods evolve.</a:t>
            </a:r>
          </a:p>
          <a:p>
            <a:r>
              <a:rPr lang="en-US" dirty="0"/>
              <a:t>Our data mining expertise will help us expand our notions of discovery and access.</a:t>
            </a:r>
          </a:p>
          <a:p>
            <a:endParaRPr lang="en-US" dirty="0"/>
          </a:p>
          <a:p>
            <a:endParaRPr lang="en-US"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7566608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47c56a0142_0_1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2" name="Google Shape;672;g47c56a0142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effectLst/>
              </a:rPr>
              <a:t>TRANSFORM</a:t>
            </a:r>
          </a:p>
          <a:p>
            <a:br>
              <a:rPr lang="en-US" dirty="0"/>
            </a:br>
            <a:endParaRPr lang="en-US" dirty="0"/>
          </a:p>
          <a:p>
            <a:r>
              <a:rPr lang="en-US" dirty="0"/>
              <a:t>Work we group around the “Transform” theme is intended to be that work that addresses significant challenges libraries cannot independently confront to advance innovative forms of research, pedagogy, and public engagement.” </a:t>
            </a:r>
          </a:p>
          <a:p>
            <a:r>
              <a:rPr lang="en-US" dirty="0"/>
              <a:t>This is about the cumulative effect of the rest of our work — about how we can make bigger waves in the pond. </a:t>
            </a:r>
          </a:p>
          <a:p>
            <a:r>
              <a:rPr lang="en-US" dirty="0"/>
              <a:t>In 2019 some of the most notable work here was the continuation of our Shared Print Program </a:t>
            </a:r>
          </a:p>
          <a:p>
            <a:r>
              <a:rPr lang="en-US" dirty="0"/>
              <a:t>Phase 2 for shared print leaves us with 18 million commitments for about 5 million monograph titles (about 76% of HTs collection) at 79 different HT member campuses.</a:t>
            </a:r>
          </a:p>
          <a:p>
            <a:r>
              <a:rPr lang="en-US" dirty="0"/>
              <a:t>Marks a turning point — we planned and made an initial push when launched — get to scale with commitments, build the network, get data, begin to understand the landscape of commitments better.   Tremendous thanks and accomplishment.  Heather </a:t>
            </a:r>
            <a:r>
              <a:rPr lang="en-US" dirty="0" err="1"/>
              <a:t>Weltin</a:t>
            </a:r>
            <a:r>
              <a:rPr lang="en-US" dirty="0"/>
              <a:t> </a:t>
            </a:r>
          </a:p>
          <a:p>
            <a:r>
              <a:rPr lang="en-US" dirty="0"/>
              <a:t>Going ahead </a:t>
            </a:r>
          </a:p>
          <a:p>
            <a:r>
              <a:rPr lang="en-US" dirty="0"/>
              <a:t>Let’s stay with these theme of the collection and related programs.</a:t>
            </a:r>
          </a:p>
          <a:p>
            <a:pPr lvl="1"/>
            <a:r>
              <a:rPr lang="en-US" sz="1200" b="1" i="1" kern="1200" dirty="0">
                <a:solidFill>
                  <a:schemeClr val="tx1"/>
                </a:solidFill>
                <a:effectLst/>
                <a:latin typeface="+mn-lt"/>
                <a:ea typeface="+mn-ea"/>
                <a:cs typeface="+mn-cs"/>
              </a:rPr>
              <a:t>Deepen and add breadth to the HathiTrust collections, guided by a targeted, intentional strategy for new and retrospective publications.</a:t>
            </a:r>
            <a:endParaRPr lang="en-US" dirty="0"/>
          </a:p>
          <a:p>
            <a:pPr lvl="1"/>
            <a:r>
              <a:rPr lang="en-US" sz="1200" b="1" i="1" kern="1200" dirty="0">
                <a:solidFill>
                  <a:schemeClr val="tx1"/>
                </a:solidFill>
                <a:effectLst/>
                <a:latin typeface="+mn-lt"/>
                <a:ea typeface="+mn-ea"/>
                <a:cs typeface="+mn-cs"/>
              </a:rPr>
              <a:t>Develop robust frameworks for large-scale collection management, access, and preservation</a:t>
            </a:r>
            <a:endParaRPr lang="en-US" dirty="0"/>
          </a:p>
          <a:p>
            <a:r>
              <a:rPr lang="en-US" dirty="0"/>
              <a:t>The question we’ll be asking here is: </a:t>
            </a:r>
          </a:p>
          <a:p>
            <a:pPr lvl="1"/>
            <a:r>
              <a:rPr lang="en-US" dirty="0"/>
              <a:t>How?</a:t>
            </a:r>
          </a:p>
          <a:p>
            <a:pPr lvl="1"/>
            <a:r>
              <a:rPr lang="en-US" dirty="0"/>
              <a:t>What next? </a:t>
            </a:r>
          </a:p>
          <a:p>
            <a:pPr lvl="1"/>
            <a:r>
              <a:rPr lang="en-US" dirty="0"/>
              <a:t>So what? </a:t>
            </a:r>
          </a:p>
          <a:p>
            <a:r>
              <a:rPr lang="en-US" dirty="0">
                <a:effectLst/>
              </a:rPr>
              <a:t>Focus on strategies for growth and leverage</a:t>
            </a:r>
            <a:endParaRPr lang="en-US" dirty="0"/>
          </a:p>
          <a:p>
            <a:pPr lvl="1"/>
            <a:r>
              <a:rPr lang="en-US" dirty="0">
                <a:effectLst/>
              </a:rPr>
              <a:t>Articulate intentional, not just reactive collection strategy</a:t>
            </a:r>
            <a:endParaRPr lang="en-US" dirty="0"/>
          </a:p>
          <a:p>
            <a:pPr lvl="1"/>
            <a:r>
              <a:rPr lang="en-US" dirty="0">
                <a:effectLst/>
              </a:rPr>
              <a:t>Plan/workshop next level services from Shared Print Program.</a:t>
            </a:r>
            <a:endParaRPr lang="en-US" dirty="0"/>
          </a:p>
          <a:p>
            <a:pPr lvl="1"/>
            <a:r>
              <a:rPr lang="en-US" dirty="0">
                <a:effectLst/>
              </a:rPr>
              <a:t>Improving discovery for accessible learning materials</a:t>
            </a:r>
            <a:endParaRPr lang="en-US" dirty="0"/>
          </a:p>
          <a:p>
            <a:br>
              <a:rPr lang="en-US" dirty="0"/>
            </a:br>
            <a:endParaRPr lang="en-US" dirty="0"/>
          </a:p>
          <a:p>
            <a:r>
              <a:rPr lang="en-US" dirty="0"/>
              <a:t>Why So What? </a:t>
            </a:r>
          </a:p>
          <a:p>
            <a:pPr lvl="1"/>
            <a:r>
              <a:rPr lang="en-US" dirty="0"/>
              <a:t>Argue again that our ability to collectively aggregate 17 million volumes is an opportunity to do more to transform collection access and management</a:t>
            </a:r>
          </a:p>
        </p:txBody>
      </p:sp>
    </p:spTree>
    <p:extLst>
      <p:ext uri="{BB962C8B-B14F-4D97-AF65-F5344CB8AC3E}">
        <p14:creationId xmlns:p14="http://schemas.microsoft.com/office/powerpoint/2010/main" val="3428931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QUESTIONS RE CHANGE</a:t>
            </a:r>
          </a:p>
          <a:p>
            <a:br>
              <a:rPr lang="en-US" dirty="0"/>
            </a:br>
            <a:endParaRPr lang="en-US" dirty="0"/>
          </a:p>
          <a:p>
            <a:r>
              <a:rPr lang="en-US" dirty="0"/>
              <a:t>Some question we received either echo with these thoughts</a:t>
            </a:r>
          </a:p>
          <a:p>
            <a:endParaRPr lang="en-US" dirty="0"/>
          </a:p>
          <a:p>
            <a:r>
              <a:rPr lang="en-US" dirty="0"/>
              <a:t>How can HT serve as a unique hub for unique collections? </a:t>
            </a:r>
          </a:p>
          <a:p>
            <a:r>
              <a:rPr lang="en-US" dirty="0"/>
              <a:t>or put us in context of other debates about collective action over the past year. </a:t>
            </a:r>
          </a:p>
          <a:p>
            <a:endParaRPr lang="en-US" dirty="0"/>
          </a:p>
          <a:p>
            <a:r>
              <a:rPr lang="en-US" dirty="0"/>
              <a:t>Invest in Open</a:t>
            </a:r>
          </a:p>
          <a:p>
            <a:r>
              <a:rPr lang="en-US" dirty="0"/>
              <a:t>financial leadership</a:t>
            </a:r>
          </a:p>
          <a:p>
            <a:endParaRPr lang="en-US" dirty="0"/>
          </a:p>
          <a:p>
            <a:r>
              <a:rPr lang="en-US" dirty="0"/>
              <a:t>The point well taken in this group of questions:  what change to drive and how? </a:t>
            </a:r>
          </a:p>
          <a:p>
            <a:br>
              <a:rPr lang="en-US" dirty="0"/>
            </a:br>
            <a:r>
              <a:rPr lang="en-US" dirty="0"/>
              <a:t>This is a conversation we want to have with you later — how, with a collective asset such as HT — can we drive more purposeful change? </a:t>
            </a:r>
          </a:p>
          <a:p>
            <a:endParaRPr lang="en-US" dirty="0"/>
          </a:p>
          <a:p>
            <a:r>
              <a:rPr lang="en-US" dirty="0"/>
              <a:t>To set that up, I want to highlight a few strands of conversations and activity in the last year.  These are all essentially about the same thing, but with a different POV and aim. </a:t>
            </a:r>
          </a:p>
        </p:txBody>
      </p:sp>
      <p:sp>
        <p:nvSpPr>
          <p:cNvPr id="4" name="Slide Number Placeholder 3"/>
          <p:cNvSpPr>
            <a:spLocks noGrp="1"/>
          </p:cNvSpPr>
          <p:nvPr>
            <p:ph type="sldNum" sz="quarter" idx="5"/>
          </p:nvPr>
        </p:nvSpPr>
        <p:spPr/>
        <p:txBody>
          <a:bodyPr/>
          <a:lstStyle/>
          <a:p>
            <a:fld id="{D9B98EA1-80BE-FF4E-90DE-5B3AC7EC8409}" type="slidenum">
              <a:rPr lang="en-US" smtClean="0"/>
              <a:t>28</a:t>
            </a:fld>
            <a:endParaRPr lang="en-US"/>
          </a:p>
        </p:txBody>
      </p:sp>
    </p:spTree>
    <p:extLst>
      <p:ext uri="{BB962C8B-B14F-4D97-AF65-F5344CB8AC3E}">
        <p14:creationId xmlns:p14="http://schemas.microsoft.com/office/powerpoint/2010/main" val="28044020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OPEN INFRASTRUCTURE</a:t>
            </a:r>
          </a:p>
          <a:p>
            <a:br>
              <a:rPr lang="en-US" dirty="0"/>
            </a:br>
            <a:endParaRPr lang="en-US" dirty="0"/>
          </a:p>
          <a:p>
            <a:r>
              <a:rPr lang="en-US" dirty="0"/>
              <a:t>Two related but independent strands of exploration this year, both concerned with open infrastructure initiatives, both worried about the emerging</a:t>
            </a:r>
            <a:r>
              <a:rPr lang="en-US" dirty="0">
                <a:effectLst/>
              </a:rPr>
              <a:t> </a:t>
            </a:r>
            <a:r>
              <a:rPr lang="en-US" sz="1200" kern="1200" dirty="0" err="1">
                <a:solidFill>
                  <a:schemeClr val="tx1"/>
                </a:solidFill>
                <a:effectLst/>
                <a:latin typeface="+mn-lt"/>
                <a:ea typeface="+mn-ea"/>
                <a:cs typeface="+mn-cs"/>
              </a:rPr>
              <a:t>Schol</a:t>
            </a:r>
            <a:r>
              <a:rPr lang="en-US" dirty="0">
                <a:effectLst/>
              </a:rPr>
              <a:t> </a:t>
            </a:r>
            <a:r>
              <a:rPr lang="en-US" sz="1200" kern="1200" dirty="0" err="1">
                <a:solidFill>
                  <a:schemeClr val="tx1"/>
                </a:solidFill>
                <a:effectLst/>
                <a:latin typeface="+mn-lt"/>
                <a:ea typeface="+mn-ea"/>
                <a:cs typeface="+mn-cs"/>
              </a:rPr>
              <a:t>Comm</a:t>
            </a:r>
            <a:r>
              <a:rPr lang="en-US" dirty="0">
                <a:effectLst/>
              </a:rPr>
              <a:t> </a:t>
            </a:r>
            <a:r>
              <a:rPr lang="en-US" sz="1200" kern="1200" dirty="0">
                <a:solidFill>
                  <a:schemeClr val="tx1"/>
                </a:solidFill>
                <a:effectLst/>
                <a:latin typeface="+mn-lt"/>
                <a:ea typeface="+mn-ea"/>
                <a:cs typeface="+mn-cs"/>
              </a:rPr>
              <a:t>Infrastructure – the thousands of flowers that have bloomed and which are in various states of precarity for their future sustainability.  </a:t>
            </a:r>
            <a:endParaRPr lang="en-US" dirty="0"/>
          </a:p>
          <a:p>
            <a:br>
              <a:rPr lang="en-US" sz="1200" kern="1200" dirty="0">
                <a:solidFill>
                  <a:schemeClr val="tx1"/>
                </a:solidFill>
                <a:effectLst/>
                <a:latin typeface="+mn-lt"/>
                <a:ea typeface="+mn-ea"/>
                <a:cs typeface="+mn-cs"/>
              </a:rPr>
            </a:br>
            <a:endParaRPr lang="en-US" dirty="0"/>
          </a:p>
          <a:p>
            <a:r>
              <a:rPr lang="en-US" sz="1200" kern="1200" dirty="0">
                <a:solidFill>
                  <a:schemeClr val="tx1"/>
                </a:solidFill>
                <a:latin typeface="+mn-lt"/>
                <a:ea typeface="+mn-ea"/>
                <a:cs typeface="+mn-cs"/>
              </a:rPr>
              <a:t>Addressing this from different POVs — have highlighted text from statements of purpose from each effort</a:t>
            </a:r>
            <a:endParaRPr lang="en-US" dirty="0"/>
          </a:p>
          <a:p>
            <a:br>
              <a:rPr lang="en-US" dirty="0"/>
            </a:br>
            <a:endParaRPr lang="en-US" dirty="0"/>
          </a:p>
          <a:p>
            <a:r>
              <a:rPr lang="en-US" dirty="0"/>
              <a:t>Invest in Open — building off of</a:t>
            </a:r>
            <a:r>
              <a:rPr lang="en-US" sz="1200" kern="1200" dirty="0">
                <a:solidFill>
                  <a:schemeClr val="tx1"/>
                </a:solidFill>
                <a:effectLst/>
                <a:latin typeface="+mn-lt"/>
                <a:ea typeface="+mn-ea"/>
                <a:cs typeface="+mn-cs"/>
              </a:rPr>
              <a:t> something known as the 2% Proposal a couple of years back.   With funding from Mellon Foundation undertaking a census of scholarly communications landscape, attempting to get a snapshot of the current state, and gather data about the organizational structure and financial health of these many efforts.  Led by Michael Roy at Middlebury with David Lewis and others.   (I’m an advisor to the census project)</a:t>
            </a:r>
            <a:endParaRPr lang="en-US" dirty="0"/>
          </a:p>
          <a:p>
            <a:br>
              <a:rPr lang="en-US" dirty="0"/>
            </a:br>
            <a:endParaRPr lang="en-US" dirty="0"/>
          </a:p>
          <a:p>
            <a:r>
              <a:rPr lang="en-US" sz="1200" kern="1200" dirty="0">
                <a:solidFill>
                  <a:schemeClr val="tx1"/>
                </a:solidFill>
                <a:effectLst/>
                <a:latin typeface="+mn-lt"/>
                <a:ea typeface="+mn-ea"/>
                <a:cs typeface="+mn-cs"/>
              </a:rPr>
              <a:t>The Open Platform — an articulation of goals — A Proposal for Collective Action towards Coherence and Sustainable Interdependence for Community owned Knowledge Infrastructure To Safeguard the Public Interest.</a:t>
            </a:r>
            <a:endParaRPr lang="en-US" dirty="0"/>
          </a:p>
          <a:p>
            <a:pPr lvl="1"/>
            <a:r>
              <a:rPr lang="en-US" sz="1200" kern="1200" dirty="0">
                <a:solidFill>
                  <a:schemeClr val="tx1"/>
                </a:solidFill>
                <a:effectLst/>
                <a:latin typeface="+mn-lt"/>
                <a:ea typeface="+mn-ea"/>
                <a:cs typeface="+mn-cs"/>
              </a:rPr>
              <a:t>Coming from reps from 17 different </a:t>
            </a:r>
            <a:r>
              <a:rPr lang="en-US" sz="1200" kern="1200" dirty="0" err="1">
                <a:solidFill>
                  <a:schemeClr val="tx1"/>
                </a:solidFill>
                <a:effectLst/>
                <a:latin typeface="+mn-lt"/>
                <a:ea typeface="+mn-ea"/>
                <a:cs typeface="+mn-cs"/>
              </a:rPr>
              <a:t>univeristies</a:t>
            </a:r>
            <a:endParaRPr lang="en-US" dirty="0"/>
          </a:p>
          <a:p>
            <a:br>
              <a:rPr lang="en-US" dirty="0"/>
            </a:br>
            <a:endParaRPr lang="en-US" dirty="0"/>
          </a:p>
          <a:p>
            <a:r>
              <a:rPr lang="en-US" sz="1200" kern="1200" dirty="0">
                <a:solidFill>
                  <a:schemeClr val="tx1"/>
                </a:solidFill>
                <a:effectLst/>
                <a:latin typeface="+mn-lt"/>
                <a:ea typeface="+mn-ea"/>
                <a:cs typeface="+mn-cs"/>
              </a:rPr>
              <a:t>Both presented at CNI 2019 spring meeting — Maurice York at U of Michigan and </a:t>
            </a:r>
            <a:r>
              <a:rPr lang="en-US" sz="1200" kern="1200" dirty="0" err="1">
                <a:solidFill>
                  <a:schemeClr val="tx1"/>
                </a:solidFill>
                <a:effectLst/>
                <a:latin typeface="+mn-lt"/>
                <a:ea typeface="+mn-ea"/>
                <a:cs typeface="+mn-cs"/>
              </a:rPr>
              <a:t>Evivva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Weinraub</a:t>
            </a:r>
            <a:r>
              <a:rPr lang="en-US" sz="1200" kern="1200" dirty="0">
                <a:solidFill>
                  <a:schemeClr val="tx1"/>
                </a:solidFill>
                <a:effectLst/>
                <a:latin typeface="+mn-lt"/>
                <a:ea typeface="+mn-ea"/>
                <a:cs typeface="+mn-cs"/>
              </a:rPr>
              <a:t>, now at University of Buffalo, presented there. </a:t>
            </a:r>
            <a:endParaRPr lang="en-US" dirty="0"/>
          </a:p>
          <a:p>
            <a:br>
              <a:rPr lang="en-US" dirty="0"/>
            </a:br>
            <a:endParaRPr lang="en-US" dirty="0"/>
          </a:p>
          <a:p>
            <a:r>
              <a:rPr lang="en-US" dirty="0"/>
              <a:t>Subtle/not-so-subtle argument here:  we spend a lot of money on this stuff — we could be more coordinated and strategic to produce a better outcome.</a:t>
            </a:r>
          </a:p>
          <a:p>
            <a:br>
              <a:rPr lang="en-US" dirty="0"/>
            </a:br>
            <a:endParaRPr lang="en-US" dirty="0"/>
          </a:p>
          <a:p>
            <a:r>
              <a:rPr lang="en-US" dirty="0"/>
              <a:t>HT’s relationship</a:t>
            </a:r>
          </a:p>
          <a:p>
            <a:pPr lvl="1"/>
            <a:r>
              <a:rPr lang="en-US" dirty="0"/>
              <a:t>Our service profile looks different from many of the initiatives that these two conversations have focused upon</a:t>
            </a:r>
          </a:p>
          <a:p>
            <a:pPr lvl="1"/>
            <a:r>
              <a:rPr lang="en-US" dirty="0"/>
              <a:t>Not Completely different, but still with significant unique aspects.</a:t>
            </a:r>
          </a:p>
          <a:p>
            <a:pPr lvl="1"/>
            <a:endParaRPr lang="en-US" dirty="0"/>
          </a:p>
          <a:p>
            <a:pPr lvl="1"/>
            <a:endParaRPr lang="en-US" dirty="0"/>
          </a:p>
          <a:p>
            <a:pPr marL="457200" marR="0" lvl="1" indent="0" algn="l" defTabSz="457200" rtl="0" eaLnBrk="1" fontAlgn="auto" latinLnBrk="0" hangingPunct="1">
              <a:lnSpc>
                <a:spcPct val="100000"/>
              </a:lnSpc>
              <a:spcBef>
                <a:spcPts val="0"/>
              </a:spcBef>
              <a:spcAft>
                <a:spcPts val="0"/>
              </a:spcAft>
              <a:buClrTx/>
              <a:buSzTx/>
              <a:buFontTx/>
              <a:buNone/>
              <a:tabLst/>
              <a:defRPr/>
            </a:pPr>
            <a:r>
              <a:rPr lang="en-US" dirty="0"/>
              <a:t>we have been successful at harnessing collective energy and collective funding to support our work</a:t>
            </a:r>
          </a:p>
          <a:p>
            <a:pPr lvl="1"/>
            <a:endParaRPr lang="en-US" dirty="0"/>
          </a:p>
          <a:p>
            <a:pPr lvl="1"/>
            <a:r>
              <a:rPr lang="en-US" dirty="0"/>
              <a:t>we *</a:t>
            </a:r>
            <a:r>
              <a:rPr lang="en-US" dirty="0" err="1"/>
              <a:t>arent</a:t>
            </a:r>
            <a:r>
              <a:rPr lang="en-US" dirty="0"/>
              <a:t>* the kinds of tools, services, and applications that often get clustered into these conversations.  </a:t>
            </a:r>
          </a:p>
          <a:p>
            <a:pPr lvl="1"/>
            <a:r>
              <a:rPr lang="en-US" dirty="0"/>
              <a:t>We don’t sponsor open source software development for local efforts — we focus on centralized efforts — and we need to do more to enable local efforts on top of our work.  </a:t>
            </a:r>
          </a:p>
        </p:txBody>
      </p:sp>
      <p:sp>
        <p:nvSpPr>
          <p:cNvPr id="4" name="Slide Number Placeholder 3"/>
          <p:cNvSpPr>
            <a:spLocks noGrp="1"/>
          </p:cNvSpPr>
          <p:nvPr>
            <p:ph type="sldNum" sz="quarter" idx="5"/>
          </p:nvPr>
        </p:nvSpPr>
        <p:spPr/>
        <p:txBody>
          <a:bodyPr/>
          <a:lstStyle/>
          <a:p>
            <a:fld id="{D9B98EA1-80BE-FF4E-90DE-5B3AC7EC8409}" type="slidenum">
              <a:rPr lang="en-US" smtClean="0"/>
              <a:t>29</a:t>
            </a:fld>
            <a:endParaRPr lang="en-US"/>
          </a:p>
        </p:txBody>
      </p:sp>
    </p:spTree>
    <p:extLst>
      <p:ext uri="{BB962C8B-B14F-4D97-AF65-F5344CB8AC3E}">
        <p14:creationId xmlns:p14="http://schemas.microsoft.com/office/powerpoint/2010/main" val="22809258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BIG TEN</a:t>
            </a:r>
          </a:p>
          <a:p>
            <a:br>
              <a:rPr lang="en-US" dirty="0"/>
            </a:br>
            <a:endParaRPr lang="en-US" dirty="0"/>
          </a:p>
          <a:p>
            <a:r>
              <a:rPr lang="en-US" dirty="0"/>
              <a:t>Chronicle article two weeks ago</a:t>
            </a:r>
          </a:p>
          <a:p>
            <a:r>
              <a:rPr lang="en-US" dirty="0"/>
              <a:t>Building off of a statement made b</a:t>
            </a:r>
            <a:r>
              <a:rPr lang="en-US" dirty="0">
                <a:effectLst/>
              </a:rPr>
              <a:t>y the BTAA Library directors in September  </a:t>
            </a:r>
            <a:endParaRPr lang="en-US" dirty="0"/>
          </a:p>
          <a:p>
            <a:r>
              <a:rPr lang="en-US" dirty="0">
                <a:effectLst/>
              </a:rPr>
              <a:t>Articulating a goal of deeper, more meaningful, connections, especially around notion of BTAA as a collective collection</a:t>
            </a:r>
            <a:endParaRPr lang="en-US" dirty="0"/>
          </a:p>
          <a:p>
            <a:pPr lvl="1"/>
            <a:r>
              <a:rPr lang="en-US" sz="1200" kern="1200" dirty="0">
                <a:solidFill>
                  <a:schemeClr val="tx1"/>
                </a:solidFill>
                <a:effectLst/>
                <a:latin typeface="+mn-lt"/>
                <a:ea typeface="+mn-ea"/>
                <a:cs typeface="+mn-cs"/>
              </a:rPr>
              <a:t>"Pursuing a purposeful strategy of interdependence will enable our</a:t>
            </a:r>
            <a:r>
              <a:rPr lang="en-US" dirty="0">
                <a:effectLst/>
              </a:rPr>
              <a:t> </a:t>
            </a:r>
            <a:r>
              <a:rPr lang="en-US" sz="1200" kern="1200" dirty="0">
                <a:solidFill>
                  <a:schemeClr val="tx1"/>
                </a:solidFill>
                <a:effectLst/>
                <a:latin typeface="+mn-lt"/>
                <a:ea typeface="+mn-ea"/>
                <a:cs typeface="+mn-cs"/>
              </a:rPr>
              <a:t>libraries to realize the critical shift toward advancing services that support the shared interests</a:t>
            </a:r>
            <a:r>
              <a:rPr lang="en-US" dirty="0">
                <a:effectLst/>
              </a:rPr>
              <a:t> </a:t>
            </a:r>
            <a:r>
              <a:rPr lang="en-US" sz="1200" kern="1200" dirty="0">
                <a:solidFill>
                  <a:schemeClr val="tx1"/>
                </a:solidFill>
                <a:effectLst/>
                <a:latin typeface="+mn-lt"/>
                <a:ea typeface="+mn-ea"/>
                <a:cs typeface="+mn-cs"/>
              </a:rPr>
              <a:t>of our institutions….a networked approach will ensure</a:t>
            </a:r>
            <a:r>
              <a:rPr lang="en-US" dirty="0">
                <a:effectLst/>
              </a:rPr>
              <a:t> </a:t>
            </a:r>
            <a:r>
              <a:rPr lang="en-US" sz="1200" kern="1200" dirty="0">
                <a:solidFill>
                  <a:schemeClr val="tx1"/>
                </a:solidFill>
                <a:effectLst/>
                <a:latin typeface="+mn-lt"/>
                <a:ea typeface="+mn-ea"/>
                <a:cs typeface="+mn-cs"/>
              </a:rPr>
              <a:t>the collective good."</a:t>
            </a:r>
            <a:endParaRPr lang="en-US" dirty="0"/>
          </a:p>
          <a:p>
            <a:r>
              <a:rPr lang="en-US" sz="1200" kern="1200" dirty="0">
                <a:solidFill>
                  <a:schemeClr val="tx1"/>
                </a:solidFill>
                <a:effectLst/>
                <a:latin typeface="+mn-lt"/>
                <a:ea typeface="+mn-ea"/>
                <a:cs typeface="+mn-cs"/>
              </a:rPr>
              <a:t>OCLC research report from August outlines some potential ways that BTAA through this collective approach, potential to serve as a wedge of change. </a:t>
            </a:r>
            <a:endParaRPr lang="en-US" dirty="0"/>
          </a:p>
          <a:p>
            <a:r>
              <a:rPr lang="en-US" sz="1200" kern="1200" dirty="0">
                <a:solidFill>
                  <a:schemeClr val="tx1"/>
                </a:solidFill>
                <a:effectLst/>
                <a:latin typeface="+mn-lt"/>
                <a:ea typeface="+mn-ea"/>
                <a:cs typeface="+mn-cs"/>
              </a:rPr>
              <a:t>Echoes some of the founding intent of HathiTrust — a means of working towards that collective effort</a:t>
            </a:r>
            <a:endParaRPr lang="en-US" dirty="0"/>
          </a:p>
        </p:txBody>
      </p:sp>
      <p:sp>
        <p:nvSpPr>
          <p:cNvPr id="4" name="Slide Number Placeholder 3"/>
          <p:cNvSpPr>
            <a:spLocks noGrp="1"/>
          </p:cNvSpPr>
          <p:nvPr>
            <p:ph type="sldNum" sz="quarter" idx="5"/>
          </p:nvPr>
        </p:nvSpPr>
        <p:spPr/>
        <p:txBody>
          <a:bodyPr/>
          <a:lstStyle/>
          <a:p>
            <a:fld id="{D9B98EA1-80BE-FF4E-90DE-5B3AC7EC8409}" type="slidenum">
              <a:rPr lang="en-US" smtClean="0"/>
              <a:t>30</a:t>
            </a:fld>
            <a:endParaRPr lang="en-US"/>
          </a:p>
        </p:txBody>
      </p:sp>
    </p:spTree>
    <p:extLst>
      <p:ext uri="{BB962C8B-B14F-4D97-AF65-F5344CB8AC3E}">
        <p14:creationId xmlns:p14="http://schemas.microsoft.com/office/powerpoint/2010/main" val="1504046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46605548db_4_1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46605548db_4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01061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OCLC’s collective collection map  – showing concentrations – implying opportunities for collective work</a:t>
            </a:r>
          </a:p>
        </p:txBody>
      </p:sp>
      <p:sp>
        <p:nvSpPr>
          <p:cNvPr id="4" name="Slide Number Placeholder 3"/>
          <p:cNvSpPr>
            <a:spLocks noGrp="1"/>
          </p:cNvSpPr>
          <p:nvPr>
            <p:ph type="sldNum" sz="quarter" idx="5"/>
          </p:nvPr>
        </p:nvSpPr>
        <p:spPr/>
        <p:txBody>
          <a:bodyPr/>
          <a:lstStyle/>
          <a:p>
            <a:fld id="{D9B98EA1-80BE-FF4E-90DE-5B3AC7EC8409}" type="slidenum">
              <a:rPr lang="en-US" smtClean="0"/>
              <a:t>32</a:t>
            </a:fld>
            <a:endParaRPr lang="en-US"/>
          </a:p>
        </p:txBody>
      </p:sp>
    </p:spTree>
    <p:extLst>
      <p:ext uri="{BB962C8B-B14F-4D97-AF65-F5344CB8AC3E}">
        <p14:creationId xmlns:p14="http://schemas.microsoft.com/office/powerpoint/2010/main" val="1315022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stay with these theme of the collection and related programs.</a:t>
            </a:r>
          </a:p>
          <a:p>
            <a:endParaRPr lang="en-US" dirty="0"/>
          </a:p>
        </p:txBody>
      </p:sp>
      <p:sp>
        <p:nvSpPr>
          <p:cNvPr id="4" name="Slide Number Placeholder 3"/>
          <p:cNvSpPr>
            <a:spLocks noGrp="1"/>
          </p:cNvSpPr>
          <p:nvPr>
            <p:ph type="sldNum" sz="quarter" idx="5"/>
          </p:nvPr>
        </p:nvSpPr>
        <p:spPr/>
        <p:txBody>
          <a:bodyPr/>
          <a:lstStyle/>
          <a:p>
            <a:fld id="{D9B98EA1-80BE-FF4E-90DE-5B3AC7EC8409}" type="slidenum">
              <a:rPr lang="en-US" smtClean="0"/>
              <a:t>33</a:t>
            </a:fld>
            <a:endParaRPr lang="en-US"/>
          </a:p>
        </p:txBody>
      </p:sp>
    </p:spTree>
    <p:extLst>
      <p:ext uri="{BB962C8B-B14F-4D97-AF65-F5344CB8AC3E}">
        <p14:creationId xmlns:p14="http://schemas.microsoft.com/office/powerpoint/2010/main" val="14601244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TRANSITION THOUGHT</a:t>
            </a:r>
          </a:p>
          <a:p>
            <a:r>
              <a:rPr lang="en-US" sz="1200" kern="1200" dirty="0">
                <a:solidFill>
                  <a:schemeClr val="tx1"/>
                </a:solidFill>
                <a:effectLst/>
                <a:latin typeface="+mn-lt"/>
                <a:ea typeface="+mn-ea"/>
                <a:cs typeface="+mn-cs"/>
              </a:rPr>
              <a:t>Coordination across multiple institutions and networks is hard – </a:t>
            </a:r>
            <a:endParaRPr lang="en-US" dirty="0"/>
          </a:p>
          <a:p>
            <a:pPr lvl="1"/>
            <a:r>
              <a:rPr lang="en-US" sz="1200" kern="1200" dirty="0">
                <a:solidFill>
                  <a:schemeClr val="tx1"/>
                </a:solidFill>
                <a:effectLst/>
                <a:latin typeface="+mn-lt"/>
                <a:ea typeface="+mn-ea"/>
                <a:cs typeface="+mn-cs"/>
              </a:rPr>
              <a:t>New initiatives tend to spawn new infrastructure – new organization – new systems — new work – needed to enable that.</a:t>
            </a:r>
            <a:endParaRPr lang="en-US" dirty="0"/>
          </a:p>
          <a:p>
            <a:pPr lvl="1"/>
            <a:r>
              <a:rPr lang="en-US" sz="1200" kern="1200" dirty="0">
                <a:solidFill>
                  <a:schemeClr val="tx1"/>
                </a:solidFill>
                <a:effectLst/>
                <a:latin typeface="+mn-lt"/>
                <a:ea typeface="+mn-ea"/>
                <a:cs typeface="+mn-cs"/>
              </a:rPr>
              <a:t>True to varying degrees — sometimes you can build these work off of existing institutions, but not always</a:t>
            </a:r>
            <a:endParaRPr lang="en-US" dirty="0"/>
          </a:p>
          <a:p>
            <a:r>
              <a:rPr lang="en-US" sz="1200" kern="1200" dirty="0">
                <a:solidFill>
                  <a:schemeClr val="tx1"/>
                </a:solidFill>
                <a:effectLst/>
                <a:latin typeface="+mn-lt"/>
                <a:ea typeface="+mn-ea"/>
                <a:cs typeface="+mn-cs"/>
              </a:rPr>
              <a:t>What is true:  Advanced coordinated work will cost MORE at least in the short run – </a:t>
            </a:r>
            <a:endParaRPr lang="en-US" dirty="0"/>
          </a:p>
          <a:p>
            <a:pPr lvl="1"/>
            <a:r>
              <a:rPr lang="en-US" sz="1200" kern="1200" dirty="0">
                <a:solidFill>
                  <a:schemeClr val="tx1"/>
                </a:solidFill>
                <a:effectLst/>
                <a:latin typeface="+mn-lt"/>
                <a:ea typeface="+mn-ea"/>
                <a:cs typeface="+mn-cs"/>
              </a:rPr>
              <a:t>yes we can get to long term efficiencies, cost reductions,</a:t>
            </a:r>
            <a:endParaRPr lang="en-US" dirty="0"/>
          </a:p>
          <a:p>
            <a:pPr lvl="1"/>
            <a:r>
              <a:rPr lang="en-US" sz="1200" kern="1200" dirty="0">
                <a:solidFill>
                  <a:schemeClr val="tx1"/>
                </a:solidFill>
                <a:effectLst/>
                <a:latin typeface="+mn-lt"/>
                <a:ea typeface="+mn-ea"/>
                <a:cs typeface="+mn-cs"/>
              </a:rPr>
              <a:t>but almost inevitably we have to make new investments, </a:t>
            </a:r>
            <a:endParaRPr lang="en-US" dirty="0"/>
          </a:p>
          <a:p>
            <a:pPr lvl="1"/>
            <a:r>
              <a:rPr lang="en-US" sz="1200" kern="1200" dirty="0">
                <a:solidFill>
                  <a:schemeClr val="tx1"/>
                </a:solidFill>
                <a:effectLst/>
                <a:latin typeface="+mn-lt"/>
                <a:ea typeface="+mn-ea"/>
                <a:cs typeface="+mn-cs"/>
              </a:rPr>
              <a:t>make significant disinvestments, and </a:t>
            </a:r>
            <a:endParaRPr lang="en-US" dirty="0"/>
          </a:p>
          <a:p>
            <a:pPr lvl="1"/>
            <a:r>
              <a:rPr lang="en-US" sz="1200" kern="1200" dirty="0">
                <a:solidFill>
                  <a:schemeClr val="tx1"/>
                </a:solidFill>
                <a:effectLst/>
                <a:latin typeface="+mn-lt"/>
                <a:ea typeface="+mn-ea"/>
                <a:cs typeface="+mn-cs"/>
              </a:rPr>
              <a:t>devote substantial time to defining the path we are going to take.  </a:t>
            </a:r>
            <a:endParaRPr lang="en-US" dirty="0"/>
          </a:p>
          <a:p>
            <a:r>
              <a:rPr lang="en-US" sz="1200" kern="1200" dirty="0">
                <a:solidFill>
                  <a:schemeClr val="tx1"/>
                </a:solidFill>
                <a:effectLst/>
                <a:latin typeface="+mn-lt"/>
                <a:ea typeface="+mn-ea"/>
                <a:cs typeface="+mn-cs"/>
              </a:rPr>
              <a:t>Best not to argue for cost avoidance — better to argue for new value, opportunities, and effectiveness. </a:t>
            </a:r>
            <a:endParaRPr lang="en-US" dirty="0"/>
          </a:p>
          <a:p>
            <a:r>
              <a:rPr lang="en-US" sz="1200" kern="1200" dirty="0">
                <a:solidFill>
                  <a:schemeClr val="tx1"/>
                </a:solidFill>
                <a:effectLst/>
                <a:latin typeface="+mn-lt"/>
                <a:ea typeface="+mn-ea"/>
                <a:cs typeface="+mn-cs"/>
              </a:rPr>
              <a:t>The question I think about for HathiTrust is:  what is the balance? </a:t>
            </a:r>
            <a:endParaRPr lang="en-US" dirty="0"/>
          </a:p>
          <a:p>
            <a:pPr lvl="1"/>
            <a:r>
              <a:rPr lang="en-US" sz="1200" kern="1200" dirty="0">
                <a:solidFill>
                  <a:schemeClr val="tx1"/>
                </a:solidFill>
                <a:effectLst/>
                <a:latin typeface="+mn-lt"/>
                <a:ea typeface="+mn-ea"/>
                <a:cs typeface="+mn-cs"/>
              </a:rPr>
              <a:t>How can we take the need to save money — avoid costs and waste — and transform it into activity that does that AND also create valuable new programs or activities that go beyond savings vehicles? </a:t>
            </a:r>
            <a:endParaRPr lang="en-US" dirty="0"/>
          </a:p>
          <a:p>
            <a:pPr lvl="1"/>
            <a:r>
              <a:rPr lang="en-US" sz="1200" kern="1200" dirty="0">
                <a:solidFill>
                  <a:schemeClr val="tx1"/>
                </a:solidFill>
                <a:effectLst/>
                <a:latin typeface="+mn-lt"/>
                <a:ea typeface="+mn-ea"/>
                <a:cs typeface="+mn-cs"/>
              </a:rPr>
              <a:t>Shared print — about recovery of space — but also about preservation of print record. </a:t>
            </a:r>
            <a:endParaRPr lang="en-US" dirty="0"/>
          </a:p>
          <a:p>
            <a:r>
              <a:rPr lang="en-US" sz="1200" kern="1200" dirty="0">
                <a:solidFill>
                  <a:schemeClr val="tx1"/>
                </a:solidFill>
                <a:effectLst/>
                <a:latin typeface="+mn-lt"/>
                <a:ea typeface="+mn-ea"/>
                <a:cs typeface="+mn-cs"/>
              </a:rPr>
              <a:t>[Be willing to go on limb and say we’ve been around a long time but how much has really changed in each of your libraries because of us?  Perhaps a lot, but can you see it, quantify?]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OPPORTUNITIES for ACTION and CONCLUDING THOUGHTS</a:t>
            </a:r>
            <a:endParaRPr lang="en-US" dirty="0">
              <a:effectLst/>
            </a:endParaRPr>
          </a:p>
          <a:p>
            <a:r>
              <a:rPr lang="en-US" sz="1200" kern="1200" dirty="0">
                <a:solidFill>
                  <a:schemeClr val="tx1"/>
                </a:solidFill>
                <a:effectLst/>
                <a:latin typeface="+mn-lt"/>
                <a:ea typeface="+mn-ea"/>
                <a:cs typeface="+mn-cs"/>
              </a:rPr>
              <a:t>(AT least ) Two unique strengths in HathiTrust:</a:t>
            </a:r>
            <a:endParaRPr lang="en-US" dirty="0"/>
          </a:p>
          <a:p>
            <a:pPr lvl="1"/>
            <a:r>
              <a:rPr lang="en-US" sz="1200" kern="1200" dirty="0">
                <a:solidFill>
                  <a:schemeClr val="tx1"/>
                </a:solidFill>
                <a:effectLst/>
                <a:latin typeface="+mn-lt"/>
                <a:ea typeface="+mn-ea"/>
                <a:cs typeface="+mn-cs"/>
              </a:rPr>
              <a:t>membership engagement and support</a:t>
            </a:r>
            <a:endParaRPr lang="en-US" dirty="0"/>
          </a:p>
          <a:p>
            <a:pPr lvl="1"/>
            <a:r>
              <a:rPr lang="en-US" sz="1200" kern="1200" dirty="0">
                <a:solidFill>
                  <a:schemeClr val="tx1"/>
                </a:solidFill>
                <a:effectLst/>
                <a:latin typeface="+mn-lt"/>
                <a:ea typeface="+mn-ea"/>
                <a:cs typeface="+mn-cs"/>
              </a:rPr>
              <a:t>major collection aggregation</a:t>
            </a:r>
            <a:endParaRPr lang="en-US" dirty="0"/>
          </a:p>
          <a:p>
            <a:r>
              <a:rPr lang="en-US" sz="1200" kern="1200" dirty="0">
                <a:solidFill>
                  <a:schemeClr val="tx1"/>
                </a:solidFill>
                <a:effectLst/>
                <a:latin typeface="+mn-lt"/>
                <a:ea typeface="+mn-ea"/>
                <a:cs typeface="+mn-cs"/>
              </a:rPr>
              <a:t>Asking you to hold these thoughts in the air as we move into other topics</a:t>
            </a:r>
            <a:endParaRPr lang="en-US" dirty="0"/>
          </a:p>
          <a:p>
            <a:r>
              <a:rPr lang="en-US" sz="1200" kern="1200" dirty="0">
                <a:solidFill>
                  <a:schemeClr val="tx1"/>
                </a:solidFill>
                <a:effectLst/>
                <a:latin typeface="+mn-lt"/>
                <a:ea typeface="+mn-ea"/>
                <a:cs typeface="+mn-cs"/>
              </a:rPr>
              <a:t>In afternoon we’ll talk again about collective action — Kenning A will lead us through a collective discussion</a:t>
            </a:r>
            <a:endParaRPr lang="en-US" dirty="0"/>
          </a:p>
          <a:p>
            <a:pPr lvl="1"/>
            <a:r>
              <a:rPr lang="en-US" sz="1200" kern="1200" dirty="0">
                <a:solidFill>
                  <a:schemeClr val="tx1"/>
                </a:solidFill>
                <a:effectLst/>
                <a:latin typeface="+mn-lt"/>
                <a:ea typeface="+mn-ea"/>
                <a:cs typeface="+mn-cs"/>
              </a:rPr>
              <a:t>About barriers and about opportunities</a:t>
            </a:r>
            <a:endParaRPr lang="en-US" dirty="0"/>
          </a:p>
          <a:p>
            <a:pPr lvl="1"/>
            <a:r>
              <a:rPr lang="en-US" sz="1200" kern="1200" dirty="0">
                <a:solidFill>
                  <a:schemeClr val="tx1"/>
                </a:solidFill>
                <a:effectLst/>
                <a:latin typeface="+mn-lt"/>
                <a:ea typeface="+mn-ea"/>
                <a:cs typeface="+mn-cs"/>
              </a:rPr>
              <a:t>About missed opportunities and what they can teach us</a:t>
            </a:r>
            <a:endParaRPr lang="en-US" dirty="0"/>
          </a:p>
          <a:p>
            <a:pPr lvl="1"/>
            <a:r>
              <a:rPr lang="en-US" sz="1200" kern="1200" dirty="0">
                <a:solidFill>
                  <a:schemeClr val="tx1"/>
                </a:solidFill>
                <a:effectLst/>
                <a:latin typeface="+mn-lt"/>
                <a:ea typeface="+mn-ea"/>
                <a:cs typeface="+mn-cs"/>
              </a:rPr>
              <a:t>About needs and challenges</a:t>
            </a:r>
            <a:endParaRPr lang="en-US" dirty="0"/>
          </a:p>
          <a:p>
            <a:r>
              <a:rPr lang="en-US" sz="1200" kern="1200" dirty="0">
                <a:solidFill>
                  <a:schemeClr val="tx1"/>
                </a:solidFill>
                <a:effectLst/>
                <a:latin typeface="+mn-lt"/>
                <a:ea typeface="+mn-ea"/>
                <a:cs typeface="+mn-cs"/>
              </a:rPr>
              <a:t>Focusing on our major strengths — membership and collections — where can HT best direct its efforts in elaborating collections strategy over the next several years?</a:t>
            </a:r>
            <a:endParaRPr lang="en-US" dirty="0"/>
          </a:p>
          <a:p>
            <a:endParaRPr lang="en-US" dirty="0"/>
          </a:p>
        </p:txBody>
      </p:sp>
      <p:sp>
        <p:nvSpPr>
          <p:cNvPr id="4" name="Slide Number Placeholder 3"/>
          <p:cNvSpPr>
            <a:spLocks noGrp="1"/>
          </p:cNvSpPr>
          <p:nvPr>
            <p:ph type="sldNum" sz="quarter" idx="5"/>
          </p:nvPr>
        </p:nvSpPr>
        <p:spPr/>
        <p:txBody>
          <a:bodyPr/>
          <a:lstStyle/>
          <a:p>
            <a:fld id="{D9B98EA1-80BE-FF4E-90DE-5B3AC7EC8409}" type="slidenum">
              <a:rPr lang="en-US" smtClean="0"/>
              <a:t>34</a:t>
            </a:fld>
            <a:endParaRPr lang="en-US"/>
          </a:p>
        </p:txBody>
      </p:sp>
    </p:spTree>
    <p:extLst>
      <p:ext uri="{BB962C8B-B14F-4D97-AF65-F5344CB8AC3E}">
        <p14:creationId xmlns:p14="http://schemas.microsoft.com/office/powerpoint/2010/main" val="288408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 is is representative, but not a comprehensive subset of what exists </a:t>
            </a:r>
          </a:p>
          <a:p>
            <a:endParaRPr lang="en-US" dirty="0"/>
          </a:p>
          <a:p>
            <a:r>
              <a:rPr lang="en-US" dirty="0"/>
              <a:t>8.7  / 13  / 59.2 </a:t>
            </a:r>
          </a:p>
          <a:p>
            <a:endParaRPr lang="en-US" dirty="0"/>
          </a:p>
          <a:p>
            <a:r>
              <a:rPr lang="en-US" dirty="0"/>
              <a:t>Graph of previous table – we are substantial in so many ways, but we are so not a complete or comprehensive resource in comp with </a:t>
            </a:r>
            <a:r>
              <a:rPr lang="en-US" dirty="0" err="1"/>
              <a:t>colletions</a:t>
            </a:r>
            <a:r>
              <a:rPr lang="en-US" dirty="0"/>
              <a:t> of our libraries. </a:t>
            </a:r>
          </a:p>
          <a:p>
            <a:endParaRPr lang="en-US" dirty="0"/>
          </a:p>
          <a:p>
            <a:r>
              <a:rPr lang="en-US" dirty="0"/>
              <a:t>Challenge is to understand details.</a:t>
            </a:r>
          </a:p>
          <a:p>
            <a:endParaRPr lang="en-US" dirty="0"/>
          </a:p>
        </p:txBody>
      </p:sp>
      <p:sp>
        <p:nvSpPr>
          <p:cNvPr id="4" name="Slide Number Placeholder 3"/>
          <p:cNvSpPr>
            <a:spLocks noGrp="1"/>
          </p:cNvSpPr>
          <p:nvPr>
            <p:ph type="sldNum" sz="quarter" idx="5"/>
          </p:nvPr>
        </p:nvSpPr>
        <p:spPr/>
        <p:txBody>
          <a:bodyPr/>
          <a:lstStyle/>
          <a:p>
            <a:fld id="{D9B98EA1-80BE-FF4E-90DE-5B3AC7EC8409}" type="slidenum">
              <a:rPr lang="en-US" smtClean="0"/>
              <a:t>35</a:t>
            </a:fld>
            <a:endParaRPr lang="en-US"/>
          </a:p>
        </p:txBody>
      </p:sp>
    </p:spTree>
    <p:extLst>
      <p:ext uri="{BB962C8B-B14F-4D97-AF65-F5344CB8AC3E}">
        <p14:creationId xmlns:p14="http://schemas.microsoft.com/office/powerpoint/2010/main" val="9864057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estimates </a:t>
            </a:r>
          </a:p>
          <a:p>
            <a:endParaRPr lang="en-US" dirty="0"/>
          </a:p>
          <a:p>
            <a:r>
              <a:rPr lang="en-US" dirty="0"/>
              <a:t>Overall commitments of monographs estimated at 40 million through Partnership for Shared Book Collections </a:t>
            </a:r>
          </a:p>
        </p:txBody>
      </p:sp>
      <p:sp>
        <p:nvSpPr>
          <p:cNvPr id="4" name="Slide Number Placeholder 3"/>
          <p:cNvSpPr>
            <a:spLocks noGrp="1"/>
          </p:cNvSpPr>
          <p:nvPr>
            <p:ph type="sldNum" sz="quarter" idx="5"/>
          </p:nvPr>
        </p:nvSpPr>
        <p:spPr/>
        <p:txBody>
          <a:bodyPr/>
          <a:lstStyle/>
          <a:p>
            <a:fld id="{D9B98EA1-80BE-FF4E-90DE-5B3AC7EC8409}" type="slidenum">
              <a:rPr lang="en-US" smtClean="0"/>
              <a:t>36</a:t>
            </a:fld>
            <a:endParaRPr lang="en-US"/>
          </a:p>
        </p:txBody>
      </p:sp>
    </p:spTree>
    <p:extLst>
      <p:ext uri="{BB962C8B-B14F-4D97-AF65-F5344CB8AC3E}">
        <p14:creationId xmlns:p14="http://schemas.microsoft.com/office/powerpoint/2010/main" val="15415934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REALLY AN ESTIMATE based on some scouring of </a:t>
            </a:r>
            <a:r>
              <a:rPr lang="en-US" dirty="0" err="1"/>
              <a:t>multipe</a:t>
            </a:r>
            <a:r>
              <a:rPr lang="en-US" dirty="0"/>
              <a:t> sources</a:t>
            </a:r>
          </a:p>
          <a:p>
            <a:endParaRPr lang="en-US" dirty="0"/>
          </a:p>
        </p:txBody>
      </p:sp>
      <p:sp>
        <p:nvSpPr>
          <p:cNvPr id="4" name="Slide Number Placeholder 3"/>
          <p:cNvSpPr>
            <a:spLocks noGrp="1"/>
          </p:cNvSpPr>
          <p:nvPr>
            <p:ph type="sldNum" sz="quarter" idx="5"/>
          </p:nvPr>
        </p:nvSpPr>
        <p:spPr/>
        <p:txBody>
          <a:bodyPr/>
          <a:lstStyle/>
          <a:p>
            <a:fld id="{D9B98EA1-80BE-FF4E-90DE-5B3AC7EC8409}" type="slidenum">
              <a:rPr lang="en-US" smtClean="0"/>
              <a:t>37</a:t>
            </a:fld>
            <a:endParaRPr lang="en-US"/>
          </a:p>
        </p:txBody>
      </p:sp>
    </p:spTree>
    <p:extLst>
      <p:ext uri="{BB962C8B-B14F-4D97-AF65-F5344CB8AC3E}">
        <p14:creationId xmlns:p14="http://schemas.microsoft.com/office/powerpoint/2010/main" val="4210236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effectLst/>
              </a:rPr>
            </a:br>
            <a:endParaRPr lang="en-US" dirty="0">
              <a:effectLst/>
            </a:endParaRPr>
          </a:p>
          <a:p>
            <a:r>
              <a:rPr lang="en-US" sz="1200" kern="1200" dirty="0">
                <a:solidFill>
                  <a:schemeClr val="tx1"/>
                </a:solidFill>
                <a:effectLst/>
                <a:latin typeface="+mn-lt"/>
                <a:ea typeface="+mn-ea"/>
                <a:cs typeface="+mn-cs"/>
              </a:rPr>
              <a:t>Two objectives stand out in our strategic plan as places to build from.</a:t>
            </a:r>
            <a:endParaRPr lang="en-US" dirty="0"/>
          </a:p>
          <a:p>
            <a:r>
              <a:rPr lang="en-US" sz="1200" kern="1200" dirty="0">
                <a:solidFill>
                  <a:schemeClr val="tx1"/>
                </a:solidFill>
                <a:effectLst/>
                <a:latin typeface="+mn-lt"/>
                <a:ea typeface="+mn-ea"/>
                <a:cs typeface="+mn-cs"/>
              </a:rPr>
              <a:t>This afternoon — would like to pick up this thread with you</a:t>
            </a:r>
            <a:endParaRPr lang="en-US" dirty="0"/>
          </a:p>
          <a:p>
            <a:r>
              <a:rPr lang="en-US" sz="1200" kern="1200" dirty="0">
                <a:solidFill>
                  <a:schemeClr val="tx1"/>
                </a:solidFill>
                <a:effectLst/>
                <a:latin typeface="+mn-lt"/>
                <a:ea typeface="+mn-ea"/>
                <a:cs typeface="+mn-cs"/>
              </a:rPr>
              <a:t>In light of the emerging and continuing discussions around the need for a more cohesive approach to infrastructure, to collection development, to collection management, what is HT uniquely positioned to do?     </a:t>
            </a:r>
            <a:endParaRPr lang="en-US" dirty="0"/>
          </a:p>
          <a:p>
            <a:r>
              <a:rPr lang="en-US" sz="1200" kern="1200" dirty="0">
                <a:solidFill>
                  <a:schemeClr val="tx1"/>
                </a:solidFill>
                <a:effectLst/>
                <a:latin typeface="+mn-lt"/>
                <a:ea typeface="+mn-ea"/>
                <a:cs typeface="+mn-cs"/>
              </a:rPr>
              <a:t>How would you throw your weight around?</a:t>
            </a:r>
            <a:endParaRPr lang="en-US" dirty="0"/>
          </a:p>
          <a:p>
            <a:r>
              <a:rPr lang="en-US" sz="1200" kern="1200" dirty="0">
                <a:solidFill>
                  <a:schemeClr val="tx1"/>
                </a:solidFill>
                <a:effectLst/>
                <a:latin typeface="+mn-lt"/>
                <a:ea typeface="+mn-ea"/>
                <a:cs typeface="+mn-cs"/>
              </a:rPr>
              <a:t>How </a:t>
            </a:r>
            <a:r>
              <a:rPr lang="en-US" sz="1200" kern="1200" dirty="0" err="1">
                <a:solidFill>
                  <a:schemeClr val="tx1"/>
                </a:solidFill>
                <a:effectLst/>
                <a:latin typeface="+mn-lt"/>
                <a:ea typeface="+mn-ea"/>
                <a:cs typeface="+mn-cs"/>
              </a:rPr>
              <a:t>dow</a:t>
            </a:r>
            <a:r>
              <a:rPr lang="en-US" sz="1200" kern="1200" dirty="0">
                <a:solidFill>
                  <a:schemeClr val="tx1"/>
                </a:solidFill>
                <a:effectLst/>
                <a:latin typeface="+mn-lt"/>
                <a:ea typeface="+mn-ea"/>
                <a:cs typeface="+mn-cs"/>
              </a:rPr>
              <a:t> we make it useful for a membership as broad and diverse — geographically and demographically — as ours? </a:t>
            </a:r>
            <a:endParaRPr lang="en-US" dirty="0"/>
          </a:p>
          <a:p>
            <a:endParaRPr lang="en-US" dirty="0"/>
          </a:p>
          <a:p>
            <a:endParaRPr lang="en-US" dirty="0"/>
          </a:p>
          <a:p>
            <a:r>
              <a:rPr lang="en-US" dirty="0"/>
              <a:t>Want to posit that HT collection is infrastructure that can support at least some of these goals articulated –we are “</a:t>
            </a:r>
            <a:r>
              <a:rPr lang="en-US" dirty="0" err="1"/>
              <a:t>werid</a:t>
            </a:r>
            <a:r>
              <a:rPr lang="en-US" dirty="0"/>
              <a:t>” in a good way – not just an application that can be adapted locally or by multiple research groups – something bigger, more complex.  </a:t>
            </a:r>
          </a:p>
          <a:p>
            <a:endParaRPr lang="en-US" dirty="0"/>
          </a:p>
          <a:p>
            <a:r>
              <a:rPr lang="en-US" dirty="0"/>
              <a:t>Afternoon discussion – probe this a little more.  AS we are working towards collections strategies, leveraging shared print, leveraging research center how can we initiate truly collective effort.</a:t>
            </a:r>
          </a:p>
        </p:txBody>
      </p:sp>
      <p:sp>
        <p:nvSpPr>
          <p:cNvPr id="4" name="Slide Number Placeholder 3"/>
          <p:cNvSpPr>
            <a:spLocks noGrp="1"/>
          </p:cNvSpPr>
          <p:nvPr>
            <p:ph type="sldNum" sz="quarter" idx="5"/>
          </p:nvPr>
        </p:nvSpPr>
        <p:spPr/>
        <p:txBody>
          <a:bodyPr/>
          <a:lstStyle/>
          <a:p>
            <a:fld id="{D9B98EA1-80BE-FF4E-90DE-5B3AC7EC8409}" type="slidenum">
              <a:rPr lang="en-US" smtClean="0"/>
              <a:t>38</a:t>
            </a:fld>
            <a:endParaRPr lang="en-US"/>
          </a:p>
        </p:txBody>
      </p:sp>
    </p:spTree>
    <p:extLst>
      <p:ext uri="{BB962C8B-B14F-4D97-AF65-F5344CB8AC3E}">
        <p14:creationId xmlns:p14="http://schemas.microsoft.com/office/powerpoint/2010/main" val="17765812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44adbb9e6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3" name="Google Shape;703;g44adbb9e6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Kenning</a:t>
            </a:r>
            <a:endParaRPr dirty="0"/>
          </a:p>
        </p:txBody>
      </p:sp>
    </p:spTree>
    <p:extLst>
      <p:ext uri="{BB962C8B-B14F-4D97-AF65-F5344CB8AC3E}">
        <p14:creationId xmlns:p14="http://schemas.microsoft.com/office/powerpoint/2010/main" val="40071675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44adbb9e64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9" name="Google Shape;709;g44adbb9e6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Kenning</a:t>
            </a:r>
            <a:endParaRPr dirty="0"/>
          </a:p>
        </p:txBody>
      </p:sp>
    </p:spTree>
    <p:extLst>
      <p:ext uri="{BB962C8B-B14F-4D97-AF65-F5344CB8AC3E}">
        <p14:creationId xmlns:p14="http://schemas.microsoft.com/office/powerpoint/2010/main" val="39444635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Kenning</a:t>
            </a:r>
          </a:p>
        </p:txBody>
      </p:sp>
      <p:sp>
        <p:nvSpPr>
          <p:cNvPr id="4" name="Slide Number Placeholder 3"/>
          <p:cNvSpPr>
            <a:spLocks noGrp="1"/>
          </p:cNvSpPr>
          <p:nvPr>
            <p:ph type="sldNum" sz="quarter" idx="5"/>
          </p:nvPr>
        </p:nvSpPr>
        <p:spPr/>
        <p:txBody>
          <a:bodyPr/>
          <a:lstStyle/>
          <a:p>
            <a:fld id="{D9B98EA1-80BE-FF4E-90DE-5B3AC7EC8409}" type="slidenum">
              <a:rPr lang="en-US" smtClean="0"/>
              <a:t>41</a:t>
            </a:fld>
            <a:endParaRPr lang="en-US"/>
          </a:p>
        </p:txBody>
      </p:sp>
    </p:spTree>
    <p:extLst>
      <p:ext uri="{BB962C8B-B14F-4D97-AF65-F5344CB8AC3E}">
        <p14:creationId xmlns:p14="http://schemas.microsoft.com/office/powerpoint/2010/main" val="470884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46605548db_4_1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46605548db_4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10786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4548432233_0_1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 name="Google Shape;715;g4548432233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Kenning</a:t>
            </a:r>
            <a:endParaRPr dirty="0"/>
          </a:p>
        </p:txBody>
      </p:sp>
    </p:spTree>
    <p:extLst>
      <p:ext uri="{BB962C8B-B14F-4D97-AF65-F5344CB8AC3E}">
        <p14:creationId xmlns:p14="http://schemas.microsoft.com/office/powerpoint/2010/main" val="28010032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4548432233_0_1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1" name="Google Shape;721;g4548432233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Kenning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Annual member fees are used to pay for recurring, year-to-year expenses, e.g.  staff, contracted services, networking</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One-time expenses may be paid from specific funds we have set aside for those purposes.</a:t>
            </a:r>
            <a:endParaRPr dirty="0"/>
          </a:p>
        </p:txBody>
      </p:sp>
    </p:spTree>
    <p:extLst>
      <p:ext uri="{BB962C8B-B14F-4D97-AF65-F5344CB8AC3E}">
        <p14:creationId xmlns:p14="http://schemas.microsoft.com/office/powerpoint/2010/main" val="22123015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4548432233_0_1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4548432233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KENNING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After ten years, we have greater clarity about our direction and our needs as an organization.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We have more mature budget model, one that is future focused, and which takes seriously our commitment to long term sustainability to accomplish our mission.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So our budget reflects this as well.  The Board of Governors oversees the development and use of these funds for Strategic Growth, Renewal, and Contingencies</a:t>
            </a:r>
            <a:endParaRPr dirty="0"/>
          </a:p>
        </p:txBody>
      </p:sp>
    </p:spTree>
    <p:extLst>
      <p:ext uri="{BB962C8B-B14F-4D97-AF65-F5344CB8AC3E}">
        <p14:creationId xmlns:p14="http://schemas.microsoft.com/office/powerpoint/2010/main" val="30890792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KENNING</a:t>
            </a:r>
          </a:p>
        </p:txBody>
      </p:sp>
      <p:sp>
        <p:nvSpPr>
          <p:cNvPr id="4" name="Slide Number Placeholder 3"/>
          <p:cNvSpPr>
            <a:spLocks noGrp="1"/>
          </p:cNvSpPr>
          <p:nvPr>
            <p:ph type="sldNum" sz="quarter" idx="5"/>
          </p:nvPr>
        </p:nvSpPr>
        <p:spPr/>
        <p:txBody>
          <a:bodyPr/>
          <a:lstStyle/>
          <a:p>
            <a:fld id="{D9B98EA1-80BE-FF4E-90DE-5B3AC7EC8409}" type="slidenum">
              <a:rPr lang="en-US" smtClean="0"/>
              <a:t>45</a:t>
            </a:fld>
            <a:endParaRPr lang="en-US"/>
          </a:p>
        </p:txBody>
      </p:sp>
    </p:spTree>
    <p:extLst>
      <p:ext uri="{BB962C8B-B14F-4D97-AF65-F5344CB8AC3E}">
        <p14:creationId xmlns:p14="http://schemas.microsoft.com/office/powerpoint/2010/main" val="2994399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5"/>
          </p:nvPr>
        </p:nvSpPr>
        <p:spPr/>
        <p:txBody>
          <a:bodyPr/>
          <a:lstStyle/>
          <a:p>
            <a:fld id="{D9B98EA1-80BE-FF4E-90DE-5B3AC7EC8409}" type="slidenum">
              <a:rPr lang="en-US" smtClean="0"/>
              <a:t>46</a:t>
            </a:fld>
            <a:endParaRPr lang="en-US"/>
          </a:p>
        </p:txBody>
      </p:sp>
    </p:spTree>
    <p:extLst>
      <p:ext uri="{BB962C8B-B14F-4D97-AF65-F5344CB8AC3E}">
        <p14:creationId xmlns:p14="http://schemas.microsoft.com/office/powerpoint/2010/main" val="23671766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5"/>
          </p:nvPr>
        </p:nvSpPr>
        <p:spPr/>
        <p:txBody>
          <a:bodyPr/>
          <a:lstStyle/>
          <a:p>
            <a:fld id="{D9B98EA1-80BE-FF4E-90DE-5B3AC7EC8409}" type="slidenum">
              <a:rPr lang="en-US" smtClean="0"/>
              <a:t>47</a:t>
            </a:fld>
            <a:endParaRPr lang="en-US"/>
          </a:p>
        </p:txBody>
      </p:sp>
    </p:spTree>
    <p:extLst>
      <p:ext uri="{BB962C8B-B14F-4D97-AF65-F5344CB8AC3E}">
        <p14:creationId xmlns:p14="http://schemas.microsoft.com/office/powerpoint/2010/main" val="39527049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5"/>
          </p:nvPr>
        </p:nvSpPr>
        <p:spPr/>
        <p:txBody>
          <a:bodyPr/>
          <a:lstStyle/>
          <a:p>
            <a:fld id="{D9B98EA1-80BE-FF4E-90DE-5B3AC7EC8409}" type="slidenum">
              <a:rPr lang="en-US" smtClean="0"/>
              <a:t>48</a:t>
            </a:fld>
            <a:endParaRPr lang="en-US"/>
          </a:p>
        </p:txBody>
      </p:sp>
    </p:spTree>
    <p:extLst>
      <p:ext uri="{BB962C8B-B14F-4D97-AF65-F5344CB8AC3E}">
        <p14:creationId xmlns:p14="http://schemas.microsoft.com/office/powerpoint/2010/main" val="12887584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5"/>
          </p:nvPr>
        </p:nvSpPr>
        <p:spPr/>
        <p:txBody>
          <a:bodyPr/>
          <a:lstStyle/>
          <a:p>
            <a:fld id="{D9B98EA1-80BE-FF4E-90DE-5B3AC7EC8409}" type="slidenum">
              <a:rPr lang="en-US" smtClean="0"/>
              <a:t>49</a:t>
            </a:fld>
            <a:endParaRPr lang="en-US"/>
          </a:p>
        </p:txBody>
      </p:sp>
    </p:spTree>
    <p:extLst>
      <p:ext uri="{BB962C8B-B14F-4D97-AF65-F5344CB8AC3E}">
        <p14:creationId xmlns:p14="http://schemas.microsoft.com/office/powerpoint/2010/main" val="11883828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 </a:t>
            </a:r>
          </a:p>
        </p:txBody>
      </p:sp>
      <p:sp>
        <p:nvSpPr>
          <p:cNvPr id="4" name="Slide Number Placeholder 3"/>
          <p:cNvSpPr>
            <a:spLocks noGrp="1"/>
          </p:cNvSpPr>
          <p:nvPr>
            <p:ph type="sldNum" sz="quarter" idx="5"/>
          </p:nvPr>
        </p:nvSpPr>
        <p:spPr/>
        <p:txBody>
          <a:bodyPr/>
          <a:lstStyle/>
          <a:p>
            <a:fld id="{D9B98EA1-80BE-FF4E-90DE-5B3AC7EC8409}" type="slidenum">
              <a:rPr lang="en-US" smtClean="0"/>
              <a:t>50</a:t>
            </a:fld>
            <a:endParaRPr lang="en-US"/>
          </a:p>
        </p:txBody>
      </p:sp>
    </p:spTree>
    <p:extLst>
      <p:ext uri="{BB962C8B-B14F-4D97-AF65-F5344CB8AC3E}">
        <p14:creationId xmlns:p14="http://schemas.microsoft.com/office/powerpoint/2010/main" val="9504582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5"/>
          </p:nvPr>
        </p:nvSpPr>
        <p:spPr/>
        <p:txBody>
          <a:bodyPr/>
          <a:lstStyle/>
          <a:p>
            <a:fld id="{D9B98EA1-80BE-FF4E-90DE-5B3AC7EC8409}" type="slidenum">
              <a:rPr lang="en-US" smtClean="0"/>
              <a:t>51</a:t>
            </a:fld>
            <a:endParaRPr lang="en-US"/>
          </a:p>
        </p:txBody>
      </p:sp>
    </p:spTree>
    <p:extLst>
      <p:ext uri="{BB962C8B-B14F-4D97-AF65-F5344CB8AC3E}">
        <p14:creationId xmlns:p14="http://schemas.microsoft.com/office/powerpoint/2010/main" val="3810091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46605548db_4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46605548db_4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Suggest making them stand or wave.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Departing members will be Kevin and Wendy.</a:t>
            </a:r>
            <a:endParaRPr dirty="0"/>
          </a:p>
        </p:txBody>
      </p:sp>
    </p:spTree>
    <p:extLst>
      <p:ext uri="{BB962C8B-B14F-4D97-AF65-F5344CB8AC3E}">
        <p14:creationId xmlns:p14="http://schemas.microsoft.com/office/powerpoint/2010/main" val="10166928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Header Placeholder 3"/>
          <p:cNvSpPr>
            <a:spLocks noGrp="1"/>
          </p:cNvSpPr>
          <p:nvPr>
            <p:ph type="hdr" sz="quarter"/>
          </p:nvPr>
        </p:nvSpPr>
        <p:spPr/>
        <p:txBody>
          <a:bodyPr/>
          <a:lstStyle/>
          <a:p>
            <a:pPr>
              <a:defRPr/>
            </a:pPr>
            <a:r>
              <a:rPr lang="en-US"/>
              <a:t>HathiTrust Budget Planning and Strategic Directions</a:t>
            </a:r>
          </a:p>
        </p:txBody>
      </p:sp>
      <p:sp>
        <p:nvSpPr>
          <p:cNvPr id="5" name="Date Placeholder 4"/>
          <p:cNvSpPr>
            <a:spLocks noGrp="1"/>
          </p:cNvSpPr>
          <p:nvPr>
            <p:ph type="dt" idx="1"/>
          </p:nvPr>
        </p:nvSpPr>
        <p:spPr/>
        <p:txBody>
          <a:bodyPr/>
          <a:lstStyle/>
          <a:p>
            <a:pPr>
              <a:defRPr/>
            </a:pPr>
            <a:r>
              <a:rPr lang="en-US"/>
              <a:t>07 June 2018</a:t>
            </a:r>
          </a:p>
        </p:txBody>
      </p:sp>
      <p:sp>
        <p:nvSpPr>
          <p:cNvPr id="6" name="Slide Number Placeholder 5"/>
          <p:cNvSpPr>
            <a:spLocks noGrp="1"/>
          </p:cNvSpPr>
          <p:nvPr>
            <p:ph type="sldNum" sz="quarter" idx="5"/>
          </p:nvPr>
        </p:nvSpPr>
        <p:spPr/>
        <p:txBody>
          <a:bodyPr/>
          <a:lstStyle/>
          <a:p>
            <a:pPr>
              <a:defRPr/>
            </a:pPr>
            <a:fld id="{535FC9E0-1337-6940-8713-6EAA0B2BD9EA}" type="slidenum">
              <a:rPr lang="en-US" smtClean="0"/>
              <a:pPr>
                <a:defRPr/>
              </a:pPr>
              <a:t>52</a:t>
            </a:fld>
            <a:endParaRPr lang="en-US"/>
          </a:p>
        </p:txBody>
      </p:sp>
    </p:spTree>
    <p:extLst>
      <p:ext uri="{BB962C8B-B14F-4D97-AF65-F5344CB8AC3E}">
        <p14:creationId xmlns:p14="http://schemas.microsoft.com/office/powerpoint/2010/main" val="22143680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5"/>
          </p:nvPr>
        </p:nvSpPr>
        <p:spPr/>
        <p:txBody>
          <a:bodyPr/>
          <a:lstStyle/>
          <a:p>
            <a:fld id="{D9B98EA1-80BE-FF4E-90DE-5B3AC7EC8409}" type="slidenum">
              <a:rPr lang="en-US" smtClean="0"/>
              <a:t>53</a:t>
            </a:fld>
            <a:endParaRPr lang="en-US"/>
          </a:p>
        </p:txBody>
      </p:sp>
    </p:spTree>
    <p:extLst>
      <p:ext uri="{BB962C8B-B14F-4D97-AF65-F5344CB8AC3E}">
        <p14:creationId xmlns:p14="http://schemas.microsoft.com/office/powerpoint/2010/main" val="25867270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a:p>
            <a:endParaRPr lang="en-US" dirty="0"/>
          </a:p>
          <a:p>
            <a:r>
              <a:rPr lang="en-US" dirty="0"/>
              <a:t>Systems:</a:t>
            </a:r>
          </a:p>
          <a:p>
            <a:pPr lvl="1"/>
            <a:r>
              <a:rPr lang="en-US" dirty="0"/>
              <a:t>University California</a:t>
            </a:r>
          </a:p>
          <a:p>
            <a:pPr lvl="1"/>
            <a:r>
              <a:rPr lang="en-US" dirty="0">
                <a:solidFill>
                  <a:srgbClr val="C00000"/>
                </a:solidFill>
              </a:rPr>
              <a:t>State University System of Florida</a:t>
            </a:r>
          </a:p>
          <a:p>
            <a:pPr lvl="1"/>
            <a:r>
              <a:rPr lang="en-US" dirty="0">
                <a:solidFill>
                  <a:srgbClr val="C00000"/>
                </a:solidFill>
              </a:rPr>
              <a:t>State University of Georgia</a:t>
            </a:r>
          </a:p>
          <a:p>
            <a:pPr lvl="1"/>
            <a:r>
              <a:rPr lang="en-US" dirty="0"/>
              <a:t>University of Hawai’i</a:t>
            </a:r>
          </a:p>
          <a:p>
            <a:pPr lvl="1"/>
            <a:r>
              <a:rPr lang="en-US" dirty="0"/>
              <a:t>Montana State University</a:t>
            </a:r>
          </a:p>
          <a:p>
            <a:pPr lvl="1"/>
            <a:r>
              <a:rPr lang="en-US" dirty="0"/>
              <a:t>University of Texas</a:t>
            </a:r>
          </a:p>
          <a:p>
            <a:pPr lvl="1"/>
            <a:r>
              <a:rPr lang="en-US" dirty="0"/>
              <a:t>Indiana</a:t>
            </a:r>
          </a:p>
          <a:p>
            <a:pPr lvl="1"/>
            <a:r>
              <a:rPr lang="en-US" dirty="0"/>
              <a:t>Minnesota</a:t>
            </a:r>
          </a:p>
          <a:p>
            <a:pPr lvl="1"/>
            <a:r>
              <a:rPr lang="en-US" dirty="0"/>
              <a:t>Purdue</a:t>
            </a:r>
          </a:p>
          <a:p>
            <a:endParaRPr lang="en-US" dirty="0"/>
          </a:p>
        </p:txBody>
      </p:sp>
      <p:sp>
        <p:nvSpPr>
          <p:cNvPr id="4" name="Slide Number Placeholder 3"/>
          <p:cNvSpPr>
            <a:spLocks noGrp="1"/>
          </p:cNvSpPr>
          <p:nvPr>
            <p:ph type="sldNum" sz="quarter" idx="5"/>
          </p:nvPr>
        </p:nvSpPr>
        <p:spPr/>
        <p:txBody>
          <a:bodyPr/>
          <a:lstStyle/>
          <a:p>
            <a:fld id="{D9B98EA1-80BE-FF4E-90DE-5B3AC7EC8409}" type="slidenum">
              <a:rPr lang="en-US" smtClean="0"/>
              <a:t>54</a:t>
            </a:fld>
            <a:endParaRPr lang="en-US"/>
          </a:p>
        </p:txBody>
      </p:sp>
    </p:spTree>
    <p:extLst>
      <p:ext uri="{BB962C8B-B14F-4D97-AF65-F5344CB8AC3E}">
        <p14:creationId xmlns:p14="http://schemas.microsoft.com/office/powerpoint/2010/main" val="5030459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MIKE</a:t>
            </a:r>
          </a:p>
          <a:p>
            <a:br>
              <a:rPr lang="en-US" dirty="0"/>
            </a:br>
            <a:endParaRPr lang="en-US" dirty="0"/>
          </a:p>
        </p:txBody>
      </p:sp>
      <p:sp>
        <p:nvSpPr>
          <p:cNvPr id="4" name="Slide Number Placeholder 3"/>
          <p:cNvSpPr>
            <a:spLocks noGrp="1"/>
          </p:cNvSpPr>
          <p:nvPr>
            <p:ph type="sldNum" sz="quarter" idx="5"/>
          </p:nvPr>
        </p:nvSpPr>
        <p:spPr/>
        <p:txBody>
          <a:bodyPr/>
          <a:lstStyle/>
          <a:p>
            <a:fld id="{D9B98EA1-80BE-FF4E-90DE-5B3AC7EC8409}" type="slidenum">
              <a:rPr lang="en-US" smtClean="0"/>
              <a:t>55</a:t>
            </a:fld>
            <a:endParaRPr lang="en-US"/>
          </a:p>
        </p:txBody>
      </p:sp>
    </p:spTree>
    <p:extLst>
      <p:ext uri="{BB962C8B-B14F-4D97-AF65-F5344CB8AC3E}">
        <p14:creationId xmlns:p14="http://schemas.microsoft.com/office/powerpoint/2010/main" val="15107825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 </a:t>
            </a:r>
          </a:p>
        </p:txBody>
      </p:sp>
      <p:sp>
        <p:nvSpPr>
          <p:cNvPr id="4" name="Slide Number Placeholder 3"/>
          <p:cNvSpPr>
            <a:spLocks noGrp="1"/>
          </p:cNvSpPr>
          <p:nvPr>
            <p:ph type="sldNum" sz="quarter" idx="5"/>
          </p:nvPr>
        </p:nvSpPr>
        <p:spPr/>
        <p:txBody>
          <a:bodyPr/>
          <a:lstStyle/>
          <a:p>
            <a:fld id="{D9B98EA1-80BE-FF4E-90DE-5B3AC7EC8409}" type="slidenum">
              <a:rPr lang="en-US" smtClean="0"/>
              <a:t>56</a:t>
            </a:fld>
            <a:endParaRPr lang="en-US"/>
          </a:p>
        </p:txBody>
      </p:sp>
    </p:spTree>
    <p:extLst>
      <p:ext uri="{BB962C8B-B14F-4D97-AF65-F5344CB8AC3E}">
        <p14:creationId xmlns:p14="http://schemas.microsoft.com/office/powerpoint/2010/main" val="20250596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44adbb9e64_0_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 name="Google Shape;745;g44adbb9e64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MIKE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As I said a second ago, </a:t>
            </a:r>
            <a:r>
              <a:rPr lang="en" dirty="0">
                <a:solidFill>
                  <a:schemeClr val="dk1"/>
                </a:solidFill>
              </a:rPr>
              <a:t>Our fee model is dynamic, and uses a number of variables:  the size of the collection, the number of members, your holdings data.  These change year to year, as do our costs.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Assuming that all of the variables did not change, then fees wouldn’t change.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But our costs go up, members join, and we accept new deposits every day.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In 2019, we are a proposing a significant increase in the total of fees collected:  this will help us </a:t>
            </a:r>
            <a:r>
              <a:rPr lang="en" dirty="0" err="1">
                <a:solidFill>
                  <a:schemeClr val="dk1"/>
                </a:solidFill>
              </a:rPr>
              <a:t>accomplsh</a:t>
            </a:r>
            <a:r>
              <a:rPr lang="en" dirty="0">
                <a:solidFill>
                  <a:schemeClr val="dk1"/>
                </a:solidFill>
              </a:rPr>
              <a:t> the work I discussed earlier in my report.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That doesn’t mean that everyone sees a big fee increase.  Because we added almost a million volumes to the collection the cost per volume did not increase very much.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The number of members increased a lot, so more members are sharing the costs.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As a result the average change in fees is negative, e.g., the average fee decreased 1% this year; the median fee decreased by 1.43%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Most members saw a slight fee decrease or very small increase.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20475515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44adbb9e64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9" name="Google Shape;709;g44adbb9e6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Kenning</a:t>
            </a:r>
            <a:endParaRPr dirty="0"/>
          </a:p>
        </p:txBody>
      </p:sp>
    </p:spTree>
    <p:extLst>
      <p:ext uri="{BB962C8B-B14F-4D97-AF65-F5344CB8AC3E}">
        <p14:creationId xmlns:p14="http://schemas.microsoft.com/office/powerpoint/2010/main" val="4717896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a:extLst>
              <a:ext uri="{FF2B5EF4-FFF2-40B4-BE49-F238E27FC236}">
                <a16:creationId xmlns:a16="http://schemas.microsoft.com/office/drawing/2014/main" id="{EFF71CF8-37CE-BF42-93AD-1D644F117F0A}"/>
              </a:ext>
            </a:extLst>
          </p:cNvPr>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Notes Placeholder 2">
            <a:extLst>
              <a:ext uri="{FF2B5EF4-FFF2-40B4-BE49-F238E27FC236}">
                <a16:creationId xmlns:a16="http://schemas.microsoft.com/office/drawing/2014/main" id="{102AF3AA-4BB1-5D44-BFB8-CDF488368C4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2291" name="Slide Number Placeholder 3">
            <a:extLst>
              <a:ext uri="{FF2B5EF4-FFF2-40B4-BE49-F238E27FC236}">
                <a16:creationId xmlns:a16="http://schemas.microsoft.com/office/drawing/2014/main" id="{2AA856C6-FE58-1348-9500-BC84B909DB6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A3941F4-BDC0-4448-80DC-D4C6A0FDF5F1}" type="slidenum">
              <a:rPr lang="en-US" altLang="en-US" smtClean="0"/>
              <a:pPr fontAlgn="base">
                <a:spcBef>
                  <a:spcPct val="0"/>
                </a:spcBef>
                <a:spcAft>
                  <a:spcPct val="0"/>
                </a:spcAft>
              </a:pPr>
              <a:t>60</a:t>
            </a:fld>
            <a:endParaRPr lang="en-US" altLang="en-US" dirty="0"/>
          </a:p>
        </p:txBody>
      </p:sp>
      <p:sp>
        <p:nvSpPr>
          <p:cNvPr id="2" name="Date Placeholder 1">
            <a:extLst>
              <a:ext uri="{FF2B5EF4-FFF2-40B4-BE49-F238E27FC236}">
                <a16:creationId xmlns:a16="http://schemas.microsoft.com/office/drawing/2014/main" id="{7F9BEF39-0295-DA48-B218-4E30E485C312}"/>
              </a:ext>
            </a:extLst>
          </p:cNvPr>
          <p:cNvSpPr>
            <a:spLocks noGrp="1"/>
          </p:cNvSpPr>
          <p:nvPr>
            <p:ph type="dt" sz="quarter" idx="1"/>
          </p:nvPr>
        </p:nvSpPr>
        <p:spPr/>
        <p:txBody>
          <a:bodyPr/>
          <a:lstStyle/>
          <a:p>
            <a:pPr>
              <a:defRPr/>
            </a:pPr>
            <a:r>
              <a:rPr lang="en-US" dirty="0"/>
              <a:t>07 June 2018</a:t>
            </a:r>
          </a:p>
        </p:txBody>
      </p:sp>
      <p:sp>
        <p:nvSpPr>
          <p:cNvPr id="3" name="Header Placeholder 2">
            <a:extLst>
              <a:ext uri="{FF2B5EF4-FFF2-40B4-BE49-F238E27FC236}">
                <a16:creationId xmlns:a16="http://schemas.microsoft.com/office/drawing/2014/main" id="{5343A9A3-5842-7E4D-BF87-D16FF7C716D9}"/>
              </a:ext>
            </a:extLst>
          </p:cNvPr>
          <p:cNvSpPr>
            <a:spLocks noGrp="1"/>
          </p:cNvSpPr>
          <p:nvPr>
            <p:ph type="hdr" sz="quarter"/>
          </p:nvPr>
        </p:nvSpPr>
        <p:spPr/>
        <p:txBody>
          <a:bodyPr/>
          <a:lstStyle/>
          <a:p>
            <a:pPr>
              <a:defRPr/>
            </a:pPr>
            <a:r>
              <a:rPr lang="en-US" dirty="0"/>
              <a:t>HathiTrust Budget Planning and Strategic Directions</a:t>
            </a:r>
          </a:p>
        </p:txBody>
      </p:sp>
    </p:spTree>
    <p:extLst>
      <p:ext uri="{BB962C8B-B14F-4D97-AF65-F5344CB8AC3E}">
        <p14:creationId xmlns:p14="http://schemas.microsoft.com/office/powerpoint/2010/main" val="3395424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342900" rtl="0" eaLnBrk="0" fontAlgn="base" latinLnBrk="0" hangingPunct="0">
              <a:lnSpc>
                <a:spcPct val="100000"/>
              </a:lnSpc>
              <a:spcBef>
                <a:spcPct val="30000"/>
              </a:spcBef>
              <a:spcAft>
                <a:spcPct val="0"/>
              </a:spcAft>
              <a:buClrTx/>
              <a:buSzTx/>
              <a:buFontTx/>
              <a:buNone/>
              <a:tabLst/>
              <a:defRPr/>
            </a:pPr>
            <a:r>
              <a:rPr lang="en-US" sz="900" dirty="0"/>
              <a:t>Hardware migration</a:t>
            </a:r>
          </a:p>
          <a:p>
            <a:endParaRPr lang="en-US" dirty="0"/>
          </a:p>
        </p:txBody>
      </p:sp>
      <p:sp>
        <p:nvSpPr>
          <p:cNvPr id="4" name="Header Placeholder 3"/>
          <p:cNvSpPr>
            <a:spLocks noGrp="1"/>
          </p:cNvSpPr>
          <p:nvPr>
            <p:ph type="hdr" sz="quarter"/>
          </p:nvPr>
        </p:nvSpPr>
        <p:spPr/>
        <p:txBody>
          <a:bodyPr/>
          <a:lstStyle/>
          <a:p>
            <a:pPr>
              <a:defRPr/>
            </a:pPr>
            <a:r>
              <a:rPr lang="en-US" dirty="0"/>
              <a:t>HathiTrust Budget Planning and Strategic Directions</a:t>
            </a:r>
          </a:p>
        </p:txBody>
      </p:sp>
      <p:sp>
        <p:nvSpPr>
          <p:cNvPr id="5" name="Date Placeholder 4"/>
          <p:cNvSpPr>
            <a:spLocks noGrp="1"/>
          </p:cNvSpPr>
          <p:nvPr>
            <p:ph type="dt" idx="1"/>
          </p:nvPr>
        </p:nvSpPr>
        <p:spPr/>
        <p:txBody>
          <a:bodyPr/>
          <a:lstStyle/>
          <a:p>
            <a:pPr>
              <a:defRPr/>
            </a:pPr>
            <a:r>
              <a:rPr lang="en-US" dirty="0"/>
              <a:t>07 June 2018</a:t>
            </a:r>
          </a:p>
        </p:txBody>
      </p:sp>
      <p:sp>
        <p:nvSpPr>
          <p:cNvPr id="6" name="Slide Number Placeholder 5"/>
          <p:cNvSpPr>
            <a:spLocks noGrp="1"/>
          </p:cNvSpPr>
          <p:nvPr>
            <p:ph type="sldNum" sz="quarter" idx="5"/>
          </p:nvPr>
        </p:nvSpPr>
        <p:spPr/>
        <p:txBody>
          <a:bodyPr/>
          <a:lstStyle/>
          <a:p>
            <a:pPr>
              <a:defRPr/>
            </a:pPr>
            <a:fld id="{535FC9E0-1337-6940-8713-6EAA0B2BD9EA}" type="slidenum">
              <a:rPr lang="en-US" smtClean="0"/>
              <a:pPr>
                <a:defRPr/>
              </a:pPr>
              <a:t>67</a:t>
            </a:fld>
            <a:endParaRPr lang="en-US" dirty="0"/>
          </a:p>
        </p:txBody>
      </p:sp>
    </p:spTree>
    <p:extLst>
      <p:ext uri="{BB962C8B-B14F-4D97-AF65-F5344CB8AC3E}">
        <p14:creationId xmlns:p14="http://schemas.microsoft.com/office/powerpoint/2010/main" val="10641861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dirty="0"/>
              <a:t>HathiTrust Budget Planning and Strategic Directions</a:t>
            </a:r>
          </a:p>
        </p:txBody>
      </p:sp>
      <p:sp>
        <p:nvSpPr>
          <p:cNvPr id="5" name="Date Placeholder 4"/>
          <p:cNvSpPr>
            <a:spLocks noGrp="1"/>
          </p:cNvSpPr>
          <p:nvPr>
            <p:ph type="dt" idx="1"/>
          </p:nvPr>
        </p:nvSpPr>
        <p:spPr/>
        <p:txBody>
          <a:bodyPr/>
          <a:lstStyle/>
          <a:p>
            <a:pPr>
              <a:defRPr/>
            </a:pPr>
            <a:r>
              <a:rPr lang="en-US" dirty="0"/>
              <a:t>07 June 2018</a:t>
            </a:r>
          </a:p>
        </p:txBody>
      </p:sp>
      <p:sp>
        <p:nvSpPr>
          <p:cNvPr id="6" name="Slide Number Placeholder 5"/>
          <p:cNvSpPr>
            <a:spLocks noGrp="1"/>
          </p:cNvSpPr>
          <p:nvPr>
            <p:ph type="sldNum" sz="quarter" idx="5"/>
          </p:nvPr>
        </p:nvSpPr>
        <p:spPr/>
        <p:txBody>
          <a:bodyPr/>
          <a:lstStyle/>
          <a:p>
            <a:pPr>
              <a:defRPr/>
            </a:pPr>
            <a:fld id="{535FC9E0-1337-6940-8713-6EAA0B2BD9EA}" type="slidenum">
              <a:rPr lang="en-US" smtClean="0"/>
              <a:pPr>
                <a:defRPr/>
              </a:pPr>
              <a:t>70</a:t>
            </a:fld>
            <a:endParaRPr lang="en-US" dirty="0"/>
          </a:p>
        </p:txBody>
      </p:sp>
    </p:spTree>
    <p:extLst>
      <p:ext uri="{BB962C8B-B14F-4D97-AF65-F5344CB8AC3E}">
        <p14:creationId xmlns:p14="http://schemas.microsoft.com/office/powerpoint/2010/main" val="3471772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46605548db_4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46605548db_4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Stand or wave</a:t>
            </a:r>
            <a:endParaRPr/>
          </a:p>
        </p:txBody>
      </p:sp>
    </p:spTree>
    <p:extLst>
      <p:ext uri="{BB962C8B-B14F-4D97-AF65-F5344CB8AC3E}">
        <p14:creationId xmlns:p14="http://schemas.microsoft.com/office/powerpoint/2010/main" val="26233178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dirty="0"/>
              <a:t>HathiTrust Budget Planning and Strategic Directions</a:t>
            </a:r>
          </a:p>
        </p:txBody>
      </p:sp>
      <p:sp>
        <p:nvSpPr>
          <p:cNvPr id="5" name="Date Placeholder 4"/>
          <p:cNvSpPr>
            <a:spLocks noGrp="1"/>
          </p:cNvSpPr>
          <p:nvPr>
            <p:ph type="dt" idx="1"/>
          </p:nvPr>
        </p:nvSpPr>
        <p:spPr/>
        <p:txBody>
          <a:bodyPr/>
          <a:lstStyle/>
          <a:p>
            <a:pPr>
              <a:defRPr/>
            </a:pPr>
            <a:r>
              <a:rPr lang="en-US" dirty="0"/>
              <a:t>07 June 2018</a:t>
            </a:r>
          </a:p>
        </p:txBody>
      </p:sp>
      <p:sp>
        <p:nvSpPr>
          <p:cNvPr id="6" name="Slide Number Placeholder 5"/>
          <p:cNvSpPr>
            <a:spLocks noGrp="1"/>
          </p:cNvSpPr>
          <p:nvPr>
            <p:ph type="sldNum" sz="quarter" idx="5"/>
          </p:nvPr>
        </p:nvSpPr>
        <p:spPr/>
        <p:txBody>
          <a:bodyPr/>
          <a:lstStyle/>
          <a:p>
            <a:pPr>
              <a:defRPr/>
            </a:pPr>
            <a:fld id="{535FC9E0-1337-6940-8713-6EAA0B2BD9EA}" type="slidenum">
              <a:rPr lang="en-US" smtClean="0"/>
              <a:pPr>
                <a:defRPr/>
              </a:pPr>
              <a:t>71</a:t>
            </a:fld>
            <a:endParaRPr lang="en-US" dirty="0"/>
          </a:p>
        </p:txBody>
      </p:sp>
    </p:spTree>
    <p:extLst>
      <p:ext uri="{BB962C8B-B14F-4D97-AF65-F5344CB8AC3E}">
        <p14:creationId xmlns:p14="http://schemas.microsoft.com/office/powerpoint/2010/main" val="3243045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dirty="0"/>
              <a:t>HathiTrust Budget Planning and Strategic Directions</a:t>
            </a:r>
          </a:p>
        </p:txBody>
      </p:sp>
      <p:sp>
        <p:nvSpPr>
          <p:cNvPr id="5" name="Date Placeholder 4"/>
          <p:cNvSpPr>
            <a:spLocks noGrp="1"/>
          </p:cNvSpPr>
          <p:nvPr>
            <p:ph type="dt" idx="1"/>
          </p:nvPr>
        </p:nvSpPr>
        <p:spPr/>
        <p:txBody>
          <a:bodyPr/>
          <a:lstStyle/>
          <a:p>
            <a:pPr>
              <a:defRPr/>
            </a:pPr>
            <a:r>
              <a:rPr lang="en-US" dirty="0"/>
              <a:t>07 June 2018</a:t>
            </a:r>
          </a:p>
        </p:txBody>
      </p:sp>
      <p:sp>
        <p:nvSpPr>
          <p:cNvPr id="6" name="Slide Number Placeholder 5"/>
          <p:cNvSpPr>
            <a:spLocks noGrp="1"/>
          </p:cNvSpPr>
          <p:nvPr>
            <p:ph type="sldNum" sz="quarter" idx="5"/>
          </p:nvPr>
        </p:nvSpPr>
        <p:spPr/>
        <p:txBody>
          <a:bodyPr/>
          <a:lstStyle/>
          <a:p>
            <a:pPr>
              <a:defRPr/>
            </a:pPr>
            <a:fld id="{535FC9E0-1337-6940-8713-6EAA0B2BD9EA}" type="slidenum">
              <a:rPr lang="en-US" smtClean="0"/>
              <a:pPr>
                <a:defRPr/>
              </a:pPr>
              <a:t>74</a:t>
            </a:fld>
            <a:endParaRPr lang="en-US" dirty="0"/>
          </a:p>
        </p:txBody>
      </p:sp>
    </p:spTree>
    <p:extLst>
      <p:ext uri="{BB962C8B-B14F-4D97-AF65-F5344CB8AC3E}">
        <p14:creationId xmlns:p14="http://schemas.microsoft.com/office/powerpoint/2010/main" val="135965084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HathiTrust Budget Planning and Strategic Directions</a:t>
            </a:r>
          </a:p>
        </p:txBody>
      </p:sp>
      <p:sp>
        <p:nvSpPr>
          <p:cNvPr id="5" name="Date Placeholder 4"/>
          <p:cNvSpPr>
            <a:spLocks noGrp="1"/>
          </p:cNvSpPr>
          <p:nvPr>
            <p:ph type="dt" idx="1"/>
          </p:nvPr>
        </p:nvSpPr>
        <p:spPr/>
        <p:txBody>
          <a:bodyPr/>
          <a:lstStyle/>
          <a:p>
            <a:pPr>
              <a:defRPr/>
            </a:pPr>
            <a:r>
              <a:rPr lang="en-US"/>
              <a:t>07 June 2018</a:t>
            </a:r>
          </a:p>
        </p:txBody>
      </p:sp>
      <p:sp>
        <p:nvSpPr>
          <p:cNvPr id="6" name="Slide Number Placeholder 5"/>
          <p:cNvSpPr>
            <a:spLocks noGrp="1"/>
          </p:cNvSpPr>
          <p:nvPr>
            <p:ph type="sldNum" sz="quarter" idx="5"/>
          </p:nvPr>
        </p:nvSpPr>
        <p:spPr/>
        <p:txBody>
          <a:bodyPr/>
          <a:lstStyle/>
          <a:p>
            <a:pPr>
              <a:defRPr/>
            </a:pPr>
            <a:fld id="{535FC9E0-1337-6940-8713-6EAA0B2BD9EA}" type="slidenum">
              <a:rPr lang="en-US" smtClean="0"/>
              <a:pPr>
                <a:defRPr/>
              </a:pPr>
              <a:t>84</a:t>
            </a:fld>
            <a:endParaRPr lang="en-US"/>
          </a:p>
        </p:txBody>
      </p:sp>
    </p:spTree>
    <p:extLst>
      <p:ext uri="{BB962C8B-B14F-4D97-AF65-F5344CB8AC3E}">
        <p14:creationId xmlns:p14="http://schemas.microsoft.com/office/powerpoint/2010/main" val="38237231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a:extLst>
              <a:ext uri="{FF2B5EF4-FFF2-40B4-BE49-F238E27FC236}">
                <a16:creationId xmlns:a16="http://schemas.microsoft.com/office/drawing/2014/main" id="{EFF71CF8-37CE-BF42-93AD-1D644F117F0A}"/>
              </a:ext>
            </a:extLst>
          </p:cNvPr>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Notes Placeholder 2">
            <a:extLst>
              <a:ext uri="{FF2B5EF4-FFF2-40B4-BE49-F238E27FC236}">
                <a16:creationId xmlns:a16="http://schemas.microsoft.com/office/drawing/2014/main" id="{102AF3AA-4BB1-5D44-BFB8-CDF488368C4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91" name="Slide Number Placeholder 3">
            <a:extLst>
              <a:ext uri="{FF2B5EF4-FFF2-40B4-BE49-F238E27FC236}">
                <a16:creationId xmlns:a16="http://schemas.microsoft.com/office/drawing/2014/main" id="{2AA856C6-FE58-1348-9500-BC84B909DB6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A3941F4-BDC0-4448-80DC-D4C6A0FDF5F1}" type="slidenum">
              <a:rPr lang="en-US" altLang="en-US" smtClean="0"/>
              <a:pPr fontAlgn="base">
                <a:spcBef>
                  <a:spcPct val="0"/>
                </a:spcBef>
                <a:spcAft>
                  <a:spcPct val="0"/>
                </a:spcAft>
              </a:pPr>
              <a:t>85</a:t>
            </a:fld>
            <a:endParaRPr lang="en-US" altLang="en-US"/>
          </a:p>
        </p:txBody>
      </p:sp>
      <p:sp>
        <p:nvSpPr>
          <p:cNvPr id="2" name="Date Placeholder 1">
            <a:extLst>
              <a:ext uri="{FF2B5EF4-FFF2-40B4-BE49-F238E27FC236}">
                <a16:creationId xmlns:a16="http://schemas.microsoft.com/office/drawing/2014/main" id="{7F9BEF39-0295-DA48-B218-4E30E485C312}"/>
              </a:ext>
            </a:extLst>
          </p:cNvPr>
          <p:cNvSpPr>
            <a:spLocks noGrp="1"/>
          </p:cNvSpPr>
          <p:nvPr>
            <p:ph type="dt" sz="quarter" idx="1"/>
          </p:nvPr>
        </p:nvSpPr>
        <p:spPr/>
        <p:txBody>
          <a:bodyPr/>
          <a:lstStyle/>
          <a:p>
            <a:pPr>
              <a:defRPr/>
            </a:pPr>
            <a:r>
              <a:rPr lang="en-US"/>
              <a:t>07 June 2018</a:t>
            </a:r>
          </a:p>
        </p:txBody>
      </p:sp>
      <p:sp>
        <p:nvSpPr>
          <p:cNvPr id="3" name="Header Placeholder 2">
            <a:extLst>
              <a:ext uri="{FF2B5EF4-FFF2-40B4-BE49-F238E27FC236}">
                <a16:creationId xmlns:a16="http://schemas.microsoft.com/office/drawing/2014/main" id="{5343A9A3-5842-7E4D-BF87-D16FF7C716D9}"/>
              </a:ext>
            </a:extLst>
          </p:cNvPr>
          <p:cNvSpPr>
            <a:spLocks noGrp="1"/>
          </p:cNvSpPr>
          <p:nvPr>
            <p:ph type="hdr" sz="quarter"/>
          </p:nvPr>
        </p:nvSpPr>
        <p:spPr/>
        <p:txBody>
          <a:bodyPr/>
          <a:lstStyle/>
          <a:p>
            <a:pPr>
              <a:defRPr/>
            </a:pPr>
            <a:r>
              <a:rPr lang="en-US"/>
              <a:t>HathiTrust Budget Planning and Strategic Directions</a:t>
            </a:r>
          </a:p>
        </p:txBody>
      </p:sp>
    </p:spTree>
    <p:extLst>
      <p:ext uri="{BB962C8B-B14F-4D97-AF65-F5344CB8AC3E}">
        <p14:creationId xmlns:p14="http://schemas.microsoft.com/office/powerpoint/2010/main" val="10951627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HathiTrust Budget Planning and Strategic Directions</a:t>
            </a:r>
          </a:p>
        </p:txBody>
      </p:sp>
      <p:sp>
        <p:nvSpPr>
          <p:cNvPr id="5" name="Date Placeholder 4"/>
          <p:cNvSpPr>
            <a:spLocks noGrp="1"/>
          </p:cNvSpPr>
          <p:nvPr>
            <p:ph type="dt" idx="1"/>
          </p:nvPr>
        </p:nvSpPr>
        <p:spPr/>
        <p:txBody>
          <a:bodyPr/>
          <a:lstStyle/>
          <a:p>
            <a:pPr>
              <a:defRPr/>
            </a:pPr>
            <a:r>
              <a:rPr lang="en-US"/>
              <a:t>07 June 2018</a:t>
            </a:r>
          </a:p>
        </p:txBody>
      </p:sp>
      <p:sp>
        <p:nvSpPr>
          <p:cNvPr id="6" name="Slide Number Placeholder 5"/>
          <p:cNvSpPr>
            <a:spLocks noGrp="1"/>
          </p:cNvSpPr>
          <p:nvPr>
            <p:ph type="sldNum" sz="quarter" idx="5"/>
          </p:nvPr>
        </p:nvSpPr>
        <p:spPr/>
        <p:txBody>
          <a:bodyPr/>
          <a:lstStyle/>
          <a:p>
            <a:pPr>
              <a:defRPr/>
            </a:pPr>
            <a:fld id="{535FC9E0-1337-6940-8713-6EAA0B2BD9EA}" type="slidenum">
              <a:rPr lang="en-US" smtClean="0"/>
              <a:pPr>
                <a:defRPr/>
              </a:pPr>
              <a:t>87</a:t>
            </a:fld>
            <a:endParaRPr lang="en-US"/>
          </a:p>
        </p:txBody>
      </p:sp>
    </p:spTree>
    <p:extLst>
      <p:ext uri="{BB962C8B-B14F-4D97-AF65-F5344CB8AC3E}">
        <p14:creationId xmlns:p14="http://schemas.microsoft.com/office/powerpoint/2010/main" val="261089052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a:extLst>
              <a:ext uri="{FF2B5EF4-FFF2-40B4-BE49-F238E27FC236}">
                <a16:creationId xmlns:a16="http://schemas.microsoft.com/office/drawing/2014/main" id="{EFF71CF8-37CE-BF42-93AD-1D644F117F0A}"/>
              </a:ext>
            </a:extLst>
          </p:cNvPr>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Notes Placeholder 2">
            <a:extLst>
              <a:ext uri="{FF2B5EF4-FFF2-40B4-BE49-F238E27FC236}">
                <a16:creationId xmlns:a16="http://schemas.microsoft.com/office/drawing/2014/main" id="{102AF3AA-4BB1-5D44-BFB8-CDF488368C4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Again, my name is Jessica Rohr and in my role, I look broadly at our communications and ways we engage both you and your patrons.</a:t>
            </a:r>
          </a:p>
          <a:p>
            <a:pPr eaLnBrk="1" hangingPunct="1">
              <a:spcBef>
                <a:spcPct val="0"/>
              </a:spcBef>
            </a:pPr>
            <a:r>
              <a:rPr lang="en-US" altLang="en-US" dirty="0"/>
              <a:t>Cover three topics in member support.</a:t>
            </a:r>
          </a:p>
        </p:txBody>
      </p:sp>
      <p:sp>
        <p:nvSpPr>
          <p:cNvPr id="12291" name="Slide Number Placeholder 3">
            <a:extLst>
              <a:ext uri="{FF2B5EF4-FFF2-40B4-BE49-F238E27FC236}">
                <a16:creationId xmlns:a16="http://schemas.microsoft.com/office/drawing/2014/main" id="{2AA856C6-FE58-1348-9500-BC84B909DB6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A3941F4-BDC0-4448-80DC-D4C6A0FDF5F1}" type="slidenum">
              <a:rPr lang="en-US" altLang="en-US" smtClean="0"/>
              <a:pPr fontAlgn="base">
                <a:spcBef>
                  <a:spcPct val="0"/>
                </a:spcBef>
                <a:spcAft>
                  <a:spcPct val="0"/>
                </a:spcAft>
              </a:pPr>
              <a:t>90</a:t>
            </a:fld>
            <a:endParaRPr lang="en-US" altLang="en-US"/>
          </a:p>
        </p:txBody>
      </p:sp>
      <p:sp>
        <p:nvSpPr>
          <p:cNvPr id="2" name="Date Placeholder 1">
            <a:extLst>
              <a:ext uri="{FF2B5EF4-FFF2-40B4-BE49-F238E27FC236}">
                <a16:creationId xmlns:a16="http://schemas.microsoft.com/office/drawing/2014/main" id="{7F9BEF39-0295-DA48-B218-4E30E485C312}"/>
              </a:ext>
            </a:extLst>
          </p:cNvPr>
          <p:cNvSpPr>
            <a:spLocks noGrp="1"/>
          </p:cNvSpPr>
          <p:nvPr>
            <p:ph type="dt" sz="quarter" idx="1"/>
          </p:nvPr>
        </p:nvSpPr>
        <p:spPr/>
        <p:txBody>
          <a:bodyPr/>
          <a:lstStyle/>
          <a:p>
            <a:pPr>
              <a:defRPr/>
            </a:pPr>
            <a:r>
              <a:rPr lang="en-US"/>
              <a:t>07 June 2018</a:t>
            </a:r>
          </a:p>
        </p:txBody>
      </p:sp>
      <p:sp>
        <p:nvSpPr>
          <p:cNvPr id="3" name="Header Placeholder 2">
            <a:extLst>
              <a:ext uri="{FF2B5EF4-FFF2-40B4-BE49-F238E27FC236}">
                <a16:creationId xmlns:a16="http://schemas.microsoft.com/office/drawing/2014/main" id="{5343A9A3-5842-7E4D-BF87-D16FF7C716D9}"/>
              </a:ext>
            </a:extLst>
          </p:cNvPr>
          <p:cNvSpPr>
            <a:spLocks noGrp="1"/>
          </p:cNvSpPr>
          <p:nvPr>
            <p:ph type="hdr" sz="quarter"/>
          </p:nvPr>
        </p:nvSpPr>
        <p:spPr/>
        <p:txBody>
          <a:bodyPr/>
          <a:lstStyle/>
          <a:p>
            <a:pPr>
              <a:defRPr/>
            </a:pPr>
            <a:r>
              <a:rPr lang="en-US"/>
              <a:t>HathiTrust Budget Planning and Strategic Directions</a:t>
            </a:r>
          </a:p>
        </p:txBody>
      </p:sp>
    </p:spTree>
    <p:extLst>
      <p:ext uri="{BB962C8B-B14F-4D97-AF65-F5344CB8AC3E}">
        <p14:creationId xmlns:p14="http://schemas.microsoft.com/office/powerpoint/2010/main" val="30975191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Audience – started with direct patrons</a:t>
            </a:r>
          </a:p>
          <a:p>
            <a:endParaRPr lang="en-US" dirty="0"/>
          </a:p>
          <a:p>
            <a:r>
              <a:rPr lang="en-US" dirty="0"/>
              <a:t>Guidelines– DIY. Make it Easy to download and share and spread the word.</a:t>
            </a:r>
          </a:p>
          <a:p>
            <a:endParaRPr lang="en-US" dirty="0"/>
          </a:p>
          <a:p>
            <a:r>
              <a:rPr lang="en-US" dirty="0"/>
              <a:t>Will hear more about this and how to use the toolkit in coming months. It’s a staring point and is dynamic. We’ll be adding more to it in coming on </a:t>
            </a:r>
            <a:r>
              <a:rPr lang="en-US" dirty="0" err="1"/>
              <a:t>ths</a:t>
            </a:r>
            <a:r>
              <a:rPr lang="en-US" dirty="0"/>
              <a:t>. Eager to hear from you what you and your staff would like to see.</a:t>
            </a:r>
          </a:p>
        </p:txBody>
      </p:sp>
      <p:sp>
        <p:nvSpPr>
          <p:cNvPr id="4" name="Header Placeholder 3"/>
          <p:cNvSpPr>
            <a:spLocks noGrp="1"/>
          </p:cNvSpPr>
          <p:nvPr>
            <p:ph type="hdr" sz="quarter" idx="10"/>
          </p:nvPr>
        </p:nvSpPr>
        <p:spPr/>
        <p:txBody>
          <a:bodyPr/>
          <a:lstStyle/>
          <a:p>
            <a:pPr>
              <a:defRPr/>
            </a:pPr>
            <a:r>
              <a:rPr lang="en-US"/>
              <a:t>HathiTrust Budget Planning and Strategic Directions</a:t>
            </a:r>
          </a:p>
        </p:txBody>
      </p:sp>
      <p:sp>
        <p:nvSpPr>
          <p:cNvPr id="5" name="Date Placeholder 4"/>
          <p:cNvSpPr>
            <a:spLocks noGrp="1"/>
          </p:cNvSpPr>
          <p:nvPr>
            <p:ph type="dt" idx="11"/>
          </p:nvPr>
        </p:nvSpPr>
        <p:spPr/>
        <p:txBody>
          <a:bodyPr/>
          <a:lstStyle/>
          <a:p>
            <a:pPr>
              <a:defRPr/>
            </a:pPr>
            <a:r>
              <a:rPr lang="en-US"/>
              <a:t>07 June 2018</a:t>
            </a:r>
          </a:p>
        </p:txBody>
      </p:sp>
      <p:sp>
        <p:nvSpPr>
          <p:cNvPr id="6" name="Slide Number Placeholder 5"/>
          <p:cNvSpPr>
            <a:spLocks noGrp="1"/>
          </p:cNvSpPr>
          <p:nvPr>
            <p:ph type="sldNum" sz="quarter" idx="12"/>
          </p:nvPr>
        </p:nvSpPr>
        <p:spPr/>
        <p:txBody>
          <a:bodyPr/>
          <a:lstStyle/>
          <a:p>
            <a:pPr>
              <a:defRPr/>
            </a:pPr>
            <a:fld id="{535FC9E0-1337-6940-8713-6EAA0B2BD9EA}" type="slidenum">
              <a:rPr lang="en-US" smtClean="0"/>
              <a:pPr>
                <a:defRPr/>
              </a:pPr>
              <a:t>92</a:t>
            </a:fld>
            <a:endParaRPr lang="en-US"/>
          </a:p>
        </p:txBody>
      </p:sp>
    </p:spTree>
    <p:extLst>
      <p:ext uri="{BB962C8B-B14F-4D97-AF65-F5344CB8AC3E}">
        <p14:creationId xmlns:p14="http://schemas.microsoft.com/office/powerpoint/2010/main" val="16339643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HathiTrust Budget Planning and Strategic Directions</a:t>
            </a:r>
          </a:p>
        </p:txBody>
      </p:sp>
      <p:sp>
        <p:nvSpPr>
          <p:cNvPr id="5" name="Date Placeholder 4"/>
          <p:cNvSpPr>
            <a:spLocks noGrp="1"/>
          </p:cNvSpPr>
          <p:nvPr>
            <p:ph type="dt" idx="11"/>
          </p:nvPr>
        </p:nvSpPr>
        <p:spPr/>
        <p:txBody>
          <a:bodyPr/>
          <a:lstStyle/>
          <a:p>
            <a:pPr>
              <a:defRPr/>
            </a:pPr>
            <a:r>
              <a:rPr lang="en-US"/>
              <a:t>07 June 2018</a:t>
            </a:r>
          </a:p>
        </p:txBody>
      </p:sp>
      <p:sp>
        <p:nvSpPr>
          <p:cNvPr id="6" name="Slide Number Placeholder 5"/>
          <p:cNvSpPr>
            <a:spLocks noGrp="1"/>
          </p:cNvSpPr>
          <p:nvPr>
            <p:ph type="sldNum" sz="quarter" idx="12"/>
          </p:nvPr>
        </p:nvSpPr>
        <p:spPr/>
        <p:txBody>
          <a:bodyPr/>
          <a:lstStyle/>
          <a:p>
            <a:pPr>
              <a:defRPr/>
            </a:pPr>
            <a:fld id="{535FC9E0-1337-6940-8713-6EAA0B2BD9EA}" type="slidenum">
              <a:rPr lang="en-US" smtClean="0"/>
              <a:pPr>
                <a:defRPr/>
              </a:pPr>
              <a:t>93</a:t>
            </a:fld>
            <a:endParaRPr lang="en-US"/>
          </a:p>
        </p:txBody>
      </p:sp>
    </p:spTree>
    <p:extLst>
      <p:ext uri="{BB962C8B-B14F-4D97-AF65-F5344CB8AC3E}">
        <p14:creationId xmlns:p14="http://schemas.microsoft.com/office/powerpoint/2010/main" val="6023624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Support through what can to bring </a:t>
            </a:r>
            <a:r>
              <a:rPr lang="en-US" altLang="en-US" dirty="0" err="1"/>
              <a:t>HathiTrust</a:t>
            </a:r>
            <a:r>
              <a:rPr lang="en-US" altLang="en-US" dirty="0"/>
              <a:t> to your community and your community to </a:t>
            </a:r>
            <a:r>
              <a:rPr lang="en-US" altLang="en-US" dirty="0" err="1"/>
              <a:t>HathiTrust</a:t>
            </a:r>
            <a:r>
              <a:rPr lang="en-US" altLang="en-US" dirty="0"/>
              <a:t>, the stronger we’ll be as a partnership of libraries.</a:t>
            </a:r>
            <a:endParaRPr lang="en-US" dirty="0"/>
          </a:p>
        </p:txBody>
      </p:sp>
      <p:sp>
        <p:nvSpPr>
          <p:cNvPr id="4" name="Header Placeholder 3"/>
          <p:cNvSpPr>
            <a:spLocks noGrp="1"/>
          </p:cNvSpPr>
          <p:nvPr>
            <p:ph type="hdr" sz="quarter"/>
          </p:nvPr>
        </p:nvSpPr>
        <p:spPr/>
        <p:txBody>
          <a:bodyPr/>
          <a:lstStyle/>
          <a:p>
            <a:pPr>
              <a:defRPr/>
            </a:pPr>
            <a:r>
              <a:rPr lang="en-US"/>
              <a:t>HathiTrust Budget Planning and Strategic Directions</a:t>
            </a:r>
          </a:p>
        </p:txBody>
      </p:sp>
      <p:sp>
        <p:nvSpPr>
          <p:cNvPr id="5" name="Date Placeholder 4"/>
          <p:cNvSpPr>
            <a:spLocks noGrp="1"/>
          </p:cNvSpPr>
          <p:nvPr>
            <p:ph type="dt" idx="1"/>
          </p:nvPr>
        </p:nvSpPr>
        <p:spPr/>
        <p:txBody>
          <a:bodyPr/>
          <a:lstStyle/>
          <a:p>
            <a:pPr>
              <a:defRPr/>
            </a:pPr>
            <a:r>
              <a:rPr lang="en-US"/>
              <a:t>07 June 2018</a:t>
            </a:r>
          </a:p>
        </p:txBody>
      </p:sp>
      <p:sp>
        <p:nvSpPr>
          <p:cNvPr id="6" name="Slide Number Placeholder 5"/>
          <p:cNvSpPr>
            <a:spLocks noGrp="1"/>
          </p:cNvSpPr>
          <p:nvPr>
            <p:ph type="sldNum" sz="quarter" idx="5"/>
          </p:nvPr>
        </p:nvSpPr>
        <p:spPr/>
        <p:txBody>
          <a:bodyPr/>
          <a:lstStyle/>
          <a:p>
            <a:pPr>
              <a:defRPr/>
            </a:pPr>
            <a:fld id="{535FC9E0-1337-6940-8713-6EAA0B2BD9EA}" type="slidenum">
              <a:rPr lang="en-US" smtClean="0"/>
              <a:pPr>
                <a:defRPr/>
              </a:pPr>
              <a:t>94</a:t>
            </a:fld>
            <a:endParaRPr lang="en-US"/>
          </a:p>
        </p:txBody>
      </p:sp>
    </p:spTree>
    <p:extLst>
      <p:ext uri="{BB962C8B-B14F-4D97-AF65-F5344CB8AC3E}">
        <p14:creationId xmlns:p14="http://schemas.microsoft.com/office/powerpoint/2010/main" val="13163099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dirty="0"/>
              <a:t>Emphasize Eleanor’s invitation from earlier to participate in HTRC workshops</a:t>
            </a:r>
          </a:p>
          <a:p>
            <a:r>
              <a:rPr lang="en-US" sz="1200" dirty="0"/>
              <a:t>Registration open now for workshops in Nov: Call for applications to host in spring 2020 in Nov 2019</a:t>
            </a:r>
          </a:p>
        </p:txBody>
      </p:sp>
      <p:sp>
        <p:nvSpPr>
          <p:cNvPr id="4" name="Header Placeholder 3"/>
          <p:cNvSpPr>
            <a:spLocks noGrp="1"/>
          </p:cNvSpPr>
          <p:nvPr>
            <p:ph type="hdr" sz="quarter" idx="10"/>
          </p:nvPr>
        </p:nvSpPr>
        <p:spPr/>
        <p:txBody>
          <a:bodyPr/>
          <a:lstStyle/>
          <a:p>
            <a:pPr>
              <a:defRPr/>
            </a:pPr>
            <a:r>
              <a:rPr lang="en-US"/>
              <a:t>HathiTrust Budget Planning and Strategic Directions</a:t>
            </a:r>
          </a:p>
        </p:txBody>
      </p:sp>
      <p:sp>
        <p:nvSpPr>
          <p:cNvPr id="5" name="Date Placeholder 4"/>
          <p:cNvSpPr>
            <a:spLocks noGrp="1"/>
          </p:cNvSpPr>
          <p:nvPr>
            <p:ph type="dt" idx="11"/>
          </p:nvPr>
        </p:nvSpPr>
        <p:spPr/>
        <p:txBody>
          <a:bodyPr/>
          <a:lstStyle/>
          <a:p>
            <a:pPr>
              <a:defRPr/>
            </a:pPr>
            <a:r>
              <a:rPr lang="en-US"/>
              <a:t>07 June 2018</a:t>
            </a:r>
          </a:p>
        </p:txBody>
      </p:sp>
      <p:sp>
        <p:nvSpPr>
          <p:cNvPr id="6" name="Slide Number Placeholder 5"/>
          <p:cNvSpPr>
            <a:spLocks noGrp="1"/>
          </p:cNvSpPr>
          <p:nvPr>
            <p:ph type="sldNum" sz="quarter" idx="12"/>
          </p:nvPr>
        </p:nvSpPr>
        <p:spPr/>
        <p:txBody>
          <a:bodyPr/>
          <a:lstStyle/>
          <a:p>
            <a:pPr>
              <a:defRPr/>
            </a:pPr>
            <a:fld id="{535FC9E0-1337-6940-8713-6EAA0B2BD9EA}" type="slidenum">
              <a:rPr lang="en-US" smtClean="0"/>
              <a:pPr>
                <a:defRPr/>
              </a:pPr>
              <a:t>95</a:t>
            </a:fld>
            <a:endParaRPr lang="en-US"/>
          </a:p>
        </p:txBody>
      </p:sp>
    </p:spTree>
    <p:extLst>
      <p:ext uri="{BB962C8B-B14F-4D97-AF65-F5344CB8AC3E}">
        <p14:creationId xmlns:p14="http://schemas.microsoft.com/office/powerpoint/2010/main" val="3138849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456fd96a2a_0_4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456fd96a2a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7235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Serve on a new PSC group</a:t>
            </a:r>
          </a:p>
        </p:txBody>
      </p:sp>
      <p:sp>
        <p:nvSpPr>
          <p:cNvPr id="4" name="Header Placeholder 3"/>
          <p:cNvSpPr>
            <a:spLocks noGrp="1"/>
          </p:cNvSpPr>
          <p:nvPr>
            <p:ph type="hdr" sz="quarter" idx="10"/>
          </p:nvPr>
        </p:nvSpPr>
        <p:spPr/>
        <p:txBody>
          <a:bodyPr/>
          <a:lstStyle/>
          <a:p>
            <a:pPr>
              <a:defRPr/>
            </a:pPr>
            <a:r>
              <a:rPr lang="en-US"/>
              <a:t>HathiTrust Budget Planning and Strategic Directions</a:t>
            </a:r>
          </a:p>
        </p:txBody>
      </p:sp>
      <p:sp>
        <p:nvSpPr>
          <p:cNvPr id="5" name="Date Placeholder 4"/>
          <p:cNvSpPr>
            <a:spLocks noGrp="1"/>
          </p:cNvSpPr>
          <p:nvPr>
            <p:ph type="dt" idx="11"/>
          </p:nvPr>
        </p:nvSpPr>
        <p:spPr/>
        <p:txBody>
          <a:bodyPr/>
          <a:lstStyle/>
          <a:p>
            <a:pPr>
              <a:defRPr/>
            </a:pPr>
            <a:r>
              <a:rPr lang="en-US"/>
              <a:t>07 June 2018</a:t>
            </a:r>
          </a:p>
        </p:txBody>
      </p:sp>
      <p:sp>
        <p:nvSpPr>
          <p:cNvPr id="6" name="Slide Number Placeholder 5"/>
          <p:cNvSpPr>
            <a:spLocks noGrp="1"/>
          </p:cNvSpPr>
          <p:nvPr>
            <p:ph type="sldNum" sz="quarter" idx="12"/>
          </p:nvPr>
        </p:nvSpPr>
        <p:spPr/>
        <p:txBody>
          <a:bodyPr/>
          <a:lstStyle/>
          <a:p>
            <a:pPr>
              <a:defRPr/>
            </a:pPr>
            <a:fld id="{535FC9E0-1337-6940-8713-6EAA0B2BD9EA}" type="slidenum">
              <a:rPr lang="en-US" smtClean="0"/>
              <a:pPr>
                <a:defRPr/>
              </a:pPr>
              <a:t>96</a:t>
            </a:fld>
            <a:endParaRPr lang="en-US"/>
          </a:p>
        </p:txBody>
      </p:sp>
    </p:spTree>
    <p:extLst>
      <p:ext uri="{BB962C8B-B14F-4D97-AF65-F5344CB8AC3E}">
        <p14:creationId xmlns:p14="http://schemas.microsoft.com/office/powerpoint/2010/main" val="406778172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Now how and where to connect with all of us up here.</a:t>
            </a:r>
            <a:endParaRPr lang="en-US" dirty="0"/>
          </a:p>
        </p:txBody>
      </p:sp>
      <p:sp>
        <p:nvSpPr>
          <p:cNvPr id="4" name="Header Placeholder 3"/>
          <p:cNvSpPr>
            <a:spLocks noGrp="1"/>
          </p:cNvSpPr>
          <p:nvPr>
            <p:ph type="hdr" sz="quarter"/>
          </p:nvPr>
        </p:nvSpPr>
        <p:spPr/>
        <p:txBody>
          <a:bodyPr/>
          <a:lstStyle/>
          <a:p>
            <a:pPr>
              <a:defRPr/>
            </a:pPr>
            <a:r>
              <a:rPr lang="en-US"/>
              <a:t>HathiTrust Budget Planning and Strategic Directions</a:t>
            </a:r>
          </a:p>
        </p:txBody>
      </p:sp>
      <p:sp>
        <p:nvSpPr>
          <p:cNvPr id="5" name="Date Placeholder 4"/>
          <p:cNvSpPr>
            <a:spLocks noGrp="1"/>
          </p:cNvSpPr>
          <p:nvPr>
            <p:ph type="dt" idx="1"/>
          </p:nvPr>
        </p:nvSpPr>
        <p:spPr/>
        <p:txBody>
          <a:bodyPr/>
          <a:lstStyle/>
          <a:p>
            <a:pPr>
              <a:defRPr/>
            </a:pPr>
            <a:r>
              <a:rPr lang="en-US"/>
              <a:t>07 June 2018</a:t>
            </a:r>
          </a:p>
        </p:txBody>
      </p:sp>
      <p:sp>
        <p:nvSpPr>
          <p:cNvPr id="6" name="Slide Number Placeholder 5"/>
          <p:cNvSpPr>
            <a:spLocks noGrp="1"/>
          </p:cNvSpPr>
          <p:nvPr>
            <p:ph type="sldNum" sz="quarter" idx="5"/>
          </p:nvPr>
        </p:nvSpPr>
        <p:spPr/>
        <p:txBody>
          <a:bodyPr/>
          <a:lstStyle/>
          <a:p>
            <a:pPr>
              <a:defRPr/>
            </a:pPr>
            <a:fld id="{535FC9E0-1337-6940-8713-6EAA0B2BD9EA}" type="slidenum">
              <a:rPr lang="en-US" smtClean="0"/>
              <a:pPr>
                <a:defRPr/>
              </a:pPr>
              <a:t>98</a:t>
            </a:fld>
            <a:endParaRPr lang="en-US"/>
          </a:p>
        </p:txBody>
      </p:sp>
    </p:spTree>
    <p:extLst>
      <p:ext uri="{BB962C8B-B14F-4D97-AF65-F5344CB8AC3E}">
        <p14:creationId xmlns:p14="http://schemas.microsoft.com/office/powerpoint/2010/main" val="173643384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Somethings you just can’t do online or don’t prefer to. For this we have conversations</a:t>
            </a:r>
          </a:p>
          <a:p>
            <a:r>
              <a:rPr lang="en-US" dirty="0"/>
              <a:t>Small group discussions enhance connections</a:t>
            </a:r>
          </a:p>
          <a:p>
            <a:endParaRPr lang="en-US" dirty="0"/>
          </a:p>
          <a:p>
            <a:r>
              <a:rPr lang="en-US" dirty="0"/>
              <a:t>Solve problems faster at the course often</a:t>
            </a:r>
          </a:p>
          <a:p>
            <a:endParaRPr lang="en-US" dirty="0"/>
          </a:p>
          <a:p>
            <a:r>
              <a:rPr lang="en-US" dirty="0"/>
              <a:t>Where can we meet your staff? Where are your leaders going your digital experts, your instructional or liaisons your lib teach leads? </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HathiTrust Budget Planning and Strategic Directions</a:t>
            </a:r>
          </a:p>
        </p:txBody>
      </p:sp>
      <p:sp>
        <p:nvSpPr>
          <p:cNvPr id="5" name="Date Placeholder 4"/>
          <p:cNvSpPr>
            <a:spLocks noGrp="1"/>
          </p:cNvSpPr>
          <p:nvPr>
            <p:ph type="dt" idx="11"/>
          </p:nvPr>
        </p:nvSpPr>
        <p:spPr/>
        <p:txBody>
          <a:bodyPr/>
          <a:lstStyle/>
          <a:p>
            <a:pPr>
              <a:defRPr/>
            </a:pPr>
            <a:r>
              <a:rPr lang="en-US"/>
              <a:t>07 June 2018</a:t>
            </a:r>
          </a:p>
        </p:txBody>
      </p:sp>
      <p:sp>
        <p:nvSpPr>
          <p:cNvPr id="6" name="Slide Number Placeholder 5"/>
          <p:cNvSpPr>
            <a:spLocks noGrp="1"/>
          </p:cNvSpPr>
          <p:nvPr>
            <p:ph type="sldNum" sz="quarter" idx="12"/>
          </p:nvPr>
        </p:nvSpPr>
        <p:spPr/>
        <p:txBody>
          <a:bodyPr/>
          <a:lstStyle/>
          <a:p>
            <a:pPr>
              <a:defRPr/>
            </a:pPr>
            <a:fld id="{535FC9E0-1337-6940-8713-6EAA0B2BD9EA}" type="slidenum">
              <a:rPr lang="en-US" smtClean="0"/>
              <a:pPr>
                <a:defRPr/>
              </a:pPr>
              <a:t>100</a:t>
            </a:fld>
            <a:endParaRPr lang="en-US"/>
          </a:p>
        </p:txBody>
      </p:sp>
    </p:spTree>
    <p:extLst>
      <p:ext uri="{BB962C8B-B14F-4D97-AF65-F5344CB8AC3E}">
        <p14:creationId xmlns:p14="http://schemas.microsoft.com/office/powerpoint/2010/main" val="275450109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again, I’m Angelina Zaytsev, User Services Librarian,</a:t>
            </a:r>
            <a:r>
              <a:rPr lang="en-US" baseline="0" dirty="0"/>
              <a:t> and I’m going to t</a:t>
            </a:r>
            <a:r>
              <a:rPr lang="en-US" dirty="0"/>
              <a:t>alk</a:t>
            </a:r>
            <a:r>
              <a:rPr lang="en-US" baseline="0" dirty="0"/>
              <a:t> about </a:t>
            </a:r>
            <a:r>
              <a:rPr lang="en-US" i="1" baseline="0" dirty="0"/>
              <a:t>some</a:t>
            </a:r>
            <a:r>
              <a:rPr lang="en-US" i="0" baseline="0" dirty="0"/>
              <a:t> of the work we’ve been doing to improve access and services through the HathiTrust Digital Library. This presentation only covers some key highlights and doesn’t represent everything we’ve been doing. </a:t>
            </a:r>
          </a:p>
          <a:p>
            <a:endParaRPr lang="en-US" i="0" baseline="0" dirty="0"/>
          </a:p>
          <a:p>
            <a:pPr marL="0" marR="0" lvl="0" indent="0" algn="l" defTabSz="342900" rtl="0" eaLnBrk="0" fontAlgn="base" latinLnBrk="0" hangingPunct="0">
              <a:lnSpc>
                <a:spcPct val="100000"/>
              </a:lnSpc>
              <a:spcBef>
                <a:spcPct val="30000"/>
              </a:spcBef>
              <a:spcAft>
                <a:spcPct val="0"/>
              </a:spcAft>
              <a:buClrTx/>
              <a:buSzTx/>
              <a:buFontTx/>
              <a:buNone/>
              <a:tabLst/>
              <a:defRPr/>
            </a:pPr>
            <a:r>
              <a:rPr lang="en-US" baseline="0" dirty="0"/>
              <a:t>One of the things I’d like you to keep in mind is that, underlying the service improvements that I’ll be talking about, are two major changes in our approach. We’ve been working to incorporate user research in our methods, and we are trying to change our philosophy from reactive, fix-the-problems development to proactive, meet-the-user’s-needs development. These took significant time and energy, so it’s only been in the past few months that we’ve started to have visible outcomes of our work. </a:t>
            </a:r>
          </a:p>
          <a:p>
            <a:endParaRPr lang="en-US" dirty="0"/>
          </a:p>
        </p:txBody>
      </p:sp>
      <p:sp>
        <p:nvSpPr>
          <p:cNvPr id="4" name="Header Placeholder 3"/>
          <p:cNvSpPr>
            <a:spLocks noGrp="1"/>
          </p:cNvSpPr>
          <p:nvPr>
            <p:ph type="hdr" sz="quarter" idx="10"/>
          </p:nvPr>
        </p:nvSpPr>
        <p:spPr/>
        <p:txBody>
          <a:bodyPr/>
          <a:lstStyle/>
          <a:p>
            <a:pPr>
              <a:defRPr/>
            </a:pPr>
            <a:r>
              <a:rPr lang="en-US"/>
              <a:t>HathiTrust Budget Planning and Strategic Directions</a:t>
            </a:r>
          </a:p>
        </p:txBody>
      </p:sp>
      <p:sp>
        <p:nvSpPr>
          <p:cNvPr id="5" name="Date Placeholder 4"/>
          <p:cNvSpPr>
            <a:spLocks noGrp="1"/>
          </p:cNvSpPr>
          <p:nvPr>
            <p:ph type="dt" idx="11"/>
          </p:nvPr>
        </p:nvSpPr>
        <p:spPr/>
        <p:txBody>
          <a:bodyPr/>
          <a:lstStyle/>
          <a:p>
            <a:pPr>
              <a:defRPr/>
            </a:pPr>
            <a:r>
              <a:rPr lang="en-US"/>
              <a:t>07 June 2018</a:t>
            </a:r>
          </a:p>
        </p:txBody>
      </p:sp>
      <p:sp>
        <p:nvSpPr>
          <p:cNvPr id="6" name="Slide Number Placeholder 5"/>
          <p:cNvSpPr>
            <a:spLocks noGrp="1"/>
          </p:cNvSpPr>
          <p:nvPr>
            <p:ph type="sldNum" sz="quarter" idx="12"/>
          </p:nvPr>
        </p:nvSpPr>
        <p:spPr/>
        <p:txBody>
          <a:bodyPr/>
          <a:lstStyle/>
          <a:p>
            <a:pPr>
              <a:defRPr/>
            </a:pPr>
            <a:fld id="{535FC9E0-1337-6940-8713-6EAA0B2BD9EA}" type="slidenum">
              <a:rPr lang="en-US" smtClean="0"/>
              <a:pPr>
                <a:defRPr/>
              </a:pPr>
              <a:t>101</a:t>
            </a:fld>
            <a:endParaRPr lang="en-US"/>
          </a:p>
        </p:txBody>
      </p:sp>
    </p:spTree>
    <p:extLst>
      <p:ext uri="{BB962C8B-B14F-4D97-AF65-F5344CB8AC3E}">
        <p14:creationId xmlns:p14="http://schemas.microsoft.com/office/powerpoint/2010/main" val="258678900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the past year, we have done significant work in the area of accessibility </a:t>
            </a:r>
          </a:p>
          <a:p>
            <a:pPr marL="171450" indent="-171450">
              <a:buFont typeface="Arial" panose="020B0604020202020204" pitchFamily="34" charset="0"/>
              <a:buChar char="•"/>
            </a:pPr>
            <a:r>
              <a:rPr lang="en-US" baseline="0" dirty="0"/>
              <a:t>We conducted an accessibility assessment of the HathiTrust Digital Library platform. Through this assessment we identified 78 accessibility problems, of which 67% were minor issues and only 3 were critical blockers. A large number of these problems were due simply to changes in web technology and in accessibility recommendations which have occurred since our last major update in 2013</a:t>
            </a:r>
          </a:p>
          <a:p>
            <a:pPr marL="171450" indent="-171450">
              <a:buFont typeface="Arial" panose="020B0604020202020204" pitchFamily="34" charset="0"/>
              <a:buChar char="•"/>
            </a:pPr>
            <a:r>
              <a:rPr lang="en-US" baseline="0" dirty="0"/>
              <a:t>We spent a couple of months updating the web technology underlying the front end and making modifications to the interface and released an update on June 5, 2019 which resolved most of the accessibility problems. There are 6 minor and 1 significant issue lingering following the upgrade, and two of these are scheduled for work in November/December</a:t>
            </a:r>
          </a:p>
          <a:p>
            <a:pPr marL="171450" indent="-171450">
              <a:buFont typeface="Arial" panose="020B0604020202020204" pitchFamily="34" charset="0"/>
              <a:buChar char="•"/>
            </a:pPr>
            <a:r>
              <a:rPr lang="en-US" baseline="0" dirty="0"/>
              <a:t>Our initial motivation for doing this assessment and website update was to provide a Voluntary Product Accessibility Template or VPAT. This is a common format used by companies to self-report on the accessibility of their products. VPATs are increasingly requested by libraries and universities, thanks to increasing awareness of accessibility issues in libraries and due to the work of groups like the BTAA </a:t>
            </a:r>
            <a:r>
              <a:rPr lang="en-US" sz="900" b="0" i="0" kern="1200" dirty="0">
                <a:solidFill>
                  <a:schemeClr val="tx1"/>
                </a:solidFill>
                <a:effectLst/>
                <a:latin typeface="+mn-lt"/>
                <a:ea typeface="+mn-ea"/>
                <a:cs typeface="+mn-cs"/>
              </a:rPr>
              <a:t>Library E-Resource Accessibility Group</a:t>
            </a:r>
          </a:p>
          <a:p>
            <a:pPr marL="171450" indent="-171450">
              <a:buFont typeface="Arial" panose="020B0604020202020204" pitchFamily="34" charset="0"/>
              <a:buChar char="•"/>
            </a:pPr>
            <a:r>
              <a:rPr lang="en-US" baseline="0" dirty="0"/>
              <a:t>You can find our VPAT on our website at this link as of August</a:t>
            </a:r>
          </a:p>
          <a:p>
            <a:endParaRPr lang="en-US" dirty="0"/>
          </a:p>
        </p:txBody>
      </p:sp>
      <p:sp>
        <p:nvSpPr>
          <p:cNvPr id="4" name="Header Placeholder 3"/>
          <p:cNvSpPr>
            <a:spLocks noGrp="1"/>
          </p:cNvSpPr>
          <p:nvPr>
            <p:ph type="hdr" sz="quarter" idx="10"/>
          </p:nvPr>
        </p:nvSpPr>
        <p:spPr/>
        <p:txBody>
          <a:bodyPr/>
          <a:lstStyle/>
          <a:p>
            <a:pPr>
              <a:defRPr/>
            </a:pPr>
            <a:r>
              <a:rPr lang="en-US"/>
              <a:t>HathiTrust Budget Planning and Strategic Directions</a:t>
            </a:r>
          </a:p>
        </p:txBody>
      </p:sp>
      <p:sp>
        <p:nvSpPr>
          <p:cNvPr id="5" name="Date Placeholder 4"/>
          <p:cNvSpPr>
            <a:spLocks noGrp="1"/>
          </p:cNvSpPr>
          <p:nvPr>
            <p:ph type="dt" idx="11"/>
          </p:nvPr>
        </p:nvSpPr>
        <p:spPr/>
        <p:txBody>
          <a:bodyPr/>
          <a:lstStyle/>
          <a:p>
            <a:pPr>
              <a:defRPr/>
            </a:pPr>
            <a:r>
              <a:rPr lang="en-US"/>
              <a:t>07 June 2018</a:t>
            </a:r>
          </a:p>
        </p:txBody>
      </p:sp>
      <p:sp>
        <p:nvSpPr>
          <p:cNvPr id="6" name="Slide Number Placeholder 5"/>
          <p:cNvSpPr>
            <a:spLocks noGrp="1"/>
          </p:cNvSpPr>
          <p:nvPr>
            <p:ph type="sldNum" sz="quarter" idx="12"/>
          </p:nvPr>
        </p:nvSpPr>
        <p:spPr/>
        <p:txBody>
          <a:bodyPr/>
          <a:lstStyle/>
          <a:p>
            <a:pPr>
              <a:defRPr/>
            </a:pPr>
            <a:fld id="{535FC9E0-1337-6940-8713-6EAA0B2BD9EA}" type="slidenum">
              <a:rPr lang="en-US" smtClean="0"/>
              <a:pPr>
                <a:defRPr/>
              </a:pPr>
              <a:t>102</a:t>
            </a:fld>
            <a:endParaRPr lang="en-US"/>
          </a:p>
        </p:txBody>
      </p:sp>
    </p:spTree>
    <p:extLst>
      <p:ext uri="{BB962C8B-B14F-4D97-AF65-F5344CB8AC3E}">
        <p14:creationId xmlns:p14="http://schemas.microsoft.com/office/powerpoint/2010/main" val="406931304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Speaking</a:t>
            </a:r>
            <a:r>
              <a:rPr lang="en-US" baseline="0" dirty="0"/>
              <a:t> about website updates, the June 5</a:t>
            </a:r>
            <a:r>
              <a:rPr lang="en-US" baseline="30000" dirty="0"/>
              <a:t>th</a:t>
            </a:r>
            <a:r>
              <a:rPr lang="en-US" baseline="0" dirty="0"/>
              <a:t> update primarily focused on improving the accessibility of the digital library but it really resulted in improvements for all users. We tweaked the visual design of the site, moved features around, changed some interactions to maximize accessibility, and updated some persistent inconsistencies that have been in the interface for years</a:t>
            </a:r>
          </a:p>
          <a:p>
            <a:pPr marL="0" indent="0">
              <a:buFontTx/>
              <a:buNone/>
            </a:pPr>
            <a:endParaRPr lang="en-US" baseline="0" dirty="0"/>
          </a:p>
          <a:p>
            <a:pPr marL="0" indent="0">
              <a:buFontTx/>
              <a:buNone/>
            </a:pPr>
            <a:r>
              <a:rPr lang="en-US" baseline="0" dirty="0"/>
              <a:t>We also rolled out a new feature this summer which allows users to minimize the HathiTrust interface and focus on reading – let me show you what that looks like</a:t>
            </a:r>
            <a:endParaRPr lang="en-US" dirty="0"/>
          </a:p>
        </p:txBody>
      </p:sp>
      <p:sp>
        <p:nvSpPr>
          <p:cNvPr id="4" name="Header Placeholder 3"/>
          <p:cNvSpPr>
            <a:spLocks noGrp="1"/>
          </p:cNvSpPr>
          <p:nvPr>
            <p:ph type="hdr" sz="quarter" idx="10"/>
          </p:nvPr>
        </p:nvSpPr>
        <p:spPr/>
        <p:txBody>
          <a:bodyPr/>
          <a:lstStyle/>
          <a:p>
            <a:pPr>
              <a:defRPr/>
            </a:pPr>
            <a:r>
              <a:rPr lang="en-US"/>
              <a:t>HathiTrust Budget Planning and Strategic Directions</a:t>
            </a:r>
          </a:p>
        </p:txBody>
      </p:sp>
      <p:sp>
        <p:nvSpPr>
          <p:cNvPr id="5" name="Date Placeholder 4"/>
          <p:cNvSpPr>
            <a:spLocks noGrp="1"/>
          </p:cNvSpPr>
          <p:nvPr>
            <p:ph type="dt" idx="11"/>
          </p:nvPr>
        </p:nvSpPr>
        <p:spPr/>
        <p:txBody>
          <a:bodyPr/>
          <a:lstStyle/>
          <a:p>
            <a:pPr>
              <a:defRPr/>
            </a:pPr>
            <a:r>
              <a:rPr lang="en-US"/>
              <a:t>07 June 2018</a:t>
            </a:r>
          </a:p>
        </p:txBody>
      </p:sp>
      <p:sp>
        <p:nvSpPr>
          <p:cNvPr id="6" name="Slide Number Placeholder 5"/>
          <p:cNvSpPr>
            <a:spLocks noGrp="1"/>
          </p:cNvSpPr>
          <p:nvPr>
            <p:ph type="sldNum" sz="quarter" idx="12"/>
          </p:nvPr>
        </p:nvSpPr>
        <p:spPr/>
        <p:txBody>
          <a:bodyPr/>
          <a:lstStyle/>
          <a:p>
            <a:pPr>
              <a:defRPr/>
            </a:pPr>
            <a:fld id="{535FC9E0-1337-6940-8713-6EAA0B2BD9EA}" type="slidenum">
              <a:rPr lang="en-US" smtClean="0"/>
              <a:pPr>
                <a:defRPr/>
              </a:pPr>
              <a:t>103</a:t>
            </a:fld>
            <a:endParaRPr lang="en-US"/>
          </a:p>
        </p:txBody>
      </p:sp>
    </p:spTree>
    <p:extLst>
      <p:ext uri="{BB962C8B-B14F-4D97-AF65-F5344CB8AC3E}">
        <p14:creationId xmlns:p14="http://schemas.microsoft.com/office/powerpoint/2010/main" val="981825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you open a book in HathiTrust, this is what you see. The header and footer take up quite a bit of screen space and the sidebar contains all the additional information and options for interacting with the book. All these surrounding elements are ideal for users who are skimming quickly through books, but we got feedback from some users that the surrounding elements take up too much browser space. So we added this tiny button in the upper left corner that’s circled in red. When a user clicks it….</a:t>
            </a:r>
            <a:endParaRPr lang="en-US" dirty="0"/>
          </a:p>
        </p:txBody>
      </p:sp>
      <p:sp>
        <p:nvSpPr>
          <p:cNvPr id="4" name="Header Placeholder 3"/>
          <p:cNvSpPr>
            <a:spLocks noGrp="1"/>
          </p:cNvSpPr>
          <p:nvPr>
            <p:ph type="hdr" sz="quarter" idx="10"/>
          </p:nvPr>
        </p:nvSpPr>
        <p:spPr/>
        <p:txBody>
          <a:bodyPr/>
          <a:lstStyle/>
          <a:p>
            <a:pPr>
              <a:defRPr/>
            </a:pPr>
            <a:r>
              <a:rPr lang="en-US"/>
              <a:t>HathiTrust Budget Planning and Strategic Directions</a:t>
            </a:r>
          </a:p>
        </p:txBody>
      </p:sp>
      <p:sp>
        <p:nvSpPr>
          <p:cNvPr id="5" name="Date Placeholder 4"/>
          <p:cNvSpPr>
            <a:spLocks noGrp="1"/>
          </p:cNvSpPr>
          <p:nvPr>
            <p:ph type="dt" idx="11"/>
          </p:nvPr>
        </p:nvSpPr>
        <p:spPr/>
        <p:txBody>
          <a:bodyPr/>
          <a:lstStyle/>
          <a:p>
            <a:pPr>
              <a:defRPr/>
            </a:pPr>
            <a:r>
              <a:rPr lang="en-US"/>
              <a:t>07 June 2018</a:t>
            </a:r>
          </a:p>
        </p:txBody>
      </p:sp>
      <p:sp>
        <p:nvSpPr>
          <p:cNvPr id="6" name="Slide Number Placeholder 5"/>
          <p:cNvSpPr>
            <a:spLocks noGrp="1"/>
          </p:cNvSpPr>
          <p:nvPr>
            <p:ph type="sldNum" sz="quarter" idx="12"/>
          </p:nvPr>
        </p:nvSpPr>
        <p:spPr/>
        <p:txBody>
          <a:bodyPr/>
          <a:lstStyle/>
          <a:p>
            <a:pPr>
              <a:defRPr/>
            </a:pPr>
            <a:fld id="{535FC9E0-1337-6940-8713-6EAA0B2BD9EA}" type="slidenum">
              <a:rPr lang="en-US" smtClean="0"/>
              <a:pPr>
                <a:defRPr/>
              </a:pPr>
              <a:t>104</a:t>
            </a:fld>
            <a:endParaRPr lang="en-US"/>
          </a:p>
        </p:txBody>
      </p:sp>
    </p:spTree>
    <p:extLst>
      <p:ext uri="{BB962C8B-B14F-4D97-AF65-F5344CB8AC3E}">
        <p14:creationId xmlns:p14="http://schemas.microsoft.com/office/powerpoint/2010/main" val="209034707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sidebar</a:t>
            </a:r>
            <a:r>
              <a:rPr lang="en-US" baseline="0" dirty="0"/>
              <a:t> collapses, and the book section of the page expands to fill the entire browser window, hiding the header and footer. Users can use this feature in combination with the full-screen button, which will expand this view to fill the user’s entire screen and not just fill the browser</a:t>
            </a:r>
          </a:p>
          <a:p>
            <a:endParaRPr lang="en-US" baseline="0" dirty="0"/>
          </a:p>
          <a:p>
            <a:pPr marL="0" marR="0" lvl="0" indent="0" algn="l" defTabSz="342900" rtl="0" eaLnBrk="0" fontAlgn="base" latinLnBrk="0" hangingPunct="0">
              <a:lnSpc>
                <a:spcPct val="100000"/>
              </a:lnSpc>
              <a:spcBef>
                <a:spcPct val="30000"/>
              </a:spcBef>
              <a:spcAft>
                <a:spcPct val="0"/>
              </a:spcAft>
              <a:buClrTx/>
              <a:buSzTx/>
              <a:buFontTx/>
              <a:buNone/>
              <a:tabLst/>
              <a:defRPr/>
            </a:pPr>
            <a:r>
              <a:rPr lang="en-US" dirty="0"/>
              <a:t>A lot of the work we’ve done in the past few months has</a:t>
            </a:r>
            <a:r>
              <a:rPr lang="en-US" baseline="0" dirty="0"/>
              <a:t> been focused on fixing usability and accessibility issues in the user interface, but we’re also starting to explore new features that we can add. This expanded reading view button is small, but it’s the first new feature we’ve added in years and it’s just a taste of nifty new features to come.</a:t>
            </a:r>
          </a:p>
          <a:p>
            <a:endParaRPr lang="en-US" dirty="0"/>
          </a:p>
        </p:txBody>
      </p:sp>
      <p:sp>
        <p:nvSpPr>
          <p:cNvPr id="4" name="Header Placeholder 3"/>
          <p:cNvSpPr>
            <a:spLocks noGrp="1"/>
          </p:cNvSpPr>
          <p:nvPr>
            <p:ph type="hdr" sz="quarter" idx="10"/>
          </p:nvPr>
        </p:nvSpPr>
        <p:spPr/>
        <p:txBody>
          <a:bodyPr/>
          <a:lstStyle/>
          <a:p>
            <a:pPr>
              <a:defRPr/>
            </a:pPr>
            <a:r>
              <a:rPr lang="en-US"/>
              <a:t>HathiTrust Budget Planning and Strategic Directions</a:t>
            </a:r>
          </a:p>
        </p:txBody>
      </p:sp>
      <p:sp>
        <p:nvSpPr>
          <p:cNvPr id="5" name="Date Placeholder 4"/>
          <p:cNvSpPr>
            <a:spLocks noGrp="1"/>
          </p:cNvSpPr>
          <p:nvPr>
            <p:ph type="dt" idx="11"/>
          </p:nvPr>
        </p:nvSpPr>
        <p:spPr/>
        <p:txBody>
          <a:bodyPr/>
          <a:lstStyle/>
          <a:p>
            <a:pPr>
              <a:defRPr/>
            </a:pPr>
            <a:r>
              <a:rPr lang="en-US"/>
              <a:t>07 June 2018</a:t>
            </a:r>
          </a:p>
        </p:txBody>
      </p:sp>
      <p:sp>
        <p:nvSpPr>
          <p:cNvPr id="6" name="Slide Number Placeholder 5"/>
          <p:cNvSpPr>
            <a:spLocks noGrp="1"/>
          </p:cNvSpPr>
          <p:nvPr>
            <p:ph type="sldNum" sz="quarter" idx="12"/>
          </p:nvPr>
        </p:nvSpPr>
        <p:spPr/>
        <p:txBody>
          <a:bodyPr/>
          <a:lstStyle/>
          <a:p>
            <a:pPr>
              <a:defRPr/>
            </a:pPr>
            <a:fld id="{535FC9E0-1337-6940-8713-6EAA0B2BD9EA}" type="slidenum">
              <a:rPr lang="en-US" smtClean="0"/>
              <a:pPr>
                <a:defRPr/>
              </a:pPr>
              <a:t>105</a:t>
            </a:fld>
            <a:endParaRPr lang="en-US"/>
          </a:p>
        </p:txBody>
      </p:sp>
    </p:spTree>
    <p:extLst>
      <p:ext uri="{BB962C8B-B14F-4D97-AF65-F5344CB8AC3E}">
        <p14:creationId xmlns:p14="http://schemas.microsoft.com/office/powerpoint/2010/main" val="372620415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Another update that we’re looking forward to will significantly improve the mobile experience for users. </a:t>
            </a:r>
          </a:p>
          <a:p>
            <a:endParaRPr lang="en-US" baseline="0" dirty="0"/>
          </a:p>
          <a:p>
            <a:r>
              <a:rPr lang="en-US" baseline="0" dirty="0"/>
              <a:t>Since 2010, we’ve had a mobile website that is completely separate from the regular website and has more limited functionality. This is a screenshot of the home page on that mobile site. If you go to hathitrust.org on your phone, you have a limited time opportunity to explore this outdated mobile website before we change it. </a:t>
            </a:r>
          </a:p>
          <a:p>
            <a:endParaRPr lang="en-US" baseline="0" dirty="0"/>
          </a:p>
          <a:p>
            <a:r>
              <a:rPr lang="en-US" dirty="0"/>
              <a:t>Next week,</a:t>
            </a:r>
            <a:r>
              <a:rPr lang="en-US" baseline="0" dirty="0"/>
              <a:t> if all goes according to plan, we’ll be doing away with that separate mobile website and updating our regular website to be responsive. The responsive website will detect the size of a user’s screen and automatically re-adjust content to fit that screen size. Mobile users will notice this change immediately, but all users should notice improvements in the performance and delivery of content. </a:t>
            </a:r>
            <a:endParaRPr lang="en-US" dirty="0"/>
          </a:p>
        </p:txBody>
      </p:sp>
      <p:sp>
        <p:nvSpPr>
          <p:cNvPr id="4" name="Header Placeholder 3"/>
          <p:cNvSpPr>
            <a:spLocks noGrp="1"/>
          </p:cNvSpPr>
          <p:nvPr>
            <p:ph type="hdr" sz="quarter" idx="10"/>
          </p:nvPr>
        </p:nvSpPr>
        <p:spPr/>
        <p:txBody>
          <a:bodyPr/>
          <a:lstStyle/>
          <a:p>
            <a:pPr>
              <a:defRPr/>
            </a:pPr>
            <a:r>
              <a:rPr lang="en-US"/>
              <a:t>HathiTrust Budget Planning and Strategic Directions</a:t>
            </a:r>
          </a:p>
        </p:txBody>
      </p:sp>
      <p:sp>
        <p:nvSpPr>
          <p:cNvPr id="5" name="Date Placeholder 4"/>
          <p:cNvSpPr>
            <a:spLocks noGrp="1"/>
          </p:cNvSpPr>
          <p:nvPr>
            <p:ph type="dt" idx="11"/>
          </p:nvPr>
        </p:nvSpPr>
        <p:spPr/>
        <p:txBody>
          <a:bodyPr/>
          <a:lstStyle/>
          <a:p>
            <a:pPr>
              <a:defRPr/>
            </a:pPr>
            <a:r>
              <a:rPr lang="en-US"/>
              <a:t>07 June 2018</a:t>
            </a:r>
          </a:p>
        </p:txBody>
      </p:sp>
      <p:sp>
        <p:nvSpPr>
          <p:cNvPr id="6" name="Slide Number Placeholder 5"/>
          <p:cNvSpPr>
            <a:spLocks noGrp="1"/>
          </p:cNvSpPr>
          <p:nvPr>
            <p:ph type="sldNum" sz="quarter" idx="12"/>
          </p:nvPr>
        </p:nvSpPr>
        <p:spPr/>
        <p:txBody>
          <a:bodyPr/>
          <a:lstStyle/>
          <a:p>
            <a:pPr>
              <a:defRPr/>
            </a:pPr>
            <a:fld id="{535FC9E0-1337-6940-8713-6EAA0B2BD9EA}" type="slidenum">
              <a:rPr lang="en-US" smtClean="0"/>
              <a:pPr>
                <a:defRPr/>
              </a:pPr>
              <a:t>106</a:t>
            </a:fld>
            <a:endParaRPr lang="en-US"/>
          </a:p>
        </p:txBody>
      </p:sp>
    </p:spTree>
    <p:extLst>
      <p:ext uri="{BB962C8B-B14F-4D97-AF65-F5344CB8AC3E}">
        <p14:creationId xmlns:p14="http://schemas.microsoft.com/office/powerpoint/2010/main" val="136736970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a:t>
            </a:r>
            <a:r>
              <a:rPr lang="en-US" baseline="0" dirty="0"/>
              <a:t> screenshot of the updated homepage on a phone. As you can see, the updated experience matches the design of the regular website and provides users with access to both Full-Text Search and Catalog Search as well as advanced search options. We’re so super duper excited about this update!</a:t>
            </a:r>
          </a:p>
          <a:p>
            <a:endParaRPr lang="en-US" baseline="0" dirty="0"/>
          </a:p>
          <a:p>
            <a:endParaRPr lang="en-US" dirty="0"/>
          </a:p>
        </p:txBody>
      </p:sp>
      <p:sp>
        <p:nvSpPr>
          <p:cNvPr id="4" name="Header Placeholder 3"/>
          <p:cNvSpPr>
            <a:spLocks noGrp="1"/>
          </p:cNvSpPr>
          <p:nvPr>
            <p:ph type="hdr" sz="quarter" idx="10"/>
          </p:nvPr>
        </p:nvSpPr>
        <p:spPr/>
        <p:txBody>
          <a:bodyPr/>
          <a:lstStyle/>
          <a:p>
            <a:pPr>
              <a:defRPr/>
            </a:pPr>
            <a:r>
              <a:rPr lang="en-US"/>
              <a:t>HathiTrust Budget Planning and Strategic Directions</a:t>
            </a:r>
          </a:p>
        </p:txBody>
      </p:sp>
      <p:sp>
        <p:nvSpPr>
          <p:cNvPr id="5" name="Date Placeholder 4"/>
          <p:cNvSpPr>
            <a:spLocks noGrp="1"/>
          </p:cNvSpPr>
          <p:nvPr>
            <p:ph type="dt" idx="11"/>
          </p:nvPr>
        </p:nvSpPr>
        <p:spPr/>
        <p:txBody>
          <a:bodyPr/>
          <a:lstStyle/>
          <a:p>
            <a:pPr>
              <a:defRPr/>
            </a:pPr>
            <a:r>
              <a:rPr lang="en-US"/>
              <a:t>07 June 2018</a:t>
            </a:r>
          </a:p>
        </p:txBody>
      </p:sp>
      <p:sp>
        <p:nvSpPr>
          <p:cNvPr id="6" name="Slide Number Placeholder 5"/>
          <p:cNvSpPr>
            <a:spLocks noGrp="1"/>
          </p:cNvSpPr>
          <p:nvPr>
            <p:ph type="sldNum" sz="quarter" idx="12"/>
          </p:nvPr>
        </p:nvSpPr>
        <p:spPr/>
        <p:txBody>
          <a:bodyPr/>
          <a:lstStyle/>
          <a:p>
            <a:pPr>
              <a:defRPr/>
            </a:pPr>
            <a:fld id="{535FC9E0-1337-6940-8713-6EAA0B2BD9EA}" type="slidenum">
              <a:rPr lang="en-US" smtClean="0"/>
              <a:pPr>
                <a:defRPr/>
              </a:pPr>
              <a:t>107</a:t>
            </a:fld>
            <a:endParaRPr lang="en-US"/>
          </a:p>
        </p:txBody>
      </p:sp>
    </p:spTree>
    <p:extLst>
      <p:ext uri="{BB962C8B-B14F-4D97-AF65-F5344CB8AC3E}">
        <p14:creationId xmlns:p14="http://schemas.microsoft.com/office/powerpoint/2010/main" val="3257969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456fd96a2a_0_4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456fd96a2a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929249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a:r>
            <a:r>
              <a:rPr lang="en-US" baseline="0" dirty="0"/>
              <a:t>forward to new services we’re exploring, w</a:t>
            </a:r>
            <a:r>
              <a:rPr lang="en-US" dirty="0"/>
              <a:t>e’ve been working</a:t>
            </a:r>
            <a:r>
              <a:rPr lang="en-US" baseline="0" dirty="0"/>
              <a:t> on a couple of collaborations in the areas of accessibility </a:t>
            </a:r>
          </a:p>
          <a:p>
            <a:pPr marL="171450" indent="-171450">
              <a:buFont typeface="Arial" panose="020B0604020202020204" pitchFamily="34" charset="0"/>
              <a:buChar char="•"/>
            </a:pPr>
            <a:r>
              <a:rPr lang="en-US" baseline="0" dirty="0"/>
              <a:t>Through the </a:t>
            </a:r>
            <a:r>
              <a:rPr lang="en-US" dirty="0"/>
              <a:t>Federating Repositories of Accessible Materials for Higher Education (FRAME) grant, which is administered</a:t>
            </a:r>
            <a:r>
              <a:rPr lang="en-US" baseline="0" dirty="0"/>
              <a:t> by the University of Virginia, </a:t>
            </a:r>
            <a:r>
              <a:rPr lang="en-US" dirty="0"/>
              <a:t>we are working</a:t>
            </a:r>
            <a:r>
              <a:rPr lang="en-US" baseline="0" dirty="0"/>
              <a:t> to develop a system that will provide Disability Service Offices with a single interface for discovering materials that they can use to make accessible copies for their print disabled users. Then once they’ve made those accessible copies, we want them to upload them back into this interface so that we can store those files and make them available to other DSOs. The goal is to eliminate the duplication of scanning efforts and remediation work that takes up hundreds of hours of staff time</a:t>
            </a:r>
          </a:p>
          <a:p>
            <a:pPr marL="171450" indent="-171450">
              <a:buFont typeface="Arial" panose="020B0604020202020204" pitchFamily="34" charset="0"/>
              <a:buChar char="•"/>
            </a:pPr>
            <a:r>
              <a:rPr lang="en-US" baseline="0" dirty="0"/>
              <a:t>One of the early outcomes of the FRAME grant is the release of the white paper, The Law and Accessible Texts, which examined the common copyright myths that many DSOs believe and which limit their ability to make and share accessible copies of books.</a:t>
            </a:r>
            <a:endParaRPr lang="en-US" dirty="0"/>
          </a:p>
        </p:txBody>
      </p:sp>
      <p:sp>
        <p:nvSpPr>
          <p:cNvPr id="4" name="Header Placeholder 3"/>
          <p:cNvSpPr>
            <a:spLocks noGrp="1"/>
          </p:cNvSpPr>
          <p:nvPr>
            <p:ph type="hdr" sz="quarter" idx="10"/>
          </p:nvPr>
        </p:nvSpPr>
        <p:spPr/>
        <p:txBody>
          <a:bodyPr/>
          <a:lstStyle/>
          <a:p>
            <a:pPr>
              <a:defRPr/>
            </a:pPr>
            <a:r>
              <a:rPr lang="en-US"/>
              <a:t>HathiTrust Budget Planning and Strategic Directions</a:t>
            </a:r>
          </a:p>
        </p:txBody>
      </p:sp>
      <p:sp>
        <p:nvSpPr>
          <p:cNvPr id="5" name="Date Placeholder 4"/>
          <p:cNvSpPr>
            <a:spLocks noGrp="1"/>
          </p:cNvSpPr>
          <p:nvPr>
            <p:ph type="dt" idx="11"/>
          </p:nvPr>
        </p:nvSpPr>
        <p:spPr/>
        <p:txBody>
          <a:bodyPr/>
          <a:lstStyle/>
          <a:p>
            <a:pPr>
              <a:defRPr/>
            </a:pPr>
            <a:r>
              <a:rPr lang="en-US"/>
              <a:t>07 June 2018</a:t>
            </a:r>
          </a:p>
        </p:txBody>
      </p:sp>
      <p:sp>
        <p:nvSpPr>
          <p:cNvPr id="6" name="Slide Number Placeholder 5"/>
          <p:cNvSpPr>
            <a:spLocks noGrp="1"/>
          </p:cNvSpPr>
          <p:nvPr>
            <p:ph type="sldNum" sz="quarter" idx="12"/>
          </p:nvPr>
        </p:nvSpPr>
        <p:spPr/>
        <p:txBody>
          <a:bodyPr/>
          <a:lstStyle/>
          <a:p>
            <a:pPr>
              <a:defRPr/>
            </a:pPr>
            <a:fld id="{535FC9E0-1337-6940-8713-6EAA0B2BD9EA}" type="slidenum">
              <a:rPr lang="en-US" smtClean="0"/>
              <a:pPr>
                <a:defRPr/>
              </a:pPr>
              <a:t>108</a:t>
            </a:fld>
            <a:endParaRPr lang="en-US"/>
          </a:p>
        </p:txBody>
      </p:sp>
    </p:spTree>
    <p:extLst>
      <p:ext uri="{BB962C8B-B14F-4D97-AF65-F5344CB8AC3E}">
        <p14:creationId xmlns:p14="http://schemas.microsoft.com/office/powerpoint/2010/main" val="127152905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342900" rtl="0" eaLnBrk="0" fontAlgn="base" latinLnBrk="0" hangingPunct="0">
              <a:lnSpc>
                <a:spcPct val="100000"/>
              </a:lnSpc>
              <a:spcBef>
                <a:spcPct val="30000"/>
              </a:spcBef>
              <a:spcAft>
                <a:spcPct val="0"/>
              </a:spcAft>
              <a:buClrTx/>
              <a:buSzTx/>
              <a:buFontTx/>
              <a:buNone/>
              <a:tabLst/>
              <a:defRPr/>
            </a:pPr>
            <a:r>
              <a:rPr lang="en-US" baseline="0" dirty="0"/>
              <a:t>We also have an update on our collaboration with the National Federation of the Blind! This past year, we finished Phase 1 of the NFB pilot, which was focused on implementing and testing the registration and login process through which NFB members can gain access to copyrighted books in the HathiTrust collection. </a:t>
            </a:r>
          </a:p>
          <a:p>
            <a:pPr marL="0" marR="0" lvl="0" indent="0" algn="l" defTabSz="3429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342900" rtl="0" eaLnBrk="0" fontAlgn="base" latinLnBrk="0" hangingPunct="0">
              <a:lnSpc>
                <a:spcPct val="100000"/>
              </a:lnSpc>
              <a:spcBef>
                <a:spcPct val="30000"/>
              </a:spcBef>
              <a:spcAft>
                <a:spcPct val="0"/>
              </a:spcAft>
              <a:buClrTx/>
              <a:buSzTx/>
              <a:buFontTx/>
              <a:buNone/>
              <a:tabLst/>
              <a:defRPr/>
            </a:pPr>
            <a:r>
              <a:rPr lang="en-US" baseline="0" dirty="0"/>
              <a:t>We’ve begun to plan Phase 2, in which we hope to test this service with a few hundred NFB members. We are unsure of the value of providing blind and print disabled users with direct access to copyrighted books, as opposed to the mediated access that we currently provide through the Accessible Text Request Service, where a staff member at your campuses logs into HathiTrust and retrieves copyrighted books on behalf of eligible users. Some users may prefer to request materials through that staff member, because the staff member can clean up the files and transform them into a preferred format. </a:t>
            </a:r>
          </a:p>
          <a:p>
            <a:pPr marL="0" marR="0" lvl="0" indent="0" algn="l" defTabSz="3429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342900" rtl="0" eaLnBrk="0" fontAlgn="base" latinLnBrk="0" hangingPunct="0">
              <a:lnSpc>
                <a:spcPct val="100000"/>
              </a:lnSpc>
              <a:spcBef>
                <a:spcPct val="30000"/>
              </a:spcBef>
              <a:spcAft>
                <a:spcPct val="0"/>
              </a:spcAft>
              <a:buClrTx/>
              <a:buSzTx/>
              <a:buFontTx/>
              <a:buNone/>
              <a:tabLst/>
              <a:defRPr/>
            </a:pPr>
            <a:r>
              <a:rPr lang="en-US" baseline="0" dirty="0"/>
              <a:t>Through Phase 2 of the NFB pilot, we hope to clearly understand the value of providing users with that direct access as well as identify how we can continue to improve the accessibility and usability of the HTDL in order to better support direct access. In addition, we need to learn what the costs are, both in terms of finances and staff time, for both organizations to support this service. </a:t>
            </a:r>
            <a:endParaRPr lang="en-US" dirty="0"/>
          </a:p>
        </p:txBody>
      </p:sp>
      <p:sp>
        <p:nvSpPr>
          <p:cNvPr id="4" name="Header Placeholder 3"/>
          <p:cNvSpPr>
            <a:spLocks noGrp="1"/>
          </p:cNvSpPr>
          <p:nvPr>
            <p:ph type="hdr" sz="quarter" idx="10"/>
          </p:nvPr>
        </p:nvSpPr>
        <p:spPr/>
        <p:txBody>
          <a:bodyPr/>
          <a:lstStyle/>
          <a:p>
            <a:pPr>
              <a:defRPr/>
            </a:pPr>
            <a:r>
              <a:rPr lang="en-US"/>
              <a:t>HathiTrust Budget Planning and Strategic Directions</a:t>
            </a:r>
          </a:p>
        </p:txBody>
      </p:sp>
      <p:sp>
        <p:nvSpPr>
          <p:cNvPr id="5" name="Date Placeholder 4"/>
          <p:cNvSpPr>
            <a:spLocks noGrp="1"/>
          </p:cNvSpPr>
          <p:nvPr>
            <p:ph type="dt" idx="11"/>
          </p:nvPr>
        </p:nvSpPr>
        <p:spPr/>
        <p:txBody>
          <a:bodyPr/>
          <a:lstStyle/>
          <a:p>
            <a:pPr>
              <a:defRPr/>
            </a:pPr>
            <a:r>
              <a:rPr lang="en-US"/>
              <a:t>07 June 2018</a:t>
            </a:r>
          </a:p>
        </p:txBody>
      </p:sp>
      <p:sp>
        <p:nvSpPr>
          <p:cNvPr id="6" name="Slide Number Placeholder 5"/>
          <p:cNvSpPr>
            <a:spLocks noGrp="1"/>
          </p:cNvSpPr>
          <p:nvPr>
            <p:ph type="sldNum" sz="quarter" idx="12"/>
          </p:nvPr>
        </p:nvSpPr>
        <p:spPr/>
        <p:txBody>
          <a:bodyPr/>
          <a:lstStyle/>
          <a:p>
            <a:pPr>
              <a:defRPr/>
            </a:pPr>
            <a:fld id="{535FC9E0-1337-6940-8713-6EAA0B2BD9EA}" type="slidenum">
              <a:rPr lang="en-US" smtClean="0"/>
              <a:pPr>
                <a:defRPr/>
              </a:pPr>
              <a:t>109</a:t>
            </a:fld>
            <a:endParaRPr lang="en-US"/>
          </a:p>
        </p:txBody>
      </p:sp>
    </p:spTree>
    <p:extLst>
      <p:ext uri="{BB962C8B-B14F-4D97-AF65-F5344CB8AC3E}">
        <p14:creationId xmlns:p14="http://schemas.microsoft.com/office/powerpoint/2010/main" val="339388527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forward into the next year, we are</a:t>
            </a:r>
            <a:r>
              <a:rPr lang="en-US" baseline="0" dirty="0"/>
              <a:t> continuing to improve our services in other areas as well. We have planned projects to improve ingest, create mechanisms for better reporting and better metrics, and continue to meet user needs.</a:t>
            </a:r>
          </a:p>
          <a:p>
            <a:endParaRPr lang="en-US" baseline="0" dirty="0"/>
          </a:p>
          <a:p>
            <a:r>
              <a:rPr lang="en-US" dirty="0"/>
              <a:t>Thank</a:t>
            </a:r>
            <a:r>
              <a:rPr lang="en-US" baseline="0" dirty="0"/>
              <a:t> you</a:t>
            </a:r>
            <a:r>
              <a:rPr lang="en-US" baseline="0"/>
              <a:t>. </a:t>
            </a:r>
            <a:endParaRPr lang="en-US" dirty="0"/>
          </a:p>
        </p:txBody>
      </p:sp>
      <p:sp>
        <p:nvSpPr>
          <p:cNvPr id="4" name="Header Placeholder 3"/>
          <p:cNvSpPr>
            <a:spLocks noGrp="1"/>
          </p:cNvSpPr>
          <p:nvPr>
            <p:ph type="hdr" sz="quarter" idx="10"/>
          </p:nvPr>
        </p:nvSpPr>
        <p:spPr/>
        <p:txBody>
          <a:bodyPr/>
          <a:lstStyle/>
          <a:p>
            <a:pPr>
              <a:defRPr/>
            </a:pPr>
            <a:r>
              <a:rPr lang="en-US"/>
              <a:t>HathiTrust Budget Planning and Strategic Directions</a:t>
            </a:r>
          </a:p>
        </p:txBody>
      </p:sp>
      <p:sp>
        <p:nvSpPr>
          <p:cNvPr id="5" name="Date Placeholder 4"/>
          <p:cNvSpPr>
            <a:spLocks noGrp="1"/>
          </p:cNvSpPr>
          <p:nvPr>
            <p:ph type="dt" idx="11"/>
          </p:nvPr>
        </p:nvSpPr>
        <p:spPr/>
        <p:txBody>
          <a:bodyPr/>
          <a:lstStyle/>
          <a:p>
            <a:pPr>
              <a:defRPr/>
            </a:pPr>
            <a:r>
              <a:rPr lang="en-US"/>
              <a:t>07 June 2018</a:t>
            </a:r>
          </a:p>
        </p:txBody>
      </p:sp>
      <p:sp>
        <p:nvSpPr>
          <p:cNvPr id="6" name="Slide Number Placeholder 5"/>
          <p:cNvSpPr>
            <a:spLocks noGrp="1"/>
          </p:cNvSpPr>
          <p:nvPr>
            <p:ph type="sldNum" sz="quarter" idx="12"/>
          </p:nvPr>
        </p:nvSpPr>
        <p:spPr/>
        <p:txBody>
          <a:bodyPr/>
          <a:lstStyle/>
          <a:p>
            <a:pPr>
              <a:defRPr/>
            </a:pPr>
            <a:fld id="{535FC9E0-1337-6940-8713-6EAA0B2BD9EA}" type="slidenum">
              <a:rPr lang="en-US" smtClean="0"/>
              <a:pPr>
                <a:defRPr/>
              </a:pPr>
              <a:t>110</a:t>
            </a:fld>
            <a:endParaRPr lang="en-US"/>
          </a:p>
        </p:txBody>
      </p:sp>
    </p:spTree>
    <p:extLst>
      <p:ext uri="{BB962C8B-B14F-4D97-AF65-F5344CB8AC3E}">
        <p14:creationId xmlns:p14="http://schemas.microsoft.com/office/powerpoint/2010/main" val="56984185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HathiTrust Budget Planning and Strategic Directions</a:t>
            </a:r>
          </a:p>
        </p:txBody>
      </p:sp>
      <p:sp>
        <p:nvSpPr>
          <p:cNvPr id="5" name="Date Placeholder 4"/>
          <p:cNvSpPr>
            <a:spLocks noGrp="1"/>
          </p:cNvSpPr>
          <p:nvPr>
            <p:ph type="dt" idx="1"/>
          </p:nvPr>
        </p:nvSpPr>
        <p:spPr/>
        <p:txBody>
          <a:bodyPr/>
          <a:lstStyle/>
          <a:p>
            <a:pPr>
              <a:defRPr/>
            </a:pPr>
            <a:r>
              <a:rPr lang="en-US"/>
              <a:t>07 June 2018</a:t>
            </a:r>
          </a:p>
        </p:txBody>
      </p:sp>
      <p:sp>
        <p:nvSpPr>
          <p:cNvPr id="6" name="Slide Number Placeholder 5"/>
          <p:cNvSpPr>
            <a:spLocks noGrp="1"/>
          </p:cNvSpPr>
          <p:nvPr>
            <p:ph type="sldNum" sz="quarter" idx="5"/>
          </p:nvPr>
        </p:nvSpPr>
        <p:spPr/>
        <p:txBody>
          <a:bodyPr/>
          <a:lstStyle/>
          <a:p>
            <a:pPr>
              <a:defRPr/>
            </a:pPr>
            <a:fld id="{535FC9E0-1337-6940-8713-6EAA0B2BD9EA}" type="slidenum">
              <a:rPr lang="en-US" smtClean="0"/>
              <a:pPr>
                <a:defRPr/>
              </a:pPr>
              <a:t>112</a:t>
            </a:fld>
            <a:endParaRPr lang="en-US"/>
          </a:p>
        </p:txBody>
      </p:sp>
    </p:spTree>
    <p:extLst>
      <p:ext uri="{BB962C8B-B14F-4D97-AF65-F5344CB8AC3E}">
        <p14:creationId xmlns:p14="http://schemas.microsoft.com/office/powerpoint/2010/main" val="169080871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B98EA1-80BE-FF4E-90DE-5B3AC7EC8409}" type="slidenum">
              <a:rPr lang="en-US" smtClean="0"/>
              <a:t>118</a:t>
            </a:fld>
            <a:endParaRPr lang="en-US"/>
          </a:p>
        </p:txBody>
      </p:sp>
    </p:spTree>
    <p:extLst>
      <p:ext uri="{BB962C8B-B14F-4D97-AF65-F5344CB8AC3E}">
        <p14:creationId xmlns:p14="http://schemas.microsoft.com/office/powerpoint/2010/main" val="3951672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46605548db_4_1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46605548db_4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699413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792" y="6400800"/>
            <a:ext cx="9141619" cy="457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Rectangle 7"/>
          <p:cNvSpPr/>
          <p:nvPr/>
        </p:nvSpPr>
        <p:spPr>
          <a:xfrm>
            <a:off x="13" y="6334316"/>
            <a:ext cx="9141619" cy="64008"/>
          </a:xfrm>
          <a:prstGeom prst="rect">
            <a:avLst/>
          </a:prstGeom>
          <a:solidFill>
            <a:srgbClr val="EF7C2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51"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2400" b="1" cap="all" spc="0" baseline="0">
                <a:solidFill>
                  <a:schemeClr val="tx1"/>
                </a:solidFill>
                <a:latin typeface="+mj-lt"/>
              </a:defRPr>
            </a:lvl1pPr>
            <a:lvl2pPr marL="457189" indent="0" algn="ctr">
              <a:buNone/>
              <a:defRPr sz="24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23 October 2019</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B83D85-6423-A047-A813-9A1BD6CAD12A}"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5"/>
          <p:cNvPicPr>
            <a:picLocks noChangeAspect="1" noChangeArrowheads="1"/>
          </p:cNvPicPr>
          <p:nvPr/>
        </p:nvPicPr>
        <p:blipFill>
          <a:blip r:embed="rId2"/>
          <a:srcRect/>
          <a:stretch>
            <a:fillRect/>
          </a:stretch>
        </p:blipFill>
        <p:spPr bwMode="auto">
          <a:xfrm>
            <a:off x="8677568" y="6398324"/>
            <a:ext cx="464064" cy="453199"/>
          </a:xfrm>
          <a:prstGeom prst="rect">
            <a:avLst/>
          </a:prstGeom>
          <a:noFill/>
          <a:ln w="9525">
            <a:noFill/>
            <a:miter lim="800000"/>
            <a:headEnd/>
            <a:tailEnd/>
          </a:ln>
        </p:spPr>
      </p:pic>
    </p:spTree>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23 October 2019</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B83D85-6423-A047-A813-9A1BD6CAD12A}" type="slidenum">
              <a:rPr lang="en-US" smtClean="0"/>
              <a:t>‹#›</a:t>
            </a:fld>
            <a:endParaRPr lang="en-US"/>
          </a:p>
        </p:txBody>
      </p:sp>
    </p:spTree>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3" y="6397625"/>
            <a:ext cx="9141619" cy="457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Rectangle 7"/>
          <p:cNvSpPr/>
          <p:nvPr/>
        </p:nvSpPr>
        <p:spPr>
          <a:xfrm>
            <a:off x="13" y="6334316"/>
            <a:ext cx="9141619" cy="64008"/>
          </a:xfrm>
          <a:prstGeom prst="rect">
            <a:avLst/>
          </a:prstGeom>
          <a:solidFill>
            <a:srgbClr val="EF7C2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1">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b="1" cap="all" spc="50" baseline="0">
                <a:solidFill>
                  <a:schemeClr val="tx2"/>
                </a:solidFill>
                <a:latin typeface="+mj-lt"/>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23 October 2019</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B83D85-6423-A047-A813-9A1BD6CAD12A}"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5"/>
          <p:cNvPicPr>
            <a:picLocks noChangeAspect="1" noChangeArrowheads="1"/>
          </p:cNvPicPr>
          <p:nvPr/>
        </p:nvPicPr>
        <p:blipFill>
          <a:blip r:embed="rId2"/>
          <a:srcRect/>
          <a:stretch>
            <a:fillRect/>
          </a:stretch>
        </p:blipFill>
        <p:spPr bwMode="auto">
          <a:xfrm>
            <a:off x="8675346" y="6393966"/>
            <a:ext cx="468655" cy="457684"/>
          </a:xfrm>
          <a:prstGeom prst="rect">
            <a:avLst/>
          </a:prstGeom>
          <a:noFill/>
          <a:ln w="9525">
            <a:noFill/>
            <a:miter lim="800000"/>
            <a:headEnd/>
            <a:tailEnd/>
          </a:ln>
        </p:spPr>
      </p:pic>
    </p:spTree>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23 October 2019</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B83D85-6423-A047-A813-9A1BD6CAD12A}" type="slidenum">
              <a:rPr lang="en-US" smtClean="0"/>
              <a:t>‹#›</a:t>
            </a:fld>
            <a:endParaRPr lang="en-US"/>
          </a:p>
        </p:txBody>
      </p:sp>
    </p:spTree>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3"/>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5"/>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3"/>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5"/>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23 October 2019</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B83D85-6423-A047-A813-9A1BD6CAD12A}" type="slidenum">
              <a:rPr lang="en-US" smtClean="0"/>
              <a:t>‹#›</a:t>
            </a:fld>
            <a:endParaRPr lang="en-US"/>
          </a:p>
        </p:txBody>
      </p:sp>
    </p:spTree>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r>
              <a:rPr lang="en-US"/>
              <a:t>23 October 2019</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B83D85-6423-A047-A813-9A1BD6CAD12A}" type="slidenum">
              <a:rPr lang="en-US" smtClean="0"/>
              <a:t>‹#›</a:t>
            </a:fld>
            <a:endParaRPr lang="en-US"/>
          </a:p>
        </p:txBody>
      </p:sp>
    </p:spTree>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p:nvSpPr>
        <p:spPr>
          <a:xfrm>
            <a:off x="-792" y="6397625"/>
            <a:ext cx="9141619" cy="457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1" dirty="0"/>
          </a:p>
        </p:txBody>
      </p:sp>
      <p:sp>
        <p:nvSpPr>
          <p:cNvPr id="6" name="Rectangle 5"/>
          <p:cNvSpPr/>
          <p:nvPr/>
        </p:nvSpPr>
        <p:spPr>
          <a:xfrm>
            <a:off x="13" y="6334316"/>
            <a:ext cx="9141619" cy="64008"/>
          </a:xfrm>
          <a:prstGeom prst="rect">
            <a:avLst/>
          </a:prstGeom>
          <a:solidFill>
            <a:srgbClr val="EF7C2F"/>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5"/>
          <p:cNvPicPr>
            <a:picLocks noChangeAspect="1" noChangeArrowheads="1"/>
          </p:cNvPicPr>
          <p:nvPr/>
        </p:nvPicPr>
        <p:blipFill>
          <a:blip r:embed="rId2"/>
          <a:srcRect/>
          <a:stretch>
            <a:fillRect/>
          </a:stretch>
        </p:blipFill>
        <p:spPr bwMode="auto">
          <a:xfrm>
            <a:off x="8675346" y="6397141"/>
            <a:ext cx="468655" cy="457684"/>
          </a:xfrm>
          <a:prstGeom prst="rect">
            <a:avLst/>
          </a:prstGeom>
          <a:noFill/>
          <a:ln w="9525">
            <a:noFill/>
            <a:miter lim="800000"/>
            <a:headEnd/>
            <a:tailEnd/>
          </a:ln>
        </p:spPr>
      </p:pic>
      <p:sp>
        <p:nvSpPr>
          <p:cNvPr id="3" name="Rectangle 2"/>
          <p:cNvSpPr/>
          <p:nvPr/>
        </p:nvSpPr>
        <p:spPr>
          <a:xfrm>
            <a:off x="822962" y="1549400"/>
            <a:ext cx="7698738"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279400"/>
            <a:ext cx="6527100" cy="976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311700" y="1536633"/>
            <a:ext cx="6527100" cy="45552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l"/>
            <a:fld id="{00000000-1234-1234-1234-123412341234}" type="slidenum">
              <a:rPr lang="en" smtClean="0"/>
              <a:pPr algn="l"/>
              <a:t>‹#›</a:t>
            </a:fld>
            <a:endParaRPr lang="en"/>
          </a:p>
        </p:txBody>
      </p:sp>
    </p:spTree>
    <p:extLst>
      <p:ext uri="{BB962C8B-B14F-4D97-AF65-F5344CB8AC3E}">
        <p14:creationId xmlns:p14="http://schemas.microsoft.com/office/powerpoint/2010/main" val="155834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p8"/>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l"/>
            <a:fld id="{00000000-1234-1234-1234-123412341234}" type="slidenum">
              <a:rPr lang="en" smtClean="0"/>
              <a:pPr algn="l"/>
              <a:t>‹#›</a:t>
            </a:fld>
            <a:endParaRPr lang="en"/>
          </a:p>
        </p:txBody>
      </p:sp>
    </p:spTree>
    <p:extLst>
      <p:ext uri="{BB962C8B-B14F-4D97-AF65-F5344CB8AC3E}">
        <p14:creationId xmlns:p14="http://schemas.microsoft.com/office/powerpoint/2010/main" val="2745251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7"/>
            <a:ext cx="9144001" cy="65999"/>
          </a:xfrm>
          <a:prstGeom prst="rect">
            <a:avLst/>
          </a:prstGeom>
          <a:solidFill>
            <a:srgbClr val="EF7C2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845735"/>
            <a:ext cx="75438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2" y="6459786"/>
            <a:ext cx="1854203" cy="365125"/>
          </a:xfrm>
          <a:prstGeom prst="rect">
            <a:avLst/>
          </a:prstGeom>
        </p:spPr>
        <p:txBody>
          <a:bodyPr vert="horz" lIns="91440" tIns="45720" rIns="91440" bIns="45720" rtlCol="0" anchor="ctr"/>
          <a:lstStyle>
            <a:lvl1pPr algn="l">
              <a:defRPr sz="900">
                <a:solidFill>
                  <a:srgbClr val="FFFFFF"/>
                </a:solidFill>
              </a:defRPr>
            </a:lvl1pPr>
          </a:lstStyle>
          <a:p>
            <a:r>
              <a:rPr lang="en-US"/>
              <a:t>23 October 2019</a:t>
            </a:r>
          </a:p>
        </p:txBody>
      </p:sp>
      <p:sp>
        <p:nvSpPr>
          <p:cNvPr id="5" name="Footer Placeholder 4"/>
          <p:cNvSpPr>
            <a:spLocks noGrp="1"/>
          </p:cNvSpPr>
          <p:nvPr>
            <p:ph type="ftr" sz="quarter" idx="3"/>
          </p:nvPr>
        </p:nvSpPr>
        <p:spPr>
          <a:xfrm>
            <a:off x="2764640"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5" y="6459786"/>
            <a:ext cx="984019" cy="365125"/>
          </a:xfrm>
          <a:prstGeom prst="rect">
            <a:avLst/>
          </a:prstGeom>
        </p:spPr>
        <p:txBody>
          <a:bodyPr vert="horz" lIns="91440" tIns="45720" rIns="91440" bIns="45720" rtlCol="0" anchor="ctr"/>
          <a:lstStyle>
            <a:lvl1pPr algn="r">
              <a:defRPr sz="1051">
                <a:solidFill>
                  <a:srgbClr val="FFFFFF"/>
                </a:solidFill>
              </a:defRPr>
            </a:lvl1pPr>
          </a:lstStyle>
          <a:p>
            <a:fld id="{03B83D85-6423-A047-A813-9A1BD6CAD12A}"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5"/>
          <p:cNvPicPr>
            <a:picLocks noChangeAspect="1" noChangeArrowheads="1"/>
          </p:cNvPicPr>
          <p:nvPr/>
        </p:nvPicPr>
        <p:blipFill>
          <a:blip r:embed="rId11"/>
          <a:srcRect/>
          <a:stretch>
            <a:fillRect/>
          </a:stretch>
        </p:blipFill>
        <p:spPr bwMode="auto">
          <a:xfrm>
            <a:off x="8675346" y="6400316"/>
            <a:ext cx="468655" cy="457684"/>
          </a:xfrm>
          <a:prstGeom prst="rect">
            <a:avLst/>
          </a:prstGeom>
          <a:noFill/>
          <a:ln w="9525">
            <a:noFill/>
            <a:miter lim="800000"/>
            <a:headEnd/>
            <a:tailEnd/>
          </a:ln>
        </p:spPr>
      </p:pic>
    </p:spTree>
    <p:extLst>
      <p:ext uri="{BB962C8B-B14F-4D97-AF65-F5344CB8AC3E}">
        <p14:creationId xmlns:p14="http://schemas.microsoft.com/office/powerpoint/2010/main" val="15975019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p:txStyles>
    <p:titleStyle>
      <a:lvl1pPr algn="l" defTabSz="914377" rtl="0" eaLnBrk="1" latinLnBrk="0" hangingPunct="1">
        <a:lnSpc>
          <a:spcPct val="85000"/>
        </a:lnSpc>
        <a:spcBef>
          <a:spcPct val="0"/>
        </a:spcBef>
        <a:buNone/>
        <a:defRPr sz="4800" b="1" kern="1200" spc="-51" baseline="0">
          <a:solidFill>
            <a:schemeClr val="tx1">
              <a:lumMod val="75000"/>
              <a:lumOff val="25000"/>
            </a:schemeClr>
          </a:solidFill>
          <a:latin typeface="+mj-lt"/>
          <a:ea typeface="+mj-ea"/>
          <a:cs typeface="+mj-cs"/>
        </a:defRPr>
      </a:lvl1pPr>
    </p:titleStyle>
    <p:body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baseline="0">
          <a:solidFill>
            <a:schemeClr val="tx1">
              <a:lumMod val="75000"/>
              <a:lumOff val="25000"/>
            </a:schemeClr>
          </a:solidFill>
          <a:latin typeface="+mn-lt"/>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2200" kern="1200" baseline="0">
          <a:solidFill>
            <a:schemeClr val="tx1">
              <a:lumMod val="75000"/>
              <a:lumOff val="25000"/>
            </a:schemeClr>
          </a:solidFill>
          <a:latin typeface="+mn-lt"/>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2000" kern="1200" baseline="0">
          <a:solidFill>
            <a:schemeClr val="tx1">
              <a:lumMod val="75000"/>
              <a:lumOff val="25000"/>
            </a:schemeClr>
          </a:solidFill>
          <a:latin typeface="+mn-lt"/>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600" kern="1200" baseline="0">
          <a:solidFill>
            <a:schemeClr val="tx1">
              <a:lumMod val="75000"/>
              <a:lumOff val="25000"/>
            </a:schemeClr>
          </a:solidFill>
          <a:latin typeface="+mn-lt"/>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tiff"/><Relationship Id="rId7" Type="http://schemas.openxmlformats.org/officeDocument/2006/relationships/image" Target="../media/image25.pn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24.tiff"/><Relationship Id="rId5" Type="http://schemas.openxmlformats.org/officeDocument/2006/relationships/image" Target="../media/image23.tiff"/><Relationship Id="rId4" Type="http://schemas.openxmlformats.org/officeDocument/2006/relationships/image" Target="../media/image22.tiff"/></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hyperlink" Target="https://www.hathitrust.org/accessibility-commitment"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0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analytics.hathitrust.org/datasets#top" TargetMode="External"/><Relationship Id="rId2" Type="http://schemas.openxmlformats.org/officeDocument/2006/relationships/hyperlink" Target="http://www.analytics.hathitrust.org/" TargetMode="External"/><Relationship Id="rId1" Type="http://schemas.openxmlformats.org/officeDocument/2006/relationships/slideLayout" Target="../slideLayouts/slideLayout2.xml"/><Relationship Id="rId4" Type="http://schemas.openxmlformats.org/officeDocument/2006/relationships/hyperlink" Target="https://analytics.hathitrust.org/staticcapsules#top"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tinyurl.com/2019AC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hathitrust.us14.list-manage.com/track/click?u=c9252a443583eb73bf936f046&amp;id=337ec9cb31&amp;e=bbc2ed1e0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hathitrust.us14.list-manage.com/track/click?u=c9252a443583eb73bf936f046&amp;id=f0f0acdfe9&amp;e=bbc2ed1e0e" TargetMode="External"/><Relationship Id="rId5" Type="http://schemas.openxmlformats.org/officeDocument/2006/relationships/hyperlink" Target="https://hathitrust.us14.list-manage.com/track/click?u=c9252a443583eb73bf936f046&amp;id=9f25870dd7&amp;e=bbc2ed1e0e" TargetMode="External"/><Relationship Id="rId4" Type="http://schemas.openxmlformats.org/officeDocument/2006/relationships/hyperlink" Target="https://hathitrust.us14.list-manage.com/track/click?u=c9252a443583eb73bf936f046&amp;id=127db4f21c&amp;e=bbc2ed1e0e" TargetMode="External"/></Relationships>
</file>

<file path=ppt/slides/_rels/slide70.xml.rels><?xml version="1.0" encoding="UTF-8" standalone="yes"?>
<Relationships xmlns="http://schemas.openxmlformats.org/package/2006/relationships"><Relationship Id="rId3" Type="http://schemas.openxmlformats.org/officeDocument/2006/relationships/hyperlink" Target="https://tinyurl.com/conglomerate-books" TargetMode="External"/><Relationship Id="rId2" Type="http://schemas.openxmlformats.org/officeDocument/2006/relationships/notesSlide" Target="../notesSlides/notesSlide59.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tinyurl.com/templeHTRCblog2" TargetMode="External"/><Relationship Id="rId2" Type="http://schemas.openxmlformats.org/officeDocument/2006/relationships/hyperlink" Target="https://tinyurl.com/templeHTRCblog"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wiki.htrc.illinois.edu/" TargetMode="External"/><Relationship Id="rId2" Type="http://schemas.openxmlformats.org/officeDocument/2006/relationships/hyperlink" Target="https://tinyurl.com/HTRCfall2019video" TargetMode="External"/><Relationship Id="rId1" Type="http://schemas.openxmlformats.org/officeDocument/2006/relationships/slideLayout" Target="../slideLayouts/slideLayout2.xml"/><Relationship Id="rId4" Type="http://schemas.openxmlformats.org/officeDocument/2006/relationships/hyperlink" Target="http://go.illinois.edu/htrchelp-live"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mailto:Htrc-help@hathitrust.org" TargetMode="External"/><Relationship Id="rId2" Type="http://schemas.openxmlformats.org/officeDocument/2006/relationships/hyperlink" Target="mailto:efdkoehl@hathitrust.org" TargetMode="Externa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hyperlink" Target="https://tinyurl.com/PSCGroups"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feedback@issues.hathitrust.org" TargetMode="Externa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89"/>
          <p:cNvSpPr txBox="1">
            <a:spLocks noGrp="1"/>
          </p:cNvSpPr>
          <p:nvPr>
            <p:ph type="title"/>
          </p:nvPr>
        </p:nvSpPr>
        <p:spPr>
          <a:prstGeom prst="rect">
            <a:avLst/>
          </a:prstGeom>
        </p:spPr>
        <p:txBody>
          <a:bodyPr spcFirstLastPara="1" vert="horz" wrap="square" lIns="91425" tIns="91425" rIns="91425" bIns="91425" rtlCol="0" anchor="ctr" anchorCtr="0">
            <a:noAutofit/>
          </a:bodyPr>
          <a:lstStyle/>
          <a:p>
            <a:r>
              <a:rPr lang="en" dirty="0"/>
              <a:t>Welcome</a:t>
            </a:r>
            <a:endParaRPr dirty="0"/>
          </a:p>
          <a:p>
            <a:pPr>
              <a:lnSpc>
                <a:spcPct val="100000"/>
              </a:lnSpc>
            </a:pPr>
            <a:r>
              <a:rPr lang="en" sz="1800" dirty="0">
                <a:solidFill>
                  <a:srgbClr val="4F4F4F"/>
                </a:solidFill>
              </a:rPr>
              <a:t>Günter Waibel, California Digital Library, UC Office of the President</a:t>
            </a:r>
            <a:endParaRPr sz="1800" dirty="0">
              <a:solidFill>
                <a:srgbClr val="4F4F4F"/>
              </a:solidFill>
            </a:endParaRPr>
          </a:p>
          <a:p>
            <a:pPr>
              <a:lnSpc>
                <a:spcPct val="100000"/>
              </a:lnSpc>
            </a:pPr>
            <a:r>
              <a:rPr lang="en" sz="1800" dirty="0">
                <a:solidFill>
                  <a:srgbClr val="4F4F4F"/>
                </a:solidFill>
              </a:rPr>
              <a:t>Chair, HathiTrust Board of Governors</a:t>
            </a:r>
            <a:endParaRPr dirty="0"/>
          </a:p>
        </p:txBody>
      </p:sp>
      <p:sp>
        <p:nvSpPr>
          <p:cNvPr id="3" name="Text Placeholder 2">
            <a:extLst>
              <a:ext uri="{FF2B5EF4-FFF2-40B4-BE49-F238E27FC236}">
                <a16:creationId xmlns:a16="http://schemas.microsoft.com/office/drawing/2014/main" id="{5FE420A9-33CB-E04B-9E6D-B959B24609AA}"/>
              </a:ext>
            </a:extLst>
          </p:cNvPr>
          <p:cNvSpPr>
            <a:spLocks noGrp="1"/>
          </p:cNvSpPr>
          <p:nvPr>
            <p:ph type="body" idx="1"/>
          </p:nvPr>
        </p:nvSpPr>
        <p:spPr/>
        <p:txBody>
          <a:bodyPr/>
          <a:lstStyle/>
          <a:p>
            <a:endParaRPr lang="en-US"/>
          </a:p>
        </p:txBody>
      </p:sp>
      <p:sp>
        <p:nvSpPr>
          <p:cNvPr id="2" name="Date Placeholder 1">
            <a:extLst>
              <a:ext uri="{FF2B5EF4-FFF2-40B4-BE49-F238E27FC236}">
                <a16:creationId xmlns:a16="http://schemas.microsoft.com/office/drawing/2014/main" id="{DB4BB511-E76B-0A4A-A2FD-71435674A81A}"/>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5581402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A4696-BB56-3C41-AA06-8E27CF27D3BF}"/>
              </a:ext>
            </a:extLst>
          </p:cNvPr>
          <p:cNvSpPr>
            <a:spLocks noGrp="1"/>
          </p:cNvSpPr>
          <p:nvPr>
            <p:ph type="title"/>
          </p:nvPr>
        </p:nvSpPr>
        <p:spPr/>
        <p:txBody>
          <a:bodyPr/>
          <a:lstStyle/>
          <a:p>
            <a:r>
              <a:rPr lang="en-US" dirty="0"/>
              <a:t>Living our values</a:t>
            </a:r>
          </a:p>
        </p:txBody>
      </p:sp>
      <p:sp>
        <p:nvSpPr>
          <p:cNvPr id="3" name="Content Placeholder 2">
            <a:extLst>
              <a:ext uri="{FF2B5EF4-FFF2-40B4-BE49-F238E27FC236}">
                <a16:creationId xmlns:a16="http://schemas.microsoft.com/office/drawing/2014/main" id="{93B90D8B-90B5-214C-951B-9637402F9943}"/>
              </a:ext>
            </a:extLst>
          </p:cNvPr>
          <p:cNvSpPr>
            <a:spLocks noGrp="1"/>
          </p:cNvSpPr>
          <p:nvPr>
            <p:ph idx="1"/>
          </p:nvPr>
        </p:nvSpPr>
        <p:spPr>
          <a:xfrm>
            <a:off x="822960" y="1845735"/>
            <a:ext cx="7543800" cy="4023360"/>
          </a:xfrm>
        </p:spPr>
        <p:txBody>
          <a:bodyPr>
            <a:normAutofit lnSpcReduction="10000"/>
          </a:bodyPr>
          <a:lstStyle/>
          <a:p>
            <a:br>
              <a:rPr lang="en-US" b="1" dirty="0"/>
            </a:br>
            <a:r>
              <a:rPr lang="en-US" b="1" dirty="0"/>
              <a:t>“Include many voices and perspectives in collections, services, and governance.” </a:t>
            </a:r>
            <a:r>
              <a:rPr lang="en-US" sz="1800" b="1" dirty="0"/>
              <a:t>- </a:t>
            </a:r>
            <a:r>
              <a:rPr lang="en-US" sz="1800" dirty="0" err="1"/>
              <a:t>HathiTrust</a:t>
            </a:r>
            <a:r>
              <a:rPr lang="en-US" sz="1800" dirty="0"/>
              <a:t> Strategic Directions 2019-2023</a:t>
            </a:r>
          </a:p>
          <a:p>
            <a:br>
              <a:rPr lang="en-US" dirty="0"/>
            </a:br>
            <a:r>
              <a:rPr lang="en-US" dirty="0"/>
              <a:t>Coming soon:</a:t>
            </a:r>
          </a:p>
          <a:p>
            <a:pPr lvl="1">
              <a:buFont typeface="Arial" panose="020B0604020202020204" pitchFamily="34" charset="0"/>
              <a:buChar char="•"/>
            </a:pPr>
            <a:r>
              <a:rPr lang="en-US" dirty="0"/>
              <a:t> Working Group to create a statement of values &amp; a code of conduct</a:t>
            </a:r>
          </a:p>
          <a:p>
            <a:pPr lvl="1">
              <a:buFont typeface="Arial" panose="020B0604020202020204" pitchFamily="34" charset="0"/>
              <a:buChar char="•"/>
            </a:pPr>
            <a:r>
              <a:rPr lang="en-US" dirty="0"/>
              <a:t> Watch out for a call for nominations</a:t>
            </a:r>
          </a:p>
          <a:p>
            <a:r>
              <a:rPr lang="en-US" dirty="0"/>
              <a:t>Our goal:</a:t>
            </a:r>
          </a:p>
          <a:p>
            <a:pPr lvl="1">
              <a:buFont typeface="Arial" panose="020B0604020202020204" pitchFamily="34" charset="0"/>
              <a:buChar char="•"/>
            </a:pPr>
            <a:r>
              <a:rPr lang="en-US" dirty="0"/>
              <a:t>Next year’s member meeting will operate under our new code of conduct</a:t>
            </a:r>
          </a:p>
          <a:p>
            <a:endParaRPr lang="en-US" dirty="0"/>
          </a:p>
        </p:txBody>
      </p:sp>
      <p:sp>
        <p:nvSpPr>
          <p:cNvPr id="6" name="Date Placeholder 5">
            <a:extLst>
              <a:ext uri="{FF2B5EF4-FFF2-40B4-BE49-F238E27FC236}">
                <a16:creationId xmlns:a16="http://schemas.microsoft.com/office/drawing/2014/main" id="{D16E1339-D810-6E46-8D1C-16B72A9522FF}"/>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36965735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FA56224-6790-4C4F-B356-EB8C63141B00}"/>
              </a:ext>
            </a:extLst>
          </p:cNvPr>
          <p:cNvSpPr>
            <a:spLocks noGrp="1"/>
          </p:cNvSpPr>
          <p:nvPr>
            <p:ph type="title"/>
          </p:nvPr>
        </p:nvSpPr>
        <p:spPr/>
        <p:txBody>
          <a:bodyPr/>
          <a:lstStyle/>
          <a:p>
            <a:r>
              <a:rPr lang="en-US" dirty="0"/>
              <a:t>Face-to-Face with </a:t>
            </a:r>
            <a:r>
              <a:rPr lang="en-US" dirty="0" err="1"/>
              <a:t>HathiTrust</a:t>
            </a:r>
            <a:endParaRPr lang="en-US" dirty="0"/>
          </a:p>
        </p:txBody>
      </p:sp>
      <p:sp>
        <p:nvSpPr>
          <p:cNvPr id="10" name="Content Placeholder 9">
            <a:extLst>
              <a:ext uri="{FF2B5EF4-FFF2-40B4-BE49-F238E27FC236}">
                <a16:creationId xmlns:a16="http://schemas.microsoft.com/office/drawing/2014/main" id="{E5C150FA-3BE6-1B40-9778-18BDCE92EFEE}"/>
              </a:ext>
            </a:extLst>
          </p:cNvPr>
          <p:cNvSpPr>
            <a:spLocks noGrp="1"/>
          </p:cNvSpPr>
          <p:nvPr>
            <p:ph idx="1"/>
          </p:nvPr>
        </p:nvSpPr>
        <p:spPr>
          <a:xfrm>
            <a:off x="822325" y="1783207"/>
            <a:ext cx="7543800" cy="4022725"/>
          </a:xfrm>
        </p:spPr>
        <p:txBody>
          <a:bodyPr/>
          <a:lstStyle/>
          <a:p>
            <a:endParaRPr lang="en-US" sz="3200" dirty="0"/>
          </a:p>
          <a:p>
            <a:endParaRPr lang="en-US" sz="3200" dirty="0"/>
          </a:p>
          <a:p>
            <a:endParaRPr lang="en-US" sz="3200" dirty="0"/>
          </a:p>
          <a:p>
            <a:endParaRPr lang="en-US" sz="3200" dirty="0"/>
          </a:p>
          <a:p>
            <a:endParaRPr lang="en-US" sz="3200" dirty="0"/>
          </a:p>
          <a:p>
            <a:endParaRPr lang="en-US" sz="3200" dirty="0"/>
          </a:p>
        </p:txBody>
      </p:sp>
      <p:pic>
        <p:nvPicPr>
          <p:cNvPr id="4" name="Picture 3">
            <a:extLst>
              <a:ext uri="{FF2B5EF4-FFF2-40B4-BE49-F238E27FC236}">
                <a16:creationId xmlns:a16="http://schemas.microsoft.com/office/drawing/2014/main" id="{A36CF93E-EEBB-554C-81E2-948115EF1C4C}"/>
              </a:ext>
            </a:extLst>
          </p:cNvPr>
          <p:cNvPicPr>
            <a:picLocks noChangeAspect="1"/>
          </p:cNvPicPr>
          <p:nvPr/>
        </p:nvPicPr>
        <p:blipFill>
          <a:blip r:embed="rId3"/>
          <a:stretch>
            <a:fillRect/>
          </a:stretch>
        </p:blipFill>
        <p:spPr>
          <a:xfrm>
            <a:off x="822325" y="2074527"/>
            <a:ext cx="2324100" cy="520700"/>
          </a:xfrm>
          <a:prstGeom prst="rect">
            <a:avLst/>
          </a:prstGeom>
        </p:spPr>
      </p:pic>
      <p:pic>
        <p:nvPicPr>
          <p:cNvPr id="5" name="Picture 4">
            <a:extLst>
              <a:ext uri="{FF2B5EF4-FFF2-40B4-BE49-F238E27FC236}">
                <a16:creationId xmlns:a16="http://schemas.microsoft.com/office/drawing/2014/main" id="{BD4DEF1B-97A9-BA46-B6E7-76D9DA254737}"/>
              </a:ext>
            </a:extLst>
          </p:cNvPr>
          <p:cNvPicPr>
            <a:picLocks noChangeAspect="1"/>
          </p:cNvPicPr>
          <p:nvPr/>
        </p:nvPicPr>
        <p:blipFill>
          <a:blip r:embed="rId4"/>
          <a:stretch>
            <a:fillRect/>
          </a:stretch>
        </p:blipFill>
        <p:spPr>
          <a:xfrm>
            <a:off x="5826125" y="3384018"/>
            <a:ext cx="2540000" cy="558800"/>
          </a:xfrm>
          <a:prstGeom prst="rect">
            <a:avLst/>
          </a:prstGeom>
        </p:spPr>
      </p:pic>
      <p:pic>
        <p:nvPicPr>
          <p:cNvPr id="6" name="Picture 5">
            <a:extLst>
              <a:ext uri="{FF2B5EF4-FFF2-40B4-BE49-F238E27FC236}">
                <a16:creationId xmlns:a16="http://schemas.microsoft.com/office/drawing/2014/main" id="{613A7518-1DEC-3045-B897-A4BBF739E97B}"/>
              </a:ext>
            </a:extLst>
          </p:cNvPr>
          <p:cNvPicPr>
            <a:picLocks noChangeAspect="1"/>
          </p:cNvPicPr>
          <p:nvPr/>
        </p:nvPicPr>
        <p:blipFill>
          <a:blip r:embed="rId5"/>
          <a:stretch>
            <a:fillRect/>
          </a:stretch>
        </p:blipFill>
        <p:spPr>
          <a:xfrm>
            <a:off x="1575492" y="2965380"/>
            <a:ext cx="2860794" cy="977438"/>
          </a:xfrm>
          <a:prstGeom prst="rect">
            <a:avLst/>
          </a:prstGeom>
        </p:spPr>
      </p:pic>
      <p:pic>
        <p:nvPicPr>
          <p:cNvPr id="7" name="Picture 6">
            <a:extLst>
              <a:ext uri="{FF2B5EF4-FFF2-40B4-BE49-F238E27FC236}">
                <a16:creationId xmlns:a16="http://schemas.microsoft.com/office/drawing/2014/main" id="{88F96DE5-9D05-EF44-9F5E-9FEAA59D268A}"/>
              </a:ext>
            </a:extLst>
          </p:cNvPr>
          <p:cNvPicPr>
            <a:picLocks noChangeAspect="1"/>
          </p:cNvPicPr>
          <p:nvPr/>
        </p:nvPicPr>
        <p:blipFill>
          <a:blip r:embed="rId6"/>
          <a:stretch>
            <a:fillRect/>
          </a:stretch>
        </p:blipFill>
        <p:spPr>
          <a:xfrm>
            <a:off x="4878338" y="1924670"/>
            <a:ext cx="1258902" cy="1258902"/>
          </a:xfrm>
          <a:prstGeom prst="rect">
            <a:avLst/>
          </a:prstGeom>
        </p:spPr>
      </p:pic>
      <p:pic>
        <p:nvPicPr>
          <p:cNvPr id="11" name="Picture 10">
            <a:extLst>
              <a:ext uri="{FF2B5EF4-FFF2-40B4-BE49-F238E27FC236}">
                <a16:creationId xmlns:a16="http://schemas.microsoft.com/office/drawing/2014/main" id="{E78CA7EB-1611-1C49-8B7A-DC8B599C538C}"/>
              </a:ext>
            </a:extLst>
          </p:cNvPr>
          <p:cNvPicPr>
            <a:picLocks noChangeAspect="1"/>
          </p:cNvPicPr>
          <p:nvPr/>
        </p:nvPicPr>
        <p:blipFill>
          <a:blip r:embed="rId7"/>
          <a:stretch>
            <a:fillRect/>
          </a:stretch>
        </p:blipFill>
        <p:spPr>
          <a:xfrm>
            <a:off x="1514260" y="3886958"/>
            <a:ext cx="2355397" cy="2355397"/>
          </a:xfrm>
          <a:prstGeom prst="rect">
            <a:avLst/>
          </a:prstGeom>
        </p:spPr>
      </p:pic>
      <p:pic>
        <p:nvPicPr>
          <p:cNvPr id="13" name="Picture 12">
            <a:extLst>
              <a:ext uri="{FF2B5EF4-FFF2-40B4-BE49-F238E27FC236}">
                <a16:creationId xmlns:a16="http://schemas.microsoft.com/office/drawing/2014/main" id="{4E266A91-A5D8-1443-A147-35060F6EAB08}"/>
              </a:ext>
            </a:extLst>
          </p:cNvPr>
          <p:cNvPicPr>
            <a:picLocks noChangeAspect="1"/>
          </p:cNvPicPr>
          <p:nvPr/>
        </p:nvPicPr>
        <p:blipFill>
          <a:blip r:embed="rId8"/>
          <a:stretch>
            <a:fillRect/>
          </a:stretch>
        </p:blipFill>
        <p:spPr>
          <a:xfrm>
            <a:off x="5507789" y="3942818"/>
            <a:ext cx="2243679" cy="2243679"/>
          </a:xfrm>
          <a:prstGeom prst="rect">
            <a:avLst/>
          </a:prstGeom>
        </p:spPr>
      </p:pic>
      <p:sp>
        <p:nvSpPr>
          <p:cNvPr id="8" name="Date Placeholder 7">
            <a:extLst>
              <a:ext uri="{FF2B5EF4-FFF2-40B4-BE49-F238E27FC236}">
                <a16:creationId xmlns:a16="http://schemas.microsoft.com/office/drawing/2014/main" id="{8A2E31C5-DEE7-9B4B-BC23-8E7219E576E0}"/>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15069906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Improving Access &amp; Services </a:t>
            </a:r>
          </a:p>
        </p:txBody>
      </p:sp>
      <p:sp>
        <p:nvSpPr>
          <p:cNvPr id="3" name="Subtitle 2"/>
          <p:cNvSpPr>
            <a:spLocks noGrp="1"/>
          </p:cNvSpPr>
          <p:nvPr>
            <p:ph type="subTitle" idx="1"/>
          </p:nvPr>
        </p:nvSpPr>
        <p:spPr/>
        <p:txBody>
          <a:bodyPr/>
          <a:lstStyle/>
          <a:p>
            <a:r>
              <a:rPr lang="en-US" cap="none" dirty="0"/>
              <a:t>Angelina Zaytsev</a:t>
            </a:r>
          </a:p>
          <a:p>
            <a:r>
              <a:rPr lang="en-US" cap="none" dirty="0"/>
              <a:t>azaytsev@hathitrust.org</a:t>
            </a:r>
            <a:endParaRPr lang="en-US" dirty="0"/>
          </a:p>
        </p:txBody>
      </p:sp>
    </p:spTree>
    <p:extLst>
      <p:ext uri="{BB962C8B-B14F-4D97-AF65-F5344CB8AC3E}">
        <p14:creationId xmlns:p14="http://schemas.microsoft.com/office/powerpoint/2010/main" val="145171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Accessibility improvements</a:t>
            </a:r>
          </a:p>
        </p:txBody>
      </p:sp>
      <p:sp>
        <p:nvSpPr>
          <p:cNvPr id="3" name="Content Placeholder 2"/>
          <p:cNvSpPr>
            <a:spLocks noGrp="1"/>
          </p:cNvSpPr>
          <p:nvPr>
            <p:ph idx="1"/>
          </p:nvPr>
        </p:nvSpPr>
        <p:spPr/>
        <p:txBody>
          <a:bodyPr/>
          <a:lstStyle/>
          <a:p>
            <a:r>
              <a:rPr lang="en-US" dirty="0"/>
              <a:t>Accessibility assessment of the HathiTrust Digital Library</a:t>
            </a:r>
          </a:p>
          <a:p>
            <a:r>
              <a:rPr lang="en-US" dirty="0"/>
              <a:t>Website update on June 5, 2019</a:t>
            </a:r>
          </a:p>
          <a:p>
            <a:r>
              <a:rPr lang="en-US" dirty="0"/>
              <a:t>VPAT made available at </a:t>
            </a:r>
            <a:r>
              <a:rPr lang="en-US" dirty="0">
                <a:hlinkClick r:id="rId3"/>
              </a:rPr>
              <a:t>https://www.hathitrust.org/accessibility-commitment</a:t>
            </a:r>
            <a:endParaRPr lang="en-US" dirty="0"/>
          </a:p>
          <a:p>
            <a:r>
              <a:rPr lang="en-US" dirty="0"/>
              <a:t>Updated accessibility documentation on website</a:t>
            </a:r>
          </a:p>
        </p:txBody>
      </p:sp>
      <p:sp>
        <p:nvSpPr>
          <p:cNvPr id="6" name="Date Placeholder 5">
            <a:extLst>
              <a:ext uri="{FF2B5EF4-FFF2-40B4-BE49-F238E27FC236}">
                <a16:creationId xmlns:a16="http://schemas.microsoft.com/office/drawing/2014/main" id="{EE98C904-9306-5244-86CC-C8FE7C6984F4}"/>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3082980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Website updates</a:t>
            </a:r>
          </a:p>
        </p:txBody>
      </p:sp>
      <p:sp>
        <p:nvSpPr>
          <p:cNvPr id="3" name="Content Placeholder 2"/>
          <p:cNvSpPr>
            <a:spLocks noGrp="1"/>
          </p:cNvSpPr>
          <p:nvPr>
            <p:ph idx="1"/>
          </p:nvPr>
        </p:nvSpPr>
        <p:spPr/>
        <p:txBody>
          <a:bodyPr/>
          <a:lstStyle/>
          <a:p>
            <a:r>
              <a:rPr lang="en-US" dirty="0"/>
              <a:t>June 5 accessibility update: refreshed look, smooth out inconsistencies, small improvements to interactions</a:t>
            </a:r>
          </a:p>
          <a:p>
            <a:r>
              <a:rPr lang="en-US" dirty="0"/>
              <a:t>New feature: expanded reading view </a:t>
            </a:r>
          </a:p>
          <a:p>
            <a:r>
              <a:rPr lang="en-US" dirty="0"/>
              <a:t>Coming soon: a better mobile experience and a responsive website!</a:t>
            </a:r>
          </a:p>
          <a:p>
            <a:endParaRPr lang="en-US" dirty="0"/>
          </a:p>
        </p:txBody>
      </p:sp>
      <p:sp>
        <p:nvSpPr>
          <p:cNvPr id="6" name="Date Placeholder 5">
            <a:extLst>
              <a:ext uri="{FF2B5EF4-FFF2-40B4-BE49-F238E27FC236}">
                <a16:creationId xmlns:a16="http://schemas.microsoft.com/office/drawing/2014/main" id="{F46F5FA4-2FBA-DA42-9FE0-7F0869E5419B}"/>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747573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84443"/>
            <a:ext cx="9144000" cy="5380553"/>
          </a:xfrm>
          <a:prstGeom prst="rect">
            <a:avLst/>
          </a:prstGeom>
        </p:spPr>
      </p:pic>
    </p:spTree>
    <p:extLst>
      <p:ext uri="{BB962C8B-B14F-4D97-AF65-F5344CB8AC3E}">
        <p14:creationId xmlns:p14="http://schemas.microsoft.com/office/powerpoint/2010/main" val="1817184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1046"/>
            <a:ext cx="9144000" cy="5401668"/>
          </a:xfrm>
          <a:prstGeom prst="rect">
            <a:avLst/>
          </a:prstGeom>
        </p:spPr>
      </p:pic>
    </p:spTree>
    <p:extLst>
      <p:ext uri="{BB962C8B-B14F-4D97-AF65-F5344CB8AC3E}">
        <p14:creationId xmlns:p14="http://schemas.microsoft.com/office/powerpoint/2010/main" val="1584657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036" y="347472"/>
            <a:ext cx="3523298" cy="626364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5122985" y="832104"/>
            <a:ext cx="3741772" cy="4647426"/>
          </a:xfrm>
          <a:prstGeom prst="rect">
            <a:avLst/>
          </a:prstGeom>
          <a:noFill/>
        </p:spPr>
        <p:txBody>
          <a:bodyPr wrap="square" rtlCol="0">
            <a:spAutoFit/>
          </a:bodyPr>
          <a:lstStyle/>
          <a:p>
            <a:r>
              <a:rPr lang="en-US" sz="3200" dirty="0">
                <a:latin typeface="+mn-lt"/>
              </a:rPr>
              <a:t>Website Update: </a:t>
            </a:r>
          </a:p>
          <a:p>
            <a:pPr marL="628650" lvl="1" indent="-285750">
              <a:buFont typeface="Arial" panose="020B0604020202020204" pitchFamily="34" charset="0"/>
              <a:buChar char="•"/>
            </a:pPr>
            <a:r>
              <a:rPr lang="en-US" sz="2400" dirty="0">
                <a:latin typeface="+mn-lt"/>
              </a:rPr>
              <a:t>Better support for small screens</a:t>
            </a:r>
          </a:p>
          <a:p>
            <a:pPr marL="628650" lvl="1" indent="-285750">
              <a:buFont typeface="Arial" panose="020B0604020202020204" pitchFamily="34" charset="0"/>
              <a:buChar char="•"/>
            </a:pPr>
            <a:r>
              <a:rPr lang="en-US" sz="2400" dirty="0">
                <a:latin typeface="+mn-lt"/>
              </a:rPr>
              <a:t>All features available, regardless of device size</a:t>
            </a:r>
          </a:p>
          <a:p>
            <a:pPr marL="628650" lvl="1" indent="-285750">
              <a:buFont typeface="Arial" panose="020B0604020202020204" pitchFamily="34" charset="0"/>
              <a:buChar char="•"/>
            </a:pPr>
            <a:r>
              <a:rPr lang="en-US" sz="2400" dirty="0">
                <a:latin typeface="+mn-lt"/>
              </a:rPr>
              <a:t>Same look and design, regardless of device size</a:t>
            </a:r>
          </a:p>
          <a:p>
            <a:pPr marL="628650" lvl="1" indent="-285750">
              <a:buFont typeface="Arial" panose="020B0604020202020204" pitchFamily="34" charset="0"/>
              <a:buChar char="•"/>
            </a:pPr>
            <a:endParaRPr lang="en-US" sz="2400" dirty="0"/>
          </a:p>
          <a:p>
            <a:pPr marL="628650" lvl="1"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950205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036" y="347472"/>
            <a:ext cx="3523298" cy="6263640"/>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1246" y="347472"/>
            <a:ext cx="3523298" cy="6263640"/>
          </a:xfrm>
          <a:prstGeom prst="rect">
            <a:avLst/>
          </a:prstGeom>
          <a:ln>
            <a:noFill/>
          </a:ln>
          <a:effectLst>
            <a:outerShdw blurRad="292100" dist="139700" dir="2700000" algn="tl" rotWithShape="0">
              <a:srgbClr val="333333">
                <a:alpha val="65000"/>
              </a:srgbClr>
            </a:outerShdw>
          </a:effectLst>
        </p:spPr>
      </p:pic>
      <p:sp>
        <p:nvSpPr>
          <p:cNvPr id="6" name="12-Point Star 5"/>
          <p:cNvSpPr/>
          <p:nvPr/>
        </p:nvSpPr>
        <p:spPr>
          <a:xfrm rot="21127617">
            <a:off x="3955910" y="3649496"/>
            <a:ext cx="2483157" cy="2340207"/>
          </a:xfrm>
          <a:prstGeom prst="star12">
            <a:avLst/>
          </a:prstGeom>
          <a:solidFill>
            <a:srgbClr val="EF7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COMING SOON!</a:t>
            </a:r>
          </a:p>
        </p:txBody>
      </p:sp>
    </p:spTree>
    <p:extLst>
      <p:ext uri="{BB962C8B-B14F-4D97-AF65-F5344CB8AC3E}">
        <p14:creationId xmlns:p14="http://schemas.microsoft.com/office/powerpoint/2010/main" val="1739862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Accessibility collaborations</a:t>
            </a:r>
          </a:p>
        </p:txBody>
      </p:sp>
      <p:sp>
        <p:nvSpPr>
          <p:cNvPr id="3" name="Content Placeholder 2"/>
          <p:cNvSpPr>
            <a:spLocks noGrp="1"/>
          </p:cNvSpPr>
          <p:nvPr>
            <p:ph idx="1"/>
          </p:nvPr>
        </p:nvSpPr>
        <p:spPr/>
        <p:txBody>
          <a:bodyPr/>
          <a:lstStyle/>
          <a:p>
            <a:r>
              <a:rPr lang="en-US" dirty="0"/>
              <a:t>Federating Repositories of Accessible Materials for Higher Education (FRAME) grant</a:t>
            </a:r>
          </a:p>
          <a:p>
            <a:pPr lvl="1"/>
            <a:r>
              <a:rPr lang="en-US" dirty="0"/>
              <a:t>Improve discoverability of copyrighted content</a:t>
            </a:r>
          </a:p>
          <a:p>
            <a:pPr lvl="1"/>
            <a:r>
              <a:rPr lang="en-US" dirty="0"/>
              <a:t>Store remediated files</a:t>
            </a:r>
          </a:p>
          <a:p>
            <a:r>
              <a:rPr lang="en-US" dirty="0"/>
              <a:t>White paper: </a:t>
            </a:r>
            <a:r>
              <a:rPr lang="en-US" i="1" dirty="0"/>
              <a:t>The Law and Accessible Texts: Reconciling Civil Rights and Copyrights</a:t>
            </a:r>
          </a:p>
          <a:p>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1373" y="4882411"/>
            <a:ext cx="2500818" cy="1406710"/>
          </a:xfrm>
          <a:prstGeom prst="rect">
            <a:avLst/>
          </a:prstGeom>
        </p:spPr>
      </p:pic>
      <p:sp>
        <p:nvSpPr>
          <p:cNvPr id="6" name="Date Placeholder 5">
            <a:extLst>
              <a:ext uri="{FF2B5EF4-FFF2-40B4-BE49-F238E27FC236}">
                <a16:creationId xmlns:a16="http://schemas.microsoft.com/office/drawing/2014/main" id="{8C45ED44-3C0A-CB42-8180-F7E7AE987CDF}"/>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10677568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Accessibility collaborations</a:t>
            </a:r>
          </a:p>
        </p:txBody>
      </p:sp>
      <p:sp>
        <p:nvSpPr>
          <p:cNvPr id="3" name="Content Placeholder 2"/>
          <p:cNvSpPr>
            <a:spLocks noGrp="1"/>
          </p:cNvSpPr>
          <p:nvPr>
            <p:ph idx="1"/>
          </p:nvPr>
        </p:nvSpPr>
        <p:spPr/>
        <p:txBody>
          <a:bodyPr/>
          <a:lstStyle/>
          <a:p>
            <a:r>
              <a:rPr lang="en-US" dirty="0"/>
              <a:t>National Federation of the Blind collaboration - meet the needs of unaffiliated blind users nationwide</a:t>
            </a:r>
          </a:p>
          <a:p>
            <a:r>
              <a:rPr lang="en-US" dirty="0"/>
              <a:t>Phase 2 goals:</a:t>
            </a:r>
          </a:p>
          <a:p>
            <a:pPr lvl="1"/>
            <a:r>
              <a:rPr lang="en-US" dirty="0"/>
              <a:t>Assess value of providing direct access</a:t>
            </a:r>
          </a:p>
          <a:p>
            <a:pPr lvl="1"/>
            <a:r>
              <a:rPr lang="en-US" dirty="0"/>
              <a:t>Improve the HathiTrust Digital Library</a:t>
            </a:r>
          </a:p>
          <a:p>
            <a:pPr lvl="1"/>
            <a:r>
              <a:rPr lang="en-US" dirty="0"/>
              <a:t>Understand the costs</a:t>
            </a:r>
          </a:p>
          <a:p>
            <a:endParaRPr lang="en-US" dirty="0"/>
          </a:p>
        </p:txBody>
      </p:sp>
      <p:sp>
        <p:nvSpPr>
          <p:cNvPr id="6" name="Date Placeholder 5">
            <a:extLst>
              <a:ext uri="{FF2B5EF4-FFF2-40B4-BE49-F238E27FC236}">
                <a16:creationId xmlns:a16="http://schemas.microsoft.com/office/drawing/2014/main" id="{5A273E16-00EC-AD41-B779-783144CEDB71}"/>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5864535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98"/>
          <p:cNvSpPr txBox="1">
            <a:spLocks noGrp="1"/>
          </p:cNvSpPr>
          <p:nvPr>
            <p:ph type="ctrTitle"/>
          </p:nvPr>
        </p:nvSpPr>
        <p:spPr>
          <a:xfrm>
            <a:off x="825038" y="1305707"/>
            <a:ext cx="7543800" cy="3566160"/>
          </a:xfrm>
          <a:prstGeom prst="rect">
            <a:avLst/>
          </a:prstGeom>
        </p:spPr>
        <p:txBody>
          <a:bodyPr spcFirstLastPara="1" vert="horz" wrap="square" lIns="91425" tIns="91425" rIns="91425" bIns="91425" rtlCol="0" anchor="ctr" anchorCtr="0">
            <a:noAutofit/>
          </a:bodyPr>
          <a:lstStyle/>
          <a:p>
            <a:r>
              <a:rPr lang="en" dirty="0"/>
              <a:t>Because you need to know..</a:t>
            </a:r>
            <a:endParaRPr dirty="0"/>
          </a:p>
        </p:txBody>
      </p:sp>
      <p:sp>
        <p:nvSpPr>
          <p:cNvPr id="2" name="Subtitle 1">
            <a:extLst>
              <a:ext uri="{FF2B5EF4-FFF2-40B4-BE49-F238E27FC236}">
                <a16:creationId xmlns:a16="http://schemas.microsoft.com/office/drawing/2014/main" id="{F6B2E947-29A1-9D41-B851-85AE428E8DD3}"/>
              </a:ext>
            </a:extLst>
          </p:cNvPr>
          <p:cNvSpPr>
            <a:spLocks noGrp="1"/>
          </p:cNvSpPr>
          <p:nvPr>
            <p:ph type="subTitle" idx="1"/>
          </p:nvPr>
        </p:nvSpPr>
        <p:spPr/>
        <p:txBody>
          <a:bodyPr/>
          <a:lstStyle/>
          <a:p>
            <a:r>
              <a:rPr lang="en-US" dirty="0"/>
              <a:t>Melissa </a:t>
            </a:r>
            <a:r>
              <a:rPr lang="en-US" dirty="0" err="1"/>
              <a:t>stewart</a:t>
            </a:r>
            <a:endParaRPr lang="en-US" dirty="0"/>
          </a:p>
        </p:txBody>
      </p:sp>
    </p:spTree>
    <p:extLst>
      <p:ext uri="{BB962C8B-B14F-4D97-AF65-F5344CB8AC3E}">
        <p14:creationId xmlns:p14="http://schemas.microsoft.com/office/powerpoint/2010/main" val="26725442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Going forward…</a:t>
            </a:r>
          </a:p>
        </p:txBody>
      </p:sp>
      <p:sp>
        <p:nvSpPr>
          <p:cNvPr id="3" name="Content Placeholder 2"/>
          <p:cNvSpPr>
            <a:spLocks noGrp="1"/>
          </p:cNvSpPr>
          <p:nvPr>
            <p:ph idx="1"/>
          </p:nvPr>
        </p:nvSpPr>
        <p:spPr/>
        <p:txBody>
          <a:bodyPr/>
          <a:lstStyle/>
          <a:p>
            <a:r>
              <a:rPr lang="en-US" dirty="0"/>
              <a:t>Improve ingest</a:t>
            </a:r>
          </a:p>
          <a:p>
            <a:r>
              <a:rPr lang="en-US" dirty="0"/>
              <a:t>Better reporting</a:t>
            </a:r>
          </a:p>
          <a:p>
            <a:r>
              <a:rPr lang="en-US" dirty="0"/>
              <a:t>Better metrics </a:t>
            </a:r>
          </a:p>
          <a:p>
            <a:r>
              <a:rPr lang="en-US" dirty="0"/>
              <a:t>Meet user needs</a:t>
            </a:r>
          </a:p>
        </p:txBody>
      </p:sp>
      <p:sp>
        <p:nvSpPr>
          <p:cNvPr id="6" name="Date Placeholder 5">
            <a:extLst>
              <a:ext uri="{FF2B5EF4-FFF2-40B4-BE49-F238E27FC236}">
                <a16:creationId xmlns:a16="http://schemas.microsoft.com/office/drawing/2014/main" id="{9607EFE0-DF94-B848-9793-36F89FC3AF37}"/>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7530761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4ACEE-0372-AF40-9E29-02FF149559FD}"/>
              </a:ext>
            </a:extLst>
          </p:cNvPr>
          <p:cNvSpPr>
            <a:spLocks noGrp="1"/>
          </p:cNvSpPr>
          <p:nvPr>
            <p:ph type="title"/>
          </p:nvPr>
        </p:nvSpPr>
        <p:spPr>
          <a:xfrm>
            <a:off x="865189" y="0"/>
            <a:ext cx="7543800" cy="3566160"/>
          </a:xfrm>
        </p:spPr>
        <p:txBody>
          <a:bodyPr/>
          <a:lstStyle/>
          <a:p>
            <a:pPr algn="ctr"/>
            <a:r>
              <a:rPr lang="en-US" dirty="0"/>
              <a:t>QUESTIONS?</a:t>
            </a:r>
          </a:p>
        </p:txBody>
      </p:sp>
      <p:sp>
        <p:nvSpPr>
          <p:cNvPr id="3" name="Date Placeholder 2">
            <a:extLst>
              <a:ext uri="{FF2B5EF4-FFF2-40B4-BE49-F238E27FC236}">
                <a16:creationId xmlns:a16="http://schemas.microsoft.com/office/drawing/2014/main" id="{9BF81CC4-2D5D-BD47-9495-AFF156043F2B}"/>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848664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9AB795E-A3ED-E54B-8005-FE8302545FEA}"/>
              </a:ext>
            </a:extLst>
          </p:cNvPr>
          <p:cNvSpPr>
            <a:spLocks noGrp="1"/>
          </p:cNvSpPr>
          <p:nvPr>
            <p:ph type="title"/>
          </p:nvPr>
        </p:nvSpPr>
        <p:spPr>
          <a:xfrm>
            <a:off x="822324" y="758827"/>
            <a:ext cx="7803201" cy="3565525"/>
          </a:xfrm>
        </p:spPr>
        <p:txBody>
          <a:bodyPr/>
          <a:lstStyle/>
          <a:p>
            <a:pPr defTabSz="914354" eaLnBrk="1" fontAlgn="auto" hangingPunct="1">
              <a:spcAft>
                <a:spcPts val="0"/>
              </a:spcAft>
              <a:defRPr/>
            </a:pPr>
            <a:r>
              <a:rPr lang="en-US" dirty="0"/>
              <a:t>Preview of Afternoon</a:t>
            </a:r>
          </a:p>
        </p:txBody>
      </p:sp>
      <p:sp>
        <p:nvSpPr>
          <p:cNvPr id="7" name="Text Placeholder 6">
            <a:extLst>
              <a:ext uri="{FF2B5EF4-FFF2-40B4-BE49-F238E27FC236}">
                <a16:creationId xmlns:a16="http://schemas.microsoft.com/office/drawing/2014/main" id="{87665FC2-49A8-E244-A0DC-B129C36C8002}"/>
              </a:ext>
            </a:extLst>
          </p:cNvPr>
          <p:cNvSpPr>
            <a:spLocks noGrp="1"/>
          </p:cNvSpPr>
          <p:nvPr>
            <p:ph type="body" idx="1"/>
          </p:nvPr>
        </p:nvSpPr>
        <p:spPr>
          <a:xfrm>
            <a:off x="822325" y="4452939"/>
            <a:ext cx="7543800" cy="1550296"/>
          </a:xfrm>
        </p:spPr>
        <p:txBody>
          <a:bodyPr rtlCol="0">
            <a:normAutofit fontScale="55000" lnSpcReduction="20000"/>
          </a:bodyPr>
          <a:lstStyle/>
          <a:p>
            <a:r>
              <a:rPr lang="en-US" sz="4500" dirty="0"/>
              <a:t>Kenning </a:t>
            </a:r>
            <a:r>
              <a:rPr lang="en-US" sz="4500" dirty="0" err="1"/>
              <a:t>Arlitsch</a:t>
            </a:r>
            <a:r>
              <a:rPr lang="en-US" sz="4500" dirty="0"/>
              <a:t>, Montana State University</a:t>
            </a:r>
          </a:p>
          <a:p>
            <a:r>
              <a:rPr lang="en-US" sz="4500" dirty="0"/>
              <a:t>Incoming Chair, </a:t>
            </a:r>
            <a:r>
              <a:rPr lang="en-US" sz="4500" dirty="0" err="1"/>
              <a:t>HathiTrust</a:t>
            </a:r>
            <a:r>
              <a:rPr lang="en-US" sz="4500" dirty="0"/>
              <a:t> Board of Governors</a:t>
            </a:r>
          </a:p>
          <a:p>
            <a:br>
              <a:rPr lang="en-US" dirty="0"/>
            </a:br>
            <a:endParaRPr lang="en-US" dirty="0"/>
          </a:p>
        </p:txBody>
      </p:sp>
      <p:sp>
        <p:nvSpPr>
          <p:cNvPr id="4" name="Date Placeholder 3">
            <a:extLst>
              <a:ext uri="{FF2B5EF4-FFF2-40B4-BE49-F238E27FC236}">
                <a16:creationId xmlns:a16="http://schemas.microsoft.com/office/drawing/2014/main" id="{53D17B29-FCB6-7D43-AAD8-02AC855FF9CA}"/>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37029182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E25FC-8858-2143-959C-20207B95CE9A}"/>
              </a:ext>
            </a:extLst>
          </p:cNvPr>
          <p:cNvSpPr>
            <a:spLocks noGrp="1"/>
          </p:cNvSpPr>
          <p:nvPr>
            <p:ph type="title"/>
          </p:nvPr>
        </p:nvSpPr>
        <p:spPr/>
        <p:txBody>
          <a:bodyPr/>
          <a:lstStyle/>
          <a:p>
            <a:r>
              <a:rPr lang="en-US" dirty="0"/>
              <a:t>Enjoy Your Lunch</a:t>
            </a:r>
          </a:p>
        </p:txBody>
      </p:sp>
      <p:sp>
        <p:nvSpPr>
          <p:cNvPr id="3" name="Text Placeholder 2">
            <a:extLst>
              <a:ext uri="{FF2B5EF4-FFF2-40B4-BE49-F238E27FC236}">
                <a16:creationId xmlns:a16="http://schemas.microsoft.com/office/drawing/2014/main" id="{14A20C33-99E5-DD46-9529-149577AC5EAB}"/>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DF1200F5-0B84-6848-B946-C78FFD2BD9B4}"/>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1291397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E25FC-8858-2143-959C-20207B95CE9A}"/>
              </a:ext>
            </a:extLst>
          </p:cNvPr>
          <p:cNvSpPr>
            <a:spLocks noGrp="1"/>
          </p:cNvSpPr>
          <p:nvPr>
            <p:ph type="title"/>
          </p:nvPr>
        </p:nvSpPr>
        <p:spPr/>
        <p:txBody>
          <a:bodyPr/>
          <a:lstStyle/>
          <a:p>
            <a:r>
              <a:rPr lang="en-US" dirty="0"/>
              <a:t>Break</a:t>
            </a:r>
          </a:p>
        </p:txBody>
      </p:sp>
      <p:sp>
        <p:nvSpPr>
          <p:cNvPr id="3" name="Text Placeholder 2">
            <a:extLst>
              <a:ext uri="{FF2B5EF4-FFF2-40B4-BE49-F238E27FC236}">
                <a16:creationId xmlns:a16="http://schemas.microsoft.com/office/drawing/2014/main" id="{14A20C33-99E5-DD46-9529-149577AC5EAB}"/>
              </a:ext>
            </a:extLst>
          </p:cNvPr>
          <p:cNvSpPr>
            <a:spLocks noGrp="1"/>
          </p:cNvSpPr>
          <p:nvPr>
            <p:ph type="body" idx="1"/>
          </p:nvPr>
        </p:nvSpPr>
        <p:spPr/>
        <p:txBody>
          <a:bodyPr/>
          <a:lstStyle/>
          <a:p>
            <a:r>
              <a:rPr lang="en-US" dirty="0"/>
              <a:t>15 mins</a:t>
            </a:r>
          </a:p>
        </p:txBody>
      </p:sp>
      <p:sp>
        <p:nvSpPr>
          <p:cNvPr id="6" name="Date Placeholder 5">
            <a:extLst>
              <a:ext uri="{FF2B5EF4-FFF2-40B4-BE49-F238E27FC236}">
                <a16:creationId xmlns:a16="http://schemas.microsoft.com/office/drawing/2014/main" id="{B0124FCF-F6D3-ED45-9BF2-697DA242B34C}"/>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39627278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E25FC-8858-2143-959C-20207B95CE9A}"/>
              </a:ext>
            </a:extLst>
          </p:cNvPr>
          <p:cNvSpPr>
            <a:spLocks noGrp="1"/>
          </p:cNvSpPr>
          <p:nvPr>
            <p:ph type="title"/>
          </p:nvPr>
        </p:nvSpPr>
        <p:spPr/>
        <p:txBody>
          <a:bodyPr/>
          <a:lstStyle/>
          <a:p>
            <a:r>
              <a:rPr lang="en-US" dirty="0"/>
              <a:t>Discussion: Collections as Infrastructure</a:t>
            </a:r>
          </a:p>
        </p:txBody>
      </p:sp>
      <p:sp>
        <p:nvSpPr>
          <p:cNvPr id="3" name="Text Placeholder 2">
            <a:extLst>
              <a:ext uri="{FF2B5EF4-FFF2-40B4-BE49-F238E27FC236}">
                <a16:creationId xmlns:a16="http://schemas.microsoft.com/office/drawing/2014/main" id="{14A20C33-99E5-DD46-9529-149577AC5EAB}"/>
              </a:ext>
            </a:extLst>
          </p:cNvPr>
          <p:cNvSpPr>
            <a:spLocks noGrp="1"/>
          </p:cNvSpPr>
          <p:nvPr>
            <p:ph type="body" idx="1"/>
          </p:nvPr>
        </p:nvSpPr>
        <p:spPr>
          <a:xfrm>
            <a:off x="822960" y="4453128"/>
            <a:ext cx="7543800" cy="1073029"/>
          </a:xfrm>
        </p:spPr>
        <p:txBody>
          <a:bodyPr/>
          <a:lstStyle/>
          <a:p>
            <a:r>
              <a:rPr lang="en-US" dirty="0"/>
              <a:t>Kenning </a:t>
            </a:r>
            <a:r>
              <a:rPr lang="en-US" dirty="0" err="1"/>
              <a:t>Arlitsch</a:t>
            </a:r>
            <a:r>
              <a:rPr lang="en-US" dirty="0"/>
              <a:t>, Montana State University</a:t>
            </a:r>
          </a:p>
          <a:p>
            <a:r>
              <a:rPr lang="en-US" dirty="0"/>
              <a:t>Incoming Chair, </a:t>
            </a:r>
            <a:r>
              <a:rPr lang="en-US" dirty="0" err="1"/>
              <a:t>HathiTrust</a:t>
            </a:r>
            <a:r>
              <a:rPr lang="en-US" dirty="0"/>
              <a:t> Board of Governors</a:t>
            </a:r>
          </a:p>
          <a:p>
            <a:endParaRPr lang="en-US" dirty="0"/>
          </a:p>
        </p:txBody>
      </p:sp>
      <p:sp>
        <p:nvSpPr>
          <p:cNvPr id="6" name="Date Placeholder 5">
            <a:extLst>
              <a:ext uri="{FF2B5EF4-FFF2-40B4-BE49-F238E27FC236}">
                <a16:creationId xmlns:a16="http://schemas.microsoft.com/office/drawing/2014/main" id="{9499609E-8D08-D64A-A503-ECB58E7016BB}"/>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38811117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E25FC-8858-2143-959C-20207B95CE9A}"/>
              </a:ext>
            </a:extLst>
          </p:cNvPr>
          <p:cNvSpPr>
            <a:spLocks noGrp="1"/>
          </p:cNvSpPr>
          <p:nvPr>
            <p:ph type="title"/>
          </p:nvPr>
        </p:nvSpPr>
        <p:spPr/>
        <p:txBody>
          <a:bodyPr/>
          <a:lstStyle/>
          <a:p>
            <a:r>
              <a:rPr lang="en-US" dirty="0"/>
              <a:t>Break</a:t>
            </a:r>
          </a:p>
        </p:txBody>
      </p:sp>
      <p:sp>
        <p:nvSpPr>
          <p:cNvPr id="3" name="Text Placeholder 2">
            <a:extLst>
              <a:ext uri="{FF2B5EF4-FFF2-40B4-BE49-F238E27FC236}">
                <a16:creationId xmlns:a16="http://schemas.microsoft.com/office/drawing/2014/main" id="{14A20C33-99E5-DD46-9529-149577AC5EAB}"/>
              </a:ext>
            </a:extLst>
          </p:cNvPr>
          <p:cNvSpPr>
            <a:spLocks noGrp="1"/>
          </p:cNvSpPr>
          <p:nvPr>
            <p:ph type="body" idx="1"/>
          </p:nvPr>
        </p:nvSpPr>
        <p:spPr/>
        <p:txBody>
          <a:bodyPr/>
          <a:lstStyle/>
          <a:p>
            <a:r>
              <a:rPr lang="en-US" dirty="0"/>
              <a:t>15 mins</a:t>
            </a:r>
          </a:p>
        </p:txBody>
      </p:sp>
      <p:sp>
        <p:nvSpPr>
          <p:cNvPr id="6" name="Date Placeholder 5">
            <a:extLst>
              <a:ext uri="{FF2B5EF4-FFF2-40B4-BE49-F238E27FC236}">
                <a16:creationId xmlns:a16="http://schemas.microsoft.com/office/drawing/2014/main" id="{9CBFFEED-4EAC-5145-98D2-F33B45BA6148}"/>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3510435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E25FC-8858-2143-959C-20207B95CE9A}"/>
              </a:ext>
            </a:extLst>
          </p:cNvPr>
          <p:cNvSpPr>
            <a:spLocks noGrp="1"/>
          </p:cNvSpPr>
          <p:nvPr>
            <p:ph type="title"/>
          </p:nvPr>
        </p:nvSpPr>
        <p:spPr/>
        <p:txBody>
          <a:bodyPr/>
          <a:lstStyle/>
          <a:p>
            <a:r>
              <a:rPr lang="en-US" dirty="0"/>
              <a:t>Lightning Talks</a:t>
            </a:r>
          </a:p>
        </p:txBody>
      </p:sp>
      <p:sp>
        <p:nvSpPr>
          <p:cNvPr id="3" name="Text Placeholder 2">
            <a:extLst>
              <a:ext uri="{FF2B5EF4-FFF2-40B4-BE49-F238E27FC236}">
                <a16:creationId xmlns:a16="http://schemas.microsoft.com/office/drawing/2014/main" id="{14A20C33-99E5-DD46-9529-149577AC5EAB}"/>
              </a:ext>
            </a:extLst>
          </p:cNvPr>
          <p:cNvSpPr>
            <a:spLocks noGrp="1"/>
          </p:cNvSpPr>
          <p:nvPr>
            <p:ph type="body" idx="1"/>
          </p:nvPr>
        </p:nvSpPr>
        <p:spPr>
          <a:xfrm>
            <a:off x="822960" y="4453127"/>
            <a:ext cx="7543800" cy="1576611"/>
          </a:xfrm>
        </p:spPr>
        <p:txBody>
          <a:bodyPr>
            <a:normAutofit/>
          </a:bodyPr>
          <a:lstStyle/>
          <a:p>
            <a:r>
              <a:rPr lang="en-US" dirty="0"/>
              <a:t>Introduction by Karla </a:t>
            </a:r>
            <a:r>
              <a:rPr lang="en-US" dirty="0" err="1"/>
              <a:t>Strieb</a:t>
            </a:r>
            <a:r>
              <a:rPr lang="en-US" dirty="0"/>
              <a:t>, </a:t>
            </a:r>
          </a:p>
          <a:p>
            <a:r>
              <a:rPr lang="en-US" dirty="0"/>
              <a:t>The </a:t>
            </a:r>
            <a:r>
              <a:rPr lang="en-US" dirty="0" err="1"/>
              <a:t>ohio</a:t>
            </a:r>
            <a:r>
              <a:rPr lang="en-US" dirty="0"/>
              <a:t> </a:t>
            </a:r>
            <a:r>
              <a:rPr lang="en-US" dirty="0" err="1"/>
              <a:t>staTe</a:t>
            </a:r>
            <a:r>
              <a:rPr lang="en-US" dirty="0"/>
              <a:t> university and chair, </a:t>
            </a:r>
            <a:r>
              <a:rPr lang="en-US" dirty="0" err="1"/>
              <a:t>psc</a:t>
            </a:r>
            <a:br>
              <a:rPr lang="en-US" dirty="0"/>
            </a:br>
            <a:endParaRPr lang="en-US" dirty="0"/>
          </a:p>
        </p:txBody>
      </p:sp>
      <p:sp>
        <p:nvSpPr>
          <p:cNvPr id="6" name="Date Placeholder 5">
            <a:extLst>
              <a:ext uri="{FF2B5EF4-FFF2-40B4-BE49-F238E27FC236}">
                <a16:creationId xmlns:a16="http://schemas.microsoft.com/office/drawing/2014/main" id="{738CEAA7-0BF6-E343-8B2A-17560BAC4924}"/>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817853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41B5C-317B-854C-9CFE-8CDF278B379A}"/>
              </a:ext>
            </a:extLst>
          </p:cNvPr>
          <p:cNvSpPr>
            <a:spLocks noGrp="1"/>
          </p:cNvSpPr>
          <p:nvPr>
            <p:ph type="title"/>
          </p:nvPr>
        </p:nvSpPr>
        <p:spPr/>
        <p:txBody>
          <a:bodyPr/>
          <a:lstStyle/>
          <a:p>
            <a:r>
              <a:rPr lang="en-US" dirty="0"/>
              <a:t>Wrapping up….</a:t>
            </a:r>
          </a:p>
        </p:txBody>
      </p:sp>
      <p:sp>
        <p:nvSpPr>
          <p:cNvPr id="3" name="Text Placeholder 2">
            <a:extLst>
              <a:ext uri="{FF2B5EF4-FFF2-40B4-BE49-F238E27FC236}">
                <a16:creationId xmlns:a16="http://schemas.microsoft.com/office/drawing/2014/main" id="{112A44FB-65EC-354E-B1A2-4763C6BE592D}"/>
              </a:ext>
            </a:extLst>
          </p:cNvPr>
          <p:cNvSpPr>
            <a:spLocks noGrp="1"/>
          </p:cNvSpPr>
          <p:nvPr>
            <p:ph type="body" idx="1"/>
          </p:nvPr>
        </p:nvSpPr>
        <p:spPr/>
        <p:txBody>
          <a:bodyPr/>
          <a:lstStyle/>
          <a:p>
            <a:r>
              <a:rPr lang="en-US" dirty="0"/>
              <a:t>Mike Furlough </a:t>
            </a:r>
          </a:p>
        </p:txBody>
      </p:sp>
      <p:sp>
        <p:nvSpPr>
          <p:cNvPr id="4" name="Date Placeholder 3">
            <a:extLst>
              <a:ext uri="{FF2B5EF4-FFF2-40B4-BE49-F238E27FC236}">
                <a16:creationId xmlns:a16="http://schemas.microsoft.com/office/drawing/2014/main" id="{646953C3-8AF8-1149-9FED-0CFC847817D0}"/>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18584780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510CB-A7B4-B940-A8DB-C34A734D06C1}"/>
              </a:ext>
            </a:extLst>
          </p:cNvPr>
          <p:cNvSpPr>
            <a:spLocks noGrp="1"/>
          </p:cNvSpPr>
          <p:nvPr>
            <p:ph type="title"/>
          </p:nvPr>
        </p:nvSpPr>
        <p:spPr/>
        <p:txBody>
          <a:bodyPr/>
          <a:lstStyle/>
          <a:p>
            <a:r>
              <a:rPr lang="en-US" dirty="0"/>
              <a:t>Where we’ve been</a:t>
            </a:r>
          </a:p>
        </p:txBody>
      </p:sp>
      <p:sp>
        <p:nvSpPr>
          <p:cNvPr id="3" name="Text Placeholder 2">
            <a:extLst>
              <a:ext uri="{FF2B5EF4-FFF2-40B4-BE49-F238E27FC236}">
                <a16:creationId xmlns:a16="http://schemas.microsoft.com/office/drawing/2014/main" id="{C3AACA96-A5F0-6A47-9633-FCF2A78467DC}"/>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534BBAED-21B6-114E-BAA3-742D4FB3F015}"/>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14970369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99"/>
          <p:cNvSpPr txBox="1">
            <a:spLocks noGrp="1"/>
          </p:cNvSpPr>
          <p:nvPr>
            <p:ph type="title"/>
          </p:nvPr>
        </p:nvSpPr>
        <p:spPr>
          <a:xfrm>
            <a:off x="311700" y="1066800"/>
            <a:ext cx="6527100" cy="732000"/>
          </a:xfrm>
          <a:prstGeom prst="rect">
            <a:avLst/>
          </a:prstGeom>
        </p:spPr>
        <p:txBody>
          <a:bodyPr spcFirstLastPara="1" vert="horz" wrap="square" lIns="91425" tIns="91425" rIns="91425" bIns="91425" rtlCol="0" anchor="t" anchorCtr="0">
            <a:noAutofit/>
          </a:bodyPr>
          <a:lstStyle/>
          <a:p>
            <a:r>
              <a:rPr lang="en"/>
              <a:t>Connecting to WiFi</a:t>
            </a:r>
            <a:endParaRPr/>
          </a:p>
        </p:txBody>
      </p:sp>
      <p:sp>
        <p:nvSpPr>
          <p:cNvPr id="449" name="Google Shape;449;p99"/>
          <p:cNvSpPr txBox="1">
            <a:spLocks noGrp="1"/>
          </p:cNvSpPr>
          <p:nvPr>
            <p:ph type="body" idx="1"/>
          </p:nvPr>
        </p:nvSpPr>
        <p:spPr>
          <a:xfrm>
            <a:off x="311699" y="2009725"/>
            <a:ext cx="8144143" cy="3416400"/>
          </a:xfrm>
          <a:prstGeom prst="rect">
            <a:avLst/>
          </a:prstGeom>
        </p:spPr>
        <p:txBody>
          <a:bodyPr spcFirstLastPara="1" vert="horz" wrap="square" lIns="91425" tIns="91425" rIns="91425" bIns="91425" rtlCol="0" anchor="t" anchorCtr="0">
            <a:noAutofit/>
          </a:bodyPr>
          <a:lstStyle/>
          <a:p>
            <a:pPr marL="0" indent="0">
              <a:lnSpc>
                <a:spcPct val="115000"/>
              </a:lnSpc>
              <a:buClr>
                <a:schemeClr val="dk1"/>
              </a:buClr>
              <a:buSzPts val="1100"/>
              <a:buNone/>
            </a:pPr>
            <a:r>
              <a:rPr lang="en" sz="4800" dirty="0">
                <a:solidFill>
                  <a:srgbClr val="333333"/>
                </a:solidFill>
                <a:latin typeface="Calibri"/>
                <a:ea typeface="Calibri"/>
                <a:cs typeface="Calibri"/>
                <a:sym typeface="Calibri"/>
              </a:rPr>
              <a:t>SSID: </a:t>
            </a:r>
            <a:r>
              <a:rPr lang="en" sz="4800" dirty="0" err="1">
                <a:solidFill>
                  <a:srgbClr val="333333"/>
                </a:solidFill>
                <a:latin typeface="Calibri"/>
                <a:ea typeface="Calibri"/>
                <a:cs typeface="Calibri"/>
                <a:sym typeface="Calibri"/>
              </a:rPr>
              <a:t>HathiTrust</a:t>
            </a:r>
            <a:r>
              <a:rPr lang="en" sz="4800" dirty="0">
                <a:solidFill>
                  <a:srgbClr val="333333"/>
                </a:solidFill>
                <a:latin typeface="Calibri"/>
                <a:ea typeface="Calibri"/>
                <a:cs typeface="Calibri"/>
                <a:sym typeface="Calibri"/>
              </a:rPr>
              <a:t> Wi-Fi</a:t>
            </a:r>
            <a:endParaRPr lang="en-US" sz="4800" dirty="0">
              <a:solidFill>
                <a:srgbClr val="333333"/>
              </a:solidFill>
              <a:latin typeface="Calibri"/>
              <a:ea typeface="Calibri"/>
              <a:cs typeface="Calibri"/>
              <a:sym typeface="Calibri"/>
            </a:endParaRPr>
          </a:p>
          <a:p>
            <a:pPr marL="0" indent="0">
              <a:lnSpc>
                <a:spcPct val="115000"/>
              </a:lnSpc>
              <a:buClr>
                <a:schemeClr val="dk1"/>
              </a:buClr>
              <a:buSzPts val="1100"/>
              <a:buNone/>
            </a:pPr>
            <a:r>
              <a:rPr lang="en-US" sz="4800" dirty="0">
                <a:solidFill>
                  <a:srgbClr val="333333"/>
                </a:solidFill>
                <a:latin typeface="Calibri"/>
                <a:ea typeface="Calibri"/>
                <a:cs typeface="Calibri"/>
                <a:sym typeface="Calibri"/>
              </a:rPr>
              <a:t>Password: HTMM19</a:t>
            </a:r>
          </a:p>
          <a:p>
            <a:pPr marL="0" indent="0">
              <a:buNone/>
            </a:pPr>
            <a:endParaRPr dirty="0"/>
          </a:p>
        </p:txBody>
      </p:sp>
    </p:spTree>
    <p:extLst>
      <p:ext uri="{BB962C8B-B14F-4D97-AF65-F5344CB8AC3E}">
        <p14:creationId xmlns:p14="http://schemas.microsoft.com/office/powerpoint/2010/main" val="349586220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87E68-AC38-4C40-AB9B-E71120460B26}"/>
              </a:ext>
            </a:extLst>
          </p:cNvPr>
          <p:cNvSpPr>
            <a:spLocks noGrp="1"/>
          </p:cNvSpPr>
          <p:nvPr>
            <p:ph type="title"/>
          </p:nvPr>
        </p:nvSpPr>
        <p:spPr/>
        <p:txBody>
          <a:bodyPr/>
          <a:lstStyle/>
          <a:p>
            <a:r>
              <a:rPr lang="en-US" dirty="0"/>
              <a:t>Coming soon…</a:t>
            </a:r>
          </a:p>
        </p:txBody>
      </p:sp>
      <p:sp>
        <p:nvSpPr>
          <p:cNvPr id="3" name="Text Placeholder 2">
            <a:extLst>
              <a:ext uri="{FF2B5EF4-FFF2-40B4-BE49-F238E27FC236}">
                <a16:creationId xmlns:a16="http://schemas.microsoft.com/office/drawing/2014/main" id="{CB8A7885-2F77-2B42-B767-DCA287BA7A9D}"/>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1A77A0D5-975F-2F49-AECE-F2A09E507F9F}"/>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3714687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B7C2D-33D5-1C4C-92AF-64A7FB1D9EAE}"/>
              </a:ext>
            </a:extLst>
          </p:cNvPr>
          <p:cNvSpPr>
            <a:spLocks noGrp="1"/>
          </p:cNvSpPr>
          <p:nvPr>
            <p:ph type="title"/>
          </p:nvPr>
        </p:nvSpPr>
        <p:spPr/>
        <p:txBody>
          <a:bodyPr/>
          <a:lstStyle/>
          <a:p>
            <a:r>
              <a:rPr lang="en-US" dirty="0"/>
              <a:t>Thank </a:t>
            </a:r>
            <a:r>
              <a:rPr lang="en-US" dirty="0" err="1"/>
              <a:t>yous</a:t>
            </a:r>
            <a:endParaRPr lang="en-US" dirty="0"/>
          </a:p>
        </p:txBody>
      </p:sp>
      <p:sp>
        <p:nvSpPr>
          <p:cNvPr id="3" name="Text Placeholder 2">
            <a:extLst>
              <a:ext uri="{FF2B5EF4-FFF2-40B4-BE49-F238E27FC236}">
                <a16:creationId xmlns:a16="http://schemas.microsoft.com/office/drawing/2014/main" id="{A49BF701-F138-0349-A22D-BF6E486299B6}"/>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DA48873F-E904-3049-BB70-2E393398C6C3}"/>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35874996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4CB7338-363B-5B42-A3CE-926D60717BB7}"/>
              </a:ext>
            </a:extLst>
          </p:cNvPr>
          <p:cNvSpPr>
            <a:spLocks noGrp="1"/>
          </p:cNvSpPr>
          <p:nvPr>
            <p:ph type="title"/>
          </p:nvPr>
        </p:nvSpPr>
        <p:spPr/>
        <p:txBody>
          <a:bodyPr/>
          <a:lstStyle/>
          <a:p>
            <a:r>
              <a:rPr lang="en-US" dirty="0"/>
              <a:t>Acknowledgements</a:t>
            </a:r>
          </a:p>
        </p:txBody>
      </p:sp>
      <p:sp>
        <p:nvSpPr>
          <p:cNvPr id="7" name="Text Placeholder 6">
            <a:extLst>
              <a:ext uri="{FF2B5EF4-FFF2-40B4-BE49-F238E27FC236}">
                <a16:creationId xmlns:a16="http://schemas.microsoft.com/office/drawing/2014/main" id="{E5E8A9B7-8A38-A243-B0D2-DF67B298A5D3}"/>
              </a:ext>
            </a:extLst>
          </p:cNvPr>
          <p:cNvSpPr>
            <a:spLocks noGrp="1"/>
          </p:cNvSpPr>
          <p:nvPr>
            <p:ph type="body" idx="1"/>
          </p:nvPr>
        </p:nvSpPr>
        <p:spPr/>
        <p:txBody>
          <a:bodyPr/>
          <a:lstStyle/>
          <a:p>
            <a:endParaRPr lang="en-US"/>
          </a:p>
        </p:txBody>
      </p:sp>
      <p:sp>
        <p:nvSpPr>
          <p:cNvPr id="2" name="Date Placeholder 1">
            <a:extLst>
              <a:ext uri="{FF2B5EF4-FFF2-40B4-BE49-F238E27FC236}">
                <a16:creationId xmlns:a16="http://schemas.microsoft.com/office/drawing/2014/main" id="{8CDD62D3-DA1C-DB4F-A158-ABDAC1BF38A7}"/>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39639638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95392-F7D2-4E42-9772-3EE1FF2B2C4E}"/>
              </a:ext>
            </a:extLst>
          </p:cNvPr>
          <p:cNvSpPr>
            <a:spLocks noGrp="1"/>
          </p:cNvSpPr>
          <p:nvPr>
            <p:ph type="title"/>
          </p:nvPr>
        </p:nvSpPr>
        <p:spPr/>
        <p:txBody>
          <a:bodyPr>
            <a:normAutofit fontScale="90000"/>
          </a:bodyPr>
          <a:lstStyle/>
          <a:p>
            <a:pPr algn="ctr"/>
            <a:br>
              <a:rPr lang="en-US" sz="4000" dirty="0"/>
            </a:br>
            <a:br>
              <a:rPr lang="en-US" sz="4000" dirty="0"/>
            </a:br>
            <a:r>
              <a:rPr lang="en-US" sz="4000" dirty="0"/>
              <a:t>2020 HathiTrust Member Meeting</a:t>
            </a:r>
            <a:br>
              <a:rPr lang="en-US" sz="4000" dirty="0"/>
            </a:br>
            <a:br>
              <a:rPr lang="en-US" sz="4000" dirty="0"/>
            </a:br>
            <a:r>
              <a:rPr lang="en-US" sz="4000" dirty="0"/>
              <a:t>Thursday October 22, 2020</a:t>
            </a:r>
            <a:br>
              <a:rPr lang="en-US" sz="4000" dirty="0"/>
            </a:br>
            <a:br>
              <a:rPr lang="en-US" sz="4000" dirty="0"/>
            </a:br>
            <a:r>
              <a:rPr lang="en-US" sz="4000" dirty="0"/>
              <a:t>Marriott Chicago O’Hare</a:t>
            </a:r>
            <a:endParaRPr lang="en-US" dirty="0"/>
          </a:p>
        </p:txBody>
      </p:sp>
      <p:sp>
        <p:nvSpPr>
          <p:cNvPr id="3" name="Text Placeholder 2">
            <a:extLst>
              <a:ext uri="{FF2B5EF4-FFF2-40B4-BE49-F238E27FC236}">
                <a16:creationId xmlns:a16="http://schemas.microsoft.com/office/drawing/2014/main" id="{275B0850-0D07-2F49-91F5-898E7BFD8A0C}"/>
              </a:ext>
            </a:extLst>
          </p:cNvPr>
          <p:cNvSpPr>
            <a:spLocks noGrp="1"/>
          </p:cNvSpPr>
          <p:nvPr>
            <p:ph type="body" idx="1"/>
          </p:nvPr>
        </p:nvSpPr>
        <p:spPr/>
        <p:txBody>
          <a:bodyPr/>
          <a:lstStyle/>
          <a:p>
            <a:pPr algn="ctr"/>
            <a:r>
              <a:rPr lang="en-US" dirty="0"/>
              <a:t>Join us again!</a:t>
            </a:r>
          </a:p>
        </p:txBody>
      </p:sp>
      <p:sp>
        <p:nvSpPr>
          <p:cNvPr id="4" name="Date Placeholder 3">
            <a:extLst>
              <a:ext uri="{FF2B5EF4-FFF2-40B4-BE49-F238E27FC236}">
                <a16:creationId xmlns:a16="http://schemas.microsoft.com/office/drawing/2014/main" id="{66F5F114-DE67-6946-A925-DA8FC21DC18A}"/>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37840901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99CD8-AE8E-FB45-8F1E-F287C7300DB8}"/>
              </a:ext>
            </a:extLst>
          </p:cNvPr>
          <p:cNvSpPr>
            <a:spLocks noGrp="1"/>
          </p:cNvSpPr>
          <p:nvPr>
            <p:ph type="title"/>
          </p:nvPr>
        </p:nvSpPr>
        <p:spPr/>
        <p:txBody>
          <a:bodyPr/>
          <a:lstStyle/>
          <a:p>
            <a:r>
              <a:rPr lang="en-US" dirty="0"/>
              <a:t>Be well….</a:t>
            </a:r>
          </a:p>
        </p:txBody>
      </p:sp>
      <p:sp>
        <p:nvSpPr>
          <p:cNvPr id="3" name="Text Placeholder 2">
            <a:extLst>
              <a:ext uri="{FF2B5EF4-FFF2-40B4-BE49-F238E27FC236}">
                <a16:creationId xmlns:a16="http://schemas.microsoft.com/office/drawing/2014/main" id="{079E7BC9-FD28-9D44-89D3-898440ED3BDF}"/>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6F510DB6-B295-8944-B08A-E62BCD3A924E}"/>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18564308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100"/>
          <p:cNvSpPr txBox="1">
            <a:spLocks noGrp="1"/>
          </p:cNvSpPr>
          <p:nvPr>
            <p:ph type="title"/>
          </p:nvPr>
        </p:nvSpPr>
        <p:spPr>
          <a:xfrm>
            <a:off x="311700" y="1066800"/>
            <a:ext cx="6527100" cy="732000"/>
          </a:xfrm>
          <a:prstGeom prst="rect">
            <a:avLst/>
          </a:prstGeom>
        </p:spPr>
        <p:txBody>
          <a:bodyPr spcFirstLastPara="1" vert="horz" wrap="square" lIns="91425" tIns="91425" rIns="91425" bIns="91425" rtlCol="0" anchor="t" anchorCtr="0">
            <a:noAutofit/>
          </a:bodyPr>
          <a:lstStyle/>
          <a:p>
            <a:r>
              <a:rPr lang="en"/>
              <a:t>The Basics</a:t>
            </a:r>
            <a:endParaRPr/>
          </a:p>
        </p:txBody>
      </p:sp>
      <p:pic>
        <p:nvPicPr>
          <p:cNvPr id="455" name="Google Shape;455;p100"/>
          <p:cNvPicPr preferRelativeResize="0"/>
          <p:nvPr/>
        </p:nvPicPr>
        <p:blipFill>
          <a:blip r:embed="rId3">
            <a:alphaModFix/>
          </a:blip>
          <a:stretch>
            <a:fillRect/>
          </a:stretch>
        </p:blipFill>
        <p:spPr>
          <a:xfrm>
            <a:off x="936776" y="2097514"/>
            <a:ext cx="2662975" cy="2662975"/>
          </a:xfrm>
          <a:prstGeom prst="rect">
            <a:avLst/>
          </a:prstGeom>
          <a:noFill/>
          <a:ln>
            <a:noFill/>
          </a:ln>
        </p:spPr>
      </p:pic>
      <p:pic>
        <p:nvPicPr>
          <p:cNvPr id="456" name="Google Shape;456;p100"/>
          <p:cNvPicPr preferRelativeResize="0"/>
          <p:nvPr/>
        </p:nvPicPr>
        <p:blipFill>
          <a:blip r:embed="rId4">
            <a:alphaModFix/>
          </a:blip>
          <a:stretch>
            <a:fillRect/>
          </a:stretch>
        </p:blipFill>
        <p:spPr>
          <a:xfrm>
            <a:off x="4343401" y="2071326"/>
            <a:ext cx="2796774" cy="2796750"/>
          </a:xfrm>
          <a:prstGeom prst="rect">
            <a:avLst/>
          </a:prstGeom>
          <a:noFill/>
          <a:ln>
            <a:noFill/>
          </a:ln>
        </p:spPr>
      </p:pic>
    </p:spTree>
    <p:extLst>
      <p:ext uri="{BB962C8B-B14F-4D97-AF65-F5344CB8AC3E}">
        <p14:creationId xmlns:p14="http://schemas.microsoft.com/office/powerpoint/2010/main" val="4135548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101"/>
          <p:cNvSpPr txBox="1">
            <a:spLocks noGrp="1"/>
          </p:cNvSpPr>
          <p:nvPr>
            <p:ph type="title"/>
          </p:nvPr>
        </p:nvSpPr>
        <p:spPr>
          <a:xfrm>
            <a:off x="311700" y="1066800"/>
            <a:ext cx="6527100" cy="732000"/>
          </a:xfrm>
          <a:prstGeom prst="rect">
            <a:avLst/>
          </a:prstGeom>
        </p:spPr>
        <p:txBody>
          <a:bodyPr spcFirstLastPara="1" vert="horz" wrap="square" lIns="91425" tIns="91425" rIns="91425" bIns="91425" rtlCol="0" anchor="t" anchorCtr="0">
            <a:noAutofit/>
          </a:bodyPr>
          <a:lstStyle/>
          <a:p>
            <a:pPr>
              <a:buClr>
                <a:srgbClr val="000000"/>
              </a:buClr>
              <a:buSzPts val="1100"/>
            </a:pPr>
            <a:r>
              <a:rPr lang="en"/>
              <a:t>Social Media</a:t>
            </a:r>
            <a:endParaRPr/>
          </a:p>
        </p:txBody>
      </p:sp>
      <p:sp>
        <p:nvSpPr>
          <p:cNvPr id="462" name="Google Shape;462;p101"/>
          <p:cNvSpPr txBox="1">
            <a:spLocks noGrp="1"/>
          </p:cNvSpPr>
          <p:nvPr>
            <p:ph type="body" idx="1"/>
          </p:nvPr>
        </p:nvSpPr>
        <p:spPr>
          <a:xfrm>
            <a:off x="311700" y="2009725"/>
            <a:ext cx="6527100" cy="3416400"/>
          </a:xfrm>
          <a:prstGeom prst="rect">
            <a:avLst/>
          </a:prstGeom>
        </p:spPr>
        <p:txBody>
          <a:bodyPr spcFirstLastPara="1" vert="horz" wrap="square" lIns="91425" tIns="91425" rIns="91425" bIns="91425" rtlCol="0" anchor="t" anchorCtr="0">
            <a:noAutofit/>
          </a:bodyPr>
          <a:lstStyle/>
          <a:p>
            <a:pPr marL="0" indent="0" algn="ctr">
              <a:lnSpc>
                <a:spcPct val="85000"/>
              </a:lnSpc>
              <a:buNone/>
            </a:pPr>
            <a:r>
              <a:rPr lang="en" sz="3600" dirty="0">
                <a:solidFill>
                  <a:srgbClr val="333333"/>
                </a:solidFill>
                <a:latin typeface="Calibri"/>
                <a:ea typeface="Calibri"/>
                <a:cs typeface="Calibri"/>
                <a:sym typeface="Calibri"/>
              </a:rPr>
              <a:t>If you’re tweeting</a:t>
            </a:r>
            <a:r>
              <a:rPr lang="en" sz="3600" b="1" dirty="0">
                <a:solidFill>
                  <a:srgbClr val="333333"/>
                </a:solidFill>
                <a:latin typeface="Calibri"/>
                <a:ea typeface="Calibri"/>
                <a:cs typeface="Calibri"/>
                <a:sym typeface="Calibri"/>
              </a:rPr>
              <a:t>...</a:t>
            </a:r>
            <a:endParaRPr sz="3600" b="1" dirty="0">
              <a:solidFill>
                <a:srgbClr val="333333"/>
              </a:solidFill>
              <a:latin typeface="Calibri"/>
              <a:ea typeface="Calibri"/>
              <a:cs typeface="Calibri"/>
              <a:sym typeface="Calibri"/>
            </a:endParaRPr>
          </a:p>
          <a:p>
            <a:pPr marL="0" indent="0">
              <a:lnSpc>
                <a:spcPct val="85000"/>
              </a:lnSpc>
              <a:buNone/>
            </a:pPr>
            <a:endParaRPr sz="4800" b="1" dirty="0">
              <a:solidFill>
                <a:srgbClr val="3F3F3F"/>
              </a:solidFill>
              <a:latin typeface="Calibri"/>
              <a:ea typeface="Calibri"/>
              <a:cs typeface="Calibri"/>
              <a:sym typeface="Calibri"/>
            </a:endParaRPr>
          </a:p>
          <a:p>
            <a:pPr marL="0" indent="0" algn="ctr">
              <a:spcBef>
                <a:spcPts val="1160"/>
              </a:spcBef>
              <a:buNone/>
            </a:pPr>
            <a:endParaRPr sz="4800" b="1" dirty="0">
              <a:solidFill>
                <a:srgbClr val="3F3F3F"/>
              </a:solidFill>
              <a:latin typeface="Calibri"/>
              <a:ea typeface="Calibri"/>
              <a:cs typeface="Calibri"/>
              <a:sym typeface="Calibri"/>
            </a:endParaRPr>
          </a:p>
          <a:p>
            <a:pPr marL="0" indent="0" algn="ctr">
              <a:spcBef>
                <a:spcPts val="1160"/>
              </a:spcBef>
              <a:buClr>
                <a:srgbClr val="3F3F3F"/>
              </a:buClr>
              <a:buNone/>
            </a:pPr>
            <a:r>
              <a:rPr lang="en" sz="4800" b="1" dirty="0">
                <a:solidFill>
                  <a:srgbClr val="3F3F3F"/>
                </a:solidFill>
                <a:latin typeface="Calibri"/>
                <a:ea typeface="Calibri"/>
                <a:cs typeface="Calibri"/>
                <a:sym typeface="Calibri"/>
              </a:rPr>
              <a:t>#HTMM19</a:t>
            </a:r>
            <a:endParaRPr sz="4800" b="1" dirty="0">
              <a:solidFill>
                <a:srgbClr val="3F3F3F"/>
              </a:solidFill>
              <a:latin typeface="Calibri"/>
              <a:ea typeface="Calibri"/>
              <a:cs typeface="Calibri"/>
              <a:sym typeface="Calibri"/>
            </a:endParaRPr>
          </a:p>
          <a:p>
            <a:pPr marL="0" indent="0">
              <a:buNone/>
            </a:pPr>
            <a:endParaRPr dirty="0"/>
          </a:p>
        </p:txBody>
      </p:sp>
      <p:pic>
        <p:nvPicPr>
          <p:cNvPr id="463" name="Google Shape;463;p101"/>
          <p:cNvPicPr preferRelativeResize="0"/>
          <p:nvPr/>
        </p:nvPicPr>
        <p:blipFill rotWithShape="1">
          <a:blip r:embed="rId3">
            <a:alphaModFix/>
          </a:blip>
          <a:srcRect/>
          <a:stretch/>
        </p:blipFill>
        <p:spPr>
          <a:xfrm>
            <a:off x="2775470" y="2553805"/>
            <a:ext cx="1599560" cy="1560590"/>
          </a:xfrm>
          <a:prstGeom prst="rect">
            <a:avLst/>
          </a:prstGeom>
          <a:noFill/>
          <a:ln>
            <a:noFill/>
          </a:ln>
        </p:spPr>
      </p:pic>
    </p:spTree>
    <p:extLst>
      <p:ext uri="{BB962C8B-B14F-4D97-AF65-F5344CB8AC3E}">
        <p14:creationId xmlns:p14="http://schemas.microsoft.com/office/powerpoint/2010/main" val="1948039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102"/>
          <p:cNvSpPr txBox="1">
            <a:spLocks noGrp="1"/>
          </p:cNvSpPr>
          <p:nvPr>
            <p:ph type="title"/>
          </p:nvPr>
        </p:nvSpPr>
        <p:spPr>
          <a:xfrm>
            <a:off x="311700" y="1066800"/>
            <a:ext cx="8153570" cy="732000"/>
          </a:xfrm>
          <a:prstGeom prst="rect">
            <a:avLst/>
          </a:prstGeom>
        </p:spPr>
        <p:txBody>
          <a:bodyPr spcFirstLastPara="1" vert="horz" wrap="square" lIns="91425" tIns="91425" rIns="91425" bIns="91425" rtlCol="0" anchor="t" anchorCtr="0">
            <a:noAutofit/>
          </a:bodyPr>
          <a:lstStyle/>
          <a:p>
            <a:r>
              <a:rPr lang="en" dirty="0"/>
              <a:t>Collaborative Notes in Google</a:t>
            </a:r>
            <a:endParaRPr dirty="0"/>
          </a:p>
        </p:txBody>
      </p:sp>
      <p:sp>
        <p:nvSpPr>
          <p:cNvPr id="469" name="Google Shape;469;p102"/>
          <p:cNvSpPr txBox="1">
            <a:spLocks noGrp="1"/>
          </p:cNvSpPr>
          <p:nvPr>
            <p:ph type="body" idx="1"/>
          </p:nvPr>
        </p:nvSpPr>
        <p:spPr>
          <a:xfrm>
            <a:off x="311700" y="2009725"/>
            <a:ext cx="6527100" cy="3416400"/>
          </a:xfrm>
          <a:prstGeom prst="rect">
            <a:avLst/>
          </a:prstGeom>
        </p:spPr>
        <p:txBody>
          <a:bodyPr spcFirstLastPara="1" vert="horz" wrap="square" lIns="91425" tIns="91425" rIns="91425" bIns="91425" rtlCol="0" anchor="t" anchorCtr="0">
            <a:noAutofit/>
          </a:bodyPr>
          <a:lstStyle/>
          <a:p>
            <a:pPr marL="0" indent="0" algn="ctr">
              <a:buNone/>
            </a:pPr>
            <a:endParaRPr sz="3600" dirty="0">
              <a:latin typeface="Calibri"/>
              <a:ea typeface="Calibri"/>
              <a:cs typeface="Calibri"/>
              <a:sym typeface="Calibri"/>
            </a:endParaRPr>
          </a:p>
          <a:p>
            <a:pPr marL="0" indent="0" algn="ctr">
              <a:buNone/>
            </a:pPr>
            <a:endParaRPr sz="3600" dirty="0">
              <a:latin typeface="Calibri"/>
              <a:ea typeface="Calibri"/>
              <a:cs typeface="Calibri"/>
              <a:sym typeface="Calibri"/>
            </a:endParaRPr>
          </a:p>
          <a:p>
            <a:pPr marL="0" indent="0" algn="ctr">
              <a:buNone/>
            </a:pPr>
            <a:r>
              <a:rPr lang="en-US" sz="3600" dirty="0">
                <a:ea typeface="Calibri"/>
                <a:cs typeface="Calibri"/>
                <a:sym typeface="Calibri"/>
              </a:rPr>
              <a:t>http://</a:t>
            </a:r>
            <a:r>
              <a:rPr lang="en-US" sz="3600" dirty="0" err="1">
                <a:ea typeface="Calibri"/>
                <a:cs typeface="Calibri"/>
                <a:sym typeface="Calibri"/>
              </a:rPr>
              <a:t>bit.ly</a:t>
            </a:r>
            <a:r>
              <a:rPr lang="en-US" sz="3600" dirty="0">
                <a:ea typeface="Calibri"/>
                <a:cs typeface="Calibri"/>
                <a:sym typeface="Calibri"/>
              </a:rPr>
              <a:t>/HTMM2019</a:t>
            </a:r>
            <a:endParaRPr sz="3600" dirty="0">
              <a:latin typeface="Calibri"/>
              <a:ea typeface="Calibri"/>
              <a:cs typeface="Calibri"/>
              <a:sym typeface="Calibri"/>
            </a:endParaRPr>
          </a:p>
        </p:txBody>
      </p:sp>
    </p:spTree>
    <p:extLst>
      <p:ext uri="{BB962C8B-B14F-4D97-AF65-F5344CB8AC3E}">
        <p14:creationId xmlns:p14="http://schemas.microsoft.com/office/powerpoint/2010/main" val="1244954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41B5C-317B-854C-9CFE-8CDF278B379A}"/>
              </a:ext>
            </a:extLst>
          </p:cNvPr>
          <p:cNvSpPr>
            <a:spLocks noGrp="1"/>
          </p:cNvSpPr>
          <p:nvPr>
            <p:ph type="title"/>
          </p:nvPr>
        </p:nvSpPr>
        <p:spPr/>
        <p:txBody>
          <a:bodyPr/>
          <a:lstStyle/>
          <a:p>
            <a:r>
              <a:rPr lang="en-US" dirty="0"/>
              <a:t>hello….</a:t>
            </a:r>
          </a:p>
        </p:txBody>
      </p:sp>
      <p:sp>
        <p:nvSpPr>
          <p:cNvPr id="3" name="Text Placeholder 2">
            <a:extLst>
              <a:ext uri="{FF2B5EF4-FFF2-40B4-BE49-F238E27FC236}">
                <a16:creationId xmlns:a16="http://schemas.microsoft.com/office/drawing/2014/main" id="{112A44FB-65EC-354E-B1A2-4763C6BE592D}"/>
              </a:ext>
            </a:extLst>
          </p:cNvPr>
          <p:cNvSpPr>
            <a:spLocks noGrp="1"/>
          </p:cNvSpPr>
          <p:nvPr>
            <p:ph type="body" idx="1"/>
          </p:nvPr>
        </p:nvSpPr>
        <p:spPr/>
        <p:txBody>
          <a:bodyPr/>
          <a:lstStyle/>
          <a:p>
            <a:r>
              <a:rPr lang="en-US" dirty="0"/>
              <a:t>Mike Furlough </a:t>
            </a:r>
          </a:p>
        </p:txBody>
      </p:sp>
      <p:sp>
        <p:nvSpPr>
          <p:cNvPr id="4" name="Date Placeholder 3">
            <a:extLst>
              <a:ext uri="{FF2B5EF4-FFF2-40B4-BE49-F238E27FC236}">
                <a16:creationId xmlns:a16="http://schemas.microsoft.com/office/drawing/2014/main" id="{887F0F56-0BF0-2546-B538-FFE52AB6B0E0}"/>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19191125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97"/>
          <p:cNvSpPr txBox="1">
            <a:spLocks noGrp="1"/>
          </p:cNvSpPr>
          <p:nvPr>
            <p:ph type="title"/>
          </p:nvPr>
        </p:nvSpPr>
        <p:spPr/>
        <p:txBody>
          <a:bodyPr>
            <a:normAutofit/>
          </a:bodyPr>
          <a:lstStyle/>
          <a:p>
            <a:pPr lvl="0"/>
            <a:r>
              <a:rPr lang="en-US" dirty="0"/>
              <a:t>2019 Member Meeting Program Planning Committee</a:t>
            </a:r>
          </a:p>
        </p:txBody>
      </p:sp>
      <p:sp>
        <p:nvSpPr>
          <p:cNvPr id="438" name="Google Shape;438;p97"/>
          <p:cNvSpPr txBox="1">
            <a:spLocks noGrp="1"/>
          </p:cNvSpPr>
          <p:nvPr>
            <p:ph idx="1"/>
          </p:nvPr>
        </p:nvSpPr>
        <p:spPr>
          <a:xfrm>
            <a:off x="822960" y="1845735"/>
            <a:ext cx="7543800" cy="4023360"/>
          </a:xfrm>
        </p:spPr>
        <p:txBody>
          <a:bodyPr anchor="t">
            <a:normAutofit fontScale="25000" lnSpcReduction="20000"/>
          </a:bodyPr>
          <a:lstStyle/>
          <a:p>
            <a:pPr>
              <a:lnSpc>
                <a:spcPct val="110000"/>
              </a:lnSpc>
            </a:pPr>
            <a:r>
              <a:rPr lang="en-US" sz="7200" dirty="0">
                <a:sym typeface="Calibri"/>
              </a:rPr>
              <a:t>Kenning Arlitsch, Montana State University</a:t>
            </a:r>
          </a:p>
          <a:p>
            <a:pPr>
              <a:lnSpc>
                <a:spcPct val="110000"/>
              </a:lnSpc>
            </a:pPr>
            <a:r>
              <a:rPr lang="en-US" sz="7200" dirty="0">
                <a:sym typeface="Calibri"/>
              </a:rPr>
              <a:t>Lisa Carter, University of Wisconsin-Madison</a:t>
            </a:r>
          </a:p>
          <a:p>
            <a:pPr>
              <a:lnSpc>
                <a:spcPct val="110000"/>
              </a:lnSpc>
            </a:pPr>
            <a:r>
              <a:rPr lang="en-US" sz="7200" dirty="0">
                <a:sym typeface="Calibri"/>
              </a:rPr>
              <a:t>Maria </a:t>
            </a:r>
            <a:r>
              <a:rPr lang="en-US" sz="7200" dirty="0" err="1">
                <a:sym typeface="Calibri"/>
              </a:rPr>
              <a:t>Estorino</a:t>
            </a:r>
            <a:r>
              <a:rPr lang="en-US" sz="7200" dirty="0">
                <a:sym typeface="Calibri"/>
              </a:rPr>
              <a:t>, University of North Carolina at Chapel Hill</a:t>
            </a:r>
          </a:p>
          <a:p>
            <a:pPr>
              <a:lnSpc>
                <a:spcPct val="110000"/>
              </a:lnSpc>
            </a:pPr>
            <a:r>
              <a:rPr lang="en-US" sz="7200" dirty="0">
                <a:sym typeface="Calibri"/>
              </a:rPr>
              <a:t>Frances </a:t>
            </a:r>
            <a:r>
              <a:rPr lang="en-US" sz="7200" dirty="0" err="1">
                <a:sym typeface="Calibri"/>
              </a:rPr>
              <a:t>Maloy</a:t>
            </a:r>
            <a:r>
              <a:rPr lang="en-US" sz="7200" dirty="0">
                <a:sym typeface="Calibri"/>
              </a:rPr>
              <a:t>, Union College</a:t>
            </a:r>
          </a:p>
          <a:p>
            <a:pPr>
              <a:lnSpc>
                <a:spcPct val="110000"/>
              </a:lnSpc>
            </a:pPr>
            <a:r>
              <a:rPr lang="en-US" sz="7200" dirty="0">
                <a:sym typeface="Calibri"/>
              </a:rPr>
              <a:t>Wade Wyckoff, McMaster University</a:t>
            </a:r>
          </a:p>
          <a:p>
            <a:pPr>
              <a:lnSpc>
                <a:spcPct val="110000"/>
              </a:lnSpc>
            </a:pPr>
            <a:r>
              <a:rPr lang="en-US" sz="7200" dirty="0">
                <a:sym typeface="Calibri"/>
              </a:rPr>
              <a:t>Mike Furlough, HathiTrust,</a:t>
            </a:r>
          </a:p>
          <a:p>
            <a:pPr>
              <a:lnSpc>
                <a:spcPct val="110000"/>
              </a:lnSpc>
            </a:pPr>
            <a:r>
              <a:rPr lang="en-US" sz="7200" dirty="0">
                <a:sym typeface="Calibri"/>
              </a:rPr>
              <a:t>Jessica Rohr, HathiTrust</a:t>
            </a:r>
          </a:p>
          <a:p>
            <a:pPr>
              <a:lnSpc>
                <a:spcPct val="110000"/>
              </a:lnSpc>
            </a:pPr>
            <a:r>
              <a:rPr lang="en-US" sz="7200" dirty="0">
                <a:sym typeface="Calibri"/>
              </a:rPr>
              <a:t>Melissa Stewart, HathiTrust</a:t>
            </a:r>
          </a:p>
          <a:p>
            <a:pPr>
              <a:lnSpc>
                <a:spcPct val="110000"/>
              </a:lnSpc>
            </a:pPr>
            <a:r>
              <a:rPr lang="en-US" sz="7200" dirty="0">
                <a:sym typeface="Calibri"/>
              </a:rPr>
              <a:t>Heather </a:t>
            </a:r>
            <a:r>
              <a:rPr lang="en-US" sz="7200" dirty="0" err="1">
                <a:sym typeface="Calibri"/>
              </a:rPr>
              <a:t>Weltin</a:t>
            </a:r>
            <a:r>
              <a:rPr lang="en-US" sz="7200" dirty="0">
                <a:sym typeface="Calibri"/>
              </a:rPr>
              <a:t>, HathiTrust</a:t>
            </a:r>
          </a:p>
          <a:p>
            <a:pPr>
              <a:lnSpc>
                <a:spcPct val="110000"/>
              </a:lnSpc>
            </a:pPr>
            <a:br>
              <a:rPr lang="en-US" dirty="0">
                <a:sym typeface="Calibri"/>
              </a:rPr>
            </a:br>
            <a:endParaRPr lang="en-US" dirty="0">
              <a:sym typeface="Calibri"/>
            </a:endParaRPr>
          </a:p>
        </p:txBody>
      </p:sp>
      <p:sp>
        <p:nvSpPr>
          <p:cNvPr id="2" name="Date Placeholder 1">
            <a:extLst>
              <a:ext uri="{FF2B5EF4-FFF2-40B4-BE49-F238E27FC236}">
                <a16:creationId xmlns:a16="http://schemas.microsoft.com/office/drawing/2014/main" id="{567DB00E-D0C7-B44A-80D3-F7B1ABDA3E1A}"/>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30111740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1DB50-626E-E646-87E5-3928787137B2}"/>
              </a:ext>
            </a:extLst>
          </p:cNvPr>
          <p:cNvSpPr>
            <a:spLocks noGrp="1"/>
          </p:cNvSpPr>
          <p:nvPr>
            <p:ph type="title"/>
          </p:nvPr>
        </p:nvSpPr>
        <p:spPr/>
        <p:txBody>
          <a:bodyPr/>
          <a:lstStyle/>
          <a:p>
            <a:r>
              <a:rPr lang="en-US" dirty="0"/>
              <a:t>Welcome new members! </a:t>
            </a:r>
          </a:p>
        </p:txBody>
      </p:sp>
      <p:sp>
        <p:nvSpPr>
          <p:cNvPr id="3" name="Content Placeholder 2">
            <a:extLst>
              <a:ext uri="{FF2B5EF4-FFF2-40B4-BE49-F238E27FC236}">
                <a16:creationId xmlns:a16="http://schemas.microsoft.com/office/drawing/2014/main" id="{F5FAB8CB-7578-4146-85F3-40644495D80F}"/>
              </a:ext>
            </a:extLst>
          </p:cNvPr>
          <p:cNvSpPr>
            <a:spLocks noGrp="1"/>
          </p:cNvSpPr>
          <p:nvPr>
            <p:ph sz="half" idx="1"/>
          </p:nvPr>
        </p:nvSpPr>
        <p:spPr/>
        <p:txBody>
          <a:bodyPr>
            <a:normAutofit/>
          </a:bodyPr>
          <a:lstStyle/>
          <a:p>
            <a:r>
              <a:rPr lang="en-US" dirty="0"/>
              <a:t>Australian National University </a:t>
            </a:r>
          </a:p>
          <a:p>
            <a:r>
              <a:rPr lang="en-US" dirty="0"/>
              <a:t>Clemson University</a:t>
            </a:r>
          </a:p>
          <a:p>
            <a:r>
              <a:rPr lang="en-US" dirty="0"/>
              <a:t>Lehigh University</a:t>
            </a:r>
          </a:p>
          <a:p>
            <a:r>
              <a:rPr lang="en-US" dirty="0"/>
              <a:t>Monash University </a:t>
            </a:r>
          </a:p>
          <a:p>
            <a:r>
              <a:rPr lang="en-US" dirty="0"/>
              <a:t>Queen’s University </a:t>
            </a:r>
          </a:p>
          <a:p>
            <a:r>
              <a:rPr lang="en-US" dirty="0"/>
              <a:t>San José State University</a:t>
            </a:r>
          </a:p>
          <a:p>
            <a:r>
              <a:rPr lang="en-US" dirty="0"/>
              <a:t>University of Auckland</a:t>
            </a:r>
          </a:p>
          <a:p>
            <a:endParaRPr lang="en-US" dirty="0"/>
          </a:p>
          <a:p>
            <a:endParaRPr lang="en-US" dirty="0"/>
          </a:p>
        </p:txBody>
      </p:sp>
      <p:sp>
        <p:nvSpPr>
          <p:cNvPr id="4" name="Content Placeholder 3">
            <a:extLst>
              <a:ext uri="{FF2B5EF4-FFF2-40B4-BE49-F238E27FC236}">
                <a16:creationId xmlns:a16="http://schemas.microsoft.com/office/drawing/2014/main" id="{82AD9F58-FA46-FB42-9A6F-A01A572968FF}"/>
              </a:ext>
            </a:extLst>
          </p:cNvPr>
          <p:cNvSpPr>
            <a:spLocks noGrp="1"/>
          </p:cNvSpPr>
          <p:nvPr>
            <p:ph sz="half" idx="2"/>
          </p:nvPr>
        </p:nvSpPr>
        <p:spPr/>
        <p:txBody>
          <a:bodyPr>
            <a:normAutofit/>
          </a:bodyPr>
          <a:lstStyle/>
          <a:p>
            <a:r>
              <a:rPr lang="en-US" dirty="0"/>
              <a:t>University of Kentucky</a:t>
            </a:r>
          </a:p>
          <a:p>
            <a:r>
              <a:rPr lang="en-US" dirty="0"/>
              <a:t>University of New Hampshire</a:t>
            </a:r>
          </a:p>
          <a:p>
            <a:r>
              <a:rPr lang="en-US" dirty="0"/>
              <a:t>University of North Texas</a:t>
            </a:r>
          </a:p>
          <a:p>
            <a:r>
              <a:rPr lang="en-US" dirty="0"/>
              <a:t>University of South Carolina </a:t>
            </a:r>
          </a:p>
          <a:p>
            <a:r>
              <a:rPr lang="en-US" dirty="0"/>
              <a:t>University of Southern California</a:t>
            </a:r>
          </a:p>
          <a:p>
            <a:r>
              <a:rPr lang="en-US" dirty="0"/>
              <a:t>University of Sydney</a:t>
            </a:r>
          </a:p>
        </p:txBody>
      </p:sp>
      <p:sp>
        <p:nvSpPr>
          <p:cNvPr id="5" name="Date Placeholder 4">
            <a:extLst>
              <a:ext uri="{FF2B5EF4-FFF2-40B4-BE49-F238E27FC236}">
                <a16:creationId xmlns:a16="http://schemas.microsoft.com/office/drawing/2014/main" id="{5098DC03-A62E-5F4B-86BA-E73809EA695F}"/>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1337570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35DBDC0-0810-194E-A864-34A039963368}"/>
              </a:ext>
            </a:extLst>
          </p:cNvPr>
          <p:cNvSpPr>
            <a:spLocks noGrp="1"/>
          </p:cNvSpPr>
          <p:nvPr>
            <p:ph type="title"/>
          </p:nvPr>
        </p:nvSpPr>
        <p:spPr/>
        <p:txBody>
          <a:bodyPr/>
          <a:lstStyle/>
          <a:p>
            <a:r>
              <a:rPr lang="en-US" dirty="0"/>
              <a:t>Direction</a:t>
            </a:r>
          </a:p>
        </p:txBody>
      </p:sp>
      <p:sp>
        <p:nvSpPr>
          <p:cNvPr id="9" name="Text Placeholder 8">
            <a:extLst>
              <a:ext uri="{FF2B5EF4-FFF2-40B4-BE49-F238E27FC236}">
                <a16:creationId xmlns:a16="http://schemas.microsoft.com/office/drawing/2014/main" id="{0D3AB9E9-FB68-9642-B8F6-463063154B2E}"/>
              </a:ext>
            </a:extLst>
          </p:cNvPr>
          <p:cNvSpPr>
            <a:spLocks noGrp="1"/>
          </p:cNvSpPr>
          <p:nvPr>
            <p:ph type="body" idx="1"/>
          </p:nvPr>
        </p:nvSpPr>
        <p:spPr/>
        <p:txBody>
          <a:bodyPr/>
          <a:lstStyle/>
          <a:p>
            <a:r>
              <a:rPr lang="en-US" dirty="0"/>
              <a:t>Mike Furlough</a:t>
            </a:r>
          </a:p>
        </p:txBody>
      </p:sp>
      <p:sp>
        <p:nvSpPr>
          <p:cNvPr id="2" name="Date Placeholder 1">
            <a:extLst>
              <a:ext uri="{FF2B5EF4-FFF2-40B4-BE49-F238E27FC236}">
                <a16:creationId xmlns:a16="http://schemas.microsoft.com/office/drawing/2014/main" id="{4474C91A-A8D3-7D4E-8D2C-072D6A78388C}"/>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610498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90"/>
          <p:cNvSpPr txBox="1">
            <a:spLocks noGrp="1"/>
          </p:cNvSpPr>
          <p:nvPr>
            <p:ph type="title"/>
          </p:nvPr>
        </p:nvSpPr>
        <p:spPr>
          <a:prstGeom prst="rect">
            <a:avLst/>
          </a:prstGeom>
        </p:spPr>
        <p:txBody>
          <a:bodyPr spcFirstLastPara="1" vert="horz" wrap="square" lIns="91425" tIns="91425" rIns="91425" bIns="91425" rtlCol="0" anchor="t" anchorCtr="0">
            <a:noAutofit/>
          </a:bodyPr>
          <a:lstStyle/>
          <a:p>
            <a:r>
              <a:rPr lang="en" dirty="0"/>
              <a:t>Agenda: Morning  </a:t>
            </a:r>
            <a:endParaRPr dirty="0"/>
          </a:p>
        </p:txBody>
      </p:sp>
      <p:sp>
        <p:nvSpPr>
          <p:cNvPr id="391" name="Google Shape;391;p90"/>
          <p:cNvSpPr txBox="1">
            <a:spLocks noGrp="1"/>
          </p:cNvSpPr>
          <p:nvPr>
            <p:ph idx="1"/>
          </p:nvPr>
        </p:nvSpPr>
        <p:spPr>
          <a:xfrm>
            <a:off x="822960" y="1845735"/>
            <a:ext cx="7543800" cy="4023360"/>
          </a:xfrm>
          <a:prstGeom prst="rect">
            <a:avLst/>
          </a:prstGeom>
        </p:spPr>
        <p:txBody>
          <a:bodyPr spcFirstLastPara="1" vert="horz" wrap="square" lIns="91425" tIns="91425" rIns="91425" bIns="91425" rtlCol="0" anchor="t" anchorCtr="0">
            <a:noAutofit/>
          </a:bodyPr>
          <a:lstStyle/>
          <a:p>
            <a:pPr marL="0" indent="0">
              <a:lnSpc>
                <a:spcPct val="115000"/>
              </a:lnSpc>
              <a:spcBef>
                <a:spcPts val="0"/>
              </a:spcBef>
              <a:buNone/>
            </a:pPr>
            <a:r>
              <a:rPr lang="en" sz="1800" dirty="0">
                <a:solidFill>
                  <a:srgbClr val="4F4F4F"/>
                </a:solidFill>
                <a:latin typeface="Calibri"/>
                <a:ea typeface="Calibri"/>
                <a:cs typeface="Calibri"/>
                <a:sym typeface="Calibri"/>
              </a:rPr>
              <a:t>9:00am    Welcome and Introductions </a:t>
            </a:r>
            <a:endParaRPr sz="1800" dirty="0">
              <a:solidFill>
                <a:srgbClr val="4F4F4F"/>
              </a:solidFill>
              <a:latin typeface="Calibri"/>
              <a:ea typeface="Calibri"/>
              <a:cs typeface="Calibri"/>
              <a:sym typeface="Calibri"/>
            </a:endParaRPr>
          </a:p>
          <a:p>
            <a:pPr indent="0">
              <a:lnSpc>
                <a:spcPct val="115000"/>
              </a:lnSpc>
              <a:spcBef>
                <a:spcPts val="0"/>
              </a:spcBef>
              <a:buNone/>
            </a:pPr>
            <a:r>
              <a:rPr lang="en" sz="1600" b="1" dirty="0">
                <a:solidFill>
                  <a:srgbClr val="4F4F4F"/>
                </a:solidFill>
                <a:latin typeface="Calibri"/>
                <a:ea typeface="Calibri"/>
                <a:cs typeface="Calibri"/>
                <a:sym typeface="Calibri"/>
              </a:rPr>
              <a:t>	Günter Waibel, </a:t>
            </a:r>
            <a:r>
              <a:rPr lang="en-US" sz="1600" b="1" dirty="0"/>
              <a:t>California Digital Library</a:t>
            </a:r>
            <a:r>
              <a:rPr lang="en" sz="1600" b="1" dirty="0">
                <a:solidFill>
                  <a:srgbClr val="4F4F4F"/>
                </a:solidFill>
                <a:latin typeface="Calibri"/>
                <a:ea typeface="Calibri"/>
                <a:cs typeface="Calibri"/>
                <a:sym typeface="Calibri"/>
              </a:rPr>
              <a:t> and Chair, HathiTrust Board of 	Governors</a:t>
            </a:r>
            <a:endParaRPr sz="1600" b="1" dirty="0">
              <a:solidFill>
                <a:srgbClr val="4F4F4F"/>
              </a:solidFill>
              <a:latin typeface="Calibri"/>
              <a:ea typeface="Calibri"/>
              <a:cs typeface="Calibri"/>
              <a:sym typeface="Calibri"/>
            </a:endParaRPr>
          </a:p>
          <a:p>
            <a:pPr marL="0" indent="0">
              <a:lnSpc>
                <a:spcPct val="115000"/>
              </a:lnSpc>
              <a:spcBef>
                <a:spcPts val="600"/>
              </a:spcBef>
              <a:buNone/>
            </a:pPr>
            <a:r>
              <a:rPr lang="en" sz="1800" dirty="0">
                <a:solidFill>
                  <a:srgbClr val="4F4F4F"/>
                </a:solidFill>
                <a:latin typeface="Calibri"/>
                <a:ea typeface="Calibri"/>
                <a:cs typeface="Calibri"/>
                <a:sym typeface="Calibri"/>
              </a:rPr>
              <a:t>9:15am    Report to Members</a:t>
            </a:r>
            <a:endParaRPr dirty="0">
              <a:solidFill>
                <a:srgbClr val="4F4F4F"/>
              </a:solidFill>
              <a:latin typeface="Calibri"/>
              <a:ea typeface="Calibri"/>
              <a:cs typeface="Calibri"/>
              <a:sym typeface="Calibri"/>
            </a:endParaRPr>
          </a:p>
          <a:p>
            <a:pPr indent="0">
              <a:lnSpc>
                <a:spcPct val="115000"/>
              </a:lnSpc>
              <a:spcBef>
                <a:spcPts val="0"/>
              </a:spcBef>
              <a:buNone/>
            </a:pPr>
            <a:r>
              <a:rPr lang="en" sz="1600" b="1" dirty="0">
                <a:solidFill>
                  <a:srgbClr val="4F4F4F"/>
                </a:solidFill>
                <a:latin typeface="Calibri"/>
                <a:ea typeface="Calibri"/>
                <a:cs typeface="Calibri"/>
                <a:sym typeface="Calibri"/>
              </a:rPr>
              <a:t>	Mike Furlough, Executive Director</a:t>
            </a:r>
            <a:endParaRPr sz="1600" b="1" dirty="0">
              <a:solidFill>
                <a:srgbClr val="4F4F4F"/>
              </a:solidFill>
              <a:latin typeface="Calibri"/>
              <a:ea typeface="Calibri"/>
              <a:cs typeface="Calibri"/>
              <a:sym typeface="Calibri"/>
            </a:endParaRPr>
          </a:p>
          <a:p>
            <a:pPr marL="0" indent="0">
              <a:lnSpc>
                <a:spcPct val="115000"/>
              </a:lnSpc>
              <a:spcBef>
                <a:spcPts val="600"/>
              </a:spcBef>
              <a:buNone/>
            </a:pPr>
            <a:r>
              <a:rPr lang="en" sz="1800" dirty="0">
                <a:solidFill>
                  <a:srgbClr val="4F4F4F"/>
                </a:solidFill>
                <a:latin typeface="Calibri"/>
                <a:ea typeface="Calibri"/>
                <a:cs typeface="Calibri"/>
                <a:sym typeface="Calibri"/>
              </a:rPr>
              <a:t>9:45am    2019 Budget &amp; Fee Model Changes</a:t>
            </a:r>
            <a:endParaRPr sz="1800" dirty="0">
              <a:solidFill>
                <a:srgbClr val="4F4F4F"/>
              </a:solidFill>
              <a:latin typeface="Calibri"/>
              <a:ea typeface="Calibri"/>
              <a:cs typeface="Calibri"/>
              <a:sym typeface="Calibri"/>
            </a:endParaRPr>
          </a:p>
          <a:p>
            <a:pPr indent="0">
              <a:lnSpc>
                <a:spcPct val="115000"/>
              </a:lnSpc>
              <a:spcBef>
                <a:spcPts val="0"/>
              </a:spcBef>
              <a:buNone/>
            </a:pPr>
            <a:r>
              <a:rPr lang="en" sz="1600" dirty="0">
                <a:solidFill>
                  <a:srgbClr val="4F4F4F"/>
                </a:solidFill>
                <a:latin typeface="Calibri"/>
                <a:ea typeface="Calibri"/>
                <a:cs typeface="Calibri"/>
                <a:sym typeface="Calibri"/>
              </a:rPr>
              <a:t>	</a:t>
            </a:r>
            <a:r>
              <a:rPr lang="en" sz="1600" b="1" dirty="0">
                <a:solidFill>
                  <a:srgbClr val="4F4F4F"/>
                </a:solidFill>
                <a:latin typeface="Calibri"/>
                <a:ea typeface="Calibri"/>
                <a:cs typeface="Calibri"/>
                <a:sym typeface="Calibri"/>
              </a:rPr>
              <a:t>Kenning </a:t>
            </a:r>
            <a:r>
              <a:rPr lang="en" sz="1600" b="1" dirty="0" err="1">
                <a:solidFill>
                  <a:srgbClr val="4F4F4F"/>
                </a:solidFill>
                <a:latin typeface="Calibri"/>
                <a:ea typeface="Calibri"/>
                <a:cs typeface="Calibri"/>
                <a:sym typeface="Calibri"/>
              </a:rPr>
              <a:t>Arlitsch</a:t>
            </a:r>
            <a:r>
              <a:rPr lang="en" sz="1600" b="1" dirty="0">
                <a:solidFill>
                  <a:srgbClr val="4F4F4F"/>
                </a:solidFill>
                <a:latin typeface="Calibri"/>
                <a:ea typeface="Calibri"/>
                <a:cs typeface="Calibri"/>
                <a:sym typeface="Calibri"/>
              </a:rPr>
              <a:t>, Montana State University and Incoming Chair, </a:t>
            </a:r>
            <a:r>
              <a:rPr lang="en" sz="1600" b="1" dirty="0" err="1">
                <a:solidFill>
                  <a:srgbClr val="4F4F4F"/>
                </a:solidFill>
                <a:latin typeface="Calibri"/>
                <a:ea typeface="Calibri"/>
                <a:cs typeface="Calibri"/>
                <a:sym typeface="Calibri"/>
              </a:rPr>
              <a:t>HathiTrust</a:t>
            </a:r>
            <a:r>
              <a:rPr lang="en" sz="1600" b="1" dirty="0">
                <a:solidFill>
                  <a:srgbClr val="4F4F4F"/>
                </a:solidFill>
                <a:latin typeface="Calibri"/>
                <a:ea typeface="Calibri"/>
                <a:cs typeface="Calibri"/>
                <a:sym typeface="Calibri"/>
              </a:rPr>
              <a:t> 	Board of  Governors</a:t>
            </a:r>
            <a:endParaRPr sz="1600" b="1" dirty="0">
              <a:solidFill>
                <a:srgbClr val="4F4F4F"/>
              </a:solidFill>
              <a:latin typeface="Calibri"/>
              <a:ea typeface="Calibri"/>
              <a:cs typeface="Calibri"/>
              <a:sym typeface="Calibri"/>
            </a:endParaRPr>
          </a:p>
          <a:p>
            <a:pPr marL="0" indent="0">
              <a:lnSpc>
                <a:spcPct val="115000"/>
              </a:lnSpc>
              <a:spcBef>
                <a:spcPts val="600"/>
              </a:spcBef>
              <a:buNone/>
            </a:pPr>
            <a:r>
              <a:rPr lang="en" sz="1800" dirty="0">
                <a:solidFill>
                  <a:srgbClr val="4F4F4F"/>
                </a:solidFill>
                <a:latin typeface="Calibri"/>
                <a:ea typeface="Calibri"/>
                <a:cs typeface="Calibri"/>
                <a:sym typeface="Calibri"/>
              </a:rPr>
              <a:t>10:05am 	</a:t>
            </a:r>
            <a:r>
              <a:rPr lang="en-US" sz="1800" dirty="0" err="1">
                <a:solidFill>
                  <a:srgbClr val="4F4F4F"/>
                </a:solidFill>
                <a:latin typeface="Calibri"/>
                <a:ea typeface="Calibri"/>
                <a:cs typeface="Calibri"/>
                <a:sym typeface="Calibri"/>
              </a:rPr>
              <a:t>HathiTrust</a:t>
            </a:r>
            <a:r>
              <a:rPr lang="en-US" sz="1800" dirty="0">
                <a:solidFill>
                  <a:srgbClr val="4F4F4F"/>
                </a:solidFill>
                <a:latin typeface="Calibri"/>
                <a:ea typeface="Calibri"/>
                <a:cs typeface="Calibri"/>
                <a:sym typeface="Calibri"/>
              </a:rPr>
              <a:t> Research Center: Progress and Plans in Phase 2</a:t>
            </a:r>
            <a:endParaRPr sz="1800" dirty="0">
              <a:solidFill>
                <a:srgbClr val="4F4F4F"/>
              </a:solidFill>
              <a:latin typeface="Calibri"/>
              <a:ea typeface="Calibri"/>
              <a:cs typeface="Calibri"/>
              <a:sym typeface="Calibri"/>
            </a:endParaRPr>
          </a:p>
          <a:p>
            <a:pPr indent="0">
              <a:lnSpc>
                <a:spcPct val="115000"/>
              </a:lnSpc>
              <a:spcBef>
                <a:spcPts val="0"/>
              </a:spcBef>
              <a:buNone/>
            </a:pPr>
            <a:r>
              <a:rPr lang="en" sz="1600" dirty="0">
                <a:solidFill>
                  <a:srgbClr val="4F4F4F"/>
                </a:solidFill>
                <a:latin typeface="Calibri"/>
                <a:ea typeface="Calibri"/>
                <a:cs typeface="Calibri"/>
                <a:sym typeface="Calibri"/>
              </a:rPr>
              <a:t>	</a:t>
            </a:r>
            <a:r>
              <a:rPr lang="en-US" sz="1600" b="1" dirty="0">
                <a:solidFill>
                  <a:srgbClr val="4F4F4F"/>
                </a:solidFill>
                <a:latin typeface="Calibri"/>
                <a:ea typeface="Calibri"/>
                <a:cs typeface="Calibri"/>
                <a:sym typeface="Calibri"/>
              </a:rPr>
              <a:t>Eleanor Koehl, Digital Scholarship Librarian/Associate Director of Outreach 	and Education for HTRC</a:t>
            </a:r>
            <a:endParaRPr sz="1600" b="1" dirty="0">
              <a:solidFill>
                <a:srgbClr val="4F4F4F"/>
              </a:solidFill>
              <a:latin typeface="Calibri"/>
              <a:ea typeface="Calibri"/>
              <a:cs typeface="Calibri"/>
              <a:sym typeface="Calibri"/>
            </a:endParaRPr>
          </a:p>
          <a:p>
            <a:pPr marL="0" indent="0">
              <a:spcBef>
                <a:spcPts val="600"/>
              </a:spcBef>
              <a:buClr>
                <a:schemeClr val="dk1"/>
              </a:buClr>
              <a:buSzPts val="1100"/>
              <a:buNone/>
            </a:pPr>
            <a:r>
              <a:rPr lang="en" sz="1800" dirty="0">
                <a:solidFill>
                  <a:srgbClr val="4F4F4F"/>
                </a:solidFill>
                <a:latin typeface="Calibri"/>
                <a:ea typeface="Calibri"/>
                <a:cs typeface="Calibri"/>
                <a:sym typeface="Calibri"/>
              </a:rPr>
              <a:t>10:35am  BREAK (15 min)</a:t>
            </a:r>
            <a:endParaRPr dirty="0">
              <a:latin typeface="Calibri"/>
              <a:ea typeface="Calibri"/>
              <a:cs typeface="Calibri"/>
              <a:sym typeface="Calibri"/>
            </a:endParaRPr>
          </a:p>
        </p:txBody>
      </p:sp>
      <p:sp>
        <p:nvSpPr>
          <p:cNvPr id="2" name="Date Placeholder 1">
            <a:extLst>
              <a:ext uri="{FF2B5EF4-FFF2-40B4-BE49-F238E27FC236}">
                <a16:creationId xmlns:a16="http://schemas.microsoft.com/office/drawing/2014/main" id="{6A2B7336-54C4-0F44-A010-67BCC8B8D604}"/>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13632981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35D67B43-F735-7C45-86FB-436DA00A1F12}"/>
              </a:ext>
            </a:extLst>
          </p:cNvPr>
          <p:cNvGraphicFramePr/>
          <p:nvPr/>
        </p:nvGraphicFramePr>
        <p:xfrm>
          <a:off x="718207" y="6815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66800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8943E0B-5FCC-1746-9DFE-A29708381136}"/>
              </a:ext>
            </a:extLst>
          </p:cNvPr>
          <p:cNvSpPr>
            <a:spLocks noGrp="1"/>
          </p:cNvSpPr>
          <p:nvPr>
            <p:ph idx="4294967295"/>
          </p:nvPr>
        </p:nvSpPr>
        <p:spPr>
          <a:xfrm>
            <a:off x="800100" y="0"/>
            <a:ext cx="7543800" cy="6257365"/>
          </a:xfrm>
        </p:spPr>
        <p:txBody>
          <a:bodyPr>
            <a:normAutofit/>
          </a:bodyPr>
          <a:lstStyle/>
          <a:p>
            <a:pPr algn="ctr"/>
            <a:br>
              <a:rPr lang="en-US" sz="3200" dirty="0">
                <a:latin typeface="Garamond" panose="02020404030301010803" pitchFamily="18" charset="0"/>
              </a:rPr>
            </a:br>
            <a:r>
              <a:rPr lang="en-US" sz="3200" dirty="0">
                <a:latin typeface="Garamond" panose="02020404030301010803" pitchFamily="18" charset="0"/>
              </a:rPr>
              <a:t>HathiTrust</a:t>
            </a:r>
          </a:p>
          <a:p>
            <a:pPr algn="ctr"/>
            <a:r>
              <a:rPr lang="en-US" sz="3200" dirty="0">
                <a:latin typeface="Garamond" panose="02020404030301010803" pitchFamily="18" charset="0"/>
              </a:rPr>
              <a:t> </a:t>
            </a:r>
          </a:p>
          <a:p>
            <a:pPr algn="ctr"/>
            <a:r>
              <a:rPr lang="en-US" sz="3200" dirty="0">
                <a:latin typeface="Garamond" panose="02020404030301010803" pitchFamily="18" charset="0"/>
              </a:rPr>
              <a:t>Driving </a:t>
            </a:r>
          </a:p>
          <a:p>
            <a:pPr algn="ctr"/>
            <a:r>
              <a:rPr lang="en-US" sz="3200" dirty="0">
                <a:latin typeface="Garamond" panose="02020404030301010803" pitchFamily="18" charset="0"/>
              </a:rPr>
              <a:t>and </a:t>
            </a:r>
          </a:p>
          <a:p>
            <a:pPr algn="ctr"/>
            <a:r>
              <a:rPr lang="en-US" sz="3200" dirty="0">
                <a:latin typeface="Garamond" panose="02020404030301010803" pitchFamily="18" charset="0"/>
              </a:rPr>
              <a:t>Supporting Change </a:t>
            </a:r>
          </a:p>
          <a:p>
            <a:pPr algn="ctr"/>
            <a:r>
              <a:rPr lang="en-US" sz="3200" dirty="0">
                <a:latin typeface="Garamond" panose="02020404030301010803" pitchFamily="18" charset="0"/>
              </a:rPr>
              <a:t>in the </a:t>
            </a:r>
          </a:p>
          <a:p>
            <a:pPr algn="ctr"/>
            <a:r>
              <a:rPr lang="en-US" sz="3200" dirty="0">
                <a:latin typeface="Garamond" panose="02020404030301010803" pitchFamily="18" charset="0"/>
              </a:rPr>
              <a:t>Research Ecosystem</a:t>
            </a:r>
          </a:p>
          <a:p>
            <a:endParaRPr lang="en-US" dirty="0"/>
          </a:p>
        </p:txBody>
      </p:sp>
    </p:spTree>
    <p:extLst>
      <p:ext uri="{BB962C8B-B14F-4D97-AF65-F5344CB8AC3E}">
        <p14:creationId xmlns:p14="http://schemas.microsoft.com/office/powerpoint/2010/main" val="20577244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1BFCE9-DAC0-B44E-BC8B-13DA4E904518}"/>
              </a:ext>
            </a:extLst>
          </p:cNvPr>
          <p:cNvSpPr>
            <a:spLocks noGrp="1"/>
          </p:cNvSpPr>
          <p:nvPr>
            <p:ph idx="4294967295"/>
          </p:nvPr>
        </p:nvSpPr>
        <p:spPr>
          <a:xfrm>
            <a:off x="-11151" y="0"/>
            <a:ext cx="9144000" cy="6348248"/>
          </a:xfrm>
        </p:spPr>
        <p:txBody>
          <a:bodyPr>
            <a:normAutofit fontScale="92500" lnSpcReduction="20000"/>
          </a:bodyPr>
          <a:lstStyle/>
          <a:p>
            <a:pPr algn="just">
              <a:lnSpc>
                <a:spcPct val="120000"/>
              </a:lnSpc>
            </a:pPr>
            <a:r>
              <a:rPr lang="en-US" sz="1400" dirty="0"/>
              <a:t>* Updates on print disability and HTRC initiatives   * Future development of the Research Center         * How can libraries promote the HT corpus and services and increase use.  * How can we better educate faculty and graduate students about use of data?  * What developments might be anticipated to integrate the Marrakesh Agreement into an increasingly open delivery of assets?  * We would be curious to hear more about what HathiTrust is doing to change the print holdings information process (currently suspended for 2019 “in order to identify and implement workflow and infrastructure improvements”) and if/how this might affect their ability to reinstate a Section 108 access mechanism for partner libraries, among other things.      * So my question is: what do we want to change and how do we want to change it?   * How does HathiTrust see itself in SPARC's Invest in Open Infrastructure Initiative announced earlier this summer? As libraries are asked to support more and more community led infrastructure projects, is there a way for HathiTrust to lead on demonstrating what sustainable practices and governance structures can actually look like?   * I am interested in the topic of Hathi serving as a hub for unique research collections contributed by members and how members could assist in advancing that vision  * More on future projects and directions for the organization and member institutions   * How can we leverage the power of the HathiTrust collaborative to maximize benefit at our home institutions?   * I want to be sure we are supporting HathiTrust in all initiatives, including print archiving and donating content. In other words, I want to be sure we are doing what we should as a member.   * Are institutional repositories no longer strategic? Or would it be different if there were the equivalent of HT for IRs?  * How can we leverage and grow corpus in support of teaching and learning?  * How do we identify which change to drive        * Changes to interoperability of the infrastructure and system to system calling * How does this question align with each of the HathiTrust's Strategic Directions.  * What developments are underway (governmental, outreach, other) to develop an increasingly international partnership?  * What can HathiTrust do to support a more inclusive academy? Creation of collections or data capsules highlighting on the history of underrepresented groups, or create fellowships and grants focused on creating a more diverse library/researcher workforce? The Colored Conventions Project at the University of Delaware and African American Digital Humanities at MITH are both models in this area. * Could the HathiTrust digital corpus be used to support controlled digital lending? * How is HathiTrust supporting the drive to a more open scholarly communications ecosystem?  * How will HathiTrust expand access for member institutions to the entire shared corpus, including works not held in print by member institutions? How is membership to be valued with only partial access to the HathiTrust corpus?         * Are there ways longstanding member institutions can support newer HathiTrust members for the good of all? Are there any initiatives in the works to make the HathiTrust collection more diverse and inclusive?  * What are HathiTrust's plans around IIIF API availability for institutions to integrate objects in the repository with locally developed layers (metadata, annotations?)  * Are there any proven strategies for demonstrating return on investment for our support and digital contributions to HathiTrust?    * Slow response time is an issue at various points in the research life cycle. What components can we collectively accelerate for researchers?  * Currently HathiTrust doesn’t accept born-digital materials. When do you plan to be able to bring in formats other than digitized print books, and what are the next steps toward that goal?  * How can HathiTrust facilitate collaboration between member libraries with similar collections and researchers with shared interests?  </a:t>
            </a:r>
          </a:p>
        </p:txBody>
      </p:sp>
    </p:spTree>
    <p:extLst>
      <p:ext uri="{BB962C8B-B14F-4D97-AF65-F5344CB8AC3E}">
        <p14:creationId xmlns:p14="http://schemas.microsoft.com/office/powerpoint/2010/main" val="25328241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6512D-975B-B949-9A0A-79E9DC3590CF}"/>
              </a:ext>
            </a:extLst>
          </p:cNvPr>
          <p:cNvSpPr>
            <a:spLocks noGrp="1"/>
          </p:cNvSpPr>
          <p:nvPr>
            <p:ph type="title"/>
          </p:nvPr>
        </p:nvSpPr>
        <p:spPr/>
        <p:txBody>
          <a:bodyPr/>
          <a:lstStyle/>
          <a:p>
            <a:r>
              <a:rPr lang="en-US" dirty="0"/>
              <a:t>Focus</a:t>
            </a:r>
          </a:p>
        </p:txBody>
      </p:sp>
      <p:sp>
        <p:nvSpPr>
          <p:cNvPr id="3" name="Content Placeholder 2">
            <a:extLst>
              <a:ext uri="{FF2B5EF4-FFF2-40B4-BE49-F238E27FC236}">
                <a16:creationId xmlns:a16="http://schemas.microsoft.com/office/drawing/2014/main" id="{1028EE4D-0D24-2B4D-AAED-8DC6BBAB16FD}"/>
              </a:ext>
            </a:extLst>
          </p:cNvPr>
          <p:cNvSpPr>
            <a:spLocks noGrp="1"/>
          </p:cNvSpPr>
          <p:nvPr>
            <p:ph idx="1"/>
          </p:nvPr>
        </p:nvSpPr>
        <p:spPr/>
        <p:txBody>
          <a:bodyPr/>
          <a:lstStyle/>
          <a:p>
            <a:r>
              <a:rPr lang="en-US" dirty="0"/>
              <a:t>In the second year of our strategic plan we will drill down more deeply to define the future we want.</a:t>
            </a:r>
          </a:p>
          <a:p>
            <a:endParaRPr lang="en-US" dirty="0"/>
          </a:p>
          <a:p>
            <a:pPr lvl="1"/>
            <a:r>
              <a:rPr lang="en-US" dirty="0"/>
              <a:t>Discovery and Delivery</a:t>
            </a:r>
          </a:p>
          <a:p>
            <a:pPr lvl="1"/>
            <a:r>
              <a:rPr lang="en-US" dirty="0"/>
              <a:t>Analytics and Infrastructure</a:t>
            </a:r>
          </a:p>
          <a:p>
            <a:pPr lvl="1"/>
            <a:r>
              <a:rPr lang="en-US" dirty="0"/>
              <a:t>Collections strategies</a:t>
            </a:r>
          </a:p>
          <a:p>
            <a:pPr lvl="1"/>
            <a:r>
              <a:rPr lang="en-US" dirty="0"/>
              <a:t>Membership and financial support</a:t>
            </a:r>
          </a:p>
          <a:p>
            <a:pPr lvl="1"/>
            <a:endParaRPr lang="en-US" dirty="0"/>
          </a:p>
        </p:txBody>
      </p:sp>
      <p:sp>
        <p:nvSpPr>
          <p:cNvPr id="4" name="Date Placeholder 3">
            <a:extLst>
              <a:ext uri="{FF2B5EF4-FFF2-40B4-BE49-F238E27FC236}">
                <a16:creationId xmlns:a16="http://schemas.microsoft.com/office/drawing/2014/main" id="{B01BBB40-7713-4D4C-A36B-A841C04ADE47}"/>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25219123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131"/>
          <p:cNvSpPr txBox="1"/>
          <p:nvPr/>
        </p:nvSpPr>
        <p:spPr>
          <a:xfrm>
            <a:off x="7185124" y="2072550"/>
            <a:ext cx="1851300" cy="2636700"/>
          </a:xfrm>
          <a:prstGeom prst="rect">
            <a:avLst/>
          </a:prstGeom>
          <a:noFill/>
          <a:ln>
            <a:noFill/>
          </a:ln>
        </p:spPr>
        <p:txBody>
          <a:bodyPr spcFirstLastPara="1" wrap="square" lIns="91425" tIns="91425" rIns="91425" bIns="91425" anchor="t" anchorCtr="0">
            <a:noAutofit/>
          </a:bodyPr>
          <a:lstStyle/>
          <a:p>
            <a:pPr>
              <a:lnSpc>
                <a:spcPct val="115000"/>
              </a:lnSpc>
              <a:buClr>
                <a:schemeClr val="dk1"/>
              </a:buClr>
              <a:buSzPts val="1100"/>
            </a:pPr>
            <a:r>
              <a:rPr lang="en" sz="1500" dirty="0">
                <a:solidFill>
                  <a:schemeClr val="dk1"/>
                </a:solidFill>
                <a:latin typeface="Georgia"/>
                <a:ea typeface="Georgia"/>
                <a:cs typeface="Georgia"/>
                <a:sym typeface="Georgia"/>
              </a:rPr>
              <a:t>HathiTrust empowers its member libraries and their patrons through a durable, sustainable, and transparent organization and open infrastructure.</a:t>
            </a:r>
            <a:endParaRPr sz="1500" dirty="0"/>
          </a:p>
        </p:txBody>
      </p:sp>
      <p:sp>
        <p:nvSpPr>
          <p:cNvPr id="655" name="Google Shape;655;p131"/>
          <p:cNvSpPr txBox="1">
            <a:spLocks noGrp="1"/>
          </p:cNvSpPr>
          <p:nvPr>
            <p:ph idx="1"/>
          </p:nvPr>
        </p:nvSpPr>
        <p:spPr>
          <a:xfrm>
            <a:off x="722601" y="1845735"/>
            <a:ext cx="6469740" cy="4023360"/>
          </a:xfrm>
          <a:prstGeom prst="rect">
            <a:avLst/>
          </a:prstGeom>
          <a:ln>
            <a:solidFill>
              <a:schemeClr val="lt1">
                <a:hueOff val="0"/>
                <a:satOff val="0"/>
                <a:lumOff val="0"/>
              </a:schemeClr>
            </a:solidFill>
          </a:ln>
        </p:spPr>
        <p:txBody>
          <a:bodyPr spcFirstLastPara="1" vert="horz" wrap="square" lIns="91425" tIns="91425" rIns="91425" bIns="91425" rtlCol="0" anchor="ctr" anchorCtr="0">
            <a:noAutofit/>
          </a:bodyPr>
          <a:lstStyle/>
          <a:p>
            <a:pPr marL="0" indent="0">
              <a:buNone/>
            </a:pPr>
            <a:endParaRPr lang="en-US" sz="1800" b="1" dirty="0"/>
          </a:p>
          <a:p>
            <a:pPr marL="0" indent="0">
              <a:buNone/>
            </a:pPr>
            <a:r>
              <a:rPr lang="en-US" dirty="0"/>
              <a:t>2019:</a:t>
            </a:r>
          </a:p>
          <a:p>
            <a:pPr marL="292600" lvl="1" indent="0">
              <a:buNone/>
            </a:pPr>
            <a:r>
              <a:rPr lang="en-US" sz="2000" dirty="0"/>
              <a:t>Welcomed four new staff who add much needed strength in collection management, researcher support and training, enterprise architectures, and metadata quality. </a:t>
            </a:r>
          </a:p>
          <a:p>
            <a:pPr marL="292600" lvl="1" indent="0">
              <a:buNone/>
            </a:pPr>
            <a:endParaRPr lang="en-US" sz="2000" dirty="0"/>
          </a:p>
          <a:p>
            <a:pPr marL="292600" lvl="1" indent="0">
              <a:buNone/>
            </a:pPr>
            <a:r>
              <a:rPr lang="en-US" sz="2000" dirty="0"/>
              <a:t>Approved formal Membership Criteria, Fee Model changes, and Bylaws regarding Board of Governors leadership.</a:t>
            </a:r>
          </a:p>
          <a:p>
            <a:pPr marL="0" indent="0">
              <a:buNone/>
            </a:pPr>
            <a:r>
              <a:rPr lang="en-US" dirty="0"/>
              <a:t>In 2020</a:t>
            </a:r>
          </a:p>
          <a:p>
            <a:pPr marL="292600" lvl="1" indent="0">
              <a:buNone/>
            </a:pPr>
            <a:r>
              <a:rPr lang="en-US" sz="2000" b="1" dirty="0"/>
              <a:t>Focus on infrastructure and analytics</a:t>
            </a:r>
          </a:p>
          <a:p>
            <a:pPr marL="292600" lvl="1" indent="0">
              <a:buNone/>
            </a:pPr>
            <a:r>
              <a:rPr lang="en-US" sz="2000" b="1" dirty="0"/>
              <a:t>Improve member engagement support </a:t>
            </a:r>
          </a:p>
          <a:p>
            <a:pPr marL="292600" lvl="1" indent="0">
              <a:buNone/>
            </a:pPr>
            <a:r>
              <a:rPr lang="en-US" sz="2000" b="1" dirty="0"/>
              <a:t>Launch new strategically aligned governance groups</a:t>
            </a:r>
            <a:endParaRPr lang="en-US" sz="1600" b="1" dirty="0"/>
          </a:p>
        </p:txBody>
      </p:sp>
      <p:pic>
        <p:nvPicPr>
          <p:cNvPr id="656" name="Google Shape;656;p131"/>
          <p:cNvPicPr preferRelativeResize="0"/>
          <p:nvPr/>
        </p:nvPicPr>
        <p:blipFill>
          <a:blip r:embed="rId3">
            <a:alphaModFix/>
          </a:blip>
          <a:stretch>
            <a:fillRect/>
          </a:stretch>
        </p:blipFill>
        <p:spPr>
          <a:xfrm>
            <a:off x="822960" y="440569"/>
            <a:ext cx="5260426" cy="1142825"/>
          </a:xfrm>
          <a:prstGeom prst="rect">
            <a:avLst/>
          </a:prstGeom>
          <a:noFill/>
          <a:ln>
            <a:noFill/>
          </a:ln>
        </p:spPr>
      </p:pic>
      <p:sp>
        <p:nvSpPr>
          <p:cNvPr id="2" name="Rectangle 1">
            <a:extLst>
              <a:ext uri="{FF2B5EF4-FFF2-40B4-BE49-F238E27FC236}">
                <a16:creationId xmlns:a16="http://schemas.microsoft.com/office/drawing/2014/main" id="{3EA6F389-3366-2C41-A9AB-EC3A97641C2F}"/>
              </a:ext>
            </a:extLst>
          </p:cNvPr>
          <p:cNvSpPr/>
          <p:nvPr/>
        </p:nvSpPr>
        <p:spPr>
          <a:xfrm>
            <a:off x="1057131" y="5815909"/>
            <a:ext cx="5470264" cy="403412"/>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ED1607FF-B8FB-5E41-8BD5-98311FC6B1E3}"/>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31319436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8517C8-041F-EE4A-8492-FA9C3CA96B53}"/>
              </a:ext>
            </a:extLst>
          </p:cNvPr>
          <p:cNvSpPr>
            <a:spLocks noGrp="1"/>
          </p:cNvSpPr>
          <p:nvPr>
            <p:ph type="title"/>
          </p:nvPr>
        </p:nvSpPr>
        <p:spPr/>
        <p:txBody>
          <a:bodyPr/>
          <a:lstStyle/>
          <a:p>
            <a:r>
              <a:rPr lang="en-US" dirty="0"/>
              <a:t>Program Steering Committee</a:t>
            </a:r>
          </a:p>
        </p:txBody>
      </p:sp>
      <p:sp>
        <p:nvSpPr>
          <p:cNvPr id="5" name="Content Placeholder 4">
            <a:extLst>
              <a:ext uri="{FF2B5EF4-FFF2-40B4-BE49-F238E27FC236}">
                <a16:creationId xmlns:a16="http://schemas.microsoft.com/office/drawing/2014/main" id="{90556ED3-29C9-D346-BA2E-C73D27134E95}"/>
              </a:ext>
            </a:extLst>
          </p:cNvPr>
          <p:cNvSpPr>
            <a:spLocks noGrp="1"/>
          </p:cNvSpPr>
          <p:nvPr>
            <p:ph sz="half" idx="1"/>
          </p:nvPr>
        </p:nvSpPr>
        <p:spPr/>
        <p:txBody>
          <a:bodyPr>
            <a:normAutofit fontScale="92500" lnSpcReduction="10000"/>
          </a:bodyPr>
          <a:lstStyle/>
          <a:p>
            <a:r>
              <a:rPr lang="en-US" dirty="0"/>
              <a:t>Reviewed, </a:t>
            </a:r>
            <a:r>
              <a:rPr lang="en-US" dirty="0" err="1"/>
              <a:t>sunsetted</a:t>
            </a:r>
            <a:r>
              <a:rPr lang="en-US" dirty="0"/>
              <a:t>, and celebrated older working groups:</a:t>
            </a:r>
          </a:p>
          <a:p>
            <a:endParaRPr lang="en-US" dirty="0"/>
          </a:p>
          <a:p>
            <a:r>
              <a:rPr lang="en-US" dirty="0"/>
              <a:t>The Collections Committee</a:t>
            </a:r>
          </a:p>
          <a:p>
            <a:r>
              <a:rPr lang="en-US" dirty="0"/>
              <a:t>Metadata Policy, Strategy, Use and Sharing Advisory Group</a:t>
            </a:r>
          </a:p>
          <a:p>
            <a:r>
              <a:rPr lang="en-US" dirty="0"/>
              <a:t>Quality Assurance Working Group</a:t>
            </a:r>
          </a:p>
          <a:p>
            <a:endParaRPr lang="en-US" dirty="0"/>
          </a:p>
        </p:txBody>
      </p:sp>
      <p:sp>
        <p:nvSpPr>
          <p:cNvPr id="6" name="Content Placeholder 5">
            <a:extLst>
              <a:ext uri="{FF2B5EF4-FFF2-40B4-BE49-F238E27FC236}">
                <a16:creationId xmlns:a16="http://schemas.microsoft.com/office/drawing/2014/main" id="{E9FA25C7-17E2-9548-BAB3-2F19B75300B6}"/>
              </a:ext>
            </a:extLst>
          </p:cNvPr>
          <p:cNvSpPr>
            <a:spLocks noGrp="1"/>
          </p:cNvSpPr>
          <p:nvPr>
            <p:ph sz="half" idx="2"/>
          </p:nvPr>
        </p:nvSpPr>
        <p:spPr/>
        <p:txBody>
          <a:bodyPr>
            <a:normAutofit fontScale="92500" lnSpcReduction="10000"/>
          </a:bodyPr>
          <a:lstStyle/>
          <a:p>
            <a:r>
              <a:rPr lang="en-US" b="1" dirty="0"/>
              <a:t>Planned and launched: </a:t>
            </a:r>
          </a:p>
          <a:p>
            <a:r>
              <a:rPr lang="en-US" b="1" dirty="0"/>
              <a:t>Digital Collection Strategy Working Group </a:t>
            </a:r>
            <a:r>
              <a:rPr lang="en-US" dirty="0"/>
              <a:t>(Chair: Wade Wyckoff, McMaster University) </a:t>
            </a:r>
          </a:p>
          <a:p>
            <a:r>
              <a:rPr lang="en-US" b="1" dirty="0"/>
              <a:t>Metadata Sharing Policy Task Force </a:t>
            </a:r>
            <a:r>
              <a:rPr lang="en-US" dirty="0"/>
              <a:t>(Chair: Stephen Hearn, University of Minnesota)</a:t>
            </a:r>
          </a:p>
          <a:p>
            <a:r>
              <a:rPr lang="en-US" b="1" dirty="0"/>
              <a:t>User Engagement Task Force </a:t>
            </a:r>
            <a:r>
              <a:rPr lang="en-US" dirty="0"/>
              <a:t>(Chair TBD)</a:t>
            </a:r>
          </a:p>
          <a:p>
            <a:r>
              <a:rPr lang="en-US" b="1" dirty="0"/>
              <a:t>Metadata Enhancement Task Force</a:t>
            </a:r>
            <a:r>
              <a:rPr lang="en-US" dirty="0"/>
              <a:t> (Chair TBD)</a:t>
            </a:r>
          </a:p>
          <a:p>
            <a:endParaRPr lang="en-US" dirty="0"/>
          </a:p>
          <a:p>
            <a:endParaRPr lang="en-US" dirty="0"/>
          </a:p>
        </p:txBody>
      </p:sp>
      <p:sp>
        <p:nvSpPr>
          <p:cNvPr id="2" name="Date Placeholder 1">
            <a:extLst>
              <a:ext uri="{FF2B5EF4-FFF2-40B4-BE49-F238E27FC236}">
                <a16:creationId xmlns:a16="http://schemas.microsoft.com/office/drawing/2014/main" id="{5CB20A52-B35E-9549-AAC6-4986E0D7FC64}"/>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30851344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pic>
        <p:nvPicPr>
          <p:cNvPr id="667" name="Google Shape;667;p133"/>
          <p:cNvPicPr preferRelativeResize="0"/>
          <p:nvPr/>
        </p:nvPicPr>
        <p:blipFill>
          <a:blip r:embed="rId3">
            <a:alphaModFix/>
          </a:blip>
          <a:stretch>
            <a:fillRect/>
          </a:stretch>
        </p:blipFill>
        <p:spPr>
          <a:xfrm>
            <a:off x="920496" y="448834"/>
            <a:ext cx="4800600" cy="1126295"/>
          </a:xfrm>
          <a:prstGeom prst="rect">
            <a:avLst/>
          </a:prstGeom>
          <a:noFill/>
          <a:ln>
            <a:noFill/>
          </a:ln>
        </p:spPr>
      </p:pic>
      <p:sp>
        <p:nvSpPr>
          <p:cNvPr id="668" name="Google Shape;668;p133"/>
          <p:cNvSpPr txBox="1">
            <a:spLocks noGrp="1"/>
          </p:cNvSpPr>
          <p:nvPr>
            <p:ph idx="1"/>
          </p:nvPr>
        </p:nvSpPr>
        <p:spPr>
          <a:xfrm>
            <a:off x="822960" y="1845735"/>
            <a:ext cx="6142616" cy="4023360"/>
          </a:xfrm>
          <a:prstGeom prst="rect">
            <a:avLst/>
          </a:prstGeom>
        </p:spPr>
        <p:txBody>
          <a:bodyPr spcFirstLastPara="1" vert="horz" wrap="square" lIns="91425" tIns="91425" rIns="91425" bIns="91425" rtlCol="0" anchor="ctr" anchorCtr="0">
            <a:noAutofit/>
          </a:bodyPr>
          <a:lstStyle/>
          <a:p>
            <a:pPr marL="0" indent="0">
              <a:buNone/>
            </a:pPr>
            <a:r>
              <a:rPr lang="en-US" dirty="0"/>
              <a:t>In 2019:  </a:t>
            </a:r>
          </a:p>
          <a:p>
            <a:pPr marL="292600" lvl="1" indent="0">
              <a:buNone/>
            </a:pPr>
            <a:r>
              <a:rPr lang="en-US" sz="2000" dirty="0"/>
              <a:t>Improved digital library accessibility for those with print disabilities</a:t>
            </a:r>
          </a:p>
          <a:p>
            <a:pPr marL="292600" lvl="1" indent="0">
              <a:buNone/>
            </a:pPr>
            <a:r>
              <a:rPr lang="en-US" sz="2000" dirty="0"/>
              <a:t>Re-opening of public domain</a:t>
            </a:r>
          </a:p>
          <a:p>
            <a:pPr marL="292600" lvl="1" indent="0">
              <a:buNone/>
            </a:pPr>
            <a:r>
              <a:rPr lang="en-US" sz="2000" dirty="0"/>
              <a:t>Launched a new workshop series for HTRC</a:t>
            </a:r>
          </a:p>
          <a:p>
            <a:pPr marL="292600" lvl="1" indent="0">
              <a:buNone/>
            </a:pPr>
            <a:endParaRPr lang="en-US" sz="2000" dirty="0">
              <a:solidFill>
                <a:schemeClr val="dk1"/>
              </a:solidFill>
              <a:latin typeface="Georgia"/>
              <a:ea typeface="Georgia"/>
              <a:cs typeface="Georgia"/>
              <a:sym typeface="Georgia"/>
            </a:endParaRPr>
          </a:p>
          <a:p>
            <a:pPr marL="0" indent="0">
              <a:buNone/>
            </a:pPr>
            <a:r>
              <a:rPr lang="en-US" sz="2000" dirty="0">
                <a:sym typeface="Georgia"/>
              </a:rPr>
              <a:t>In 2020: </a:t>
            </a:r>
          </a:p>
          <a:p>
            <a:pPr marL="292600" lvl="1" indent="0">
              <a:buNone/>
            </a:pPr>
            <a:r>
              <a:rPr lang="en-US" sz="2000" b="1" dirty="0">
                <a:sym typeface="Georgia"/>
              </a:rPr>
              <a:t>Focus on discovery and delivery</a:t>
            </a:r>
          </a:p>
          <a:p>
            <a:pPr marL="292600" lvl="1" indent="0">
              <a:buNone/>
            </a:pPr>
            <a:r>
              <a:rPr lang="en-US" sz="2000" b="1" dirty="0">
                <a:sym typeface="Georgia"/>
              </a:rPr>
              <a:t>Begin implementation of Metadata Sharing Policy</a:t>
            </a:r>
            <a:endParaRPr sz="2000" b="1" dirty="0">
              <a:sym typeface="Georgia"/>
            </a:endParaRPr>
          </a:p>
        </p:txBody>
      </p:sp>
      <p:sp>
        <p:nvSpPr>
          <p:cNvPr id="669" name="Google Shape;669;p133"/>
          <p:cNvSpPr txBox="1"/>
          <p:nvPr/>
        </p:nvSpPr>
        <p:spPr>
          <a:xfrm>
            <a:off x="7082475" y="1983213"/>
            <a:ext cx="1949400" cy="2636700"/>
          </a:xfrm>
          <a:prstGeom prst="rect">
            <a:avLst/>
          </a:prstGeom>
          <a:noFill/>
          <a:ln>
            <a:noFill/>
          </a:ln>
        </p:spPr>
        <p:txBody>
          <a:bodyPr spcFirstLastPara="1" wrap="square" lIns="91425" tIns="91425" rIns="91425" bIns="91425" anchor="t" anchorCtr="0">
            <a:noAutofit/>
          </a:bodyPr>
          <a:lstStyle/>
          <a:p>
            <a:pPr>
              <a:lnSpc>
                <a:spcPct val="115000"/>
              </a:lnSpc>
            </a:pPr>
            <a:r>
              <a:rPr lang="en" sz="1500" dirty="0">
                <a:solidFill>
                  <a:schemeClr val="dk1"/>
                </a:solidFill>
                <a:latin typeface="Georgia"/>
                <a:ea typeface="Georgia"/>
                <a:cs typeface="Georgia"/>
                <a:sym typeface="Georgia"/>
              </a:rPr>
              <a:t>HathiTrust bolsters content discovery and diversifies uses of the scholarly record through services that improve the quality of the collection and the user experience.</a:t>
            </a:r>
            <a:endParaRPr sz="1500" dirty="0"/>
          </a:p>
        </p:txBody>
      </p:sp>
      <p:sp>
        <p:nvSpPr>
          <p:cNvPr id="2" name="Date Placeholder 1">
            <a:extLst>
              <a:ext uri="{FF2B5EF4-FFF2-40B4-BE49-F238E27FC236}">
                <a16:creationId xmlns:a16="http://schemas.microsoft.com/office/drawing/2014/main" id="{5161070D-8F8D-0849-B888-D3371C9B10FD}"/>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22077399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pic>
        <p:nvPicPr>
          <p:cNvPr id="674" name="Google Shape;674;p134"/>
          <p:cNvPicPr preferRelativeResize="0"/>
          <p:nvPr/>
        </p:nvPicPr>
        <p:blipFill>
          <a:blip r:embed="rId3">
            <a:alphaModFix/>
          </a:blip>
          <a:stretch>
            <a:fillRect/>
          </a:stretch>
        </p:blipFill>
        <p:spPr>
          <a:xfrm>
            <a:off x="741821" y="614887"/>
            <a:ext cx="4800600" cy="1033976"/>
          </a:xfrm>
          <a:prstGeom prst="rect">
            <a:avLst/>
          </a:prstGeom>
          <a:noFill/>
          <a:ln>
            <a:noFill/>
          </a:ln>
        </p:spPr>
      </p:pic>
      <p:sp>
        <p:nvSpPr>
          <p:cNvPr id="675" name="Google Shape;675;p134"/>
          <p:cNvSpPr txBox="1">
            <a:spLocks noGrp="1"/>
          </p:cNvSpPr>
          <p:nvPr>
            <p:ph idx="1"/>
          </p:nvPr>
        </p:nvSpPr>
        <p:spPr>
          <a:xfrm>
            <a:off x="822960" y="1845735"/>
            <a:ext cx="6102275" cy="4023360"/>
          </a:xfrm>
          <a:prstGeom prst="rect">
            <a:avLst/>
          </a:prstGeom>
        </p:spPr>
        <p:txBody>
          <a:bodyPr spcFirstLastPara="1" vert="horz" wrap="square" lIns="91425" tIns="91425" rIns="91425" bIns="91425" rtlCol="0" anchor="ctr" anchorCtr="0">
            <a:noAutofit/>
          </a:bodyPr>
          <a:lstStyle/>
          <a:p>
            <a:pPr marL="0" indent="0">
              <a:buNone/>
            </a:pPr>
            <a:r>
              <a:rPr lang="en-US" dirty="0"/>
              <a:t>In 2019: </a:t>
            </a:r>
          </a:p>
          <a:p>
            <a:pPr marL="292600" lvl="1" indent="0">
              <a:buNone/>
            </a:pPr>
            <a:r>
              <a:rPr lang="en-US" sz="2000" dirty="0"/>
              <a:t>Completed Phase 2 of the Shared Print Program</a:t>
            </a:r>
          </a:p>
          <a:p>
            <a:pPr marL="292600" lvl="1" indent="0">
              <a:buNone/>
            </a:pPr>
            <a:r>
              <a:rPr lang="en-US" sz="2000" dirty="0"/>
              <a:t>Partnered with three major UK libraries to explore how to better document and identify mass digitized materials </a:t>
            </a:r>
          </a:p>
          <a:p>
            <a:pPr marL="0" indent="0">
              <a:buNone/>
            </a:pPr>
            <a:r>
              <a:rPr lang="en-US" dirty="0"/>
              <a:t>In 2020: </a:t>
            </a:r>
          </a:p>
          <a:p>
            <a:pPr marL="292600" lvl="1" indent="0">
              <a:buNone/>
            </a:pPr>
            <a:r>
              <a:rPr lang="en-US" sz="2000" b="1" dirty="0"/>
              <a:t>Focus on strategies for growth and leverage</a:t>
            </a:r>
          </a:p>
          <a:p>
            <a:pPr marL="292600" lvl="1" indent="0">
              <a:buNone/>
            </a:pPr>
            <a:r>
              <a:rPr lang="en-US" sz="2000" b="1" dirty="0"/>
              <a:t>Articulate collection strategy</a:t>
            </a:r>
          </a:p>
          <a:p>
            <a:pPr marL="292600" lvl="1" indent="0">
              <a:buNone/>
            </a:pPr>
            <a:r>
              <a:rPr lang="en-US" sz="2000" b="1" dirty="0"/>
              <a:t>Plan/workshop next level services from Shared Print Program. </a:t>
            </a:r>
          </a:p>
          <a:p>
            <a:pPr marL="292600" lvl="1" indent="0">
              <a:buNone/>
            </a:pPr>
            <a:r>
              <a:rPr lang="en-US" sz="2000" b="1" dirty="0"/>
              <a:t>Improving discovery for accessible learning materials</a:t>
            </a:r>
          </a:p>
          <a:p>
            <a:endParaRPr lang="en-US" sz="1800" dirty="0"/>
          </a:p>
        </p:txBody>
      </p:sp>
      <p:sp>
        <p:nvSpPr>
          <p:cNvPr id="676" name="Google Shape;676;p134"/>
          <p:cNvSpPr txBox="1"/>
          <p:nvPr/>
        </p:nvSpPr>
        <p:spPr>
          <a:xfrm>
            <a:off x="7103495" y="2009725"/>
            <a:ext cx="1935300" cy="2636700"/>
          </a:xfrm>
          <a:prstGeom prst="rect">
            <a:avLst/>
          </a:prstGeom>
          <a:noFill/>
          <a:ln>
            <a:noFill/>
          </a:ln>
        </p:spPr>
        <p:txBody>
          <a:bodyPr spcFirstLastPara="1" wrap="square" lIns="91425" tIns="91425" rIns="91425" bIns="91425" anchor="t" anchorCtr="0">
            <a:noAutofit/>
          </a:bodyPr>
          <a:lstStyle/>
          <a:p>
            <a:pPr>
              <a:lnSpc>
                <a:spcPct val="115000"/>
              </a:lnSpc>
            </a:pPr>
            <a:r>
              <a:rPr lang="en" sz="1500" dirty="0">
                <a:solidFill>
                  <a:schemeClr val="dk1"/>
                </a:solidFill>
                <a:latin typeface="Georgia"/>
                <a:ea typeface="Georgia"/>
                <a:cs typeface="Georgia"/>
                <a:sym typeface="Georgia"/>
              </a:rPr>
              <a:t>HathiTrust addresses significant challenges libraries cannot independently confront to advance innovative forms of research, pedagogy, and public engagement.</a:t>
            </a:r>
            <a:endParaRPr sz="1500" dirty="0"/>
          </a:p>
        </p:txBody>
      </p:sp>
      <p:sp>
        <p:nvSpPr>
          <p:cNvPr id="2" name="Date Placeholder 1">
            <a:extLst>
              <a:ext uri="{FF2B5EF4-FFF2-40B4-BE49-F238E27FC236}">
                <a16:creationId xmlns:a16="http://schemas.microsoft.com/office/drawing/2014/main" id="{A8547389-0B18-7948-8EEB-619C835C651C}"/>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10681350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1DA273-FD46-2549-8CF6-E06D7677B4A9}"/>
              </a:ext>
            </a:extLst>
          </p:cNvPr>
          <p:cNvSpPr>
            <a:spLocks noGrp="1"/>
          </p:cNvSpPr>
          <p:nvPr>
            <p:ph idx="4294967295"/>
          </p:nvPr>
        </p:nvSpPr>
        <p:spPr>
          <a:xfrm>
            <a:off x="0" y="0"/>
            <a:ext cx="9144000" cy="6324600"/>
          </a:xfrm>
        </p:spPr>
        <p:txBody>
          <a:bodyPr>
            <a:normAutofit/>
          </a:bodyPr>
          <a:lstStyle/>
          <a:p>
            <a:endParaRPr lang="en-US" dirty="0"/>
          </a:p>
          <a:p>
            <a:r>
              <a:rPr lang="en-US" dirty="0"/>
              <a:t>How do we identify which change to drive?</a:t>
            </a:r>
          </a:p>
          <a:p>
            <a:r>
              <a:rPr lang="en-US" dirty="0"/>
              <a:t>What do we want to change and how do we want to change it? </a:t>
            </a:r>
          </a:p>
          <a:p>
            <a:r>
              <a:rPr lang="en-US" dirty="0"/>
              <a:t>How does HathiTrust see itself in SPARC's Invest in Open Infrastructure Initiative announced earlier this summer? </a:t>
            </a:r>
          </a:p>
          <a:p>
            <a:r>
              <a:rPr lang="en-US" dirty="0"/>
              <a:t>As libraries are asked to support more and more community led infrastructure projects, is there a way for HathiTrust to lead on demonstrating what sustainable practices and governance structures can actually look like? </a:t>
            </a:r>
          </a:p>
          <a:p>
            <a:r>
              <a:rPr lang="en-US" dirty="0"/>
              <a:t>I am interested in the topic of Hathi serving as a hub for unique research collections contributed by members and how members could assist in advancing that vision.</a:t>
            </a:r>
          </a:p>
          <a:p>
            <a:r>
              <a:rPr lang="en-US" dirty="0"/>
              <a:t>Are institutional repositories no longer strategic? Or would it be different if there were the equivalent of HT for IRs?</a:t>
            </a:r>
          </a:p>
          <a:p>
            <a:endParaRPr lang="en-US" dirty="0"/>
          </a:p>
        </p:txBody>
      </p:sp>
    </p:spTree>
    <p:extLst>
      <p:ext uri="{BB962C8B-B14F-4D97-AF65-F5344CB8AC3E}">
        <p14:creationId xmlns:p14="http://schemas.microsoft.com/office/powerpoint/2010/main" val="5339816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7901D7-F1E1-1E4B-862D-ED18A42A8705}"/>
              </a:ext>
            </a:extLst>
          </p:cNvPr>
          <p:cNvSpPr>
            <a:spLocks noGrp="1"/>
          </p:cNvSpPr>
          <p:nvPr>
            <p:ph type="title"/>
          </p:nvPr>
        </p:nvSpPr>
        <p:spPr/>
        <p:txBody>
          <a:bodyPr/>
          <a:lstStyle/>
          <a:p>
            <a:r>
              <a:rPr lang="en-US" dirty="0"/>
              <a:t>Reaching for coherence….</a:t>
            </a:r>
          </a:p>
        </p:txBody>
      </p:sp>
      <p:sp>
        <p:nvSpPr>
          <p:cNvPr id="6" name="Text Placeholder 5">
            <a:extLst>
              <a:ext uri="{FF2B5EF4-FFF2-40B4-BE49-F238E27FC236}">
                <a16:creationId xmlns:a16="http://schemas.microsoft.com/office/drawing/2014/main" id="{5D393665-61BB-514E-8975-ADEF540DADA6}"/>
              </a:ext>
            </a:extLst>
          </p:cNvPr>
          <p:cNvSpPr>
            <a:spLocks noGrp="1"/>
          </p:cNvSpPr>
          <p:nvPr>
            <p:ph type="body" idx="1"/>
          </p:nvPr>
        </p:nvSpPr>
        <p:spPr/>
        <p:txBody>
          <a:bodyPr/>
          <a:lstStyle/>
          <a:p>
            <a:r>
              <a:rPr lang="en-US" dirty="0"/>
              <a:t>The Open platform</a:t>
            </a:r>
          </a:p>
        </p:txBody>
      </p:sp>
      <p:sp>
        <p:nvSpPr>
          <p:cNvPr id="7" name="Content Placeholder 6">
            <a:extLst>
              <a:ext uri="{FF2B5EF4-FFF2-40B4-BE49-F238E27FC236}">
                <a16:creationId xmlns:a16="http://schemas.microsoft.com/office/drawing/2014/main" id="{DB41C3D9-EE76-6A4E-A567-E0E83B6AAE13}"/>
              </a:ext>
            </a:extLst>
          </p:cNvPr>
          <p:cNvSpPr>
            <a:spLocks noGrp="1"/>
          </p:cNvSpPr>
          <p:nvPr>
            <p:ph sz="half" idx="2"/>
          </p:nvPr>
        </p:nvSpPr>
        <p:spPr/>
        <p:txBody>
          <a:bodyPr>
            <a:normAutofit fontScale="77500" lnSpcReduction="20000"/>
          </a:bodyPr>
          <a:lstStyle/>
          <a:p>
            <a:pPr>
              <a:lnSpc>
                <a:spcPct val="120000"/>
              </a:lnSpc>
            </a:pPr>
            <a:r>
              <a:rPr lang="en-US" dirty="0"/>
              <a:t>A coherent, interoperable, and adaptive ecosystem of systems and services under joint stewardship that collectively works to serve user needs and provide value to a diverse community of higher educational and cultural institutions.</a:t>
            </a:r>
          </a:p>
          <a:p>
            <a:endParaRPr lang="en-US" dirty="0"/>
          </a:p>
          <a:p>
            <a:r>
              <a:rPr lang="en-US" dirty="0"/>
              <a:t>https://</a:t>
            </a:r>
            <a:r>
              <a:rPr lang="en-US" dirty="0" err="1"/>
              <a:t>docs.google.com</a:t>
            </a:r>
            <a:r>
              <a:rPr lang="en-US" dirty="0"/>
              <a:t>/document/d/1cqPyRconahtxyca1WjfbPtfZ5e9Y1jQG5muTanf699M/edit#</a:t>
            </a:r>
          </a:p>
        </p:txBody>
      </p:sp>
      <p:sp>
        <p:nvSpPr>
          <p:cNvPr id="8" name="Text Placeholder 7">
            <a:extLst>
              <a:ext uri="{FF2B5EF4-FFF2-40B4-BE49-F238E27FC236}">
                <a16:creationId xmlns:a16="http://schemas.microsoft.com/office/drawing/2014/main" id="{9C998C92-5B46-514E-AF09-A105645FF537}"/>
              </a:ext>
            </a:extLst>
          </p:cNvPr>
          <p:cNvSpPr>
            <a:spLocks noGrp="1"/>
          </p:cNvSpPr>
          <p:nvPr>
            <p:ph type="body" sz="quarter" idx="3"/>
          </p:nvPr>
        </p:nvSpPr>
        <p:spPr>
          <a:xfrm>
            <a:off x="4769456" y="1859304"/>
            <a:ext cx="4162508" cy="736283"/>
          </a:xfrm>
        </p:spPr>
        <p:txBody>
          <a:bodyPr/>
          <a:lstStyle/>
          <a:p>
            <a:r>
              <a:rPr lang="en-US" dirty="0"/>
              <a:t>Invest in Open Infrastructure</a:t>
            </a:r>
          </a:p>
        </p:txBody>
      </p:sp>
      <p:sp>
        <p:nvSpPr>
          <p:cNvPr id="9" name="Content Placeholder 8">
            <a:extLst>
              <a:ext uri="{FF2B5EF4-FFF2-40B4-BE49-F238E27FC236}">
                <a16:creationId xmlns:a16="http://schemas.microsoft.com/office/drawing/2014/main" id="{8F59B83E-4831-274D-B84B-CEEBAFE8F8BA}"/>
              </a:ext>
            </a:extLst>
          </p:cNvPr>
          <p:cNvSpPr>
            <a:spLocks noGrp="1"/>
          </p:cNvSpPr>
          <p:nvPr>
            <p:ph sz="quarter" idx="4"/>
          </p:nvPr>
        </p:nvSpPr>
        <p:spPr>
          <a:xfrm>
            <a:off x="4769456" y="2595587"/>
            <a:ext cx="3703320" cy="3378200"/>
          </a:xfrm>
        </p:spPr>
        <p:txBody>
          <a:bodyPr>
            <a:normAutofit fontScale="77500" lnSpcReduction="20000"/>
          </a:bodyPr>
          <a:lstStyle/>
          <a:p>
            <a:pPr>
              <a:lnSpc>
                <a:spcPct val="120000"/>
              </a:lnSpc>
            </a:pPr>
            <a:r>
              <a:rPr lang="en-US" dirty="0"/>
              <a:t>An effort to enable durable, scalable, and long lasting open scientific and scholarly infrastructure to emerge, thrive, and deliver its benefits on a global scale.</a:t>
            </a:r>
          </a:p>
          <a:p>
            <a:endParaRPr lang="en-US" dirty="0"/>
          </a:p>
          <a:p>
            <a:endParaRPr lang="en-US" dirty="0"/>
          </a:p>
          <a:p>
            <a:pPr marL="0" indent="0">
              <a:buNone/>
            </a:pPr>
            <a:endParaRPr lang="en-US" dirty="0"/>
          </a:p>
          <a:p>
            <a:pPr marL="0" indent="0">
              <a:buNone/>
            </a:pPr>
            <a:r>
              <a:rPr lang="en-US" dirty="0"/>
              <a:t>https://</a:t>
            </a:r>
            <a:r>
              <a:rPr lang="en-US" dirty="0" err="1"/>
              <a:t>investinopen.org</a:t>
            </a:r>
            <a:r>
              <a:rPr lang="en-US" dirty="0"/>
              <a:t>/</a:t>
            </a:r>
          </a:p>
        </p:txBody>
      </p:sp>
      <p:sp>
        <p:nvSpPr>
          <p:cNvPr id="2" name="Date Placeholder 1">
            <a:extLst>
              <a:ext uri="{FF2B5EF4-FFF2-40B4-BE49-F238E27FC236}">
                <a16:creationId xmlns:a16="http://schemas.microsoft.com/office/drawing/2014/main" id="{CE8F4D5F-9ECC-1C46-A859-84AF554E9872}"/>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5764328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91"/>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lvl="0"/>
            <a:r>
              <a:rPr lang="en" dirty="0"/>
              <a:t>Agenda: Late Morning/ Early Afternoon</a:t>
            </a:r>
            <a:endParaRPr dirty="0"/>
          </a:p>
        </p:txBody>
      </p:sp>
      <p:sp>
        <p:nvSpPr>
          <p:cNvPr id="397" name="Google Shape;397;p91"/>
          <p:cNvSpPr txBox="1">
            <a:spLocks noGrp="1"/>
          </p:cNvSpPr>
          <p:nvPr>
            <p:ph idx="1"/>
          </p:nvPr>
        </p:nvSpPr>
        <p:spPr>
          <a:xfrm>
            <a:off x="822960" y="1845734"/>
            <a:ext cx="7543800" cy="4261151"/>
          </a:xfrm>
          <a:prstGeom prst="rect">
            <a:avLst/>
          </a:prstGeom>
        </p:spPr>
        <p:txBody>
          <a:bodyPr spcFirstLastPara="1" vert="horz" wrap="square" lIns="91425" tIns="91425" rIns="91425" bIns="91425" rtlCol="0" anchor="t" anchorCtr="0">
            <a:noAutofit/>
          </a:bodyPr>
          <a:lstStyle/>
          <a:p>
            <a:pPr marL="0" indent="0">
              <a:spcBef>
                <a:spcPts val="0"/>
              </a:spcBef>
              <a:buClr>
                <a:schemeClr val="dk1"/>
              </a:buClr>
              <a:buSzPts val="1100"/>
              <a:buNone/>
            </a:pPr>
            <a:r>
              <a:rPr lang="en" sz="1800" dirty="0">
                <a:solidFill>
                  <a:srgbClr val="4F4F4F"/>
                </a:solidFill>
                <a:latin typeface="Calibri"/>
                <a:ea typeface="Calibri"/>
                <a:cs typeface="Calibri"/>
                <a:sym typeface="Calibri"/>
              </a:rPr>
              <a:t>10:50am    </a:t>
            </a:r>
            <a:r>
              <a:rPr lang="en-US" sz="1800" dirty="0" err="1">
                <a:solidFill>
                  <a:srgbClr val="4F4F4F"/>
                </a:solidFill>
                <a:latin typeface="Calibri"/>
                <a:ea typeface="Calibri"/>
                <a:cs typeface="Calibri"/>
                <a:sym typeface="Calibri"/>
              </a:rPr>
              <a:t>HathiTrust</a:t>
            </a:r>
            <a:r>
              <a:rPr lang="en-US" sz="1800" dirty="0">
                <a:solidFill>
                  <a:srgbClr val="4F4F4F"/>
                </a:solidFill>
                <a:latin typeface="Calibri"/>
                <a:ea typeface="Calibri"/>
                <a:cs typeface="Calibri"/>
                <a:sym typeface="Calibri"/>
              </a:rPr>
              <a:t>: What’s New in Support and Services</a:t>
            </a:r>
            <a:endParaRPr sz="1800" dirty="0">
              <a:solidFill>
                <a:srgbClr val="4F4F4F"/>
              </a:solidFill>
              <a:latin typeface="Calibri"/>
              <a:ea typeface="Calibri"/>
              <a:cs typeface="Calibri"/>
              <a:sym typeface="Calibri"/>
            </a:endParaRPr>
          </a:p>
          <a:p>
            <a:pPr indent="0">
              <a:spcBef>
                <a:spcPts val="600"/>
              </a:spcBef>
              <a:buNone/>
            </a:pPr>
            <a:r>
              <a:rPr lang="en" sz="1600" dirty="0">
                <a:solidFill>
                  <a:srgbClr val="4F4F4F"/>
                </a:solidFill>
                <a:latin typeface="Calibri"/>
                <a:ea typeface="Calibri"/>
                <a:cs typeface="Calibri"/>
                <a:sym typeface="Calibri"/>
              </a:rPr>
              <a:t>	   </a:t>
            </a:r>
            <a:r>
              <a:rPr lang="en" sz="1800" b="1" dirty="0">
                <a:solidFill>
                  <a:srgbClr val="4F4F4F"/>
                </a:solidFill>
                <a:latin typeface="Calibri"/>
                <a:ea typeface="Calibri"/>
                <a:cs typeface="Calibri"/>
                <a:sym typeface="Calibri"/>
              </a:rPr>
              <a:t>Kristina Hall, Copyright Review Program Manager</a:t>
            </a:r>
            <a:br>
              <a:rPr lang="en" sz="1800" b="1" dirty="0">
                <a:solidFill>
                  <a:srgbClr val="4F4F4F"/>
                </a:solidFill>
                <a:latin typeface="Calibri"/>
                <a:ea typeface="Calibri"/>
                <a:cs typeface="Calibri"/>
                <a:sym typeface="Calibri"/>
              </a:rPr>
            </a:br>
            <a:r>
              <a:rPr lang="en" sz="1800" b="1" dirty="0">
                <a:solidFill>
                  <a:srgbClr val="4F4F4F"/>
                </a:solidFill>
                <a:latin typeface="Calibri"/>
                <a:ea typeface="Calibri"/>
                <a:cs typeface="Calibri"/>
                <a:sym typeface="Calibri"/>
              </a:rPr>
              <a:t>	   </a:t>
            </a:r>
            <a:r>
              <a:rPr lang="en-US" sz="1800" b="1" dirty="0">
                <a:solidFill>
                  <a:srgbClr val="4F4F4F"/>
                </a:solidFill>
                <a:latin typeface="Calibri"/>
                <a:ea typeface="Calibri"/>
                <a:cs typeface="Calibri"/>
                <a:sym typeface="Calibri"/>
              </a:rPr>
              <a:t>Jessica Rohr, Member Engagement and Communications 		   Specialist</a:t>
            </a:r>
          </a:p>
          <a:p>
            <a:pPr indent="0">
              <a:spcBef>
                <a:spcPts val="0"/>
              </a:spcBef>
              <a:buNone/>
            </a:pPr>
            <a:r>
              <a:rPr lang="en-US" sz="1800" b="1" dirty="0">
                <a:solidFill>
                  <a:srgbClr val="4F4F4F"/>
                </a:solidFill>
                <a:latin typeface="Calibri"/>
                <a:ea typeface="Calibri"/>
                <a:cs typeface="Calibri"/>
                <a:sym typeface="Calibri"/>
              </a:rPr>
              <a:t>	   Angelina </a:t>
            </a:r>
            <a:r>
              <a:rPr lang="en-US" sz="1800" b="1" dirty="0" err="1">
                <a:solidFill>
                  <a:srgbClr val="4F4F4F"/>
                </a:solidFill>
                <a:latin typeface="Calibri"/>
                <a:ea typeface="Calibri"/>
                <a:cs typeface="Calibri"/>
                <a:sym typeface="Calibri"/>
              </a:rPr>
              <a:t>Zaytsev</a:t>
            </a:r>
            <a:r>
              <a:rPr lang="en-US" sz="1800" b="1" dirty="0">
                <a:solidFill>
                  <a:srgbClr val="4F4F4F"/>
                </a:solidFill>
                <a:latin typeface="Calibri"/>
                <a:ea typeface="Calibri"/>
                <a:cs typeface="Calibri"/>
                <a:sym typeface="Calibri"/>
              </a:rPr>
              <a:t>, User Services Librarian</a:t>
            </a:r>
            <a:endParaRPr sz="1800" b="1" dirty="0">
              <a:solidFill>
                <a:srgbClr val="4F4F4F"/>
              </a:solidFill>
              <a:latin typeface="Calibri"/>
              <a:ea typeface="Calibri"/>
              <a:cs typeface="Calibri"/>
              <a:sym typeface="Calibri"/>
            </a:endParaRPr>
          </a:p>
          <a:p>
            <a:pPr marL="0" indent="0">
              <a:spcBef>
                <a:spcPts val="600"/>
              </a:spcBef>
              <a:buNone/>
            </a:pPr>
            <a:r>
              <a:rPr lang="en" sz="1800" dirty="0">
                <a:solidFill>
                  <a:srgbClr val="4F4F4F"/>
                </a:solidFill>
                <a:latin typeface="Calibri"/>
                <a:ea typeface="Calibri"/>
                <a:cs typeface="Calibri"/>
                <a:sym typeface="Calibri"/>
              </a:rPr>
              <a:t>11:40am    Preview of Afternoon</a:t>
            </a:r>
            <a:endParaRPr sz="1800" dirty="0">
              <a:solidFill>
                <a:srgbClr val="4F4F4F"/>
              </a:solidFill>
              <a:latin typeface="Calibri"/>
              <a:ea typeface="Calibri"/>
              <a:cs typeface="Calibri"/>
              <a:sym typeface="Calibri"/>
            </a:endParaRPr>
          </a:p>
          <a:p>
            <a:pPr indent="0">
              <a:spcBef>
                <a:spcPts val="600"/>
              </a:spcBef>
              <a:buNone/>
            </a:pPr>
            <a:r>
              <a:rPr lang="en-US" sz="1800" b="1" dirty="0">
                <a:solidFill>
                  <a:srgbClr val="4F4F4F"/>
                </a:solidFill>
                <a:latin typeface="Calibri"/>
                <a:ea typeface="Calibri"/>
                <a:cs typeface="Calibri"/>
                <a:sym typeface="Calibri"/>
              </a:rPr>
              <a:t>	  Kenning </a:t>
            </a:r>
            <a:r>
              <a:rPr lang="en-US" sz="1800" b="1" dirty="0" err="1">
                <a:solidFill>
                  <a:srgbClr val="4F4F4F"/>
                </a:solidFill>
                <a:latin typeface="Calibri"/>
                <a:ea typeface="Calibri"/>
                <a:cs typeface="Calibri"/>
                <a:sym typeface="Calibri"/>
              </a:rPr>
              <a:t>Arlitsch</a:t>
            </a:r>
            <a:r>
              <a:rPr lang="en-US" sz="1800" b="1" dirty="0">
                <a:solidFill>
                  <a:srgbClr val="4F4F4F"/>
                </a:solidFill>
                <a:latin typeface="Calibri"/>
                <a:ea typeface="Calibri"/>
                <a:cs typeface="Calibri"/>
                <a:sym typeface="Calibri"/>
              </a:rPr>
              <a:t>, Montana State University and Incoming Chair, 	 	  </a:t>
            </a:r>
            <a:r>
              <a:rPr lang="en-US" sz="1800" b="1" dirty="0" err="1">
                <a:solidFill>
                  <a:srgbClr val="4F4F4F"/>
                </a:solidFill>
                <a:latin typeface="Calibri"/>
                <a:ea typeface="Calibri"/>
                <a:cs typeface="Calibri"/>
                <a:sym typeface="Calibri"/>
              </a:rPr>
              <a:t>HathiTrust</a:t>
            </a:r>
            <a:r>
              <a:rPr lang="en-US" sz="1800" b="1" dirty="0">
                <a:solidFill>
                  <a:srgbClr val="4F4F4F"/>
                </a:solidFill>
                <a:latin typeface="Calibri"/>
                <a:ea typeface="Calibri"/>
                <a:cs typeface="Calibri"/>
                <a:sym typeface="Calibri"/>
              </a:rPr>
              <a:t> Board of Governors</a:t>
            </a:r>
            <a:endParaRPr sz="1800" b="1" dirty="0">
              <a:solidFill>
                <a:srgbClr val="4F4F4F"/>
              </a:solidFill>
              <a:latin typeface="Calibri"/>
              <a:ea typeface="Calibri"/>
              <a:cs typeface="Calibri"/>
              <a:sym typeface="Calibri"/>
            </a:endParaRPr>
          </a:p>
          <a:p>
            <a:pPr marL="0" indent="0">
              <a:spcBef>
                <a:spcPts val="600"/>
              </a:spcBef>
              <a:buNone/>
            </a:pPr>
            <a:r>
              <a:rPr lang="en" sz="1800" dirty="0">
                <a:solidFill>
                  <a:srgbClr val="4F4F4F"/>
                </a:solidFill>
                <a:latin typeface="Calibri"/>
                <a:ea typeface="Calibri"/>
                <a:cs typeface="Calibri"/>
                <a:sym typeface="Calibri"/>
              </a:rPr>
              <a:t>11:45am    Buffet </a:t>
            </a:r>
            <a:r>
              <a:rPr lang="en-US" sz="1800" dirty="0">
                <a:solidFill>
                  <a:srgbClr val="4F4F4F"/>
                </a:solidFill>
                <a:latin typeface="Calibri"/>
                <a:ea typeface="Calibri"/>
                <a:cs typeface="Calibri"/>
                <a:sym typeface="Calibri"/>
              </a:rPr>
              <a:t>Lunch</a:t>
            </a:r>
          </a:p>
          <a:p>
            <a:pPr marL="12700" indent="0">
              <a:spcBef>
                <a:spcPts val="600"/>
              </a:spcBef>
              <a:buNone/>
            </a:pPr>
            <a:r>
              <a:rPr lang="en-US" sz="1800" dirty="0">
                <a:solidFill>
                  <a:srgbClr val="4F4F4F"/>
                </a:solidFill>
                <a:latin typeface="Calibri"/>
                <a:ea typeface="Calibri"/>
                <a:cs typeface="Calibri"/>
                <a:sym typeface="Calibri"/>
              </a:rPr>
              <a:t>12:30pm 	  Guest Speaker: “</a:t>
            </a:r>
            <a:r>
              <a:rPr lang="en-US" sz="1800" dirty="0"/>
              <a:t>Mapping the American Anomaly: How Our 	 	  Investigative Journalism has used Archives to Document Climate 	 	  Denialism in the United States”</a:t>
            </a:r>
          </a:p>
          <a:p>
            <a:pPr indent="0">
              <a:spcBef>
                <a:spcPts val="0"/>
              </a:spcBef>
              <a:buNone/>
            </a:pPr>
            <a:r>
              <a:rPr lang="en-US" sz="1800" b="1" i="1" dirty="0">
                <a:solidFill>
                  <a:srgbClr val="4F4F4F"/>
                </a:solidFill>
                <a:latin typeface="Calibri"/>
                <a:cs typeface="Calibri"/>
              </a:rPr>
              <a:t>	  </a:t>
            </a:r>
            <a:r>
              <a:rPr lang="en-US" sz="1800" b="1" dirty="0" err="1">
                <a:solidFill>
                  <a:srgbClr val="4F4F4F"/>
                </a:solidFill>
                <a:latin typeface="Calibri"/>
                <a:cs typeface="Calibri"/>
              </a:rPr>
              <a:t>Neela</a:t>
            </a:r>
            <a:r>
              <a:rPr lang="en-US" sz="1800" b="1" dirty="0">
                <a:solidFill>
                  <a:srgbClr val="4F4F4F"/>
                </a:solidFill>
                <a:latin typeface="Calibri"/>
                <a:cs typeface="Calibri"/>
              </a:rPr>
              <a:t> Banerjee, Senior Correspondent, Washington, D.C.</a:t>
            </a:r>
          </a:p>
          <a:p>
            <a:pPr indent="0">
              <a:spcBef>
                <a:spcPts val="0"/>
              </a:spcBef>
              <a:buNone/>
            </a:pPr>
            <a:r>
              <a:rPr lang="en-US" sz="1800" b="1" i="1" dirty="0">
                <a:solidFill>
                  <a:srgbClr val="4F4F4F"/>
                </a:solidFill>
                <a:latin typeface="Calibri"/>
                <a:cs typeface="Calibri"/>
              </a:rPr>
              <a:t>	  </a:t>
            </a:r>
            <a:r>
              <a:rPr lang="en-US" sz="1800" b="1" i="1" dirty="0" err="1">
                <a:solidFill>
                  <a:srgbClr val="4F4F4F"/>
                </a:solidFill>
                <a:latin typeface="Calibri"/>
                <a:cs typeface="Calibri"/>
              </a:rPr>
              <a:t>InsideClimate</a:t>
            </a:r>
            <a:r>
              <a:rPr lang="en-US" sz="1800" b="1" i="1" dirty="0">
                <a:solidFill>
                  <a:srgbClr val="4F4F4F"/>
                </a:solidFill>
                <a:latin typeface="Calibri"/>
                <a:cs typeface="Calibri"/>
              </a:rPr>
              <a:t> News</a:t>
            </a:r>
          </a:p>
          <a:p>
            <a:br>
              <a:rPr lang="en-US" sz="1800" dirty="0"/>
            </a:br>
            <a:endParaRPr sz="1800" dirty="0">
              <a:solidFill>
                <a:srgbClr val="4F4F4F"/>
              </a:solidFill>
              <a:latin typeface="Calibri"/>
              <a:ea typeface="Calibri"/>
              <a:cs typeface="Calibri"/>
              <a:sym typeface="Calibri"/>
            </a:endParaRPr>
          </a:p>
          <a:p>
            <a:pPr marL="0" indent="0">
              <a:buNone/>
            </a:pPr>
            <a:endParaRPr sz="1800" dirty="0">
              <a:solidFill>
                <a:srgbClr val="4F4F4F"/>
              </a:solidFill>
              <a:latin typeface="Calibri"/>
              <a:ea typeface="Calibri"/>
              <a:cs typeface="Calibri"/>
              <a:sym typeface="Calibri"/>
            </a:endParaRPr>
          </a:p>
          <a:p>
            <a:pPr marL="0" indent="0">
              <a:buNone/>
            </a:pPr>
            <a:endParaRPr dirty="0"/>
          </a:p>
        </p:txBody>
      </p:sp>
      <p:sp>
        <p:nvSpPr>
          <p:cNvPr id="2" name="Date Placeholder 1">
            <a:extLst>
              <a:ext uri="{FF2B5EF4-FFF2-40B4-BE49-F238E27FC236}">
                <a16:creationId xmlns:a16="http://schemas.microsoft.com/office/drawing/2014/main" id="{73D24443-2D9B-D841-8C54-06D06D54A5EE}"/>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6783425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0A8BBEA-A59A-3C49-827A-381A09A64D46}"/>
              </a:ext>
            </a:extLst>
          </p:cNvPr>
          <p:cNvPicPr>
            <a:picLocks noChangeAspect="1"/>
          </p:cNvPicPr>
          <p:nvPr/>
        </p:nvPicPr>
        <p:blipFill>
          <a:blip r:embed="rId3"/>
          <a:stretch>
            <a:fillRect/>
          </a:stretch>
        </p:blipFill>
        <p:spPr>
          <a:xfrm>
            <a:off x="0" y="0"/>
            <a:ext cx="9144000" cy="6138333"/>
          </a:xfrm>
          <a:prstGeom prst="rect">
            <a:avLst/>
          </a:prstGeom>
        </p:spPr>
      </p:pic>
      <p:sp>
        <p:nvSpPr>
          <p:cNvPr id="19" name="Rectangle 18">
            <a:extLst>
              <a:ext uri="{FF2B5EF4-FFF2-40B4-BE49-F238E27FC236}">
                <a16:creationId xmlns:a16="http://schemas.microsoft.com/office/drawing/2014/main" id="{A97D1397-518F-B249-87DD-F7EDC6221FEB}"/>
              </a:ext>
            </a:extLst>
          </p:cNvPr>
          <p:cNvSpPr/>
          <p:nvPr/>
        </p:nvSpPr>
        <p:spPr>
          <a:xfrm>
            <a:off x="292100" y="2514600"/>
            <a:ext cx="4152900" cy="34163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a:extLst>
              <a:ext uri="{FF2B5EF4-FFF2-40B4-BE49-F238E27FC236}">
                <a16:creationId xmlns:a16="http://schemas.microsoft.com/office/drawing/2014/main" id="{A1BB2712-A3B7-194C-A058-FA5A94824EC5}"/>
              </a:ext>
            </a:extLst>
          </p:cNvPr>
          <p:cNvPicPr>
            <a:picLocks noChangeAspect="1"/>
          </p:cNvPicPr>
          <p:nvPr/>
        </p:nvPicPr>
        <p:blipFill>
          <a:blip r:embed="rId4"/>
          <a:stretch>
            <a:fillRect/>
          </a:stretch>
        </p:blipFill>
        <p:spPr>
          <a:xfrm>
            <a:off x="939800" y="2514600"/>
            <a:ext cx="2857500" cy="3750786"/>
          </a:xfrm>
          <a:prstGeom prst="rect">
            <a:avLst/>
          </a:prstGeom>
          <a:ln w="25400">
            <a:solidFill>
              <a:schemeClr val="accent6">
                <a:lumMod val="75000"/>
              </a:schemeClr>
            </a:solidFill>
          </a:ln>
        </p:spPr>
      </p:pic>
    </p:spTree>
    <p:extLst>
      <p:ext uri="{BB962C8B-B14F-4D97-AF65-F5344CB8AC3E}">
        <p14:creationId xmlns:p14="http://schemas.microsoft.com/office/powerpoint/2010/main" val="11497910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382F77-54ED-344E-AEE3-4A16AF4555B8}"/>
              </a:ext>
            </a:extLst>
          </p:cNvPr>
          <p:cNvPicPr>
            <a:picLocks noChangeAspect="1"/>
          </p:cNvPicPr>
          <p:nvPr/>
        </p:nvPicPr>
        <p:blipFill>
          <a:blip r:embed="rId2"/>
          <a:stretch>
            <a:fillRect/>
          </a:stretch>
        </p:blipFill>
        <p:spPr>
          <a:xfrm>
            <a:off x="0" y="0"/>
            <a:ext cx="9144000" cy="5943600"/>
          </a:xfrm>
          <a:prstGeom prst="rect">
            <a:avLst/>
          </a:prstGeom>
        </p:spPr>
      </p:pic>
      <p:sp>
        <p:nvSpPr>
          <p:cNvPr id="6" name="Rectangle 5">
            <a:extLst>
              <a:ext uri="{FF2B5EF4-FFF2-40B4-BE49-F238E27FC236}">
                <a16:creationId xmlns:a16="http://schemas.microsoft.com/office/drawing/2014/main" id="{0E046EAF-55F9-DF4B-8B32-9506E4601ED5}"/>
              </a:ext>
            </a:extLst>
          </p:cNvPr>
          <p:cNvSpPr/>
          <p:nvPr/>
        </p:nvSpPr>
        <p:spPr>
          <a:xfrm>
            <a:off x="449767" y="5757747"/>
            <a:ext cx="1802780" cy="308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39705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1F79085-554E-734F-B394-88934EFA5478}"/>
              </a:ext>
            </a:extLst>
          </p:cNvPr>
          <p:cNvPicPr>
            <a:picLocks noChangeAspect="1"/>
          </p:cNvPicPr>
          <p:nvPr/>
        </p:nvPicPr>
        <p:blipFill>
          <a:blip r:embed="rId3"/>
          <a:stretch>
            <a:fillRect/>
          </a:stretch>
        </p:blipFill>
        <p:spPr>
          <a:xfrm>
            <a:off x="0" y="0"/>
            <a:ext cx="9144000" cy="6183858"/>
          </a:xfrm>
          <a:prstGeom prst="rect">
            <a:avLst/>
          </a:prstGeom>
        </p:spPr>
      </p:pic>
    </p:spTree>
    <p:extLst>
      <p:ext uri="{BB962C8B-B14F-4D97-AF65-F5344CB8AC3E}">
        <p14:creationId xmlns:p14="http://schemas.microsoft.com/office/powerpoint/2010/main" val="8278695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19EBA-125A-594D-87BD-05CCB15D8E74}"/>
              </a:ext>
            </a:extLst>
          </p:cNvPr>
          <p:cNvSpPr>
            <a:spLocks noGrp="1"/>
          </p:cNvSpPr>
          <p:nvPr>
            <p:ph type="title"/>
          </p:nvPr>
        </p:nvSpPr>
        <p:spPr/>
        <p:txBody>
          <a:bodyPr/>
          <a:lstStyle/>
          <a:p>
            <a:r>
              <a:rPr lang="en-US" dirty="0"/>
              <a:t>Two important objectives</a:t>
            </a:r>
          </a:p>
        </p:txBody>
      </p:sp>
      <p:sp>
        <p:nvSpPr>
          <p:cNvPr id="3" name="Content Placeholder 2">
            <a:extLst>
              <a:ext uri="{FF2B5EF4-FFF2-40B4-BE49-F238E27FC236}">
                <a16:creationId xmlns:a16="http://schemas.microsoft.com/office/drawing/2014/main" id="{58468036-F67D-3A4F-AAC1-308010FD3943}"/>
              </a:ext>
            </a:extLst>
          </p:cNvPr>
          <p:cNvSpPr>
            <a:spLocks noGrp="1"/>
          </p:cNvSpPr>
          <p:nvPr>
            <p:ph idx="1"/>
          </p:nvPr>
        </p:nvSpPr>
        <p:spPr/>
        <p:txBody>
          <a:bodyPr/>
          <a:lstStyle/>
          <a:p>
            <a:pPr marL="201163" lvl="1" indent="0">
              <a:buNone/>
            </a:pPr>
            <a:r>
              <a:rPr lang="en-US" sz="2800" dirty="0">
                <a:solidFill>
                  <a:schemeClr val="tx1"/>
                </a:solidFill>
              </a:rPr>
              <a:t>Deepen and add breadth to the HathiTrust collections, guided by a targeted, intentional strategy for new and retrospective publications.</a:t>
            </a:r>
          </a:p>
          <a:p>
            <a:pPr marL="201163" lvl="1" indent="0">
              <a:buNone/>
            </a:pPr>
            <a:endParaRPr lang="en-US" sz="2800" dirty="0">
              <a:solidFill>
                <a:schemeClr val="tx1"/>
              </a:solidFill>
            </a:endParaRPr>
          </a:p>
          <a:p>
            <a:pPr marL="201163" lvl="1" indent="0">
              <a:buNone/>
            </a:pPr>
            <a:endParaRPr lang="en-US" sz="4400" dirty="0"/>
          </a:p>
          <a:p>
            <a:pPr marL="201163" lvl="1" indent="0">
              <a:buNone/>
            </a:pPr>
            <a:r>
              <a:rPr lang="en-US" sz="2800" dirty="0">
                <a:solidFill>
                  <a:schemeClr val="tx1"/>
                </a:solidFill>
              </a:rPr>
              <a:t>Develop robust frameworks for large-scale collection management, access, and preservation</a:t>
            </a:r>
            <a:endParaRPr lang="en-US" sz="4400" dirty="0"/>
          </a:p>
          <a:p>
            <a:endParaRPr lang="en-US" dirty="0"/>
          </a:p>
        </p:txBody>
      </p:sp>
      <p:sp>
        <p:nvSpPr>
          <p:cNvPr id="4" name="Date Placeholder 3">
            <a:extLst>
              <a:ext uri="{FF2B5EF4-FFF2-40B4-BE49-F238E27FC236}">
                <a16:creationId xmlns:a16="http://schemas.microsoft.com/office/drawing/2014/main" id="{6B09F3ED-ED8B-5743-ADD4-486B3BB3E646}"/>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921129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79E9AD-0FB8-DE44-A8AE-EE224BD05D64}"/>
              </a:ext>
            </a:extLst>
          </p:cNvPr>
          <p:cNvSpPr txBox="1"/>
          <p:nvPr/>
        </p:nvSpPr>
        <p:spPr>
          <a:xfrm>
            <a:off x="1909482" y="2500828"/>
            <a:ext cx="5325035" cy="1862048"/>
          </a:xfrm>
          <a:prstGeom prst="rect">
            <a:avLst/>
          </a:prstGeom>
          <a:noFill/>
        </p:spPr>
        <p:txBody>
          <a:bodyPr wrap="square" rtlCol="0">
            <a:spAutoFit/>
          </a:bodyPr>
          <a:lstStyle/>
          <a:p>
            <a:pPr algn="ctr"/>
            <a:r>
              <a:rPr lang="en-US" sz="11500" dirty="0"/>
              <a:t>🤔</a:t>
            </a:r>
          </a:p>
        </p:txBody>
      </p:sp>
    </p:spTree>
    <p:extLst>
      <p:ext uri="{BB962C8B-B14F-4D97-AF65-F5344CB8AC3E}">
        <p14:creationId xmlns:p14="http://schemas.microsoft.com/office/powerpoint/2010/main" val="3374352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DEE40FA5-F659-1541-86DB-B81E7BF77535}"/>
              </a:ext>
            </a:extLst>
          </p:cNvPr>
          <p:cNvGraphicFramePr>
            <a:graphicFrameLocks/>
          </p:cNvGraphicFramePr>
          <p:nvPr>
            <p:extLst/>
          </p:nvPr>
        </p:nvGraphicFramePr>
        <p:xfrm>
          <a:off x="193456" y="0"/>
          <a:ext cx="8757088" cy="628201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1BB31BF0-BC87-7B4E-B659-B9257FEFEB2C}"/>
              </a:ext>
            </a:extLst>
          </p:cNvPr>
          <p:cNvSpPr txBox="1"/>
          <p:nvPr/>
        </p:nvSpPr>
        <p:spPr>
          <a:xfrm>
            <a:off x="631254" y="1096681"/>
            <a:ext cx="5887329" cy="1546577"/>
          </a:xfrm>
          <a:prstGeom prst="rect">
            <a:avLst/>
          </a:prstGeom>
          <a:noFill/>
        </p:spPr>
        <p:txBody>
          <a:bodyPr wrap="square" rtlCol="0">
            <a:spAutoFit/>
          </a:bodyPr>
          <a:lstStyle/>
          <a:p>
            <a:r>
              <a:rPr lang="en-US" sz="1350" dirty="0"/>
              <a:t>HathiTrust figures as of October 1</a:t>
            </a:r>
          </a:p>
          <a:p>
            <a:endParaRPr lang="en-US" sz="1350" dirty="0"/>
          </a:p>
          <a:p>
            <a:r>
              <a:rPr lang="en-US" sz="1350" dirty="0"/>
              <a:t>BTAA figures source: Dempsey </a:t>
            </a:r>
            <a:r>
              <a:rPr lang="en-US" sz="1350" dirty="0" err="1"/>
              <a:t>etc</a:t>
            </a:r>
            <a:r>
              <a:rPr lang="en-US" sz="1350" dirty="0"/>
              <a:t> August 2019, analysis by Lavoie Jan 2019</a:t>
            </a:r>
          </a:p>
          <a:p>
            <a:endParaRPr lang="en-US" sz="1350" dirty="0"/>
          </a:p>
          <a:p>
            <a:r>
              <a:rPr lang="en-US" sz="1350" dirty="0"/>
              <a:t>All North America:   Lavoie Oct 2019</a:t>
            </a:r>
            <a:br>
              <a:rPr lang="en-US" sz="1350" dirty="0"/>
            </a:br>
            <a:endParaRPr lang="en-US" sz="1350" dirty="0"/>
          </a:p>
          <a:p>
            <a:r>
              <a:rPr lang="en-US" sz="1350" dirty="0"/>
              <a:t>`</a:t>
            </a:r>
          </a:p>
        </p:txBody>
      </p:sp>
    </p:spTree>
    <p:extLst>
      <p:ext uri="{BB962C8B-B14F-4D97-AF65-F5344CB8AC3E}">
        <p14:creationId xmlns:p14="http://schemas.microsoft.com/office/powerpoint/2010/main" val="8960927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4D8F70F-4B46-6142-8B6E-73212D6946EA}"/>
              </a:ext>
            </a:extLst>
          </p:cNvPr>
          <p:cNvGraphicFramePr>
            <a:graphicFrameLocks/>
          </p:cNvGraphicFramePr>
          <p:nvPr>
            <p:extLst/>
          </p:nvPr>
        </p:nvGraphicFramePr>
        <p:xfrm>
          <a:off x="139700" y="223166"/>
          <a:ext cx="8820369" cy="60094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37071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17797C7-2726-2A46-92EA-5E177961A01F}"/>
              </a:ext>
            </a:extLst>
          </p:cNvPr>
          <p:cNvGraphicFramePr>
            <a:graphicFrameLocks/>
          </p:cNvGraphicFramePr>
          <p:nvPr/>
        </p:nvGraphicFramePr>
        <p:xfrm>
          <a:off x="-31750" y="666750"/>
          <a:ext cx="9207500" cy="5524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7B69D160-318C-9745-836D-3AE84BD7B273}"/>
              </a:ext>
            </a:extLst>
          </p:cNvPr>
          <p:cNvGraphicFramePr>
            <a:graphicFrameLocks/>
          </p:cNvGraphicFramePr>
          <p:nvPr/>
        </p:nvGraphicFramePr>
        <p:xfrm>
          <a:off x="-126464" y="292100"/>
          <a:ext cx="9396928" cy="58991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664934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35D67B43-F735-7C45-86FB-436DA00A1F12}"/>
              </a:ext>
            </a:extLst>
          </p:cNvPr>
          <p:cNvGraphicFramePr/>
          <p:nvPr>
            <p:extLst/>
          </p:nvPr>
        </p:nvGraphicFramePr>
        <p:xfrm>
          <a:off x="718207" y="6815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43925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6" name="Google Shape;706;p138"/>
          <p:cNvSpPr txBox="1">
            <a:spLocks noGrp="1"/>
          </p:cNvSpPr>
          <p:nvPr>
            <p:ph type="title"/>
          </p:nvPr>
        </p:nvSpPr>
        <p:spPr>
          <a:xfrm>
            <a:off x="822960" y="1458468"/>
            <a:ext cx="7857214" cy="3566160"/>
          </a:xfrm>
          <a:prstGeom prst="rect">
            <a:avLst/>
          </a:prstGeom>
        </p:spPr>
        <p:txBody>
          <a:bodyPr spcFirstLastPara="1" vert="horz" wrap="square" lIns="91425" tIns="91425" rIns="91425" bIns="91425" rtlCol="0" anchor="ctr" anchorCtr="0">
            <a:noAutofit/>
          </a:bodyPr>
          <a:lstStyle/>
          <a:p>
            <a:r>
              <a:rPr lang="en" dirty="0"/>
              <a:t>HathiTrust’s 2020 Budget</a:t>
            </a:r>
            <a:endParaRPr dirty="0"/>
          </a:p>
        </p:txBody>
      </p:sp>
      <p:sp>
        <p:nvSpPr>
          <p:cNvPr id="3" name="Text Placeholder 2">
            <a:extLst>
              <a:ext uri="{FF2B5EF4-FFF2-40B4-BE49-F238E27FC236}">
                <a16:creationId xmlns:a16="http://schemas.microsoft.com/office/drawing/2014/main" id="{63DDEA6B-A0EF-6540-B09E-2364C8D0134A}"/>
              </a:ext>
            </a:extLst>
          </p:cNvPr>
          <p:cNvSpPr>
            <a:spLocks noGrp="1"/>
          </p:cNvSpPr>
          <p:nvPr>
            <p:ph type="body" idx="1"/>
          </p:nvPr>
        </p:nvSpPr>
        <p:spPr/>
        <p:txBody>
          <a:bodyPr/>
          <a:lstStyle/>
          <a:p>
            <a:r>
              <a:rPr lang="en-US" dirty="0"/>
              <a:t>Kenning </a:t>
            </a:r>
            <a:r>
              <a:rPr lang="en-US" dirty="0" err="1"/>
              <a:t>arlitsch</a:t>
            </a:r>
            <a:endParaRPr lang="en-US" dirty="0"/>
          </a:p>
          <a:p>
            <a:r>
              <a:rPr lang="en-US" dirty="0"/>
              <a:t>Mike furlough</a:t>
            </a:r>
          </a:p>
        </p:txBody>
      </p:sp>
    </p:spTree>
    <p:extLst>
      <p:ext uri="{BB962C8B-B14F-4D97-AF65-F5344CB8AC3E}">
        <p14:creationId xmlns:p14="http://schemas.microsoft.com/office/powerpoint/2010/main" val="24706538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92"/>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lvl="0"/>
            <a:r>
              <a:rPr lang="en" dirty="0"/>
              <a:t>Agenda: Afternoon</a:t>
            </a:r>
            <a:br>
              <a:rPr lang="en" dirty="0"/>
            </a:br>
            <a:endParaRPr dirty="0"/>
          </a:p>
        </p:txBody>
      </p:sp>
      <p:sp>
        <p:nvSpPr>
          <p:cNvPr id="403" name="Google Shape;403;p92"/>
          <p:cNvSpPr txBox="1">
            <a:spLocks noGrp="1"/>
          </p:cNvSpPr>
          <p:nvPr>
            <p:ph idx="1"/>
          </p:nvPr>
        </p:nvSpPr>
        <p:spPr>
          <a:prstGeom prst="rect">
            <a:avLst/>
          </a:prstGeom>
        </p:spPr>
        <p:txBody>
          <a:bodyPr spcFirstLastPara="1" vert="horz" wrap="square" lIns="91425" tIns="91425" rIns="91425" bIns="91425" rtlCol="0" anchor="t" anchorCtr="0">
            <a:noAutofit/>
          </a:bodyPr>
          <a:lstStyle/>
          <a:p>
            <a:pPr marL="0" indent="0">
              <a:spcBef>
                <a:spcPts val="0"/>
              </a:spcBef>
              <a:buClr>
                <a:schemeClr val="dk1"/>
              </a:buClr>
              <a:buSzPts val="1100"/>
              <a:buNone/>
            </a:pPr>
            <a:r>
              <a:rPr lang="en" sz="1800" dirty="0">
                <a:solidFill>
                  <a:srgbClr val="4F4F4F"/>
                </a:solidFill>
                <a:latin typeface="Calibri"/>
                <a:ea typeface="Calibri"/>
                <a:cs typeface="Calibri"/>
                <a:sym typeface="Calibri"/>
              </a:rPr>
              <a:t>1:15pm    </a:t>
            </a:r>
            <a:r>
              <a:rPr lang="en-US" sz="1800" dirty="0">
                <a:solidFill>
                  <a:srgbClr val="4F4F4F"/>
                </a:solidFill>
                <a:latin typeface="Calibri"/>
                <a:ea typeface="Calibri"/>
                <a:cs typeface="Calibri"/>
                <a:sym typeface="Calibri"/>
              </a:rPr>
              <a:t>BREAK (15 min)</a:t>
            </a:r>
            <a:endParaRPr sz="1200" dirty="0">
              <a:solidFill>
                <a:srgbClr val="4F4F4F"/>
              </a:solidFill>
              <a:latin typeface="Calibri"/>
              <a:ea typeface="Calibri"/>
              <a:cs typeface="Calibri"/>
              <a:sym typeface="Calibri"/>
            </a:endParaRPr>
          </a:p>
          <a:p>
            <a:pPr marL="0" indent="0">
              <a:spcBef>
                <a:spcPts val="600"/>
              </a:spcBef>
              <a:buClr>
                <a:schemeClr val="dk1"/>
              </a:buClr>
              <a:buSzPts val="1100"/>
              <a:buNone/>
            </a:pPr>
            <a:r>
              <a:rPr lang="en" sz="1800" dirty="0">
                <a:solidFill>
                  <a:srgbClr val="4F4F4F"/>
                </a:solidFill>
                <a:latin typeface="Calibri"/>
                <a:ea typeface="Calibri"/>
                <a:cs typeface="Calibri"/>
                <a:sym typeface="Calibri"/>
              </a:rPr>
              <a:t>1:30pm    </a:t>
            </a:r>
            <a:r>
              <a:rPr lang="en-US" sz="1800" dirty="0">
                <a:solidFill>
                  <a:srgbClr val="4F4F4F"/>
                </a:solidFill>
                <a:latin typeface="Calibri"/>
                <a:ea typeface="Calibri"/>
                <a:cs typeface="Calibri"/>
                <a:sym typeface="Calibri"/>
              </a:rPr>
              <a:t>Discussion: </a:t>
            </a:r>
            <a:r>
              <a:rPr lang="en-US" sz="1800" dirty="0" err="1">
                <a:solidFill>
                  <a:srgbClr val="4F4F4F"/>
                </a:solidFill>
                <a:latin typeface="Calibri"/>
                <a:ea typeface="Calibri"/>
                <a:cs typeface="Calibri"/>
                <a:sym typeface="Calibri"/>
              </a:rPr>
              <a:t>HathiTrust</a:t>
            </a:r>
            <a:r>
              <a:rPr lang="en-US" sz="1800" dirty="0">
                <a:solidFill>
                  <a:srgbClr val="4F4F4F"/>
                </a:solidFill>
                <a:latin typeface="Calibri"/>
                <a:ea typeface="Calibri"/>
                <a:cs typeface="Calibri"/>
                <a:sym typeface="Calibri"/>
              </a:rPr>
              <a:t>: Collections as Infrastructure</a:t>
            </a:r>
          </a:p>
          <a:p>
            <a:pPr marL="0" indent="0">
              <a:spcBef>
                <a:spcPts val="0"/>
              </a:spcBef>
              <a:buClr>
                <a:schemeClr val="dk1"/>
              </a:buClr>
              <a:buSzPts val="1100"/>
              <a:buNone/>
            </a:pPr>
            <a:r>
              <a:rPr lang="en-US" sz="1800" dirty="0">
                <a:solidFill>
                  <a:srgbClr val="4F4F4F"/>
                </a:solidFill>
                <a:latin typeface="Calibri"/>
                <a:ea typeface="Calibri"/>
                <a:cs typeface="Calibri"/>
                <a:sym typeface="Calibri"/>
              </a:rPr>
              <a:t>	</a:t>
            </a:r>
            <a:r>
              <a:rPr lang="en-US" sz="1800" b="1" dirty="0">
                <a:solidFill>
                  <a:srgbClr val="4F4F4F"/>
                </a:solidFill>
                <a:latin typeface="Calibri"/>
                <a:ea typeface="Calibri"/>
                <a:cs typeface="Calibri"/>
                <a:sym typeface="Calibri"/>
              </a:rPr>
              <a:t>Led by Kenning </a:t>
            </a:r>
            <a:r>
              <a:rPr lang="en-US" sz="1800" b="1" dirty="0" err="1">
                <a:solidFill>
                  <a:srgbClr val="4F4F4F"/>
                </a:solidFill>
                <a:latin typeface="Calibri"/>
                <a:ea typeface="Calibri"/>
                <a:cs typeface="Calibri"/>
                <a:sym typeface="Calibri"/>
              </a:rPr>
              <a:t>Arlitsch</a:t>
            </a:r>
            <a:r>
              <a:rPr lang="en-US" sz="1800" b="1" dirty="0">
                <a:solidFill>
                  <a:srgbClr val="4F4F4F"/>
                </a:solidFill>
                <a:latin typeface="Calibri"/>
                <a:ea typeface="Calibri"/>
                <a:cs typeface="Calibri"/>
                <a:sym typeface="Calibri"/>
              </a:rPr>
              <a:t>, Montana State University and Incoming 	Chair, </a:t>
            </a:r>
            <a:r>
              <a:rPr lang="en-US" sz="1800" b="1" dirty="0" err="1">
                <a:solidFill>
                  <a:srgbClr val="4F4F4F"/>
                </a:solidFill>
                <a:latin typeface="Calibri"/>
                <a:ea typeface="Calibri"/>
                <a:cs typeface="Calibri"/>
                <a:sym typeface="Calibri"/>
              </a:rPr>
              <a:t>HathiTrust</a:t>
            </a:r>
            <a:r>
              <a:rPr lang="en-US" sz="1800" b="1" dirty="0">
                <a:solidFill>
                  <a:srgbClr val="4F4F4F"/>
                </a:solidFill>
                <a:latin typeface="Calibri"/>
                <a:ea typeface="Calibri"/>
                <a:cs typeface="Calibri"/>
                <a:sym typeface="Calibri"/>
              </a:rPr>
              <a:t> Board of Governors</a:t>
            </a:r>
          </a:p>
          <a:p>
            <a:pPr marL="0" indent="0">
              <a:buClr>
                <a:schemeClr val="dk1"/>
              </a:buClr>
              <a:buSzPts val="1100"/>
              <a:buNone/>
            </a:pPr>
            <a:r>
              <a:rPr lang="en" sz="1800" dirty="0">
                <a:solidFill>
                  <a:srgbClr val="4F4F4F"/>
                </a:solidFill>
                <a:latin typeface="Calibri"/>
                <a:ea typeface="Calibri"/>
                <a:cs typeface="Calibri"/>
                <a:sym typeface="Calibri"/>
              </a:rPr>
              <a:t>2:30pm    </a:t>
            </a:r>
            <a:r>
              <a:rPr lang="en-US" sz="1800" dirty="0">
                <a:solidFill>
                  <a:srgbClr val="4F4F4F"/>
                </a:solidFill>
                <a:latin typeface="Calibri"/>
                <a:ea typeface="Calibri"/>
                <a:cs typeface="Calibri"/>
                <a:sym typeface="Calibri"/>
              </a:rPr>
              <a:t>BREAK (10 min)</a:t>
            </a:r>
            <a:endParaRPr sz="1800" dirty="0">
              <a:solidFill>
                <a:srgbClr val="4F4F4F"/>
              </a:solidFill>
              <a:latin typeface="Calibri"/>
              <a:ea typeface="Calibri"/>
              <a:cs typeface="Calibri"/>
              <a:sym typeface="Calibri"/>
            </a:endParaRPr>
          </a:p>
          <a:p>
            <a:pPr marL="0" indent="0">
              <a:buClr>
                <a:schemeClr val="dk1"/>
              </a:buClr>
              <a:buSzPts val="1100"/>
              <a:buNone/>
            </a:pPr>
            <a:r>
              <a:rPr lang="en-US" sz="1800" dirty="0">
                <a:solidFill>
                  <a:srgbClr val="4F4F4F"/>
                </a:solidFill>
                <a:latin typeface="Calibri"/>
                <a:ea typeface="Calibri"/>
                <a:cs typeface="Calibri"/>
                <a:sym typeface="Calibri"/>
              </a:rPr>
              <a:t>2:40pm	Lightning Talks by Members w/ Q&amp;A </a:t>
            </a:r>
          </a:p>
          <a:p>
            <a:pPr marL="0" indent="0">
              <a:spcBef>
                <a:spcPts val="0"/>
              </a:spcBef>
              <a:buClr>
                <a:schemeClr val="dk1"/>
              </a:buClr>
              <a:buSzPts val="1100"/>
              <a:buNone/>
            </a:pPr>
            <a:r>
              <a:rPr lang="en-US" sz="1800" b="1" dirty="0">
                <a:solidFill>
                  <a:srgbClr val="4F4F4F"/>
                </a:solidFill>
                <a:latin typeface="Calibri"/>
                <a:cs typeface="Calibri"/>
              </a:rPr>
              <a:t>	Introduction by Karla </a:t>
            </a:r>
            <a:r>
              <a:rPr lang="en-US" sz="1800" b="1" dirty="0" err="1">
                <a:solidFill>
                  <a:srgbClr val="4F4F4F"/>
                </a:solidFill>
                <a:latin typeface="Calibri"/>
                <a:cs typeface="Calibri"/>
              </a:rPr>
              <a:t>Strieb</a:t>
            </a:r>
            <a:r>
              <a:rPr lang="en-US" sz="1800" b="1" dirty="0">
                <a:solidFill>
                  <a:srgbClr val="4F4F4F"/>
                </a:solidFill>
                <a:latin typeface="Calibri"/>
                <a:cs typeface="Calibri"/>
              </a:rPr>
              <a:t>, The Ohio State University and Chair of 	the </a:t>
            </a:r>
            <a:r>
              <a:rPr lang="en-US" sz="1800" b="1" dirty="0" err="1">
                <a:solidFill>
                  <a:srgbClr val="4F4F4F"/>
                </a:solidFill>
                <a:latin typeface="Calibri"/>
                <a:cs typeface="Calibri"/>
              </a:rPr>
              <a:t>HathiTrust</a:t>
            </a:r>
            <a:r>
              <a:rPr lang="en-US" sz="1800" b="1" dirty="0">
                <a:solidFill>
                  <a:srgbClr val="4F4F4F"/>
                </a:solidFill>
                <a:latin typeface="Calibri"/>
                <a:cs typeface="Calibri"/>
              </a:rPr>
              <a:t> Program Steering Committee</a:t>
            </a:r>
            <a:endParaRPr sz="1800" b="1" dirty="0">
              <a:solidFill>
                <a:srgbClr val="4F4F4F"/>
              </a:solidFill>
              <a:latin typeface="Calibri"/>
              <a:cs typeface="Calibri"/>
              <a:sym typeface="Calibri"/>
            </a:endParaRPr>
          </a:p>
          <a:p>
            <a:pPr marL="0" indent="0">
              <a:buClr>
                <a:schemeClr val="dk1"/>
              </a:buClr>
              <a:buSzPts val="1100"/>
              <a:buNone/>
            </a:pPr>
            <a:r>
              <a:rPr lang="en" sz="1800" dirty="0">
                <a:solidFill>
                  <a:srgbClr val="4F4F4F"/>
                </a:solidFill>
                <a:latin typeface="Calibri"/>
                <a:ea typeface="Calibri"/>
                <a:cs typeface="Calibri"/>
                <a:sym typeface="Calibri"/>
              </a:rPr>
              <a:t>3:10pm    Recap of Day and </a:t>
            </a:r>
            <a:r>
              <a:rPr lang="en-US" sz="1800" dirty="0">
                <a:solidFill>
                  <a:srgbClr val="4F4F4F"/>
                </a:solidFill>
                <a:latin typeface="Calibri"/>
                <a:ea typeface="Calibri"/>
                <a:cs typeface="Calibri"/>
                <a:sym typeface="Calibri"/>
              </a:rPr>
              <a:t>Closing Remarks</a:t>
            </a:r>
            <a:endParaRPr sz="1800" dirty="0">
              <a:solidFill>
                <a:srgbClr val="4F4F4F"/>
              </a:solidFill>
              <a:latin typeface="Calibri"/>
              <a:ea typeface="Calibri"/>
              <a:cs typeface="Calibri"/>
              <a:sym typeface="Calibri"/>
            </a:endParaRPr>
          </a:p>
          <a:p>
            <a:pPr indent="0">
              <a:spcBef>
                <a:spcPts val="0"/>
              </a:spcBef>
              <a:buClr>
                <a:schemeClr val="dk1"/>
              </a:buClr>
              <a:buSzPts val="1100"/>
              <a:buNone/>
            </a:pPr>
            <a:r>
              <a:rPr lang="en" sz="1800" b="1" dirty="0">
                <a:solidFill>
                  <a:srgbClr val="4F4F4F"/>
                </a:solidFill>
                <a:latin typeface="Calibri"/>
                <a:cs typeface="Calibri"/>
                <a:sym typeface="Calibri"/>
              </a:rPr>
              <a:t>	Mike Furlough, </a:t>
            </a:r>
            <a:r>
              <a:rPr lang="en" sz="1800" b="1" dirty="0" err="1">
                <a:solidFill>
                  <a:srgbClr val="4F4F4F"/>
                </a:solidFill>
                <a:latin typeface="Calibri"/>
                <a:cs typeface="Calibri"/>
                <a:sym typeface="Calibri"/>
              </a:rPr>
              <a:t>HathiTrust</a:t>
            </a:r>
            <a:r>
              <a:rPr lang="en" sz="1800" b="1" dirty="0">
                <a:solidFill>
                  <a:srgbClr val="4F4F4F"/>
                </a:solidFill>
                <a:latin typeface="Calibri"/>
                <a:cs typeface="Calibri"/>
                <a:sym typeface="Calibri"/>
              </a:rPr>
              <a:t> Executive Director</a:t>
            </a:r>
            <a:endParaRPr sz="1800" b="1" dirty="0">
              <a:solidFill>
                <a:srgbClr val="4F4F4F"/>
              </a:solidFill>
              <a:latin typeface="Calibri"/>
              <a:cs typeface="Calibri"/>
              <a:sym typeface="Calibri"/>
            </a:endParaRPr>
          </a:p>
          <a:p>
            <a:pPr marL="0" indent="0">
              <a:buClr>
                <a:schemeClr val="dk1"/>
              </a:buClr>
              <a:buSzPts val="1100"/>
              <a:buNone/>
            </a:pPr>
            <a:r>
              <a:rPr lang="en" sz="1800" dirty="0">
                <a:solidFill>
                  <a:srgbClr val="4F4F4F"/>
                </a:solidFill>
                <a:latin typeface="Calibri"/>
                <a:ea typeface="Calibri"/>
                <a:cs typeface="Calibri"/>
                <a:sym typeface="Calibri"/>
              </a:rPr>
              <a:t>3:15pm    Adjourn</a:t>
            </a:r>
            <a:endParaRPr sz="1800" dirty="0">
              <a:solidFill>
                <a:srgbClr val="4F4F4F"/>
              </a:solidFill>
              <a:latin typeface="Calibri"/>
              <a:ea typeface="Calibri"/>
              <a:cs typeface="Calibri"/>
              <a:sym typeface="Calibri"/>
            </a:endParaRPr>
          </a:p>
          <a:p>
            <a:pPr marL="0" indent="0">
              <a:buClr>
                <a:schemeClr val="dk1"/>
              </a:buClr>
              <a:buSzPts val="1100"/>
              <a:buNone/>
            </a:pPr>
            <a:endParaRPr dirty="0">
              <a:solidFill>
                <a:schemeClr val="dk1"/>
              </a:solidFill>
            </a:endParaRPr>
          </a:p>
          <a:p>
            <a:pPr marL="0" indent="0">
              <a:buNone/>
            </a:pPr>
            <a:endParaRPr dirty="0"/>
          </a:p>
        </p:txBody>
      </p:sp>
      <p:sp>
        <p:nvSpPr>
          <p:cNvPr id="2" name="Date Placeholder 1">
            <a:extLst>
              <a:ext uri="{FF2B5EF4-FFF2-40B4-BE49-F238E27FC236}">
                <a16:creationId xmlns:a16="http://schemas.microsoft.com/office/drawing/2014/main" id="{7D0CAA49-4243-6A40-B55E-ECB9A03D97C6}"/>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42521178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139"/>
          <p:cNvSpPr txBox="1">
            <a:spLocks noGrp="1"/>
          </p:cNvSpPr>
          <p:nvPr>
            <p:ph type="title"/>
          </p:nvPr>
        </p:nvSpPr>
        <p:spPr>
          <a:prstGeom prst="rect">
            <a:avLst/>
          </a:prstGeom>
        </p:spPr>
        <p:txBody>
          <a:bodyPr spcFirstLastPara="1" vert="horz" wrap="square" lIns="91425" tIns="91425" rIns="91425" bIns="91425" rtlCol="0" anchor="t" anchorCtr="0">
            <a:noAutofit/>
          </a:bodyPr>
          <a:lstStyle/>
          <a:p>
            <a:br>
              <a:rPr lang="en" dirty="0"/>
            </a:br>
            <a:r>
              <a:rPr lang="en" dirty="0"/>
              <a:t>Budget Approval Process</a:t>
            </a:r>
            <a:endParaRPr dirty="0"/>
          </a:p>
        </p:txBody>
      </p:sp>
      <p:sp>
        <p:nvSpPr>
          <p:cNvPr id="712" name="Google Shape;712;p139"/>
          <p:cNvSpPr txBox="1">
            <a:spLocks noGrp="1"/>
          </p:cNvSpPr>
          <p:nvPr>
            <p:ph idx="1"/>
          </p:nvPr>
        </p:nvSpPr>
        <p:spPr>
          <a:prstGeom prst="rect">
            <a:avLst/>
          </a:prstGeom>
        </p:spPr>
        <p:txBody>
          <a:bodyPr spcFirstLastPara="1" vert="horz" wrap="square" lIns="91425" tIns="91425" rIns="91425" bIns="91425" rtlCol="0" anchor="t" anchorCtr="0">
            <a:noAutofit/>
          </a:bodyPr>
          <a:lstStyle/>
          <a:p>
            <a:pPr marL="0" indent="0">
              <a:buNone/>
            </a:pPr>
            <a:r>
              <a:rPr lang="en" sz="2000" dirty="0">
                <a:latin typeface="Calibri"/>
                <a:ea typeface="Calibri"/>
                <a:cs typeface="Calibri"/>
                <a:sym typeface="Calibri"/>
              </a:rPr>
              <a:t>The budget for the following year is prepared by the Executive Director, then reviewed and approved by the Board.</a:t>
            </a:r>
          </a:p>
          <a:p>
            <a:pPr marL="0" indent="0">
              <a:buNone/>
            </a:pPr>
            <a:r>
              <a:rPr lang="en" sz="2000" dirty="0">
                <a:latin typeface="Calibri"/>
                <a:ea typeface="Calibri"/>
                <a:cs typeface="Calibri"/>
                <a:sym typeface="Calibri"/>
              </a:rPr>
              <a:t>HathiTrust members review and vote to approve “the total of the budget of HathiTrust and the total amount of dues, fees or other charges.”</a:t>
            </a:r>
            <a:endParaRPr sz="2000" dirty="0">
              <a:latin typeface="Calibri"/>
              <a:ea typeface="Calibri"/>
              <a:cs typeface="Calibri"/>
              <a:sym typeface="Calibri"/>
            </a:endParaRPr>
          </a:p>
          <a:p>
            <a:pPr marL="0" indent="0">
              <a:buNone/>
            </a:pPr>
            <a:r>
              <a:rPr lang="en" sz="2000" dirty="0">
                <a:latin typeface="Calibri"/>
                <a:ea typeface="Calibri"/>
                <a:cs typeface="Calibri"/>
                <a:sym typeface="Calibri"/>
              </a:rPr>
              <a:t>Approval requires a simple majority of weighted votes. </a:t>
            </a:r>
            <a:endParaRPr sz="2000" dirty="0">
              <a:latin typeface="Calibri"/>
              <a:ea typeface="Calibri"/>
              <a:cs typeface="Calibri"/>
              <a:sym typeface="Calibri"/>
            </a:endParaRPr>
          </a:p>
          <a:p>
            <a:pPr marL="0" indent="0">
              <a:buClr>
                <a:schemeClr val="dk1"/>
              </a:buClr>
              <a:buSzPts val="1100"/>
              <a:buNone/>
            </a:pPr>
            <a:r>
              <a:rPr lang="en" sz="2000" dirty="0">
                <a:solidFill>
                  <a:schemeClr val="dk1"/>
                </a:solidFill>
                <a:latin typeface="Calibri"/>
                <a:ea typeface="Calibri"/>
                <a:cs typeface="Calibri"/>
                <a:sym typeface="Calibri"/>
              </a:rPr>
              <a:t>Electronic ballot and 2020 budget report has been sent to all member representatives.  Voting opened on October 21; </a:t>
            </a:r>
            <a:r>
              <a:rPr lang="en" sz="2000" dirty="0">
                <a:latin typeface="Calibri"/>
                <a:ea typeface="Calibri"/>
                <a:cs typeface="Calibri"/>
                <a:sym typeface="Calibri"/>
              </a:rPr>
              <a:t>closes at 11:59 ET (US) Nov. 11, 2019.</a:t>
            </a:r>
            <a:endParaRPr sz="2000" dirty="0">
              <a:latin typeface="Calibri"/>
              <a:ea typeface="Calibri"/>
              <a:cs typeface="Calibri"/>
              <a:sym typeface="Calibri"/>
            </a:endParaRPr>
          </a:p>
          <a:p>
            <a:pPr marL="0" indent="0">
              <a:buNone/>
            </a:pPr>
            <a:endParaRPr sz="2000" dirty="0">
              <a:latin typeface="Calibri"/>
              <a:ea typeface="Calibri"/>
              <a:cs typeface="Calibri"/>
              <a:sym typeface="Calibri"/>
            </a:endParaRPr>
          </a:p>
          <a:p>
            <a:pPr marL="0" indent="0">
              <a:buNone/>
            </a:pPr>
            <a:endParaRPr sz="2000" dirty="0">
              <a:latin typeface="Calibri"/>
              <a:ea typeface="Calibri"/>
              <a:cs typeface="Calibri"/>
              <a:sym typeface="Calibri"/>
            </a:endParaRPr>
          </a:p>
        </p:txBody>
      </p:sp>
      <p:sp>
        <p:nvSpPr>
          <p:cNvPr id="2" name="Date Placeholder 1">
            <a:extLst>
              <a:ext uri="{FF2B5EF4-FFF2-40B4-BE49-F238E27FC236}">
                <a16:creationId xmlns:a16="http://schemas.microsoft.com/office/drawing/2014/main" id="{4B152C28-7511-8244-B765-1149E70E1246}"/>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16496990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E50EC-E48D-854F-817F-1787A23427CB}"/>
              </a:ext>
            </a:extLst>
          </p:cNvPr>
          <p:cNvSpPr>
            <a:spLocks noGrp="1"/>
          </p:cNvSpPr>
          <p:nvPr>
            <p:ph type="title"/>
          </p:nvPr>
        </p:nvSpPr>
        <p:spPr/>
        <p:txBody>
          <a:bodyPr/>
          <a:lstStyle/>
          <a:p>
            <a:r>
              <a:rPr lang="en-US" dirty="0"/>
              <a:t>Outline </a:t>
            </a:r>
          </a:p>
        </p:txBody>
      </p:sp>
      <p:sp>
        <p:nvSpPr>
          <p:cNvPr id="3" name="Content Placeholder 2">
            <a:extLst>
              <a:ext uri="{FF2B5EF4-FFF2-40B4-BE49-F238E27FC236}">
                <a16:creationId xmlns:a16="http://schemas.microsoft.com/office/drawing/2014/main" id="{7668EA9F-B118-734F-B0E0-E22D3B0CBA9D}"/>
              </a:ext>
            </a:extLst>
          </p:cNvPr>
          <p:cNvSpPr>
            <a:spLocks noGrp="1"/>
          </p:cNvSpPr>
          <p:nvPr>
            <p:ph idx="1"/>
          </p:nvPr>
        </p:nvSpPr>
        <p:spPr/>
        <p:txBody>
          <a:bodyPr/>
          <a:lstStyle/>
          <a:p>
            <a:r>
              <a:rPr lang="en-US" dirty="0"/>
              <a:t>HathiTrust’s  Budget Structure</a:t>
            </a:r>
          </a:p>
          <a:p>
            <a:pPr lvl="1"/>
            <a:r>
              <a:rPr lang="en-US" dirty="0"/>
              <a:t>Income</a:t>
            </a:r>
          </a:p>
          <a:p>
            <a:pPr lvl="1"/>
            <a:r>
              <a:rPr lang="en-US" dirty="0"/>
              <a:t>Expenses</a:t>
            </a:r>
          </a:p>
          <a:p>
            <a:pPr lvl="1"/>
            <a:r>
              <a:rPr lang="en-US" dirty="0"/>
              <a:t>Strategically saving for the future</a:t>
            </a:r>
          </a:p>
          <a:p>
            <a:r>
              <a:rPr lang="en-US" dirty="0"/>
              <a:t>2020 budget highlights</a:t>
            </a:r>
          </a:p>
          <a:p>
            <a:r>
              <a:rPr lang="en-US" dirty="0"/>
              <a:t>Implementation of adjusted fee model</a:t>
            </a:r>
          </a:p>
        </p:txBody>
      </p:sp>
      <p:sp>
        <p:nvSpPr>
          <p:cNvPr id="6" name="Date Placeholder 5">
            <a:extLst>
              <a:ext uri="{FF2B5EF4-FFF2-40B4-BE49-F238E27FC236}">
                <a16:creationId xmlns:a16="http://schemas.microsoft.com/office/drawing/2014/main" id="{FF7B544B-6253-B147-A3FC-ECB12897FA46}"/>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2785249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140"/>
          <p:cNvSpPr txBox="1">
            <a:spLocks noGrp="1"/>
          </p:cNvSpPr>
          <p:nvPr>
            <p:ph type="title"/>
          </p:nvPr>
        </p:nvSpPr>
        <p:spPr>
          <a:prstGeom prst="rect">
            <a:avLst/>
          </a:prstGeom>
        </p:spPr>
        <p:txBody>
          <a:bodyPr spcFirstLastPara="1" vert="horz" wrap="square" lIns="91425" tIns="91425" rIns="91425" bIns="91425" rtlCol="0" anchor="t" anchorCtr="0">
            <a:noAutofit/>
          </a:bodyPr>
          <a:lstStyle/>
          <a:p>
            <a:r>
              <a:rPr lang="en" dirty="0"/>
              <a:t>HathiTrust Budget:  </a:t>
            </a:r>
            <a:br>
              <a:rPr lang="en" dirty="0"/>
            </a:br>
            <a:r>
              <a:rPr lang="en" dirty="0"/>
              <a:t>Sources of Income</a:t>
            </a:r>
            <a:endParaRPr dirty="0"/>
          </a:p>
        </p:txBody>
      </p:sp>
      <p:sp>
        <p:nvSpPr>
          <p:cNvPr id="718" name="Google Shape;718;p140"/>
          <p:cNvSpPr txBox="1">
            <a:spLocks noGrp="1"/>
          </p:cNvSpPr>
          <p:nvPr>
            <p:ph idx="1"/>
          </p:nvPr>
        </p:nvSpPr>
        <p:spPr>
          <a:prstGeom prst="rect">
            <a:avLst/>
          </a:prstGeom>
        </p:spPr>
        <p:txBody>
          <a:bodyPr spcFirstLastPara="1" vert="horz" wrap="square" lIns="91425" tIns="91425" rIns="91425" bIns="91425" rtlCol="0" anchor="t" anchorCtr="0">
            <a:noAutofit/>
          </a:bodyPr>
          <a:lstStyle/>
          <a:p>
            <a:pPr marL="0" indent="0">
              <a:buNone/>
            </a:pPr>
            <a:r>
              <a:rPr lang="en" sz="1800" b="1" dirty="0">
                <a:latin typeface="Calibri"/>
                <a:ea typeface="Calibri"/>
                <a:cs typeface="Calibri"/>
                <a:sym typeface="Calibri"/>
              </a:rPr>
              <a:t>Member Fees</a:t>
            </a:r>
            <a:endParaRPr sz="1800" b="1" dirty="0">
              <a:latin typeface="Calibri"/>
              <a:ea typeface="Calibri"/>
              <a:cs typeface="Calibri"/>
              <a:sym typeface="Calibri"/>
            </a:endParaRPr>
          </a:p>
          <a:p>
            <a:pPr marL="285750" indent="-285750">
              <a:buSzPts val="1800"/>
            </a:pPr>
            <a:r>
              <a:rPr lang="en" sz="1800" dirty="0">
                <a:latin typeface="Calibri"/>
                <a:ea typeface="Calibri"/>
                <a:cs typeface="Calibri"/>
                <a:sym typeface="Calibri"/>
              </a:rPr>
              <a:t>Annual fees for returning members </a:t>
            </a:r>
            <a:endParaRPr sz="1800" dirty="0">
              <a:latin typeface="Calibri"/>
              <a:ea typeface="Calibri"/>
              <a:cs typeface="Calibri"/>
              <a:sym typeface="Calibri"/>
            </a:endParaRPr>
          </a:p>
          <a:p>
            <a:pPr marL="285750" indent="-285750">
              <a:buSzPts val="1800"/>
            </a:pPr>
            <a:r>
              <a:rPr lang="en" sz="1800" dirty="0">
                <a:latin typeface="Calibri"/>
                <a:ea typeface="Calibri"/>
                <a:cs typeface="Calibri"/>
                <a:sym typeface="Calibri"/>
              </a:rPr>
              <a:t>Prorated fees for members who join mid year</a:t>
            </a:r>
            <a:endParaRPr sz="1800" dirty="0">
              <a:latin typeface="Calibri"/>
              <a:ea typeface="Calibri"/>
              <a:cs typeface="Calibri"/>
              <a:sym typeface="Calibri"/>
            </a:endParaRPr>
          </a:p>
          <a:p>
            <a:pPr marL="0" indent="0">
              <a:buNone/>
            </a:pPr>
            <a:r>
              <a:rPr lang="en" sz="1800" b="1" dirty="0">
                <a:latin typeface="Calibri"/>
                <a:ea typeface="Calibri"/>
                <a:cs typeface="Calibri"/>
                <a:sym typeface="Calibri"/>
              </a:rPr>
              <a:t>Investment income</a:t>
            </a:r>
            <a:endParaRPr sz="1800" b="1" dirty="0">
              <a:latin typeface="Calibri"/>
              <a:ea typeface="Calibri"/>
              <a:cs typeface="Calibri"/>
              <a:sym typeface="Calibri"/>
            </a:endParaRPr>
          </a:p>
          <a:p>
            <a:pPr marL="201163" lvl="1" indent="0">
              <a:buSzPts val="1800"/>
              <a:buNone/>
            </a:pPr>
            <a:r>
              <a:rPr lang="en" sz="1800" dirty="0">
                <a:latin typeface="Calibri"/>
                <a:cs typeface="Calibri"/>
                <a:sym typeface="Calibri"/>
              </a:rPr>
              <a:t>Interest paid on all HathiTrust funds held in University of Michigan financial systems</a:t>
            </a:r>
            <a:endParaRPr sz="1800" dirty="0">
              <a:latin typeface="Calibri"/>
              <a:cs typeface="Calibri"/>
              <a:sym typeface="Calibri"/>
            </a:endParaRPr>
          </a:p>
          <a:p>
            <a:pPr lvl="1">
              <a:buSzPts val="1800"/>
            </a:pPr>
            <a:r>
              <a:rPr lang="en" sz="1600" dirty="0">
                <a:latin typeface="Calibri"/>
                <a:ea typeface="Calibri"/>
                <a:cs typeface="Calibri"/>
                <a:sym typeface="Calibri"/>
              </a:rPr>
              <a:t>Tied to quarterly T-Bill rate</a:t>
            </a:r>
          </a:p>
          <a:p>
            <a:pPr>
              <a:buSzPts val="1800"/>
            </a:pPr>
            <a:r>
              <a:rPr lang="en" sz="1800" b="1" dirty="0">
                <a:latin typeface="Calibri"/>
                <a:ea typeface="Calibri"/>
                <a:cs typeface="Calibri"/>
                <a:sym typeface="Calibri"/>
              </a:rPr>
              <a:t>Grants </a:t>
            </a:r>
            <a:r>
              <a:rPr lang="en" sz="1800" dirty="0">
                <a:latin typeface="Calibri"/>
                <a:ea typeface="Calibri"/>
                <a:cs typeface="Calibri"/>
                <a:sym typeface="Calibri"/>
              </a:rPr>
              <a:t>(if they align with existing priorities)</a:t>
            </a:r>
          </a:p>
          <a:p>
            <a:pPr>
              <a:buSzPts val="1800"/>
            </a:pPr>
            <a:r>
              <a:rPr lang="en" sz="1800" dirty="0">
                <a:latin typeface="Calibri"/>
                <a:ea typeface="Calibri"/>
                <a:cs typeface="Calibri"/>
                <a:sym typeface="Calibri"/>
              </a:rPr>
              <a:t>(And </a:t>
            </a:r>
            <a:r>
              <a:rPr lang="en-US" sz="1800" dirty="0">
                <a:latin typeface="Calibri"/>
                <a:ea typeface="Calibri"/>
                <a:cs typeface="Calibri"/>
                <a:sym typeface="Calibri"/>
              </a:rPr>
              <a:t>occasionally)</a:t>
            </a:r>
            <a:r>
              <a:rPr lang="en" sz="1800" dirty="0">
                <a:latin typeface="Calibri"/>
                <a:ea typeface="Calibri"/>
                <a:cs typeface="Calibri"/>
                <a:sym typeface="Calibri"/>
              </a:rPr>
              <a:t> </a:t>
            </a:r>
            <a:r>
              <a:rPr lang="en" sz="1800" b="1" dirty="0">
                <a:latin typeface="Calibri"/>
                <a:ea typeface="Calibri"/>
                <a:cs typeface="Calibri"/>
                <a:sym typeface="Calibri"/>
              </a:rPr>
              <a:t>Gifts</a:t>
            </a:r>
          </a:p>
        </p:txBody>
      </p:sp>
      <p:sp>
        <p:nvSpPr>
          <p:cNvPr id="2" name="Date Placeholder 1">
            <a:extLst>
              <a:ext uri="{FF2B5EF4-FFF2-40B4-BE49-F238E27FC236}">
                <a16:creationId xmlns:a16="http://schemas.microsoft.com/office/drawing/2014/main" id="{501A04C9-0EB6-9D41-936E-8F7C22B263C7}"/>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39306955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141"/>
          <p:cNvSpPr txBox="1">
            <a:spLocks noGrp="1"/>
          </p:cNvSpPr>
          <p:nvPr>
            <p:ph type="title"/>
          </p:nvPr>
        </p:nvSpPr>
        <p:spPr>
          <a:xfrm>
            <a:off x="822960" y="160482"/>
            <a:ext cx="7543800" cy="1450757"/>
          </a:xfrm>
          <a:prstGeom prst="rect">
            <a:avLst/>
          </a:prstGeom>
        </p:spPr>
        <p:txBody>
          <a:bodyPr spcFirstLastPara="1" vert="horz" wrap="square" lIns="91425" tIns="91425" rIns="91425" bIns="91425" rtlCol="0" anchor="t" anchorCtr="0">
            <a:noAutofit/>
          </a:bodyPr>
          <a:lstStyle/>
          <a:p>
            <a:pPr algn="ctr"/>
            <a:r>
              <a:rPr lang="en" dirty="0"/>
              <a:t>HathiTrust Budget:  Expenses</a:t>
            </a:r>
            <a:br>
              <a:rPr lang="en" dirty="0"/>
            </a:br>
            <a:r>
              <a:rPr lang="en" sz="3200" dirty="0">
                <a:solidFill>
                  <a:schemeClr val="bg1"/>
                </a:solidFill>
              </a:rPr>
              <a:t>d</a:t>
            </a:r>
            <a:br>
              <a:rPr lang="en" dirty="0"/>
            </a:br>
            <a:r>
              <a:rPr lang="en-US" sz="1800" i="1" dirty="0">
                <a:latin typeface="Calibri"/>
                <a:ea typeface="Calibri"/>
                <a:cs typeface="Calibri"/>
                <a:sym typeface="Calibri"/>
              </a:rPr>
              <a:t>Expenses include recurring/annual costs and “one-time” project-based costs.</a:t>
            </a:r>
            <a:br>
              <a:rPr lang="en-US" sz="1800" i="1" dirty="0">
                <a:latin typeface="Calibri"/>
                <a:ea typeface="Calibri"/>
                <a:cs typeface="Calibri"/>
                <a:sym typeface="Calibri"/>
              </a:rPr>
            </a:br>
            <a:endParaRPr dirty="0"/>
          </a:p>
        </p:txBody>
      </p:sp>
      <p:sp>
        <p:nvSpPr>
          <p:cNvPr id="724" name="Google Shape;724;p141"/>
          <p:cNvSpPr txBox="1">
            <a:spLocks noGrp="1"/>
          </p:cNvSpPr>
          <p:nvPr>
            <p:ph idx="1"/>
          </p:nvPr>
        </p:nvSpPr>
        <p:spPr>
          <a:prstGeom prst="rect">
            <a:avLst/>
          </a:prstGeom>
        </p:spPr>
        <p:txBody>
          <a:bodyPr spcFirstLastPara="1" vert="horz" wrap="square" lIns="91425" tIns="91425" rIns="91425" bIns="91425" rtlCol="0" anchor="t" anchorCtr="0">
            <a:noAutofit/>
          </a:bodyPr>
          <a:lstStyle/>
          <a:p>
            <a:pPr marL="0" indent="0">
              <a:buClr>
                <a:schemeClr val="dk1"/>
              </a:buClr>
              <a:buSzPts val="1100"/>
              <a:buNone/>
            </a:pPr>
            <a:r>
              <a:rPr lang="en" sz="1600" b="1" dirty="0">
                <a:latin typeface="Calibri"/>
                <a:ea typeface="Calibri"/>
                <a:cs typeface="Calibri"/>
                <a:sym typeface="Calibri"/>
              </a:rPr>
              <a:t>Operations</a:t>
            </a:r>
            <a:endParaRPr sz="1600" b="1" dirty="0">
              <a:latin typeface="Calibri"/>
              <a:ea typeface="Calibri"/>
              <a:cs typeface="Calibri"/>
              <a:sym typeface="Calibri"/>
            </a:endParaRPr>
          </a:p>
          <a:p>
            <a:pPr>
              <a:buSzPts val="1800"/>
            </a:pPr>
            <a:r>
              <a:rPr lang="en" sz="1600" dirty="0">
                <a:latin typeface="Calibri"/>
                <a:ea typeface="Calibri"/>
                <a:cs typeface="Calibri"/>
                <a:sym typeface="Calibri"/>
              </a:rPr>
              <a:t>Administration of organization and services</a:t>
            </a:r>
            <a:endParaRPr sz="1600" dirty="0">
              <a:latin typeface="Calibri"/>
              <a:ea typeface="Calibri"/>
              <a:cs typeface="Calibri"/>
              <a:sym typeface="Calibri"/>
            </a:endParaRPr>
          </a:p>
          <a:p>
            <a:pPr marL="326888" lvl="1" indent="-285750">
              <a:buSzPts val="1800"/>
            </a:pPr>
            <a:r>
              <a:rPr lang="en" sz="1600" dirty="0">
                <a:latin typeface="Calibri"/>
                <a:ea typeface="Calibri"/>
                <a:cs typeface="Calibri"/>
                <a:sym typeface="Calibri"/>
              </a:rPr>
              <a:t>Staff, office, travel, meetings, communications, copyright review</a:t>
            </a:r>
            <a:endParaRPr sz="1600" dirty="0">
              <a:latin typeface="Calibri"/>
              <a:ea typeface="Calibri"/>
              <a:cs typeface="Calibri"/>
              <a:sym typeface="Calibri"/>
            </a:endParaRPr>
          </a:p>
          <a:p>
            <a:pPr>
              <a:buSzPts val="1800"/>
            </a:pPr>
            <a:r>
              <a:rPr lang="en" sz="1600" dirty="0">
                <a:latin typeface="Calibri"/>
                <a:ea typeface="Calibri"/>
                <a:cs typeface="Calibri"/>
                <a:sym typeface="Calibri"/>
              </a:rPr>
              <a:t>Infrastructure</a:t>
            </a:r>
            <a:endParaRPr sz="1600" dirty="0">
              <a:latin typeface="Calibri"/>
              <a:ea typeface="Calibri"/>
              <a:cs typeface="Calibri"/>
              <a:sym typeface="Calibri"/>
            </a:endParaRPr>
          </a:p>
          <a:p>
            <a:pPr marL="326888" lvl="1" indent="-285750">
              <a:buSzPts val="1800"/>
            </a:pPr>
            <a:r>
              <a:rPr lang="en" sz="1600" dirty="0">
                <a:latin typeface="Calibri"/>
                <a:ea typeface="Calibri"/>
                <a:cs typeface="Calibri"/>
                <a:sym typeface="Calibri"/>
              </a:rPr>
              <a:t>Equipment, data centers, backup, networking, staff</a:t>
            </a:r>
            <a:endParaRPr sz="1600" dirty="0">
              <a:latin typeface="Calibri"/>
              <a:ea typeface="Calibri"/>
              <a:cs typeface="Calibri"/>
              <a:sym typeface="Calibri"/>
            </a:endParaRPr>
          </a:p>
          <a:p>
            <a:pPr>
              <a:buSzPts val="1800"/>
            </a:pPr>
            <a:r>
              <a:rPr lang="en" sz="1600" dirty="0">
                <a:latin typeface="Calibri"/>
                <a:ea typeface="Calibri"/>
                <a:cs typeface="Calibri"/>
                <a:sym typeface="Calibri"/>
              </a:rPr>
              <a:t>Contracted Services</a:t>
            </a:r>
            <a:endParaRPr sz="1600" dirty="0">
              <a:latin typeface="Calibri"/>
              <a:ea typeface="Calibri"/>
              <a:cs typeface="Calibri"/>
              <a:sym typeface="Calibri"/>
            </a:endParaRPr>
          </a:p>
          <a:p>
            <a:pPr marL="326888" lvl="1" indent="-285750">
              <a:buSzPts val="1800"/>
            </a:pPr>
            <a:r>
              <a:rPr lang="en" sz="1600" dirty="0">
                <a:latin typeface="Calibri"/>
                <a:ea typeface="Calibri"/>
                <a:cs typeface="Calibri"/>
                <a:sym typeface="Calibri"/>
              </a:rPr>
              <a:t>Zephir (CDL)</a:t>
            </a:r>
            <a:endParaRPr sz="1600" dirty="0">
              <a:latin typeface="Calibri"/>
              <a:ea typeface="Calibri"/>
              <a:cs typeface="Calibri"/>
              <a:sym typeface="Calibri"/>
            </a:endParaRPr>
          </a:p>
          <a:p>
            <a:pPr marL="326888" lvl="1" indent="-285750">
              <a:buSzPts val="1800"/>
            </a:pPr>
            <a:r>
              <a:rPr lang="en" sz="1600" dirty="0">
                <a:latin typeface="Calibri"/>
                <a:ea typeface="Calibri"/>
                <a:cs typeface="Calibri"/>
                <a:sym typeface="Calibri"/>
              </a:rPr>
              <a:t>Administration, hosting (Michigan)</a:t>
            </a:r>
            <a:endParaRPr sz="1600" dirty="0">
              <a:latin typeface="Calibri"/>
              <a:ea typeface="Calibri"/>
              <a:cs typeface="Calibri"/>
              <a:sym typeface="Calibri"/>
            </a:endParaRPr>
          </a:p>
          <a:p>
            <a:pPr marL="0" indent="0">
              <a:buClr>
                <a:schemeClr val="dk1"/>
              </a:buClr>
              <a:buSzPts val="1100"/>
              <a:buNone/>
            </a:pPr>
            <a:r>
              <a:rPr lang="en" sz="1600" b="1" dirty="0">
                <a:latin typeface="Calibri"/>
                <a:ea typeface="Calibri"/>
                <a:cs typeface="Calibri"/>
                <a:sym typeface="Calibri"/>
              </a:rPr>
              <a:t>Programs</a:t>
            </a:r>
            <a:r>
              <a:rPr lang="en" sz="1600" dirty="0">
                <a:latin typeface="Calibri"/>
                <a:ea typeface="Calibri"/>
                <a:cs typeface="Calibri"/>
                <a:sym typeface="Calibri"/>
              </a:rPr>
              <a:t> </a:t>
            </a:r>
            <a:endParaRPr sz="1600" dirty="0">
              <a:latin typeface="Calibri"/>
              <a:ea typeface="Calibri"/>
              <a:cs typeface="Calibri"/>
              <a:sym typeface="Calibri"/>
            </a:endParaRPr>
          </a:p>
          <a:p>
            <a:pPr marL="292600" lvl="1" indent="0">
              <a:buSzPts val="1800"/>
              <a:buNone/>
            </a:pPr>
            <a:r>
              <a:rPr lang="en" sz="1400" dirty="0">
                <a:latin typeface="Calibri"/>
                <a:ea typeface="Calibri"/>
                <a:cs typeface="Calibri"/>
                <a:sym typeface="Calibri"/>
              </a:rPr>
              <a:t>US Federal Documents Program</a:t>
            </a:r>
            <a:endParaRPr sz="1400" dirty="0">
              <a:latin typeface="Calibri"/>
              <a:ea typeface="Calibri"/>
              <a:cs typeface="Calibri"/>
              <a:sym typeface="Calibri"/>
            </a:endParaRPr>
          </a:p>
          <a:p>
            <a:pPr marL="292600" lvl="1" indent="0">
              <a:buSzPts val="1800"/>
              <a:buNone/>
            </a:pPr>
            <a:r>
              <a:rPr lang="en" sz="1400" dirty="0">
                <a:latin typeface="Calibri"/>
                <a:ea typeface="Calibri"/>
                <a:cs typeface="Calibri"/>
                <a:sym typeface="Calibri"/>
              </a:rPr>
              <a:t>Shared Print Program </a:t>
            </a:r>
            <a:endParaRPr sz="1400" dirty="0">
              <a:latin typeface="Calibri"/>
              <a:ea typeface="Calibri"/>
              <a:cs typeface="Calibri"/>
              <a:sym typeface="Calibri"/>
            </a:endParaRPr>
          </a:p>
          <a:p>
            <a:pPr marL="292600" lvl="1" indent="0">
              <a:buSzPts val="1800"/>
              <a:buNone/>
            </a:pPr>
            <a:r>
              <a:rPr lang="en" sz="1400" dirty="0">
                <a:latin typeface="Calibri"/>
                <a:ea typeface="Calibri"/>
                <a:cs typeface="Calibri"/>
                <a:sym typeface="Calibri"/>
              </a:rPr>
              <a:t>HathiTrust Research Center</a:t>
            </a:r>
          </a:p>
          <a:p>
            <a:pPr marL="292600" lvl="1" indent="0">
              <a:buSzPts val="1800"/>
              <a:buNone/>
            </a:pPr>
            <a:r>
              <a:rPr lang="en" sz="1400" dirty="0">
                <a:latin typeface="Calibri"/>
                <a:ea typeface="Calibri"/>
                <a:cs typeface="Calibri"/>
                <a:sym typeface="Calibri"/>
              </a:rPr>
              <a:t>Development of Print Disabled Services</a:t>
            </a:r>
            <a:endParaRPr sz="1400" dirty="0">
              <a:latin typeface="Calibri"/>
              <a:ea typeface="Calibri"/>
              <a:cs typeface="Calibri"/>
              <a:sym typeface="Calibri"/>
            </a:endParaRPr>
          </a:p>
          <a:p>
            <a:pPr marL="0" indent="0">
              <a:buNone/>
            </a:pPr>
            <a:endParaRPr sz="1600" dirty="0">
              <a:latin typeface="Calibri"/>
              <a:ea typeface="Calibri"/>
              <a:cs typeface="Calibri"/>
              <a:sym typeface="Calibri"/>
            </a:endParaRPr>
          </a:p>
        </p:txBody>
      </p:sp>
      <p:sp>
        <p:nvSpPr>
          <p:cNvPr id="2" name="Date Placeholder 1">
            <a:extLst>
              <a:ext uri="{FF2B5EF4-FFF2-40B4-BE49-F238E27FC236}">
                <a16:creationId xmlns:a16="http://schemas.microsoft.com/office/drawing/2014/main" id="{F35AC9D7-4644-CD4C-A484-3CC0D9945F55}"/>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1959000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142"/>
          <p:cNvSpPr txBox="1">
            <a:spLocks noGrp="1"/>
          </p:cNvSpPr>
          <p:nvPr>
            <p:ph type="title"/>
          </p:nvPr>
        </p:nvSpPr>
        <p:spPr>
          <a:prstGeom prst="rect">
            <a:avLst/>
          </a:prstGeom>
        </p:spPr>
        <p:txBody>
          <a:bodyPr spcFirstLastPara="1" vert="horz" wrap="square" lIns="91425" tIns="91425" rIns="91425" bIns="91425" rtlCol="0" anchor="t" anchorCtr="0">
            <a:noAutofit/>
          </a:bodyPr>
          <a:lstStyle/>
          <a:p>
            <a:r>
              <a:rPr lang="en"/>
              <a:t>Planning for Growth, Renewal and Contingencies</a:t>
            </a:r>
            <a:endParaRPr/>
          </a:p>
        </p:txBody>
      </p:sp>
      <p:sp>
        <p:nvSpPr>
          <p:cNvPr id="730" name="Google Shape;730;p142"/>
          <p:cNvSpPr txBox="1">
            <a:spLocks noGrp="1"/>
          </p:cNvSpPr>
          <p:nvPr>
            <p:ph idx="1"/>
          </p:nvPr>
        </p:nvSpPr>
        <p:spPr>
          <a:prstGeom prst="rect">
            <a:avLst/>
          </a:prstGeom>
        </p:spPr>
        <p:txBody>
          <a:bodyPr spcFirstLastPara="1" vert="horz" wrap="square" lIns="91425" tIns="91425" rIns="91425" bIns="91425" rtlCol="0" anchor="t" anchorCtr="0">
            <a:noAutofit/>
          </a:bodyPr>
          <a:lstStyle/>
          <a:p>
            <a:pPr marL="0" indent="0">
              <a:buNone/>
            </a:pPr>
            <a:r>
              <a:rPr lang="en" sz="1800" b="1" dirty="0">
                <a:latin typeface="Calibri"/>
                <a:ea typeface="Calibri"/>
                <a:cs typeface="Calibri"/>
                <a:sym typeface="Calibri"/>
              </a:rPr>
              <a:t>Strategic Investment Funds: </a:t>
            </a:r>
            <a:r>
              <a:rPr lang="en" sz="1800" dirty="0">
                <a:latin typeface="Calibri"/>
                <a:ea typeface="Calibri"/>
                <a:cs typeface="Calibri"/>
                <a:sym typeface="Calibri"/>
              </a:rPr>
              <a:t>Supports innovative projects and opportunities that advance our Strategic Directions and services. In the past these have been referred to as Programmatic funds.</a:t>
            </a:r>
            <a:endParaRPr sz="1800" dirty="0">
              <a:latin typeface="Calibri"/>
              <a:ea typeface="Calibri"/>
              <a:cs typeface="Calibri"/>
              <a:sym typeface="Calibri"/>
            </a:endParaRPr>
          </a:p>
          <a:p>
            <a:pPr marL="0" indent="0">
              <a:buClr>
                <a:schemeClr val="dk1"/>
              </a:buClr>
              <a:buSzPts val="1100"/>
              <a:buNone/>
            </a:pPr>
            <a:endParaRPr sz="1800" dirty="0">
              <a:latin typeface="Calibri"/>
              <a:ea typeface="Calibri"/>
              <a:cs typeface="Calibri"/>
              <a:sym typeface="Calibri"/>
            </a:endParaRPr>
          </a:p>
          <a:p>
            <a:pPr marL="0" indent="0">
              <a:buNone/>
            </a:pPr>
            <a:r>
              <a:rPr lang="en" sz="1800" b="1" dirty="0">
                <a:latin typeface="Calibri"/>
                <a:ea typeface="Calibri"/>
                <a:cs typeface="Calibri"/>
                <a:sym typeface="Calibri"/>
              </a:rPr>
              <a:t>Infrastructure Renewal Fund: </a:t>
            </a:r>
            <a:r>
              <a:rPr lang="en" sz="1800" dirty="0">
                <a:latin typeface="Calibri"/>
                <a:ea typeface="Calibri"/>
                <a:cs typeface="Calibri"/>
                <a:sym typeface="Calibri"/>
              </a:rPr>
              <a:t>annual savings to support the </a:t>
            </a:r>
            <a:r>
              <a:rPr lang="en" sz="1800" dirty="0" err="1">
                <a:latin typeface="Calibri"/>
                <a:ea typeface="Calibri"/>
                <a:cs typeface="Calibri"/>
                <a:sym typeface="Calibri"/>
              </a:rPr>
              <a:t>lifecycling</a:t>
            </a:r>
            <a:r>
              <a:rPr lang="en" sz="1800" dirty="0">
                <a:latin typeface="Calibri"/>
                <a:ea typeface="Calibri"/>
                <a:cs typeface="Calibri"/>
                <a:sym typeface="Calibri"/>
              </a:rPr>
              <a:t> of major equipment and systems that support preservation of and access to the collection.</a:t>
            </a:r>
            <a:endParaRPr sz="1800" dirty="0">
              <a:latin typeface="Calibri"/>
              <a:ea typeface="Calibri"/>
              <a:cs typeface="Calibri"/>
              <a:sym typeface="Calibri"/>
            </a:endParaRPr>
          </a:p>
          <a:p>
            <a:pPr marL="0" indent="0">
              <a:buClr>
                <a:schemeClr val="dk1"/>
              </a:buClr>
              <a:buSzPts val="1100"/>
              <a:buNone/>
            </a:pPr>
            <a:endParaRPr sz="1800" dirty="0">
              <a:latin typeface="Calibri"/>
              <a:ea typeface="Calibri"/>
              <a:cs typeface="Calibri"/>
              <a:sym typeface="Calibri"/>
            </a:endParaRPr>
          </a:p>
          <a:p>
            <a:pPr marL="0" indent="0">
              <a:buNone/>
            </a:pPr>
            <a:r>
              <a:rPr lang="en" sz="1800" b="1" dirty="0">
                <a:latin typeface="Calibri"/>
                <a:ea typeface="Calibri"/>
                <a:cs typeface="Calibri"/>
                <a:sym typeface="Calibri"/>
              </a:rPr>
              <a:t>General (Board) Reserves:  </a:t>
            </a:r>
            <a:r>
              <a:rPr lang="en" sz="1800" dirty="0">
                <a:latin typeface="Calibri"/>
                <a:ea typeface="Calibri"/>
                <a:cs typeface="Calibri"/>
                <a:sym typeface="Calibri"/>
              </a:rPr>
              <a:t>held aside for uses approved by Board of Governors in event of organizational emergencies. Target amounts should cover expenses for between 6 and 8 months, based on a rolling three year average. </a:t>
            </a:r>
            <a:endParaRPr sz="1800" dirty="0">
              <a:latin typeface="Calibri"/>
              <a:ea typeface="Calibri"/>
              <a:cs typeface="Calibri"/>
              <a:sym typeface="Calibri"/>
            </a:endParaRPr>
          </a:p>
        </p:txBody>
      </p:sp>
      <p:sp>
        <p:nvSpPr>
          <p:cNvPr id="2" name="Date Placeholder 1">
            <a:extLst>
              <a:ext uri="{FF2B5EF4-FFF2-40B4-BE49-F238E27FC236}">
                <a16:creationId xmlns:a16="http://schemas.microsoft.com/office/drawing/2014/main" id="{1F4C2880-F456-8B44-B95B-0CC9C7CD4C9F}"/>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21092556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B630F-A179-5D4C-844F-D424F6FB9DA9}"/>
              </a:ext>
            </a:extLst>
          </p:cNvPr>
          <p:cNvSpPr>
            <a:spLocks noGrp="1"/>
          </p:cNvSpPr>
          <p:nvPr>
            <p:ph type="title"/>
          </p:nvPr>
        </p:nvSpPr>
        <p:spPr/>
        <p:txBody>
          <a:bodyPr/>
          <a:lstStyle/>
          <a:p>
            <a:br>
              <a:rPr lang="en-US" dirty="0"/>
            </a:br>
            <a:r>
              <a:rPr lang="en-US" dirty="0"/>
              <a:t>2020 Budget Highlights	</a:t>
            </a:r>
          </a:p>
        </p:txBody>
      </p:sp>
      <p:sp>
        <p:nvSpPr>
          <p:cNvPr id="3" name="Content Placeholder 2">
            <a:extLst>
              <a:ext uri="{FF2B5EF4-FFF2-40B4-BE49-F238E27FC236}">
                <a16:creationId xmlns:a16="http://schemas.microsoft.com/office/drawing/2014/main" id="{9D0A0536-2011-4542-85FC-311976AB5D41}"/>
              </a:ext>
            </a:extLst>
          </p:cNvPr>
          <p:cNvSpPr>
            <a:spLocks noGrp="1"/>
          </p:cNvSpPr>
          <p:nvPr>
            <p:ph idx="1"/>
          </p:nvPr>
        </p:nvSpPr>
        <p:spPr>
          <a:xfrm>
            <a:off x="822325" y="1846263"/>
            <a:ext cx="7543800" cy="4428413"/>
          </a:xfrm>
        </p:spPr>
        <p:txBody>
          <a:bodyPr/>
          <a:lstStyle/>
          <a:p>
            <a:pPr lvl="1"/>
            <a:r>
              <a:rPr lang="en-US" sz="2000" dirty="0"/>
              <a:t>The 2020 budget supports ongoing activity and strategic initiatives.</a:t>
            </a:r>
          </a:p>
          <a:p>
            <a:pPr lvl="1"/>
            <a:endParaRPr lang="en-US" sz="2000" dirty="0"/>
          </a:p>
          <a:p>
            <a:pPr lvl="1"/>
            <a:r>
              <a:rPr lang="en-US" sz="2000" dirty="0"/>
              <a:t>Continued membership growth funds growth in our budget and offset anticipated cost increases.</a:t>
            </a:r>
          </a:p>
          <a:p>
            <a:pPr lvl="1"/>
            <a:endParaRPr lang="en-US" sz="2000" dirty="0"/>
          </a:p>
          <a:p>
            <a:pPr lvl="1"/>
            <a:r>
              <a:rPr lang="en-US" sz="2000" dirty="0"/>
              <a:t>The average HathiTrust member fee will drop by approximately -4.5% in 2020, compared with 2019.  </a:t>
            </a:r>
          </a:p>
          <a:p>
            <a:pPr lvl="1"/>
            <a:endParaRPr lang="en-US" sz="2000" dirty="0"/>
          </a:p>
          <a:p>
            <a:pPr lvl="1"/>
            <a:r>
              <a:rPr lang="en-US" sz="2000" dirty="0"/>
              <a:t>The implementation of tiers for the public domain fee will affect all members. </a:t>
            </a:r>
          </a:p>
          <a:p>
            <a:pPr lvl="1"/>
            <a:endParaRPr lang="en-US" sz="2000" dirty="0"/>
          </a:p>
          <a:p>
            <a:pPr lvl="1"/>
            <a:r>
              <a:rPr lang="en-US" sz="2000" dirty="0"/>
              <a:t>Our total annual recurring costs, funded by returning member fees, will be $3,832,430, and increase of $ 244,985 or +6.83%. </a:t>
            </a:r>
          </a:p>
          <a:p>
            <a:endParaRPr lang="en-US" sz="2000" dirty="0"/>
          </a:p>
          <a:p>
            <a:endParaRPr lang="en-US" sz="2000" dirty="0"/>
          </a:p>
        </p:txBody>
      </p:sp>
      <p:sp>
        <p:nvSpPr>
          <p:cNvPr id="4" name="Date Placeholder 3">
            <a:extLst>
              <a:ext uri="{FF2B5EF4-FFF2-40B4-BE49-F238E27FC236}">
                <a16:creationId xmlns:a16="http://schemas.microsoft.com/office/drawing/2014/main" id="{ECF97DBE-A576-F544-A891-25380BE57200}"/>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32849100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D22F9E5E-E2BC-DB41-829B-3C62B2685837}"/>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83795" y="483476"/>
            <a:ext cx="8776409" cy="54268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798B958-0D1B-A643-A963-15FE039A5D67}"/>
              </a:ext>
            </a:extLst>
          </p:cNvPr>
          <p:cNvSpPr txBox="1"/>
          <p:nvPr/>
        </p:nvSpPr>
        <p:spPr>
          <a:xfrm>
            <a:off x="4393323" y="798786"/>
            <a:ext cx="2417380" cy="323165"/>
          </a:xfrm>
          <a:prstGeom prst="rect">
            <a:avLst/>
          </a:prstGeom>
          <a:noFill/>
        </p:spPr>
        <p:txBody>
          <a:bodyPr wrap="square" rtlCol="0">
            <a:spAutoFit/>
          </a:bodyPr>
          <a:lstStyle/>
          <a:p>
            <a:r>
              <a:rPr lang="en-US" sz="1500" dirty="0">
                <a:solidFill>
                  <a:schemeClr val="tx1">
                    <a:lumMod val="50000"/>
                    <a:lumOff val="50000"/>
                  </a:schemeClr>
                </a:solidFill>
              </a:rPr>
              <a:t>Grants</a:t>
            </a:r>
            <a:r>
              <a:rPr lang="en-US" sz="1500"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 2.0%</a:t>
            </a:r>
            <a:endParaRPr lang="en-US" sz="1500" dirty="0">
              <a:solidFill>
                <a:schemeClr val="tx1">
                  <a:lumMod val="50000"/>
                  <a:lumOff val="50000"/>
                </a:schemeClr>
              </a:solidFill>
            </a:endParaRPr>
          </a:p>
        </p:txBody>
      </p:sp>
    </p:spTree>
    <p:extLst>
      <p:ext uri="{BB962C8B-B14F-4D97-AF65-F5344CB8AC3E}">
        <p14:creationId xmlns:p14="http://schemas.microsoft.com/office/powerpoint/2010/main" val="25356746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0CCF78B-84EF-6844-AB88-315D038089AB}"/>
              </a:ext>
            </a:extLst>
          </p:cNvPr>
          <p:cNvGraphicFramePr>
            <a:graphicFrameLocks noGrp="1"/>
          </p:cNvGraphicFramePr>
          <p:nvPr>
            <p:extLst/>
          </p:nvPr>
        </p:nvGraphicFramePr>
        <p:xfrm>
          <a:off x="66500" y="-1"/>
          <a:ext cx="9027621" cy="6090285"/>
        </p:xfrm>
        <a:graphic>
          <a:graphicData uri="http://schemas.openxmlformats.org/drawingml/2006/table">
            <a:tbl>
              <a:tblPr firstRow="1" bandRow="1">
                <a:tableStyleId>{5C22544A-7EE6-4342-B048-85BDC9FD1C3A}</a:tableStyleId>
              </a:tblPr>
              <a:tblGrid>
                <a:gridCol w="2643066">
                  <a:extLst>
                    <a:ext uri="{9D8B030D-6E8A-4147-A177-3AD203B41FA5}">
                      <a16:colId xmlns:a16="http://schemas.microsoft.com/office/drawing/2014/main" val="3647608271"/>
                    </a:ext>
                  </a:extLst>
                </a:gridCol>
                <a:gridCol w="1419982">
                  <a:extLst>
                    <a:ext uri="{9D8B030D-6E8A-4147-A177-3AD203B41FA5}">
                      <a16:colId xmlns:a16="http://schemas.microsoft.com/office/drawing/2014/main" val="1091704310"/>
                    </a:ext>
                  </a:extLst>
                </a:gridCol>
                <a:gridCol w="1342104">
                  <a:extLst>
                    <a:ext uri="{9D8B030D-6E8A-4147-A177-3AD203B41FA5}">
                      <a16:colId xmlns:a16="http://schemas.microsoft.com/office/drawing/2014/main" val="608974572"/>
                    </a:ext>
                  </a:extLst>
                </a:gridCol>
                <a:gridCol w="3622469">
                  <a:extLst>
                    <a:ext uri="{9D8B030D-6E8A-4147-A177-3AD203B41FA5}">
                      <a16:colId xmlns:a16="http://schemas.microsoft.com/office/drawing/2014/main" val="3668553634"/>
                    </a:ext>
                  </a:extLst>
                </a:gridCol>
              </a:tblGrid>
              <a:tr h="274320">
                <a:tc>
                  <a:txBody>
                    <a:bodyPr/>
                    <a:lstStyle/>
                    <a:p>
                      <a:pPr algn="l" rtl="0" fontAlgn="b"/>
                      <a:endParaRPr lang="en-US" sz="2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1" u="none" strike="noStrike" dirty="0">
                          <a:effectLst/>
                        </a:rPr>
                        <a:t>2019</a:t>
                      </a:r>
                      <a:endParaRPr lang="en-US" sz="1600" b="1" i="0" u="none" strike="noStrike" dirty="0">
                        <a:solidFill>
                          <a:srgbClr val="000000"/>
                        </a:solidFill>
                        <a:effectLst/>
                        <a:latin typeface="Helvetica Neue" panose="02000503000000020004" pitchFamily="2" charset="0"/>
                      </a:endParaRPr>
                    </a:p>
                  </a:txBody>
                  <a:tcPr marL="9525" marR="9525" marT="9525" marB="0" anchor="b"/>
                </a:tc>
                <a:tc>
                  <a:txBody>
                    <a:bodyPr/>
                    <a:lstStyle/>
                    <a:p>
                      <a:pPr algn="ctr" fontAlgn="b"/>
                      <a:r>
                        <a:rPr lang="en-US" sz="1600" b="1" u="none" strike="noStrike" dirty="0">
                          <a:effectLst/>
                        </a:rPr>
                        <a:t>2020</a:t>
                      </a:r>
                      <a:endParaRPr lang="en-US" sz="1600" b="1" i="0" u="none" strike="noStrike" dirty="0">
                        <a:solidFill>
                          <a:srgbClr val="000000"/>
                        </a:solidFill>
                        <a:effectLst/>
                        <a:latin typeface="Helvetica Neue" panose="02000503000000020004" pitchFamily="2" charset="0"/>
                      </a:endParaRPr>
                    </a:p>
                  </a:txBody>
                  <a:tcPr marL="9525" marR="9525" marT="9525" marB="0" anchor="b"/>
                </a:tc>
                <a:tc>
                  <a:txBody>
                    <a:bodyPr/>
                    <a:lstStyle/>
                    <a:p>
                      <a:pPr algn="l" fontAlgn="b"/>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32893724"/>
                  </a:ext>
                </a:extLst>
              </a:tr>
              <a:tr h="274320">
                <a:tc>
                  <a:txBody>
                    <a:bodyPr/>
                    <a:lstStyle/>
                    <a:p>
                      <a:pPr algn="l" fontAlgn="b"/>
                      <a:r>
                        <a:rPr lang="en-US" sz="1600" b="1" u="none" strike="noStrike" dirty="0">
                          <a:effectLst/>
                        </a:rPr>
                        <a:t>Starting ASSETS (cash)</a:t>
                      </a:r>
                      <a:endParaRPr lang="en-US" sz="1600" b="1" i="0" u="none" strike="noStrike" dirty="0">
                        <a:solidFill>
                          <a:srgbClr val="000000"/>
                        </a:solidFill>
                        <a:effectLst/>
                        <a:latin typeface="Helvetica Neue" panose="02000503000000020004" pitchFamily="2" charset="0"/>
                      </a:endParaRPr>
                    </a:p>
                  </a:txBody>
                  <a:tcPr marL="9525" marR="9525" marT="9525" marB="0" anchor="b"/>
                </a:tc>
                <a:tc>
                  <a:txBody>
                    <a:bodyPr/>
                    <a:lstStyle/>
                    <a:p>
                      <a:pPr algn="r" fontAlgn="b"/>
                      <a:r>
                        <a:rPr lang="en-US" sz="1600" u="none" strike="noStrike" dirty="0">
                          <a:effectLst/>
                        </a:rPr>
                        <a:t>$7,904,356 </a:t>
                      </a:r>
                      <a:endParaRPr lang="en-US" sz="1600" b="0" i="0" u="none" strike="noStrike" dirty="0">
                        <a:solidFill>
                          <a:srgbClr val="000000"/>
                        </a:solidFill>
                        <a:effectLst/>
                        <a:latin typeface="Helvetica Neue" panose="02000503000000020004" pitchFamily="2" charset="0"/>
                      </a:endParaRPr>
                    </a:p>
                  </a:txBody>
                  <a:tcPr marL="9525" marR="9525" marT="9525" marB="0" anchor="b"/>
                </a:tc>
                <a:tc>
                  <a:txBody>
                    <a:bodyPr/>
                    <a:lstStyle/>
                    <a:p>
                      <a:pPr algn="r" fontAlgn="b"/>
                      <a:r>
                        <a:rPr lang="en-US" sz="1600" u="none" strike="noStrike">
                          <a:effectLst/>
                        </a:rPr>
                        <a:t>$5,543,250 </a:t>
                      </a:r>
                      <a:endParaRPr lang="en-US" sz="1600" b="0" i="0" u="none" strike="noStrike">
                        <a:solidFill>
                          <a:srgbClr val="000000"/>
                        </a:solidFill>
                        <a:effectLst/>
                        <a:latin typeface="Helvetica Neue" panose="02000503000000020004" pitchFamily="2" charset="0"/>
                      </a:endParaRPr>
                    </a:p>
                  </a:txBody>
                  <a:tcPr marL="9525" marR="9525" marT="9525" marB="0" anchor="b"/>
                </a:tc>
                <a:tc>
                  <a:txBody>
                    <a:bodyPr/>
                    <a:lstStyle/>
                    <a:p>
                      <a:pPr algn="l" fontAlgn="b"/>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77144604"/>
                  </a:ext>
                </a:extLst>
              </a:tr>
              <a:tr h="274320">
                <a:tc>
                  <a:txBody>
                    <a:bodyPr/>
                    <a:lstStyle/>
                    <a:p>
                      <a:pPr algn="l" fontAlgn="b"/>
                      <a:r>
                        <a:rPr lang="en-US" sz="1600" b="1" u="none" strike="noStrike" dirty="0">
                          <a:effectLst/>
                        </a:rPr>
                        <a:t>INCOME</a:t>
                      </a:r>
                      <a:endParaRPr lang="en-US" sz="1600" b="1" i="0" u="none" strike="noStrike" dirty="0">
                        <a:solidFill>
                          <a:srgbClr val="000000"/>
                        </a:solidFill>
                        <a:effectLst/>
                        <a:latin typeface="Helvetica Neue" panose="02000503000000020004" pitchFamily="2" charset="0"/>
                      </a:endParaRPr>
                    </a:p>
                  </a:txBody>
                  <a:tcPr marL="9525" marR="9525" marT="9525" marB="0" anchor="b"/>
                </a:tc>
                <a:tc>
                  <a:txBody>
                    <a:bodyPr/>
                    <a:lstStyle/>
                    <a:p>
                      <a:pPr algn="l" fontAlgn="b"/>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9214478"/>
                  </a:ext>
                </a:extLst>
              </a:tr>
              <a:tr h="274320">
                <a:tc>
                  <a:txBody>
                    <a:bodyPr/>
                    <a:lstStyle/>
                    <a:p>
                      <a:pPr lvl="1" algn="l" fontAlgn="b"/>
                      <a:r>
                        <a:rPr lang="en-US" sz="1400" b="1" u="none" strike="noStrike" dirty="0">
                          <a:solidFill>
                            <a:schemeClr val="tx1"/>
                          </a:solidFill>
                          <a:effectLst/>
                        </a:rPr>
                        <a:t>Continuing member fees</a:t>
                      </a:r>
                      <a:endParaRPr lang="en-US" sz="1400" b="1" i="0" u="none" strike="noStrike" dirty="0">
                        <a:solidFill>
                          <a:schemeClr val="tx1"/>
                        </a:solidFill>
                        <a:effectLst/>
                        <a:latin typeface="Helvetica Neue" panose="02000503000000020004" pitchFamily="2" charset="0"/>
                      </a:endParaRPr>
                    </a:p>
                  </a:txBody>
                  <a:tcPr marL="9525" marR="9525" marT="9525" marB="0" anchor="b"/>
                </a:tc>
                <a:tc>
                  <a:txBody>
                    <a:bodyPr/>
                    <a:lstStyle/>
                    <a:p>
                      <a:pPr algn="r" fontAlgn="b"/>
                      <a:r>
                        <a:rPr lang="en-US" sz="1400" u="none" strike="noStrike">
                          <a:solidFill>
                            <a:schemeClr val="tx1"/>
                          </a:solidFill>
                          <a:effectLst/>
                        </a:rPr>
                        <a:t>$3,587,445 </a:t>
                      </a:r>
                      <a:endParaRPr lang="en-US" sz="1400" b="0" i="0" u="none" strike="noStrike">
                        <a:solidFill>
                          <a:schemeClr val="tx1"/>
                        </a:solidFill>
                        <a:effectLst/>
                        <a:latin typeface="Helvetica Neue" panose="02000503000000020004" pitchFamily="2" charset="0"/>
                      </a:endParaRPr>
                    </a:p>
                  </a:txBody>
                  <a:tcPr marL="9525" marR="9525" marT="9525" marB="0" anchor="b"/>
                </a:tc>
                <a:tc>
                  <a:txBody>
                    <a:bodyPr/>
                    <a:lstStyle/>
                    <a:p>
                      <a:pPr algn="r" fontAlgn="b"/>
                      <a:r>
                        <a:rPr lang="en-US" sz="1400" u="none" strike="noStrike">
                          <a:solidFill>
                            <a:schemeClr val="tx1"/>
                          </a:solidFill>
                          <a:effectLst/>
                        </a:rPr>
                        <a:t>$3,832,430 </a:t>
                      </a:r>
                      <a:endParaRPr lang="en-US" sz="1400" b="0" i="0" u="none" strike="noStrike">
                        <a:solidFill>
                          <a:schemeClr val="tx1"/>
                        </a:solidFill>
                        <a:effectLst/>
                        <a:latin typeface="Helvetica Neue" panose="02000503000000020004" pitchFamily="2" charset="0"/>
                      </a:endParaRPr>
                    </a:p>
                  </a:txBody>
                  <a:tcPr marL="9525" marR="9525" marT="9525" marB="0" anchor="b"/>
                </a:tc>
                <a:tc>
                  <a:txBody>
                    <a:bodyPr/>
                    <a:lstStyle/>
                    <a:p>
                      <a:pPr algn="l" fontAlgn="b"/>
                      <a:r>
                        <a:rPr lang="en-US" sz="1400" u="none" strike="noStrike">
                          <a:solidFill>
                            <a:schemeClr val="tx1"/>
                          </a:solidFill>
                          <a:effectLst/>
                        </a:rPr>
                        <a:t>Member fees for recurring costs and allocations</a:t>
                      </a:r>
                      <a:endParaRPr lang="en-US" sz="1400" b="0" i="0" u="none" strike="noStrike">
                        <a:solidFill>
                          <a:schemeClr val="tx1"/>
                        </a:solidFill>
                        <a:effectLst/>
                        <a:latin typeface="Helvetica Neue" panose="02000503000000020004" pitchFamily="2" charset="0"/>
                      </a:endParaRPr>
                    </a:p>
                  </a:txBody>
                  <a:tcPr marL="9525" marR="9525" marT="9525" marB="0" anchor="b"/>
                </a:tc>
                <a:extLst>
                  <a:ext uri="{0D108BD9-81ED-4DB2-BD59-A6C34878D82A}">
                    <a16:rowId xmlns:a16="http://schemas.microsoft.com/office/drawing/2014/main" val="4105084237"/>
                  </a:ext>
                </a:extLst>
              </a:tr>
              <a:tr h="274320">
                <a:tc>
                  <a:txBody>
                    <a:bodyPr/>
                    <a:lstStyle/>
                    <a:p>
                      <a:pPr lvl="1" algn="l" fontAlgn="b"/>
                      <a:r>
                        <a:rPr lang="en-US" sz="1400" b="1" u="none" strike="noStrike" dirty="0">
                          <a:solidFill>
                            <a:schemeClr val="tx1"/>
                          </a:solidFill>
                          <a:effectLst/>
                        </a:rPr>
                        <a:t>New members (</a:t>
                      </a:r>
                      <a:r>
                        <a:rPr lang="en-US" sz="1400" b="1" u="none" strike="noStrike" dirty="0" err="1">
                          <a:solidFill>
                            <a:schemeClr val="tx1"/>
                          </a:solidFill>
                          <a:effectLst/>
                        </a:rPr>
                        <a:t>est</a:t>
                      </a:r>
                      <a:r>
                        <a:rPr lang="en-US" sz="1400" b="1" u="none" strike="noStrike" dirty="0">
                          <a:solidFill>
                            <a:schemeClr val="tx1"/>
                          </a:solidFill>
                          <a:effectLst/>
                        </a:rPr>
                        <a:t>)</a:t>
                      </a:r>
                      <a:endParaRPr lang="en-US" sz="1400" b="1" i="0" u="none" strike="noStrike" dirty="0">
                        <a:solidFill>
                          <a:schemeClr val="tx1"/>
                        </a:solidFill>
                        <a:effectLst/>
                        <a:latin typeface="Helvetica Neue" panose="02000503000000020004" pitchFamily="2" charset="0"/>
                      </a:endParaRPr>
                    </a:p>
                  </a:txBody>
                  <a:tcPr marL="9525" marR="9525" marT="9525" marB="0" anchor="b"/>
                </a:tc>
                <a:tc>
                  <a:txBody>
                    <a:bodyPr/>
                    <a:lstStyle/>
                    <a:p>
                      <a:pPr algn="r" fontAlgn="b"/>
                      <a:r>
                        <a:rPr lang="en-US" sz="1400" u="none" strike="noStrike">
                          <a:solidFill>
                            <a:schemeClr val="tx1"/>
                          </a:solidFill>
                          <a:effectLst/>
                        </a:rPr>
                        <a:t>$127,501 </a:t>
                      </a:r>
                      <a:endParaRPr lang="en-US" sz="1400" b="0" i="0" u="none" strike="noStrike">
                        <a:solidFill>
                          <a:schemeClr val="tx1"/>
                        </a:solidFill>
                        <a:effectLst/>
                        <a:latin typeface="Helvetica Neue" panose="02000503000000020004" pitchFamily="2" charset="0"/>
                      </a:endParaRPr>
                    </a:p>
                  </a:txBody>
                  <a:tcPr marL="9525" marR="9525" marT="9525" marB="0" anchor="b"/>
                </a:tc>
                <a:tc>
                  <a:txBody>
                    <a:bodyPr/>
                    <a:lstStyle/>
                    <a:p>
                      <a:pPr algn="r" fontAlgn="b"/>
                      <a:r>
                        <a:rPr lang="en-US" sz="1400" u="none" strike="noStrike">
                          <a:solidFill>
                            <a:schemeClr val="tx1"/>
                          </a:solidFill>
                          <a:effectLst/>
                        </a:rPr>
                        <a:t>$90,000 </a:t>
                      </a:r>
                      <a:endParaRPr lang="en-US" sz="1400" b="0" i="0" u="none" strike="noStrike">
                        <a:solidFill>
                          <a:schemeClr val="tx1"/>
                        </a:solidFill>
                        <a:effectLst/>
                        <a:latin typeface="Helvetica Neue" panose="02000503000000020004" pitchFamily="2" charset="0"/>
                      </a:endParaRPr>
                    </a:p>
                  </a:txBody>
                  <a:tcPr marL="9525" marR="9525" marT="9525" marB="0" anchor="b"/>
                </a:tc>
                <a:tc>
                  <a:txBody>
                    <a:bodyPr/>
                    <a:lstStyle/>
                    <a:p>
                      <a:pPr algn="l" fontAlgn="b"/>
                      <a:r>
                        <a:rPr lang="en-US" sz="1400" u="none" strike="noStrike">
                          <a:solidFill>
                            <a:schemeClr val="tx1"/>
                          </a:solidFill>
                          <a:effectLst/>
                        </a:rPr>
                        <a:t>Members who join mid-year</a:t>
                      </a:r>
                      <a:endParaRPr lang="en-US" sz="1400" b="0" i="0" u="none" strike="noStrike">
                        <a:solidFill>
                          <a:schemeClr val="tx1"/>
                        </a:solidFill>
                        <a:effectLst/>
                        <a:latin typeface="Helvetica Neue" panose="02000503000000020004" pitchFamily="2" charset="0"/>
                      </a:endParaRPr>
                    </a:p>
                  </a:txBody>
                  <a:tcPr marL="9525" marR="9525" marT="9525" marB="0" anchor="b"/>
                </a:tc>
                <a:extLst>
                  <a:ext uri="{0D108BD9-81ED-4DB2-BD59-A6C34878D82A}">
                    <a16:rowId xmlns:a16="http://schemas.microsoft.com/office/drawing/2014/main" val="1525267503"/>
                  </a:ext>
                </a:extLst>
              </a:tr>
              <a:tr h="274320">
                <a:tc>
                  <a:txBody>
                    <a:bodyPr/>
                    <a:lstStyle/>
                    <a:p>
                      <a:pPr lvl="1" algn="l" fontAlgn="b"/>
                      <a:r>
                        <a:rPr lang="en-US" sz="1400" b="1" u="none" strike="noStrike" dirty="0">
                          <a:solidFill>
                            <a:schemeClr val="tx1"/>
                          </a:solidFill>
                          <a:effectLst/>
                        </a:rPr>
                        <a:t>Interest income (</a:t>
                      </a:r>
                      <a:r>
                        <a:rPr lang="en-US" sz="1400" b="1" u="none" strike="noStrike" dirty="0" err="1">
                          <a:solidFill>
                            <a:schemeClr val="tx1"/>
                          </a:solidFill>
                          <a:effectLst/>
                        </a:rPr>
                        <a:t>est</a:t>
                      </a:r>
                      <a:r>
                        <a:rPr lang="en-US" sz="1400" b="1" u="none" strike="noStrike" dirty="0">
                          <a:solidFill>
                            <a:schemeClr val="tx1"/>
                          </a:solidFill>
                          <a:effectLst/>
                        </a:rPr>
                        <a:t>)</a:t>
                      </a:r>
                      <a:endParaRPr lang="en-US" sz="1400" b="1" i="0" u="none" strike="noStrike" dirty="0">
                        <a:solidFill>
                          <a:schemeClr val="tx1"/>
                        </a:solidFill>
                        <a:effectLst/>
                        <a:latin typeface="Helvetica Neue" panose="02000503000000020004" pitchFamily="2" charset="0"/>
                      </a:endParaRPr>
                    </a:p>
                  </a:txBody>
                  <a:tcPr marL="9525" marR="9525" marT="9525" marB="0" anchor="b"/>
                </a:tc>
                <a:tc>
                  <a:txBody>
                    <a:bodyPr/>
                    <a:lstStyle/>
                    <a:p>
                      <a:pPr algn="r" fontAlgn="b"/>
                      <a:r>
                        <a:rPr lang="en-US" sz="1400" u="none" strike="noStrike">
                          <a:solidFill>
                            <a:schemeClr val="tx1"/>
                          </a:solidFill>
                          <a:effectLst/>
                        </a:rPr>
                        <a:t>$200,000 </a:t>
                      </a:r>
                      <a:endParaRPr lang="en-US" sz="1400" b="0" i="0" u="none" strike="noStrike">
                        <a:solidFill>
                          <a:schemeClr val="tx1"/>
                        </a:solidFill>
                        <a:effectLst/>
                        <a:latin typeface="Helvetica Neue" panose="02000503000000020004" pitchFamily="2" charset="0"/>
                      </a:endParaRPr>
                    </a:p>
                  </a:txBody>
                  <a:tcPr marL="9525" marR="9525" marT="9525" marB="0" anchor="b"/>
                </a:tc>
                <a:tc>
                  <a:txBody>
                    <a:bodyPr/>
                    <a:lstStyle/>
                    <a:p>
                      <a:pPr algn="r" fontAlgn="b"/>
                      <a:r>
                        <a:rPr lang="en-US" sz="1400" u="none" strike="noStrike">
                          <a:solidFill>
                            <a:schemeClr val="tx1"/>
                          </a:solidFill>
                          <a:effectLst/>
                        </a:rPr>
                        <a:t>$150,000 </a:t>
                      </a:r>
                      <a:endParaRPr lang="en-US" sz="1400" b="0" i="0" u="none" strike="noStrike">
                        <a:solidFill>
                          <a:schemeClr val="tx1"/>
                        </a:solidFill>
                        <a:effectLst/>
                        <a:latin typeface="Helvetica Neue" panose="02000503000000020004" pitchFamily="2" charset="0"/>
                      </a:endParaRPr>
                    </a:p>
                  </a:txBody>
                  <a:tcPr marL="9525" marR="9525" marT="9525" marB="0" anchor="b"/>
                </a:tc>
                <a:tc>
                  <a:txBody>
                    <a:bodyPr/>
                    <a:lstStyle/>
                    <a:p>
                      <a:pPr algn="l" fontAlgn="b"/>
                      <a:r>
                        <a:rPr lang="en-US" sz="1400" u="none" strike="noStrike" dirty="0">
                          <a:solidFill>
                            <a:schemeClr val="tx1"/>
                          </a:solidFill>
                          <a:effectLst/>
                        </a:rPr>
                        <a:t>Interest earned on cash balances</a:t>
                      </a:r>
                      <a:endParaRPr lang="en-US" sz="1400" b="0" i="0" u="none" strike="noStrike" dirty="0">
                        <a:solidFill>
                          <a:schemeClr val="tx1"/>
                        </a:solidFill>
                        <a:effectLst/>
                        <a:latin typeface="Helvetica Neue" panose="02000503000000020004" pitchFamily="2" charset="0"/>
                      </a:endParaRPr>
                    </a:p>
                  </a:txBody>
                  <a:tcPr marL="9525" marR="9525" marT="9525" marB="0" anchor="b"/>
                </a:tc>
                <a:extLst>
                  <a:ext uri="{0D108BD9-81ED-4DB2-BD59-A6C34878D82A}">
                    <a16:rowId xmlns:a16="http://schemas.microsoft.com/office/drawing/2014/main" val="3766707225"/>
                  </a:ext>
                </a:extLst>
              </a:tr>
              <a:tr h="274320">
                <a:tc>
                  <a:txBody>
                    <a:bodyPr/>
                    <a:lstStyle/>
                    <a:p>
                      <a:pPr lvl="1" algn="l" fontAlgn="b"/>
                      <a:r>
                        <a:rPr lang="en-US" sz="1400" b="1" u="none" strike="noStrike" dirty="0">
                          <a:solidFill>
                            <a:schemeClr val="tx1"/>
                          </a:solidFill>
                          <a:effectLst/>
                        </a:rPr>
                        <a:t>Gifts</a:t>
                      </a:r>
                      <a:endParaRPr lang="en-US" sz="1400" b="1" i="0" u="none" strike="noStrike" dirty="0">
                        <a:solidFill>
                          <a:schemeClr val="tx1"/>
                        </a:solidFill>
                        <a:effectLst/>
                        <a:latin typeface="Helvetica Neue" panose="02000503000000020004" pitchFamily="2" charset="0"/>
                      </a:endParaRPr>
                    </a:p>
                  </a:txBody>
                  <a:tcPr marL="9525" marR="9525" marT="9525" marB="0" anchor="b"/>
                </a:tc>
                <a:tc>
                  <a:txBody>
                    <a:bodyPr/>
                    <a:lstStyle/>
                    <a:p>
                      <a:pPr algn="r" fontAlgn="b"/>
                      <a:r>
                        <a:rPr lang="en-US" sz="1400" u="none" strike="noStrike">
                          <a:solidFill>
                            <a:schemeClr val="tx1"/>
                          </a:solidFill>
                          <a:effectLst/>
                        </a:rPr>
                        <a:t>$100 </a:t>
                      </a:r>
                      <a:endParaRPr lang="en-US" sz="1400" b="0" i="0" u="none" strike="noStrike">
                        <a:solidFill>
                          <a:schemeClr val="tx1"/>
                        </a:solidFill>
                        <a:effectLst/>
                        <a:latin typeface="Helvetica Neue" panose="02000503000000020004" pitchFamily="2" charset="0"/>
                      </a:endParaRPr>
                    </a:p>
                  </a:txBody>
                  <a:tcPr marL="9525" marR="9525" marT="9525" marB="0" anchor="b"/>
                </a:tc>
                <a:tc>
                  <a:txBody>
                    <a:bodyPr/>
                    <a:lstStyle/>
                    <a:p>
                      <a:pPr algn="l" fontAlgn="b"/>
                      <a:r>
                        <a:rPr lang="en-US" sz="1400" u="none" strike="noStrike">
                          <a:solidFill>
                            <a:schemeClr val="tx1"/>
                          </a:solidFill>
                          <a:effectLst/>
                        </a:rPr>
                        <a:t>$ -</a:t>
                      </a:r>
                      <a:endParaRPr lang="en-US" sz="1400" b="0" i="0" u="none" strike="noStrike">
                        <a:solidFill>
                          <a:schemeClr val="tx1"/>
                        </a:solidFill>
                        <a:effectLst/>
                        <a:latin typeface="Helvetica Neue" panose="02000503000000020004" pitchFamily="2" charset="0"/>
                      </a:endParaRPr>
                    </a:p>
                  </a:txBody>
                  <a:tcPr marL="9525" marR="9525" marT="9525" marB="0" anchor="b"/>
                </a:tc>
                <a:tc>
                  <a:txBody>
                    <a:bodyPr/>
                    <a:lstStyle/>
                    <a:p>
                      <a:pPr algn="l" fontAlgn="b"/>
                      <a:r>
                        <a:rPr lang="en-US" sz="1400" u="none" strike="noStrike" dirty="0">
                          <a:solidFill>
                            <a:schemeClr val="tx1"/>
                          </a:solidFill>
                          <a:effectLst/>
                        </a:rPr>
                        <a:t>Unsolicited</a:t>
                      </a:r>
                      <a:endParaRPr lang="en-US" sz="1400" b="0" i="0" u="none" strike="noStrike" dirty="0">
                        <a:solidFill>
                          <a:schemeClr val="tx1"/>
                        </a:solidFill>
                        <a:effectLst/>
                        <a:latin typeface="Helvetica Neue" panose="02000503000000020004" pitchFamily="2" charset="0"/>
                      </a:endParaRPr>
                    </a:p>
                  </a:txBody>
                  <a:tcPr marL="9525" marR="9525" marT="9525" marB="0" anchor="b"/>
                </a:tc>
                <a:extLst>
                  <a:ext uri="{0D108BD9-81ED-4DB2-BD59-A6C34878D82A}">
                    <a16:rowId xmlns:a16="http://schemas.microsoft.com/office/drawing/2014/main" val="2175546083"/>
                  </a:ext>
                </a:extLst>
              </a:tr>
              <a:tr h="274320">
                <a:tc>
                  <a:txBody>
                    <a:bodyPr/>
                    <a:lstStyle/>
                    <a:p>
                      <a:pPr lvl="1" algn="l" fontAlgn="b"/>
                      <a:r>
                        <a:rPr lang="en-US" sz="1400" b="1" u="none" strike="noStrike" dirty="0">
                          <a:solidFill>
                            <a:schemeClr val="tx1"/>
                          </a:solidFill>
                          <a:effectLst/>
                        </a:rPr>
                        <a:t>Grants</a:t>
                      </a:r>
                      <a:endParaRPr lang="en-US" sz="1400" b="1" i="0" u="none" strike="noStrike" dirty="0">
                        <a:solidFill>
                          <a:schemeClr val="tx1"/>
                        </a:solidFill>
                        <a:effectLst/>
                        <a:latin typeface="Helvetica Neue" panose="02000503000000020004" pitchFamily="2" charset="0"/>
                      </a:endParaRPr>
                    </a:p>
                  </a:txBody>
                  <a:tcPr marL="9525" marR="9525" marT="9525" marB="0" anchor="b"/>
                </a:tc>
                <a:tc>
                  <a:txBody>
                    <a:bodyPr/>
                    <a:lstStyle/>
                    <a:p>
                      <a:pPr algn="l" fontAlgn="b"/>
                      <a:endParaRPr lang="en-US" sz="2400" b="0" i="0" u="none" strike="noStrike">
                        <a:solidFill>
                          <a:schemeClr val="tx1"/>
                        </a:solidFill>
                        <a:effectLst/>
                        <a:latin typeface="Calibri" panose="020F0502020204030204" pitchFamily="34" charset="0"/>
                      </a:endParaRPr>
                    </a:p>
                  </a:txBody>
                  <a:tcPr marL="9525" marR="9525" marT="9525" marB="0" anchor="b"/>
                </a:tc>
                <a:tc>
                  <a:txBody>
                    <a:bodyPr/>
                    <a:lstStyle/>
                    <a:p>
                      <a:pPr algn="r" fontAlgn="b"/>
                      <a:r>
                        <a:rPr lang="en-US" sz="1400" u="none" strike="noStrike">
                          <a:solidFill>
                            <a:schemeClr val="tx1"/>
                          </a:solidFill>
                          <a:effectLst/>
                        </a:rPr>
                        <a:t>$85,000 </a:t>
                      </a:r>
                      <a:endParaRPr lang="en-US" sz="1400" b="0" i="0" u="none" strike="noStrike">
                        <a:solidFill>
                          <a:schemeClr val="tx1"/>
                        </a:solidFill>
                        <a:effectLst/>
                        <a:latin typeface="Helvetica Neue" panose="02000503000000020004" pitchFamily="2" charset="0"/>
                      </a:endParaRPr>
                    </a:p>
                  </a:txBody>
                  <a:tcPr marL="9525" marR="9525" marT="9525" marB="0" anchor="b"/>
                </a:tc>
                <a:tc>
                  <a:txBody>
                    <a:bodyPr/>
                    <a:lstStyle/>
                    <a:p>
                      <a:pPr algn="l" fontAlgn="b"/>
                      <a:r>
                        <a:rPr lang="en-US" sz="1400" u="none" strike="noStrike" dirty="0">
                          <a:solidFill>
                            <a:schemeClr val="tx1"/>
                          </a:solidFill>
                          <a:effectLst/>
                        </a:rPr>
                        <a:t>Subaward (FRAME grant, UVA/Mellon)</a:t>
                      </a:r>
                      <a:endParaRPr lang="en-US" sz="1400" b="0" i="0" u="none" strike="noStrike" dirty="0">
                        <a:solidFill>
                          <a:schemeClr val="tx1"/>
                        </a:solidFill>
                        <a:effectLst/>
                        <a:latin typeface="Helvetica Neue" panose="02000503000000020004" pitchFamily="2" charset="0"/>
                      </a:endParaRPr>
                    </a:p>
                  </a:txBody>
                  <a:tcPr marL="9525" marR="9525" marT="9525" marB="0" anchor="b"/>
                </a:tc>
                <a:extLst>
                  <a:ext uri="{0D108BD9-81ED-4DB2-BD59-A6C34878D82A}">
                    <a16:rowId xmlns:a16="http://schemas.microsoft.com/office/drawing/2014/main" val="4077104393"/>
                  </a:ext>
                </a:extLst>
              </a:tr>
              <a:tr h="274320">
                <a:tc>
                  <a:txBody>
                    <a:bodyPr/>
                    <a:lstStyle/>
                    <a:p>
                      <a:pPr algn="r" fontAlgn="b"/>
                      <a:r>
                        <a:rPr lang="en-US" sz="2000" b="1" u="none" strike="noStrike" dirty="0">
                          <a:effectLst/>
                        </a:rPr>
                        <a:t>TOTAL INCOME</a:t>
                      </a:r>
                      <a:endParaRPr lang="en-US" sz="2000" b="1" i="0" u="none" strike="noStrike" dirty="0">
                        <a:solidFill>
                          <a:srgbClr val="000000"/>
                        </a:solidFill>
                        <a:effectLst/>
                        <a:latin typeface="Helvetica Neue" panose="02000503000000020004" pitchFamily="2" charset="0"/>
                      </a:endParaRPr>
                    </a:p>
                  </a:txBody>
                  <a:tcPr marL="9525" marR="9525" marT="9525" marB="0" anchor="b"/>
                </a:tc>
                <a:tc>
                  <a:txBody>
                    <a:bodyPr/>
                    <a:lstStyle/>
                    <a:p>
                      <a:pPr algn="r" fontAlgn="b"/>
                      <a:r>
                        <a:rPr lang="en-US" sz="2000" b="1" u="none" strike="noStrike" dirty="0">
                          <a:effectLst/>
                        </a:rPr>
                        <a:t>$3,915,046 </a:t>
                      </a:r>
                      <a:endParaRPr lang="en-US" sz="2000" b="1" i="0" u="none" strike="noStrike" dirty="0">
                        <a:solidFill>
                          <a:srgbClr val="000000"/>
                        </a:solidFill>
                        <a:effectLst/>
                        <a:latin typeface="Helvetica Neue" panose="02000503000000020004" pitchFamily="2" charset="0"/>
                      </a:endParaRPr>
                    </a:p>
                  </a:txBody>
                  <a:tcPr marL="9525" marR="9525" marT="9525" marB="0" anchor="b"/>
                </a:tc>
                <a:tc>
                  <a:txBody>
                    <a:bodyPr/>
                    <a:lstStyle/>
                    <a:p>
                      <a:pPr algn="r" fontAlgn="b"/>
                      <a:r>
                        <a:rPr lang="en-US" sz="2000" b="1" u="none" strike="noStrike" dirty="0">
                          <a:effectLst/>
                        </a:rPr>
                        <a:t>$4,157,430 </a:t>
                      </a:r>
                      <a:endParaRPr lang="en-US" sz="2000" b="1" i="0" u="none" strike="noStrike" dirty="0">
                        <a:solidFill>
                          <a:srgbClr val="000000"/>
                        </a:solidFill>
                        <a:effectLst/>
                        <a:latin typeface="Helvetica Neue" panose="02000503000000020004" pitchFamily="2" charset="0"/>
                      </a:endParaRPr>
                    </a:p>
                  </a:txBody>
                  <a:tcPr marL="9525" marR="9525" marT="9525" marB="0" anchor="b"/>
                </a:tc>
                <a:tc>
                  <a:txBody>
                    <a:bodyPr/>
                    <a:lstStyle/>
                    <a:p>
                      <a:pPr algn="l" fontAlgn="b"/>
                      <a:endParaRPr lang="en-US" sz="3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06337403"/>
                  </a:ext>
                </a:extLst>
              </a:tr>
              <a:tr h="274320">
                <a:tc>
                  <a:txBody>
                    <a:bodyPr/>
                    <a:lstStyle/>
                    <a:p>
                      <a:pPr algn="l" fontAlgn="b"/>
                      <a:r>
                        <a:rPr lang="en-US" sz="1600" b="1" u="none" strike="noStrike" dirty="0">
                          <a:effectLst/>
                        </a:rPr>
                        <a:t>EXPENSES</a:t>
                      </a:r>
                      <a:endParaRPr lang="en-US" sz="1600" b="1" i="0" u="none" strike="noStrike" dirty="0">
                        <a:solidFill>
                          <a:srgbClr val="000000"/>
                        </a:solidFill>
                        <a:effectLst/>
                        <a:latin typeface="Helvetica Neue" panose="02000503000000020004" pitchFamily="2" charset="0"/>
                      </a:endParaRPr>
                    </a:p>
                  </a:txBody>
                  <a:tcPr marL="9525" marR="9525" marT="9525" marB="0" anchor="b"/>
                </a:tc>
                <a:tc>
                  <a:txBody>
                    <a:bodyPr/>
                    <a:lstStyle/>
                    <a:p>
                      <a:pPr algn="l" fontAlgn="b"/>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70713287"/>
                  </a:ext>
                </a:extLst>
              </a:tr>
              <a:tr h="274320">
                <a:tc>
                  <a:txBody>
                    <a:bodyPr/>
                    <a:lstStyle/>
                    <a:p>
                      <a:pPr lvl="1" algn="l" fontAlgn="b"/>
                      <a:r>
                        <a:rPr lang="en-US" sz="1400" b="1" u="none" strike="noStrike" dirty="0">
                          <a:effectLst/>
                        </a:rPr>
                        <a:t>Operations</a:t>
                      </a:r>
                      <a:endParaRPr lang="en-US" sz="1400" b="1" i="0" u="none" strike="noStrike" dirty="0">
                        <a:solidFill>
                          <a:srgbClr val="000000"/>
                        </a:solidFill>
                        <a:effectLst/>
                        <a:latin typeface="Helvetica Neue" panose="02000503000000020004" pitchFamily="2" charset="0"/>
                      </a:endParaRPr>
                    </a:p>
                  </a:txBody>
                  <a:tcPr marL="9525" marR="9525" marT="9525" marB="0" anchor="b"/>
                </a:tc>
                <a:tc>
                  <a:txBody>
                    <a:bodyPr/>
                    <a:lstStyle/>
                    <a:p>
                      <a:pPr algn="r" fontAlgn="b"/>
                      <a:r>
                        <a:rPr lang="en-US" sz="1400" u="none" strike="noStrike" dirty="0">
                          <a:solidFill>
                            <a:srgbClr val="FF0000"/>
                          </a:solidFill>
                          <a:effectLst/>
                        </a:rPr>
                        <a:t>($2,713,690)</a:t>
                      </a:r>
                      <a:endParaRPr lang="en-US" sz="1400" b="0" i="0" u="none" strike="noStrike" dirty="0">
                        <a:solidFill>
                          <a:srgbClr val="FF0000"/>
                        </a:solidFill>
                        <a:effectLst/>
                        <a:latin typeface="Helvetica Neue" panose="02000503000000020004" pitchFamily="2" charset="0"/>
                      </a:endParaRPr>
                    </a:p>
                  </a:txBody>
                  <a:tcPr marL="9525" marR="9525" marT="9525" marB="0" anchor="b"/>
                </a:tc>
                <a:tc>
                  <a:txBody>
                    <a:bodyPr/>
                    <a:lstStyle/>
                    <a:p>
                      <a:pPr algn="r" fontAlgn="b"/>
                      <a:r>
                        <a:rPr lang="en-US" sz="1400" u="none" strike="noStrike">
                          <a:solidFill>
                            <a:srgbClr val="FF0000"/>
                          </a:solidFill>
                          <a:effectLst/>
                        </a:rPr>
                        <a:t>($2,891,972)</a:t>
                      </a:r>
                      <a:endParaRPr lang="en-US" sz="1400" b="0" i="0" u="none" strike="noStrike">
                        <a:solidFill>
                          <a:srgbClr val="FF0000"/>
                        </a:solidFill>
                        <a:effectLst/>
                        <a:latin typeface="Helvetica Neue" panose="02000503000000020004" pitchFamily="2" charset="0"/>
                      </a:endParaRPr>
                    </a:p>
                  </a:txBody>
                  <a:tcPr marL="9525" marR="9525" marT="9525" marB="0" anchor="b"/>
                </a:tc>
                <a:tc>
                  <a:txBody>
                    <a:bodyPr/>
                    <a:lstStyle/>
                    <a:p>
                      <a:pPr algn="l" fontAlgn="b"/>
                      <a:r>
                        <a:rPr lang="en-US" sz="1400" u="none" strike="noStrike">
                          <a:effectLst/>
                        </a:rPr>
                        <a:t>Administration, infrastructure, services</a:t>
                      </a:r>
                      <a:endParaRPr lang="en-US" sz="1400" b="0" i="0" u="none" strike="noStrike">
                        <a:solidFill>
                          <a:srgbClr val="000000"/>
                        </a:solidFill>
                        <a:effectLst/>
                        <a:latin typeface="Helvetica Neue" panose="02000503000000020004" pitchFamily="2" charset="0"/>
                      </a:endParaRPr>
                    </a:p>
                  </a:txBody>
                  <a:tcPr marL="9525" marR="9525" marT="9525" marB="0" anchor="b"/>
                </a:tc>
                <a:extLst>
                  <a:ext uri="{0D108BD9-81ED-4DB2-BD59-A6C34878D82A}">
                    <a16:rowId xmlns:a16="http://schemas.microsoft.com/office/drawing/2014/main" val="2539198762"/>
                  </a:ext>
                </a:extLst>
              </a:tr>
              <a:tr h="274320">
                <a:tc>
                  <a:txBody>
                    <a:bodyPr/>
                    <a:lstStyle/>
                    <a:p>
                      <a:pPr lvl="1" algn="l" fontAlgn="b"/>
                      <a:r>
                        <a:rPr lang="en-US" sz="1400" b="1" u="none" strike="noStrike" dirty="0">
                          <a:effectLst/>
                        </a:rPr>
                        <a:t>Programs</a:t>
                      </a:r>
                      <a:endParaRPr lang="en-US" sz="1400" b="1" i="0" u="none" strike="noStrike" dirty="0">
                        <a:solidFill>
                          <a:srgbClr val="000000"/>
                        </a:solidFill>
                        <a:effectLst/>
                        <a:latin typeface="Helvetica Neue" panose="02000503000000020004" pitchFamily="2" charset="0"/>
                      </a:endParaRPr>
                    </a:p>
                  </a:txBody>
                  <a:tcPr marL="9525" marR="9525" marT="9525" marB="0" anchor="b"/>
                </a:tc>
                <a:tc>
                  <a:txBody>
                    <a:bodyPr/>
                    <a:lstStyle/>
                    <a:p>
                      <a:pPr algn="r" fontAlgn="b"/>
                      <a:r>
                        <a:rPr lang="en-US" sz="1400" u="none" strike="noStrike" dirty="0">
                          <a:solidFill>
                            <a:srgbClr val="FF0000"/>
                          </a:solidFill>
                          <a:effectLst/>
                        </a:rPr>
                        <a:t>($1,062,462)</a:t>
                      </a:r>
                      <a:endParaRPr lang="en-US" sz="1400" b="0" i="0" u="none" strike="noStrike" dirty="0">
                        <a:solidFill>
                          <a:srgbClr val="FF0000"/>
                        </a:solidFill>
                        <a:effectLst/>
                        <a:latin typeface="Helvetica Neue" panose="02000503000000020004" pitchFamily="2" charset="0"/>
                      </a:endParaRPr>
                    </a:p>
                  </a:txBody>
                  <a:tcPr marL="9525" marR="9525" marT="9525" marB="0" anchor="b"/>
                </a:tc>
                <a:tc>
                  <a:txBody>
                    <a:bodyPr/>
                    <a:lstStyle/>
                    <a:p>
                      <a:pPr algn="r" fontAlgn="b"/>
                      <a:r>
                        <a:rPr lang="en-US" sz="1400" u="none" strike="noStrike" dirty="0">
                          <a:solidFill>
                            <a:srgbClr val="FF0000"/>
                          </a:solidFill>
                          <a:effectLst/>
                        </a:rPr>
                        <a:t>($1,247,648)</a:t>
                      </a:r>
                      <a:endParaRPr lang="en-US" sz="1400" b="0" i="0" u="none" strike="noStrike" dirty="0">
                        <a:solidFill>
                          <a:srgbClr val="FF0000"/>
                        </a:solidFill>
                        <a:effectLst/>
                        <a:latin typeface="Helvetica Neue" panose="02000503000000020004" pitchFamily="2" charset="0"/>
                      </a:endParaRPr>
                    </a:p>
                  </a:txBody>
                  <a:tcPr marL="9525" marR="9525" marT="9525" marB="0" anchor="b"/>
                </a:tc>
                <a:tc>
                  <a:txBody>
                    <a:bodyPr/>
                    <a:lstStyle/>
                    <a:p>
                      <a:pPr algn="l" fontAlgn="b"/>
                      <a:r>
                        <a:rPr lang="en-US" sz="1400" u="none" strike="noStrike">
                          <a:effectLst/>
                        </a:rPr>
                        <a:t>Collections, Shared Print, HTRC, Discovery</a:t>
                      </a:r>
                      <a:endParaRPr lang="en-US" sz="1400" b="0" i="0" u="none" strike="noStrike">
                        <a:solidFill>
                          <a:srgbClr val="000000"/>
                        </a:solidFill>
                        <a:effectLst/>
                        <a:latin typeface="Helvetica Neue" panose="02000503000000020004" pitchFamily="2" charset="0"/>
                      </a:endParaRPr>
                    </a:p>
                  </a:txBody>
                  <a:tcPr marL="9525" marR="9525" marT="9525" marB="0" anchor="b"/>
                </a:tc>
                <a:extLst>
                  <a:ext uri="{0D108BD9-81ED-4DB2-BD59-A6C34878D82A}">
                    <a16:rowId xmlns:a16="http://schemas.microsoft.com/office/drawing/2014/main" val="4210508445"/>
                  </a:ext>
                </a:extLst>
              </a:tr>
              <a:tr h="274320">
                <a:tc>
                  <a:txBody>
                    <a:bodyPr/>
                    <a:lstStyle/>
                    <a:p>
                      <a:pPr lvl="1" algn="l" fontAlgn="b"/>
                      <a:r>
                        <a:rPr lang="en-US" sz="1400" b="1" u="none" strike="noStrike" dirty="0">
                          <a:effectLst/>
                        </a:rPr>
                        <a:t>Infrastructure Fund</a:t>
                      </a:r>
                      <a:endParaRPr lang="en-US" sz="1400" b="1" i="0" u="none" strike="noStrike" dirty="0">
                        <a:solidFill>
                          <a:srgbClr val="000000"/>
                        </a:solidFill>
                        <a:effectLst/>
                        <a:latin typeface="Helvetica Neue" panose="02000503000000020004" pitchFamily="2" charset="0"/>
                      </a:endParaRPr>
                    </a:p>
                  </a:txBody>
                  <a:tcPr marL="9525" marR="9525" marT="9525" marB="0" anchor="b"/>
                </a:tc>
                <a:tc>
                  <a:txBody>
                    <a:bodyPr/>
                    <a:lstStyle/>
                    <a:p>
                      <a:pPr algn="r" fontAlgn="b"/>
                      <a:r>
                        <a:rPr lang="en-US" sz="1400" u="none" strike="noStrike">
                          <a:solidFill>
                            <a:srgbClr val="FF0000"/>
                          </a:solidFill>
                          <a:effectLst/>
                        </a:rPr>
                        <a:t>($2,500,000)</a:t>
                      </a:r>
                      <a:endParaRPr lang="en-US" sz="1400" b="0" i="0" u="none" strike="noStrike">
                        <a:solidFill>
                          <a:srgbClr val="FF0000"/>
                        </a:solidFill>
                        <a:effectLst/>
                        <a:latin typeface="Helvetica Neue" panose="02000503000000020004" pitchFamily="2" charset="0"/>
                      </a:endParaRPr>
                    </a:p>
                  </a:txBody>
                  <a:tcPr marL="9525" marR="9525" marT="9525" marB="0" anchor="b"/>
                </a:tc>
                <a:tc>
                  <a:txBody>
                    <a:bodyPr/>
                    <a:lstStyle/>
                    <a:p>
                      <a:pPr algn="l" fontAlgn="b"/>
                      <a:r>
                        <a:rPr lang="en-US" sz="1400" u="none" strike="noStrike" dirty="0">
                          <a:solidFill>
                            <a:srgbClr val="FF0000"/>
                          </a:solidFill>
                          <a:effectLst/>
                        </a:rPr>
                        <a:t>$ -</a:t>
                      </a:r>
                      <a:endParaRPr lang="en-US" sz="1400" b="0" i="0" u="none" strike="noStrike" dirty="0">
                        <a:solidFill>
                          <a:srgbClr val="FF0000"/>
                        </a:solidFill>
                        <a:effectLst/>
                        <a:latin typeface="Helvetica Neue" panose="02000503000000020004" pitchFamily="2" charset="0"/>
                      </a:endParaRPr>
                    </a:p>
                  </a:txBody>
                  <a:tcPr marL="9525" marR="9525" marT="9525" marB="0" anchor="b"/>
                </a:tc>
                <a:tc>
                  <a:txBody>
                    <a:bodyPr/>
                    <a:lstStyle/>
                    <a:p>
                      <a:pPr algn="l" fontAlgn="b"/>
                      <a:r>
                        <a:rPr lang="en-US" sz="1400" u="none" strike="noStrike" dirty="0">
                          <a:effectLst/>
                        </a:rPr>
                        <a:t>Lifecycle capital purchase for hardware</a:t>
                      </a:r>
                      <a:endParaRPr lang="en-US" sz="1400" b="0" i="0" u="none" strike="noStrike" dirty="0">
                        <a:solidFill>
                          <a:srgbClr val="000000"/>
                        </a:solidFill>
                        <a:effectLst/>
                        <a:latin typeface="Helvetica Neue" panose="02000503000000020004" pitchFamily="2" charset="0"/>
                      </a:endParaRPr>
                    </a:p>
                  </a:txBody>
                  <a:tcPr marL="9525" marR="9525" marT="9525" marB="0" anchor="b"/>
                </a:tc>
                <a:extLst>
                  <a:ext uri="{0D108BD9-81ED-4DB2-BD59-A6C34878D82A}">
                    <a16:rowId xmlns:a16="http://schemas.microsoft.com/office/drawing/2014/main" val="13555482"/>
                  </a:ext>
                </a:extLst>
              </a:tr>
              <a:tr h="274320">
                <a:tc>
                  <a:txBody>
                    <a:bodyPr/>
                    <a:lstStyle/>
                    <a:p>
                      <a:pPr algn="r" fontAlgn="b"/>
                      <a:r>
                        <a:rPr lang="en-US" sz="2000" b="1" u="none" strike="noStrike" dirty="0">
                          <a:effectLst/>
                        </a:rPr>
                        <a:t>TOTAL EXPENSES</a:t>
                      </a:r>
                      <a:endParaRPr lang="en-US" sz="2000" b="1" i="0" u="none" strike="noStrike" dirty="0">
                        <a:solidFill>
                          <a:srgbClr val="000000"/>
                        </a:solidFill>
                        <a:effectLst/>
                        <a:latin typeface="Helvetica Neue" panose="02000503000000020004" pitchFamily="2" charset="0"/>
                      </a:endParaRPr>
                    </a:p>
                  </a:txBody>
                  <a:tcPr marL="9525" marR="9525" marT="9525" marB="0" anchor="b"/>
                </a:tc>
                <a:tc>
                  <a:txBody>
                    <a:bodyPr/>
                    <a:lstStyle/>
                    <a:p>
                      <a:pPr algn="r" fontAlgn="b"/>
                      <a:r>
                        <a:rPr lang="en-US" sz="2000" u="none" strike="noStrike" dirty="0">
                          <a:solidFill>
                            <a:srgbClr val="FF0000"/>
                          </a:solidFill>
                          <a:effectLst/>
                        </a:rPr>
                        <a:t>($6,276,152)</a:t>
                      </a:r>
                      <a:endParaRPr lang="en-US" sz="2000" b="0" i="0" u="none" strike="noStrike" dirty="0">
                        <a:solidFill>
                          <a:srgbClr val="FF0000"/>
                        </a:solidFill>
                        <a:effectLst/>
                        <a:latin typeface="Helvetica Neue" panose="02000503000000020004" pitchFamily="2" charset="0"/>
                      </a:endParaRPr>
                    </a:p>
                  </a:txBody>
                  <a:tcPr marL="9525" marR="9525" marT="9525" marB="0" anchor="b"/>
                </a:tc>
                <a:tc>
                  <a:txBody>
                    <a:bodyPr/>
                    <a:lstStyle/>
                    <a:p>
                      <a:pPr algn="r" fontAlgn="b"/>
                      <a:r>
                        <a:rPr lang="en-US" sz="2000" u="none" strike="noStrike" dirty="0">
                          <a:solidFill>
                            <a:srgbClr val="FF0000"/>
                          </a:solidFill>
                          <a:effectLst/>
                        </a:rPr>
                        <a:t>($4,139,620)</a:t>
                      </a:r>
                      <a:endParaRPr lang="en-US" sz="2000" b="0" i="0" u="none" strike="noStrike" dirty="0">
                        <a:solidFill>
                          <a:srgbClr val="FF0000"/>
                        </a:solidFill>
                        <a:effectLst/>
                        <a:latin typeface="Helvetica Neue" panose="02000503000000020004" pitchFamily="2" charset="0"/>
                      </a:endParaRPr>
                    </a:p>
                  </a:txBody>
                  <a:tcPr marL="9525" marR="9525" marT="9525" marB="0" anchor="b"/>
                </a:tc>
                <a:tc>
                  <a:txBody>
                    <a:bodyPr/>
                    <a:lstStyle/>
                    <a:p>
                      <a:pPr algn="l" fontAlgn="b"/>
                      <a:endParaRPr lang="en-US" sz="3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77338497"/>
                  </a:ext>
                </a:extLst>
              </a:tr>
              <a:tr h="274320">
                <a:tc>
                  <a:txBody>
                    <a:bodyPr/>
                    <a:lstStyle/>
                    <a:p>
                      <a:pPr algn="r" fontAlgn="b"/>
                      <a:r>
                        <a:rPr lang="en-US" sz="1600" b="1" u="none" strike="noStrike" dirty="0">
                          <a:effectLst/>
                        </a:rPr>
                        <a:t>NET INCOME</a:t>
                      </a:r>
                      <a:endParaRPr lang="en-US" sz="1600" b="1" i="1" u="none" strike="noStrike" dirty="0">
                        <a:solidFill>
                          <a:srgbClr val="000000"/>
                        </a:solidFill>
                        <a:effectLst/>
                        <a:latin typeface="Helvetica Neue" panose="02000503000000020004" pitchFamily="2" charset="0"/>
                      </a:endParaRPr>
                    </a:p>
                  </a:txBody>
                  <a:tcPr marL="9525" marR="9525" marT="9525" marB="0" anchor="b"/>
                </a:tc>
                <a:tc>
                  <a:txBody>
                    <a:bodyPr/>
                    <a:lstStyle/>
                    <a:p>
                      <a:pPr algn="r" fontAlgn="b"/>
                      <a:r>
                        <a:rPr lang="en-US" sz="1600" b="1" u="none" strike="noStrike" dirty="0">
                          <a:solidFill>
                            <a:srgbClr val="FF0000"/>
                          </a:solidFill>
                          <a:effectLst/>
                        </a:rPr>
                        <a:t>($2,361,106)</a:t>
                      </a:r>
                      <a:endParaRPr lang="en-US" sz="1600" b="1" i="1" u="none" strike="noStrike" dirty="0">
                        <a:solidFill>
                          <a:srgbClr val="FF0000"/>
                        </a:solidFill>
                        <a:effectLst/>
                        <a:latin typeface="Helvetica Neue" panose="02000503000000020004" pitchFamily="2" charset="0"/>
                      </a:endParaRPr>
                    </a:p>
                  </a:txBody>
                  <a:tcPr marL="9525" marR="9525" marT="9525" marB="0" anchor="b"/>
                </a:tc>
                <a:tc>
                  <a:txBody>
                    <a:bodyPr/>
                    <a:lstStyle/>
                    <a:p>
                      <a:pPr algn="r" fontAlgn="b"/>
                      <a:r>
                        <a:rPr lang="en-US" sz="1600" b="1" u="none" strike="noStrike" dirty="0">
                          <a:effectLst/>
                        </a:rPr>
                        <a:t>$17,810 </a:t>
                      </a:r>
                      <a:endParaRPr lang="en-US" sz="1600" b="1" i="1" u="none" strike="noStrike" dirty="0">
                        <a:solidFill>
                          <a:srgbClr val="000000"/>
                        </a:solidFill>
                        <a:effectLst/>
                        <a:latin typeface="Helvetica Neue" panose="02000503000000020004" pitchFamily="2" charset="0"/>
                      </a:endParaRPr>
                    </a:p>
                  </a:txBody>
                  <a:tcPr marL="9525" marR="9525" marT="9525" marB="0" anchor="b"/>
                </a:tc>
                <a:tc>
                  <a:txBody>
                    <a:bodyPr/>
                    <a:lstStyle/>
                    <a:p>
                      <a:pPr algn="l" fontAlgn="b"/>
                      <a:endParaRPr lang="en-US" sz="2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74282462"/>
                  </a:ext>
                </a:extLst>
              </a:tr>
              <a:tr h="274320">
                <a:tc>
                  <a:txBody>
                    <a:bodyPr/>
                    <a:lstStyle/>
                    <a:p>
                      <a:pPr algn="l" fontAlgn="b"/>
                      <a:r>
                        <a:rPr lang="en-US" sz="2000" b="1" u="none" strike="noStrike" dirty="0">
                          <a:effectLst/>
                        </a:rPr>
                        <a:t>End TOTAL ASSETS (cash)</a:t>
                      </a:r>
                      <a:endParaRPr lang="en-US" sz="2000" b="1" i="0" u="none" strike="noStrike" dirty="0">
                        <a:solidFill>
                          <a:srgbClr val="000000"/>
                        </a:solidFill>
                        <a:effectLst/>
                        <a:latin typeface="Helvetica Neue" panose="02000503000000020004" pitchFamily="2" charset="0"/>
                      </a:endParaRPr>
                    </a:p>
                  </a:txBody>
                  <a:tcPr marL="9525" marR="9525" marT="9525" marB="0" anchor="b"/>
                </a:tc>
                <a:tc>
                  <a:txBody>
                    <a:bodyPr/>
                    <a:lstStyle/>
                    <a:p>
                      <a:pPr algn="r" fontAlgn="b"/>
                      <a:r>
                        <a:rPr lang="en-US" sz="2000" b="1" u="none" strike="noStrike" dirty="0">
                          <a:effectLst/>
                        </a:rPr>
                        <a:t>$5,543,250 </a:t>
                      </a:r>
                      <a:endParaRPr lang="en-US" sz="2000" b="1" i="0" u="none" strike="noStrike" dirty="0">
                        <a:solidFill>
                          <a:srgbClr val="000000"/>
                        </a:solidFill>
                        <a:effectLst/>
                        <a:latin typeface="Helvetica Neue" panose="02000503000000020004" pitchFamily="2" charset="0"/>
                      </a:endParaRPr>
                    </a:p>
                  </a:txBody>
                  <a:tcPr marL="9525" marR="9525" marT="9525" marB="0" anchor="b"/>
                </a:tc>
                <a:tc>
                  <a:txBody>
                    <a:bodyPr/>
                    <a:lstStyle/>
                    <a:p>
                      <a:pPr algn="r" fontAlgn="b"/>
                      <a:r>
                        <a:rPr lang="en-US" sz="2000" b="1" u="none" strike="noStrike" dirty="0">
                          <a:effectLst/>
                        </a:rPr>
                        <a:t>$5,561,060 </a:t>
                      </a:r>
                      <a:endParaRPr lang="en-US" sz="2000" b="1" i="0" u="none" strike="noStrike" dirty="0">
                        <a:solidFill>
                          <a:srgbClr val="000000"/>
                        </a:solidFill>
                        <a:effectLst/>
                        <a:latin typeface="Helvetica Neue" panose="02000503000000020004" pitchFamily="2" charset="0"/>
                      </a:endParaRPr>
                    </a:p>
                  </a:txBody>
                  <a:tcPr marL="9525" marR="9525" marT="9525" marB="0" anchor="b"/>
                </a:tc>
                <a:tc>
                  <a:txBody>
                    <a:bodyPr/>
                    <a:lstStyle/>
                    <a:p>
                      <a:pPr algn="l" fontAlgn="b"/>
                      <a:endParaRPr lang="en-US" sz="3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16326167"/>
                  </a:ext>
                </a:extLst>
              </a:tr>
            </a:tbl>
          </a:graphicData>
        </a:graphic>
      </p:graphicFrame>
    </p:spTree>
    <p:extLst>
      <p:ext uri="{BB962C8B-B14F-4D97-AF65-F5344CB8AC3E}">
        <p14:creationId xmlns:p14="http://schemas.microsoft.com/office/powerpoint/2010/main" val="40618106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D22F9E5E-E2BC-DB41-829B-3C62B2685837}"/>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83795" y="483476"/>
            <a:ext cx="8776409" cy="54268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798B958-0D1B-A643-A963-15FE039A5D67}"/>
              </a:ext>
            </a:extLst>
          </p:cNvPr>
          <p:cNvSpPr txBox="1"/>
          <p:nvPr/>
        </p:nvSpPr>
        <p:spPr>
          <a:xfrm>
            <a:off x="4393323" y="798786"/>
            <a:ext cx="2417380" cy="323165"/>
          </a:xfrm>
          <a:prstGeom prst="rect">
            <a:avLst/>
          </a:prstGeom>
          <a:noFill/>
        </p:spPr>
        <p:txBody>
          <a:bodyPr wrap="square" rtlCol="0">
            <a:spAutoFit/>
          </a:bodyPr>
          <a:lstStyle/>
          <a:p>
            <a:r>
              <a:rPr lang="en-US" sz="1500" dirty="0">
                <a:solidFill>
                  <a:schemeClr val="tx1">
                    <a:lumMod val="50000"/>
                    <a:lumOff val="50000"/>
                  </a:schemeClr>
                </a:solidFill>
              </a:rPr>
              <a:t>Grants</a:t>
            </a:r>
            <a:r>
              <a:rPr lang="en-US" sz="1500" dirty="0">
                <a:solidFill>
                  <a:schemeClr val="tx1">
                    <a:lumMod val="50000"/>
                    <a:lumOff val="50000"/>
                  </a:schemeClr>
                </a:solidFill>
                <a:latin typeface="Helvetica Neue" panose="02000503000000020004" pitchFamily="2" charset="0"/>
                <a:ea typeface="Helvetica Neue" panose="02000503000000020004" pitchFamily="2" charset="0"/>
                <a:cs typeface="Helvetica Neue" panose="02000503000000020004" pitchFamily="2" charset="0"/>
              </a:rPr>
              <a:t>, 2.0%</a:t>
            </a:r>
            <a:endParaRPr lang="en-US" sz="1500" dirty="0">
              <a:solidFill>
                <a:schemeClr val="tx1">
                  <a:lumMod val="50000"/>
                  <a:lumOff val="50000"/>
                </a:schemeClr>
              </a:solidFill>
            </a:endParaRPr>
          </a:p>
        </p:txBody>
      </p:sp>
    </p:spTree>
    <p:extLst>
      <p:ext uri="{BB962C8B-B14F-4D97-AF65-F5344CB8AC3E}">
        <p14:creationId xmlns:p14="http://schemas.microsoft.com/office/powerpoint/2010/main" val="4590517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69649-D3A1-D34F-9BEB-BE3B843721DA}"/>
              </a:ext>
            </a:extLst>
          </p:cNvPr>
          <p:cNvSpPr>
            <a:spLocks noGrp="1"/>
          </p:cNvSpPr>
          <p:nvPr>
            <p:ph type="title"/>
          </p:nvPr>
        </p:nvSpPr>
        <p:spPr/>
        <p:txBody>
          <a:bodyPr/>
          <a:lstStyle/>
          <a:p>
            <a:r>
              <a:rPr lang="en-US" dirty="0"/>
              <a:t>Allocation of Income</a:t>
            </a:r>
          </a:p>
        </p:txBody>
      </p:sp>
      <p:graphicFrame>
        <p:nvGraphicFramePr>
          <p:cNvPr id="4" name="Content Placeholder 3">
            <a:extLst>
              <a:ext uri="{FF2B5EF4-FFF2-40B4-BE49-F238E27FC236}">
                <a16:creationId xmlns:a16="http://schemas.microsoft.com/office/drawing/2014/main" id="{A31C9BB0-F219-C440-9B68-24D0A6843396}"/>
              </a:ext>
            </a:extLst>
          </p:cNvPr>
          <p:cNvGraphicFramePr>
            <a:graphicFrameLocks noGrp="1"/>
          </p:cNvGraphicFramePr>
          <p:nvPr>
            <p:ph idx="1"/>
          </p:nvPr>
        </p:nvGraphicFramePr>
        <p:xfrm>
          <a:off x="210207" y="1933027"/>
          <a:ext cx="8607971" cy="2747536"/>
        </p:xfrm>
        <a:graphic>
          <a:graphicData uri="http://schemas.openxmlformats.org/drawingml/2006/table">
            <a:tbl>
              <a:tblPr>
                <a:tableStyleId>{5C22544A-7EE6-4342-B048-85BDC9FD1C3A}</a:tableStyleId>
              </a:tblPr>
              <a:tblGrid>
                <a:gridCol w="2860764">
                  <a:extLst>
                    <a:ext uri="{9D8B030D-6E8A-4147-A177-3AD203B41FA5}">
                      <a16:colId xmlns:a16="http://schemas.microsoft.com/office/drawing/2014/main" val="612413159"/>
                    </a:ext>
                  </a:extLst>
                </a:gridCol>
                <a:gridCol w="1611410">
                  <a:extLst>
                    <a:ext uri="{9D8B030D-6E8A-4147-A177-3AD203B41FA5}">
                      <a16:colId xmlns:a16="http://schemas.microsoft.com/office/drawing/2014/main" val="4200118865"/>
                    </a:ext>
                  </a:extLst>
                </a:gridCol>
                <a:gridCol w="1575714">
                  <a:extLst>
                    <a:ext uri="{9D8B030D-6E8A-4147-A177-3AD203B41FA5}">
                      <a16:colId xmlns:a16="http://schemas.microsoft.com/office/drawing/2014/main" val="2181595038"/>
                    </a:ext>
                  </a:extLst>
                </a:gridCol>
                <a:gridCol w="1330942">
                  <a:extLst>
                    <a:ext uri="{9D8B030D-6E8A-4147-A177-3AD203B41FA5}">
                      <a16:colId xmlns:a16="http://schemas.microsoft.com/office/drawing/2014/main" val="4180667913"/>
                    </a:ext>
                  </a:extLst>
                </a:gridCol>
                <a:gridCol w="1229141">
                  <a:extLst>
                    <a:ext uri="{9D8B030D-6E8A-4147-A177-3AD203B41FA5}">
                      <a16:colId xmlns:a16="http://schemas.microsoft.com/office/drawing/2014/main" val="949988178"/>
                    </a:ext>
                  </a:extLst>
                </a:gridCol>
              </a:tblGrid>
              <a:tr h="648138">
                <a:tc>
                  <a:txBody>
                    <a:bodyPr/>
                    <a:lstStyle/>
                    <a:p>
                      <a:pPr algn="ctr" fontAlgn="b"/>
                      <a:r>
                        <a:rPr lang="en-US" sz="1600" b="1" i="0" u="none" strike="noStrike" dirty="0">
                          <a:solidFill>
                            <a:srgbClr val="000000"/>
                          </a:solidFill>
                          <a:effectLst/>
                          <a:latin typeface="Arial" panose="020B0604020202020204" pitchFamily="34" charset="0"/>
                        </a:rPr>
                        <a:t>Allocations of Income</a:t>
                      </a:r>
                    </a:p>
                  </a:txBody>
                  <a:tcPr marL="9525" marR="9525" marT="9525" marB="0" anchor="b"/>
                </a:tc>
                <a:tc>
                  <a:txBody>
                    <a:bodyPr/>
                    <a:lstStyle/>
                    <a:p>
                      <a:pPr algn="ctr" fontAlgn="b"/>
                      <a:r>
                        <a:rPr lang="en-US" sz="1600" b="1" i="0" u="none" strike="noStrike" dirty="0">
                          <a:solidFill>
                            <a:srgbClr val="000000"/>
                          </a:solidFill>
                          <a:effectLst/>
                          <a:latin typeface="Arial" panose="020B0604020202020204" pitchFamily="34" charset="0"/>
                        </a:rPr>
                        <a:t>2019 Projected</a:t>
                      </a:r>
                    </a:p>
                  </a:txBody>
                  <a:tcPr marL="9525" marR="9525" marT="9525" marB="0" anchor="b"/>
                </a:tc>
                <a:tc>
                  <a:txBody>
                    <a:bodyPr/>
                    <a:lstStyle/>
                    <a:p>
                      <a:pPr algn="ctr" fontAlgn="b"/>
                      <a:r>
                        <a:rPr lang="en-US" sz="1600" b="1" i="0" u="none" strike="noStrike" dirty="0">
                          <a:solidFill>
                            <a:srgbClr val="000000"/>
                          </a:solidFill>
                          <a:effectLst/>
                          <a:latin typeface="Arial" panose="020B0604020202020204" pitchFamily="34" charset="0"/>
                        </a:rPr>
                        <a:t>2020 Proposed</a:t>
                      </a:r>
                    </a:p>
                  </a:txBody>
                  <a:tcPr marL="9525" marR="9525" marT="9525" marB="0" anchor="b"/>
                </a:tc>
                <a:tc>
                  <a:txBody>
                    <a:bodyPr/>
                    <a:lstStyle/>
                    <a:p>
                      <a:pPr algn="ctr" fontAlgn="b"/>
                      <a:r>
                        <a:rPr lang="en-US" sz="1600" b="1" i="0" u="none" strike="noStrike" dirty="0">
                          <a:solidFill>
                            <a:srgbClr val="000000"/>
                          </a:solidFill>
                          <a:effectLst/>
                          <a:latin typeface="Arial" panose="020B0604020202020204" pitchFamily="34" charset="0"/>
                        </a:rPr>
                        <a:t>Difference</a:t>
                      </a:r>
                    </a:p>
                  </a:txBody>
                  <a:tcPr marL="9525" marR="9525" marT="9525" marB="0" anchor="b"/>
                </a:tc>
                <a:tc>
                  <a:txBody>
                    <a:bodyPr/>
                    <a:lstStyle/>
                    <a:p>
                      <a:pPr algn="ctr" fontAlgn="b"/>
                      <a:r>
                        <a:rPr lang="en-US" sz="1600" b="1" i="0" u="none" strike="noStrike" dirty="0">
                          <a:solidFill>
                            <a:srgbClr val="000000"/>
                          </a:solidFill>
                          <a:effectLst/>
                          <a:latin typeface="Arial" panose="020B0604020202020204" pitchFamily="34" charset="0"/>
                        </a:rPr>
                        <a:t>Change</a:t>
                      </a:r>
                    </a:p>
                  </a:txBody>
                  <a:tcPr marL="9525" marR="9525" marT="9525" marB="0" anchor="b"/>
                </a:tc>
                <a:extLst>
                  <a:ext uri="{0D108BD9-81ED-4DB2-BD59-A6C34878D82A}">
                    <a16:rowId xmlns:a16="http://schemas.microsoft.com/office/drawing/2014/main" val="1104286350"/>
                  </a:ext>
                </a:extLst>
              </a:tr>
              <a:tr h="255752">
                <a:tc>
                  <a:txBody>
                    <a:bodyPr/>
                    <a:lstStyle/>
                    <a:p>
                      <a:pPr lvl="1" algn="l" fontAlgn="b"/>
                      <a:r>
                        <a:rPr lang="en-US" sz="1600" b="0" i="0" u="none" strike="noStrike" dirty="0">
                          <a:solidFill>
                            <a:srgbClr val="000000"/>
                          </a:solidFill>
                          <a:effectLst/>
                          <a:latin typeface="Arial" panose="020B0604020202020204" pitchFamily="34" charset="0"/>
                        </a:rPr>
                        <a:t>Recurring Expenses</a:t>
                      </a:r>
                    </a:p>
                  </a:txBody>
                  <a:tcPr marL="9525" marR="9525" marT="9525" marB="0" anchor="b"/>
                </a:tc>
                <a:tc>
                  <a:txBody>
                    <a:bodyPr/>
                    <a:lstStyle/>
                    <a:p>
                      <a:pPr algn="r" fontAlgn="b"/>
                      <a:r>
                        <a:rPr lang="en-US" sz="1600" b="0" i="0" u="none" strike="noStrike" dirty="0">
                          <a:solidFill>
                            <a:srgbClr val="000000"/>
                          </a:solidFill>
                          <a:effectLst/>
                          <a:latin typeface="Arial" panose="020B0604020202020204" pitchFamily="34" charset="0"/>
                        </a:rPr>
                        <a:t>$2,982,736 </a:t>
                      </a:r>
                    </a:p>
                  </a:txBody>
                  <a:tcPr marL="9525" marR="9525" marT="9525" marB="0" anchor="b"/>
                </a:tc>
                <a:tc>
                  <a:txBody>
                    <a:bodyPr/>
                    <a:lstStyle/>
                    <a:p>
                      <a:pPr algn="r" fontAlgn="b"/>
                      <a:r>
                        <a:rPr lang="en-US" sz="1600" b="0" i="0" u="none" strike="noStrike" dirty="0">
                          <a:solidFill>
                            <a:srgbClr val="000000"/>
                          </a:solidFill>
                          <a:effectLst/>
                          <a:latin typeface="Arial" panose="020B0604020202020204" pitchFamily="34" charset="0"/>
                        </a:rPr>
                        <a:t>$3,177,720 </a:t>
                      </a:r>
                    </a:p>
                  </a:txBody>
                  <a:tcPr marL="9525" marR="9525" marT="9525" marB="0" anchor="b"/>
                </a:tc>
                <a:tc>
                  <a:txBody>
                    <a:bodyPr/>
                    <a:lstStyle/>
                    <a:p>
                      <a:pPr algn="r" fontAlgn="b"/>
                      <a:r>
                        <a:rPr lang="en-US" sz="1600" b="0" i="0" u="none" strike="noStrike">
                          <a:solidFill>
                            <a:srgbClr val="000000"/>
                          </a:solidFill>
                          <a:effectLst/>
                          <a:latin typeface="Arial" panose="020B0604020202020204" pitchFamily="34" charset="0"/>
                        </a:rPr>
                        <a:t>$194,984 </a:t>
                      </a:r>
                    </a:p>
                  </a:txBody>
                  <a:tcPr marL="9525" marR="9525" marT="9525" marB="0" anchor="b"/>
                </a:tc>
                <a:tc>
                  <a:txBody>
                    <a:bodyPr/>
                    <a:lstStyle/>
                    <a:p>
                      <a:pPr algn="r" fontAlgn="b"/>
                      <a:r>
                        <a:rPr lang="en-US" sz="1600" b="0" i="0" u="none" strike="noStrike" dirty="0">
                          <a:solidFill>
                            <a:srgbClr val="000000"/>
                          </a:solidFill>
                          <a:effectLst/>
                          <a:latin typeface="Arial" panose="020B0604020202020204" pitchFamily="34" charset="0"/>
                        </a:rPr>
                        <a:t>6.54%</a:t>
                      </a:r>
                    </a:p>
                  </a:txBody>
                  <a:tcPr marL="9525" marR="9525" marT="9525" marB="0" anchor="b"/>
                </a:tc>
                <a:extLst>
                  <a:ext uri="{0D108BD9-81ED-4DB2-BD59-A6C34878D82A}">
                    <a16:rowId xmlns:a16="http://schemas.microsoft.com/office/drawing/2014/main" val="2340638661"/>
                  </a:ext>
                </a:extLst>
              </a:tr>
              <a:tr h="325821">
                <a:tc>
                  <a:txBody>
                    <a:bodyPr/>
                    <a:lstStyle/>
                    <a:p>
                      <a:pPr lvl="1" algn="l" fontAlgn="b"/>
                      <a:r>
                        <a:rPr lang="en-US" sz="1600" b="0" i="0" u="none" strike="noStrike" kern="1200" dirty="0">
                          <a:solidFill>
                            <a:srgbClr val="000000"/>
                          </a:solidFill>
                          <a:effectLst/>
                          <a:latin typeface="Arial" panose="020B0604020202020204" pitchFamily="34" charset="0"/>
                          <a:ea typeface="+mn-ea"/>
                          <a:cs typeface="+mn-cs"/>
                        </a:rPr>
                        <a:t>Programs - one time</a:t>
                      </a:r>
                    </a:p>
                  </a:txBody>
                  <a:tcPr marL="9525" marR="9525" marT="9525" marB="0" anchor="b"/>
                </a:tc>
                <a:tc>
                  <a:txBody>
                    <a:bodyPr/>
                    <a:lstStyle/>
                    <a:p>
                      <a:pPr algn="r" fontAlgn="b"/>
                      <a:r>
                        <a:rPr lang="en-US" sz="1600" b="0" i="0" u="none" strike="noStrike" dirty="0">
                          <a:solidFill>
                            <a:srgbClr val="000000"/>
                          </a:solidFill>
                          <a:effectLst/>
                          <a:latin typeface="Arial" panose="020B0604020202020204" pitchFamily="34" charset="0"/>
                        </a:rPr>
                        <a:t>$0 </a:t>
                      </a:r>
                    </a:p>
                  </a:txBody>
                  <a:tcPr marL="9525" marR="9525" marT="9525" marB="0" anchor="b"/>
                </a:tc>
                <a:tc>
                  <a:txBody>
                    <a:bodyPr/>
                    <a:lstStyle/>
                    <a:p>
                      <a:pPr algn="r" fontAlgn="b"/>
                      <a:r>
                        <a:rPr lang="en-US" sz="1600" b="0" i="0" u="none" strike="noStrike">
                          <a:solidFill>
                            <a:srgbClr val="000000"/>
                          </a:solidFill>
                          <a:effectLst/>
                          <a:latin typeface="Arial" panose="020B0604020202020204" pitchFamily="34" charset="0"/>
                        </a:rPr>
                        <a:t>$85,000 </a:t>
                      </a:r>
                    </a:p>
                  </a:txBody>
                  <a:tcPr marL="9525" marR="9525" marT="9525" marB="0" anchor="b"/>
                </a:tc>
                <a:tc>
                  <a:txBody>
                    <a:bodyPr/>
                    <a:lstStyle/>
                    <a:p>
                      <a:pPr algn="r" fontAlgn="b"/>
                      <a:r>
                        <a:rPr lang="en-US" sz="1600" b="0" i="0" u="none" strike="noStrike" dirty="0">
                          <a:solidFill>
                            <a:srgbClr val="000000"/>
                          </a:solidFill>
                          <a:effectLst/>
                          <a:latin typeface="Arial" panose="020B0604020202020204" pitchFamily="34" charset="0"/>
                        </a:rPr>
                        <a:t>$85,000 </a:t>
                      </a:r>
                    </a:p>
                  </a:txBody>
                  <a:tcPr marL="9525" marR="9525" marT="9525" marB="0" anchor="b"/>
                </a:tc>
                <a:tc>
                  <a:txBody>
                    <a:bodyPr/>
                    <a:lstStyle/>
                    <a:p>
                      <a:pPr algn="l" fontAlgn="b"/>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64326108"/>
                  </a:ext>
                </a:extLst>
              </a:tr>
              <a:tr h="412991">
                <a:tc>
                  <a:txBody>
                    <a:bodyPr/>
                    <a:lstStyle/>
                    <a:p>
                      <a:pPr lvl="1" algn="l" fontAlgn="b"/>
                      <a:r>
                        <a:rPr lang="en-US" sz="1600" b="0" i="0" u="none" strike="noStrike" dirty="0">
                          <a:solidFill>
                            <a:srgbClr val="000000"/>
                          </a:solidFill>
                          <a:effectLst/>
                          <a:latin typeface="Arial" panose="020B0604020202020204" pitchFamily="34" charset="0"/>
                        </a:rPr>
                        <a:t>Infrastructure Savings</a:t>
                      </a:r>
                    </a:p>
                  </a:txBody>
                  <a:tcPr marL="9525" marR="9525" marT="9525" marB="0" anchor="b"/>
                </a:tc>
                <a:tc>
                  <a:txBody>
                    <a:bodyPr/>
                    <a:lstStyle/>
                    <a:p>
                      <a:pPr algn="r" fontAlgn="b"/>
                      <a:r>
                        <a:rPr lang="en-US" sz="1600" b="0" i="0" u="none" strike="noStrike" dirty="0">
                          <a:solidFill>
                            <a:srgbClr val="000000"/>
                          </a:solidFill>
                          <a:effectLst/>
                          <a:latin typeface="Arial" panose="020B0604020202020204" pitchFamily="34" charset="0"/>
                        </a:rPr>
                        <a:t>$707,211 </a:t>
                      </a:r>
                    </a:p>
                  </a:txBody>
                  <a:tcPr marL="9525" marR="9525" marT="9525" marB="0" anchor="b"/>
                </a:tc>
                <a:tc>
                  <a:txBody>
                    <a:bodyPr/>
                    <a:lstStyle/>
                    <a:p>
                      <a:pPr algn="r" fontAlgn="b"/>
                      <a:r>
                        <a:rPr lang="en-US" sz="1600" b="0" i="0" u="none" strike="noStrike" dirty="0">
                          <a:solidFill>
                            <a:srgbClr val="000000"/>
                          </a:solidFill>
                          <a:effectLst/>
                          <a:latin typeface="Arial" panose="020B0604020202020204" pitchFamily="34" charset="0"/>
                        </a:rPr>
                        <a:t>$669,710 </a:t>
                      </a:r>
                    </a:p>
                  </a:txBody>
                  <a:tcPr marL="9525" marR="9525" marT="9525" marB="0" anchor="b"/>
                </a:tc>
                <a:tc>
                  <a:txBody>
                    <a:bodyPr/>
                    <a:lstStyle/>
                    <a:p>
                      <a:pPr algn="r" fontAlgn="b"/>
                      <a:r>
                        <a:rPr lang="en-US" sz="1600" b="0" i="0" u="none" strike="noStrike" dirty="0">
                          <a:solidFill>
                            <a:srgbClr val="000000"/>
                          </a:solidFill>
                          <a:effectLst/>
                          <a:latin typeface="Arial" panose="020B0604020202020204" pitchFamily="34" charset="0"/>
                        </a:rPr>
                        <a:t>($37,501)</a:t>
                      </a:r>
                    </a:p>
                  </a:txBody>
                  <a:tcPr marL="9525" marR="9525" marT="9525" marB="0" anchor="b"/>
                </a:tc>
                <a:tc>
                  <a:txBody>
                    <a:bodyPr/>
                    <a:lstStyle/>
                    <a:p>
                      <a:pPr algn="r" fontAlgn="b"/>
                      <a:r>
                        <a:rPr lang="en-US" sz="1600" b="0" i="0" u="none" strike="noStrike" dirty="0">
                          <a:solidFill>
                            <a:srgbClr val="000000"/>
                          </a:solidFill>
                          <a:effectLst/>
                          <a:latin typeface="Arial" panose="020B0604020202020204" pitchFamily="34" charset="0"/>
                        </a:rPr>
                        <a:t>-5.30%</a:t>
                      </a:r>
                    </a:p>
                  </a:txBody>
                  <a:tcPr marL="9525" marR="9525" marT="9525" marB="0" anchor="b"/>
                </a:tc>
                <a:extLst>
                  <a:ext uri="{0D108BD9-81ED-4DB2-BD59-A6C34878D82A}">
                    <a16:rowId xmlns:a16="http://schemas.microsoft.com/office/drawing/2014/main" val="3596834128"/>
                  </a:ext>
                </a:extLst>
              </a:tr>
              <a:tr h="346842">
                <a:tc>
                  <a:txBody>
                    <a:bodyPr/>
                    <a:lstStyle/>
                    <a:p>
                      <a:pPr lvl="1" algn="l" fontAlgn="b"/>
                      <a:r>
                        <a:rPr lang="en-US" sz="1600" b="0" i="0" u="none" strike="noStrike" dirty="0">
                          <a:solidFill>
                            <a:srgbClr val="000000"/>
                          </a:solidFill>
                          <a:effectLst/>
                          <a:latin typeface="Arial" panose="020B0604020202020204" pitchFamily="34" charset="0"/>
                        </a:rPr>
                        <a:t>Strategic Investment Funds</a:t>
                      </a:r>
                    </a:p>
                  </a:txBody>
                  <a:tcPr marL="9525" marR="9525" marT="9525" marB="0" anchor="b"/>
                </a:tc>
                <a:tc>
                  <a:txBody>
                    <a:bodyPr/>
                    <a:lstStyle/>
                    <a:p>
                      <a:pPr algn="r" fontAlgn="b"/>
                      <a:r>
                        <a:rPr lang="en-US" sz="1600" b="0" i="0" u="none" strike="noStrike">
                          <a:solidFill>
                            <a:srgbClr val="000000"/>
                          </a:solidFill>
                          <a:effectLst/>
                          <a:latin typeface="Arial" panose="020B0604020202020204" pitchFamily="34" charset="0"/>
                        </a:rPr>
                        <a:t>$225,000 </a:t>
                      </a:r>
                    </a:p>
                  </a:txBody>
                  <a:tcPr marL="9525" marR="9525" marT="9525" marB="0" anchor="b"/>
                </a:tc>
                <a:tc>
                  <a:txBody>
                    <a:bodyPr/>
                    <a:lstStyle/>
                    <a:p>
                      <a:pPr algn="r" fontAlgn="b"/>
                      <a:r>
                        <a:rPr lang="en-US" sz="1600" b="0" i="0" u="none" strike="noStrike" dirty="0">
                          <a:solidFill>
                            <a:srgbClr val="000000"/>
                          </a:solidFill>
                          <a:effectLst/>
                          <a:latin typeface="Arial" panose="020B0604020202020204" pitchFamily="34" charset="0"/>
                        </a:rPr>
                        <a:t>$225,000 </a:t>
                      </a:r>
                    </a:p>
                  </a:txBody>
                  <a:tcPr marL="9525" marR="9525" marT="9525" marB="0" anchor="b"/>
                </a:tc>
                <a:tc>
                  <a:txBody>
                    <a:bodyPr/>
                    <a:lstStyle/>
                    <a:p>
                      <a:pPr algn="r" fontAlgn="b"/>
                      <a:r>
                        <a:rPr lang="en-US" sz="1600" b="0" i="0" u="none" strike="noStrike" dirty="0">
                          <a:solidFill>
                            <a:srgbClr val="000000"/>
                          </a:solidFill>
                          <a:effectLst/>
                          <a:latin typeface="Arial" panose="020B0604020202020204" pitchFamily="34" charset="0"/>
                        </a:rPr>
                        <a:t>0</a:t>
                      </a:r>
                    </a:p>
                  </a:txBody>
                  <a:tcPr marL="9525" marR="9525" marT="9525" marB="0" anchor="b"/>
                </a:tc>
                <a:tc>
                  <a:txBody>
                    <a:bodyPr/>
                    <a:lstStyle/>
                    <a:p>
                      <a:pPr algn="r" fontAlgn="b"/>
                      <a:r>
                        <a:rPr lang="en-US" sz="1600" b="0" i="0" u="none" strike="noStrike">
                          <a:solidFill>
                            <a:srgbClr val="000000"/>
                          </a:solidFill>
                          <a:effectLst/>
                          <a:latin typeface="Arial" panose="020B0604020202020204" pitchFamily="34" charset="0"/>
                        </a:rPr>
                        <a:t>0.00%</a:t>
                      </a:r>
                    </a:p>
                  </a:txBody>
                  <a:tcPr marL="9525" marR="9525" marT="9525" marB="0" anchor="b"/>
                </a:tc>
                <a:extLst>
                  <a:ext uri="{0D108BD9-81ED-4DB2-BD59-A6C34878D82A}">
                    <a16:rowId xmlns:a16="http://schemas.microsoft.com/office/drawing/2014/main" val="633619850"/>
                  </a:ext>
                </a:extLst>
              </a:tr>
              <a:tr h="304800">
                <a:tc>
                  <a:txBody>
                    <a:bodyPr/>
                    <a:lstStyle/>
                    <a:p>
                      <a:pPr lvl="1" algn="l" fontAlgn="b"/>
                      <a:r>
                        <a:rPr lang="en-US" sz="1600" b="0" i="0" u="none" strike="noStrike" dirty="0">
                          <a:solidFill>
                            <a:srgbClr val="000000"/>
                          </a:solidFill>
                          <a:effectLst/>
                          <a:latin typeface="Arial" panose="020B0604020202020204" pitchFamily="34" charset="0"/>
                        </a:rPr>
                        <a:t>Gifts</a:t>
                      </a:r>
                    </a:p>
                  </a:txBody>
                  <a:tcPr marL="9525" marR="9525" marT="9525" marB="0" anchor="b"/>
                </a:tc>
                <a:tc>
                  <a:txBody>
                    <a:bodyPr/>
                    <a:lstStyle/>
                    <a:p>
                      <a:pPr algn="r" fontAlgn="b"/>
                      <a:r>
                        <a:rPr lang="en-US" sz="1600" b="0" i="0" u="none" strike="noStrike" dirty="0">
                          <a:solidFill>
                            <a:srgbClr val="000000"/>
                          </a:solidFill>
                          <a:effectLst/>
                          <a:latin typeface="Arial" panose="020B0604020202020204" pitchFamily="34" charset="0"/>
                        </a:rPr>
                        <a:t>$100 </a:t>
                      </a:r>
                    </a:p>
                  </a:txBody>
                  <a:tcPr marL="9525" marR="9525" marT="9525" marB="0" anchor="b"/>
                </a:tc>
                <a:tc>
                  <a:txBody>
                    <a:bodyPr/>
                    <a:lstStyle/>
                    <a:p>
                      <a:pPr algn="r" fontAlgn="b"/>
                      <a:r>
                        <a:rPr lang="en-US" sz="1600" b="0" i="0" u="none" strike="noStrike" dirty="0">
                          <a:solidFill>
                            <a:srgbClr val="000000"/>
                          </a:solidFill>
                          <a:effectLst/>
                          <a:latin typeface="Arial" panose="020B0604020202020204" pitchFamily="34" charset="0"/>
                        </a:rPr>
                        <a:t>$0 </a:t>
                      </a:r>
                    </a:p>
                  </a:txBody>
                  <a:tcPr marL="9525" marR="9525" marT="9525" marB="0" anchor="b"/>
                </a:tc>
                <a:tc>
                  <a:txBody>
                    <a:bodyPr/>
                    <a:lstStyle/>
                    <a:p>
                      <a:pPr algn="r" fontAlgn="b"/>
                      <a:r>
                        <a:rPr lang="en-US" sz="1600" b="0" i="0" u="none" strike="noStrike" dirty="0">
                          <a:solidFill>
                            <a:srgbClr val="000000"/>
                          </a:solidFill>
                          <a:effectLst/>
                          <a:latin typeface="Arial" panose="020B0604020202020204" pitchFamily="34" charset="0"/>
                        </a:rPr>
                        <a:t>($100)</a:t>
                      </a:r>
                    </a:p>
                  </a:txBody>
                  <a:tcPr marL="9525" marR="9525" marT="9525" marB="0" anchor="b"/>
                </a:tc>
                <a:tc>
                  <a:txBody>
                    <a:bodyPr/>
                    <a:lstStyle/>
                    <a:p>
                      <a:pPr algn="r" fontAlgn="b"/>
                      <a:r>
                        <a:rPr lang="en-US" sz="1600" b="0" i="0" u="none" strike="noStrike" dirty="0">
                          <a:solidFill>
                            <a:srgbClr val="000000"/>
                          </a:solidFill>
                          <a:effectLst/>
                          <a:latin typeface="Arial" panose="020B0604020202020204" pitchFamily="34" charset="0"/>
                        </a:rPr>
                        <a:t>-100.00%</a:t>
                      </a:r>
                    </a:p>
                  </a:txBody>
                  <a:tcPr marL="9525" marR="9525" marT="9525" marB="0" anchor="b"/>
                </a:tc>
                <a:extLst>
                  <a:ext uri="{0D108BD9-81ED-4DB2-BD59-A6C34878D82A}">
                    <a16:rowId xmlns:a16="http://schemas.microsoft.com/office/drawing/2014/main" val="2593255075"/>
                  </a:ext>
                </a:extLst>
              </a:tr>
              <a:tr h="221593">
                <a:tc>
                  <a:txBody>
                    <a:bodyPr/>
                    <a:lstStyle/>
                    <a:p>
                      <a:pPr marL="0" algn="r" defTabSz="914377" rtl="0" eaLnBrk="1" fontAlgn="b" latinLnBrk="0" hangingPunct="1"/>
                      <a:r>
                        <a:rPr lang="en-US" sz="1600" b="1" i="0" u="none" strike="noStrike" kern="1200" dirty="0">
                          <a:solidFill>
                            <a:srgbClr val="000000"/>
                          </a:solidFill>
                          <a:effectLst/>
                          <a:latin typeface="Arial" panose="020B0604020202020204" pitchFamily="34" charset="0"/>
                          <a:ea typeface="+mn-ea"/>
                          <a:cs typeface="+mn-cs"/>
                        </a:rPr>
                        <a:t>TOTAL ALLOCATIONS</a:t>
                      </a:r>
                    </a:p>
                  </a:txBody>
                  <a:tcPr marL="9525" marR="9525" marT="9525" marB="0" anchor="b"/>
                </a:tc>
                <a:tc>
                  <a:txBody>
                    <a:bodyPr/>
                    <a:lstStyle/>
                    <a:p>
                      <a:pPr marL="0" algn="r" defTabSz="914377" rtl="0" eaLnBrk="1" fontAlgn="b" latinLnBrk="0" hangingPunct="1"/>
                      <a:r>
                        <a:rPr lang="en-US" sz="1600" b="1" i="0" u="none" strike="noStrike" kern="1200" dirty="0">
                          <a:solidFill>
                            <a:srgbClr val="000000"/>
                          </a:solidFill>
                          <a:effectLst/>
                          <a:latin typeface="Arial" panose="020B0604020202020204" pitchFamily="34" charset="0"/>
                          <a:ea typeface="+mn-ea"/>
                          <a:cs typeface="+mn-cs"/>
                        </a:rPr>
                        <a:t>$3,915,047 </a:t>
                      </a:r>
                    </a:p>
                  </a:txBody>
                  <a:tcPr marL="9525" marR="9525" marT="9525" marB="0" anchor="b"/>
                </a:tc>
                <a:tc>
                  <a:txBody>
                    <a:bodyPr/>
                    <a:lstStyle/>
                    <a:p>
                      <a:pPr marL="0" algn="r" defTabSz="914377" rtl="0" eaLnBrk="1" fontAlgn="b" latinLnBrk="0" hangingPunct="1"/>
                      <a:r>
                        <a:rPr lang="en-US" sz="1600" b="1" i="0" u="none" strike="noStrike" kern="1200" dirty="0">
                          <a:solidFill>
                            <a:srgbClr val="000000"/>
                          </a:solidFill>
                          <a:effectLst/>
                          <a:latin typeface="Arial" panose="020B0604020202020204" pitchFamily="34" charset="0"/>
                          <a:ea typeface="+mn-ea"/>
                          <a:cs typeface="+mn-cs"/>
                        </a:rPr>
                        <a:t>$4,157,430 </a:t>
                      </a:r>
                    </a:p>
                  </a:txBody>
                  <a:tcPr marL="9525" marR="9525" marT="9525" marB="0" anchor="b"/>
                </a:tc>
                <a:tc>
                  <a:txBody>
                    <a:bodyPr/>
                    <a:lstStyle/>
                    <a:p>
                      <a:pPr marL="0" algn="r" defTabSz="914377" rtl="0" eaLnBrk="1" fontAlgn="b" latinLnBrk="0" hangingPunct="1"/>
                      <a:r>
                        <a:rPr lang="en-US" sz="1600" b="1" i="0" u="none" strike="noStrike" kern="1200" dirty="0">
                          <a:solidFill>
                            <a:srgbClr val="000000"/>
                          </a:solidFill>
                          <a:effectLst/>
                          <a:latin typeface="Arial" panose="020B0604020202020204" pitchFamily="34" charset="0"/>
                          <a:ea typeface="+mn-ea"/>
                          <a:cs typeface="+mn-cs"/>
                        </a:rPr>
                        <a:t>$242,383 </a:t>
                      </a:r>
                    </a:p>
                  </a:txBody>
                  <a:tcPr marL="9525" marR="9525" marT="9525" marB="0" anchor="b"/>
                </a:tc>
                <a:tc>
                  <a:txBody>
                    <a:bodyPr/>
                    <a:lstStyle/>
                    <a:p>
                      <a:pPr marL="0" algn="r" defTabSz="914377" rtl="0" eaLnBrk="1" fontAlgn="b" latinLnBrk="0" hangingPunct="1"/>
                      <a:r>
                        <a:rPr lang="en-US" sz="1600" b="1" i="0" u="none" strike="noStrike" kern="1200" dirty="0">
                          <a:solidFill>
                            <a:srgbClr val="000000"/>
                          </a:solidFill>
                          <a:effectLst/>
                          <a:latin typeface="Arial" panose="020B0604020202020204" pitchFamily="34" charset="0"/>
                          <a:ea typeface="+mn-ea"/>
                          <a:cs typeface="+mn-cs"/>
                        </a:rPr>
                        <a:t>6.19%</a:t>
                      </a:r>
                    </a:p>
                  </a:txBody>
                  <a:tcPr marL="9525" marR="9525" marT="9525" marB="0" anchor="b"/>
                </a:tc>
                <a:extLst>
                  <a:ext uri="{0D108BD9-81ED-4DB2-BD59-A6C34878D82A}">
                    <a16:rowId xmlns:a16="http://schemas.microsoft.com/office/drawing/2014/main" val="3162937662"/>
                  </a:ext>
                </a:extLst>
              </a:tr>
            </a:tbl>
          </a:graphicData>
        </a:graphic>
      </p:graphicFrame>
      <p:sp>
        <p:nvSpPr>
          <p:cNvPr id="3" name="Date Placeholder 2">
            <a:extLst>
              <a:ext uri="{FF2B5EF4-FFF2-40B4-BE49-F238E27FC236}">
                <a16:creationId xmlns:a16="http://schemas.microsoft.com/office/drawing/2014/main" id="{46680EF2-AD6D-5349-9E80-30FA9725DFF6}"/>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20655475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93"/>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lvl="0"/>
            <a:r>
              <a:rPr lang="en" dirty="0"/>
              <a:t>Board of Governors</a:t>
            </a:r>
            <a:endParaRPr dirty="0"/>
          </a:p>
        </p:txBody>
      </p:sp>
      <p:sp>
        <p:nvSpPr>
          <p:cNvPr id="409" name="Google Shape;409;p93"/>
          <p:cNvSpPr txBox="1">
            <a:spLocks noGrp="1"/>
          </p:cNvSpPr>
          <p:nvPr>
            <p:ph idx="1"/>
          </p:nvPr>
        </p:nvSpPr>
        <p:spPr>
          <a:xfrm>
            <a:off x="822959" y="1792727"/>
            <a:ext cx="6096315" cy="4357102"/>
          </a:xfrm>
          <a:prstGeom prst="rect">
            <a:avLst/>
          </a:prstGeom>
        </p:spPr>
        <p:txBody>
          <a:bodyPr spcFirstLastPara="1" vert="horz" wrap="square" lIns="91425" tIns="91425" rIns="91425" bIns="91425" rtlCol="0" anchor="t" anchorCtr="0">
            <a:noAutofit/>
          </a:bodyPr>
          <a:lstStyle/>
          <a:p>
            <a:pPr marL="0" indent="0">
              <a:spcBef>
                <a:spcPts val="0"/>
              </a:spcBef>
              <a:buNone/>
            </a:pPr>
            <a:r>
              <a:rPr lang="en" sz="1600" b="1" dirty="0">
                <a:solidFill>
                  <a:srgbClr val="333333"/>
                </a:solidFill>
                <a:latin typeface="Calibri"/>
                <a:ea typeface="Calibri"/>
                <a:cs typeface="Calibri"/>
                <a:sym typeface="Calibri"/>
              </a:rPr>
              <a:t>Through 2019</a:t>
            </a:r>
            <a:endParaRPr sz="1600" b="1" dirty="0">
              <a:solidFill>
                <a:srgbClr val="333333"/>
              </a:solidFill>
              <a:latin typeface="Calibri"/>
              <a:ea typeface="Calibri"/>
              <a:cs typeface="Calibri"/>
              <a:sym typeface="Calibri"/>
            </a:endParaRPr>
          </a:p>
          <a:p>
            <a:pPr marL="0" indent="0">
              <a:lnSpc>
                <a:spcPct val="100000"/>
              </a:lnSpc>
              <a:spcBef>
                <a:spcPts val="200"/>
              </a:spcBef>
              <a:buNone/>
            </a:pPr>
            <a:r>
              <a:rPr lang="en" sz="1600" dirty="0">
                <a:solidFill>
                  <a:srgbClr val="333333"/>
                </a:solidFill>
                <a:latin typeface="Calibri"/>
                <a:ea typeface="Calibri"/>
                <a:cs typeface="Calibri"/>
                <a:sym typeface="Calibri"/>
              </a:rPr>
              <a:t>Kenning </a:t>
            </a:r>
            <a:r>
              <a:rPr lang="en" sz="1600" dirty="0" err="1">
                <a:solidFill>
                  <a:srgbClr val="333333"/>
                </a:solidFill>
                <a:latin typeface="Calibri"/>
                <a:ea typeface="Calibri"/>
                <a:cs typeface="Calibri"/>
                <a:sym typeface="Calibri"/>
              </a:rPr>
              <a:t>Arlitsch</a:t>
            </a:r>
            <a:r>
              <a:rPr lang="en" sz="1600" dirty="0">
                <a:solidFill>
                  <a:srgbClr val="333333"/>
                </a:solidFill>
                <a:latin typeface="Calibri"/>
                <a:ea typeface="Calibri"/>
                <a:cs typeface="Calibri"/>
                <a:sym typeface="Calibri"/>
              </a:rPr>
              <a:t>, Montana State University (Incoming Chair/Treasurer)</a:t>
            </a:r>
          </a:p>
          <a:p>
            <a:pPr marL="0" indent="0">
              <a:lnSpc>
                <a:spcPct val="100000"/>
              </a:lnSpc>
              <a:spcBef>
                <a:spcPts val="200"/>
              </a:spcBef>
              <a:buNone/>
            </a:pPr>
            <a:r>
              <a:rPr lang="en" sz="1600" dirty="0">
                <a:solidFill>
                  <a:srgbClr val="333333"/>
                </a:solidFill>
                <a:latin typeface="Calibri"/>
                <a:ea typeface="Calibri"/>
                <a:cs typeface="Calibri"/>
                <a:sym typeface="Calibri"/>
              </a:rPr>
              <a:t>Mimi </a:t>
            </a:r>
            <a:r>
              <a:rPr lang="en" sz="1600" dirty="0" err="1">
                <a:solidFill>
                  <a:srgbClr val="333333"/>
                </a:solidFill>
                <a:latin typeface="Calibri"/>
                <a:ea typeface="Calibri"/>
                <a:cs typeface="Calibri"/>
                <a:sym typeface="Calibri"/>
              </a:rPr>
              <a:t>Calter</a:t>
            </a:r>
            <a:r>
              <a:rPr lang="en" sz="1600" dirty="0">
                <a:solidFill>
                  <a:srgbClr val="333333"/>
                </a:solidFill>
                <a:latin typeface="Calibri"/>
                <a:ea typeface="Calibri"/>
                <a:cs typeface="Calibri"/>
                <a:sym typeface="Calibri"/>
              </a:rPr>
              <a:t>, Stanford University</a:t>
            </a:r>
            <a:endParaRPr sz="1600" dirty="0">
              <a:solidFill>
                <a:srgbClr val="333333"/>
              </a:solidFill>
              <a:latin typeface="Calibri"/>
              <a:ea typeface="Calibri"/>
              <a:cs typeface="Calibri"/>
              <a:sym typeface="Calibri"/>
            </a:endParaRPr>
          </a:p>
          <a:p>
            <a:pPr marL="0" indent="0">
              <a:lnSpc>
                <a:spcPct val="100000"/>
              </a:lnSpc>
              <a:spcBef>
                <a:spcPts val="200"/>
              </a:spcBef>
              <a:buNone/>
            </a:pPr>
            <a:r>
              <a:rPr lang="en" sz="1600" dirty="0">
                <a:solidFill>
                  <a:srgbClr val="333333"/>
                </a:solidFill>
                <a:latin typeface="Calibri"/>
                <a:ea typeface="Calibri"/>
                <a:cs typeface="Calibri"/>
                <a:sym typeface="Calibri"/>
              </a:rPr>
              <a:t>Yolanda Cooper, Emory University</a:t>
            </a:r>
            <a:endParaRPr sz="1600" dirty="0">
              <a:solidFill>
                <a:srgbClr val="333333"/>
              </a:solidFill>
              <a:latin typeface="Calibri"/>
              <a:ea typeface="Calibri"/>
              <a:cs typeface="Calibri"/>
              <a:sym typeface="Calibri"/>
            </a:endParaRPr>
          </a:p>
          <a:p>
            <a:pPr marL="0" indent="0">
              <a:lnSpc>
                <a:spcPct val="100000"/>
              </a:lnSpc>
              <a:spcBef>
                <a:spcPts val="200"/>
              </a:spcBef>
              <a:buNone/>
            </a:pPr>
            <a:r>
              <a:rPr lang="en" sz="1600" dirty="0">
                <a:solidFill>
                  <a:srgbClr val="333333"/>
                </a:solidFill>
                <a:latin typeface="Calibri"/>
                <a:ea typeface="Calibri"/>
                <a:cs typeface="Calibri"/>
                <a:sym typeface="Calibri"/>
              </a:rPr>
              <a:t>John Culshaw, University of Iowa (Past Chair)</a:t>
            </a:r>
          </a:p>
          <a:p>
            <a:pPr marL="0" indent="0">
              <a:lnSpc>
                <a:spcPct val="100000"/>
              </a:lnSpc>
              <a:spcBef>
                <a:spcPts val="200"/>
              </a:spcBef>
              <a:buNone/>
            </a:pPr>
            <a:r>
              <a:rPr lang="en-US" sz="1600" dirty="0">
                <a:solidFill>
                  <a:srgbClr val="333333"/>
                </a:solidFill>
                <a:ea typeface="Calibri"/>
                <a:cs typeface="Calibri"/>
                <a:sym typeface="Calibri"/>
              </a:rPr>
              <a:t>Mike Furlough, HathiTrust (ex officio)</a:t>
            </a:r>
            <a:endParaRPr sz="1600" dirty="0">
              <a:solidFill>
                <a:srgbClr val="333333"/>
              </a:solidFill>
              <a:latin typeface="Calibri"/>
              <a:ea typeface="Calibri"/>
              <a:cs typeface="Calibri"/>
              <a:sym typeface="Calibri"/>
            </a:endParaRPr>
          </a:p>
          <a:p>
            <a:pPr marL="0" indent="0">
              <a:lnSpc>
                <a:spcPct val="100000"/>
              </a:lnSpc>
              <a:spcBef>
                <a:spcPts val="200"/>
              </a:spcBef>
              <a:buNone/>
            </a:pPr>
            <a:r>
              <a:rPr lang="en" sz="1600" dirty="0">
                <a:solidFill>
                  <a:srgbClr val="333333"/>
                </a:solidFill>
                <a:latin typeface="Calibri"/>
                <a:ea typeface="Calibri"/>
                <a:cs typeface="Calibri"/>
                <a:sym typeface="Calibri"/>
              </a:rPr>
              <a:t>James Hilton, University of Michigan</a:t>
            </a:r>
            <a:endParaRPr sz="1600" dirty="0">
              <a:solidFill>
                <a:srgbClr val="333333"/>
              </a:solidFill>
              <a:latin typeface="Calibri"/>
              <a:ea typeface="Calibri"/>
              <a:cs typeface="Calibri"/>
              <a:sym typeface="Calibri"/>
            </a:endParaRPr>
          </a:p>
          <a:p>
            <a:pPr marL="0" indent="0">
              <a:lnSpc>
                <a:spcPct val="100000"/>
              </a:lnSpc>
              <a:spcBef>
                <a:spcPts val="200"/>
              </a:spcBef>
              <a:buNone/>
            </a:pPr>
            <a:r>
              <a:rPr lang="en" sz="1600" dirty="0">
                <a:solidFill>
                  <a:srgbClr val="333333"/>
                </a:solidFill>
                <a:latin typeface="Calibri"/>
                <a:ea typeface="Calibri"/>
                <a:cs typeface="Calibri"/>
                <a:sym typeface="Calibri"/>
              </a:rPr>
              <a:t>Wendy </a:t>
            </a:r>
            <a:r>
              <a:rPr lang="en" sz="1600" dirty="0" err="1">
                <a:solidFill>
                  <a:srgbClr val="333333"/>
                </a:solidFill>
                <a:latin typeface="Calibri"/>
                <a:ea typeface="Calibri"/>
                <a:cs typeface="Calibri"/>
                <a:sym typeface="Calibri"/>
              </a:rPr>
              <a:t>Lougee</a:t>
            </a:r>
            <a:r>
              <a:rPr lang="en" sz="1600" dirty="0">
                <a:solidFill>
                  <a:srgbClr val="333333"/>
                </a:solidFill>
                <a:latin typeface="Calibri"/>
                <a:ea typeface="Calibri"/>
                <a:cs typeface="Calibri"/>
                <a:sym typeface="Calibri"/>
              </a:rPr>
              <a:t>, University of Minnesota*</a:t>
            </a:r>
          </a:p>
          <a:p>
            <a:pPr marL="0" indent="0">
              <a:lnSpc>
                <a:spcPct val="100000"/>
              </a:lnSpc>
              <a:spcBef>
                <a:spcPts val="200"/>
              </a:spcBef>
              <a:buNone/>
            </a:pPr>
            <a:r>
              <a:rPr lang="en" sz="1600" dirty="0">
                <a:solidFill>
                  <a:srgbClr val="333333"/>
                </a:solidFill>
                <a:latin typeface="Calibri"/>
                <a:ea typeface="Calibri"/>
                <a:cs typeface="Calibri"/>
                <a:sym typeface="Calibri"/>
              </a:rPr>
              <a:t>Robert McDonald, University of Colorado Boulder</a:t>
            </a:r>
            <a:endParaRPr sz="1600" dirty="0">
              <a:solidFill>
                <a:srgbClr val="333333"/>
              </a:solidFill>
              <a:latin typeface="Calibri"/>
              <a:ea typeface="Calibri"/>
              <a:cs typeface="Calibri"/>
              <a:sym typeface="Calibri"/>
            </a:endParaRPr>
          </a:p>
          <a:p>
            <a:pPr marL="0" indent="0">
              <a:lnSpc>
                <a:spcPct val="100000"/>
              </a:lnSpc>
              <a:spcBef>
                <a:spcPts val="200"/>
              </a:spcBef>
              <a:buNone/>
            </a:pPr>
            <a:r>
              <a:rPr lang="en" sz="1600" dirty="0">
                <a:solidFill>
                  <a:srgbClr val="333333"/>
                </a:solidFill>
                <a:latin typeface="Calibri"/>
                <a:ea typeface="Calibri"/>
                <a:cs typeface="Calibri"/>
                <a:sym typeface="Calibri"/>
              </a:rPr>
              <a:t>Holly Mercer, University of Tennessee, Knoxville</a:t>
            </a:r>
          </a:p>
          <a:p>
            <a:pPr marL="0" indent="0">
              <a:lnSpc>
                <a:spcPct val="100000"/>
              </a:lnSpc>
              <a:spcBef>
                <a:spcPts val="200"/>
              </a:spcBef>
              <a:buNone/>
            </a:pPr>
            <a:r>
              <a:rPr lang="en" sz="1600" dirty="0">
                <a:solidFill>
                  <a:srgbClr val="333333"/>
                </a:solidFill>
                <a:latin typeface="Calibri"/>
                <a:ea typeface="Calibri"/>
                <a:cs typeface="Calibri"/>
                <a:sym typeface="Calibri"/>
              </a:rPr>
              <a:t>Kevin Smith, University of Kansas*</a:t>
            </a:r>
            <a:endParaRPr sz="1600" dirty="0">
              <a:solidFill>
                <a:srgbClr val="333333"/>
              </a:solidFill>
              <a:latin typeface="Calibri"/>
              <a:ea typeface="Calibri"/>
              <a:cs typeface="Calibri"/>
              <a:sym typeface="Calibri"/>
            </a:endParaRPr>
          </a:p>
          <a:p>
            <a:pPr marL="0" indent="0">
              <a:lnSpc>
                <a:spcPct val="100000"/>
              </a:lnSpc>
              <a:spcBef>
                <a:spcPts val="200"/>
              </a:spcBef>
              <a:buNone/>
            </a:pPr>
            <a:r>
              <a:rPr lang="en" sz="1600" dirty="0">
                <a:solidFill>
                  <a:srgbClr val="333333"/>
                </a:solidFill>
                <a:latin typeface="Calibri"/>
                <a:ea typeface="Calibri"/>
                <a:cs typeface="Calibri"/>
                <a:sym typeface="Calibri"/>
              </a:rPr>
              <a:t>Virginia Steel, University of California, Los Angeles</a:t>
            </a:r>
            <a:endParaRPr sz="1600" dirty="0">
              <a:solidFill>
                <a:srgbClr val="333333"/>
              </a:solidFill>
              <a:latin typeface="Calibri"/>
              <a:ea typeface="Calibri"/>
              <a:cs typeface="Calibri"/>
              <a:sym typeface="Calibri"/>
            </a:endParaRPr>
          </a:p>
          <a:p>
            <a:pPr marL="0" indent="0">
              <a:lnSpc>
                <a:spcPct val="100000"/>
              </a:lnSpc>
              <a:spcBef>
                <a:spcPts val="200"/>
              </a:spcBef>
              <a:buNone/>
            </a:pPr>
            <a:r>
              <a:rPr lang="en" sz="1600" dirty="0">
                <a:solidFill>
                  <a:srgbClr val="333333"/>
                </a:solidFill>
                <a:latin typeface="Calibri"/>
                <a:ea typeface="Calibri"/>
                <a:cs typeface="Calibri"/>
                <a:sym typeface="Calibri"/>
              </a:rPr>
              <a:t>Günter Waibel, California Digital Library (Chair)</a:t>
            </a:r>
            <a:endParaRPr sz="1600" dirty="0">
              <a:solidFill>
                <a:srgbClr val="333333"/>
              </a:solidFill>
              <a:latin typeface="Calibri"/>
              <a:ea typeface="Calibri"/>
              <a:cs typeface="Calibri"/>
              <a:sym typeface="Calibri"/>
            </a:endParaRPr>
          </a:p>
          <a:p>
            <a:pPr marL="0" indent="0">
              <a:lnSpc>
                <a:spcPct val="100000"/>
              </a:lnSpc>
              <a:spcBef>
                <a:spcPts val="200"/>
              </a:spcBef>
              <a:buNone/>
            </a:pPr>
            <a:r>
              <a:rPr lang="en" sz="1600" dirty="0">
                <a:solidFill>
                  <a:srgbClr val="333333"/>
                </a:solidFill>
                <a:latin typeface="Calibri"/>
                <a:ea typeface="Calibri"/>
                <a:cs typeface="Calibri"/>
                <a:sym typeface="Calibri"/>
              </a:rPr>
              <a:t>Carolyn Walters, Indiana University</a:t>
            </a:r>
            <a:endParaRPr sz="1600" dirty="0">
              <a:solidFill>
                <a:srgbClr val="333333"/>
              </a:solidFill>
              <a:latin typeface="Calibri"/>
              <a:ea typeface="Calibri"/>
              <a:cs typeface="Calibri"/>
              <a:sym typeface="Calibri"/>
            </a:endParaRPr>
          </a:p>
          <a:p>
            <a:pPr marL="0" indent="0">
              <a:buNone/>
            </a:pPr>
            <a:r>
              <a:rPr lang="en" sz="1600" dirty="0">
                <a:solidFill>
                  <a:srgbClr val="333333"/>
                </a:solidFill>
                <a:latin typeface="Calibri"/>
                <a:ea typeface="Calibri"/>
                <a:cs typeface="Calibri"/>
                <a:sym typeface="Calibri"/>
              </a:rPr>
              <a:t>*Service ends December 31, 2019</a:t>
            </a:r>
            <a:endParaRPr sz="1600" dirty="0">
              <a:solidFill>
                <a:srgbClr val="333333"/>
              </a:solidFill>
              <a:latin typeface="Calibri"/>
              <a:ea typeface="Calibri"/>
              <a:cs typeface="Calibri"/>
              <a:sym typeface="Calibri"/>
            </a:endParaRPr>
          </a:p>
        </p:txBody>
      </p:sp>
      <p:sp>
        <p:nvSpPr>
          <p:cNvPr id="410" name="Google Shape;410;p93"/>
          <p:cNvSpPr txBox="1"/>
          <p:nvPr/>
        </p:nvSpPr>
        <p:spPr>
          <a:xfrm>
            <a:off x="6276528" y="2623560"/>
            <a:ext cx="2799354" cy="2020800"/>
          </a:xfrm>
          <a:prstGeom prst="rect">
            <a:avLst/>
          </a:prstGeom>
          <a:noFill/>
          <a:ln>
            <a:noFill/>
          </a:ln>
        </p:spPr>
        <p:txBody>
          <a:bodyPr spcFirstLastPara="1" wrap="square" lIns="91425" tIns="91425" rIns="91425" bIns="91425" anchor="t" anchorCtr="0">
            <a:noAutofit/>
          </a:bodyPr>
          <a:lstStyle/>
          <a:p>
            <a:pPr>
              <a:buClr>
                <a:schemeClr val="dk1"/>
              </a:buClr>
              <a:buSzPts val="1100"/>
            </a:pPr>
            <a:r>
              <a:rPr lang="en" sz="1600" b="1" dirty="0">
                <a:solidFill>
                  <a:srgbClr val="333333"/>
                </a:solidFill>
                <a:latin typeface="Calibri"/>
                <a:ea typeface="Calibri"/>
                <a:cs typeface="Calibri"/>
                <a:sym typeface="Calibri"/>
              </a:rPr>
              <a:t>New Members 2020:</a:t>
            </a:r>
          </a:p>
          <a:p>
            <a:pPr defTabSz="914377">
              <a:lnSpc>
                <a:spcPct val="90000"/>
              </a:lnSpc>
              <a:spcBef>
                <a:spcPts val="200"/>
              </a:spcBef>
              <a:spcAft>
                <a:spcPts val="200"/>
              </a:spcAft>
              <a:buClr>
                <a:schemeClr val="accent1"/>
              </a:buClr>
              <a:buSzPct val="100000"/>
            </a:pPr>
            <a:r>
              <a:rPr lang="en" sz="1600" dirty="0">
                <a:solidFill>
                  <a:srgbClr val="333333"/>
                </a:solidFill>
                <a:latin typeface="Calibri"/>
                <a:cs typeface="Calibri"/>
                <a:sym typeface="Calibri"/>
              </a:rPr>
              <a:t>Elaine Westbrooks, University of North Carolina at Chapel</a:t>
            </a:r>
            <a:r>
              <a:rPr lang="en-US" sz="1600" dirty="0">
                <a:solidFill>
                  <a:srgbClr val="333333"/>
                </a:solidFill>
                <a:latin typeface="Calibri"/>
                <a:cs typeface="Calibri"/>
                <a:sym typeface="Calibri"/>
              </a:rPr>
              <a:t> Hill </a:t>
            </a:r>
            <a:r>
              <a:rPr lang="en" sz="1600" dirty="0">
                <a:solidFill>
                  <a:srgbClr val="333333"/>
                </a:solidFill>
                <a:latin typeface="Calibri"/>
                <a:cs typeface="Calibri"/>
                <a:sym typeface="Calibri"/>
              </a:rPr>
              <a:t>(elected)</a:t>
            </a:r>
          </a:p>
          <a:p>
            <a:pPr defTabSz="914377">
              <a:lnSpc>
                <a:spcPct val="90000"/>
              </a:lnSpc>
              <a:spcBef>
                <a:spcPts val="200"/>
              </a:spcBef>
              <a:spcAft>
                <a:spcPts val="200"/>
              </a:spcAft>
              <a:buClr>
                <a:schemeClr val="accent1"/>
              </a:buClr>
              <a:buSzPct val="100000"/>
            </a:pPr>
            <a:endParaRPr lang="en" sz="1600" dirty="0">
              <a:solidFill>
                <a:srgbClr val="333333"/>
              </a:solidFill>
              <a:latin typeface="Calibri"/>
              <a:cs typeface="Calibri"/>
              <a:sym typeface="Calibri"/>
            </a:endParaRPr>
          </a:p>
          <a:p>
            <a:pPr defTabSz="914377">
              <a:lnSpc>
                <a:spcPct val="90000"/>
              </a:lnSpc>
              <a:spcBef>
                <a:spcPts val="600"/>
              </a:spcBef>
              <a:spcAft>
                <a:spcPts val="200"/>
              </a:spcAft>
              <a:buClr>
                <a:schemeClr val="accent1"/>
              </a:buClr>
              <a:buSzPct val="100000"/>
            </a:pPr>
            <a:r>
              <a:rPr lang="en" sz="1600" dirty="0">
                <a:solidFill>
                  <a:srgbClr val="333333"/>
                </a:solidFill>
                <a:latin typeface="Calibri"/>
                <a:cs typeface="Calibri"/>
                <a:sym typeface="Calibri"/>
              </a:rPr>
              <a:t>John Wilkin, University of Illinois at Urbana-Champaign (appointed)</a:t>
            </a:r>
            <a:endParaRPr sz="1600" dirty="0">
              <a:solidFill>
                <a:srgbClr val="333333"/>
              </a:solidFill>
              <a:latin typeface="Calibri"/>
              <a:cs typeface="Calibri"/>
              <a:sym typeface="Calibri"/>
            </a:endParaRPr>
          </a:p>
        </p:txBody>
      </p:sp>
      <p:sp>
        <p:nvSpPr>
          <p:cNvPr id="2" name="Date Placeholder 1">
            <a:extLst>
              <a:ext uri="{FF2B5EF4-FFF2-40B4-BE49-F238E27FC236}">
                <a16:creationId xmlns:a16="http://schemas.microsoft.com/office/drawing/2014/main" id="{16B563AB-605C-4C4D-A78F-2A38B4D25C80}"/>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21000692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DCD54BF-0D9C-914A-827E-F6021859AE21}"/>
              </a:ext>
            </a:extLst>
          </p:cNvPr>
          <p:cNvSpPr>
            <a:spLocks noGrp="1"/>
          </p:cNvSpPr>
          <p:nvPr>
            <p:ph type="title"/>
          </p:nvPr>
        </p:nvSpPr>
        <p:spPr/>
        <p:txBody>
          <a:bodyPr/>
          <a:lstStyle/>
          <a:p>
            <a:r>
              <a:rPr lang="en-US" dirty="0"/>
              <a:t>Fees: Principles</a:t>
            </a:r>
          </a:p>
        </p:txBody>
      </p:sp>
      <p:sp>
        <p:nvSpPr>
          <p:cNvPr id="7" name="Content Placeholder 6">
            <a:extLst>
              <a:ext uri="{FF2B5EF4-FFF2-40B4-BE49-F238E27FC236}">
                <a16:creationId xmlns:a16="http://schemas.microsoft.com/office/drawing/2014/main" id="{2EF9F70A-B809-5040-B2F5-11E4F2CBE1C1}"/>
              </a:ext>
            </a:extLst>
          </p:cNvPr>
          <p:cNvSpPr>
            <a:spLocks noGrp="1"/>
          </p:cNvSpPr>
          <p:nvPr>
            <p:ph idx="1"/>
          </p:nvPr>
        </p:nvSpPr>
        <p:spPr/>
        <p:txBody>
          <a:bodyPr>
            <a:normAutofit/>
          </a:bodyPr>
          <a:lstStyle/>
          <a:p>
            <a:r>
              <a:rPr lang="en-US" dirty="0"/>
              <a:t>Annual member fees cover recurring needs.</a:t>
            </a:r>
          </a:p>
          <a:p>
            <a:r>
              <a:rPr lang="en-US" dirty="0"/>
              <a:t>Equitably share cost of membership, by </a:t>
            </a:r>
          </a:p>
          <a:p>
            <a:pPr lvl="1"/>
            <a:r>
              <a:rPr lang="en-US" dirty="0"/>
              <a:t>accounting for varying financial capacity while supporting “common good.”</a:t>
            </a:r>
          </a:p>
          <a:p>
            <a:pPr lvl="1"/>
            <a:r>
              <a:rPr lang="en-US" dirty="0"/>
              <a:t>accounting for differentiated value received by each member via collection</a:t>
            </a:r>
          </a:p>
          <a:p>
            <a:pPr lvl="1"/>
            <a:endParaRPr lang="en-US" dirty="0"/>
          </a:p>
          <a:p>
            <a:pPr marL="114300" lvl="1" indent="0">
              <a:buNone/>
            </a:pPr>
            <a:r>
              <a:rPr lang="en-US" sz="2400" dirty="0"/>
              <a:t>Member fees have two elements, associated with </a:t>
            </a:r>
          </a:p>
          <a:p>
            <a:pPr marL="755650" lvl="2" indent="-457200">
              <a:buFont typeface="+mj-lt"/>
              <a:buAutoNum type="arabicPeriod"/>
            </a:pPr>
            <a:r>
              <a:rPr lang="en-US" sz="2200" dirty="0"/>
              <a:t>the copyrighted collection</a:t>
            </a:r>
          </a:p>
          <a:p>
            <a:pPr marL="755650" lvl="2" indent="-457200">
              <a:buFont typeface="+mj-lt"/>
              <a:buAutoNum type="arabicPeriod"/>
            </a:pPr>
            <a:r>
              <a:rPr lang="en-US" sz="2200" dirty="0"/>
              <a:t>the public domain collection</a:t>
            </a:r>
          </a:p>
          <a:p>
            <a:pPr marL="114300" lvl="1" indent="0">
              <a:buNone/>
            </a:pPr>
            <a:endParaRPr lang="en-US" sz="2400" dirty="0"/>
          </a:p>
          <a:p>
            <a:pPr marL="114300" lvl="1" indent="0">
              <a:buNone/>
            </a:pPr>
            <a:endParaRPr lang="en-US" sz="2400" dirty="0"/>
          </a:p>
          <a:p>
            <a:pPr marL="200025" lvl="1" indent="0">
              <a:buNone/>
            </a:pPr>
            <a:endParaRPr lang="en-US" dirty="0"/>
          </a:p>
          <a:p>
            <a:endParaRPr lang="en-US" dirty="0"/>
          </a:p>
        </p:txBody>
      </p:sp>
      <p:sp>
        <p:nvSpPr>
          <p:cNvPr id="2" name="Date Placeholder 1">
            <a:extLst>
              <a:ext uri="{FF2B5EF4-FFF2-40B4-BE49-F238E27FC236}">
                <a16:creationId xmlns:a16="http://schemas.microsoft.com/office/drawing/2014/main" id="{73B07743-99C6-C54A-B71B-C8CCB5F77325}"/>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9164371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B5C6CBD3-1222-754B-9DFB-B1F567AC2875}"/>
              </a:ext>
            </a:extLst>
          </p:cNvPr>
          <p:cNvGraphicFramePr>
            <a:graphicFrameLocks/>
          </p:cNvGraphicFramePr>
          <p:nvPr/>
        </p:nvGraphicFramePr>
        <p:xfrm>
          <a:off x="248416" y="215900"/>
          <a:ext cx="8647167" cy="58261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64839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4E9FA-CBE4-F148-8DCE-96FCFC7DCB92}"/>
              </a:ext>
            </a:extLst>
          </p:cNvPr>
          <p:cNvSpPr>
            <a:spLocks noGrp="1"/>
          </p:cNvSpPr>
          <p:nvPr>
            <p:ph type="title"/>
          </p:nvPr>
        </p:nvSpPr>
        <p:spPr/>
        <p:txBody>
          <a:bodyPr/>
          <a:lstStyle/>
          <a:p>
            <a:r>
              <a:rPr lang="en-US" dirty="0"/>
              <a:t>Calculating the copyrighted cost share </a:t>
            </a:r>
          </a:p>
        </p:txBody>
      </p:sp>
      <p:sp>
        <p:nvSpPr>
          <p:cNvPr id="3" name="Content Placeholder 2">
            <a:extLst>
              <a:ext uri="{FF2B5EF4-FFF2-40B4-BE49-F238E27FC236}">
                <a16:creationId xmlns:a16="http://schemas.microsoft.com/office/drawing/2014/main" id="{AE5D5F18-F063-7143-A472-BDB3AA1BAB2D}"/>
              </a:ext>
            </a:extLst>
          </p:cNvPr>
          <p:cNvSpPr>
            <a:spLocks noGrp="1"/>
          </p:cNvSpPr>
          <p:nvPr>
            <p:ph idx="1"/>
          </p:nvPr>
        </p:nvSpPr>
        <p:spPr/>
        <p:txBody>
          <a:bodyPr>
            <a:normAutofit fontScale="92500" lnSpcReduction="10000"/>
          </a:bodyPr>
          <a:lstStyle/>
          <a:p>
            <a:r>
              <a:rPr lang="en-US" dirty="0"/>
              <a:t>Assume that the cost-per-volume is $0.20 (20</a:t>
            </a:r>
            <a:r>
              <a:rPr lang="en-US" i="1" dirty="0"/>
              <a:t>¢</a:t>
            </a:r>
            <a:r>
              <a:rPr lang="en-US" dirty="0"/>
              <a:t>).**</a:t>
            </a:r>
          </a:p>
          <a:p>
            <a:endParaRPr lang="en-US" dirty="0"/>
          </a:p>
          <a:p>
            <a:endParaRPr lang="en-US" dirty="0"/>
          </a:p>
          <a:p>
            <a:endParaRPr lang="en-US" dirty="0"/>
          </a:p>
          <a:p>
            <a:endParaRPr lang="en-US" dirty="0"/>
          </a:p>
          <a:p>
            <a:endParaRPr lang="en-US" dirty="0"/>
          </a:p>
          <a:p>
            <a:endParaRPr lang="en-US" dirty="0"/>
          </a:p>
          <a:p>
            <a:pPr algn="r"/>
            <a:endParaRPr lang="en-US" sz="1800" dirty="0"/>
          </a:p>
          <a:p>
            <a:pPr algn="r"/>
            <a:r>
              <a:rPr lang="en-US" sz="1800" dirty="0"/>
              <a:t>** For 2020 it’s actually $0.2245 (total volumes </a:t>
            </a:r>
            <a:r>
              <a:rPr lang="en-US" sz="1400" dirty="0"/>
              <a:t>➗</a:t>
            </a:r>
            <a:r>
              <a:rPr lang="en-US" sz="1800" dirty="0"/>
              <a:t> total budget)</a:t>
            </a:r>
          </a:p>
          <a:p>
            <a:endParaRPr lang="en-US" sz="2000" dirty="0"/>
          </a:p>
          <a:p>
            <a:endParaRPr lang="en-US" dirty="0"/>
          </a:p>
        </p:txBody>
      </p:sp>
      <p:graphicFrame>
        <p:nvGraphicFramePr>
          <p:cNvPr id="6" name="Table 5">
            <a:extLst>
              <a:ext uri="{FF2B5EF4-FFF2-40B4-BE49-F238E27FC236}">
                <a16:creationId xmlns:a16="http://schemas.microsoft.com/office/drawing/2014/main" id="{0575C8D0-C151-D14A-BC4E-74DE4DEEC03D}"/>
              </a:ext>
            </a:extLst>
          </p:cNvPr>
          <p:cNvGraphicFramePr>
            <a:graphicFrameLocks noGrp="1"/>
          </p:cNvGraphicFramePr>
          <p:nvPr/>
        </p:nvGraphicFramePr>
        <p:xfrm>
          <a:off x="1460938" y="2459421"/>
          <a:ext cx="5770176" cy="2654758"/>
        </p:xfrm>
        <a:graphic>
          <a:graphicData uri="http://schemas.openxmlformats.org/drawingml/2006/table">
            <a:tbl>
              <a:tblPr>
                <a:tableStyleId>{5C22544A-7EE6-4342-B048-85BDC9FD1C3A}</a:tableStyleId>
              </a:tblPr>
              <a:tblGrid>
                <a:gridCol w="1923392">
                  <a:extLst>
                    <a:ext uri="{9D8B030D-6E8A-4147-A177-3AD203B41FA5}">
                      <a16:colId xmlns:a16="http://schemas.microsoft.com/office/drawing/2014/main" val="3277477509"/>
                    </a:ext>
                  </a:extLst>
                </a:gridCol>
                <a:gridCol w="1923392">
                  <a:extLst>
                    <a:ext uri="{9D8B030D-6E8A-4147-A177-3AD203B41FA5}">
                      <a16:colId xmlns:a16="http://schemas.microsoft.com/office/drawing/2014/main" val="1908808525"/>
                    </a:ext>
                  </a:extLst>
                </a:gridCol>
                <a:gridCol w="1923392">
                  <a:extLst>
                    <a:ext uri="{9D8B030D-6E8A-4147-A177-3AD203B41FA5}">
                      <a16:colId xmlns:a16="http://schemas.microsoft.com/office/drawing/2014/main" val="3791972841"/>
                    </a:ext>
                  </a:extLst>
                </a:gridCol>
              </a:tblGrid>
              <a:tr h="1153618">
                <a:tc>
                  <a:txBody>
                    <a:bodyPr/>
                    <a:lstStyle/>
                    <a:p>
                      <a:pPr algn="l" rtl="0" fontAlgn="b"/>
                      <a:r>
                        <a:rPr lang="en-US" sz="2400" b="1" u="none" strike="noStrike">
                          <a:effectLst/>
                        </a:rPr>
                        <a:t>Holding Libraries</a:t>
                      </a:r>
                      <a:endParaRPr lang="en-US" sz="24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2400" b="1" u="none" strike="noStrike" dirty="0">
                          <a:effectLst/>
                        </a:rPr>
                        <a:t>Volume Share of Holding Libraries</a:t>
                      </a:r>
                      <a:endParaRPr lang="en-US" sz="24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2400" b="1" u="none" strike="noStrike" dirty="0">
                          <a:effectLst/>
                        </a:rPr>
                        <a:t>Cost Allocated to Holding Libraries</a:t>
                      </a:r>
                      <a:endParaRPr lang="en-US" sz="24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49876560"/>
                  </a:ext>
                </a:extLst>
              </a:tr>
              <a:tr h="323823">
                <a:tc>
                  <a:txBody>
                    <a:bodyPr/>
                    <a:lstStyle/>
                    <a:p>
                      <a:pPr algn="r" fontAlgn="b"/>
                      <a:r>
                        <a:rPr lang="en-US" sz="2400" u="none" strike="noStrike">
                          <a:effectLst/>
                        </a:rPr>
                        <a:t>1</a:t>
                      </a:r>
                      <a:endParaRPr lang="en-US" sz="24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2400" u="none" strike="noStrike" dirty="0">
                          <a:effectLst/>
                        </a:rPr>
                        <a:t>100.00%</a:t>
                      </a:r>
                      <a:endParaRPr lang="en-US" sz="24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2400" u="none" strike="noStrike">
                          <a:effectLst/>
                        </a:rPr>
                        <a:t>$0.20 </a:t>
                      </a:r>
                      <a:endParaRPr lang="en-US" sz="24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656408544"/>
                  </a:ext>
                </a:extLst>
              </a:tr>
              <a:tr h="323823">
                <a:tc>
                  <a:txBody>
                    <a:bodyPr/>
                    <a:lstStyle/>
                    <a:p>
                      <a:pPr algn="r" fontAlgn="b"/>
                      <a:r>
                        <a:rPr lang="en-US" sz="2400" u="none" strike="noStrike">
                          <a:effectLst/>
                        </a:rPr>
                        <a:t>5</a:t>
                      </a:r>
                      <a:endParaRPr lang="en-US" sz="24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2400" u="none" strike="noStrike">
                          <a:effectLst/>
                        </a:rPr>
                        <a:t>20.00%</a:t>
                      </a:r>
                      <a:endParaRPr lang="en-US" sz="24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2400" u="none" strike="noStrike">
                          <a:effectLst/>
                        </a:rPr>
                        <a:t>$0.04 </a:t>
                      </a:r>
                      <a:endParaRPr lang="en-US" sz="24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029337154"/>
                  </a:ext>
                </a:extLst>
              </a:tr>
              <a:tr h="323823">
                <a:tc>
                  <a:txBody>
                    <a:bodyPr/>
                    <a:lstStyle/>
                    <a:p>
                      <a:pPr algn="r" fontAlgn="b"/>
                      <a:r>
                        <a:rPr lang="en-US" sz="2400" u="none" strike="noStrike">
                          <a:effectLst/>
                        </a:rPr>
                        <a:t>20</a:t>
                      </a:r>
                      <a:endParaRPr lang="en-US" sz="24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2400" u="none" strike="noStrike">
                          <a:effectLst/>
                        </a:rPr>
                        <a:t>5.00%</a:t>
                      </a:r>
                      <a:endParaRPr lang="en-US" sz="24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2400" u="none" strike="noStrike">
                          <a:effectLst/>
                        </a:rPr>
                        <a:t>$0.01 </a:t>
                      </a:r>
                      <a:endParaRPr lang="en-US" sz="24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375216217"/>
                  </a:ext>
                </a:extLst>
              </a:tr>
              <a:tr h="323823">
                <a:tc>
                  <a:txBody>
                    <a:bodyPr/>
                    <a:lstStyle/>
                    <a:p>
                      <a:pPr algn="r" fontAlgn="b"/>
                      <a:r>
                        <a:rPr lang="en-US" sz="2400" u="none" strike="noStrike">
                          <a:effectLst/>
                        </a:rPr>
                        <a:t>100</a:t>
                      </a:r>
                      <a:endParaRPr lang="en-US" sz="24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2400" u="none" strike="noStrike">
                          <a:effectLst/>
                        </a:rPr>
                        <a:t>1.00%</a:t>
                      </a:r>
                      <a:endParaRPr lang="en-US" sz="24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US" sz="2400" u="none" strike="noStrike" dirty="0">
                          <a:effectLst/>
                        </a:rPr>
                        <a:t>$0.002 </a:t>
                      </a:r>
                      <a:endParaRPr lang="en-US" sz="24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714562115"/>
                  </a:ext>
                </a:extLst>
              </a:tr>
            </a:tbl>
          </a:graphicData>
        </a:graphic>
      </p:graphicFrame>
      <p:sp>
        <p:nvSpPr>
          <p:cNvPr id="4" name="Date Placeholder 3">
            <a:extLst>
              <a:ext uri="{FF2B5EF4-FFF2-40B4-BE49-F238E27FC236}">
                <a16:creationId xmlns:a16="http://schemas.microsoft.com/office/drawing/2014/main" id="{5CD13B10-494E-2A40-8575-A65F279106BF}"/>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13757185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A28BC-47EE-B34C-B12A-3E6F5AF6030E}"/>
              </a:ext>
            </a:extLst>
          </p:cNvPr>
          <p:cNvSpPr>
            <a:spLocks noGrp="1"/>
          </p:cNvSpPr>
          <p:nvPr>
            <p:ph type="title"/>
          </p:nvPr>
        </p:nvSpPr>
        <p:spPr/>
        <p:txBody>
          <a:bodyPr/>
          <a:lstStyle/>
          <a:p>
            <a:r>
              <a:rPr lang="en-US" dirty="0"/>
              <a:t>In copyright element</a:t>
            </a:r>
          </a:p>
        </p:txBody>
      </p:sp>
      <p:sp>
        <p:nvSpPr>
          <p:cNvPr id="7" name="Rectangle 1">
            <a:extLst>
              <a:ext uri="{FF2B5EF4-FFF2-40B4-BE49-F238E27FC236}">
                <a16:creationId xmlns:a16="http://schemas.microsoft.com/office/drawing/2014/main" id="{A0797E02-6A0A-B140-A1FD-C9F861ADF631}"/>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Member fees associated with the copyrighted portion of the collection are the sum total shared costs of each copyrighted volume held by HathiTrust and a given member library.   The cost-per-volume assessed to a member varies by the number of members that hold a particular volume, as recorded in holdings data provided to HathiTrust by the member. For example, if the cost-per-volume is $0.20/volume, members would be assessed the following charges. </a:t>
            </a:r>
            <a:endParaRPr kumimoji="0" lang="en-US" altLang="en-US" sz="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Content Placeholder 9">
            <a:extLst>
              <a:ext uri="{FF2B5EF4-FFF2-40B4-BE49-F238E27FC236}">
                <a16:creationId xmlns:a16="http://schemas.microsoft.com/office/drawing/2014/main" id="{55B08263-8DCA-AA48-9249-ABC2DCFCC268}"/>
              </a:ext>
            </a:extLst>
          </p:cNvPr>
          <p:cNvSpPr>
            <a:spLocks noGrp="1"/>
          </p:cNvSpPr>
          <p:nvPr>
            <p:ph idx="1"/>
          </p:nvPr>
        </p:nvSpPr>
        <p:spPr/>
        <p:txBody>
          <a:bodyPr/>
          <a:lstStyle/>
          <a:p>
            <a:r>
              <a:rPr lang="en-US" dirty="0"/>
              <a:t>61.9% of the collection/budget = $2,372,163</a:t>
            </a:r>
          </a:p>
          <a:p>
            <a:r>
              <a:rPr lang="en-US" dirty="0"/>
              <a:t>A member’s </a:t>
            </a:r>
            <a:r>
              <a:rPr lang="en-US" i="1" dirty="0"/>
              <a:t>in copyright fee</a:t>
            </a:r>
            <a:r>
              <a:rPr lang="en-US" dirty="0"/>
              <a:t> is:</a:t>
            </a:r>
          </a:p>
          <a:p>
            <a:pPr lvl="1"/>
            <a:r>
              <a:rPr lang="en-US" dirty="0"/>
              <a:t>the sum total shared costs </a:t>
            </a:r>
          </a:p>
          <a:p>
            <a:pPr lvl="1"/>
            <a:r>
              <a:rPr lang="en-US" dirty="0"/>
              <a:t>of each copyrighted volume </a:t>
            </a:r>
          </a:p>
          <a:p>
            <a:pPr lvl="1"/>
            <a:r>
              <a:rPr lang="en-US" dirty="0"/>
              <a:t>held by HathiTrust </a:t>
            </a:r>
            <a:r>
              <a:rPr lang="en-US" b="1" dirty="0"/>
              <a:t>and</a:t>
            </a:r>
            <a:r>
              <a:rPr lang="en-US" dirty="0"/>
              <a:t> a given member library.</a:t>
            </a:r>
          </a:p>
          <a:p>
            <a:pPr lvl="1"/>
            <a:endParaRPr lang="en-US" dirty="0"/>
          </a:p>
          <a:p>
            <a:r>
              <a:rPr lang="en-US" dirty="0"/>
              <a:t>We calculate this shared cost for each item in the collection and sum the portions up for each member.   </a:t>
            </a:r>
          </a:p>
          <a:p>
            <a:pPr algn="r"/>
            <a:r>
              <a:rPr lang="en-US" dirty="0"/>
              <a:t>….an example….</a:t>
            </a:r>
          </a:p>
        </p:txBody>
      </p:sp>
      <p:sp>
        <p:nvSpPr>
          <p:cNvPr id="3" name="Date Placeholder 2">
            <a:extLst>
              <a:ext uri="{FF2B5EF4-FFF2-40B4-BE49-F238E27FC236}">
                <a16:creationId xmlns:a16="http://schemas.microsoft.com/office/drawing/2014/main" id="{E7DAE34D-30C3-F24D-9188-4912E19B7472}"/>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32487077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49ECA-2FD2-EC45-8E08-8168C8FCECC9}"/>
              </a:ext>
            </a:extLst>
          </p:cNvPr>
          <p:cNvSpPr>
            <a:spLocks noGrp="1"/>
          </p:cNvSpPr>
          <p:nvPr>
            <p:ph type="title"/>
          </p:nvPr>
        </p:nvSpPr>
        <p:spPr/>
        <p:txBody>
          <a:bodyPr/>
          <a:lstStyle/>
          <a:p>
            <a:r>
              <a:rPr lang="en-US" dirty="0"/>
              <a:t>Systems:  What has Changed</a:t>
            </a:r>
          </a:p>
        </p:txBody>
      </p:sp>
      <p:sp>
        <p:nvSpPr>
          <p:cNvPr id="3" name="Content Placeholder 2">
            <a:extLst>
              <a:ext uri="{FF2B5EF4-FFF2-40B4-BE49-F238E27FC236}">
                <a16:creationId xmlns:a16="http://schemas.microsoft.com/office/drawing/2014/main" id="{4C864EF9-82CD-2A47-A3B8-C2B5B75FC05D}"/>
              </a:ext>
            </a:extLst>
          </p:cNvPr>
          <p:cNvSpPr>
            <a:spLocks noGrp="1"/>
          </p:cNvSpPr>
          <p:nvPr>
            <p:ph idx="1"/>
          </p:nvPr>
        </p:nvSpPr>
        <p:spPr>
          <a:xfrm>
            <a:off x="822959" y="1921565"/>
            <a:ext cx="7963231" cy="3660085"/>
          </a:xfrm>
        </p:spPr>
        <p:txBody>
          <a:bodyPr>
            <a:noAutofit/>
          </a:bodyPr>
          <a:lstStyle/>
          <a:p>
            <a:pPr marL="12700" indent="0">
              <a:buNone/>
            </a:pPr>
            <a:r>
              <a:rPr lang="en-US" sz="2000" dirty="0"/>
              <a:t>Multiple institutions may be served as a system, but all </a:t>
            </a:r>
            <a:r>
              <a:rPr lang="en-US" sz="2000" b="1" i="1" dirty="0"/>
              <a:t>systems are assessed the public domain fee for each R1 institution. (new)</a:t>
            </a:r>
            <a:endParaRPr lang="en-US" sz="2000" dirty="0"/>
          </a:p>
          <a:p>
            <a:pPr marL="12700" indent="0">
              <a:buNone/>
            </a:pPr>
            <a:r>
              <a:rPr lang="en-US" sz="2000" dirty="0"/>
              <a:t>Goal: treat all systems consistently and equitably; recognize degree of benefit gained  via membership HathiTrust.</a:t>
            </a:r>
          </a:p>
          <a:p>
            <a:pPr marL="12700" lvl="1" indent="0">
              <a:buNone/>
            </a:pPr>
            <a:endParaRPr lang="en-US" sz="2000" dirty="0"/>
          </a:p>
          <a:p>
            <a:pPr marL="12700" lvl="1" indent="0">
              <a:buNone/>
            </a:pPr>
            <a:r>
              <a:rPr lang="en-US" sz="2000" dirty="0"/>
              <a:t>Currently there are six state university systems with membership in </a:t>
            </a:r>
            <a:r>
              <a:rPr lang="en-US" sz="2000" dirty="0" err="1"/>
              <a:t>HathiTrust</a:t>
            </a:r>
            <a:r>
              <a:rPr lang="en-US" sz="2000" dirty="0"/>
              <a:t>: PD fees have been assessed differently depending upon when they joined.</a:t>
            </a:r>
          </a:p>
          <a:p>
            <a:pPr marL="12700" lvl="1" indent="0">
              <a:buNone/>
            </a:pPr>
            <a:endParaRPr lang="en-US" sz="2000" dirty="0"/>
          </a:p>
          <a:p>
            <a:pPr marL="12700" lvl="1" indent="0">
              <a:buNone/>
            </a:pPr>
            <a:r>
              <a:rPr lang="en-US" sz="2000" dirty="0"/>
              <a:t>Under proposal all state university systems will pay according to the same principle. </a:t>
            </a:r>
          </a:p>
          <a:p>
            <a:pPr marL="12700" lvl="1" indent="0">
              <a:buNone/>
            </a:pPr>
            <a:endParaRPr lang="en-US" sz="2000" dirty="0"/>
          </a:p>
          <a:p>
            <a:pPr marL="12700" lvl="1" indent="0">
              <a:buNone/>
            </a:pPr>
            <a:r>
              <a:rPr lang="en-US" sz="2000" dirty="0"/>
              <a:t>Makes possible additional system members.</a:t>
            </a:r>
          </a:p>
        </p:txBody>
      </p:sp>
      <p:sp>
        <p:nvSpPr>
          <p:cNvPr id="6" name="Date Placeholder 5">
            <a:extLst>
              <a:ext uri="{FF2B5EF4-FFF2-40B4-BE49-F238E27FC236}">
                <a16:creationId xmlns:a16="http://schemas.microsoft.com/office/drawing/2014/main" id="{3000BFE0-8A86-404B-A2D4-054BA4019197}"/>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24209008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99ABE-2B49-794A-8253-DE1C145E6229}"/>
              </a:ext>
            </a:extLst>
          </p:cNvPr>
          <p:cNvSpPr>
            <a:spLocks noGrp="1"/>
          </p:cNvSpPr>
          <p:nvPr>
            <p:ph type="title"/>
          </p:nvPr>
        </p:nvSpPr>
        <p:spPr/>
        <p:txBody>
          <a:bodyPr/>
          <a:lstStyle/>
          <a:p>
            <a:r>
              <a:rPr lang="en-US" dirty="0"/>
              <a:t>Approved: </a:t>
            </a:r>
            <a:br>
              <a:rPr lang="en-US" dirty="0"/>
            </a:br>
            <a:r>
              <a:rPr lang="en-US" dirty="0"/>
              <a:t>Tiered Public Domain Fees</a:t>
            </a:r>
          </a:p>
        </p:txBody>
      </p:sp>
      <p:sp>
        <p:nvSpPr>
          <p:cNvPr id="3" name="Content Placeholder 2">
            <a:extLst>
              <a:ext uri="{FF2B5EF4-FFF2-40B4-BE49-F238E27FC236}">
                <a16:creationId xmlns:a16="http://schemas.microsoft.com/office/drawing/2014/main" id="{E56AF166-D2F2-974B-9324-99345814D50F}"/>
              </a:ext>
            </a:extLst>
          </p:cNvPr>
          <p:cNvSpPr>
            <a:spLocks noGrp="1"/>
          </p:cNvSpPr>
          <p:nvPr>
            <p:ph idx="1"/>
          </p:nvPr>
        </p:nvSpPr>
        <p:spPr/>
        <p:txBody>
          <a:bodyPr>
            <a:normAutofit fontScale="92500"/>
          </a:bodyPr>
          <a:lstStyle/>
          <a:p>
            <a:r>
              <a:rPr lang="en-US" dirty="0"/>
              <a:t>Beginning in 2020: </a:t>
            </a:r>
          </a:p>
          <a:p>
            <a:r>
              <a:rPr lang="en-US" dirty="0"/>
              <a:t>Members are sorted into three tiers, based on their total library expenditures</a:t>
            </a:r>
          </a:p>
          <a:p>
            <a:pPr lvl="1"/>
            <a:r>
              <a:rPr lang="en-US" dirty="0"/>
              <a:t>Middle tier (middle 60%):  baseline--no change to public domain fee.</a:t>
            </a:r>
          </a:p>
          <a:p>
            <a:pPr lvl="1"/>
            <a:r>
              <a:rPr lang="en-US" dirty="0"/>
              <a:t>Top tier (top 20%):  public domain fee would be +33% higher </a:t>
            </a:r>
          </a:p>
          <a:p>
            <a:pPr lvl="1"/>
            <a:r>
              <a:rPr lang="en-US" dirty="0"/>
              <a:t>Bottom tier (bottom 20%): public domain fee -33% lower</a:t>
            </a:r>
          </a:p>
          <a:p>
            <a:pPr lvl="1"/>
            <a:endParaRPr lang="en-US" dirty="0"/>
          </a:p>
          <a:p>
            <a:pPr algn="ctr"/>
            <a:r>
              <a:rPr lang="en-US" dirty="0"/>
              <a:t>These tiers relate ONLY to fees, not to level of service or access.</a:t>
            </a:r>
          </a:p>
          <a:p>
            <a:pPr algn="ctr"/>
            <a:r>
              <a:rPr lang="en-US" dirty="0"/>
              <a:t>All members receive the same benefits under this model.</a:t>
            </a:r>
          </a:p>
        </p:txBody>
      </p:sp>
      <p:sp>
        <p:nvSpPr>
          <p:cNvPr id="8" name="Rectangle 1">
            <a:extLst>
              <a:ext uri="{FF2B5EF4-FFF2-40B4-BE49-F238E27FC236}">
                <a16:creationId xmlns:a16="http://schemas.microsoft.com/office/drawing/2014/main" id="{43366673-5025-4346-9C49-22569602ADCF}"/>
              </a:ext>
            </a:extLst>
          </p:cNvPr>
          <p:cNvSpPr>
            <a:spLocks noChangeArrowheads="1"/>
          </p:cNvSpPr>
          <p:nvPr/>
        </p:nvSpPr>
        <p:spPr bwMode="auto">
          <a:xfrm>
            <a:off x="2889647" y="4488599"/>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a:p>
        </p:txBody>
      </p:sp>
      <p:sp>
        <p:nvSpPr>
          <p:cNvPr id="6" name="Date Placeholder 5">
            <a:extLst>
              <a:ext uri="{FF2B5EF4-FFF2-40B4-BE49-F238E27FC236}">
                <a16:creationId xmlns:a16="http://schemas.microsoft.com/office/drawing/2014/main" id="{BD763D64-61A5-D245-B4F6-066EEC49D71F}"/>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18368440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253FA-839C-0648-88AB-04189FB1FD0C}"/>
              </a:ext>
            </a:extLst>
          </p:cNvPr>
          <p:cNvSpPr>
            <a:spLocks noGrp="1"/>
          </p:cNvSpPr>
          <p:nvPr>
            <p:ph type="title"/>
          </p:nvPr>
        </p:nvSpPr>
        <p:spPr/>
        <p:txBody>
          <a:bodyPr/>
          <a:lstStyle/>
          <a:p>
            <a:r>
              <a:rPr lang="en-US" dirty="0"/>
              <a:t>Tiers and the PD Fee in 2020</a:t>
            </a:r>
          </a:p>
        </p:txBody>
      </p:sp>
      <p:sp>
        <p:nvSpPr>
          <p:cNvPr id="3" name="Content Placeholder 2">
            <a:extLst>
              <a:ext uri="{FF2B5EF4-FFF2-40B4-BE49-F238E27FC236}">
                <a16:creationId xmlns:a16="http://schemas.microsoft.com/office/drawing/2014/main" id="{265D75F6-8820-254D-A3B2-C79694954E9C}"/>
              </a:ext>
            </a:extLst>
          </p:cNvPr>
          <p:cNvSpPr>
            <a:spLocks noGrp="1"/>
          </p:cNvSpPr>
          <p:nvPr>
            <p:ph idx="1"/>
          </p:nvPr>
        </p:nvSpPr>
        <p:spPr/>
        <p:txBody>
          <a:bodyPr/>
          <a:lstStyle/>
          <a:p>
            <a:r>
              <a:rPr lang="en-US" dirty="0"/>
              <a:t>38.1% of collection/budget: $1,460,267 is cost-shared among all members according to their respective tier.</a:t>
            </a:r>
          </a:p>
          <a:p>
            <a:endParaRPr lang="en-US" dirty="0"/>
          </a:p>
          <a:p>
            <a:endParaRPr lang="en-US" dirty="0"/>
          </a:p>
        </p:txBody>
      </p:sp>
      <p:graphicFrame>
        <p:nvGraphicFramePr>
          <p:cNvPr id="6" name="Table 5">
            <a:extLst>
              <a:ext uri="{FF2B5EF4-FFF2-40B4-BE49-F238E27FC236}">
                <a16:creationId xmlns:a16="http://schemas.microsoft.com/office/drawing/2014/main" id="{83962B8C-4594-F34D-B8E2-72767DC6DAA0}"/>
              </a:ext>
            </a:extLst>
          </p:cNvPr>
          <p:cNvGraphicFramePr>
            <a:graphicFrameLocks noGrp="1"/>
          </p:cNvGraphicFramePr>
          <p:nvPr/>
        </p:nvGraphicFramePr>
        <p:xfrm>
          <a:off x="819696" y="3216275"/>
          <a:ext cx="7588469" cy="2207007"/>
        </p:xfrm>
        <a:graphic>
          <a:graphicData uri="http://schemas.openxmlformats.org/drawingml/2006/table">
            <a:tbl>
              <a:tblPr firstRow="1" firstCol="1" bandRow="1">
                <a:tableStyleId>{5C22544A-7EE6-4342-B048-85BDC9FD1C3A}</a:tableStyleId>
              </a:tblPr>
              <a:tblGrid>
                <a:gridCol w="630508">
                  <a:extLst>
                    <a:ext uri="{9D8B030D-6E8A-4147-A177-3AD203B41FA5}">
                      <a16:colId xmlns:a16="http://schemas.microsoft.com/office/drawing/2014/main" val="3475246606"/>
                    </a:ext>
                  </a:extLst>
                </a:gridCol>
                <a:gridCol w="1556151">
                  <a:extLst>
                    <a:ext uri="{9D8B030D-6E8A-4147-A177-3AD203B41FA5}">
                      <a16:colId xmlns:a16="http://schemas.microsoft.com/office/drawing/2014/main" val="3781302987"/>
                    </a:ext>
                  </a:extLst>
                </a:gridCol>
                <a:gridCol w="1556151">
                  <a:extLst>
                    <a:ext uri="{9D8B030D-6E8A-4147-A177-3AD203B41FA5}">
                      <a16:colId xmlns:a16="http://schemas.microsoft.com/office/drawing/2014/main" val="2819577497"/>
                    </a:ext>
                  </a:extLst>
                </a:gridCol>
                <a:gridCol w="1574037">
                  <a:extLst>
                    <a:ext uri="{9D8B030D-6E8A-4147-A177-3AD203B41FA5}">
                      <a16:colId xmlns:a16="http://schemas.microsoft.com/office/drawing/2014/main" val="1849472446"/>
                    </a:ext>
                  </a:extLst>
                </a:gridCol>
                <a:gridCol w="1073207">
                  <a:extLst>
                    <a:ext uri="{9D8B030D-6E8A-4147-A177-3AD203B41FA5}">
                      <a16:colId xmlns:a16="http://schemas.microsoft.com/office/drawing/2014/main" val="1394848517"/>
                    </a:ext>
                  </a:extLst>
                </a:gridCol>
                <a:gridCol w="1198415">
                  <a:extLst>
                    <a:ext uri="{9D8B030D-6E8A-4147-A177-3AD203B41FA5}">
                      <a16:colId xmlns:a16="http://schemas.microsoft.com/office/drawing/2014/main" val="1703004284"/>
                    </a:ext>
                  </a:extLst>
                </a:gridCol>
              </a:tblGrid>
              <a:tr h="639929">
                <a:tc rowSpan="2">
                  <a:txBody>
                    <a:bodyPr/>
                    <a:lstStyle/>
                    <a:p>
                      <a:pPr algn="l" fontAlgn="t"/>
                      <a:endParaRPr lang="en-US" sz="2000" b="0" i="0" u="none" strike="noStrike" dirty="0">
                        <a:solidFill>
                          <a:srgbClr val="000000"/>
                        </a:solidFill>
                        <a:effectLst/>
                        <a:latin typeface="Arial" panose="020B0604020202020204" pitchFamily="34" charset="0"/>
                      </a:endParaRPr>
                    </a:p>
                  </a:txBody>
                  <a:tcPr marL="9525" marR="9525" marT="9525" marB="0"/>
                </a:tc>
                <a:tc>
                  <a:txBody>
                    <a:bodyPr/>
                    <a:lstStyle/>
                    <a:p>
                      <a:pPr algn="ctr" rtl="0" fontAlgn="ctr"/>
                      <a:r>
                        <a:rPr lang="en-US" sz="2000" u="none" strike="noStrike">
                          <a:effectLst/>
                        </a:rPr>
                        <a:t>Lower Boundary</a:t>
                      </a:r>
                      <a:endParaRPr lang="en-US"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dirty="0">
                          <a:effectLst/>
                        </a:rPr>
                        <a:t>Upper Boundary</a:t>
                      </a:r>
                      <a:endParaRPr lang="en-US" sz="2000" b="1" i="0" u="none" strike="noStrike" dirty="0">
                        <a:solidFill>
                          <a:srgbClr val="000000"/>
                        </a:solidFill>
                        <a:effectLst/>
                        <a:latin typeface="Calibri" panose="020F0502020204030204" pitchFamily="34" charset="0"/>
                      </a:endParaRPr>
                    </a:p>
                  </a:txBody>
                  <a:tcPr marL="9525" marR="9525" marT="9525" marB="0" anchor="ctr"/>
                </a:tc>
                <a:tc rowSpan="2">
                  <a:txBody>
                    <a:bodyPr/>
                    <a:lstStyle/>
                    <a:p>
                      <a:pPr algn="ctr" rtl="0" fontAlgn="ctr"/>
                      <a:r>
                        <a:rPr lang="en-US" sz="2000" u="none" strike="noStrike">
                          <a:effectLst/>
                        </a:rPr>
                        <a:t>Number of Members in Tier</a:t>
                      </a:r>
                      <a:endParaRPr lang="en-US" sz="2000" b="1" i="0" u="none" strike="noStrike">
                        <a:solidFill>
                          <a:srgbClr val="000000"/>
                        </a:solidFill>
                        <a:effectLst/>
                        <a:latin typeface="Calibri" panose="020F0502020204030204" pitchFamily="34" charset="0"/>
                      </a:endParaRPr>
                    </a:p>
                  </a:txBody>
                  <a:tcPr marL="9525" marR="9525" marT="9525" marB="0" anchor="ctr"/>
                </a:tc>
                <a:tc rowSpan="2">
                  <a:txBody>
                    <a:bodyPr/>
                    <a:lstStyle/>
                    <a:p>
                      <a:pPr algn="ctr" rtl="0" fontAlgn="ctr"/>
                      <a:r>
                        <a:rPr lang="en-US" sz="2000" u="none" strike="noStrike">
                          <a:effectLst/>
                        </a:rPr>
                        <a:t>PD Weight</a:t>
                      </a:r>
                      <a:endParaRPr lang="en-US" sz="2000" b="1" i="0" u="none" strike="noStrike">
                        <a:solidFill>
                          <a:srgbClr val="000000"/>
                        </a:solidFill>
                        <a:effectLst/>
                        <a:latin typeface="Calibri" panose="020F0502020204030204" pitchFamily="34" charset="0"/>
                      </a:endParaRPr>
                    </a:p>
                  </a:txBody>
                  <a:tcPr marL="9525" marR="9525" marT="9525" marB="0" anchor="ctr"/>
                </a:tc>
                <a:tc rowSpan="2">
                  <a:txBody>
                    <a:bodyPr/>
                    <a:lstStyle/>
                    <a:p>
                      <a:pPr algn="ctr" rtl="0" fontAlgn="ctr"/>
                      <a:r>
                        <a:rPr lang="en-US" sz="2000" u="none" strike="noStrike">
                          <a:effectLst/>
                        </a:rPr>
                        <a:t>2020 Public Domain Fee</a:t>
                      </a:r>
                      <a:endParaRPr lang="en-US" sz="20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42939745"/>
                  </a:ext>
                </a:extLst>
              </a:tr>
              <a:tr h="326094">
                <a:tc vMerge="1">
                  <a:txBody>
                    <a:bodyPr/>
                    <a:lstStyle/>
                    <a:p>
                      <a:endParaRPr lang="en-US"/>
                    </a:p>
                  </a:txBody>
                  <a:tcPr/>
                </a:tc>
                <a:tc gridSpan="2">
                  <a:txBody>
                    <a:bodyPr/>
                    <a:lstStyle/>
                    <a:p>
                      <a:pPr algn="ctr" rtl="0" fontAlgn="ctr"/>
                      <a:r>
                        <a:rPr lang="en-US" sz="2000" u="none" strike="noStrike" dirty="0">
                          <a:effectLst/>
                        </a:rPr>
                        <a:t>(total library expenditures)</a:t>
                      </a:r>
                      <a:endParaRPr lang="en-US" sz="20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13377021"/>
                  </a:ext>
                </a:extLst>
              </a:tr>
              <a:tr h="326094">
                <a:tc>
                  <a:txBody>
                    <a:bodyPr/>
                    <a:lstStyle/>
                    <a:p>
                      <a:pPr algn="l" rtl="0" fontAlgn="ctr"/>
                      <a:r>
                        <a:rPr lang="en-US" sz="2000" u="none" strike="noStrike">
                          <a:effectLst/>
                        </a:rPr>
                        <a:t>Tier 1</a:t>
                      </a:r>
                      <a:endParaRPr lang="en-US"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a:effectLst/>
                        </a:rPr>
                        <a:t>NA</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a:effectLst/>
                        </a:rPr>
                        <a:t>$11,599,999 </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a:effectLst/>
                        </a:rPr>
                        <a:t>32</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a:effectLst/>
                        </a:rPr>
                        <a:t>0.67</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t"/>
                      <a:r>
                        <a:rPr lang="en-US" sz="2000" u="none" strike="noStrike">
                          <a:effectLst/>
                        </a:rPr>
                        <a:t>$6,039 </a:t>
                      </a:r>
                      <a:endParaRPr lang="en-US" sz="2000" b="1"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479698639"/>
                  </a:ext>
                </a:extLst>
              </a:tr>
              <a:tr h="326094">
                <a:tc>
                  <a:txBody>
                    <a:bodyPr/>
                    <a:lstStyle/>
                    <a:p>
                      <a:pPr algn="l" rtl="0" fontAlgn="ctr"/>
                      <a:r>
                        <a:rPr lang="en-US" sz="2000" u="none" strike="noStrike">
                          <a:effectLst/>
                        </a:rPr>
                        <a:t>Tier 2</a:t>
                      </a:r>
                      <a:endParaRPr lang="en-US"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a:effectLst/>
                        </a:rPr>
                        <a:t>$11,600,000 </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a:effectLst/>
                        </a:rPr>
                        <a:t>$36,999,999 </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a:effectLst/>
                        </a:rPr>
                        <a:t>98</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a:effectLst/>
                        </a:rPr>
                        <a:t>1.00</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t"/>
                      <a:r>
                        <a:rPr lang="en-US" sz="2000" u="none" strike="noStrike">
                          <a:effectLst/>
                        </a:rPr>
                        <a:t>$9,014 </a:t>
                      </a:r>
                      <a:endParaRPr lang="en-US" sz="2000" b="1"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007051427"/>
                  </a:ext>
                </a:extLst>
              </a:tr>
              <a:tr h="326094">
                <a:tc>
                  <a:txBody>
                    <a:bodyPr/>
                    <a:lstStyle/>
                    <a:p>
                      <a:pPr algn="l" rtl="0" fontAlgn="ctr"/>
                      <a:r>
                        <a:rPr lang="en-US" sz="2000" u="none" strike="noStrike">
                          <a:effectLst/>
                        </a:rPr>
                        <a:t>Tier 3</a:t>
                      </a:r>
                      <a:endParaRPr lang="en-US"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a:effectLst/>
                        </a:rPr>
                        <a:t>$37,000,000 </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a:effectLst/>
                        </a:rPr>
                        <a:t>NA</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a:effectLst/>
                        </a:rPr>
                        <a:t>32</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a:effectLst/>
                        </a:rPr>
                        <a:t>1.33</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t"/>
                      <a:r>
                        <a:rPr lang="en-US" sz="2000" u="none" strike="noStrike" dirty="0">
                          <a:effectLst/>
                        </a:rPr>
                        <a:t>$11,989 </a:t>
                      </a:r>
                      <a:endParaRPr lang="en-US" sz="2000" b="1"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247487493"/>
                  </a:ext>
                </a:extLst>
              </a:tr>
            </a:tbl>
          </a:graphicData>
        </a:graphic>
      </p:graphicFrame>
      <p:sp>
        <p:nvSpPr>
          <p:cNvPr id="4" name="Date Placeholder 3">
            <a:extLst>
              <a:ext uri="{FF2B5EF4-FFF2-40B4-BE49-F238E27FC236}">
                <a16:creationId xmlns:a16="http://schemas.microsoft.com/office/drawing/2014/main" id="{3C0B8ACE-7904-9043-9339-FFE9D3A13825}"/>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36312619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F1033-0F48-B941-B12F-526C5A5D347C}"/>
              </a:ext>
            </a:extLst>
          </p:cNvPr>
          <p:cNvSpPr>
            <a:spLocks noGrp="1"/>
          </p:cNvSpPr>
          <p:nvPr>
            <p:ph type="title"/>
          </p:nvPr>
        </p:nvSpPr>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One Year Change in Fees by Tier</a:t>
            </a:r>
          </a:p>
        </p:txBody>
      </p:sp>
      <p:graphicFrame>
        <p:nvGraphicFramePr>
          <p:cNvPr id="4" name="Content Placeholder 3">
            <a:extLst>
              <a:ext uri="{FF2B5EF4-FFF2-40B4-BE49-F238E27FC236}">
                <a16:creationId xmlns:a16="http://schemas.microsoft.com/office/drawing/2014/main" id="{915CBE78-2B5A-3A40-BB59-756F555724A7}"/>
              </a:ext>
            </a:extLst>
          </p:cNvPr>
          <p:cNvGraphicFramePr>
            <a:graphicFrameLocks noGrp="1"/>
          </p:cNvGraphicFramePr>
          <p:nvPr>
            <p:ph idx="1"/>
            <p:extLst/>
          </p:nvPr>
        </p:nvGraphicFramePr>
        <p:xfrm>
          <a:off x="1065008" y="2225075"/>
          <a:ext cx="6406179" cy="1678331"/>
        </p:xfrm>
        <a:graphic>
          <a:graphicData uri="http://schemas.openxmlformats.org/drawingml/2006/table">
            <a:tbl>
              <a:tblPr firstRow="1" firstCol="1" bandRow="1">
                <a:tableStyleId>{5C22544A-7EE6-4342-B048-85BDC9FD1C3A}</a:tableStyleId>
              </a:tblPr>
              <a:tblGrid>
                <a:gridCol w="2830193">
                  <a:extLst>
                    <a:ext uri="{9D8B030D-6E8A-4147-A177-3AD203B41FA5}">
                      <a16:colId xmlns:a16="http://schemas.microsoft.com/office/drawing/2014/main" val="3024134974"/>
                    </a:ext>
                  </a:extLst>
                </a:gridCol>
                <a:gridCol w="1338604">
                  <a:extLst>
                    <a:ext uri="{9D8B030D-6E8A-4147-A177-3AD203B41FA5}">
                      <a16:colId xmlns:a16="http://schemas.microsoft.com/office/drawing/2014/main" val="3804711683"/>
                    </a:ext>
                  </a:extLst>
                </a:gridCol>
                <a:gridCol w="1147375">
                  <a:extLst>
                    <a:ext uri="{9D8B030D-6E8A-4147-A177-3AD203B41FA5}">
                      <a16:colId xmlns:a16="http://schemas.microsoft.com/office/drawing/2014/main" val="1930278835"/>
                    </a:ext>
                  </a:extLst>
                </a:gridCol>
                <a:gridCol w="1090007">
                  <a:extLst>
                    <a:ext uri="{9D8B030D-6E8A-4147-A177-3AD203B41FA5}">
                      <a16:colId xmlns:a16="http://schemas.microsoft.com/office/drawing/2014/main" val="3761116841"/>
                    </a:ext>
                  </a:extLst>
                </a:gridCol>
              </a:tblGrid>
              <a:tr h="388620">
                <a:tc gridSpan="4">
                  <a:txBody>
                    <a:bodyPr/>
                    <a:lstStyle/>
                    <a:p>
                      <a:pPr rtl="0" fontAlgn="b">
                        <a:spcBef>
                          <a:spcPts val="0"/>
                        </a:spcBef>
                        <a:spcAft>
                          <a:spcPts val="0"/>
                        </a:spcAft>
                      </a:pPr>
                      <a:r>
                        <a:rPr lang="en-US" sz="2100" u="none" strike="noStrike">
                          <a:effectLst/>
                        </a:rPr>
                        <a:t>COMPARISON: Change in Fee 2019-2020</a:t>
                      </a:r>
                      <a:endParaRPr lang="en-US" sz="4100">
                        <a:effectLst/>
                      </a:endParaRPr>
                    </a:p>
                  </a:txBody>
                  <a:tcPr marL="19050" marR="19050" marT="34290" marB="3429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6495065"/>
                  </a:ext>
                </a:extLst>
              </a:tr>
              <a:tr h="512471">
                <a:tc>
                  <a:txBody>
                    <a:bodyPr/>
                    <a:lstStyle/>
                    <a:p>
                      <a:pPr fontAlgn="b"/>
                      <a:br>
                        <a:rPr lang="en-US" sz="1100" dirty="0">
                          <a:effectLst/>
                        </a:rPr>
                      </a:br>
                      <a:endParaRPr lang="en-US" sz="1100" dirty="0">
                        <a:effectLst/>
                      </a:endParaRPr>
                    </a:p>
                  </a:txBody>
                  <a:tcPr marL="19050" marR="19050" marT="34290" marB="34290" anchor="b"/>
                </a:tc>
                <a:tc>
                  <a:txBody>
                    <a:bodyPr/>
                    <a:lstStyle/>
                    <a:p>
                      <a:pPr algn="ctr" rtl="0" fontAlgn="b">
                        <a:spcBef>
                          <a:spcPts val="0"/>
                        </a:spcBef>
                        <a:spcAft>
                          <a:spcPts val="0"/>
                        </a:spcAft>
                      </a:pPr>
                      <a:r>
                        <a:rPr lang="en-US" sz="2400" b="1" u="none" strike="noStrike" dirty="0">
                          <a:effectLst/>
                        </a:rPr>
                        <a:t>Tier 1</a:t>
                      </a:r>
                      <a:endParaRPr lang="en-US" sz="4400" b="1" dirty="0">
                        <a:effectLst/>
                      </a:endParaRPr>
                    </a:p>
                  </a:txBody>
                  <a:tcPr marL="19050" marR="19050" marT="34290" marB="34290" anchor="b"/>
                </a:tc>
                <a:tc>
                  <a:txBody>
                    <a:bodyPr/>
                    <a:lstStyle/>
                    <a:p>
                      <a:pPr algn="ctr" rtl="0" fontAlgn="b">
                        <a:spcBef>
                          <a:spcPts val="0"/>
                        </a:spcBef>
                        <a:spcAft>
                          <a:spcPts val="0"/>
                        </a:spcAft>
                      </a:pPr>
                      <a:r>
                        <a:rPr lang="en-US" sz="2400" b="1" u="none" strike="noStrike" dirty="0">
                          <a:effectLst/>
                        </a:rPr>
                        <a:t>Tier 2</a:t>
                      </a:r>
                      <a:endParaRPr lang="en-US" sz="4400" b="1" dirty="0">
                        <a:effectLst/>
                      </a:endParaRPr>
                    </a:p>
                  </a:txBody>
                  <a:tcPr marL="19050" marR="19050" marT="34290" marB="34290" anchor="b"/>
                </a:tc>
                <a:tc>
                  <a:txBody>
                    <a:bodyPr/>
                    <a:lstStyle/>
                    <a:p>
                      <a:pPr algn="ctr" rtl="0" fontAlgn="b">
                        <a:spcBef>
                          <a:spcPts val="0"/>
                        </a:spcBef>
                        <a:spcAft>
                          <a:spcPts val="0"/>
                        </a:spcAft>
                      </a:pPr>
                      <a:r>
                        <a:rPr lang="en-US" sz="2400" b="1" u="none" strike="noStrike" dirty="0">
                          <a:effectLst/>
                        </a:rPr>
                        <a:t>Tier 3</a:t>
                      </a:r>
                      <a:endParaRPr lang="en-US" sz="4400" b="1" dirty="0">
                        <a:effectLst/>
                      </a:endParaRPr>
                    </a:p>
                  </a:txBody>
                  <a:tcPr marL="19050" marR="19050" marT="34290" marB="34290" anchor="b"/>
                </a:tc>
                <a:extLst>
                  <a:ext uri="{0D108BD9-81ED-4DB2-BD59-A6C34878D82A}">
                    <a16:rowId xmlns:a16="http://schemas.microsoft.com/office/drawing/2014/main" val="3910834461"/>
                  </a:ext>
                </a:extLst>
              </a:tr>
              <a:tr h="388620">
                <a:tc>
                  <a:txBody>
                    <a:bodyPr/>
                    <a:lstStyle/>
                    <a:p>
                      <a:pPr rtl="0" fontAlgn="b">
                        <a:spcBef>
                          <a:spcPts val="0"/>
                        </a:spcBef>
                        <a:spcAft>
                          <a:spcPts val="0"/>
                        </a:spcAft>
                      </a:pPr>
                      <a:r>
                        <a:rPr lang="en-US" sz="2100" u="none" strike="noStrike" dirty="0">
                          <a:effectLst/>
                        </a:rPr>
                        <a:t>AVG member fee +/-</a:t>
                      </a:r>
                      <a:endParaRPr lang="en-US" sz="4100" dirty="0">
                        <a:effectLst/>
                      </a:endParaRPr>
                    </a:p>
                  </a:txBody>
                  <a:tcPr marL="19050" marR="19050" marT="34290" marB="34290" anchor="b"/>
                </a:tc>
                <a:tc>
                  <a:txBody>
                    <a:bodyPr/>
                    <a:lstStyle/>
                    <a:p>
                      <a:pPr algn="r" rtl="0" fontAlgn="b">
                        <a:spcBef>
                          <a:spcPts val="0"/>
                        </a:spcBef>
                        <a:spcAft>
                          <a:spcPts val="0"/>
                        </a:spcAft>
                      </a:pPr>
                      <a:r>
                        <a:rPr lang="en-US" sz="2100" u="none" strike="noStrike">
                          <a:effectLst/>
                        </a:rPr>
                        <a:t>-28.67%</a:t>
                      </a:r>
                      <a:endParaRPr lang="en-US" sz="4100">
                        <a:effectLst/>
                      </a:endParaRPr>
                    </a:p>
                  </a:txBody>
                  <a:tcPr marL="19050" marR="19050" marT="34290" marB="34290" anchor="b"/>
                </a:tc>
                <a:tc>
                  <a:txBody>
                    <a:bodyPr/>
                    <a:lstStyle/>
                    <a:p>
                      <a:pPr algn="r" rtl="0" fontAlgn="b">
                        <a:spcBef>
                          <a:spcPts val="0"/>
                        </a:spcBef>
                        <a:spcAft>
                          <a:spcPts val="0"/>
                        </a:spcAft>
                      </a:pPr>
                      <a:r>
                        <a:rPr lang="en-US" sz="2100" u="none" strike="noStrike">
                          <a:effectLst/>
                        </a:rPr>
                        <a:t>-0.78%</a:t>
                      </a:r>
                      <a:endParaRPr lang="en-US" sz="4100">
                        <a:effectLst/>
                      </a:endParaRPr>
                    </a:p>
                  </a:txBody>
                  <a:tcPr marL="19050" marR="19050" marT="34290" marB="34290" anchor="b"/>
                </a:tc>
                <a:tc>
                  <a:txBody>
                    <a:bodyPr/>
                    <a:lstStyle/>
                    <a:p>
                      <a:pPr algn="r" rtl="0" fontAlgn="b">
                        <a:spcBef>
                          <a:spcPts val="0"/>
                        </a:spcBef>
                        <a:spcAft>
                          <a:spcPts val="0"/>
                        </a:spcAft>
                      </a:pPr>
                      <a:r>
                        <a:rPr lang="en-US" sz="2100" u="none" strike="noStrike">
                          <a:effectLst/>
                        </a:rPr>
                        <a:t>8.99%</a:t>
                      </a:r>
                      <a:endParaRPr lang="en-US" sz="4100">
                        <a:effectLst/>
                      </a:endParaRPr>
                    </a:p>
                  </a:txBody>
                  <a:tcPr marL="19050" marR="19050" marT="34290" marB="34290" anchor="b"/>
                </a:tc>
                <a:extLst>
                  <a:ext uri="{0D108BD9-81ED-4DB2-BD59-A6C34878D82A}">
                    <a16:rowId xmlns:a16="http://schemas.microsoft.com/office/drawing/2014/main" val="4088972939"/>
                  </a:ext>
                </a:extLst>
              </a:tr>
              <a:tr h="388620">
                <a:tc>
                  <a:txBody>
                    <a:bodyPr/>
                    <a:lstStyle/>
                    <a:p>
                      <a:pPr rtl="0" fontAlgn="b">
                        <a:spcBef>
                          <a:spcPts val="0"/>
                        </a:spcBef>
                        <a:spcAft>
                          <a:spcPts val="0"/>
                        </a:spcAft>
                      </a:pPr>
                      <a:r>
                        <a:rPr lang="en-US" sz="2100" u="none" strike="noStrike">
                          <a:effectLst/>
                        </a:rPr>
                        <a:t>MED member fee +/-</a:t>
                      </a:r>
                      <a:endParaRPr lang="en-US" sz="4100">
                        <a:effectLst/>
                      </a:endParaRPr>
                    </a:p>
                  </a:txBody>
                  <a:tcPr marL="19050" marR="19050" marT="34290" marB="34290" anchor="b"/>
                </a:tc>
                <a:tc>
                  <a:txBody>
                    <a:bodyPr/>
                    <a:lstStyle/>
                    <a:p>
                      <a:pPr algn="r" rtl="0" fontAlgn="b">
                        <a:spcBef>
                          <a:spcPts val="0"/>
                        </a:spcBef>
                        <a:spcAft>
                          <a:spcPts val="0"/>
                        </a:spcAft>
                      </a:pPr>
                      <a:r>
                        <a:rPr lang="en-US" sz="2100" u="none" strike="noStrike">
                          <a:effectLst/>
                        </a:rPr>
                        <a:t>-30.03%</a:t>
                      </a:r>
                      <a:endParaRPr lang="en-US" sz="4100">
                        <a:effectLst/>
                      </a:endParaRPr>
                    </a:p>
                  </a:txBody>
                  <a:tcPr marL="19050" marR="19050" marT="34290" marB="34290" anchor="b"/>
                </a:tc>
                <a:tc>
                  <a:txBody>
                    <a:bodyPr/>
                    <a:lstStyle/>
                    <a:p>
                      <a:pPr algn="r" rtl="0" fontAlgn="b">
                        <a:spcBef>
                          <a:spcPts val="0"/>
                        </a:spcBef>
                        <a:spcAft>
                          <a:spcPts val="0"/>
                        </a:spcAft>
                      </a:pPr>
                      <a:r>
                        <a:rPr lang="en-US" sz="2100" u="none" strike="noStrike">
                          <a:effectLst/>
                        </a:rPr>
                        <a:t>-1.44%</a:t>
                      </a:r>
                      <a:endParaRPr lang="en-US" sz="4100">
                        <a:effectLst/>
                      </a:endParaRPr>
                    </a:p>
                  </a:txBody>
                  <a:tcPr marL="19050" marR="19050" marT="34290" marB="34290" anchor="b"/>
                </a:tc>
                <a:tc>
                  <a:txBody>
                    <a:bodyPr/>
                    <a:lstStyle/>
                    <a:p>
                      <a:pPr algn="r" rtl="0" fontAlgn="b">
                        <a:spcBef>
                          <a:spcPts val="0"/>
                        </a:spcBef>
                        <a:spcAft>
                          <a:spcPts val="0"/>
                        </a:spcAft>
                      </a:pPr>
                      <a:r>
                        <a:rPr lang="en-US" sz="2100" u="none" strike="noStrike" dirty="0">
                          <a:effectLst/>
                        </a:rPr>
                        <a:t>8.25%</a:t>
                      </a:r>
                      <a:endParaRPr lang="en-US" sz="4100" dirty="0">
                        <a:effectLst/>
                      </a:endParaRPr>
                    </a:p>
                  </a:txBody>
                  <a:tcPr marL="19050" marR="19050" marT="34290" marB="34290" anchor="b"/>
                </a:tc>
                <a:extLst>
                  <a:ext uri="{0D108BD9-81ED-4DB2-BD59-A6C34878D82A}">
                    <a16:rowId xmlns:a16="http://schemas.microsoft.com/office/drawing/2014/main" val="834747182"/>
                  </a:ext>
                </a:extLst>
              </a:tr>
            </a:tbl>
          </a:graphicData>
        </a:graphic>
      </p:graphicFrame>
      <p:sp>
        <p:nvSpPr>
          <p:cNvPr id="5" name="Rectangle 1">
            <a:extLst>
              <a:ext uri="{FF2B5EF4-FFF2-40B4-BE49-F238E27FC236}">
                <a16:creationId xmlns:a16="http://schemas.microsoft.com/office/drawing/2014/main" id="{6C4DCF17-E84E-F74C-A189-9216871CD7FE}"/>
              </a:ext>
            </a:extLst>
          </p:cNvPr>
          <p:cNvSpPr>
            <a:spLocks noChangeArrowheads="1"/>
          </p:cNvSpPr>
          <p:nvPr/>
        </p:nvSpPr>
        <p:spPr bwMode="auto">
          <a:xfrm>
            <a:off x="1" y="337878"/>
            <a:ext cx="138564" cy="1038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br>
              <a:rPr lang="en-US" altLang="en-US" sz="2100">
                <a:latin typeface="Arial" panose="020B0604020202020204" pitchFamily="34" charset="0"/>
              </a:rPr>
            </a:br>
            <a:endParaRPr lang="en-US" altLang="en-US" sz="2100">
              <a:latin typeface="Arial" panose="020B0604020202020204" pitchFamily="34" charset="0"/>
            </a:endParaRPr>
          </a:p>
          <a:p>
            <a:pPr defTabSz="685800" eaLnBrk="0" fontAlgn="base" hangingPunct="0">
              <a:spcBef>
                <a:spcPct val="0"/>
              </a:spcBef>
              <a:spcAft>
                <a:spcPct val="0"/>
              </a:spcAft>
            </a:pPr>
            <a:endParaRPr lang="en-US" altLang="en-US" sz="2100">
              <a:latin typeface="Arial" panose="020B0604020202020204" pitchFamily="34" charset="0"/>
            </a:endParaRPr>
          </a:p>
        </p:txBody>
      </p:sp>
      <p:sp>
        <p:nvSpPr>
          <p:cNvPr id="3" name="Date Placeholder 2">
            <a:extLst>
              <a:ext uri="{FF2B5EF4-FFF2-40B4-BE49-F238E27FC236}">
                <a16:creationId xmlns:a16="http://schemas.microsoft.com/office/drawing/2014/main" id="{F735138C-E4A6-564F-A49E-387E49ADFA5F}"/>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22250726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145"/>
          <p:cNvSpPr txBox="1">
            <a:spLocks noGrp="1"/>
          </p:cNvSpPr>
          <p:nvPr>
            <p:ph type="title"/>
          </p:nvPr>
        </p:nvSpPr>
        <p:spPr>
          <a:prstGeom prst="rect">
            <a:avLst/>
          </a:prstGeom>
        </p:spPr>
        <p:txBody>
          <a:bodyPr spcFirstLastPara="1" vert="horz" wrap="square" lIns="91425" tIns="91425" rIns="91425" bIns="91425" rtlCol="0" anchor="t" anchorCtr="0">
            <a:noAutofit/>
          </a:bodyPr>
          <a:lstStyle/>
          <a:p>
            <a:r>
              <a:rPr lang="en" dirty="0"/>
              <a:t>2020 Fee Analysis	</a:t>
            </a:r>
            <a:endParaRPr dirty="0"/>
          </a:p>
        </p:txBody>
      </p:sp>
      <p:sp>
        <p:nvSpPr>
          <p:cNvPr id="748" name="Google Shape;748;p145"/>
          <p:cNvSpPr txBox="1">
            <a:spLocks noGrp="1"/>
          </p:cNvSpPr>
          <p:nvPr>
            <p:ph idx="1"/>
          </p:nvPr>
        </p:nvSpPr>
        <p:spPr>
          <a:prstGeom prst="rect">
            <a:avLst/>
          </a:prstGeom>
        </p:spPr>
        <p:txBody>
          <a:bodyPr spcFirstLastPara="1" vert="horz" wrap="square" lIns="91425" tIns="91425" rIns="91425" bIns="91425" rtlCol="0" anchor="t" anchorCtr="0">
            <a:noAutofit/>
          </a:bodyPr>
          <a:lstStyle/>
          <a:p>
            <a:pPr marL="0" indent="0">
              <a:buClr>
                <a:schemeClr val="dk1"/>
              </a:buClr>
              <a:buSzPts val="1100"/>
              <a:buNone/>
            </a:pPr>
            <a:r>
              <a:rPr lang="en" dirty="0">
                <a:latin typeface="Calibri"/>
                <a:ea typeface="Calibri"/>
                <a:cs typeface="Calibri"/>
                <a:sym typeface="Calibri"/>
              </a:rPr>
              <a:t>One-year cha</a:t>
            </a:r>
            <a:r>
              <a:rPr lang="en-US" dirty="0">
                <a:latin typeface="Calibri"/>
                <a:ea typeface="Calibri"/>
                <a:cs typeface="Calibri"/>
                <a:sym typeface="Calibri"/>
              </a:rPr>
              <a:t>ng</a:t>
            </a:r>
            <a:r>
              <a:rPr lang="en" dirty="0">
                <a:latin typeface="Calibri"/>
                <a:ea typeface="Calibri"/>
                <a:cs typeface="Calibri"/>
                <a:sym typeface="Calibri"/>
              </a:rPr>
              <a:t>e in member fees: </a:t>
            </a:r>
          </a:p>
          <a:p>
            <a:pPr marL="292600" lvl="1" indent="0">
              <a:buClr>
                <a:schemeClr val="dk1"/>
              </a:buClr>
              <a:buSzPts val="1100"/>
              <a:buNone/>
            </a:pPr>
            <a:r>
              <a:rPr lang="en-US" sz="2000" b="1" dirty="0">
                <a:ea typeface="Calibri"/>
                <a:cs typeface="Calibri"/>
                <a:sym typeface="Calibri"/>
              </a:rPr>
              <a:t>Average fee change:  	-4.52%</a:t>
            </a:r>
            <a:endParaRPr lang="en-US" sz="2000" dirty="0">
              <a:ea typeface="Calibri"/>
              <a:cs typeface="Calibri"/>
              <a:sym typeface="Calibri"/>
            </a:endParaRPr>
          </a:p>
          <a:p>
            <a:pPr marL="292600" lvl="1" indent="0">
              <a:buClr>
                <a:schemeClr val="dk1"/>
              </a:buClr>
              <a:buSzPts val="1100"/>
              <a:buNone/>
            </a:pPr>
            <a:r>
              <a:rPr lang="en-US" sz="2000" b="1" dirty="0">
                <a:ea typeface="Calibri"/>
                <a:cs typeface="Calibri"/>
                <a:sym typeface="Calibri"/>
              </a:rPr>
              <a:t>Median  fee change:  	-1.41%</a:t>
            </a:r>
            <a:endParaRPr lang="en" sz="2400" dirty="0">
              <a:latin typeface="Calibri"/>
              <a:ea typeface="Calibri"/>
              <a:cs typeface="Calibri"/>
              <a:sym typeface="Calibri"/>
            </a:endParaRPr>
          </a:p>
          <a:p>
            <a:pPr marL="0" indent="0">
              <a:buClr>
                <a:schemeClr val="dk1"/>
              </a:buClr>
              <a:buSzPts val="1100"/>
              <a:buNone/>
            </a:pPr>
            <a:r>
              <a:rPr lang="en" dirty="0">
                <a:latin typeface="Calibri"/>
                <a:ea typeface="Calibri"/>
                <a:cs typeface="Calibri"/>
                <a:sym typeface="Calibri"/>
              </a:rPr>
              <a:t>Total fees assessed to returning members will increase by 6.83%</a:t>
            </a:r>
          </a:p>
          <a:p>
            <a:pPr marL="0" indent="0">
              <a:buClr>
                <a:schemeClr val="dk1"/>
              </a:buClr>
              <a:buSzPts val="1100"/>
              <a:buNone/>
            </a:pPr>
            <a:r>
              <a:rPr lang="en-US" dirty="0">
                <a:latin typeface="Calibri"/>
                <a:ea typeface="Calibri"/>
                <a:cs typeface="Calibri"/>
                <a:sym typeface="Calibri"/>
              </a:rPr>
              <a:t>Why do average fees go down when total revenue and costs go up?</a:t>
            </a:r>
          </a:p>
          <a:p>
            <a:pPr lvl="1">
              <a:buClr>
                <a:schemeClr val="dk1"/>
              </a:buClr>
              <a:buSzPts val="1100"/>
            </a:pPr>
            <a:r>
              <a:rPr lang="en-US" dirty="0">
                <a:latin typeface="Calibri"/>
                <a:ea typeface="Calibri"/>
                <a:cs typeface="Calibri"/>
                <a:sym typeface="Calibri"/>
              </a:rPr>
              <a:t>Addition of 13 new members</a:t>
            </a:r>
          </a:p>
          <a:p>
            <a:pPr lvl="1">
              <a:buClr>
                <a:schemeClr val="dk1"/>
              </a:buClr>
              <a:buSzPts val="1100"/>
            </a:pPr>
            <a:r>
              <a:rPr lang="en-US" dirty="0">
                <a:latin typeface="Calibri"/>
                <a:ea typeface="Calibri"/>
                <a:cs typeface="Calibri"/>
                <a:sym typeface="Calibri"/>
              </a:rPr>
              <a:t>Counting R1s in System members 6 more institutions assessed the PD fee.</a:t>
            </a:r>
          </a:p>
        </p:txBody>
      </p:sp>
      <p:sp>
        <p:nvSpPr>
          <p:cNvPr id="2" name="Date Placeholder 1">
            <a:extLst>
              <a:ext uri="{FF2B5EF4-FFF2-40B4-BE49-F238E27FC236}">
                <a16:creationId xmlns:a16="http://schemas.microsoft.com/office/drawing/2014/main" id="{6178F2FA-5966-BB43-B1AA-43ED466F7D8C}"/>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18362245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139"/>
          <p:cNvSpPr txBox="1">
            <a:spLocks noGrp="1"/>
          </p:cNvSpPr>
          <p:nvPr>
            <p:ph type="title"/>
          </p:nvPr>
        </p:nvSpPr>
        <p:spPr>
          <a:prstGeom prst="rect">
            <a:avLst/>
          </a:prstGeom>
        </p:spPr>
        <p:txBody>
          <a:bodyPr spcFirstLastPara="1" vert="horz" wrap="square" lIns="91425" tIns="91425" rIns="91425" bIns="91425" rtlCol="0" anchor="t" anchorCtr="0">
            <a:noAutofit/>
          </a:bodyPr>
          <a:lstStyle/>
          <a:p>
            <a:br>
              <a:rPr lang="en" dirty="0"/>
            </a:br>
            <a:r>
              <a:rPr lang="en" dirty="0"/>
              <a:t>Budget Approval Process</a:t>
            </a:r>
            <a:endParaRPr dirty="0"/>
          </a:p>
        </p:txBody>
      </p:sp>
      <p:sp>
        <p:nvSpPr>
          <p:cNvPr id="712" name="Google Shape;712;p139"/>
          <p:cNvSpPr txBox="1">
            <a:spLocks noGrp="1"/>
          </p:cNvSpPr>
          <p:nvPr>
            <p:ph idx="1"/>
          </p:nvPr>
        </p:nvSpPr>
        <p:spPr>
          <a:prstGeom prst="rect">
            <a:avLst/>
          </a:prstGeom>
        </p:spPr>
        <p:txBody>
          <a:bodyPr spcFirstLastPara="1" vert="horz" wrap="square" lIns="91425" tIns="91425" rIns="91425" bIns="91425" rtlCol="0" anchor="t" anchorCtr="0">
            <a:noAutofit/>
          </a:bodyPr>
          <a:lstStyle/>
          <a:p>
            <a:pPr marL="0" indent="0">
              <a:buNone/>
            </a:pPr>
            <a:r>
              <a:rPr lang="en" sz="2000" dirty="0">
                <a:ea typeface="Calibri"/>
                <a:cs typeface="Calibri"/>
                <a:sym typeface="Calibri"/>
              </a:rPr>
              <a:t>The budget for the following year is prepared by the Executive Director, then reviewed and approved by the Board.</a:t>
            </a:r>
          </a:p>
          <a:p>
            <a:pPr marL="0" indent="0">
              <a:buNone/>
            </a:pPr>
            <a:r>
              <a:rPr lang="en" sz="2000" dirty="0">
                <a:latin typeface="Calibri"/>
                <a:ea typeface="Calibri"/>
                <a:cs typeface="Calibri"/>
                <a:sym typeface="Calibri"/>
              </a:rPr>
              <a:t>HathiTrust members review and vote to approve “the total of the budget of HathiTrust and the total amount of dues, fees or other charges.”</a:t>
            </a:r>
            <a:endParaRPr sz="2000" dirty="0">
              <a:latin typeface="Calibri"/>
              <a:ea typeface="Calibri"/>
              <a:cs typeface="Calibri"/>
              <a:sym typeface="Calibri"/>
            </a:endParaRPr>
          </a:p>
          <a:p>
            <a:pPr marL="0" indent="0">
              <a:buNone/>
            </a:pPr>
            <a:r>
              <a:rPr lang="en" sz="2000" dirty="0">
                <a:latin typeface="Calibri"/>
                <a:ea typeface="Calibri"/>
                <a:cs typeface="Calibri"/>
                <a:sym typeface="Calibri"/>
              </a:rPr>
              <a:t>Approval requires a simple majority of weighted votes. </a:t>
            </a:r>
            <a:endParaRPr sz="2000" dirty="0">
              <a:latin typeface="Calibri"/>
              <a:ea typeface="Calibri"/>
              <a:cs typeface="Calibri"/>
              <a:sym typeface="Calibri"/>
            </a:endParaRPr>
          </a:p>
          <a:p>
            <a:pPr marL="0" indent="0">
              <a:buClr>
                <a:schemeClr val="dk1"/>
              </a:buClr>
              <a:buSzPts val="1100"/>
              <a:buNone/>
            </a:pPr>
            <a:r>
              <a:rPr lang="en" sz="2000" dirty="0">
                <a:solidFill>
                  <a:schemeClr val="dk1"/>
                </a:solidFill>
                <a:latin typeface="Calibri"/>
                <a:ea typeface="Calibri"/>
                <a:cs typeface="Calibri"/>
                <a:sym typeface="Calibri"/>
              </a:rPr>
              <a:t>Electronic ballot and 2020 budget report has been sent to all member representatives.  Voting opened on October 21; </a:t>
            </a:r>
            <a:r>
              <a:rPr lang="en" sz="2000" dirty="0">
                <a:latin typeface="Calibri"/>
                <a:ea typeface="Calibri"/>
                <a:cs typeface="Calibri"/>
                <a:sym typeface="Calibri"/>
              </a:rPr>
              <a:t>closes at 11:59 ET (US) Nov. 11, 2019.</a:t>
            </a:r>
            <a:endParaRPr sz="2000" dirty="0">
              <a:latin typeface="Calibri"/>
              <a:ea typeface="Calibri"/>
              <a:cs typeface="Calibri"/>
              <a:sym typeface="Calibri"/>
            </a:endParaRPr>
          </a:p>
          <a:p>
            <a:pPr marL="0" indent="0">
              <a:buNone/>
            </a:pPr>
            <a:endParaRPr sz="2000" dirty="0">
              <a:latin typeface="Calibri"/>
              <a:ea typeface="Calibri"/>
              <a:cs typeface="Calibri"/>
              <a:sym typeface="Calibri"/>
            </a:endParaRPr>
          </a:p>
          <a:p>
            <a:pPr marL="0" indent="0">
              <a:buNone/>
            </a:pPr>
            <a:endParaRPr sz="1800" dirty="0">
              <a:latin typeface="Calibri"/>
              <a:ea typeface="Calibri"/>
              <a:cs typeface="Calibri"/>
              <a:sym typeface="Calibri"/>
            </a:endParaRPr>
          </a:p>
        </p:txBody>
      </p:sp>
      <p:sp>
        <p:nvSpPr>
          <p:cNvPr id="2" name="Date Placeholder 1">
            <a:extLst>
              <a:ext uri="{FF2B5EF4-FFF2-40B4-BE49-F238E27FC236}">
                <a16:creationId xmlns:a16="http://schemas.microsoft.com/office/drawing/2014/main" id="{0F7D5D5B-9BFD-B542-BF00-340F196CE585}"/>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18543879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94"/>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lvl="0"/>
            <a:r>
              <a:rPr lang="en" dirty="0"/>
              <a:t>Program Steering Committee </a:t>
            </a:r>
            <a:endParaRPr dirty="0"/>
          </a:p>
        </p:txBody>
      </p:sp>
      <p:sp>
        <p:nvSpPr>
          <p:cNvPr id="416" name="Google Shape;416;p94"/>
          <p:cNvSpPr txBox="1">
            <a:spLocks noGrp="1"/>
          </p:cNvSpPr>
          <p:nvPr>
            <p:ph idx="1"/>
          </p:nvPr>
        </p:nvSpPr>
        <p:spPr>
          <a:xfrm>
            <a:off x="822960" y="1845734"/>
            <a:ext cx="7543800" cy="4184951"/>
          </a:xfrm>
          <a:prstGeom prst="rect">
            <a:avLst/>
          </a:prstGeom>
        </p:spPr>
        <p:txBody>
          <a:bodyPr spcFirstLastPara="1" vert="horz" wrap="square" lIns="91425" tIns="91425" rIns="91425" bIns="91425" rtlCol="0" anchor="t" anchorCtr="0">
            <a:noAutofit/>
          </a:bodyPr>
          <a:lstStyle/>
          <a:p>
            <a:pPr marL="0" indent="0">
              <a:spcBef>
                <a:spcPts val="0"/>
              </a:spcBef>
              <a:buNone/>
            </a:pPr>
            <a:r>
              <a:rPr lang="en" sz="1600" dirty="0">
                <a:solidFill>
                  <a:srgbClr val="333333"/>
                </a:solidFill>
                <a:latin typeface="Calibri"/>
                <a:ea typeface="Calibri"/>
                <a:cs typeface="Calibri"/>
                <a:sym typeface="Calibri"/>
              </a:rPr>
              <a:t>Daniel Dollar, Yale University</a:t>
            </a:r>
            <a:endParaRPr lang="en-US" sz="1600" dirty="0">
              <a:solidFill>
                <a:srgbClr val="333333"/>
              </a:solidFill>
              <a:latin typeface="Calibri"/>
              <a:ea typeface="Calibri"/>
              <a:cs typeface="Calibri"/>
              <a:sym typeface="Calibri"/>
            </a:endParaRPr>
          </a:p>
          <a:p>
            <a:pPr marL="0" indent="0">
              <a:spcBef>
                <a:spcPts val="600"/>
              </a:spcBef>
              <a:buNone/>
            </a:pPr>
            <a:r>
              <a:rPr lang="en-US" sz="1600" dirty="0">
                <a:solidFill>
                  <a:srgbClr val="333333"/>
                </a:solidFill>
                <a:latin typeface="Calibri"/>
                <a:ea typeface="Calibri"/>
                <a:cs typeface="Calibri"/>
                <a:sym typeface="Calibri"/>
              </a:rPr>
              <a:t>Maria </a:t>
            </a:r>
            <a:r>
              <a:rPr lang="en-US" sz="1600" dirty="0" err="1">
                <a:solidFill>
                  <a:srgbClr val="333333"/>
                </a:solidFill>
                <a:latin typeface="Calibri"/>
                <a:ea typeface="Calibri"/>
                <a:cs typeface="Calibri"/>
                <a:sym typeface="Calibri"/>
              </a:rPr>
              <a:t>Estorino</a:t>
            </a:r>
            <a:r>
              <a:rPr lang="en-US" sz="1600" dirty="0">
                <a:solidFill>
                  <a:srgbClr val="333333"/>
                </a:solidFill>
                <a:latin typeface="Calibri"/>
                <a:ea typeface="Calibri"/>
                <a:cs typeface="Calibri"/>
                <a:sym typeface="Calibri"/>
              </a:rPr>
              <a:t>, University of North Carolina at Chapel Hill</a:t>
            </a:r>
          </a:p>
          <a:p>
            <a:pPr marL="0" indent="0">
              <a:spcBef>
                <a:spcPts val="600"/>
              </a:spcBef>
              <a:buNone/>
            </a:pPr>
            <a:r>
              <a:rPr lang="en-US" sz="1600" dirty="0">
                <a:solidFill>
                  <a:srgbClr val="333333"/>
                </a:solidFill>
                <a:latin typeface="Calibri"/>
                <a:ea typeface="Calibri"/>
                <a:cs typeface="Calibri"/>
                <a:sym typeface="Calibri"/>
              </a:rPr>
              <a:t>Sharon </a:t>
            </a:r>
            <a:r>
              <a:rPr lang="en-US" sz="1600" dirty="0" err="1">
                <a:solidFill>
                  <a:srgbClr val="333333"/>
                </a:solidFill>
                <a:latin typeface="Calibri"/>
                <a:ea typeface="Calibri"/>
                <a:cs typeface="Calibri"/>
                <a:sym typeface="Calibri"/>
              </a:rPr>
              <a:t>Farb</a:t>
            </a:r>
            <a:r>
              <a:rPr lang="en-US" sz="1600" dirty="0">
                <a:solidFill>
                  <a:srgbClr val="333333"/>
                </a:solidFill>
                <a:latin typeface="Calibri"/>
                <a:ea typeface="Calibri"/>
                <a:cs typeface="Calibri"/>
                <a:sym typeface="Calibri"/>
              </a:rPr>
              <a:t>, University of California, Los Angeles</a:t>
            </a:r>
          </a:p>
          <a:p>
            <a:pPr marL="0" indent="0">
              <a:spcBef>
                <a:spcPts val="600"/>
              </a:spcBef>
              <a:buNone/>
            </a:pPr>
            <a:r>
              <a:rPr lang="en-US" sz="1600" dirty="0">
                <a:solidFill>
                  <a:srgbClr val="333333"/>
                </a:solidFill>
                <a:latin typeface="Calibri"/>
                <a:ea typeface="Calibri"/>
                <a:cs typeface="Calibri"/>
                <a:sym typeface="Calibri"/>
              </a:rPr>
              <a:t>Mike Furlough, </a:t>
            </a:r>
            <a:r>
              <a:rPr lang="en-US" sz="1600" dirty="0" err="1">
                <a:solidFill>
                  <a:srgbClr val="333333"/>
                </a:solidFill>
                <a:latin typeface="Calibri"/>
                <a:ea typeface="Calibri"/>
                <a:cs typeface="Calibri"/>
                <a:sym typeface="Calibri"/>
              </a:rPr>
              <a:t>HathiTrust</a:t>
            </a:r>
            <a:r>
              <a:rPr lang="en-US" sz="1600" dirty="0">
                <a:solidFill>
                  <a:srgbClr val="333333"/>
                </a:solidFill>
                <a:latin typeface="Calibri"/>
                <a:ea typeface="Calibri"/>
                <a:cs typeface="Calibri"/>
                <a:sym typeface="Calibri"/>
              </a:rPr>
              <a:t> (ex officio)</a:t>
            </a:r>
          </a:p>
          <a:p>
            <a:pPr marL="0" indent="0">
              <a:spcBef>
                <a:spcPts val="600"/>
              </a:spcBef>
              <a:buNone/>
            </a:pPr>
            <a:r>
              <a:rPr lang="en" sz="1600" dirty="0">
                <a:solidFill>
                  <a:srgbClr val="333333"/>
                </a:solidFill>
                <a:latin typeface="Calibri"/>
                <a:ea typeface="Calibri"/>
                <a:cs typeface="Calibri"/>
                <a:sym typeface="Calibri"/>
              </a:rPr>
              <a:t>Joseph Hafner, McGill University</a:t>
            </a:r>
            <a:endParaRPr sz="1600" dirty="0">
              <a:solidFill>
                <a:srgbClr val="333333"/>
              </a:solidFill>
              <a:latin typeface="Calibri"/>
              <a:ea typeface="Calibri"/>
              <a:cs typeface="Calibri"/>
              <a:sym typeface="Calibri"/>
            </a:endParaRPr>
          </a:p>
          <a:p>
            <a:pPr marL="0" indent="0">
              <a:spcBef>
                <a:spcPts val="600"/>
              </a:spcBef>
              <a:buNone/>
            </a:pPr>
            <a:r>
              <a:rPr lang="en" sz="1600" dirty="0">
                <a:solidFill>
                  <a:srgbClr val="333333"/>
                </a:solidFill>
                <a:latin typeface="Calibri"/>
                <a:ea typeface="Calibri"/>
                <a:cs typeface="Calibri"/>
                <a:sym typeface="Calibri"/>
              </a:rPr>
              <a:t>Anne Houston, Lafayette College</a:t>
            </a:r>
            <a:endParaRPr sz="1600" dirty="0">
              <a:solidFill>
                <a:srgbClr val="333333"/>
              </a:solidFill>
              <a:latin typeface="Calibri"/>
              <a:ea typeface="Calibri"/>
              <a:cs typeface="Calibri"/>
              <a:sym typeface="Calibri"/>
            </a:endParaRPr>
          </a:p>
          <a:p>
            <a:pPr marL="0" indent="0">
              <a:spcBef>
                <a:spcPts val="600"/>
              </a:spcBef>
              <a:buNone/>
            </a:pPr>
            <a:r>
              <a:rPr lang="en-US" sz="1600" dirty="0">
                <a:solidFill>
                  <a:srgbClr val="333333"/>
                </a:solidFill>
                <a:latin typeface="Calibri"/>
                <a:ea typeface="Calibri"/>
                <a:cs typeface="Calibri"/>
                <a:sym typeface="Calibri"/>
              </a:rPr>
              <a:t>Harish </a:t>
            </a:r>
            <a:r>
              <a:rPr lang="en-US" sz="1600" dirty="0" err="1">
                <a:solidFill>
                  <a:srgbClr val="333333"/>
                </a:solidFill>
                <a:latin typeface="Calibri"/>
                <a:ea typeface="Calibri"/>
                <a:cs typeface="Calibri"/>
                <a:sym typeface="Calibri"/>
              </a:rPr>
              <a:t>Maringanti</a:t>
            </a:r>
            <a:r>
              <a:rPr lang="en-US" sz="1600" dirty="0">
                <a:solidFill>
                  <a:srgbClr val="333333"/>
                </a:solidFill>
                <a:latin typeface="Calibri"/>
                <a:ea typeface="Calibri"/>
                <a:cs typeface="Calibri"/>
                <a:sym typeface="Calibri"/>
              </a:rPr>
              <a:t>, University of Utah</a:t>
            </a:r>
            <a:endParaRPr sz="1600" dirty="0">
              <a:solidFill>
                <a:srgbClr val="333333"/>
              </a:solidFill>
              <a:latin typeface="Calibri"/>
              <a:ea typeface="Calibri"/>
              <a:cs typeface="Calibri"/>
              <a:sym typeface="Calibri"/>
            </a:endParaRPr>
          </a:p>
          <a:p>
            <a:pPr marL="0" indent="0">
              <a:spcBef>
                <a:spcPts val="600"/>
              </a:spcBef>
              <a:buNone/>
            </a:pPr>
            <a:r>
              <a:rPr lang="en" sz="1600" dirty="0">
                <a:solidFill>
                  <a:srgbClr val="333333"/>
                </a:solidFill>
                <a:latin typeface="Calibri"/>
                <a:ea typeface="Calibri"/>
                <a:cs typeface="Calibri"/>
                <a:sym typeface="Calibri"/>
              </a:rPr>
              <a:t>Sandra McIntyre, HathiTrust </a:t>
            </a:r>
            <a:r>
              <a:rPr lang="en-US" sz="1600" dirty="0">
                <a:solidFill>
                  <a:srgbClr val="333333"/>
                </a:solidFill>
                <a:ea typeface="Calibri"/>
                <a:cs typeface="Calibri"/>
                <a:sym typeface="Calibri"/>
              </a:rPr>
              <a:t>(ex officio)</a:t>
            </a:r>
            <a:endParaRPr lang="en" sz="1600" dirty="0">
              <a:solidFill>
                <a:srgbClr val="333333"/>
              </a:solidFill>
              <a:latin typeface="Calibri"/>
              <a:ea typeface="Calibri"/>
              <a:cs typeface="Calibri"/>
              <a:sym typeface="Calibri"/>
            </a:endParaRPr>
          </a:p>
          <a:p>
            <a:pPr marL="0" indent="0">
              <a:spcBef>
                <a:spcPts val="600"/>
              </a:spcBef>
              <a:buNone/>
            </a:pPr>
            <a:r>
              <a:rPr lang="en" sz="1600" dirty="0">
                <a:solidFill>
                  <a:srgbClr val="333333"/>
                </a:solidFill>
                <a:latin typeface="Calibri"/>
                <a:ea typeface="Calibri"/>
                <a:cs typeface="Calibri"/>
                <a:sym typeface="Calibri"/>
              </a:rPr>
              <a:t>Carmelita Pickett, University of Virginia</a:t>
            </a:r>
          </a:p>
          <a:p>
            <a:pPr marL="0" indent="0">
              <a:spcBef>
                <a:spcPts val="600"/>
              </a:spcBef>
              <a:buNone/>
            </a:pPr>
            <a:r>
              <a:rPr lang="en" sz="1600" dirty="0">
                <a:solidFill>
                  <a:srgbClr val="333333"/>
                </a:solidFill>
                <a:latin typeface="Calibri"/>
                <a:ea typeface="Calibri"/>
                <a:cs typeface="Calibri"/>
                <a:sym typeface="Calibri"/>
              </a:rPr>
              <a:t>Barbara </a:t>
            </a:r>
            <a:r>
              <a:rPr lang="en" sz="1600" dirty="0" err="1">
                <a:solidFill>
                  <a:srgbClr val="333333"/>
                </a:solidFill>
                <a:latin typeface="Calibri"/>
                <a:ea typeface="Calibri"/>
                <a:cs typeface="Calibri"/>
                <a:sym typeface="Calibri"/>
              </a:rPr>
              <a:t>Rockenbach</a:t>
            </a:r>
            <a:r>
              <a:rPr lang="en" sz="1600" dirty="0">
                <a:solidFill>
                  <a:srgbClr val="333333"/>
                </a:solidFill>
                <a:latin typeface="Calibri"/>
                <a:ea typeface="Calibri"/>
                <a:cs typeface="Calibri"/>
                <a:sym typeface="Calibri"/>
              </a:rPr>
              <a:t>, Columbia University</a:t>
            </a:r>
            <a:endParaRPr sz="1600" dirty="0">
              <a:solidFill>
                <a:srgbClr val="333333"/>
              </a:solidFill>
              <a:latin typeface="Calibri"/>
              <a:ea typeface="Calibri"/>
              <a:cs typeface="Calibri"/>
              <a:sym typeface="Calibri"/>
            </a:endParaRPr>
          </a:p>
          <a:p>
            <a:pPr marL="0" indent="0">
              <a:spcBef>
                <a:spcPts val="600"/>
              </a:spcBef>
              <a:buNone/>
            </a:pPr>
            <a:r>
              <a:rPr lang="en" sz="1600" dirty="0">
                <a:solidFill>
                  <a:srgbClr val="333333"/>
                </a:solidFill>
                <a:latin typeface="Calibri"/>
                <a:ea typeface="Calibri"/>
                <a:cs typeface="Calibri"/>
                <a:sym typeface="Calibri"/>
              </a:rPr>
              <a:t>Sarah Shreeves, University of Arizona</a:t>
            </a:r>
            <a:endParaRPr sz="1600" dirty="0">
              <a:solidFill>
                <a:srgbClr val="333333"/>
              </a:solidFill>
              <a:latin typeface="Calibri"/>
              <a:ea typeface="Calibri"/>
              <a:cs typeface="Calibri"/>
              <a:sym typeface="Calibri"/>
            </a:endParaRPr>
          </a:p>
          <a:p>
            <a:pPr marL="0" indent="0">
              <a:spcBef>
                <a:spcPts val="600"/>
              </a:spcBef>
              <a:buNone/>
            </a:pPr>
            <a:r>
              <a:rPr lang="en" sz="1600" dirty="0">
                <a:solidFill>
                  <a:srgbClr val="333333"/>
                </a:solidFill>
                <a:latin typeface="Calibri"/>
                <a:ea typeface="Calibri"/>
                <a:cs typeface="Calibri"/>
                <a:sym typeface="Calibri"/>
              </a:rPr>
              <a:t>Michael </a:t>
            </a:r>
            <a:r>
              <a:rPr lang="en" sz="1600" dirty="0" err="1">
                <a:solidFill>
                  <a:srgbClr val="333333"/>
                </a:solidFill>
                <a:latin typeface="Calibri"/>
                <a:ea typeface="Calibri"/>
                <a:cs typeface="Calibri"/>
                <a:sym typeface="Calibri"/>
              </a:rPr>
              <a:t>Stoller</a:t>
            </a:r>
            <a:r>
              <a:rPr lang="en" sz="1600" dirty="0">
                <a:solidFill>
                  <a:srgbClr val="333333"/>
                </a:solidFill>
                <a:latin typeface="Calibri"/>
                <a:ea typeface="Calibri"/>
                <a:cs typeface="Calibri"/>
                <a:sym typeface="Calibri"/>
              </a:rPr>
              <a:t>, New York University</a:t>
            </a:r>
            <a:endParaRPr sz="1600" dirty="0">
              <a:solidFill>
                <a:srgbClr val="333333"/>
              </a:solidFill>
              <a:latin typeface="Calibri"/>
              <a:ea typeface="Calibri"/>
              <a:cs typeface="Calibri"/>
              <a:sym typeface="Calibri"/>
            </a:endParaRPr>
          </a:p>
          <a:p>
            <a:pPr marL="0" indent="0">
              <a:spcBef>
                <a:spcPts val="600"/>
              </a:spcBef>
              <a:buNone/>
            </a:pPr>
            <a:r>
              <a:rPr lang="en" sz="1600" dirty="0">
                <a:solidFill>
                  <a:srgbClr val="333333"/>
                </a:solidFill>
                <a:latin typeface="Calibri"/>
                <a:ea typeface="Calibri"/>
                <a:cs typeface="Calibri"/>
                <a:sym typeface="Calibri"/>
              </a:rPr>
              <a:t>Karla </a:t>
            </a:r>
            <a:r>
              <a:rPr lang="en" sz="1600" dirty="0" err="1">
                <a:solidFill>
                  <a:srgbClr val="333333"/>
                </a:solidFill>
                <a:latin typeface="Calibri"/>
                <a:ea typeface="Calibri"/>
                <a:cs typeface="Calibri"/>
                <a:sym typeface="Calibri"/>
              </a:rPr>
              <a:t>Strieb</a:t>
            </a:r>
            <a:r>
              <a:rPr lang="en" sz="1600" dirty="0">
                <a:solidFill>
                  <a:srgbClr val="333333"/>
                </a:solidFill>
                <a:latin typeface="Calibri"/>
                <a:ea typeface="Calibri"/>
                <a:cs typeface="Calibri"/>
                <a:sym typeface="Calibri"/>
              </a:rPr>
              <a:t>, The Ohio State University (Chair)</a:t>
            </a:r>
            <a:endParaRPr sz="1600" dirty="0">
              <a:solidFill>
                <a:srgbClr val="333333"/>
              </a:solidFill>
              <a:latin typeface="Calibri"/>
              <a:ea typeface="Calibri"/>
              <a:cs typeface="Calibri"/>
              <a:sym typeface="Calibri"/>
            </a:endParaRPr>
          </a:p>
          <a:p>
            <a:pPr marL="0" indent="0">
              <a:spcBef>
                <a:spcPts val="600"/>
              </a:spcBef>
              <a:buNone/>
            </a:pPr>
            <a:r>
              <a:rPr lang="en" sz="1600" dirty="0" err="1">
                <a:solidFill>
                  <a:srgbClr val="333333"/>
                </a:solidFill>
                <a:latin typeface="Calibri"/>
                <a:ea typeface="Calibri"/>
                <a:cs typeface="Calibri"/>
                <a:sym typeface="Calibri"/>
              </a:rPr>
              <a:t>Evviva</a:t>
            </a:r>
            <a:r>
              <a:rPr lang="en" sz="1600" dirty="0">
                <a:solidFill>
                  <a:srgbClr val="333333"/>
                </a:solidFill>
                <a:latin typeface="Calibri"/>
                <a:ea typeface="Calibri"/>
                <a:cs typeface="Calibri"/>
                <a:sym typeface="Calibri"/>
              </a:rPr>
              <a:t> </a:t>
            </a:r>
            <a:r>
              <a:rPr lang="en" sz="1600" dirty="0" err="1">
                <a:solidFill>
                  <a:srgbClr val="333333"/>
                </a:solidFill>
                <a:latin typeface="Calibri"/>
                <a:ea typeface="Calibri"/>
                <a:cs typeface="Calibri"/>
                <a:sym typeface="Calibri"/>
              </a:rPr>
              <a:t>Weinraub</a:t>
            </a:r>
            <a:r>
              <a:rPr lang="en" sz="1600" dirty="0">
                <a:solidFill>
                  <a:srgbClr val="333333"/>
                </a:solidFill>
                <a:latin typeface="Calibri"/>
                <a:ea typeface="Calibri"/>
                <a:cs typeface="Calibri"/>
                <a:sym typeface="Calibri"/>
              </a:rPr>
              <a:t>, University at Buffalo</a:t>
            </a:r>
            <a:endParaRPr sz="1600" dirty="0">
              <a:solidFill>
                <a:srgbClr val="333333"/>
              </a:solidFill>
              <a:latin typeface="Calibri"/>
              <a:ea typeface="Calibri"/>
              <a:cs typeface="Calibri"/>
              <a:sym typeface="Calibri"/>
            </a:endParaRPr>
          </a:p>
        </p:txBody>
      </p:sp>
      <p:pic>
        <p:nvPicPr>
          <p:cNvPr id="417" name="Google Shape;417;p94"/>
          <p:cNvPicPr preferRelativeResize="0"/>
          <p:nvPr/>
        </p:nvPicPr>
        <p:blipFill>
          <a:blip r:embed="rId3">
            <a:alphaModFix/>
          </a:blip>
          <a:stretch>
            <a:fillRect/>
          </a:stretch>
        </p:blipFill>
        <p:spPr>
          <a:xfrm>
            <a:off x="6156876" y="1600201"/>
            <a:ext cx="2133175" cy="2133175"/>
          </a:xfrm>
          <a:prstGeom prst="rect">
            <a:avLst/>
          </a:prstGeom>
          <a:noFill/>
          <a:ln>
            <a:noFill/>
          </a:ln>
        </p:spPr>
      </p:pic>
      <p:sp>
        <p:nvSpPr>
          <p:cNvPr id="2" name="Date Placeholder 1">
            <a:extLst>
              <a:ext uri="{FF2B5EF4-FFF2-40B4-BE49-F238E27FC236}">
                <a16:creationId xmlns:a16="http://schemas.microsoft.com/office/drawing/2014/main" id="{EB2070E4-314B-4A4B-B28D-82ADC25F5C96}"/>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10890766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3D2D5-1BE7-E848-8DFC-D9120039D999}"/>
              </a:ext>
            </a:extLst>
          </p:cNvPr>
          <p:cNvSpPr>
            <a:spLocks noGrp="1"/>
          </p:cNvSpPr>
          <p:nvPr>
            <p:ph type="ctrTitle"/>
          </p:nvPr>
        </p:nvSpPr>
        <p:spPr/>
        <p:txBody>
          <a:bodyPr/>
          <a:lstStyle/>
          <a:p>
            <a:pPr defTabSz="914354" eaLnBrk="1" fontAlgn="auto" hangingPunct="1">
              <a:spcAft>
                <a:spcPts val="0"/>
              </a:spcAft>
              <a:defRPr/>
            </a:pPr>
            <a:r>
              <a:rPr lang="en-US" sz="4800" dirty="0"/>
              <a:t>HathiTrust Research Center: Progress and Plans in Phase 2</a:t>
            </a:r>
          </a:p>
        </p:txBody>
      </p:sp>
      <p:sp>
        <p:nvSpPr>
          <p:cNvPr id="3" name="Subtitle 2">
            <a:extLst>
              <a:ext uri="{FF2B5EF4-FFF2-40B4-BE49-F238E27FC236}">
                <a16:creationId xmlns:a16="http://schemas.microsoft.com/office/drawing/2014/main" id="{FD232CEB-8AA0-A548-A4F4-CB710FE5BC50}"/>
              </a:ext>
            </a:extLst>
          </p:cNvPr>
          <p:cNvSpPr>
            <a:spLocks noGrp="1"/>
          </p:cNvSpPr>
          <p:nvPr>
            <p:ph type="subTitle" idx="1"/>
          </p:nvPr>
        </p:nvSpPr>
        <p:spPr/>
        <p:txBody>
          <a:bodyPr rtlCol="0">
            <a:normAutofit/>
          </a:bodyPr>
          <a:lstStyle/>
          <a:p>
            <a:pPr defTabSz="914354" eaLnBrk="1" fontAlgn="auto" hangingPunct="1">
              <a:defRPr/>
            </a:pPr>
            <a:r>
              <a:rPr lang="en-US" dirty="0"/>
              <a:t>Eleanor Koehl</a:t>
            </a:r>
          </a:p>
        </p:txBody>
      </p:sp>
    </p:spTree>
    <p:extLst>
      <p:ext uri="{BB962C8B-B14F-4D97-AF65-F5344CB8AC3E}">
        <p14:creationId xmlns:p14="http://schemas.microsoft.com/office/powerpoint/2010/main" val="15308645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40746-CF26-0145-BBB1-38C4C1A8E9A0}"/>
              </a:ext>
            </a:extLst>
          </p:cNvPr>
          <p:cNvSpPr>
            <a:spLocks noGrp="1"/>
          </p:cNvSpPr>
          <p:nvPr>
            <p:ph type="title"/>
          </p:nvPr>
        </p:nvSpPr>
        <p:spPr/>
        <p:txBody>
          <a:bodyPr/>
          <a:lstStyle/>
          <a:p>
            <a:r>
              <a:rPr lang="en-US" dirty="0"/>
              <a:t>HathiTrust Research Center</a:t>
            </a:r>
          </a:p>
        </p:txBody>
      </p:sp>
      <p:sp>
        <p:nvSpPr>
          <p:cNvPr id="3" name="Content Placeholder 2">
            <a:extLst>
              <a:ext uri="{FF2B5EF4-FFF2-40B4-BE49-F238E27FC236}">
                <a16:creationId xmlns:a16="http://schemas.microsoft.com/office/drawing/2014/main" id="{EE063FDE-8FF1-1747-A125-C5F62C811C4F}"/>
              </a:ext>
            </a:extLst>
          </p:cNvPr>
          <p:cNvSpPr>
            <a:spLocks noGrp="1"/>
          </p:cNvSpPr>
          <p:nvPr>
            <p:ph idx="1"/>
          </p:nvPr>
        </p:nvSpPr>
        <p:spPr/>
        <p:txBody>
          <a:bodyPr anchor="t"/>
          <a:lstStyle/>
          <a:p>
            <a:pPr>
              <a:lnSpc>
                <a:spcPct val="150000"/>
              </a:lnSpc>
            </a:pPr>
            <a:r>
              <a:rPr lang="en-US" dirty="0"/>
              <a:t>Enables computational analysis of works in the HathiTrust Digital Library to facilitate non-profit research and educational uses of the collection. </a:t>
            </a:r>
          </a:p>
          <a:p>
            <a:pPr>
              <a:lnSpc>
                <a:spcPct val="150000"/>
              </a:lnSpc>
            </a:pPr>
            <a:r>
              <a:rPr lang="en-US" dirty="0"/>
              <a:t>Co-located at Indiana University and the University of Illinois, with support from HathiTrust.</a:t>
            </a:r>
          </a:p>
        </p:txBody>
      </p:sp>
      <p:sp>
        <p:nvSpPr>
          <p:cNvPr id="6" name="Date Placeholder 5">
            <a:extLst>
              <a:ext uri="{FF2B5EF4-FFF2-40B4-BE49-F238E27FC236}">
                <a16:creationId xmlns:a16="http://schemas.microsoft.com/office/drawing/2014/main" id="{D215FE3D-6D68-DD4F-A37E-0CB0F46F705A}"/>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2807608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D11D8-4AFC-264D-902B-DA95B63DDE82}"/>
              </a:ext>
            </a:extLst>
          </p:cNvPr>
          <p:cNvSpPr>
            <a:spLocks noGrp="1"/>
          </p:cNvSpPr>
          <p:nvPr>
            <p:ph type="title"/>
          </p:nvPr>
        </p:nvSpPr>
        <p:spPr/>
        <p:txBody>
          <a:bodyPr/>
          <a:lstStyle/>
          <a:p>
            <a:r>
              <a:rPr lang="en-US" dirty="0"/>
              <a:t>3-part approach</a:t>
            </a:r>
          </a:p>
        </p:txBody>
      </p:sp>
      <p:sp>
        <p:nvSpPr>
          <p:cNvPr id="3" name="Content Placeholder 2">
            <a:extLst>
              <a:ext uri="{FF2B5EF4-FFF2-40B4-BE49-F238E27FC236}">
                <a16:creationId xmlns:a16="http://schemas.microsoft.com/office/drawing/2014/main" id="{5F157078-96FC-EE4A-AE9B-EECA310576E8}"/>
              </a:ext>
            </a:extLst>
          </p:cNvPr>
          <p:cNvSpPr>
            <a:spLocks noGrp="1"/>
          </p:cNvSpPr>
          <p:nvPr>
            <p:ph idx="1"/>
          </p:nvPr>
        </p:nvSpPr>
        <p:spPr/>
        <p:txBody>
          <a:bodyPr>
            <a:normAutofit lnSpcReduction="10000"/>
          </a:bodyPr>
          <a:lstStyle/>
          <a:p>
            <a:pPr>
              <a:lnSpc>
                <a:spcPct val="150000"/>
              </a:lnSpc>
            </a:pPr>
            <a:r>
              <a:rPr lang="en-US" b="1" dirty="0"/>
              <a:t>Partial</a:t>
            </a:r>
            <a:endParaRPr lang="en-US" b="1" dirty="0">
              <a:hlinkClick r:id="rId2"/>
            </a:endParaRPr>
          </a:p>
          <a:p>
            <a:pPr>
              <a:lnSpc>
                <a:spcPct val="150000"/>
              </a:lnSpc>
            </a:pPr>
            <a:r>
              <a:rPr lang="en-US" dirty="0">
                <a:hlinkClick r:id="rId2"/>
              </a:rPr>
              <a:t>Web-based tools</a:t>
            </a:r>
            <a:r>
              <a:rPr lang="en-US" dirty="0"/>
              <a:t>: To analyze and visualize text data</a:t>
            </a:r>
          </a:p>
          <a:p>
            <a:pPr>
              <a:lnSpc>
                <a:spcPct val="150000"/>
              </a:lnSpc>
            </a:pPr>
            <a:r>
              <a:rPr lang="en-US" b="1" dirty="0"/>
              <a:t>Transformative</a:t>
            </a:r>
          </a:p>
          <a:p>
            <a:pPr>
              <a:lnSpc>
                <a:spcPct val="150000"/>
              </a:lnSpc>
            </a:pPr>
            <a:r>
              <a:rPr lang="en-US" dirty="0">
                <a:hlinkClick r:id="rId3"/>
              </a:rPr>
              <a:t>Derived Datasets</a:t>
            </a:r>
            <a:r>
              <a:rPr lang="en-US" dirty="0"/>
              <a:t>: Including Extracted Features dataset</a:t>
            </a:r>
          </a:p>
          <a:p>
            <a:pPr>
              <a:lnSpc>
                <a:spcPct val="150000"/>
              </a:lnSpc>
            </a:pPr>
            <a:r>
              <a:rPr lang="en-US" b="1" dirty="0"/>
              <a:t>Capsule</a:t>
            </a:r>
          </a:p>
          <a:p>
            <a:pPr>
              <a:lnSpc>
                <a:spcPct val="150000"/>
              </a:lnSpc>
            </a:pPr>
            <a:r>
              <a:rPr lang="en-US" dirty="0">
                <a:hlinkClick r:id="rId4"/>
              </a:rPr>
              <a:t>Secure Data Capsules</a:t>
            </a:r>
            <a:r>
              <a:rPr lang="en-US" dirty="0"/>
              <a:t>: For flexible, self-directed research</a:t>
            </a:r>
          </a:p>
        </p:txBody>
      </p:sp>
      <p:sp>
        <p:nvSpPr>
          <p:cNvPr id="6" name="Date Placeholder 5">
            <a:extLst>
              <a:ext uri="{FF2B5EF4-FFF2-40B4-BE49-F238E27FC236}">
                <a16:creationId xmlns:a16="http://schemas.microsoft.com/office/drawing/2014/main" id="{CCD3D8E0-2A8A-4A4C-B769-214988F50B82}"/>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3162110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142C1-2B3E-D54E-B3B0-4BA3E3160BC6}"/>
              </a:ext>
            </a:extLst>
          </p:cNvPr>
          <p:cNvSpPr>
            <a:spLocks noGrp="1"/>
          </p:cNvSpPr>
          <p:nvPr>
            <p:ph type="title"/>
          </p:nvPr>
        </p:nvSpPr>
        <p:spPr/>
        <p:txBody>
          <a:bodyPr/>
          <a:lstStyle/>
          <a:p>
            <a:pPr defTabSz="914354" eaLnBrk="1" fontAlgn="auto" hangingPunct="1">
              <a:spcAft>
                <a:spcPts val="0"/>
              </a:spcAft>
              <a:defRPr/>
            </a:pPr>
            <a:r>
              <a:rPr lang="en-US" dirty="0">
                <a:solidFill>
                  <a:schemeClr val="tx1">
                    <a:lumMod val="75000"/>
                    <a:lumOff val="25000"/>
                  </a:schemeClr>
                </a:solidFill>
              </a:rPr>
              <a:t>HTRC Senior Leadership</a:t>
            </a:r>
          </a:p>
        </p:txBody>
      </p:sp>
      <p:sp>
        <p:nvSpPr>
          <p:cNvPr id="13314" name="Content Placeholder 2">
            <a:extLst>
              <a:ext uri="{FF2B5EF4-FFF2-40B4-BE49-F238E27FC236}">
                <a16:creationId xmlns:a16="http://schemas.microsoft.com/office/drawing/2014/main" id="{F9B78D94-F820-8144-8DC8-48D51A24B4A5}"/>
              </a:ext>
            </a:extLst>
          </p:cNvPr>
          <p:cNvSpPr>
            <a:spLocks noGrp="1" noChangeArrowheads="1"/>
          </p:cNvSpPr>
          <p:nvPr>
            <p:ph idx="1"/>
          </p:nvPr>
        </p:nvSpPr>
        <p:spPr>
          <a:xfrm>
            <a:off x="822324" y="1846266"/>
            <a:ext cx="7839075" cy="4022725"/>
          </a:xfrm>
        </p:spPr>
        <p:txBody>
          <a:bodyPr>
            <a:normAutofit fontScale="92500" lnSpcReduction="10000"/>
          </a:bodyPr>
          <a:lstStyle/>
          <a:p>
            <a:pPr marL="0" indent="0" eaLnBrk="1" hangingPunct="1">
              <a:lnSpc>
                <a:spcPct val="150000"/>
              </a:lnSpc>
              <a:buNone/>
            </a:pPr>
            <a:r>
              <a:rPr lang="en-US" altLang="en-US" b="1" dirty="0"/>
              <a:t>John Walsh, </a:t>
            </a:r>
            <a:r>
              <a:rPr lang="en-US" altLang="en-US" dirty="0"/>
              <a:t>HTRC Director</a:t>
            </a:r>
          </a:p>
          <a:p>
            <a:pPr marL="0" indent="0" eaLnBrk="1" hangingPunct="1">
              <a:lnSpc>
                <a:spcPct val="150000"/>
              </a:lnSpc>
              <a:buNone/>
            </a:pPr>
            <a:r>
              <a:rPr lang="en-US" altLang="en-US" b="1" dirty="0"/>
              <a:t>J. Stephen Downie, </a:t>
            </a:r>
            <a:r>
              <a:rPr lang="en-US" altLang="en-US" dirty="0"/>
              <a:t>HTRC Co-director</a:t>
            </a:r>
          </a:p>
          <a:p>
            <a:pPr marL="0" indent="0" eaLnBrk="1" hangingPunct="1">
              <a:lnSpc>
                <a:spcPct val="150000"/>
              </a:lnSpc>
              <a:buNone/>
            </a:pPr>
            <a:r>
              <a:rPr lang="en-US" altLang="en-US" b="1" dirty="0"/>
              <a:t>Yu (Marie) Ma, </a:t>
            </a:r>
            <a:r>
              <a:rPr lang="en-US" altLang="en-US" dirty="0"/>
              <a:t>Assoc. Dir. for Cyberinfrastructure Services</a:t>
            </a:r>
          </a:p>
          <a:p>
            <a:pPr marL="0" indent="0" eaLnBrk="1" hangingPunct="1">
              <a:lnSpc>
                <a:spcPct val="150000"/>
              </a:lnSpc>
              <a:buNone/>
            </a:pPr>
            <a:r>
              <a:rPr lang="en-US" altLang="en-US" b="1" dirty="0"/>
              <a:t>Eleanor Koehl, </a:t>
            </a:r>
            <a:r>
              <a:rPr lang="en-US" altLang="en-US" dirty="0"/>
              <a:t>Assoc. Dir. for Outreach and Education Services</a:t>
            </a:r>
          </a:p>
          <a:p>
            <a:pPr marL="0" indent="0" eaLnBrk="1" hangingPunct="1">
              <a:lnSpc>
                <a:spcPct val="150000"/>
              </a:lnSpc>
              <a:buNone/>
            </a:pPr>
            <a:r>
              <a:rPr lang="en-US" altLang="en-US" b="1" dirty="0"/>
              <a:t>Glen Worthey, </a:t>
            </a:r>
            <a:r>
              <a:rPr lang="en-US" altLang="en-US" dirty="0"/>
              <a:t>Assoc. Dir. for Research Support Services*</a:t>
            </a:r>
          </a:p>
          <a:p>
            <a:pPr marL="0" indent="0" eaLnBrk="1" hangingPunct="1">
              <a:lnSpc>
                <a:spcPct val="100000"/>
              </a:lnSpc>
              <a:buNone/>
            </a:pPr>
            <a:endParaRPr lang="en-US" altLang="en-US" sz="1400" dirty="0"/>
          </a:p>
          <a:p>
            <a:pPr marL="0" indent="0" algn="r" eaLnBrk="1" hangingPunct="1">
              <a:lnSpc>
                <a:spcPct val="150000"/>
              </a:lnSpc>
              <a:buNone/>
            </a:pPr>
            <a:r>
              <a:rPr lang="en-US" altLang="en-US" sz="1800" dirty="0"/>
              <a:t>* Starting November 1</a:t>
            </a:r>
          </a:p>
        </p:txBody>
      </p:sp>
      <p:sp>
        <p:nvSpPr>
          <p:cNvPr id="3" name="Date Placeholder 2">
            <a:extLst>
              <a:ext uri="{FF2B5EF4-FFF2-40B4-BE49-F238E27FC236}">
                <a16:creationId xmlns:a16="http://schemas.microsoft.com/office/drawing/2014/main" id="{96ACFB38-71F2-8643-94EF-A53F87DCC37E}"/>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21435525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385AC-ADDA-0649-A11A-68F2F10570EB}"/>
              </a:ext>
            </a:extLst>
          </p:cNvPr>
          <p:cNvSpPr>
            <a:spLocks noGrp="1"/>
          </p:cNvSpPr>
          <p:nvPr>
            <p:ph type="title"/>
          </p:nvPr>
        </p:nvSpPr>
        <p:spPr/>
        <p:txBody>
          <a:bodyPr/>
          <a:lstStyle/>
          <a:p>
            <a:r>
              <a:rPr lang="en-US" dirty="0"/>
              <a:t>HTRC Phase 2 (2019-2023)</a:t>
            </a:r>
          </a:p>
        </p:txBody>
      </p:sp>
      <p:sp>
        <p:nvSpPr>
          <p:cNvPr id="3" name="Content Placeholder 2">
            <a:extLst>
              <a:ext uri="{FF2B5EF4-FFF2-40B4-BE49-F238E27FC236}">
                <a16:creationId xmlns:a16="http://schemas.microsoft.com/office/drawing/2014/main" id="{B1B25AB5-12C3-4644-9C44-BC77442D1A82}"/>
              </a:ext>
            </a:extLst>
          </p:cNvPr>
          <p:cNvSpPr>
            <a:spLocks noGrp="1"/>
          </p:cNvSpPr>
          <p:nvPr>
            <p:ph idx="1"/>
          </p:nvPr>
        </p:nvSpPr>
        <p:spPr/>
        <p:txBody>
          <a:bodyPr/>
          <a:lstStyle/>
          <a:p>
            <a:pPr>
              <a:lnSpc>
                <a:spcPct val="150000"/>
              </a:lnSpc>
            </a:pPr>
            <a:r>
              <a:rPr lang="en-US" sz="2800" dirty="0"/>
              <a:t>Reorganization</a:t>
            </a:r>
          </a:p>
          <a:p>
            <a:pPr lvl="1">
              <a:lnSpc>
                <a:spcPct val="150000"/>
              </a:lnSpc>
            </a:pPr>
            <a:r>
              <a:rPr lang="en-US" sz="2600" dirty="0"/>
              <a:t>3 units: Cyberinfrastructure, Outreach and Education, Research Support</a:t>
            </a:r>
          </a:p>
          <a:p>
            <a:pPr>
              <a:lnSpc>
                <a:spcPct val="150000"/>
              </a:lnSpc>
            </a:pPr>
            <a:r>
              <a:rPr lang="en-US" sz="2800" dirty="0"/>
              <a:t>Re-focus on 5 specific aims</a:t>
            </a:r>
          </a:p>
        </p:txBody>
      </p:sp>
      <p:sp>
        <p:nvSpPr>
          <p:cNvPr id="6" name="Date Placeholder 5">
            <a:extLst>
              <a:ext uri="{FF2B5EF4-FFF2-40B4-BE49-F238E27FC236}">
                <a16:creationId xmlns:a16="http://schemas.microsoft.com/office/drawing/2014/main" id="{7F7260C1-5A0B-EA40-ABD2-E0D2CFC58F98}"/>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10811333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5274B-49F1-484C-AD2F-4CF110F02402}"/>
              </a:ext>
            </a:extLst>
          </p:cNvPr>
          <p:cNvSpPr>
            <a:spLocks noGrp="1"/>
          </p:cNvSpPr>
          <p:nvPr>
            <p:ph type="title"/>
          </p:nvPr>
        </p:nvSpPr>
        <p:spPr/>
        <p:txBody>
          <a:bodyPr/>
          <a:lstStyle/>
          <a:p>
            <a:r>
              <a:rPr lang="en-US" dirty="0"/>
              <a:t>HTRC Phase 2 Specific Aims</a:t>
            </a:r>
          </a:p>
        </p:txBody>
      </p:sp>
      <p:sp>
        <p:nvSpPr>
          <p:cNvPr id="3" name="Content Placeholder 2">
            <a:extLst>
              <a:ext uri="{FF2B5EF4-FFF2-40B4-BE49-F238E27FC236}">
                <a16:creationId xmlns:a16="http://schemas.microsoft.com/office/drawing/2014/main" id="{15E2D0C3-A7C5-8A4B-ACEB-3B7A0547DEB0}"/>
              </a:ext>
            </a:extLst>
          </p:cNvPr>
          <p:cNvSpPr>
            <a:spLocks noGrp="1"/>
          </p:cNvSpPr>
          <p:nvPr>
            <p:ph idx="1"/>
          </p:nvPr>
        </p:nvSpPr>
        <p:spPr>
          <a:xfrm>
            <a:off x="822325" y="1846266"/>
            <a:ext cx="7543800" cy="4022725"/>
          </a:xfrm>
        </p:spPr>
        <p:txBody>
          <a:bodyPr>
            <a:normAutofit lnSpcReduction="10000"/>
          </a:bodyPr>
          <a:lstStyle/>
          <a:p>
            <a:pPr marL="457200" indent="-457200">
              <a:buFont typeface="+mj-lt"/>
              <a:buAutoNum type="arabicPeriod"/>
            </a:pPr>
            <a:r>
              <a:rPr lang="en-US" dirty="0"/>
              <a:t>Provide consistent and reliable access to existing HTRC research environments </a:t>
            </a:r>
          </a:p>
          <a:p>
            <a:pPr marL="457200" indent="-457200">
              <a:buFont typeface="+mj-lt"/>
              <a:buAutoNum type="arabicPeriod"/>
            </a:pPr>
            <a:r>
              <a:rPr lang="en-US" dirty="0"/>
              <a:t>Provide new tools and enhancements for existing HTRC research environments </a:t>
            </a:r>
          </a:p>
          <a:p>
            <a:pPr marL="457200" indent="-457200">
              <a:buFont typeface="+mj-lt"/>
              <a:buAutoNum type="arabicPeriod"/>
            </a:pPr>
            <a:r>
              <a:rPr lang="en-US" dirty="0"/>
              <a:t>Expand the HTRC user base </a:t>
            </a:r>
          </a:p>
          <a:p>
            <a:pPr marL="457200" indent="-457200">
              <a:buFont typeface="+mj-lt"/>
              <a:buAutoNum type="arabicPeriod"/>
            </a:pPr>
            <a:r>
              <a:rPr lang="en-US" dirty="0"/>
              <a:t>Provide services to both HTRC research users and general HathiTrust users by developing and implementing a framework for migrating HTRC work to core HT environments </a:t>
            </a:r>
          </a:p>
          <a:p>
            <a:pPr marL="457200" indent="-457200">
              <a:buFont typeface="+mj-lt"/>
              <a:buAutoNum type="arabicPeriod"/>
            </a:pPr>
            <a:r>
              <a:rPr lang="en-US" dirty="0"/>
              <a:t>Operate the HTRC as a benefit of HathiTrust membership </a:t>
            </a:r>
          </a:p>
          <a:p>
            <a:endParaRPr lang="en-US" dirty="0"/>
          </a:p>
        </p:txBody>
      </p:sp>
      <p:sp>
        <p:nvSpPr>
          <p:cNvPr id="6" name="Date Placeholder 5">
            <a:extLst>
              <a:ext uri="{FF2B5EF4-FFF2-40B4-BE49-F238E27FC236}">
                <a16:creationId xmlns:a16="http://schemas.microsoft.com/office/drawing/2014/main" id="{ABAEE7CE-007A-4D49-9CD3-48E9BE4E483E}"/>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6228838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9AB795E-A3ED-E54B-8005-FE8302545FEA}"/>
              </a:ext>
            </a:extLst>
          </p:cNvPr>
          <p:cNvSpPr>
            <a:spLocks noGrp="1"/>
          </p:cNvSpPr>
          <p:nvPr>
            <p:ph type="title"/>
          </p:nvPr>
        </p:nvSpPr>
        <p:spPr>
          <a:xfrm>
            <a:off x="822325" y="758827"/>
            <a:ext cx="7543800" cy="3565525"/>
          </a:xfrm>
        </p:spPr>
        <p:txBody>
          <a:bodyPr/>
          <a:lstStyle/>
          <a:p>
            <a:pPr defTabSz="914354" eaLnBrk="1" fontAlgn="auto" hangingPunct="1">
              <a:spcAft>
                <a:spcPts val="0"/>
              </a:spcAft>
              <a:defRPr/>
            </a:pPr>
            <a:r>
              <a:rPr lang="en-US" dirty="0"/>
              <a:t>Progress in 2019</a:t>
            </a:r>
          </a:p>
        </p:txBody>
      </p:sp>
      <p:sp>
        <p:nvSpPr>
          <p:cNvPr id="4" name="Date Placeholder 3">
            <a:extLst>
              <a:ext uri="{FF2B5EF4-FFF2-40B4-BE49-F238E27FC236}">
                <a16:creationId xmlns:a16="http://schemas.microsoft.com/office/drawing/2014/main" id="{E7715777-26E0-1745-A97E-961F713A59DE}"/>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29073229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FAF97-5617-AD49-AFAB-61FB0C8B46E6}"/>
              </a:ext>
            </a:extLst>
          </p:cNvPr>
          <p:cNvSpPr>
            <a:spLocks noGrp="1"/>
          </p:cNvSpPr>
          <p:nvPr>
            <p:ph type="title"/>
          </p:nvPr>
        </p:nvSpPr>
        <p:spPr/>
        <p:txBody>
          <a:bodyPr/>
          <a:lstStyle/>
          <a:p>
            <a:r>
              <a:rPr lang="en-US" dirty="0">
                <a:solidFill>
                  <a:schemeClr val="tx1">
                    <a:lumMod val="75000"/>
                    <a:lumOff val="25000"/>
                  </a:schemeClr>
                </a:solidFill>
              </a:rPr>
              <a:t>Cyberinfrastructure</a:t>
            </a:r>
          </a:p>
        </p:txBody>
      </p:sp>
      <p:sp>
        <p:nvSpPr>
          <p:cNvPr id="3" name="Content Placeholder 2">
            <a:extLst>
              <a:ext uri="{FF2B5EF4-FFF2-40B4-BE49-F238E27FC236}">
                <a16:creationId xmlns:a16="http://schemas.microsoft.com/office/drawing/2014/main" id="{8EEAF042-27FD-F547-A8B9-A55172FAA847}"/>
              </a:ext>
            </a:extLst>
          </p:cNvPr>
          <p:cNvSpPr>
            <a:spLocks noGrp="1"/>
          </p:cNvSpPr>
          <p:nvPr>
            <p:ph idx="1"/>
          </p:nvPr>
        </p:nvSpPr>
        <p:spPr>
          <a:xfrm>
            <a:off x="822324" y="1846266"/>
            <a:ext cx="7937363" cy="4022725"/>
          </a:xfrm>
        </p:spPr>
        <p:txBody>
          <a:bodyPr>
            <a:normAutofit fontScale="92500" lnSpcReduction="10000"/>
          </a:bodyPr>
          <a:lstStyle/>
          <a:p>
            <a:pPr>
              <a:lnSpc>
                <a:spcPct val="150000"/>
              </a:lnSpc>
            </a:pPr>
            <a:r>
              <a:rPr lang="en-US" sz="2800" dirty="0"/>
              <a:t>Moved to new hardware with higher performance</a:t>
            </a:r>
          </a:p>
          <a:p>
            <a:pPr>
              <a:lnSpc>
                <a:spcPct val="150000"/>
              </a:lnSpc>
            </a:pPr>
            <a:r>
              <a:rPr lang="en-US" sz="2800" dirty="0"/>
              <a:t>Improved Capsule management</a:t>
            </a:r>
          </a:p>
          <a:p>
            <a:pPr lvl="1">
              <a:lnSpc>
                <a:spcPct val="150000"/>
              </a:lnSpc>
            </a:pPr>
            <a:r>
              <a:rPr lang="en-US" sz="2600" dirty="0"/>
              <a:t>Policies for expiring capsules and results</a:t>
            </a:r>
          </a:p>
          <a:p>
            <a:pPr lvl="1">
              <a:lnSpc>
                <a:spcPct val="150000"/>
              </a:lnSpc>
            </a:pPr>
            <a:r>
              <a:rPr lang="en-US" sz="2600" dirty="0"/>
              <a:t>Platform for reviewing capsule exports</a:t>
            </a:r>
          </a:p>
          <a:p>
            <a:pPr>
              <a:lnSpc>
                <a:spcPct val="150000"/>
              </a:lnSpc>
            </a:pPr>
            <a:r>
              <a:rPr lang="en-US" sz="2800" dirty="0"/>
              <a:t>Launched new shared capsule functionality</a:t>
            </a:r>
          </a:p>
          <a:p>
            <a:pPr lvl="1">
              <a:lnSpc>
                <a:spcPct val="150000"/>
              </a:lnSpc>
            </a:pPr>
            <a:r>
              <a:rPr lang="en-US" sz="2400" dirty="0"/>
              <a:t>For use by up to 5 collaborators</a:t>
            </a:r>
          </a:p>
          <a:p>
            <a:endParaRPr lang="en-US" dirty="0"/>
          </a:p>
        </p:txBody>
      </p:sp>
      <p:sp>
        <p:nvSpPr>
          <p:cNvPr id="6" name="Date Placeholder 5">
            <a:extLst>
              <a:ext uri="{FF2B5EF4-FFF2-40B4-BE49-F238E27FC236}">
                <a16:creationId xmlns:a16="http://schemas.microsoft.com/office/drawing/2014/main" id="{E32972A6-F236-C947-AE7E-20D88D8F2591}"/>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16406054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AA4F3-F9B2-D544-8D33-711C33BDA04D}"/>
              </a:ext>
            </a:extLst>
          </p:cNvPr>
          <p:cNvSpPr>
            <a:spLocks noGrp="1"/>
          </p:cNvSpPr>
          <p:nvPr>
            <p:ph type="title"/>
          </p:nvPr>
        </p:nvSpPr>
        <p:spPr/>
        <p:txBody>
          <a:bodyPr/>
          <a:lstStyle/>
          <a:p>
            <a:r>
              <a:rPr lang="en-US" dirty="0"/>
              <a:t>Research Support </a:t>
            </a:r>
          </a:p>
        </p:txBody>
      </p:sp>
      <p:sp>
        <p:nvSpPr>
          <p:cNvPr id="3" name="Content Placeholder 2">
            <a:extLst>
              <a:ext uri="{FF2B5EF4-FFF2-40B4-BE49-F238E27FC236}">
                <a16:creationId xmlns:a16="http://schemas.microsoft.com/office/drawing/2014/main" id="{07336E4D-575C-0D4F-A3C7-98CA393480AF}"/>
              </a:ext>
            </a:extLst>
          </p:cNvPr>
          <p:cNvSpPr>
            <a:spLocks noGrp="1"/>
          </p:cNvSpPr>
          <p:nvPr>
            <p:ph idx="1"/>
          </p:nvPr>
        </p:nvSpPr>
        <p:spPr>
          <a:xfrm>
            <a:off x="822325" y="1846266"/>
            <a:ext cx="7733846" cy="4022725"/>
          </a:xfrm>
        </p:spPr>
        <p:txBody>
          <a:bodyPr>
            <a:normAutofit fontScale="92500"/>
          </a:bodyPr>
          <a:lstStyle/>
          <a:p>
            <a:pPr>
              <a:lnSpc>
                <a:spcPct val="150000"/>
              </a:lnSpc>
            </a:pPr>
            <a:r>
              <a:rPr lang="en-US" sz="2800" dirty="0"/>
              <a:t>Finished beta version of a workset-creation tool </a:t>
            </a:r>
          </a:p>
          <a:p>
            <a:pPr lvl="1">
              <a:lnSpc>
                <a:spcPct val="150000"/>
              </a:lnSpc>
            </a:pPr>
            <a:r>
              <a:rPr lang="en-US" sz="2400" dirty="0"/>
              <a:t>November 2019 release</a:t>
            </a:r>
          </a:p>
          <a:p>
            <a:pPr>
              <a:lnSpc>
                <a:spcPct val="150000"/>
              </a:lnSpc>
            </a:pPr>
            <a:r>
              <a:rPr lang="en-US" sz="2800" dirty="0"/>
              <a:t>Crunching next version of Extracted Features dataset</a:t>
            </a:r>
          </a:p>
          <a:p>
            <a:pPr lvl="1">
              <a:lnSpc>
                <a:spcPct val="150000"/>
              </a:lnSpc>
            </a:pPr>
            <a:r>
              <a:rPr lang="en-US" sz="2400" dirty="0"/>
              <a:t>Q1 2020 release</a:t>
            </a:r>
          </a:p>
          <a:p>
            <a:pPr>
              <a:lnSpc>
                <a:spcPct val="150000"/>
              </a:lnSpc>
            </a:pPr>
            <a:r>
              <a:rPr lang="en-US" sz="2800" dirty="0"/>
              <a:t>Supporting front matter detection project for HathiTrust staff via machine learning expertise</a:t>
            </a:r>
            <a:endParaRPr lang="en-US" sz="2400" dirty="0">
              <a:solidFill>
                <a:srgbClr val="FF0000"/>
              </a:solidFill>
            </a:endParaRPr>
          </a:p>
          <a:p>
            <a:endParaRPr lang="en-US" dirty="0"/>
          </a:p>
        </p:txBody>
      </p:sp>
      <p:sp>
        <p:nvSpPr>
          <p:cNvPr id="6" name="Date Placeholder 5">
            <a:extLst>
              <a:ext uri="{FF2B5EF4-FFF2-40B4-BE49-F238E27FC236}">
                <a16:creationId xmlns:a16="http://schemas.microsoft.com/office/drawing/2014/main" id="{B8BB19E6-61CE-5C41-98E9-7B19CBCC4E9D}"/>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37647881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8090C-ACBE-3D4D-8358-AF9321E3E2AB}"/>
              </a:ext>
            </a:extLst>
          </p:cNvPr>
          <p:cNvSpPr>
            <a:spLocks noGrp="1"/>
          </p:cNvSpPr>
          <p:nvPr>
            <p:ph type="title"/>
          </p:nvPr>
        </p:nvSpPr>
        <p:spPr/>
        <p:txBody>
          <a:bodyPr>
            <a:normAutofit fontScale="90000"/>
          </a:bodyPr>
          <a:lstStyle/>
          <a:p>
            <a:r>
              <a:rPr lang="en-US" dirty="0"/>
              <a:t>Outreach and Education: Advanced Collaborative Support</a:t>
            </a:r>
          </a:p>
        </p:txBody>
      </p:sp>
      <p:sp>
        <p:nvSpPr>
          <p:cNvPr id="3" name="Content Placeholder 2">
            <a:extLst>
              <a:ext uri="{FF2B5EF4-FFF2-40B4-BE49-F238E27FC236}">
                <a16:creationId xmlns:a16="http://schemas.microsoft.com/office/drawing/2014/main" id="{4BFCF77A-F041-4A4D-9CD4-1BE80A4207A3}"/>
              </a:ext>
            </a:extLst>
          </p:cNvPr>
          <p:cNvSpPr>
            <a:spLocks noGrp="1"/>
          </p:cNvSpPr>
          <p:nvPr>
            <p:ph idx="1"/>
          </p:nvPr>
        </p:nvSpPr>
        <p:spPr/>
        <p:txBody>
          <a:bodyPr>
            <a:normAutofit fontScale="92500" lnSpcReduction="10000"/>
          </a:bodyPr>
          <a:lstStyle/>
          <a:p>
            <a:pPr marL="0" indent="0">
              <a:buNone/>
            </a:pPr>
            <a:r>
              <a:rPr lang="en-US" dirty="0"/>
              <a:t>Awardees must be from HathiTrust member organization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solidFill>
                  <a:schemeClr val="tx1">
                    <a:lumMod val="75000"/>
                    <a:lumOff val="25000"/>
                  </a:schemeClr>
                </a:solidFill>
              </a:rPr>
              <a:t>Read more: </a:t>
            </a:r>
            <a:r>
              <a:rPr lang="en-US" dirty="0">
                <a:hlinkClick r:id="rId2"/>
              </a:rPr>
              <a:t>tinyurl.com/2019ACS</a:t>
            </a:r>
            <a:r>
              <a:rPr lang="en-US" dirty="0"/>
              <a:t> </a:t>
            </a:r>
          </a:p>
          <a:p>
            <a:pPr marL="0" indent="0">
              <a:buNone/>
            </a:pPr>
            <a:endParaRPr lang="en-US" dirty="0"/>
          </a:p>
          <a:p>
            <a:pPr marL="0" indent="0">
              <a:buNone/>
            </a:pPr>
            <a:endParaRPr lang="en-US" dirty="0"/>
          </a:p>
          <a:p>
            <a:pPr marL="200020" lvl="1" indent="0">
              <a:buNone/>
            </a:pPr>
            <a:endParaRPr lang="en-US" dirty="0"/>
          </a:p>
          <a:p>
            <a:pPr marL="200020" lvl="1" indent="0">
              <a:buNone/>
            </a:pPr>
            <a:endParaRPr lang="en-US" dirty="0"/>
          </a:p>
          <a:p>
            <a:pPr marL="200020" lvl="1" indent="0">
              <a:buNone/>
            </a:pPr>
            <a:endParaRPr lang="en-US" dirty="0"/>
          </a:p>
          <a:p>
            <a:endParaRPr lang="en-US" dirty="0"/>
          </a:p>
          <a:p>
            <a:pPr marL="0" indent="0">
              <a:buNone/>
            </a:pPr>
            <a:endParaRPr lang="en-US" b="1" dirty="0"/>
          </a:p>
          <a:p>
            <a:pPr marL="0" indent="0">
              <a:buNone/>
            </a:pPr>
            <a:endParaRPr lang="en-US" dirty="0"/>
          </a:p>
          <a:p>
            <a:endParaRPr lang="en-US" dirty="0"/>
          </a:p>
        </p:txBody>
      </p:sp>
      <p:graphicFrame>
        <p:nvGraphicFramePr>
          <p:cNvPr id="6" name="Table 5">
            <a:extLst>
              <a:ext uri="{FF2B5EF4-FFF2-40B4-BE49-F238E27FC236}">
                <a16:creationId xmlns:a16="http://schemas.microsoft.com/office/drawing/2014/main" id="{412433A1-01CA-664B-BF3E-6CF99342BAD2}"/>
              </a:ext>
            </a:extLst>
          </p:cNvPr>
          <p:cNvGraphicFramePr>
            <a:graphicFrameLocks noGrp="1"/>
          </p:cNvGraphicFramePr>
          <p:nvPr>
            <p:extLst/>
          </p:nvPr>
        </p:nvGraphicFramePr>
        <p:xfrm>
          <a:off x="822325" y="2298534"/>
          <a:ext cx="7619310" cy="3562343"/>
        </p:xfrm>
        <a:graphic>
          <a:graphicData uri="http://schemas.openxmlformats.org/drawingml/2006/table">
            <a:tbl>
              <a:tblPr firstRow="1" bandRow="1">
                <a:tableStyleId>{D7AC3CCA-C797-4891-BE02-D94E43425B78}</a:tableStyleId>
              </a:tblPr>
              <a:tblGrid>
                <a:gridCol w="3497884">
                  <a:extLst>
                    <a:ext uri="{9D8B030D-6E8A-4147-A177-3AD203B41FA5}">
                      <a16:colId xmlns:a16="http://schemas.microsoft.com/office/drawing/2014/main" val="2839473770"/>
                    </a:ext>
                  </a:extLst>
                </a:gridCol>
                <a:gridCol w="2411895">
                  <a:extLst>
                    <a:ext uri="{9D8B030D-6E8A-4147-A177-3AD203B41FA5}">
                      <a16:colId xmlns:a16="http://schemas.microsoft.com/office/drawing/2014/main" val="3277480027"/>
                    </a:ext>
                  </a:extLst>
                </a:gridCol>
                <a:gridCol w="1709531">
                  <a:extLst>
                    <a:ext uri="{9D8B030D-6E8A-4147-A177-3AD203B41FA5}">
                      <a16:colId xmlns:a16="http://schemas.microsoft.com/office/drawing/2014/main" val="2474360291"/>
                    </a:ext>
                  </a:extLst>
                </a:gridCol>
              </a:tblGrid>
              <a:tr h="739780">
                <a:tc>
                  <a:txBody>
                    <a:bodyPr/>
                    <a:lstStyle/>
                    <a:p>
                      <a:r>
                        <a:rPr lang="en-US" sz="1800" b="0" dirty="0">
                          <a:solidFill>
                            <a:schemeClr val="tx1">
                              <a:lumMod val="75000"/>
                              <a:lumOff val="25000"/>
                            </a:schemeClr>
                          </a:solidFill>
                        </a:rPr>
                        <a:t>Building large-scale collections of genre fiction </a:t>
                      </a:r>
                    </a:p>
                  </a:txBody>
                  <a:tcPr anchor="ctr"/>
                </a:tc>
                <a:tc>
                  <a:txBody>
                    <a:bodyPr/>
                    <a:lstStyle/>
                    <a:p>
                      <a:r>
                        <a:rPr lang="en-US" sz="1800" b="0" dirty="0">
                          <a:solidFill>
                            <a:schemeClr val="tx1">
                              <a:lumMod val="75000"/>
                              <a:lumOff val="25000"/>
                            </a:schemeClr>
                          </a:solidFill>
                        </a:rPr>
                        <a:t>Laure Thompson and David Mimno </a:t>
                      </a:r>
                    </a:p>
                  </a:txBody>
                  <a:tcPr anchor="ctr"/>
                </a:tc>
                <a:tc>
                  <a:txBody>
                    <a:bodyPr/>
                    <a:lstStyle/>
                    <a:p>
                      <a:r>
                        <a:rPr lang="en-US" sz="1800" b="0" dirty="0">
                          <a:solidFill>
                            <a:schemeClr val="tx1">
                              <a:lumMod val="75000"/>
                              <a:lumOff val="25000"/>
                            </a:schemeClr>
                          </a:solidFill>
                        </a:rPr>
                        <a:t>Cornell</a:t>
                      </a:r>
                    </a:p>
                  </a:txBody>
                  <a:tcPr anchor="ctr"/>
                </a:tc>
                <a:extLst>
                  <a:ext uri="{0D108BD9-81ED-4DB2-BD59-A6C34878D82A}">
                    <a16:rowId xmlns:a16="http://schemas.microsoft.com/office/drawing/2014/main" val="2190994273"/>
                  </a:ext>
                </a:extLst>
              </a:tr>
              <a:tr h="739780">
                <a:tc>
                  <a:txBody>
                    <a:bodyPr/>
                    <a:lstStyle/>
                    <a:p>
                      <a:r>
                        <a:rPr lang="en-US" sz="1800" dirty="0">
                          <a:solidFill>
                            <a:schemeClr val="tx1">
                              <a:lumMod val="75000"/>
                              <a:lumOff val="25000"/>
                            </a:schemeClr>
                          </a:solidFill>
                        </a:rPr>
                        <a:t>Mapping scientific names to the HathiTrust Digital Library</a:t>
                      </a:r>
                      <a:endParaRPr lang="en-US" sz="1800" b="0" dirty="0">
                        <a:solidFill>
                          <a:schemeClr val="tx1">
                            <a:lumMod val="75000"/>
                            <a:lumOff val="25000"/>
                          </a:schemeClr>
                        </a:solidFill>
                      </a:endParaRPr>
                    </a:p>
                  </a:txBody>
                  <a:tcPr anchor="ctr"/>
                </a:tc>
                <a:tc>
                  <a:txBody>
                    <a:bodyPr/>
                    <a:lstStyle/>
                    <a:p>
                      <a:r>
                        <a:rPr lang="en-US" sz="1800" dirty="0">
                          <a:solidFill>
                            <a:schemeClr val="tx1">
                              <a:lumMod val="75000"/>
                              <a:lumOff val="25000"/>
                            </a:schemeClr>
                          </a:solidFill>
                        </a:rPr>
                        <a:t>Matthew J. Yoder and Dmitry Mozzherin </a:t>
                      </a:r>
                      <a:endParaRPr lang="en-US" sz="1800" b="0" dirty="0">
                        <a:solidFill>
                          <a:schemeClr val="tx1">
                            <a:lumMod val="75000"/>
                            <a:lumOff val="25000"/>
                          </a:schemeClr>
                        </a:solidFill>
                      </a:endParaRPr>
                    </a:p>
                  </a:txBody>
                  <a:tcPr anchor="ctr"/>
                </a:tc>
                <a:tc>
                  <a:txBody>
                    <a:bodyPr/>
                    <a:lstStyle/>
                    <a:p>
                      <a:r>
                        <a:rPr lang="en-US" sz="1800" dirty="0">
                          <a:solidFill>
                            <a:schemeClr val="tx1">
                              <a:lumMod val="75000"/>
                              <a:lumOff val="25000"/>
                            </a:schemeClr>
                          </a:solidFill>
                        </a:rPr>
                        <a:t>University of Illinois</a:t>
                      </a:r>
                      <a:endParaRPr lang="en-US" sz="1800" b="0" dirty="0">
                        <a:solidFill>
                          <a:schemeClr val="tx1">
                            <a:lumMod val="75000"/>
                            <a:lumOff val="25000"/>
                          </a:schemeClr>
                        </a:solidFill>
                      </a:endParaRPr>
                    </a:p>
                  </a:txBody>
                  <a:tcPr anchor="ctr"/>
                </a:tc>
                <a:extLst>
                  <a:ext uri="{0D108BD9-81ED-4DB2-BD59-A6C34878D82A}">
                    <a16:rowId xmlns:a16="http://schemas.microsoft.com/office/drawing/2014/main" val="280946535"/>
                  </a:ext>
                </a:extLst>
              </a:tr>
              <a:tr h="739780">
                <a:tc>
                  <a:txBody>
                    <a:bodyPr/>
                    <a:lstStyle/>
                    <a:p>
                      <a:r>
                        <a:rPr lang="en-US" sz="1800" dirty="0">
                          <a:solidFill>
                            <a:schemeClr val="tx1">
                              <a:lumMod val="75000"/>
                              <a:lumOff val="25000"/>
                            </a:schemeClr>
                          </a:solidFill>
                        </a:rPr>
                        <a:t>Supporting The Conglomerate Era Project </a:t>
                      </a:r>
                      <a:endParaRPr lang="en-US" sz="1800" b="0" dirty="0">
                        <a:solidFill>
                          <a:schemeClr val="tx1">
                            <a:lumMod val="75000"/>
                            <a:lumOff val="25000"/>
                          </a:schemeClr>
                        </a:solidFill>
                      </a:endParaRPr>
                    </a:p>
                  </a:txBody>
                  <a:tcPr anchor="ctr"/>
                </a:tc>
                <a:tc>
                  <a:txBody>
                    <a:bodyPr/>
                    <a:lstStyle/>
                    <a:p>
                      <a:r>
                        <a:rPr lang="en-US" sz="1800" dirty="0">
                          <a:solidFill>
                            <a:schemeClr val="tx1">
                              <a:lumMod val="75000"/>
                              <a:lumOff val="25000"/>
                            </a:schemeClr>
                          </a:solidFill>
                        </a:rPr>
                        <a:t>Dan Sinykin</a:t>
                      </a:r>
                      <a:endParaRPr lang="en-US" sz="1800" b="0" dirty="0">
                        <a:solidFill>
                          <a:schemeClr val="tx1">
                            <a:lumMod val="75000"/>
                            <a:lumOff val="25000"/>
                          </a:schemeClr>
                        </a:solidFill>
                      </a:endParaRPr>
                    </a:p>
                  </a:txBody>
                  <a:tcPr anchor="ctr"/>
                </a:tc>
                <a:tc>
                  <a:txBody>
                    <a:bodyPr/>
                    <a:lstStyle/>
                    <a:p>
                      <a:r>
                        <a:rPr lang="en-US" sz="1800" dirty="0">
                          <a:solidFill>
                            <a:schemeClr val="tx1">
                              <a:lumMod val="75000"/>
                              <a:lumOff val="25000"/>
                            </a:schemeClr>
                          </a:solidFill>
                        </a:rPr>
                        <a:t>Emory</a:t>
                      </a:r>
                      <a:endParaRPr lang="en-US" sz="1800" b="0" dirty="0">
                        <a:solidFill>
                          <a:schemeClr val="tx1">
                            <a:lumMod val="75000"/>
                            <a:lumOff val="25000"/>
                          </a:schemeClr>
                        </a:solidFill>
                      </a:endParaRPr>
                    </a:p>
                  </a:txBody>
                  <a:tcPr anchor="ctr"/>
                </a:tc>
                <a:extLst>
                  <a:ext uri="{0D108BD9-81ED-4DB2-BD59-A6C34878D82A}">
                    <a16:rowId xmlns:a16="http://schemas.microsoft.com/office/drawing/2014/main" val="321601348"/>
                  </a:ext>
                </a:extLst>
              </a:tr>
              <a:tr h="428603">
                <a:tc>
                  <a:txBody>
                    <a:bodyPr/>
                    <a:lstStyle/>
                    <a:p>
                      <a:r>
                        <a:rPr lang="en-US" sz="1800" dirty="0">
                          <a:solidFill>
                            <a:schemeClr val="tx1">
                              <a:lumMod val="75000"/>
                              <a:lumOff val="25000"/>
                            </a:schemeClr>
                          </a:solidFill>
                        </a:rPr>
                        <a:t>Deriving Basic Illustration Metadata </a:t>
                      </a:r>
                      <a:endParaRPr lang="en-US" sz="1800" b="0" dirty="0">
                        <a:solidFill>
                          <a:schemeClr val="tx1">
                            <a:lumMod val="75000"/>
                            <a:lumOff val="25000"/>
                          </a:schemeClr>
                        </a:solidFill>
                      </a:endParaRPr>
                    </a:p>
                  </a:txBody>
                  <a:tcPr anchor="ctr"/>
                </a:tc>
                <a:tc>
                  <a:txBody>
                    <a:bodyPr/>
                    <a:lstStyle/>
                    <a:p>
                      <a:r>
                        <a:rPr lang="en-US" sz="1800" dirty="0">
                          <a:solidFill>
                            <a:schemeClr val="tx1">
                              <a:lumMod val="75000"/>
                              <a:lumOff val="25000"/>
                            </a:schemeClr>
                          </a:solidFill>
                        </a:rPr>
                        <a:t>Stephen Krewson</a:t>
                      </a:r>
                      <a:endParaRPr lang="en-US" sz="1800" b="0" dirty="0">
                        <a:solidFill>
                          <a:schemeClr val="tx1">
                            <a:lumMod val="75000"/>
                            <a:lumOff val="25000"/>
                          </a:schemeClr>
                        </a:solidFill>
                      </a:endParaRPr>
                    </a:p>
                  </a:txBody>
                  <a:tcPr anchor="ctr"/>
                </a:tc>
                <a:tc>
                  <a:txBody>
                    <a:bodyPr/>
                    <a:lstStyle/>
                    <a:p>
                      <a:r>
                        <a:rPr lang="en-US" sz="1800" dirty="0">
                          <a:solidFill>
                            <a:schemeClr val="tx1">
                              <a:lumMod val="75000"/>
                              <a:lumOff val="25000"/>
                            </a:schemeClr>
                          </a:solidFill>
                        </a:rPr>
                        <a:t>Yale</a:t>
                      </a:r>
                      <a:endParaRPr lang="en-US" sz="1800" b="0" dirty="0">
                        <a:solidFill>
                          <a:schemeClr val="tx1">
                            <a:lumMod val="75000"/>
                            <a:lumOff val="25000"/>
                          </a:schemeClr>
                        </a:solidFill>
                      </a:endParaRPr>
                    </a:p>
                  </a:txBody>
                  <a:tcPr anchor="ctr"/>
                </a:tc>
                <a:extLst>
                  <a:ext uri="{0D108BD9-81ED-4DB2-BD59-A6C34878D82A}">
                    <a16:rowId xmlns:a16="http://schemas.microsoft.com/office/drawing/2014/main" val="2962269187"/>
                  </a:ext>
                </a:extLst>
              </a:tr>
              <a:tr h="739780">
                <a:tc>
                  <a:txBody>
                    <a:bodyPr/>
                    <a:lstStyle/>
                    <a:p>
                      <a:r>
                        <a:rPr lang="en-US" sz="1800" dirty="0">
                          <a:solidFill>
                            <a:schemeClr val="tx1">
                              <a:lumMod val="75000"/>
                              <a:lumOff val="25000"/>
                            </a:schemeClr>
                          </a:solidFill>
                        </a:rPr>
                        <a:t>Semantic Phasor Embeddings </a:t>
                      </a:r>
                      <a:endParaRPr lang="en-US" sz="1800" b="0" dirty="0">
                        <a:solidFill>
                          <a:schemeClr val="tx1">
                            <a:lumMod val="75000"/>
                            <a:lumOff val="25000"/>
                          </a:schemeClr>
                        </a:solidFill>
                      </a:endParaRPr>
                    </a:p>
                  </a:txBody>
                  <a:tcPr anchor="ctr"/>
                </a:tc>
                <a:tc>
                  <a:txBody>
                    <a:bodyPr/>
                    <a:lstStyle/>
                    <a:p>
                      <a:r>
                        <a:rPr lang="en-US" sz="1800" dirty="0">
                          <a:solidFill>
                            <a:schemeClr val="tx1">
                              <a:lumMod val="75000"/>
                              <a:lumOff val="25000"/>
                            </a:schemeClr>
                          </a:solidFill>
                        </a:rPr>
                        <a:t>Molly Des Jardin, Scott Enderle, and Katie Rawson </a:t>
                      </a:r>
                      <a:endParaRPr lang="en-US" sz="1800" b="0" dirty="0">
                        <a:solidFill>
                          <a:schemeClr val="tx1">
                            <a:lumMod val="75000"/>
                            <a:lumOff val="25000"/>
                          </a:schemeClr>
                        </a:solidFill>
                      </a:endParaRPr>
                    </a:p>
                  </a:txBody>
                  <a:tcPr anchor="ctr"/>
                </a:tc>
                <a:tc>
                  <a:txBody>
                    <a:bodyPr/>
                    <a:lstStyle/>
                    <a:p>
                      <a:r>
                        <a:rPr lang="en-US" sz="1800" dirty="0">
                          <a:solidFill>
                            <a:schemeClr val="tx1">
                              <a:lumMod val="75000"/>
                              <a:lumOff val="25000"/>
                            </a:schemeClr>
                          </a:solidFill>
                        </a:rPr>
                        <a:t>U Penn</a:t>
                      </a:r>
                      <a:endParaRPr lang="en-US" sz="1800" b="0" dirty="0">
                        <a:solidFill>
                          <a:schemeClr val="tx1">
                            <a:lumMod val="75000"/>
                            <a:lumOff val="25000"/>
                          </a:schemeClr>
                        </a:solidFill>
                      </a:endParaRPr>
                    </a:p>
                  </a:txBody>
                  <a:tcPr anchor="ctr"/>
                </a:tc>
                <a:extLst>
                  <a:ext uri="{0D108BD9-81ED-4DB2-BD59-A6C34878D82A}">
                    <a16:rowId xmlns:a16="http://schemas.microsoft.com/office/drawing/2014/main" val="235955907"/>
                  </a:ext>
                </a:extLst>
              </a:tr>
            </a:tbl>
          </a:graphicData>
        </a:graphic>
      </p:graphicFrame>
      <p:sp>
        <p:nvSpPr>
          <p:cNvPr id="7" name="Date Placeholder 6">
            <a:extLst>
              <a:ext uri="{FF2B5EF4-FFF2-40B4-BE49-F238E27FC236}">
                <a16:creationId xmlns:a16="http://schemas.microsoft.com/office/drawing/2014/main" id="{8D41E96C-486F-A240-A96A-AD5F77704EA9}"/>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21233847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96"/>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lvl="0">
              <a:buSzPts val="1100"/>
            </a:pPr>
            <a:r>
              <a:rPr lang="en" dirty="0">
                <a:solidFill>
                  <a:srgbClr val="FF0000"/>
                </a:solidFill>
              </a:rPr>
              <a:t>NEW</a:t>
            </a:r>
            <a:r>
              <a:rPr lang="en" dirty="0"/>
              <a:t> Committees and Working Groups</a:t>
            </a:r>
            <a:endParaRPr dirty="0"/>
          </a:p>
        </p:txBody>
      </p:sp>
      <p:sp>
        <p:nvSpPr>
          <p:cNvPr id="6" name="Content Placeholder 5">
            <a:extLst>
              <a:ext uri="{FF2B5EF4-FFF2-40B4-BE49-F238E27FC236}">
                <a16:creationId xmlns:a16="http://schemas.microsoft.com/office/drawing/2014/main" id="{177B27D9-D34A-B44C-82DD-68F12C293B6B}"/>
              </a:ext>
            </a:extLst>
          </p:cNvPr>
          <p:cNvSpPr>
            <a:spLocks noGrp="1"/>
          </p:cNvSpPr>
          <p:nvPr>
            <p:ph idx="1"/>
          </p:nvPr>
        </p:nvSpPr>
        <p:spPr/>
        <p:txBody>
          <a:bodyPr/>
          <a:lstStyle/>
          <a:p>
            <a:pPr>
              <a:buFont typeface="Wingdings" pitchFamily="2" charset="2"/>
              <a:buChar char="§"/>
            </a:pPr>
            <a:endParaRPr lang="en-US" b="1" dirty="0">
              <a:hlinkClick r:id="rId3"/>
            </a:endParaRPr>
          </a:p>
          <a:p>
            <a:pPr>
              <a:buFont typeface="Wingdings" pitchFamily="2" charset="2"/>
              <a:buChar char="§"/>
            </a:pPr>
            <a:r>
              <a:rPr lang="en-US" b="1" dirty="0">
                <a:hlinkClick r:id="rId3"/>
              </a:rPr>
              <a:t> Digital Collection Strategy Working Group</a:t>
            </a:r>
            <a:endParaRPr lang="en-US" b="1" dirty="0"/>
          </a:p>
          <a:p>
            <a:pPr>
              <a:buFont typeface="Wingdings" pitchFamily="2" charset="2"/>
              <a:buChar char="§"/>
            </a:pPr>
            <a:r>
              <a:rPr lang="en-US" b="1" dirty="0">
                <a:hlinkClick r:id="rId4"/>
              </a:rPr>
              <a:t> User Engagement Task Force</a:t>
            </a:r>
            <a:endParaRPr lang="en-US" b="1" dirty="0"/>
          </a:p>
          <a:p>
            <a:pPr>
              <a:buFont typeface="Wingdings" pitchFamily="2" charset="2"/>
              <a:buChar char="§"/>
            </a:pPr>
            <a:r>
              <a:rPr lang="en-US" b="1" dirty="0">
                <a:hlinkClick r:id="rId5"/>
              </a:rPr>
              <a:t> Metadata Sharing Policy Task Force</a:t>
            </a:r>
            <a:endParaRPr lang="en-US" b="1" dirty="0"/>
          </a:p>
          <a:p>
            <a:pPr>
              <a:buFont typeface="Wingdings" pitchFamily="2" charset="2"/>
              <a:buChar char="§"/>
            </a:pPr>
            <a:r>
              <a:rPr lang="en-US" b="1" dirty="0">
                <a:hlinkClick r:id="rId6"/>
              </a:rPr>
              <a:t> Metadata Enhancement Task Force</a:t>
            </a:r>
            <a:endParaRPr lang="en-US" b="1" dirty="0"/>
          </a:p>
          <a:p>
            <a:endParaRPr lang="en-US" b="1" dirty="0"/>
          </a:p>
          <a:p>
            <a:r>
              <a:rPr lang="en-US" b="1" dirty="0"/>
              <a:t>Nominations close November 15, 2019.</a:t>
            </a:r>
            <a:endParaRPr lang="en-US" dirty="0"/>
          </a:p>
        </p:txBody>
      </p:sp>
      <p:sp>
        <p:nvSpPr>
          <p:cNvPr id="2" name="Date Placeholder 1">
            <a:extLst>
              <a:ext uri="{FF2B5EF4-FFF2-40B4-BE49-F238E27FC236}">
                <a16:creationId xmlns:a16="http://schemas.microsoft.com/office/drawing/2014/main" id="{303BDC91-BC85-3F49-AB95-D9F892534728}"/>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13883290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A82F2-CB6C-DC46-A503-5260180AA911}"/>
              </a:ext>
            </a:extLst>
          </p:cNvPr>
          <p:cNvSpPr>
            <a:spLocks noGrp="1"/>
          </p:cNvSpPr>
          <p:nvPr>
            <p:ph type="title"/>
          </p:nvPr>
        </p:nvSpPr>
        <p:spPr/>
        <p:txBody>
          <a:bodyPr/>
          <a:lstStyle/>
          <a:p>
            <a:r>
              <a:rPr lang="en-US" dirty="0">
                <a:solidFill>
                  <a:schemeClr val="tx1">
                    <a:lumMod val="75000"/>
                    <a:lumOff val="25000"/>
                  </a:schemeClr>
                </a:solidFill>
              </a:rPr>
              <a:t>ACS project: </a:t>
            </a:r>
            <a:r>
              <a:rPr lang="en-US" i="1" dirty="0">
                <a:solidFill>
                  <a:schemeClr val="tx1">
                    <a:lumMod val="75000"/>
                    <a:lumOff val="25000"/>
                  </a:schemeClr>
                </a:solidFill>
              </a:rPr>
              <a:t>Supporting The Conglomerate Era Project</a:t>
            </a:r>
            <a:endParaRPr lang="en-US" b="0" i="1" dirty="0">
              <a:solidFill>
                <a:schemeClr val="tx1">
                  <a:lumMod val="75000"/>
                  <a:lumOff val="25000"/>
                </a:schemeClr>
              </a:solidFill>
            </a:endParaRPr>
          </a:p>
        </p:txBody>
      </p:sp>
      <p:sp>
        <p:nvSpPr>
          <p:cNvPr id="3" name="Content Placeholder 2">
            <a:extLst>
              <a:ext uri="{FF2B5EF4-FFF2-40B4-BE49-F238E27FC236}">
                <a16:creationId xmlns:a16="http://schemas.microsoft.com/office/drawing/2014/main" id="{E0A2FFEC-C861-CA42-83EC-A8BD2565BF0B}"/>
              </a:ext>
            </a:extLst>
          </p:cNvPr>
          <p:cNvSpPr>
            <a:spLocks noGrp="1"/>
          </p:cNvSpPr>
          <p:nvPr>
            <p:ph sz="half" idx="1"/>
          </p:nvPr>
        </p:nvSpPr>
        <p:spPr>
          <a:xfrm>
            <a:off x="822959" y="1845735"/>
            <a:ext cx="6293458" cy="4023360"/>
          </a:xfrm>
        </p:spPr>
        <p:txBody>
          <a:bodyPr/>
          <a:lstStyle/>
          <a:p>
            <a:pPr>
              <a:lnSpc>
                <a:spcPct val="150000"/>
              </a:lnSpc>
            </a:pPr>
            <a:r>
              <a:rPr lang="en-US" dirty="0"/>
              <a:t>Already had early results</a:t>
            </a:r>
          </a:p>
          <a:p>
            <a:pPr lvl="1">
              <a:lnSpc>
                <a:spcPct val="150000"/>
              </a:lnSpc>
            </a:pPr>
            <a:r>
              <a:rPr lang="en-US" sz="2400" dirty="0">
                <a:hlinkClick r:id="rId3"/>
              </a:rPr>
              <a:t>tinyurl.com/conglomerate-books</a:t>
            </a:r>
            <a:r>
              <a:rPr lang="en-US" sz="2400" dirty="0"/>
              <a:t> </a:t>
            </a:r>
          </a:p>
          <a:p>
            <a:pPr>
              <a:lnSpc>
                <a:spcPct val="150000"/>
              </a:lnSpc>
            </a:pPr>
            <a:r>
              <a:rPr lang="en-US" dirty="0"/>
              <a:t>But needed more support </a:t>
            </a:r>
          </a:p>
          <a:p>
            <a:pPr lvl="1">
              <a:lnSpc>
                <a:spcPct val="150000"/>
              </a:lnSpc>
            </a:pPr>
            <a:r>
              <a:rPr lang="en-US" sz="2400" dirty="0"/>
              <a:t>With workset/dataset creation</a:t>
            </a:r>
          </a:p>
          <a:p>
            <a:pPr lvl="1">
              <a:lnSpc>
                <a:spcPct val="150000"/>
              </a:lnSpc>
            </a:pPr>
            <a:r>
              <a:rPr lang="en-US" sz="2400" dirty="0"/>
              <a:t>Expertise with HathiTrust data</a:t>
            </a:r>
          </a:p>
          <a:p>
            <a:pPr lvl="1">
              <a:lnSpc>
                <a:spcPct val="150000"/>
              </a:lnSpc>
            </a:pPr>
            <a:endParaRPr lang="en-US" sz="2400" dirty="0"/>
          </a:p>
          <a:p>
            <a:pPr lvl="1">
              <a:lnSpc>
                <a:spcPct val="150000"/>
              </a:lnSpc>
            </a:pPr>
            <a:endParaRPr lang="en-US" dirty="0"/>
          </a:p>
        </p:txBody>
      </p:sp>
      <p:sp>
        <p:nvSpPr>
          <p:cNvPr id="10" name="Content Placeholder 9">
            <a:extLst>
              <a:ext uri="{FF2B5EF4-FFF2-40B4-BE49-F238E27FC236}">
                <a16:creationId xmlns:a16="http://schemas.microsoft.com/office/drawing/2014/main" id="{5A255B81-00D1-8744-9C77-7B70331165F8}"/>
              </a:ext>
            </a:extLst>
          </p:cNvPr>
          <p:cNvSpPr>
            <a:spLocks noGrp="1"/>
          </p:cNvSpPr>
          <p:nvPr>
            <p:ph sz="half" idx="2"/>
          </p:nvPr>
        </p:nvSpPr>
        <p:spPr>
          <a:xfrm>
            <a:off x="822325" y="5116370"/>
            <a:ext cx="6757918" cy="712013"/>
          </a:xfrm>
        </p:spPr>
        <p:txBody>
          <a:bodyPr/>
          <a:lstStyle/>
          <a:p>
            <a:pPr>
              <a:lnSpc>
                <a:spcPct val="150000"/>
              </a:lnSpc>
            </a:pPr>
            <a:r>
              <a:rPr lang="en-US" dirty="0"/>
              <a:t>Results will be included in book under-contract</a:t>
            </a:r>
          </a:p>
          <a:p>
            <a:endParaRPr lang="en-US" dirty="0"/>
          </a:p>
        </p:txBody>
      </p:sp>
      <p:pic>
        <p:nvPicPr>
          <p:cNvPr id="7" name="Picture 6">
            <a:extLst>
              <a:ext uri="{FF2B5EF4-FFF2-40B4-BE49-F238E27FC236}">
                <a16:creationId xmlns:a16="http://schemas.microsoft.com/office/drawing/2014/main" id="{78B8E7E8-8352-7940-A534-552957195274}"/>
              </a:ext>
            </a:extLst>
          </p:cNvPr>
          <p:cNvPicPr>
            <a:picLocks noChangeAspect="1"/>
          </p:cNvPicPr>
          <p:nvPr/>
        </p:nvPicPr>
        <p:blipFill>
          <a:blip r:embed="rId4"/>
          <a:stretch>
            <a:fillRect/>
          </a:stretch>
        </p:blipFill>
        <p:spPr>
          <a:xfrm>
            <a:off x="5468371" y="1933551"/>
            <a:ext cx="3296092" cy="3291135"/>
          </a:xfrm>
          <a:prstGeom prst="rect">
            <a:avLst/>
          </a:prstGeom>
          <a:ln>
            <a:solidFill>
              <a:schemeClr val="tx1"/>
            </a:solidFill>
          </a:ln>
        </p:spPr>
      </p:pic>
      <p:sp>
        <p:nvSpPr>
          <p:cNvPr id="6" name="Date Placeholder 5">
            <a:extLst>
              <a:ext uri="{FF2B5EF4-FFF2-40B4-BE49-F238E27FC236}">
                <a16:creationId xmlns:a16="http://schemas.microsoft.com/office/drawing/2014/main" id="{3C8E0476-A54F-384C-89FE-9095462E0A68}"/>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228304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48C1C-4DB7-1642-A4A7-956495AEE40B}"/>
              </a:ext>
            </a:extLst>
          </p:cNvPr>
          <p:cNvSpPr>
            <a:spLocks noGrp="1"/>
          </p:cNvSpPr>
          <p:nvPr>
            <p:ph type="title"/>
          </p:nvPr>
        </p:nvSpPr>
        <p:spPr/>
        <p:txBody>
          <a:bodyPr>
            <a:normAutofit/>
          </a:bodyPr>
          <a:lstStyle/>
          <a:p>
            <a:r>
              <a:rPr lang="en-US" dirty="0"/>
              <a:t>ACS project: </a:t>
            </a:r>
            <a:r>
              <a:rPr lang="en-US" i="1" dirty="0">
                <a:solidFill>
                  <a:schemeClr val="tx1">
                    <a:lumMod val="75000"/>
                    <a:lumOff val="25000"/>
                  </a:schemeClr>
                </a:solidFill>
              </a:rPr>
              <a:t>Mapping scientific names to the HTDL</a:t>
            </a:r>
            <a:endParaRPr lang="en-US" i="1" dirty="0"/>
          </a:p>
        </p:txBody>
      </p:sp>
      <p:sp>
        <p:nvSpPr>
          <p:cNvPr id="3" name="Content Placeholder 2">
            <a:extLst>
              <a:ext uri="{FF2B5EF4-FFF2-40B4-BE49-F238E27FC236}">
                <a16:creationId xmlns:a16="http://schemas.microsoft.com/office/drawing/2014/main" id="{B60C7417-F237-7D4C-B032-A584E103F68E}"/>
              </a:ext>
            </a:extLst>
          </p:cNvPr>
          <p:cNvSpPr>
            <a:spLocks noGrp="1"/>
          </p:cNvSpPr>
          <p:nvPr>
            <p:ph sz="half" idx="1"/>
          </p:nvPr>
        </p:nvSpPr>
        <p:spPr>
          <a:xfrm>
            <a:off x="822958" y="1845735"/>
            <a:ext cx="8087361" cy="4023360"/>
          </a:xfrm>
        </p:spPr>
        <p:txBody>
          <a:bodyPr/>
          <a:lstStyle/>
          <a:p>
            <a:pPr>
              <a:lnSpc>
                <a:spcPct val="150000"/>
              </a:lnSpc>
            </a:pPr>
            <a:r>
              <a:rPr lang="en-US" dirty="0"/>
              <a:t>Building on their earlier work on Biodiversity Heritage Library</a:t>
            </a:r>
          </a:p>
          <a:p>
            <a:pPr>
              <a:lnSpc>
                <a:spcPct val="150000"/>
              </a:lnSpc>
            </a:pPr>
            <a:r>
              <a:rPr lang="en-US" dirty="0"/>
              <a:t>9 hrs to process 17+ million volumes over 50 computers </a:t>
            </a:r>
          </a:p>
          <a:p>
            <a:pPr lvl="1">
              <a:lnSpc>
                <a:spcPct val="150000"/>
              </a:lnSpc>
            </a:pPr>
            <a:r>
              <a:rPr lang="en-US" sz="2400" dirty="0"/>
              <a:t>193 million unique names returned, with false positives</a:t>
            </a:r>
          </a:p>
        </p:txBody>
      </p:sp>
      <p:sp>
        <p:nvSpPr>
          <p:cNvPr id="8" name="Content Placeholder 7">
            <a:extLst>
              <a:ext uri="{FF2B5EF4-FFF2-40B4-BE49-F238E27FC236}">
                <a16:creationId xmlns:a16="http://schemas.microsoft.com/office/drawing/2014/main" id="{822828FA-E7E4-A946-BF6F-B19FC545DB77}"/>
              </a:ext>
            </a:extLst>
          </p:cNvPr>
          <p:cNvSpPr>
            <a:spLocks noGrp="1"/>
          </p:cNvSpPr>
          <p:nvPr>
            <p:ph sz="half" idx="2"/>
          </p:nvPr>
        </p:nvSpPr>
        <p:spPr>
          <a:xfrm>
            <a:off x="822326" y="3833024"/>
            <a:ext cx="3219588" cy="2838345"/>
          </a:xfrm>
        </p:spPr>
        <p:txBody>
          <a:bodyPr/>
          <a:lstStyle/>
          <a:p>
            <a:pPr>
              <a:lnSpc>
                <a:spcPct val="150000"/>
              </a:lnSpc>
            </a:pPr>
            <a:r>
              <a:rPr lang="en-US" dirty="0"/>
              <a:t>Verifying results now</a:t>
            </a:r>
          </a:p>
          <a:p>
            <a:pPr>
              <a:lnSpc>
                <a:spcPct val="150000"/>
              </a:lnSpc>
            </a:pPr>
            <a:r>
              <a:rPr lang="en-US" dirty="0"/>
              <a:t>Will produce dataset of HathiTrust volume IDs and scientific names </a:t>
            </a:r>
          </a:p>
        </p:txBody>
      </p:sp>
      <p:pic>
        <p:nvPicPr>
          <p:cNvPr id="7" name="Picture 6">
            <a:extLst>
              <a:ext uri="{FF2B5EF4-FFF2-40B4-BE49-F238E27FC236}">
                <a16:creationId xmlns:a16="http://schemas.microsoft.com/office/drawing/2014/main" id="{2730E08E-F66F-064E-B8F7-C02DFA1371B5}"/>
              </a:ext>
            </a:extLst>
          </p:cNvPr>
          <p:cNvPicPr>
            <a:picLocks noChangeAspect="1"/>
          </p:cNvPicPr>
          <p:nvPr/>
        </p:nvPicPr>
        <p:blipFill>
          <a:blip r:embed="rId3"/>
          <a:stretch>
            <a:fillRect/>
          </a:stretch>
        </p:blipFill>
        <p:spPr>
          <a:xfrm>
            <a:off x="4136586" y="4023360"/>
            <a:ext cx="4867713" cy="2140957"/>
          </a:xfrm>
          <a:prstGeom prst="rect">
            <a:avLst/>
          </a:prstGeom>
          <a:ln>
            <a:solidFill>
              <a:schemeClr val="tx1"/>
            </a:solidFill>
          </a:ln>
        </p:spPr>
      </p:pic>
      <p:sp>
        <p:nvSpPr>
          <p:cNvPr id="6" name="Date Placeholder 5">
            <a:extLst>
              <a:ext uri="{FF2B5EF4-FFF2-40B4-BE49-F238E27FC236}">
                <a16:creationId xmlns:a16="http://schemas.microsoft.com/office/drawing/2014/main" id="{9061010A-8850-B040-9B47-0DC69F4C74C8}"/>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21105738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A09D-8A37-9B4B-BDEB-880F59E16261}"/>
              </a:ext>
            </a:extLst>
          </p:cNvPr>
          <p:cNvSpPr>
            <a:spLocks noGrp="1"/>
          </p:cNvSpPr>
          <p:nvPr>
            <p:ph type="title"/>
          </p:nvPr>
        </p:nvSpPr>
        <p:spPr/>
        <p:txBody>
          <a:bodyPr/>
          <a:lstStyle/>
          <a:p>
            <a:r>
              <a:rPr lang="en-US" dirty="0"/>
              <a:t>Outreach and Education: Training program</a:t>
            </a:r>
          </a:p>
        </p:txBody>
      </p:sp>
      <p:sp>
        <p:nvSpPr>
          <p:cNvPr id="3" name="Content Placeholder 2">
            <a:extLst>
              <a:ext uri="{FF2B5EF4-FFF2-40B4-BE49-F238E27FC236}">
                <a16:creationId xmlns:a16="http://schemas.microsoft.com/office/drawing/2014/main" id="{CD543636-BCBC-9846-BC85-88044E9CC9D9}"/>
              </a:ext>
            </a:extLst>
          </p:cNvPr>
          <p:cNvSpPr>
            <a:spLocks noGrp="1"/>
          </p:cNvSpPr>
          <p:nvPr>
            <p:ph idx="1"/>
          </p:nvPr>
        </p:nvSpPr>
        <p:spPr/>
        <p:txBody>
          <a:bodyPr/>
          <a:lstStyle/>
          <a:p>
            <a:pPr>
              <a:lnSpc>
                <a:spcPct val="150000"/>
              </a:lnSpc>
            </a:pPr>
            <a:r>
              <a:rPr lang="en-US" sz="2800" dirty="0"/>
              <a:t>Developed, launched a new training program </a:t>
            </a:r>
          </a:p>
          <a:p>
            <a:pPr lvl="1">
              <a:lnSpc>
                <a:spcPct val="150000"/>
              </a:lnSpc>
            </a:pPr>
            <a:r>
              <a:rPr lang="en-US" sz="2400" dirty="0"/>
              <a:t>Fall 2019 @ University of Florida, West Virginia University, McMaster University, and University of Nevada, Las Vegas</a:t>
            </a:r>
          </a:p>
          <a:p>
            <a:pPr>
              <a:lnSpc>
                <a:spcPct val="150000"/>
              </a:lnSpc>
            </a:pPr>
            <a:r>
              <a:rPr lang="en-US" sz="2800" dirty="0"/>
              <a:t>Thanks to all those who requested to host! </a:t>
            </a:r>
          </a:p>
          <a:p>
            <a:pPr>
              <a:lnSpc>
                <a:spcPct val="150000"/>
              </a:lnSpc>
            </a:pPr>
            <a:r>
              <a:rPr lang="en-US" sz="2800" dirty="0"/>
              <a:t>Next call to hosts will go out in November</a:t>
            </a:r>
          </a:p>
        </p:txBody>
      </p:sp>
      <p:sp>
        <p:nvSpPr>
          <p:cNvPr id="6" name="Date Placeholder 5">
            <a:extLst>
              <a:ext uri="{FF2B5EF4-FFF2-40B4-BE49-F238E27FC236}">
                <a16:creationId xmlns:a16="http://schemas.microsoft.com/office/drawing/2014/main" id="{695FA8D8-AF6A-7547-808A-E8BD491C2769}"/>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29618609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71DE46-ABED-EA4A-AF13-88A0EA054941}"/>
              </a:ext>
            </a:extLst>
          </p:cNvPr>
          <p:cNvSpPr>
            <a:spLocks noGrp="1"/>
          </p:cNvSpPr>
          <p:nvPr>
            <p:ph type="title"/>
          </p:nvPr>
        </p:nvSpPr>
        <p:spPr/>
        <p:txBody>
          <a:bodyPr/>
          <a:lstStyle/>
          <a:p>
            <a:r>
              <a:rPr lang="en-US" dirty="0"/>
              <a:t>HTRC usage</a:t>
            </a:r>
          </a:p>
        </p:txBody>
      </p:sp>
      <p:sp>
        <p:nvSpPr>
          <p:cNvPr id="2" name="Date Placeholder 1">
            <a:extLst>
              <a:ext uri="{FF2B5EF4-FFF2-40B4-BE49-F238E27FC236}">
                <a16:creationId xmlns:a16="http://schemas.microsoft.com/office/drawing/2014/main" id="{441B726F-0CD2-9C40-B042-451A96CFDFCB}"/>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14588939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35688-6DB1-2C40-93F9-770DC1AFBD84}"/>
              </a:ext>
            </a:extLst>
          </p:cNvPr>
          <p:cNvSpPr>
            <a:spLocks noGrp="1"/>
          </p:cNvSpPr>
          <p:nvPr>
            <p:ph type="title"/>
          </p:nvPr>
        </p:nvSpPr>
        <p:spPr/>
        <p:txBody>
          <a:bodyPr/>
          <a:lstStyle/>
          <a:p>
            <a:r>
              <a:rPr lang="en-US" dirty="0"/>
              <a:t>HTRC stats through Q3 2019</a:t>
            </a:r>
          </a:p>
        </p:txBody>
      </p:sp>
      <p:graphicFrame>
        <p:nvGraphicFramePr>
          <p:cNvPr id="6" name="Content Placeholder 5">
            <a:extLst>
              <a:ext uri="{FF2B5EF4-FFF2-40B4-BE49-F238E27FC236}">
                <a16:creationId xmlns:a16="http://schemas.microsoft.com/office/drawing/2014/main" id="{0DEA5CE9-5719-C24C-BE9C-59F0298DE821}"/>
              </a:ext>
            </a:extLst>
          </p:cNvPr>
          <p:cNvGraphicFramePr>
            <a:graphicFrameLocks noGrp="1"/>
          </p:cNvGraphicFramePr>
          <p:nvPr>
            <p:ph idx="1"/>
            <p:extLst/>
          </p:nvPr>
        </p:nvGraphicFramePr>
        <p:xfrm>
          <a:off x="939799" y="1919482"/>
          <a:ext cx="7426326" cy="4114800"/>
        </p:xfrm>
        <a:graphic>
          <a:graphicData uri="http://schemas.openxmlformats.org/drawingml/2006/table">
            <a:tbl>
              <a:tblPr firstRow="1" bandRow="1">
                <a:tableStyleId>{D7AC3CCA-C797-4891-BE02-D94E43425B78}</a:tableStyleId>
              </a:tblPr>
              <a:tblGrid>
                <a:gridCol w="6051433">
                  <a:extLst>
                    <a:ext uri="{9D8B030D-6E8A-4147-A177-3AD203B41FA5}">
                      <a16:colId xmlns:a16="http://schemas.microsoft.com/office/drawing/2014/main" val="2952043685"/>
                    </a:ext>
                  </a:extLst>
                </a:gridCol>
                <a:gridCol w="1374893">
                  <a:extLst>
                    <a:ext uri="{9D8B030D-6E8A-4147-A177-3AD203B41FA5}">
                      <a16:colId xmlns:a16="http://schemas.microsoft.com/office/drawing/2014/main" val="562980598"/>
                    </a:ext>
                  </a:extLst>
                </a:gridCol>
              </a:tblGrid>
              <a:tr h="0">
                <a:tc>
                  <a:txBody>
                    <a:bodyPr/>
                    <a:lstStyle/>
                    <a:p>
                      <a:pPr lvl="0" rtl="0" fontAlgn="base"/>
                      <a:r>
                        <a:rPr lang="en-US" sz="2400" b="1" u="none" strike="noStrike" kern="1200" dirty="0">
                          <a:solidFill>
                            <a:schemeClr val="tx1">
                              <a:lumMod val="75000"/>
                              <a:lumOff val="25000"/>
                            </a:schemeClr>
                          </a:solidFill>
                          <a:effectLst/>
                        </a:rPr>
                        <a:t>Q3</a:t>
                      </a:r>
                    </a:p>
                  </a:txBody>
                  <a:tcPr/>
                </a:tc>
                <a:tc>
                  <a:txBody>
                    <a:bodyPr/>
                    <a:lstStyle/>
                    <a:p>
                      <a:r>
                        <a:rPr lang="en-US" sz="2400" b="1" dirty="0">
                          <a:solidFill>
                            <a:schemeClr val="tx1">
                              <a:lumMod val="75000"/>
                              <a:lumOff val="25000"/>
                            </a:schemeClr>
                          </a:solidFill>
                        </a:rPr>
                        <a:t>#</a:t>
                      </a:r>
                    </a:p>
                  </a:txBody>
                  <a:tcPr/>
                </a:tc>
                <a:extLst>
                  <a:ext uri="{0D108BD9-81ED-4DB2-BD59-A6C34878D82A}">
                    <a16:rowId xmlns:a16="http://schemas.microsoft.com/office/drawing/2014/main" val="1160746091"/>
                  </a:ext>
                </a:extLst>
              </a:tr>
              <a:tr h="370840">
                <a:tc>
                  <a:txBody>
                    <a:bodyPr/>
                    <a:lstStyle/>
                    <a:p>
                      <a:r>
                        <a:rPr lang="en-US" sz="2400" b="0" u="none" strike="noStrike" kern="1200" dirty="0">
                          <a:solidFill>
                            <a:schemeClr val="tx1">
                              <a:lumMod val="75000"/>
                              <a:lumOff val="25000"/>
                            </a:schemeClr>
                          </a:solidFill>
                          <a:effectLst/>
                        </a:rPr>
                        <a:t>Distinct active users </a:t>
                      </a:r>
                      <a:endParaRPr lang="en-US" sz="2400" b="0" dirty="0">
                        <a:solidFill>
                          <a:schemeClr val="tx1">
                            <a:lumMod val="75000"/>
                            <a:lumOff val="25000"/>
                          </a:schemeClr>
                        </a:solidFill>
                      </a:endParaRPr>
                    </a:p>
                  </a:txBody>
                  <a:tcPr/>
                </a:tc>
                <a:tc>
                  <a:txBody>
                    <a:bodyPr/>
                    <a:lstStyle/>
                    <a:p>
                      <a:r>
                        <a:rPr lang="en-US" sz="2400" b="0" u="none" strike="noStrike" kern="1200" dirty="0">
                          <a:solidFill>
                            <a:schemeClr val="tx1">
                              <a:lumMod val="75000"/>
                              <a:lumOff val="25000"/>
                            </a:schemeClr>
                          </a:solidFill>
                          <a:effectLst/>
                        </a:rPr>
                        <a:t>864</a:t>
                      </a:r>
                      <a:endParaRPr lang="en-US" sz="2400" b="0" dirty="0">
                        <a:solidFill>
                          <a:schemeClr val="tx1">
                            <a:lumMod val="75000"/>
                            <a:lumOff val="25000"/>
                          </a:schemeClr>
                        </a:solidFill>
                      </a:endParaRPr>
                    </a:p>
                  </a:txBody>
                  <a:tcPr/>
                </a:tc>
                <a:extLst>
                  <a:ext uri="{0D108BD9-81ED-4DB2-BD59-A6C34878D82A}">
                    <a16:rowId xmlns:a16="http://schemas.microsoft.com/office/drawing/2014/main" val="2409358631"/>
                  </a:ext>
                </a:extLst>
              </a:tr>
              <a:tr h="175812">
                <a:tc>
                  <a:txBody>
                    <a:bodyPr/>
                    <a:lstStyle/>
                    <a:p>
                      <a:r>
                        <a:rPr lang="en-US" sz="2400" b="0" u="none" strike="noStrike" kern="1200" dirty="0">
                          <a:solidFill>
                            <a:schemeClr val="tx1">
                              <a:lumMod val="75000"/>
                              <a:lumOff val="25000"/>
                            </a:schemeClr>
                          </a:solidFill>
                          <a:effectLst/>
                        </a:rPr>
                        <a:t>Distinct active HathiTrust users </a:t>
                      </a:r>
                      <a:endParaRPr lang="en-US" sz="2400" b="0" dirty="0">
                        <a:solidFill>
                          <a:schemeClr val="tx1">
                            <a:lumMod val="75000"/>
                            <a:lumOff val="25000"/>
                          </a:schemeClr>
                        </a:solidFill>
                      </a:endParaRPr>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2400" b="0" u="none" strike="noStrike" kern="1200" dirty="0">
                          <a:solidFill>
                            <a:schemeClr val="tx1">
                              <a:lumMod val="75000"/>
                              <a:lumOff val="25000"/>
                            </a:schemeClr>
                          </a:solidFill>
                          <a:effectLst/>
                        </a:rPr>
                        <a:t>674</a:t>
                      </a:r>
                    </a:p>
                  </a:txBody>
                  <a:tcPr/>
                </a:tc>
                <a:extLst>
                  <a:ext uri="{0D108BD9-81ED-4DB2-BD59-A6C34878D82A}">
                    <a16:rowId xmlns:a16="http://schemas.microsoft.com/office/drawing/2014/main" val="992762388"/>
                  </a:ext>
                </a:extLst>
              </a:tr>
              <a:tr h="370840">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2400" b="0" u="none" strike="noStrike" kern="1200" dirty="0">
                          <a:solidFill>
                            <a:schemeClr val="tx1">
                              <a:lumMod val="75000"/>
                              <a:lumOff val="25000"/>
                            </a:schemeClr>
                          </a:solidFill>
                          <a:effectLst/>
                        </a:rPr>
                        <a:t>Distinct HathiTrust members with active users </a:t>
                      </a:r>
                      <a:endParaRPr lang="en-US" sz="2400" b="0" dirty="0">
                        <a:solidFill>
                          <a:schemeClr val="tx1">
                            <a:lumMod val="75000"/>
                            <a:lumOff val="25000"/>
                          </a:schemeClr>
                        </a:solidFill>
                      </a:endParaRPr>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2400" b="0" i="0" u="none" strike="noStrike" kern="1200" dirty="0">
                          <a:solidFill>
                            <a:schemeClr val="tx1">
                              <a:lumMod val="75000"/>
                              <a:lumOff val="25000"/>
                            </a:schemeClr>
                          </a:solidFill>
                          <a:effectLst/>
                          <a:latin typeface="+mn-lt"/>
                          <a:ea typeface="+mn-ea"/>
                          <a:cs typeface="+mn-cs"/>
                        </a:rPr>
                        <a:t>145</a:t>
                      </a:r>
                    </a:p>
                  </a:txBody>
                  <a:tcPr/>
                </a:tc>
                <a:extLst>
                  <a:ext uri="{0D108BD9-81ED-4DB2-BD59-A6C34878D82A}">
                    <a16:rowId xmlns:a16="http://schemas.microsoft.com/office/drawing/2014/main" val="3275102960"/>
                  </a:ext>
                </a:extLst>
              </a:tr>
              <a:tr h="370840">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2400" b="1" dirty="0">
                          <a:solidFill>
                            <a:schemeClr val="tx1">
                              <a:lumMod val="75000"/>
                              <a:lumOff val="25000"/>
                            </a:schemeClr>
                          </a:solidFill>
                        </a:rPr>
                        <a:t>YTD</a:t>
                      </a:r>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2400" b="1" i="0" u="none" strike="noStrike" kern="1200" dirty="0">
                          <a:solidFill>
                            <a:schemeClr val="tx1">
                              <a:lumMod val="75000"/>
                              <a:lumOff val="25000"/>
                            </a:schemeClr>
                          </a:solidFill>
                          <a:effectLst/>
                          <a:latin typeface="+mn-lt"/>
                          <a:ea typeface="+mn-ea"/>
                          <a:cs typeface="+mn-cs"/>
                        </a:rPr>
                        <a:t>#</a:t>
                      </a:r>
                    </a:p>
                  </a:txBody>
                  <a:tcPr/>
                </a:tc>
                <a:extLst>
                  <a:ext uri="{0D108BD9-81ED-4DB2-BD59-A6C34878D82A}">
                    <a16:rowId xmlns:a16="http://schemas.microsoft.com/office/drawing/2014/main" val="3980006001"/>
                  </a:ext>
                </a:extLst>
              </a:tr>
              <a:tr h="370840">
                <a:tc>
                  <a:txBody>
                    <a:bodyPr/>
                    <a:lstStyle/>
                    <a:p>
                      <a:pPr lvl="0" rtl="0" fontAlgn="base"/>
                      <a:r>
                        <a:rPr lang="en-US" sz="2400" b="0" u="none" strike="noStrike" kern="1200" dirty="0">
                          <a:solidFill>
                            <a:schemeClr val="tx1">
                              <a:lumMod val="75000"/>
                              <a:lumOff val="25000"/>
                            </a:schemeClr>
                          </a:solidFill>
                          <a:effectLst/>
                        </a:rPr>
                        <a:t>Total number of newly registered users</a:t>
                      </a:r>
                    </a:p>
                  </a:txBody>
                  <a:tcPr/>
                </a:tc>
                <a:tc>
                  <a:txBody>
                    <a:bodyPr/>
                    <a:lstStyle/>
                    <a:p>
                      <a:r>
                        <a:rPr lang="en-US" sz="2400" b="0" u="none" strike="noStrike" kern="1200" dirty="0">
                          <a:solidFill>
                            <a:schemeClr val="tx1">
                              <a:lumMod val="75000"/>
                              <a:lumOff val="25000"/>
                            </a:schemeClr>
                          </a:solidFill>
                          <a:effectLst/>
                        </a:rPr>
                        <a:t>463</a:t>
                      </a:r>
                      <a:endParaRPr lang="en-US" sz="2400" b="0" dirty="0">
                        <a:solidFill>
                          <a:schemeClr val="tx1">
                            <a:lumMod val="75000"/>
                            <a:lumOff val="25000"/>
                          </a:schemeClr>
                        </a:solidFill>
                      </a:endParaRPr>
                    </a:p>
                  </a:txBody>
                  <a:tcPr/>
                </a:tc>
                <a:extLst>
                  <a:ext uri="{0D108BD9-81ED-4DB2-BD59-A6C34878D82A}">
                    <a16:rowId xmlns:a16="http://schemas.microsoft.com/office/drawing/2014/main" val="467146225"/>
                  </a:ext>
                </a:extLst>
              </a:tr>
              <a:tr h="370840">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2400" b="0" u="none" strike="noStrike" kern="1200" dirty="0">
                          <a:solidFill>
                            <a:schemeClr val="tx1">
                              <a:lumMod val="75000"/>
                              <a:lumOff val="25000"/>
                            </a:schemeClr>
                          </a:solidFill>
                          <a:effectLst/>
                        </a:rPr>
                        <a:t>Total number of volumes analyzed</a:t>
                      </a:r>
                    </a:p>
                  </a:txBody>
                  <a:tcPr/>
                </a:tc>
                <a:tc>
                  <a:txBody>
                    <a:bodyPr/>
                    <a:lstStyle/>
                    <a:p>
                      <a:r>
                        <a:rPr lang="en-US" sz="2400" b="0" u="none" strike="noStrike" kern="1200" dirty="0">
                          <a:solidFill>
                            <a:schemeClr val="tx1">
                              <a:lumMod val="75000"/>
                              <a:lumOff val="25000"/>
                            </a:schemeClr>
                          </a:solidFill>
                          <a:effectLst/>
                        </a:rPr>
                        <a:t>440123</a:t>
                      </a:r>
                      <a:endParaRPr lang="en-US" sz="2400" b="0" dirty="0">
                        <a:solidFill>
                          <a:schemeClr val="tx1">
                            <a:lumMod val="75000"/>
                            <a:lumOff val="25000"/>
                          </a:schemeClr>
                        </a:solidFill>
                      </a:endParaRPr>
                    </a:p>
                  </a:txBody>
                  <a:tcPr/>
                </a:tc>
                <a:extLst>
                  <a:ext uri="{0D108BD9-81ED-4DB2-BD59-A6C34878D82A}">
                    <a16:rowId xmlns:a16="http://schemas.microsoft.com/office/drawing/2014/main" val="2084477405"/>
                  </a:ext>
                </a:extLst>
              </a:tr>
              <a:tr h="370840">
                <a:tc>
                  <a:txBody>
                    <a:bodyPr/>
                    <a:lstStyle/>
                    <a:p>
                      <a:r>
                        <a:rPr lang="en-US" sz="2400" b="0" u="none" strike="noStrike" kern="1200" dirty="0">
                          <a:solidFill>
                            <a:schemeClr val="tx1">
                              <a:lumMod val="75000"/>
                              <a:lumOff val="25000"/>
                            </a:schemeClr>
                          </a:solidFill>
                          <a:effectLst/>
                        </a:rPr>
                        <a:t>Total workshops taught</a:t>
                      </a:r>
                      <a:endParaRPr lang="en-US" sz="2400" b="0" dirty="0">
                        <a:solidFill>
                          <a:schemeClr val="tx1">
                            <a:lumMod val="75000"/>
                            <a:lumOff val="25000"/>
                          </a:schemeClr>
                        </a:solidFill>
                      </a:endParaRPr>
                    </a:p>
                  </a:txBody>
                  <a:tcPr/>
                </a:tc>
                <a:tc>
                  <a:txBody>
                    <a:bodyPr/>
                    <a:lstStyle/>
                    <a:p>
                      <a:r>
                        <a:rPr lang="en-US" sz="2400" b="0" u="none" strike="noStrike" kern="1200" dirty="0">
                          <a:solidFill>
                            <a:schemeClr val="tx1">
                              <a:lumMod val="75000"/>
                              <a:lumOff val="25000"/>
                            </a:schemeClr>
                          </a:solidFill>
                          <a:effectLst/>
                        </a:rPr>
                        <a:t>9</a:t>
                      </a:r>
                      <a:endParaRPr lang="en-US" sz="2400" b="0" dirty="0">
                        <a:solidFill>
                          <a:schemeClr val="tx1">
                            <a:lumMod val="75000"/>
                            <a:lumOff val="25000"/>
                          </a:schemeClr>
                        </a:solidFill>
                      </a:endParaRPr>
                    </a:p>
                  </a:txBody>
                  <a:tcPr/>
                </a:tc>
                <a:extLst>
                  <a:ext uri="{0D108BD9-81ED-4DB2-BD59-A6C34878D82A}">
                    <a16:rowId xmlns:a16="http://schemas.microsoft.com/office/drawing/2014/main" val="2912662270"/>
                  </a:ext>
                </a:extLst>
              </a:tr>
              <a:tr h="370840">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2400" b="0" u="none" strike="noStrike" kern="1200" dirty="0">
                          <a:solidFill>
                            <a:schemeClr val="tx1">
                              <a:lumMod val="75000"/>
                              <a:lumOff val="25000"/>
                            </a:schemeClr>
                          </a:solidFill>
                          <a:effectLst/>
                        </a:rPr>
                        <a:t>Total number of attendees</a:t>
                      </a:r>
                      <a:endParaRPr lang="en-US" sz="2400" b="0" dirty="0">
                        <a:solidFill>
                          <a:schemeClr val="tx1">
                            <a:lumMod val="75000"/>
                            <a:lumOff val="25000"/>
                          </a:schemeClr>
                        </a:solidFill>
                      </a:endParaRPr>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2400" b="0" u="none" strike="noStrike" kern="1200" dirty="0">
                          <a:solidFill>
                            <a:schemeClr val="tx1">
                              <a:lumMod val="75000"/>
                              <a:lumOff val="25000"/>
                            </a:schemeClr>
                          </a:solidFill>
                          <a:effectLst/>
                        </a:rPr>
                        <a:t>139</a:t>
                      </a:r>
                    </a:p>
                  </a:txBody>
                  <a:tcPr/>
                </a:tc>
                <a:extLst>
                  <a:ext uri="{0D108BD9-81ED-4DB2-BD59-A6C34878D82A}">
                    <a16:rowId xmlns:a16="http://schemas.microsoft.com/office/drawing/2014/main" val="2228002420"/>
                  </a:ext>
                </a:extLst>
              </a:tr>
            </a:tbl>
          </a:graphicData>
        </a:graphic>
      </p:graphicFrame>
      <p:sp>
        <p:nvSpPr>
          <p:cNvPr id="3" name="Date Placeholder 2">
            <a:extLst>
              <a:ext uri="{FF2B5EF4-FFF2-40B4-BE49-F238E27FC236}">
                <a16:creationId xmlns:a16="http://schemas.microsoft.com/office/drawing/2014/main" id="{A1C7DBF8-491D-3243-AC84-3A5FF79D1645}"/>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30801166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3715E-9555-364F-A23D-6DD788E08960}"/>
              </a:ext>
            </a:extLst>
          </p:cNvPr>
          <p:cNvSpPr>
            <a:spLocks noGrp="1"/>
          </p:cNvSpPr>
          <p:nvPr>
            <p:ph type="title"/>
          </p:nvPr>
        </p:nvSpPr>
        <p:spPr/>
        <p:txBody>
          <a:bodyPr/>
          <a:lstStyle/>
          <a:p>
            <a:r>
              <a:rPr lang="en-US" dirty="0"/>
              <a:t>Examples of other projects</a:t>
            </a:r>
          </a:p>
        </p:txBody>
      </p:sp>
      <p:sp>
        <p:nvSpPr>
          <p:cNvPr id="3" name="Content Placeholder 2">
            <a:extLst>
              <a:ext uri="{FF2B5EF4-FFF2-40B4-BE49-F238E27FC236}">
                <a16:creationId xmlns:a16="http://schemas.microsoft.com/office/drawing/2014/main" id="{731B2730-A98F-AC4C-BCEC-6B208FE62EE6}"/>
              </a:ext>
            </a:extLst>
          </p:cNvPr>
          <p:cNvSpPr>
            <a:spLocks noGrp="1"/>
          </p:cNvSpPr>
          <p:nvPr>
            <p:ph idx="1"/>
          </p:nvPr>
        </p:nvSpPr>
        <p:spPr>
          <a:xfrm>
            <a:off x="822325" y="1846266"/>
            <a:ext cx="7751832" cy="4022725"/>
          </a:xfrm>
        </p:spPr>
        <p:txBody>
          <a:bodyPr/>
          <a:lstStyle/>
          <a:p>
            <a:pPr>
              <a:lnSpc>
                <a:spcPct val="150000"/>
              </a:lnSpc>
            </a:pPr>
            <a:r>
              <a:rPr lang="en-US" dirty="0"/>
              <a:t>Undergraduate student project at Carleton College, “How I Read 1000 Colonial Letters, Ledgers, and Legal Documents in 20 Minutes”</a:t>
            </a:r>
          </a:p>
          <a:p>
            <a:pPr>
              <a:lnSpc>
                <a:spcPct val="150000"/>
              </a:lnSpc>
            </a:pPr>
            <a:r>
              <a:rPr lang="en-US" dirty="0"/>
              <a:t>Graduate student projects at Temple</a:t>
            </a:r>
          </a:p>
          <a:p>
            <a:pPr lvl="1">
              <a:lnSpc>
                <a:spcPct val="150000"/>
              </a:lnSpc>
            </a:pPr>
            <a:r>
              <a:rPr lang="en-US" dirty="0">
                <a:hlinkClick r:id="rId2"/>
              </a:rPr>
              <a:t>tinyurl.com/templeHTRCblog</a:t>
            </a:r>
            <a:r>
              <a:rPr lang="en-US" dirty="0"/>
              <a:t> and </a:t>
            </a:r>
            <a:r>
              <a:rPr lang="en-US" dirty="0">
                <a:hlinkClick r:id="rId3"/>
              </a:rPr>
              <a:t>tinyurl.com/templeHTRCblog2</a:t>
            </a:r>
            <a:endParaRPr lang="en-US" dirty="0"/>
          </a:p>
          <a:p>
            <a:pPr>
              <a:lnSpc>
                <a:spcPct val="150000"/>
              </a:lnSpc>
            </a:pPr>
            <a:r>
              <a:rPr lang="en-US" dirty="0"/>
              <a:t>Know more? Drop us a note.</a:t>
            </a:r>
          </a:p>
        </p:txBody>
      </p:sp>
      <p:sp>
        <p:nvSpPr>
          <p:cNvPr id="6" name="Date Placeholder 5">
            <a:extLst>
              <a:ext uri="{FF2B5EF4-FFF2-40B4-BE49-F238E27FC236}">
                <a16:creationId xmlns:a16="http://schemas.microsoft.com/office/drawing/2014/main" id="{9EF388FE-366D-A14F-BA1E-3FC9E879D9F5}"/>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31462141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724D542-187D-0844-8D56-07572D179F5A}"/>
              </a:ext>
            </a:extLst>
          </p:cNvPr>
          <p:cNvSpPr>
            <a:spLocks noGrp="1"/>
          </p:cNvSpPr>
          <p:nvPr>
            <p:ph type="title"/>
          </p:nvPr>
        </p:nvSpPr>
        <p:spPr/>
        <p:txBody>
          <a:bodyPr/>
          <a:lstStyle/>
          <a:p>
            <a:r>
              <a:rPr lang="en-US" dirty="0"/>
              <a:t>Self-hosted workshops</a:t>
            </a:r>
          </a:p>
        </p:txBody>
      </p:sp>
      <p:sp>
        <p:nvSpPr>
          <p:cNvPr id="7" name="Content Placeholder 6">
            <a:extLst>
              <a:ext uri="{FF2B5EF4-FFF2-40B4-BE49-F238E27FC236}">
                <a16:creationId xmlns:a16="http://schemas.microsoft.com/office/drawing/2014/main" id="{4168530D-6F15-ED41-987E-06B8FDDBF48D}"/>
              </a:ext>
            </a:extLst>
          </p:cNvPr>
          <p:cNvSpPr>
            <a:spLocks noGrp="1"/>
          </p:cNvSpPr>
          <p:nvPr>
            <p:ph idx="1"/>
          </p:nvPr>
        </p:nvSpPr>
        <p:spPr>
          <a:xfrm>
            <a:off x="822325" y="1846266"/>
            <a:ext cx="7964836" cy="4022725"/>
          </a:xfrm>
        </p:spPr>
        <p:txBody>
          <a:bodyPr>
            <a:normAutofit fontScale="92500"/>
          </a:bodyPr>
          <a:lstStyle/>
          <a:p>
            <a:pPr lvl="1">
              <a:lnSpc>
                <a:spcPct val="150000"/>
              </a:lnSpc>
            </a:pPr>
            <a:r>
              <a:rPr lang="en-US" sz="2400" dirty="0"/>
              <a:t>Texas State</a:t>
            </a:r>
          </a:p>
          <a:p>
            <a:pPr lvl="1">
              <a:lnSpc>
                <a:spcPct val="150000"/>
              </a:lnSpc>
            </a:pPr>
            <a:r>
              <a:rPr lang="en-US" sz="2400" dirty="0"/>
              <a:t>University of Colorado</a:t>
            </a:r>
          </a:p>
          <a:p>
            <a:pPr lvl="1">
              <a:lnSpc>
                <a:spcPct val="150000"/>
              </a:lnSpc>
            </a:pPr>
            <a:r>
              <a:rPr lang="en-US" sz="2400" dirty="0"/>
              <a:t>University of Hawaii</a:t>
            </a:r>
          </a:p>
          <a:p>
            <a:pPr marL="200020" lvl="1" indent="0">
              <a:lnSpc>
                <a:spcPct val="150000"/>
              </a:lnSpc>
              <a:buNone/>
            </a:pPr>
            <a:r>
              <a:rPr lang="en-US" sz="2400" dirty="0"/>
              <a:t>Including re-use of </a:t>
            </a:r>
            <a:r>
              <a:rPr lang="en-US" sz="2400" i="1" dirty="0"/>
              <a:t>Digging Deeper, Reaching Further </a:t>
            </a:r>
            <a:r>
              <a:rPr lang="en-US" sz="2400" dirty="0"/>
              <a:t>materials</a:t>
            </a:r>
          </a:p>
          <a:p>
            <a:pPr lvl="1">
              <a:lnSpc>
                <a:spcPct val="150000"/>
              </a:lnSpc>
            </a:pPr>
            <a:r>
              <a:rPr lang="en-US" sz="2400" dirty="0"/>
              <a:t>UCLA</a:t>
            </a:r>
          </a:p>
          <a:p>
            <a:pPr lvl="1">
              <a:lnSpc>
                <a:spcPct val="150000"/>
              </a:lnSpc>
            </a:pPr>
            <a:r>
              <a:rPr lang="en-US" sz="2400" dirty="0"/>
              <a:t>UNC</a:t>
            </a:r>
          </a:p>
          <a:p>
            <a:pPr lvl="1">
              <a:lnSpc>
                <a:spcPct val="150000"/>
              </a:lnSpc>
            </a:pPr>
            <a:r>
              <a:rPr lang="en-US" sz="2400" dirty="0"/>
              <a:t>Wake Forest</a:t>
            </a:r>
          </a:p>
        </p:txBody>
      </p:sp>
      <p:sp>
        <p:nvSpPr>
          <p:cNvPr id="2" name="Date Placeholder 1">
            <a:extLst>
              <a:ext uri="{FF2B5EF4-FFF2-40B4-BE49-F238E27FC236}">
                <a16:creationId xmlns:a16="http://schemas.microsoft.com/office/drawing/2014/main" id="{399CF0CC-C8A8-9247-A522-2BCE901C526B}"/>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15905210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9AB795E-A3ED-E54B-8005-FE8302545FEA}"/>
              </a:ext>
            </a:extLst>
          </p:cNvPr>
          <p:cNvSpPr>
            <a:spLocks noGrp="1"/>
          </p:cNvSpPr>
          <p:nvPr>
            <p:ph type="title"/>
          </p:nvPr>
        </p:nvSpPr>
        <p:spPr>
          <a:xfrm>
            <a:off x="822325" y="758827"/>
            <a:ext cx="7543800" cy="3565525"/>
          </a:xfrm>
        </p:spPr>
        <p:txBody>
          <a:bodyPr/>
          <a:lstStyle/>
          <a:p>
            <a:pPr defTabSz="914354" eaLnBrk="1" fontAlgn="auto" hangingPunct="1">
              <a:spcAft>
                <a:spcPts val="0"/>
              </a:spcAft>
              <a:defRPr/>
            </a:pPr>
            <a:r>
              <a:rPr lang="en-US" dirty="0"/>
              <a:t>Looking forward to 2020</a:t>
            </a:r>
          </a:p>
        </p:txBody>
      </p:sp>
      <p:sp>
        <p:nvSpPr>
          <p:cNvPr id="4" name="Date Placeholder 3">
            <a:extLst>
              <a:ext uri="{FF2B5EF4-FFF2-40B4-BE49-F238E27FC236}">
                <a16:creationId xmlns:a16="http://schemas.microsoft.com/office/drawing/2014/main" id="{BB2DEE5C-9FA6-084F-BF98-44256D420C00}"/>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33640209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88744-35B1-8046-B52C-84549F8579C0}"/>
              </a:ext>
            </a:extLst>
          </p:cNvPr>
          <p:cNvSpPr>
            <a:spLocks noGrp="1"/>
          </p:cNvSpPr>
          <p:nvPr>
            <p:ph type="title"/>
          </p:nvPr>
        </p:nvSpPr>
        <p:spPr/>
        <p:txBody>
          <a:bodyPr/>
          <a:lstStyle/>
          <a:p>
            <a:r>
              <a:rPr lang="en-US" dirty="0"/>
              <a:t>Cyberinfrastructure</a:t>
            </a:r>
          </a:p>
        </p:txBody>
      </p:sp>
      <p:sp>
        <p:nvSpPr>
          <p:cNvPr id="3" name="Content Placeholder 2">
            <a:extLst>
              <a:ext uri="{FF2B5EF4-FFF2-40B4-BE49-F238E27FC236}">
                <a16:creationId xmlns:a16="http://schemas.microsoft.com/office/drawing/2014/main" id="{0737AD89-5CB8-CA4C-8868-8A52D1FC64A5}"/>
              </a:ext>
            </a:extLst>
          </p:cNvPr>
          <p:cNvSpPr>
            <a:spLocks noGrp="1"/>
          </p:cNvSpPr>
          <p:nvPr>
            <p:ph idx="1"/>
          </p:nvPr>
        </p:nvSpPr>
        <p:spPr/>
        <p:txBody>
          <a:bodyPr/>
          <a:lstStyle/>
          <a:p>
            <a:pPr>
              <a:lnSpc>
                <a:spcPct val="150000"/>
              </a:lnSpc>
            </a:pPr>
            <a:r>
              <a:rPr lang="en-US" sz="2800" dirty="0"/>
              <a:t>Smooth user experience moving between HTRC and HathiTrust services </a:t>
            </a:r>
          </a:p>
          <a:p>
            <a:pPr>
              <a:lnSpc>
                <a:spcPct val="150000"/>
              </a:lnSpc>
            </a:pPr>
            <a:r>
              <a:rPr lang="en-US" sz="2800" dirty="0"/>
              <a:t>Develop and release a data cleaning tool and/or workflow (in collaboration with Research Support Services) </a:t>
            </a:r>
          </a:p>
        </p:txBody>
      </p:sp>
      <p:sp>
        <p:nvSpPr>
          <p:cNvPr id="6" name="Date Placeholder 5">
            <a:extLst>
              <a:ext uri="{FF2B5EF4-FFF2-40B4-BE49-F238E27FC236}">
                <a16:creationId xmlns:a16="http://schemas.microsoft.com/office/drawing/2014/main" id="{9ED9A3E5-A3D6-7B4F-B919-20F271F8567B}"/>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40105280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F6F81-2596-EA42-84EF-3354926ADCC8}"/>
              </a:ext>
            </a:extLst>
          </p:cNvPr>
          <p:cNvSpPr>
            <a:spLocks noGrp="1"/>
          </p:cNvSpPr>
          <p:nvPr>
            <p:ph type="title"/>
          </p:nvPr>
        </p:nvSpPr>
        <p:spPr/>
        <p:txBody>
          <a:bodyPr/>
          <a:lstStyle/>
          <a:p>
            <a:r>
              <a:rPr lang="en-US"/>
              <a:t>Research Support</a:t>
            </a:r>
            <a:endParaRPr lang="en-US" dirty="0"/>
          </a:p>
        </p:txBody>
      </p:sp>
      <p:sp>
        <p:nvSpPr>
          <p:cNvPr id="3" name="Content Placeholder 2">
            <a:extLst>
              <a:ext uri="{FF2B5EF4-FFF2-40B4-BE49-F238E27FC236}">
                <a16:creationId xmlns:a16="http://schemas.microsoft.com/office/drawing/2014/main" id="{C5BAC4B5-9AA4-2441-AB1A-8E5F8B5864B9}"/>
              </a:ext>
            </a:extLst>
          </p:cNvPr>
          <p:cNvSpPr>
            <a:spLocks noGrp="1"/>
          </p:cNvSpPr>
          <p:nvPr>
            <p:ph idx="1"/>
          </p:nvPr>
        </p:nvSpPr>
        <p:spPr/>
        <p:txBody>
          <a:bodyPr>
            <a:normAutofit lnSpcReduction="10000"/>
          </a:bodyPr>
          <a:lstStyle/>
          <a:p>
            <a:pPr>
              <a:lnSpc>
                <a:spcPct val="150000"/>
              </a:lnSpc>
            </a:pPr>
            <a:r>
              <a:rPr lang="en-US" sz="2800" dirty="0"/>
              <a:t>Dive deeper into HathiTrust text data to better characterize the collection </a:t>
            </a:r>
          </a:p>
          <a:p>
            <a:pPr>
              <a:lnSpc>
                <a:spcPct val="150000"/>
              </a:lnSpc>
            </a:pPr>
            <a:r>
              <a:rPr lang="en-US" sz="2800" dirty="0"/>
              <a:t>Derive additional features from the corpus (e.g., named entities) and new delivery mechanisms that could connect HathiTrust items with objects found in other repositories</a:t>
            </a:r>
          </a:p>
        </p:txBody>
      </p:sp>
      <p:sp>
        <p:nvSpPr>
          <p:cNvPr id="6" name="Date Placeholder 5">
            <a:extLst>
              <a:ext uri="{FF2B5EF4-FFF2-40B4-BE49-F238E27FC236}">
                <a16:creationId xmlns:a16="http://schemas.microsoft.com/office/drawing/2014/main" id="{F0032CFF-B63E-554D-B450-03A818EA01FF}"/>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14685691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96"/>
          <p:cNvSpPr txBox="1">
            <a:spLocks noGrp="1"/>
          </p:cNvSpPr>
          <p:nvPr>
            <p:ph type="title"/>
          </p:nvPr>
        </p:nvSpPr>
        <p:spPr>
          <a:prstGeom prst="rect">
            <a:avLst/>
          </a:prstGeom>
        </p:spPr>
        <p:txBody>
          <a:bodyPr spcFirstLastPara="1" vert="horz" wrap="square" lIns="91425" tIns="91425" rIns="91425" bIns="91425" rtlCol="0" anchor="t" anchorCtr="0">
            <a:noAutofit/>
          </a:bodyPr>
          <a:lstStyle/>
          <a:p>
            <a:pPr lvl="0">
              <a:buSzPts val="1100"/>
            </a:pPr>
            <a:r>
              <a:rPr lang="en" dirty="0"/>
              <a:t>Existing Committees and Working Groups</a:t>
            </a:r>
            <a:endParaRPr dirty="0"/>
          </a:p>
        </p:txBody>
      </p:sp>
      <p:sp>
        <p:nvSpPr>
          <p:cNvPr id="431" name="Google Shape;431;p96"/>
          <p:cNvSpPr txBox="1">
            <a:spLocks noGrp="1"/>
          </p:cNvSpPr>
          <p:nvPr>
            <p:ph sz="half" idx="1"/>
          </p:nvPr>
        </p:nvSpPr>
        <p:spPr>
          <a:xfrm>
            <a:off x="822959" y="1829112"/>
            <a:ext cx="3703320" cy="4023360"/>
          </a:xfrm>
          <a:prstGeom prst="rect">
            <a:avLst/>
          </a:prstGeom>
        </p:spPr>
        <p:txBody>
          <a:bodyPr spcFirstLastPara="1" vert="horz" wrap="square" lIns="91425" tIns="91425" rIns="91425" bIns="91425" rtlCol="0" anchor="t" anchorCtr="0">
            <a:noAutofit/>
          </a:bodyPr>
          <a:lstStyle/>
          <a:p>
            <a:pPr marL="0" indent="0">
              <a:buNone/>
            </a:pPr>
            <a:r>
              <a:rPr lang="en" sz="1800" b="1" dirty="0">
                <a:solidFill>
                  <a:srgbClr val="4F4F4F"/>
                </a:solidFill>
                <a:latin typeface="Calibri"/>
                <a:ea typeface="Calibri"/>
                <a:cs typeface="Calibri"/>
                <a:sym typeface="Calibri"/>
              </a:rPr>
              <a:t>Federal Documents Advisory Group</a:t>
            </a:r>
            <a:endParaRPr sz="1800" b="1" dirty="0">
              <a:solidFill>
                <a:srgbClr val="4F4F4F"/>
              </a:solidFill>
              <a:latin typeface="Calibri"/>
              <a:ea typeface="Calibri"/>
              <a:cs typeface="Calibri"/>
              <a:sym typeface="Calibri"/>
            </a:endParaRPr>
          </a:p>
          <a:p>
            <a:pPr marL="0" indent="0">
              <a:lnSpc>
                <a:spcPct val="115000"/>
              </a:lnSpc>
              <a:spcBef>
                <a:spcPts val="600"/>
              </a:spcBef>
              <a:buClr>
                <a:schemeClr val="dk1"/>
              </a:buClr>
              <a:buSzPts val="1100"/>
              <a:buNone/>
            </a:pPr>
            <a:r>
              <a:rPr lang="en" sz="1600" dirty="0">
                <a:solidFill>
                  <a:srgbClr val="4F4F4F"/>
                </a:solidFill>
                <a:latin typeface="Calibri"/>
                <a:ea typeface="Calibri"/>
                <a:cs typeface="Calibri"/>
                <a:sym typeface="Calibri"/>
              </a:rPr>
              <a:t>Heather Christenson (</a:t>
            </a:r>
            <a:r>
              <a:rPr lang="en" sz="1600" dirty="0" err="1">
                <a:solidFill>
                  <a:srgbClr val="4F4F4F"/>
                </a:solidFill>
                <a:latin typeface="Calibri"/>
                <a:ea typeface="Calibri"/>
                <a:cs typeface="Calibri"/>
                <a:sym typeface="Calibri"/>
              </a:rPr>
              <a:t>HathiTrust</a:t>
            </a:r>
            <a:r>
              <a:rPr lang="en" sz="1600" dirty="0">
                <a:solidFill>
                  <a:srgbClr val="4F4F4F"/>
                </a:solidFill>
                <a:latin typeface="Calibri"/>
                <a:ea typeface="Calibri"/>
                <a:cs typeface="Calibri"/>
                <a:sym typeface="Calibri"/>
              </a:rPr>
              <a:t>, Chair)</a:t>
            </a:r>
            <a:br>
              <a:rPr lang="en" sz="1600" dirty="0">
                <a:solidFill>
                  <a:srgbClr val="4F4F4F"/>
                </a:solidFill>
                <a:latin typeface="Calibri"/>
                <a:ea typeface="Calibri"/>
                <a:cs typeface="Calibri"/>
                <a:sym typeface="Calibri"/>
              </a:rPr>
            </a:br>
            <a:r>
              <a:rPr lang="en" sz="1600" dirty="0">
                <a:solidFill>
                  <a:srgbClr val="4F4F4F"/>
                </a:solidFill>
                <a:latin typeface="Calibri"/>
                <a:ea typeface="Calibri"/>
                <a:cs typeface="Calibri"/>
                <a:sym typeface="Calibri"/>
              </a:rPr>
              <a:t>Prue Adler, Association of Research Libraries</a:t>
            </a:r>
            <a:br>
              <a:rPr lang="en" sz="1600" dirty="0">
                <a:solidFill>
                  <a:srgbClr val="4F4F4F"/>
                </a:solidFill>
                <a:latin typeface="Calibri"/>
                <a:ea typeface="Calibri"/>
                <a:cs typeface="Calibri"/>
                <a:sym typeface="Calibri"/>
              </a:rPr>
            </a:br>
            <a:r>
              <a:rPr lang="en" sz="1600" dirty="0">
                <a:solidFill>
                  <a:srgbClr val="4F4F4F"/>
                </a:solidFill>
                <a:latin typeface="Calibri"/>
                <a:ea typeface="Calibri"/>
                <a:cs typeface="Calibri"/>
                <a:sym typeface="Calibri"/>
              </a:rPr>
              <a:t>Ivy Anderson, California Digital Library</a:t>
            </a:r>
            <a:br>
              <a:rPr lang="en" sz="1600" dirty="0">
                <a:solidFill>
                  <a:srgbClr val="4F4F4F"/>
                </a:solidFill>
                <a:latin typeface="Calibri"/>
                <a:ea typeface="Calibri"/>
                <a:cs typeface="Calibri"/>
                <a:sym typeface="Calibri"/>
              </a:rPr>
            </a:br>
            <a:r>
              <a:rPr lang="en" sz="1600" dirty="0">
                <a:solidFill>
                  <a:srgbClr val="4F4F4F"/>
                </a:solidFill>
                <a:latin typeface="Calibri"/>
                <a:ea typeface="Calibri"/>
                <a:cs typeface="Calibri"/>
                <a:sym typeface="Calibri"/>
              </a:rPr>
              <a:t>Kirsten Clark, University of Minnesota</a:t>
            </a:r>
            <a:br>
              <a:rPr lang="en" sz="1600" dirty="0">
                <a:solidFill>
                  <a:srgbClr val="4F4F4F"/>
                </a:solidFill>
                <a:latin typeface="Calibri"/>
                <a:ea typeface="Calibri"/>
                <a:cs typeface="Calibri"/>
                <a:sym typeface="Calibri"/>
              </a:rPr>
            </a:br>
            <a:r>
              <a:rPr lang="en" sz="1600" dirty="0">
                <a:solidFill>
                  <a:srgbClr val="4F4F4F"/>
                </a:solidFill>
                <a:latin typeface="Calibri"/>
                <a:ea typeface="Calibri"/>
                <a:cs typeface="Calibri"/>
                <a:sym typeface="Calibri"/>
              </a:rPr>
              <a:t>Beth Dupuis, University of California, Berkeley</a:t>
            </a:r>
            <a:br>
              <a:rPr lang="en" sz="1600" dirty="0">
                <a:solidFill>
                  <a:srgbClr val="4F4F4F"/>
                </a:solidFill>
                <a:latin typeface="Calibri"/>
                <a:ea typeface="Calibri"/>
                <a:cs typeface="Calibri"/>
                <a:sym typeface="Calibri"/>
              </a:rPr>
            </a:br>
            <a:r>
              <a:rPr lang="en" sz="1600" dirty="0">
                <a:solidFill>
                  <a:srgbClr val="4F4F4F"/>
                </a:solidFill>
                <a:latin typeface="Calibri"/>
                <a:ea typeface="Calibri"/>
                <a:cs typeface="Calibri"/>
                <a:sym typeface="Calibri"/>
              </a:rPr>
              <a:t>Michael Norman, University of Illinois</a:t>
            </a:r>
            <a:br>
              <a:rPr lang="en" sz="1600" dirty="0">
                <a:solidFill>
                  <a:srgbClr val="4F4F4F"/>
                </a:solidFill>
                <a:latin typeface="Calibri"/>
                <a:ea typeface="Calibri"/>
                <a:cs typeface="Calibri"/>
                <a:sym typeface="Calibri"/>
              </a:rPr>
            </a:br>
            <a:r>
              <a:rPr lang="en" sz="1600" dirty="0">
                <a:solidFill>
                  <a:srgbClr val="4F4F4F"/>
                </a:solidFill>
                <a:latin typeface="Calibri"/>
                <a:ea typeface="Calibri"/>
                <a:cs typeface="Calibri"/>
                <a:sym typeface="Calibri"/>
              </a:rPr>
              <a:t>Judith Russell, University of Florida</a:t>
            </a:r>
            <a:br>
              <a:rPr lang="en" sz="1600" dirty="0">
                <a:solidFill>
                  <a:srgbClr val="4F4F4F"/>
                </a:solidFill>
                <a:latin typeface="Calibri"/>
                <a:ea typeface="Calibri"/>
                <a:cs typeface="Calibri"/>
                <a:sym typeface="Calibri"/>
              </a:rPr>
            </a:br>
            <a:r>
              <a:rPr lang="en" sz="1600" dirty="0">
                <a:solidFill>
                  <a:srgbClr val="4F4F4F"/>
                </a:solidFill>
                <a:latin typeface="Calibri"/>
                <a:ea typeface="Calibri"/>
                <a:cs typeface="Calibri"/>
                <a:sym typeface="Calibri"/>
              </a:rPr>
              <a:t>Sarah Shreeves, University of Arizona Libraries (Program Steering Committee Liaison)</a:t>
            </a:r>
            <a:endParaRPr sz="1600" dirty="0">
              <a:solidFill>
                <a:srgbClr val="4F4F4F"/>
              </a:solidFill>
              <a:latin typeface="Calibri"/>
              <a:ea typeface="Calibri"/>
              <a:cs typeface="Calibri"/>
              <a:sym typeface="Calibri"/>
            </a:endParaRPr>
          </a:p>
        </p:txBody>
      </p:sp>
      <p:sp>
        <p:nvSpPr>
          <p:cNvPr id="432" name="Google Shape;432;p96"/>
          <p:cNvSpPr txBox="1">
            <a:spLocks noGrp="1"/>
          </p:cNvSpPr>
          <p:nvPr>
            <p:ph sz="half" idx="2"/>
          </p:nvPr>
        </p:nvSpPr>
        <p:spPr>
          <a:xfrm>
            <a:off x="4663440" y="1920004"/>
            <a:ext cx="3703320" cy="4023360"/>
          </a:xfrm>
          <a:prstGeom prst="rect">
            <a:avLst/>
          </a:prstGeom>
        </p:spPr>
        <p:txBody>
          <a:bodyPr spcFirstLastPara="1" vert="horz" wrap="square" lIns="91425" tIns="91425" rIns="91425" bIns="91425" rtlCol="0" anchor="t" anchorCtr="0">
            <a:noAutofit/>
          </a:bodyPr>
          <a:lstStyle/>
          <a:p>
            <a:pPr marL="0" indent="0">
              <a:spcBef>
                <a:spcPts val="600"/>
              </a:spcBef>
              <a:buNone/>
            </a:pPr>
            <a:r>
              <a:rPr lang="en" sz="1800" b="1" dirty="0">
                <a:solidFill>
                  <a:srgbClr val="4F4F4F"/>
                </a:solidFill>
                <a:latin typeface="Calibri"/>
                <a:ea typeface="Calibri"/>
                <a:cs typeface="Calibri"/>
                <a:sym typeface="Calibri"/>
              </a:rPr>
              <a:t>Shared Print Advisory Group</a:t>
            </a:r>
            <a:endParaRPr sz="1800" b="1" dirty="0">
              <a:solidFill>
                <a:srgbClr val="4F4F4F"/>
              </a:solidFill>
              <a:latin typeface="Calibri"/>
              <a:ea typeface="Calibri"/>
              <a:cs typeface="Calibri"/>
              <a:sym typeface="Calibri"/>
            </a:endParaRPr>
          </a:p>
          <a:p>
            <a:pPr marL="0" indent="0">
              <a:lnSpc>
                <a:spcPct val="115000"/>
              </a:lnSpc>
              <a:spcBef>
                <a:spcPts val="0"/>
              </a:spcBef>
              <a:buClr>
                <a:schemeClr val="dk1"/>
              </a:buClr>
              <a:buSzPts val="1100"/>
              <a:buNone/>
            </a:pPr>
            <a:r>
              <a:rPr lang="en" sz="1600" dirty="0">
                <a:solidFill>
                  <a:srgbClr val="4F4F4F"/>
                </a:solidFill>
                <a:latin typeface="Calibri"/>
                <a:cs typeface="Calibri"/>
                <a:sym typeface="Calibri"/>
              </a:rPr>
              <a:t>Heather </a:t>
            </a:r>
            <a:r>
              <a:rPr lang="en" sz="1600" dirty="0" err="1">
                <a:solidFill>
                  <a:srgbClr val="4F4F4F"/>
                </a:solidFill>
                <a:latin typeface="Calibri"/>
                <a:cs typeface="Calibri"/>
                <a:sym typeface="Calibri"/>
              </a:rPr>
              <a:t>Weltin</a:t>
            </a:r>
            <a:r>
              <a:rPr lang="en" sz="1600" dirty="0">
                <a:solidFill>
                  <a:srgbClr val="4F4F4F"/>
                </a:solidFill>
                <a:latin typeface="Calibri"/>
                <a:cs typeface="Calibri"/>
                <a:sym typeface="Calibri"/>
              </a:rPr>
              <a:t>, </a:t>
            </a:r>
            <a:r>
              <a:rPr lang="en" sz="1600" dirty="0" err="1">
                <a:solidFill>
                  <a:srgbClr val="4F4F4F"/>
                </a:solidFill>
                <a:latin typeface="Calibri"/>
                <a:cs typeface="Calibri"/>
                <a:sym typeface="Calibri"/>
              </a:rPr>
              <a:t>HathiTrust</a:t>
            </a:r>
            <a:r>
              <a:rPr lang="en" sz="1600" dirty="0">
                <a:solidFill>
                  <a:srgbClr val="4F4F4F"/>
                </a:solidFill>
                <a:latin typeface="Calibri"/>
                <a:cs typeface="Calibri"/>
                <a:sym typeface="Calibri"/>
              </a:rPr>
              <a:t>, Chair</a:t>
            </a:r>
            <a:endParaRPr sz="1600" dirty="0">
              <a:solidFill>
                <a:srgbClr val="4F4F4F"/>
              </a:solidFill>
              <a:latin typeface="Calibri"/>
              <a:cs typeface="Calibri"/>
              <a:sym typeface="Calibri"/>
            </a:endParaRPr>
          </a:p>
          <a:p>
            <a:pPr marL="0" indent="0">
              <a:lnSpc>
                <a:spcPct val="115000"/>
              </a:lnSpc>
              <a:spcBef>
                <a:spcPts val="0"/>
              </a:spcBef>
              <a:buClr>
                <a:schemeClr val="dk1"/>
              </a:buClr>
              <a:buSzPts val="1100"/>
              <a:buNone/>
            </a:pPr>
            <a:r>
              <a:rPr lang="en-US" sz="1600" dirty="0">
                <a:solidFill>
                  <a:srgbClr val="4F4F4F"/>
                </a:solidFill>
                <a:latin typeface="Calibri"/>
                <a:cs typeface="Calibri"/>
                <a:sym typeface="Calibri"/>
              </a:rPr>
              <a:t>Daniel Dollar, Yale University</a:t>
            </a:r>
            <a:endParaRPr sz="1600" dirty="0">
              <a:solidFill>
                <a:srgbClr val="4F4F4F"/>
              </a:solidFill>
              <a:latin typeface="Calibri"/>
              <a:cs typeface="Calibri"/>
              <a:sym typeface="Calibri"/>
            </a:endParaRPr>
          </a:p>
          <a:p>
            <a:pPr marL="0" indent="0">
              <a:lnSpc>
                <a:spcPct val="115000"/>
              </a:lnSpc>
              <a:spcBef>
                <a:spcPts val="0"/>
              </a:spcBef>
              <a:buClr>
                <a:schemeClr val="dk1"/>
              </a:buClr>
              <a:buSzPts val="1100"/>
              <a:buNone/>
            </a:pPr>
            <a:r>
              <a:rPr lang="en" sz="1600" dirty="0">
                <a:solidFill>
                  <a:srgbClr val="4F4F4F"/>
                </a:solidFill>
                <a:latin typeface="Calibri"/>
                <a:cs typeface="Calibri"/>
                <a:sym typeface="Calibri"/>
              </a:rPr>
              <a:t>Dan Heuer, </a:t>
            </a:r>
            <a:r>
              <a:rPr lang="en" sz="1600" dirty="0" err="1">
                <a:solidFill>
                  <a:srgbClr val="4F4F4F"/>
                </a:solidFill>
                <a:latin typeface="Calibri"/>
                <a:cs typeface="Calibri"/>
                <a:sym typeface="Calibri"/>
              </a:rPr>
              <a:t>Bucknell</a:t>
            </a:r>
            <a:r>
              <a:rPr lang="en" sz="1600" dirty="0">
                <a:solidFill>
                  <a:srgbClr val="4F4F4F"/>
                </a:solidFill>
                <a:latin typeface="Calibri"/>
                <a:cs typeface="Calibri"/>
                <a:sym typeface="Calibri"/>
              </a:rPr>
              <a:t> University</a:t>
            </a:r>
            <a:endParaRPr sz="1600" dirty="0">
              <a:solidFill>
                <a:srgbClr val="4F4F4F"/>
              </a:solidFill>
              <a:latin typeface="Calibri"/>
              <a:cs typeface="Calibri"/>
              <a:sym typeface="Calibri"/>
            </a:endParaRPr>
          </a:p>
          <a:p>
            <a:pPr marL="0" indent="0">
              <a:lnSpc>
                <a:spcPct val="115000"/>
              </a:lnSpc>
              <a:spcBef>
                <a:spcPts val="0"/>
              </a:spcBef>
              <a:buClr>
                <a:schemeClr val="dk1"/>
              </a:buClr>
              <a:buSzPts val="1100"/>
              <a:buNone/>
            </a:pPr>
            <a:r>
              <a:rPr lang="en-US" sz="1600" dirty="0">
                <a:solidFill>
                  <a:srgbClr val="4F4F4F"/>
                </a:solidFill>
                <a:latin typeface="Calibri"/>
                <a:cs typeface="Calibri"/>
                <a:sym typeface="Calibri"/>
              </a:rPr>
              <a:t>Jake Nadal, Library of Congress</a:t>
            </a:r>
          </a:p>
          <a:p>
            <a:pPr marL="0" indent="0">
              <a:lnSpc>
                <a:spcPct val="115000"/>
              </a:lnSpc>
              <a:spcBef>
                <a:spcPts val="0"/>
              </a:spcBef>
              <a:buClr>
                <a:schemeClr val="dk1"/>
              </a:buClr>
              <a:buSzPts val="1100"/>
              <a:buNone/>
            </a:pPr>
            <a:r>
              <a:rPr lang="en-US" sz="1600" dirty="0">
                <a:solidFill>
                  <a:srgbClr val="4F4F4F"/>
                </a:solidFill>
                <a:latin typeface="Calibri"/>
                <a:cs typeface="Calibri"/>
                <a:sym typeface="Calibri"/>
              </a:rPr>
              <a:t>Anne </a:t>
            </a:r>
            <a:r>
              <a:rPr lang="en-US" sz="1600" dirty="0" err="1">
                <a:solidFill>
                  <a:srgbClr val="4F4F4F"/>
                </a:solidFill>
                <a:latin typeface="Calibri"/>
                <a:cs typeface="Calibri"/>
                <a:sym typeface="Calibri"/>
              </a:rPr>
              <a:t>Rauh</a:t>
            </a:r>
            <a:r>
              <a:rPr lang="en-US" sz="1600" dirty="0">
                <a:solidFill>
                  <a:srgbClr val="4F4F4F"/>
                </a:solidFill>
                <a:latin typeface="Calibri"/>
                <a:cs typeface="Calibri"/>
                <a:sym typeface="Calibri"/>
              </a:rPr>
              <a:t>, Syracuse University</a:t>
            </a:r>
            <a:endParaRPr sz="1600" dirty="0">
              <a:solidFill>
                <a:srgbClr val="4F4F4F"/>
              </a:solidFill>
              <a:latin typeface="Calibri"/>
              <a:cs typeface="Calibri"/>
              <a:sym typeface="Calibri"/>
            </a:endParaRPr>
          </a:p>
          <a:p>
            <a:pPr marL="0" indent="0">
              <a:lnSpc>
                <a:spcPct val="115000"/>
              </a:lnSpc>
              <a:spcBef>
                <a:spcPts val="0"/>
              </a:spcBef>
              <a:buClr>
                <a:schemeClr val="dk1"/>
              </a:buClr>
              <a:buSzPts val="1100"/>
              <a:buNone/>
            </a:pPr>
            <a:r>
              <a:rPr lang="en" sz="1600" dirty="0">
                <a:solidFill>
                  <a:srgbClr val="4F4F4F"/>
                </a:solidFill>
                <a:latin typeface="Calibri"/>
                <a:cs typeface="Calibri"/>
                <a:sym typeface="Calibri"/>
              </a:rPr>
              <a:t>Matthew </a:t>
            </a:r>
            <a:r>
              <a:rPr lang="en" sz="1600" dirty="0" err="1">
                <a:solidFill>
                  <a:srgbClr val="4F4F4F"/>
                </a:solidFill>
                <a:latin typeface="Calibri"/>
                <a:cs typeface="Calibri"/>
                <a:sym typeface="Calibri"/>
              </a:rPr>
              <a:t>Revitt</a:t>
            </a:r>
            <a:r>
              <a:rPr lang="en" sz="1600" dirty="0">
                <a:solidFill>
                  <a:srgbClr val="4F4F4F"/>
                </a:solidFill>
                <a:latin typeface="Calibri"/>
                <a:cs typeface="Calibri"/>
                <a:sym typeface="Calibri"/>
              </a:rPr>
              <a:t>, Maine Shared Collections Strategy</a:t>
            </a:r>
            <a:endParaRPr sz="1600" dirty="0">
              <a:solidFill>
                <a:srgbClr val="4F4F4F"/>
              </a:solidFill>
              <a:latin typeface="Calibri"/>
              <a:cs typeface="Calibri"/>
              <a:sym typeface="Calibri"/>
            </a:endParaRPr>
          </a:p>
          <a:p>
            <a:pPr marL="0" indent="0">
              <a:lnSpc>
                <a:spcPct val="115000"/>
              </a:lnSpc>
              <a:spcBef>
                <a:spcPts val="0"/>
              </a:spcBef>
              <a:buClr>
                <a:schemeClr val="dk1"/>
              </a:buClr>
              <a:buSzPts val="1100"/>
              <a:buNone/>
            </a:pPr>
            <a:r>
              <a:rPr lang="en-US" sz="1600" dirty="0">
                <a:solidFill>
                  <a:srgbClr val="4F4F4F"/>
                </a:solidFill>
                <a:latin typeface="Calibri"/>
                <a:cs typeface="Calibri"/>
                <a:sym typeface="Calibri"/>
              </a:rPr>
              <a:t>Alison </a:t>
            </a:r>
            <a:r>
              <a:rPr lang="en-US" sz="1600" dirty="0" err="1">
                <a:solidFill>
                  <a:srgbClr val="4F4F4F"/>
                </a:solidFill>
                <a:latin typeface="Calibri"/>
                <a:cs typeface="Calibri"/>
                <a:sym typeface="Calibri"/>
              </a:rPr>
              <a:t>Wohlers</a:t>
            </a:r>
            <a:r>
              <a:rPr lang="en-US" sz="1600" dirty="0">
                <a:solidFill>
                  <a:srgbClr val="4F4F4F"/>
                </a:solidFill>
                <a:latin typeface="Calibri"/>
                <a:cs typeface="Calibri"/>
                <a:sym typeface="Calibri"/>
              </a:rPr>
              <a:t>, California Digital Library</a:t>
            </a:r>
            <a:endParaRPr sz="1600" dirty="0">
              <a:solidFill>
                <a:srgbClr val="4F4F4F"/>
              </a:solidFill>
              <a:latin typeface="Calibri"/>
              <a:cs typeface="Calibri"/>
              <a:sym typeface="Calibri"/>
            </a:endParaRPr>
          </a:p>
          <a:p>
            <a:pPr marL="0" indent="0">
              <a:lnSpc>
                <a:spcPct val="115000"/>
              </a:lnSpc>
              <a:spcBef>
                <a:spcPts val="0"/>
              </a:spcBef>
              <a:buClr>
                <a:schemeClr val="dk1"/>
              </a:buClr>
              <a:buSzPts val="1100"/>
              <a:buNone/>
            </a:pPr>
            <a:r>
              <a:rPr lang="en" sz="1600" dirty="0">
                <a:solidFill>
                  <a:srgbClr val="4F4F4F"/>
                </a:solidFill>
                <a:latin typeface="Calibri"/>
                <a:cs typeface="Calibri"/>
                <a:sym typeface="Calibri"/>
              </a:rPr>
              <a:t>Tom </a:t>
            </a:r>
            <a:r>
              <a:rPr lang="en" sz="1600" dirty="0" err="1">
                <a:solidFill>
                  <a:srgbClr val="4F4F4F"/>
                </a:solidFill>
                <a:latin typeface="Calibri"/>
                <a:cs typeface="Calibri"/>
                <a:sym typeface="Calibri"/>
              </a:rPr>
              <a:t>Teper</a:t>
            </a:r>
            <a:r>
              <a:rPr lang="en" sz="1600" dirty="0">
                <a:solidFill>
                  <a:srgbClr val="4F4F4F"/>
                </a:solidFill>
                <a:latin typeface="Calibri"/>
                <a:cs typeface="Calibri"/>
                <a:sym typeface="Calibri"/>
              </a:rPr>
              <a:t>, University of Illinois at Urbana-Champaign</a:t>
            </a:r>
            <a:endParaRPr sz="1600" dirty="0">
              <a:solidFill>
                <a:srgbClr val="4F4F4F"/>
              </a:solidFill>
              <a:latin typeface="Calibri"/>
              <a:cs typeface="Calibri"/>
              <a:sym typeface="Calibri"/>
            </a:endParaRPr>
          </a:p>
          <a:p>
            <a:pPr marL="0" indent="0">
              <a:lnSpc>
                <a:spcPct val="115000"/>
              </a:lnSpc>
              <a:spcBef>
                <a:spcPts val="0"/>
              </a:spcBef>
              <a:buClr>
                <a:schemeClr val="dk1"/>
              </a:buClr>
              <a:buSzPts val="1100"/>
              <a:buNone/>
            </a:pPr>
            <a:r>
              <a:rPr lang="en" sz="1600" dirty="0">
                <a:solidFill>
                  <a:srgbClr val="4F4F4F"/>
                </a:solidFill>
                <a:latin typeface="Calibri"/>
                <a:cs typeface="Calibri"/>
                <a:sym typeface="Calibri"/>
              </a:rPr>
              <a:t>Ben Walker, University of Florida</a:t>
            </a:r>
            <a:endParaRPr sz="1600" dirty="0">
              <a:solidFill>
                <a:srgbClr val="4F4F4F"/>
              </a:solidFill>
              <a:latin typeface="Calibri"/>
              <a:cs typeface="Calibri"/>
              <a:sym typeface="Calibri"/>
            </a:endParaRPr>
          </a:p>
          <a:p>
            <a:pPr marL="0" indent="0">
              <a:buNone/>
            </a:pPr>
            <a:endParaRPr dirty="0">
              <a:latin typeface="Calibri"/>
              <a:ea typeface="Calibri"/>
              <a:cs typeface="Calibri"/>
              <a:sym typeface="Calibri"/>
            </a:endParaRPr>
          </a:p>
        </p:txBody>
      </p:sp>
      <p:sp>
        <p:nvSpPr>
          <p:cNvPr id="2" name="Date Placeholder 1">
            <a:extLst>
              <a:ext uri="{FF2B5EF4-FFF2-40B4-BE49-F238E27FC236}">
                <a16:creationId xmlns:a16="http://schemas.microsoft.com/office/drawing/2014/main" id="{29E5E9A5-DEED-1440-B4BE-B955F6F5999D}"/>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22666879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4ABBA-24B1-7144-BD1A-259E1A73D52A}"/>
              </a:ext>
            </a:extLst>
          </p:cNvPr>
          <p:cNvSpPr>
            <a:spLocks noGrp="1"/>
          </p:cNvSpPr>
          <p:nvPr>
            <p:ph type="title"/>
          </p:nvPr>
        </p:nvSpPr>
        <p:spPr/>
        <p:txBody>
          <a:bodyPr/>
          <a:lstStyle/>
          <a:p>
            <a:r>
              <a:rPr lang="en-US" dirty="0"/>
              <a:t>Outreach and Education</a:t>
            </a:r>
          </a:p>
        </p:txBody>
      </p:sp>
      <p:sp>
        <p:nvSpPr>
          <p:cNvPr id="3" name="Content Placeholder 2">
            <a:extLst>
              <a:ext uri="{FF2B5EF4-FFF2-40B4-BE49-F238E27FC236}">
                <a16:creationId xmlns:a16="http://schemas.microsoft.com/office/drawing/2014/main" id="{A6554510-2D37-7E4B-82FE-6DB4EAFEDC7D}"/>
              </a:ext>
            </a:extLst>
          </p:cNvPr>
          <p:cNvSpPr>
            <a:spLocks noGrp="1"/>
          </p:cNvSpPr>
          <p:nvPr>
            <p:ph idx="1"/>
          </p:nvPr>
        </p:nvSpPr>
        <p:spPr/>
        <p:txBody>
          <a:bodyPr/>
          <a:lstStyle/>
          <a:p>
            <a:pPr>
              <a:lnSpc>
                <a:spcPct val="150000"/>
              </a:lnSpc>
            </a:pPr>
            <a:r>
              <a:rPr lang="en-US" sz="2800" dirty="0"/>
              <a:t>Continue workshops in spring and fall 2020</a:t>
            </a:r>
          </a:p>
          <a:p>
            <a:pPr>
              <a:lnSpc>
                <a:spcPct val="150000"/>
              </a:lnSpc>
            </a:pPr>
            <a:r>
              <a:rPr lang="en-US" sz="2800" dirty="0"/>
              <a:t>Implement revamped engagement plan</a:t>
            </a:r>
          </a:p>
          <a:p>
            <a:pPr lvl="1">
              <a:lnSpc>
                <a:spcPct val="150000"/>
              </a:lnSpc>
            </a:pPr>
            <a:r>
              <a:rPr lang="en-US" sz="2400" dirty="0"/>
              <a:t>Including opportunities for libraries to support HTRC-involved research on their own campuses</a:t>
            </a:r>
          </a:p>
        </p:txBody>
      </p:sp>
      <p:sp>
        <p:nvSpPr>
          <p:cNvPr id="6" name="Date Placeholder 5">
            <a:extLst>
              <a:ext uri="{FF2B5EF4-FFF2-40B4-BE49-F238E27FC236}">
                <a16:creationId xmlns:a16="http://schemas.microsoft.com/office/drawing/2014/main" id="{D6F85503-1E54-ED46-BE74-B432F2D4F816}"/>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16366639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9DEB8-D391-434B-84F6-EB3C54EE2457}"/>
              </a:ext>
            </a:extLst>
          </p:cNvPr>
          <p:cNvSpPr>
            <a:spLocks noGrp="1"/>
          </p:cNvSpPr>
          <p:nvPr>
            <p:ph type="title"/>
          </p:nvPr>
        </p:nvSpPr>
        <p:spPr/>
        <p:txBody>
          <a:bodyPr/>
          <a:lstStyle/>
          <a:p>
            <a:r>
              <a:rPr lang="en-US" dirty="0"/>
              <a:t>More resources</a:t>
            </a:r>
          </a:p>
        </p:txBody>
      </p:sp>
      <p:sp>
        <p:nvSpPr>
          <p:cNvPr id="3" name="Content Placeholder 2">
            <a:extLst>
              <a:ext uri="{FF2B5EF4-FFF2-40B4-BE49-F238E27FC236}">
                <a16:creationId xmlns:a16="http://schemas.microsoft.com/office/drawing/2014/main" id="{60759983-A056-124C-AB3F-802255FA814C}"/>
              </a:ext>
            </a:extLst>
          </p:cNvPr>
          <p:cNvSpPr>
            <a:spLocks noGrp="1"/>
          </p:cNvSpPr>
          <p:nvPr>
            <p:ph idx="1"/>
          </p:nvPr>
        </p:nvSpPr>
        <p:spPr>
          <a:xfrm>
            <a:off x="822325" y="1827347"/>
            <a:ext cx="7543800" cy="3962132"/>
          </a:xfrm>
        </p:spPr>
        <p:txBody>
          <a:bodyPr>
            <a:normAutofit fontScale="92500" lnSpcReduction="10000"/>
          </a:bodyPr>
          <a:lstStyle/>
          <a:p>
            <a:pPr>
              <a:lnSpc>
                <a:spcPct val="150000"/>
              </a:lnSpc>
            </a:pPr>
            <a:r>
              <a:rPr lang="en-US" sz="2800" dirty="0"/>
              <a:t>Intro to HTRC video</a:t>
            </a:r>
          </a:p>
          <a:p>
            <a:pPr lvl="1">
              <a:lnSpc>
                <a:spcPct val="150000"/>
              </a:lnSpc>
            </a:pPr>
            <a:r>
              <a:rPr lang="en-US" sz="2600" dirty="0">
                <a:hlinkClick r:id="rId2"/>
              </a:rPr>
              <a:t>tinyurl.com/HTRCfall2019video</a:t>
            </a:r>
            <a:r>
              <a:rPr lang="en-US" sz="2600" dirty="0"/>
              <a:t> </a:t>
            </a:r>
          </a:p>
          <a:p>
            <a:pPr>
              <a:lnSpc>
                <a:spcPct val="150000"/>
              </a:lnSpc>
            </a:pPr>
            <a:r>
              <a:rPr lang="en-US" sz="2800" dirty="0"/>
              <a:t>HTRC documentation</a:t>
            </a:r>
          </a:p>
          <a:p>
            <a:pPr lvl="1">
              <a:lnSpc>
                <a:spcPct val="150000"/>
              </a:lnSpc>
            </a:pPr>
            <a:r>
              <a:rPr lang="en-US" sz="2600" dirty="0">
                <a:hlinkClick r:id="rId3"/>
              </a:rPr>
              <a:t>wiki.htrc.Illinois.edu</a:t>
            </a:r>
            <a:endParaRPr lang="en-US" sz="2600" dirty="0"/>
          </a:p>
          <a:p>
            <a:pPr>
              <a:lnSpc>
                <a:spcPct val="150000"/>
              </a:lnSpc>
            </a:pPr>
            <a:r>
              <a:rPr lang="en-US" sz="2800" dirty="0"/>
              <a:t>Office hours every 3</a:t>
            </a:r>
            <a:r>
              <a:rPr lang="en-US" sz="2800" baseline="30000" dirty="0"/>
              <a:t>rd</a:t>
            </a:r>
            <a:r>
              <a:rPr lang="en-US" sz="2800" dirty="0"/>
              <a:t> Wednesday at 3 p.m. ET</a:t>
            </a:r>
          </a:p>
          <a:p>
            <a:pPr lvl="1">
              <a:lnSpc>
                <a:spcPct val="150000"/>
              </a:lnSpc>
            </a:pPr>
            <a:r>
              <a:rPr lang="en-US" sz="2600" dirty="0">
                <a:hlinkClick r:id="rId4"/>
              </a:rPr>
              <a:t>go.Illinois.edu/htrchelp-live </a:t>
            </a:r>
            <a:endParaRPr lang="en-US" sz="2600" dirty="0"/>
          </a:p>
          <a:p>
            <a:endParaRPr lang="en-US" dirty="0"/>
          </a:p>
        </p:txBody>
      </p:sp>
      <p:sp>
        <p:nvSpPr>
          <p:cNvPr id="6" name="Date Placeholder 5">
            <a:extLst>
              <a:ext uri="{FF2B5EF4-FFF2-40B4-BE49-F238E27FC236}">
                <a16:creationId xmlns:a16="http://schemas.microsoft.com/office/drawing/2014/main" id="{9C7081F1-846A-8541-A7FA-D7B7FAF48028}"/>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27516024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0F05E-1CD9-744E-968B-CF19746A6240}"/>
              </a:ext>
            </a:extLst>
          </p:cNvPr>
          <p:cNvSpPr>
            <a:spLocks noGrp="1"/>
          </p:cNvSpPr>
          <p:nvPr>
            <p:ph type="title"/>
          </p:nvPr>
        </p:nvSpPr>
        <p:spPr/>
        <p:txBody>
          <a:bodyPr/>
          <a:lstStyle/>
          <a:p>
            <a:r>
              <a:rPr lang="en-US" dirty="0"/>
              <a:t>Q&amp;A</a:t>
            </a:r>
          </a:p>
        </p:txBody>
      </p:sp>
      <p:sp>
        <p:nvSpPr>
          <p:cNvPr id="9" name="Text Placeholder 8">
            <a:extLst>
              <a:ext uri="{FF2B5EF4-FFF2-40B4-BE49-F238E27FC236}">
                <a16:creationId xmlns:a16="http://schemas.microsoft.com/office/drawing/2014/main" id="{C17D85C5-98B8-0742-8EDB-2EA5104E0806}"/>
              </a:ext>
            </a:extLst>
          </p:cNvPr>
          <p:cNvSpPr>
            <a:spLocks noGrp="1"/>
          </p:cNvSpPr>
          <p:nvPr>
            <p:ph type="body" idx="1"/>
          </p:nvPr>
        </p:nvSpPr>
        <p:spPr/>
        <p:txBody>
          <a:bodyPr/>
          <a:lstStyle/>
          <a:p>
            <a:pPr algn="r"/>
            <a:r>
              <a:rPr lang="en-US" dirty="0">
                <a:hlinkClick r:id="rId2"/>
              </a:rPr>
              <a:t>efdkoehl@hathitrust.org</a:t>
            </a:r>
            <a:endParaRPr lang="en-US" dirty="0"/>
          </a:p>
          <a:p>
            <a:pPr algn="r"/>
            <a:r>
              <a:rPr lang="en-US" dirty="0">
                <a:hlinkClick r:id="rId3"/>
              </a:rPr>
              <a:t>Htrc-help@hathitrust.org</a:t>
            </a:r>
            <a:r>
              <a:rPr lang="en-US" dirty="0"/>
              <a:t> </a:t>
            </a:r>
          </a:p>
        </p:txBody>
      </p:sp>
      <p:sp>
        <p:nvSpPr>
          <p:cNvPr id="3" name="Date Placeholder 2">
            <a:extLst>
              <a:ext uri="{FF2B5EF4-FFF2-40B4-BE49-F238E27FC236}">
                <a16:creationId xmlns:a16="http://schemas.microsoft.com/office/drawing/2014/main" id="{FEA4D7EF-6825-EA42-9BEB-74A05A8733A4}"/>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20446747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8F9FE-F38E-3242-989E-19A5A3294F5C}"/>
              </a:ext>
            </a:extLst>
          </p:cNvPr>
          <p:cNvSpPr>
            <a:spLocks noGrp="1"/>
          </p:cNvSpPr>
          <p:nvPr>
            <p:ph type="title"/>
          </p:nvPr>
        </p:nvSpPr>
        <p:spPr/>
        <p:txBody>
          <a:bodyPr/>
          <a:lstStyle/>
          <a:p>
            <a:r>
              <a:rPr lang="en-US" dirty="0"/>
              <a:t>BREAK</a:t>
            </a:r>
          </a:p>
        </p:txBody>
      </p:sp>
      <p:sp>
        <p:nvSpPr>
          <p:cNvPr id="3" name="Text Placeholder 2">
            <a:extLst>
              <a:ext uri="{FF2B5EF4-FFF2-40B4-BE49-F238E27FC236}">
                <a16:creationId xmlns:a16="http://schemas.microsoft.com/office/drawing/2014/main" id="{E15E4EC3-F816-A14E-9077-FCE1D7C0A448}"/>
              </a:ext>
            </a:extLst>
          </p:cNvPr>
          <p:cNvSpPr>
            <a:spLocks noGrp="1"/>
          </p:cNvSpPr>
          <p:nvPr>
            <p:ph type="body" idx="1"/>
          </p:nvPr>
        </p:nvSpPr>
        <p:spPr/>
        <p:txBody>
          <a:bodyPr/>
          <a:lstStyle/>
          <a:p>
            <a:r>
              <a:rPr lang="en-US" dirty="0"/>
              <a:t>15 mins</a:t>
            </a:r>
          </a:p>
        </p:txBody>
      </p:sp>
      <p:sp>
        <p:nvSpPr>
          <p:cNvPr id="6" name="Date Placeholder 5">
            <a:extLst>
              <a:ext uri="{FF2B5EF4-FFF2-40B4-BE49-F238E27FC236}">
                <a16:creationId xmlns:a16="http://schemas.microsoft.com/office/drawing/2014/main" id="{618906A5-7020-B14A-9B5D-9F0B04537EF3}"/>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31299145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2BB01-0D2E-264D-8D50-BEF2957EE735}"/>
              </a:ext>
            </a:extLst>
          </p:cNvPr>
          <p:cNvSpPr>
            <a:spLocks noGrp="1"/>
          </p:cNvSpPr>
          <p:nvPr>
            <p:ph type="ctrTitle"/>
          </p:nvPr>
        </p:nvSpPr>
        <p:spPr/>
        <p:txBody>
          <a:bodyPr/>
          <a:lstStyle/>
          <a:p>
            <a:r>
              <a:rPr lang="en-US" dirty="0" err="1"/>
              <a:t>HathiTrust</a:t>
            </a:r>
            <a:r>
              <a:rPr lang="en-US" dirty="0"/>
              <a:t>: What’s New in Support, Services, and Access </a:t>
            </a:r>
          </a:p>
        </p:txBody>
      </p:sp>
      <p:sp>
        <p:nvSpPr>
          <p:cNvPr id="3" name="Subtitle 2">
            <a:extLst>
              <a:ext uri="{FF2B5EF4-FFF2-40B4-BE49-F238E27FC236}">
                <a16:creationId xmlns:a16="http://schemas.microsoft.com/office/drawing/2014/main" id="{B110851E-A27F-CE44-80F9-5857EF6B6DE2}"/>
              </a:ext>
            </a:extLst>
          </p:cNvPr>
          <p:cNvSpPr>
            <a:spLocks noGrp="1"/>
          </p:cNvSpPr>
          <p:nvPr>
            <p:ph type="subTitle" idx="1"/>
          </p:nvPr>
        </p:nvSpPr>
        <p:spPr>
          <a:xfrm>
            <a:off x="825037" y="4455619"/>
            <a:ext cx="7970620" cy="1582323"/>
          </a:xfrm>
        </p:spPr>
        <p:txBody>
          <a:bodyPr>
            <a:noAutofit/>
          </a:bodyPr>
          <a:lstStyle/>
          <a:p>
            <a:r>
              <a:rPr lang="en-US" b="0" dirty="0"/>
              <a:t>Kristina Hall, Copyright Review Program Manager </a:t>
            </a:r>
          </a:p>
          <a:p>
            <a:r>
              <a:rPr lang="en-US" b="0" dirty="0"/>
              <a:t>Jessica Rohr, Member Engagement and Communications Specialist</a:t>
            </a:r>
          </a:p>
          <a:p>
            <a:r>
              <a:rPr lang="en-US" b="0" dirty="0"/>
              <a:t>Angelina </a:t>
            </a:r>
            <a:r>
              <a:rPr lang="en-US" b="0" dirty="0" err="1"/>
              <a:t>Zaytsev</a:t>
            </a:r>
            <a:r>
              <a:rPr lang="en-US" b="0" dirty="0"/>
              <a:t>, User Services Librarian</a:t>
            </a:r>
          </a:p>
          <a:p>
            <a:br>
              <a:rPr lang="en-US" dirty="0"/>
            </a:br>
            <a:endParaRPr lang="en-US" dirty="0"/>
          </a:p>
        </p:txBody>
      </p:sp>
    </p:spTree>
    <p:extLst>
      <p:ext uri="{BB962C8B-B14F-4D97-AF65-F5344CB8AC3E}">
        <p14:creationId xmlns:p14="http://schemas.microsoft.com/office/powerpoint/2010/main" val="28395912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3D2D5-1BE7-E848-8DFC-D9120039D999}"/>
              </a:ext>
            </a:extLst>
          </p:cNvPr>
          <p:cNvSpPr>
            <a:spLocks noGrp="1"/>
          </p:cNvSpPr>
          <p:nvPr>
            <p:ph type="ctrTitle"/>
          </p:nvPr>
        </p:nvSpPr>
        <p:spPr>
          <a:xfrm>
            <a:off x="822325" y="758827"/>
            <a:ext cx="7543800" cy="3565525"/>
          </a:xfrm>
        </p:spPr>
        <p:txBody>
          <a:bodyPr/>
          <a:lstStyle/>
          <a:p>
            <a:pPr defTabSz="914354" eaLnBrk="1" fontAlgn="auto" hangingPunct="1">
              <a:spcAft>
                <a:spcPts val="0"/>
              </a:spcAft>
              <a:defRPr/>
            </a:pPr>
            <a:r>
              <a:rPr lang="en-US" sz="4800" dirty="0"/>
              <a:t>Opening more content</a:t>
            </a:r>
          </a:p>
        </p:txBody>
      </p:sp>
      <p:sp>
        <p:nvSpPr>
          <p:cNvPr id="3" name="Subtitle 2">
            <a:extLst>
              <a:ext uri="{FF2B5EF4-FFF2-40B4-BE49-F238E27FC236}">
                <a16:creationId xmlns:a16="http://schemas.microsoft.com/office/drawing/2014/main" id="{FD232CEB-8AA0-A548-A4F4-CB710FE5BC50}"/>
              </a:ext>
            </a:extLst>
          </p:cNvPr>
          <p:cNvSpPr>
            <a:spLocks noGrp="1"/>
          </p:cNvSpPr>
          <p:nvPr>
            <p:ph type="subTitle" idx="1"/>
          </p:nvPr>
        </p:nvSpPr>
        <p:spPr>
          <a:xfrm>
            <a:off x="825500" y="4456113"/>
            <a:ext cx="7543800" cy="1143000"/>
          </a:xfrm>
        </p:spPr>
        <p:txBody>
          <a:bodyPr rtlCol="0">
            <a:normAutofit/>
          </a:bodyPr>
          <a:lstStyle/>
          <a:p>
            <a:pPr defTabSz="914354" eaLnBrk="1" fontAlgn="auto" hangingPunct="1">
              <a:defRPr/>
            </a:pPr>
            <a:r>
              <a:rPr lang="en-US" dirty="0"/>
              <a:t>Kristina Hall</a:t>
            </a:r>
          </a:p>
        </p:txBody>
      </p:sp>
    </p:spTree>
    <p:extLst>
      <p:ext uri="{BB962C8B-B14F-4D97-AF65-F5344CB8AC3E}">
        <p14:creationId xmlns:p14="http://schemas.microsoft.com/office/powerpoint/2010/main" val="37095137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BDDA7-A9B8-424F-ACD2-0ABC23C1F656}"/>
              </a:ext>
            </a:extLst>
          </p:cNvPr>
          <p:cNvSpPr>
            <a:spLocks noGrp="1"/>
          </p:cNvSpPr>
          <p:nvPr>
            <p:ph type="title"/>
          </p:nvPr>
        </p:nvSpPr>
        <p:spPr/>
        <p:txBody>
          <a:bodyPr/>
          <a:lstStyle/>
          <a:p>
            <a:r>
              <a:rPr lang="en-US" dirty="0"/>
              <a:t>U.S. fed doc record clusters</a:t>
            </a:r>
          </a:p>
        </p:txBody>
      </p:sp>
      <p:sp>
        <p:nvSpPr>
          <p:cNvPr id="5" name="Content Placeholder 4">
            <a:extLst>
              <a:ext uri="{FF2B5EF4-FFF2-40B4-BE49-F238E27FC236}">
                <a16:creationId xmlns:a16="http://schemas.microsoft.com/office/drawing/2014/main" id="{D16E66C2-21F9-4443-80A0-65D280768810}"/>
              </a:ext>
            </a:extLst>
          </p:cNvPr>
          <p:cNvSpPr>
            <a:spLocks noGrp="1"/>
          </p:cNvSpPr>
          <p:nvPr>
            <p:ph idx="1"/>
          </p:nvPr>
        </p:nvSpPr>
        <p:spPr/>
        <p:txBody>
          <a:bodyPr/>
          <a:lstStyle/>
          <a:p>
            <a:r>
              <a:rPr lang="en-US" dirty="0"/>
              <a:t>Short term focused project improving access</a:t>
            </a:r>
          </a:p>
          <a:p>
            <a:r>
              <a:rPr lang="en-US" dirty="0"/>
              <a:t>Cluster records give preference to public domain</a:t>
            </a:r>
          </a:p>
          <a:p>
            <a:r>
              <a:rPr lang="en-US" dirty="0"/>
              <a:t>Opened additional 15,000 with this change</a:t>
            </a:r>
          </a:p>
          <a:p>
            <a:r>
              <a:rPr lang="en-US" dirty="0"/>
              <a:t>Total 1.18 million U.S. federal records</a:t>
            </a:r>
          </a:p>
          <a:p>
            <a:r>
              <a:rPr lang="en-US" dirty="0"/>
              <a:t>See Heather Christenson blog post “Opening up 15,000+ Federal Documents: An Algorithm Story.”</a:t>
            </a:r>
          </a:p>
        </p:txBody>
      </p:sp>
      <p:sp>
        <p:nvSpPr>
          <p:cNvPr id="6" name="Date Placeholder 5">
            <a:extLst>
              <a:ext uri="{FF2B5EF4-FFF2-40B4-BE49-F238E27FC236}">
                <a16:creationId xmlns:a16="http://schemas.microsoft.com/office/drawing/2014/main" id="{42F7E545-2FBB-944A-AFDF-0C34F675F868}"/>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2203506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473B9-C179-3248-A24C-B7667EF21338}"/>
              </a:ext>
            </a:extLst>
          </p:cNvPr>
          <p:cNvSpPr>
            <a:spLocks noGrp="1"/>
          </p:cNvSpPr>
          <p:nvPr>
            <p:ph type="title"/>
          </p:nvPr>
        </p:nvSpPr>
        <p:spPr/>
        <p:txBody>
          <a:bodyPr/>
          <a:lstStyle/>
          <a:p>
            <a:r>
              <a:rPr lang="en-US" dirty="0"/>
              <a:t>Copyright review</a:t>
            </a:r>
          </a:p>
        </p:txBody>
      </p:sp>
      <p:sp>
        <p:nvSpPr>
          <p:cNvPr id="3" name="Content Placeholder 2">
            <a:extLst>
              <a:ext uri="{FF2B5EF4-FFF2-40B4-BE49-F238E27FC236}">
                <a16:creationId xmlns:a16="http://schemas.microsoft.com/office/drawing/2014/main" id="{3F361CA6-6537-1D45-A413-92558B7FFED6}"/>
              </a:ext>
            </a:extLst>
          </p:cNvPr>
          <p:cNvSpPr>
            <a:spLocks noGrp="1"/>
          </p:cNvSpPr>
          <p:nvPr>
            <p:ph idx="1"/>
          </p:nvPr>
        </p:nvSpPr>
        <p:spPr/>
        <p:txBody>
          <a:bodyPr>
            <a:normAutofit fontScale="92500" lnSpcReduction="10000"/>
          </a:bodyPr>
          <a:lstStyle/>
          <a:p>
            <a:r>
              <a:rPr lang="en-US" dirty="0"/>
              <a:t>Copyright Review program active since 2008</a:t>
            </a:r>
          </a:p>
          <a:p>
            <a:pPr lvl="1"/>
            <a:r>
              <a:rPr lang="en-US" dirty="0"/>
              <a:t>834,193 total determinations</a:t>
            </a:r>
          </a:p>
          <a:p>
            <a:pPr lvl="1"/>
            <a:r>
              <a:rPr lang="en-US" dirty="0"/>
              <a:t>472,434 public domain (56.6%)</a:t>
            </a:r>
          </a:p>
          <a:p>
            <a:pPr lvl="1"/>
            <a:r>
              <a:rPr lang="en-US" dirty="0"/>
              <a:t>66,805 hours</a:t>
            </a:r>
          </a:p>
          <a:p>
            <a:r>
              <a:rPr lang="en-US" dirty="0"/>
              <a:t>U.S. state government project nearly done</a:t>
            </a:r>
          </a:p>
          <a:p>
            <a:pPr lvl="1"/>
            <a:r>
              <a:rPr lang="en-US" dirty="0"/>
              <a:t>119,000 monographic works</a:t>
            </a:r>
          </a:p>
          <a:p>
            <a:pPr lvl="1"/>
            <a:r>
              <a:rPr lang="en-US" dirty="0"/>
              <a:t>1924-1977</a:t>
            </a:r>
          </a:p>
          <a:p>
            <a:pPr lvl="1"/>
            <a:r>
              <a:rPr lang="en-US" dirty="0"/>
              <a:t>84% public domain</a:t>
            </a:r>
          </a:p>
          <a:p>
            <a:r>
              <a:rPr lang="en-US" dirty="0"/>
              <a:t>Next project is Crown Copyright</a:t>
            </a:r>
          </a:p>
          <a:p>
            <a:pPr lvl="1"/>
            <a:r>
              <a:rPr lang="en-US" dirty="0"/>
              <a:t>government works of Canada, UK, Australia</a:t>
            </a:r>
          </a:p>
          <a:p>
            <a:pPr lvl="1"/>
            <a:r>
              <a:rPr lang="en-US" dirty="0"/>
              <a:t>1880-1969</a:t>
            </a:r>
          </a:p>
        </p:txBody>
      </p:sp>
      <p:sp>
        <p:nvSpPr>
          <p:cNvPr id="6" name="Date Placeholder 5">
            <a:extLst>
              <a:ext uri="{FF2B5EF4-FFF2-40B4-BE49-F238E27FC236}">
                <a16:creationId xmlns:a16="http://schemas.microsoft.com/office/drawing/2014/main" id="{AFDA72CC-D4AF-714F-B9D7-30459772B994}"/>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36543217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9E730-04D1-E64E-BE02-224CABFD4590}"/>
              </a:ext>
            </a:extLst>
          </p:cNvPr>
          <p:cNvSpPr>
            <a:spLocks noGrp="1"/>
          </p:cNvSpPr>
          <p:nvPr>
            <p:ph type="title"/>
          </p:nvPr>
        </p:nvSpPr>
        <p:spPr/>
        <p:txBody>
          <a:bodyPr/>
          <a:lstStyle/>
          <a:p>
            <a:r>
              <a:rPr lang="en-US" dirty="0"/>
              <a:t>Public domain day (January 1)</a:t>
            </a:r>
          </a:p>
        </p:txBody>
      </p:sp>
      <p:sp>
        <p:nvSpPr>
          <p:cNvPr id="3" name="Content Placeholder 2">
            <a:extLst>
              <a:ext uri="{FF2B5EF4-FFF2-40B4-BE49-F238E27FC236}">
                <a16:creationId xmlns:a16="http://schemas.microsoft.com/office/drawing/2014/main" id="{1F111BCB-B6CE-D94D-B7F3-593E4559F883}"/>
              </a:ext>
            </a:extLst>
          </p:cNvPr>
          <p:cNvSpPr>
            <a:spLocks noGrp="1"/>
          </p:cNvSpPr>
          <p:nvPr>
            <p:ph idx="1"/>
          </p:nvPr>
        </p:nvSpPr>
        <p:spPr>
          <a:xfrm>
            <a:off x="822325" y="1846266"/>
            <a:ext cx="7543800" cy="4022725"/>
          </a:xfrm>
        </p:spPr>
        <p:txBody>
          <a:bodyPr/>
          <a:lstStyle/>
          <a:p>
            <a:r>
              <a:rPr lang="en-US" dirty="0"/>
              <a:t>U.S. 1923 copyrights expired January 1</a:t>
            </a:r>
          </a:p>
          <a:p>
            <a:pPr lvl="1"/>
            <a:r>
              <a:rPr lang="en-US" dirty="0"/>
              <a:t>2019 was the first time since 1998</a:t>
            </a:r>
          </a:p>
          <a:p>
            <a:pPr lvl="1"/>
            <a:r>
              <a:rPr lang="en-US" dirty="0"/>
              <a:t>We had items open quickly in HathiTrust</a:t>
            </a:r>
          </a:p>
          <a:p>
            <a:pPr lvl="1"/>
            <a:r>
              <a:rPr lang="en-US" dirty="0"/>
              <a:t>Annual event; 1924 coming up</a:t>
            </a:r>
          </a:p>
          <a:p>
            <a:pPr marL="200020" lvl="1" indent="0">
              <a:buNone/>
            </a:pPr>
            <a:endParaRPr lang="en-US" dirty="0"/>
          </a:p>
          <a:p>
            <a:pPr marL="200020" lvl="1" indent="0">
              <a:buNone/>
            </a:pPr>
            <a:r>
              <a:rPr lang="en-US" dirty="0"/>
              <a:t>January 1, 2020</a:t>
            </a:r>
          </a:p>
          <a:p>
            <a:pPr lvl="1"/>
            <a:r>
              <a:rPr lang="en-US" dirty="0"/>
              <a:t>1924 will open (all in U.S., only some globally)</a:t>
            </a:r>
          </a:p>
          <a:p>
            <a:pPr lvl="1"/>
            <a:r>
              <a:rPr lang="en-US" dirty="0"/>
              <a:t>1879 will open globally and also some 1899 from Canada</a:t>
            </a:r>
          </a:p>
          <a:p>
            <a:pPr lvl="1"/>
            <a:r>
              <a:rPr lang="en-US" dirty="0"/>
              <a:t>Should be open January 1, but indexing will take a few more days</a:t>
            </a:r>
          </a:p>
          <a:p>
            <a:pPr lvl="1"/>
            <a:endParaRPr lang="en-US" dirty="0"/>
          </a:p>
        </p:txBody>
      </p:sp>
      <p:sp>
        <p:nvSpPr>
          <p:cNvPr id="6" name="Date Placeholder 5">
            <a:extLst>
              <a:ext uri="{FF2B5EF4-FFF2-40B4-BE49-F238E27FC236}">
                <a16:creationId xmlns:a16="http://schemas.microsoft.com/office/drawing/2014/main" id="{9BEF1203-8638-F84A-AA04-1F15A7273CA5}"/>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12444195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FF0A5-0C57-CF47-9FB1-57CA07E3B7D3}"/>
              </a:ext>
            </a:extLst>
          </p:cNvPr>
          <p:cNvSpPr>
            <a:spLocks noGrp="1"/>
          </p:cNvSpPr>
          <p:nvPr>
            <p:ph type="title"/>
          </p:nvPr>
        </p:nvSpPr>
        <p:spPr/>
        <p:txBody>
          <a:bodyPr/>
          <a:lstStyle/>
          <a:p>
            <a:r>
              <a:rPr lang="en-US" dirty="0"/>
              <a:t>Front matter project</a:t>
            </a:r>
          </a:p>
        </p:txBody>
      </p:sp>
      <p:sp>
        <p:nvSpPr>
          <p:cNvPr id="3" name="Content Placeholder 2">
            <a:extLst>
              <a:ext uri="{FF2B5EF4-FFF2-40B4-BE49-F238E27FC236}">
                <a16:creationId xmlns:a16="http://schemas.microsoft.com/office/drawing/2014/main" id="{E29A851C-A156-8B43-B9B3-2214F3CB048A}"/>
              </a:ext>
            </a:extLst>
          </p:cNvPr>
          <p:cNvSpPr>
            <a:spLocks noGrp="1"/>
          </p:cNvSpPr>
          <p:nvPr>
            <p:ph idx="1"/>
          </p:nvPr>
        </p:nvSpPr>
        <p:spPr/>
        <p:txBody>
          <a:bodyPr/>
          <a:lstStyle/>
          <a:p>
            <a:r>
              <a:rPr lang="en-US" dirty="0"/>
              <a:t>Much useful information is in the front matter of closed view books. Titles, TOC, lists, copyright, and publisher info.</a:t>
            </a:r>
          </a:p>
          <a:p>
            <a:r>
              <a:rPr lang="en-US" dirty="0"/>
              <a:t>Can these pages be opened for viewing?</a:t>
            </a:r>
          </a:p>
          <a:p>
            <a:r>
              <a:rPr lang="en-US" dirty="0"/>
              <a:t>HTRC is assisting with machine learning models</a:t>
            </a:r>
          </a:p>
          <a:p>
            <a:pPr lvl="1"/>
            <a:r>
              <a:rPr lang="en-US" dirty="0"/>
              <a:t>How reliably can a model predict factual vs creative pages</a:t>
            </a:r>
          </a:p>
          <a:p>
            <a:pPr lvl="1"/>
            <a:r>
              <a:rPr lang="en-US" dirty="0"/>
              <a:t>Are there particular categories of front matter more reliably detected than others</a:t>
            </a:r>
          </a:p>
          <a:p>
            <a:r>
              <a:rPr lang="en-US" dirty="0"/>
              <a:t>Just Roman alphabet languages for now because of OCR</a:t>
            </a:r>
          </a:p>
          <a:p>
            <a:endParaRPr lang="en-US" dirty="0"/>
          </a:p>
        </p:txBody>
      </p:sp>
      <p:sp>
        <p:nvSpPr>
          <p:cNvPr id="6" name="Date Placeholder 5">
            <a:extLst>
              <a:ext uri="{FF2B5EF4-FFF2-40B4-BE49-F238E27FC236}">
                <a16:creationId xmlns:a16="http://schemas.microsoft.com/office/drawing/2014/main" id="{641C7230-55DB-FC4C-B8A7-8644F089B2AF}"/>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16731868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436"/>
        <p:cNvGrpSpPr/>
        <p:nvPr/>
      </p:nvGrpSpPr>
      <p:grpSpPr>
        <a:xfrm>
          <a:off x="0" y="0"/>
          <a:ext cx="0" cy="0"/>
          <a:chOff x="0" y="0"/>
          <a:chExt cx="0" cy="0"/>
        </a:xfrm>
      </p:grpSpPr>
      <p:sp>
        <p:nvSpPr>
          <p:cNvPr id="437" name="Google Shape;437;p97"/>
          <p:cNvSpPr txBox="1">
            <a:spLocks noGrp="1"/>
          </p:cNvSpPr>
          <p:nvPr>
            <p:ph type="title"/>
          </p:nvPr>
        </p:nvSpPr>
        <p:spPr/>
        <p:txBody>
          <a:bodyPr>
            <a:normAutofit/>
          </a:bodyPr>
          <a:lstStyle/>
          <a:p>
            <a:pPr lvl="0"/>
            <a:r>
              <a:rPr lang="en-US" dirty="0"/>
              <a:t>2019 Member Meeting Program Planning Committee</a:t>
            </a:r>
          </a:p>
        </p:txBody>
      </p:sp>
      <p:sp>
        <p:nvSpPr>
          <p:cNvPr id="438" name="Google Shape;438;p97"/>
          <p:cNvSpPr txBox="1">
            <a:spLocks noGrp="1"/>
          </p:cNvSpPr>
          <p:nvPr>
            <p:ph idx="1"/>
          </p:nvPr>
        </p:nvSpPr>
        <p:spPr>
          <a:xfrm>
            <a:off x="822960" y="1845735"/>
            <a:ext cx="7543800" cy="4023360"/>
          </a:xfrm>
        </p:spPr>
        <p:txBody>
          <a:bodyPr anchor="t">
            <a:normAutofit fontScale="55000" lnSpcReduction="20000"/>
          </a:bodyPr>
          <a:lstStyle/>
          <a:p>
            <a:pPr>
              <a:lnSpc>
                <a:spcPct val="110000"/>
              </a:lnSpc>
            </a:pPr>
            <a:r>
              <a:rPr lang="en-US" sz="3100" dirty="0">
                <a:sym typeface="Calibri"/>
              </a:rPr>
              <a:t>Mike Furlough, </a:t>
            </a:r>
            <a:r>
              <a:rPr lang="en-US" sz="3100" dirty="0" err="1">
                <a:sym typeface="Calibri"/>
              </a:rPr>
              <a:t>HathiTrust</a:t>
            </a:r>
            <a:r>
              <a:rPr lang="en-US" sz="3100" dirty="0">
                <a:sym typeface="Calibri"/>
              </a:rPr>
              <a:t>, Chair</a:t>
            </a:r>
          </a:p>
          <a:p>
            <a:pPr>
              <a:lnSpc>
                <a:spcPct val="110000"/>
              </a:lnSpc>
            </a:pPr>
            <a:r>
              <a:rPr lang="en-US" sz="3100" dirty="0">
                <a:sym typeface="Calibri"/>
              </a:rPr>
              <a:t>Kenning </a:t>
            </a:r>
            <a:r>
              <a:rPr lang="en-US" sz="3100" dirty="0" err="1">
                <a:sym typeface="Calibri"/>
              </a:rPr>
              <a:t>Arlitsch</a:t>
            </a:r>
            <a:r>
              <a:rPr lang="en-US" sz="3100" dirty="0">
                <a:sym typeface="Calibri"/>
              </a:rPr>
              <a:t>, Montana State University</a:t>
            </a:r>
          </a:p>
          <a:p>
            <a:pPr>
              <a:lnSpc>
                <a:spcPct val="110000"/>
              </a:lnSpc>
            </a:pPr>
            <a:r>
              <a:rPr lang="en-US" sz="3100" dirty="0">
                <a:sym typeface="Calibri"/>
              </a:rPr>
              <a:t>Lisa Carter, University of Wisconsin-Madison</a:t>
            </a:r>
          </a:p>
          <a:p>
            <a:pPr>
              <a:lnSpc>
                <a:spcPct val="110000"/>
              </a:lnSpc>
            </a:pPr>
            <a:r>
              <a:rPr lang="en-US" sz="3100" dirty="0">
                <a:sym typeface="Calibri"/>
              </a:rPr>
              <a:t>Maria </a:t>
            </a:r>
            <a:r>
              <a:rPr lang="en-US" sz="3100" dirty="0" err="1">
                <a:sym typeface="Calibri"/>
              </a:rPr>
              <a:t>Estorino</a:t>
            </a:r>
            <a:r>
              <a:rPr lang="en-US" sz="3100" dirty="0">
                <a:sym typeface="Calibri"/>
              </a:rPr>
              <a:t>, University of North Carolina at Chapel Hill</a:t>
            </a:r>
          </a:p>
          <a:p>
            <a:pPr>
              <a:lnSpc>
                <a:spcPct val="110000"/>
              </a:lnSpc>
            </a:pPr>
            <a:r>
              <a:rPr lang="en-US" sz="3100" dirty="0">
                <a:sym typeface="Calibri"/>
              </a:rPr>
              <a:t>Frances </a:t>
            </a:r>
            <a:r>
              <a:rPr lang="en-US" sz="3100" dirty="0" err="1">
                <a:sym typeface="Calibri"/>
              </a:rPr>
              <a:t>Maloy</a:t>
            </a:r>
            <a:r>
              <a:rPr lang="en-US" sz="3100" dirty="0">
                <a:sym typeface="Calibri"/>
              </a:rPr>
              <a:t>, Union College</a:t>
            </a:r>
          </a:p>
          <a:p>
            <a:pPr>
              <a:lnSpc>
                <a:spcPct val="110000"/>
              </a:lnSpc>
            </a:pPr>
            <a:r>
              <a:rPr lang="en-US" sz="3100" dirty="0">
                <a:sym typeface="Calibri"/>
              </a:rPr>
              <a:t>Jessica Rohr, </a:t>
            </a:r>
            <a:r>
              <a:rPr lang="en-US" sz="3100" dirty="0" err="1">
                <a:sym typeface="Calibri"/>
              </a:rPr>
              <a:t>HathiTrust</a:t>
            </a:r>
            <a:endParaRPr lang="en-US" sz="3100" dirty="0">
              <a:sym typeface="Calibri"/>
            </a:endParaRPr>
          </a:p>
          <a:p>
            <a:pPr>
              <a:lnSpc>
                <a:spcPct val="110000"/>
              </a:lnSpc>
            </a:pPr>
            <a:r>
              <a:rPr lang="en-US" sz="3100" dirty="0">
                <a:sym typeface="Calibri"/>
              </a:rPr>
              <a:t>Melissa Stewart, </a:t>
            </a:r>
            <a:r>
              <a:rPr lang="en-US" sz="3100" dirty="0" err="1">
                <a:sym typeface="Calibri"/>
              </a:rPr>
              <a:t>HathiTrust</a:t>
            </a:r>
            <a:endParaRPr lang="en-US" sz="3100" dirty="0">
              <a:sym typeface="Calibri"/>
            </a:endParaRPr>
          </a:p>
          <a:p>
            <a:pPr>
              <a:lnSpc>
                <a:spcPct val="110000"/>
              </a:lnSpc>
            </a:pPr>
            <a:r>
              <a:rPr lang="en-US" sz="3100" dirty="0">
                <a:sym typeface="Calibri"/>
              </a:rPr>
              <a:t>Heather </a:t>
            </a:r>
            <a:r>
              <a:rPr lang="en-US" sz="3100" dirty="0" err="1">
                <a:sym typeface="Calibri"/>
              </a:rPr>
              <a:t>Weltin</a:t>
            </a:r>
            <a:r>
              <a:rPr lang="en-US" sz="3100" dirty="0">
                <a:sym typeface="Calibri"/>
              </a:rPr>
              <a:t>, </a:t>
            </a:r>
            <a:r>
              <a:rPr lang="en-US" sz="3100" dirty="0" err="1">
                <a:sym typeface="Calibri"/>
              </a:rPr>
              <a:t>HathiTrust</a:t>
            </a:r>
            <a:endParaRPr lang="en-US" sz="3100" dirty="0">
              <a:sym typeface="Calibri"/>
            </a:endParaRPr>
          </a:p>
          <a:p>
            <a:pPr>
              <a:lnSpc>
                <a:spcPct val="110000"/>
              </a:lnSpc>
            </a:pPr>
            <a:r>
              <a:rPr lang="en-US" sz="3100" dirty="0">
                <a:sym typeface="Calibri"/>
              </a:rPr>
              <a:t>Wade Wyckoff, McMaster University</a:t>
            </a:r>
            <a:br>
              <a:rPr lang="en-US" dirty="0">
                <a:sym typeface="Calibri"/>
              </a:rPr>
            </a:br>
            <a:endParaRPr lang="en-US" dirty="0">
              <a:sym typeface="Calibri"/>
            </a:endParaRPr>
          </a:p>
        </p:txBody>
      </p:sp>
      <p:sp>
        <p:nvSpPr>
          <p:cNvPr id="2" name="Date Placeholder 1">
            <a:extLst>
              <a:ext uri="{FF2B5EF4-FFF2-40B4-BE49-F238E27FC236}">
                <a16:creationId xmlns:a16="http://schemas.microsoft.com/office/drawing/2014/main" id="{8C8A4CE1-82B1-CB42-BFFC-EF08EA63DED9}"/>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26902957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3D2D5-1BE7-E848-8DFC-D9120039D999}"/>
              </a:ext>
            </a:extLst>
          </p:cNvPr>
          <p:cNvSpPr>
            <a:spLocks noGrp="1"/>
          </p:cNvSpPr>
          <p:nvPr>
            <p:ph type="ctrTitle"/>
          </p:nvPr>
        </p:nvSpPr>
        <p:spPr>
          <a:xfrm>
            <a:off x="822325" y="758827"/>
            <a:ext cx="7543800" cy="3565525"/>
          </a:xfrm>
        </p:spPr>
        <p:txBody>
          <a:bodyPr/>
          <a:lstStyle/>
          <a:p>
            <a:pPr defTabSz="914354" eaLnBrk="1" fontAlgn="auto" hangingPunct="1">
              <a:spcAft>
                <a:spcPts val="0"/>
              </a:spcAft>
              <a:defRPr/>
            </a:pPr>
            <a:r>
              <a:rPr lang="en-US" sz="4800" dirty="0"/>
              <a:t>Member Support</a:t>
            </a:r>
          </a:p>
        </p:txBody>
      </p:sp>
      <p:sp>
        <p:nvSpPr>
          <p:cNvPr id="3" name="Subtitle 2">
            <a:extLst>
              <a:ext uri="{FF2B5EF4-FFF2-40B4-BE49-F238E27FC236}">
                <a16:creationId xmlns:a16="http://schemas.microsoft.com/office/drawing/2014/main" id="{FD232CEB-8AA0-A548-A4F4-CB710FE5BC50}"/>
              </a:ext>
            </a:extLst>
          </p:cNvPr>
          <p:cNvSpPr>
            <a:spLocks noGrp="1"/>
          </p:cNvSpPr>
          <p:nvPr>
            <p:ph type="subTitle" idx="1"/>
          </p:nvPr>
        </p:nvSpPr>
        <p:spPr>
          <a:xfrm>
            <a:off x="825500" y="4456113"/>
            <a:ext cx="7543800" cy="1143000"/>
          </a:xfrm>
        </p:spPr>
        <p:txBody>
          <a:bodyPr rtlCol="0">
            <a:normAutofit/>
          </a:bodyPr>
          <a:lstStyle/>
          <a:p>
            <a:pPr defTabSz="914354" eaLnBrk="1" fontAlgn="auto" hangingPunct="1">
              <a:defRPr/>
            </a:pPr>
            <a:r>
              <a:rPr lang="en-US" dirty="0"/>
              <a:t>Jessica Rohr</a:t>
            </a:r>
          </a:p>
        </p:txBody>
      </p:sp>
    </p:spTree>
    <p:extLst>
      <p:ext uri="{BB962C8B-B14F-4D97-AF65-F5344CB8AC3E}">
        <p14:creationId xmlns:p14="http://schemas.microsoft.com/office/powerpoint/2010/main" val="16429217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9AB795E-A3ED-E54B-8005-FE8302545FEA}"/>
              </a:ext>
            </a:extLst>
          </p:cNvPr>
          <p:cNvSpPr>
            <a:spLocks noGrp="1"/>
          </p:cNvSpPr>
          <p:nvPr>
            <p:ph type="title"/>
          </p:nvPr>
        </p:nvSpPr>
        <p:spPr>
          <a:xfrm>
            <a:off x="822325" y="758827"/>
            <a:ext cx="7543800" cy="3565525"/>
          </a:xfrm>
        </p:spPr>
        <p:txBody>
          <a:bodyPr/>
          <a:lstStyle/>
          <a:p>
            <a:pPr defTabSz="914354" eaLnBrk="1" fontAlgn="auto" hangingPunct="1">
              <a:spcAft>
                <a:spcPts val="0"/>
              </a:spcAft>
              <a:defRPr/>
            </a:pPr>
            <a:r>
              <a:rPr lang="en-US" dirty="0"/>
              <a:t>Member Toolkit</a:t>
            </a:r>
          </a:p>
        </p:txBody>
      </p:sp>
      <p:sp>
        <p:nvSpPr>
          <p:cNvPr id="7" name="Text Placeholder 6">
            <a:extLst>
              <a:ext uri="{FF2B5EF4-FFF2-40B4-BE49-F238E27FC236}">
                <a16:creationId xmlns:a16="http://schemas.microsoft.com/office/drawing/2014/main" id="{87665FC2-49A8-E244-A0DC-B129C36C8002}"/>
              </a:ext>
            </a:extLst>
          </p:cNvPr>
          <p:cNvSpPr>
            <a:spLocks noGrp="1"/>
          </p:cNvSpPr>
          <p:nvPr>
            <p:ph type="body" idx="1"/>
          </p:nvPr>
        </p:nvSpPr>
        <p:spPr>
          <a:xfrm>
            <a:off x="822325" y="4452939"/>
            <a:ext cx="7543800" cy="1143000"/>
          </a:xfrm>
        </p:spPr>
        <p:txBody>
          <a:bodyPr rtlCol="0"/>
          <a:lstStyle/>
          <a:p>
            <a:pPr defTabSz="914354" eaLnBrk="1" fontAlgn="auto" hangingPunct="1">
              <a:defRPr/>
            </a:pPr>
            <a:r>
              <a:rPr lang="en-US" dirty="0"/>
              <a:t>Supporting your Students, Faculty, librarians</a:t>
            </a:r>
          </a:p>
        </p:txBody>
      </p:sp>
      <p:sp>
        <p:nvSpPr>
          <p:cNvPr id="4" name="Date Placeholder 3">
            <a:extLst>
              <a:ext uri="{FF2B5EF4-FFF2-40B4-BE49-F238E27FC236}">
                <a16:creationId xmlns:a16="http://schemas.microsoft.com/office/drawing/2014/main" id="{9AFB725B-FDCE-FE40-966E-5F60C31B7A9D}"/>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34155807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FA56224-6790-4C4F-B356-EB8C63141B00}"/>
              </a:ext>
            </a:extLst>
          </p:cNvPr>
          <p:cNvSpPr>
            <a:spLocks noGrp="1"/>
          </p:cNvSpPr>
          <p:nvPr>
            <p:ph type="title"/>
          </p:nvPr>
        </p:nvSpPr>
        <p:spPr/>
        <p:txBody>
          <a:bodyPr/>
          <a:lstStyle/>
          <a:p>
            <a:r>
              <a:rPr lang="en-US" dirty="0"/>
              <a:t>Member Toolkit: Intro Edition</a:t>
            </a:r>
          </a:p>
        </p:txBody>
      </p:sp>
      <p:sp>
        <p:nvSpPr>
          <p:cNvPr id="10" name="Content Placeholder 9">
            <a:extLst>
              <a:ext uri="{FF2B5EF4-FFF2-40B4-BE49-F238E27FC236}">
                <a16:creationId xmlns:a16="http://schemas.microsoft.com/office/drawing/2014/main" id="{E5C150FA-3BE6-1B40-9778-18BDCE92EFEE}"/>
              </a:ext>
            </a:extLst>
          </p:cNvPr>
          <p:cNvSpPr>
            <a:spLocks noGrp="1"/>
          </p:cNvSpPr>
          <p:nvPr>
            <p:ph idx="1"/>
          </p:nvPr>
        </p:nvSpPr>
        <p:spPr>
          <a:xfrm>
            <a:off x="822325" y="1783207"/>
            <a:ext cx="7543800" cy="4022725"/>
          </a:xfrm>
        </p:spPr>
        <p:txBody>
          <a:bodyPr/>
          <a:lstStyle/>
          <a:p>
            <a:endParaRPr lang="en-US" sz="3200" dirty="0"/>
          </a:p>
          <a:p>
            <a:pPr marL="922338" lvl="1" indent="-631825">
              <a:buFont typeface="Courier New" panose="02070309020205020404" pitchFamily="49" charset="0"/>
              <a:buChar char="o"/>
            </a:pPr>
            <a:r>
              <a:rPr lang="en-US" sz="3600" dirty="0"/>
              <a:t>For students, faculty, researchers</a:t>
            </a:r>
          </a:p>
          <a:p>
            <a:pPr marL="863592" lvl="1" indent="-571500">
              <a:buFont typeface="Courier New" panose="02070309020205020404" pitchFamily="49" charset="0"/>
              <a:buChar char="o"/>
            </a:pPr>
            <a:endParaRPr lang="en-US" sz="3600" dirty="0"/>
          </a:p>
          <a:p>
            <a:pPr marL="922338" lvl="1" indent="-631825">
              <a:buFont typeface="Courier New" panose="02070309020205020404" pitchFamily="49" charset="0"/>
              <a:buChar char="o"/>
            </a:pPr>
            <a:r>
              <a:rPr lang="en-US" sz="3600" dirty="0"/>
              <a:t>Use it</a:t>
            </a:r>
            <a:r>
              <a:rPr lang="en-US" sz="3200" dirty="0"/>
              <a:t>:</a:t>
            </a:r>
            <a:r>
              <a:rPr lang="en-US" sz="3600" dirty="0"/>
              <a:t> DIY, download, share</a:t>
            </a:r>
            <a:br>
              <a:rPr lang="en-US" sz="3600" dirty="0"/>
            </a:br>
            <a:endParaRPr lang="en-US" sz="3600" dirty="0"/>
          </a:p>
          <a:p>
            <a:r>
              <a:rPr lang="en-US" sz="3200" dirty="0"/>
              <a:t>https://</a:t>
            </a:r>
            <a:r>
              <a:rPr lang="en-US" sz="3200" dirty="0" err="1"/>
              <a:t>www.hathitrust.org</a:t>
            </a:r>
            <a:r>
              <a:rPr lang="en-US" sz="3200" dirty="0"/>
              <a:t>/member-toolkit</a:t>
            </a:r>
          </a:p>
        </p:txBody>
      </p:sp>
      <p:sp>
        <p:nvSpPr>
          <p:cNvPr id="4" name="Date Placeholder 3">
            <a:extLst>
              <a:ext uri="{FF2B5EF4-FFF2-40B4-BE49-F238E27FC236}">
                <a16:creationId xmlns:a16="http://schemas.microsoft.com/office/drawing/2014/main" id="{2F1E5759-C2F0-5940-84F5-25D9D92E6FD0}"/>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42246967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FA56224-6790-4C4F-B356-EB8C63141B00}"/>
              </a:ext>
            </a:extLst>
          </p:cNvPr>
          <p:cNvSpPr>
            <a:spLocks noGrp="1"/>
          </p:cNvSpPr>
          <p:nvPr>
            <p:ph type="title"/>
          </p:nvPr>
        </p:nvSpPr>
        <p:spPr/>
        <p:txBody>
          <a:bodyPr/>
          <a:lstStyle/>
          <a:p>
            <a:r>
              <a:rPr lang="en-US" dirty="0"/>
              <a:t>What’s Next?</a:t>
            </a:r>
          </a:p>
        </p:txBody>
      </p:sp>
      <p:sp>
        <p:nvSpPr>
          <p:cNvPr id="10" name="Content Placeholder 9">
            <a:extLst>
              <a:ext uri="{FF2B5EF4-FFF2-40B4-BE49-F238E27FC236}">
                <a16:creationId xmlns:a16="http://schemas.microsoft.com/office/drawing/2014/main" id="{E5C150FA-3BE6-1B40-9778-18BDCE92EFEE}"/>
              </a:ext>
            </a:extLst>
          </p:cNvPr>
          <p:cNvSpPr>
            <a:spLocks noGrp="1"/>
          </p:cNvSpPr>
          <p:nvPr>
            <p:ph idx="1"/>
          </p:nvPr>
        </p:nvSpPr>
        <p:spPr>
          <a:xfrm>
            <a:off x="822325" y="1783207"/>
            <a:ext cx="7543800" cy="4022725"/>
          </a:xfrm>
        </p:spPr>
        <p:txBody>
          <a:bodyPr/>
          <a:lstStyle/>
          <a:p>
            <a:pPr marL="922338" lvl="1" indent="-723900">
              <a:buFont typeface="Courier New" panose="02070309020205020404" pitchFamily="49" charset="0"/>
              <a:buChar char="o"/>
            </a:pPr>
            <a:r>
              <a:rPr lang="en-US" sz="3000" dirty="0"/>
              <a:t>Information for library staff</a:t>
            </a:r>
          </a:p>
          <a:p>
            <a:pPr marL="922338" lvl="1" indent="-723900">
              <a:buFont typeface="Courier New" panose="02070309020205020404" pitchFamily="49" charset="0"/>
              <a:buChar char="o"/>
            </a:pPr>
            <a:r>
              <a:rPr lang="en-US" sz="3000" dirty="0"/>
              <a:t>Training videos and webinars</a:t>
            </a:r>
          </a:p>
          <a:p>
            <a:pPr marL="922338" lvl="1" indent="-723900">
              <a:buFont typeface="Courier New" panose="02070309020205020404" pitchFamily="49" charset="0"/>
              <a:buChar char="o"/>
            </a:pPr>
            <a:r>
              <a:rPr lang="en-US" sz="3000" dirty="0"/>
              <a:t>Ambassador program</a:t>
            </a:r>
          </a:p>
          <a:p>
            <a:pPr marL="922338" lvl="1" indent="-723900">
              <a:buFont typeface="Courier New" panose="02070309020205020404" pitchFamily="49" charset="0"/>
              <a:buChar char="o"/>
            </a:pPr>
            <a:r>
              <a:rPr lang="en-US" sz="3000" dirty="0"/>
              <a:t>Member handbook</a:t>
            </a:r>
          </a:p>
          <a:p>
            <a:pPr marL="922338" lvl="1" indent="-723900">
              <a:buFont typeface="Courier New" panose="02070309020205020404" pitchFamily="49" charset="0"/>
              <a:buChar char="o"/>
            </a:pPr>
            <a:r>
              <a:rPr lang="en-US" sz="3000" dirty="0"/>
              <a:t>Print materials</a:t>
            </a:r>
          </a:p>
          <a:p>
            <a:pPr marL="922338" lvl="1" indent="-723900">
              <a:buFont typeface="Courier New" panose="02070309020205020404" pitchFamily="49" charset="0"/>
              <a:buChar char="o"/>
            </a:pPr>
            <a:r>
              <a:rPr lang="en-US" sz="3000" dirty="0"/>
              <a:t>Logos</a:t>
            </a:r>
          </a:p>
        </p:txBody>
      </p:sp>
      <p:pic>
        <p:nvPicPr>
          <p:cNvPr id="5" name="Picture 4">
            <a:extLst>
              <a:ext uri="{FF2B5EF4-FFF2-40B4-BE49-F238E27FC236}">
                <a16:creationId xmlns:a16="http://schemas.microsoft.com/office/drawing/2014/main" id="{E9C9BBD2-AAF9-2644-81BF-546FE364FE60}"/>
              </a:ext>
            </a:extLst>
          </p:cNvPr>
          <p:cNvPicPr>
            <a:picLocks noChangeAspect="1"/>
          </p:cNvPicPr>
          <p:nvPr/>
        </p:nvPicPr>
        <p:blipFill>
          <a:blip r:embed="rId3"/>
          <a:stretch>
            <a:fillRect/>
          </a:stretch>
        </p:blipFill>
        <p:spPr>
          <a:xfrm>
            <a:off x="4186011" y="4039284"/>
            <a:ext cx="2275114" cy="2275114"/>
          </a:xfrm>
          <a:prstGeom prst="rect">
            <a:avLst/>
          </a:prstGeom>
        </p:spPr>
      </p:pic>
      <p:pic>
        <p:nvPicPr>
          <p:cNvPr id="7" name="Picture 6">
            <a:extLst>
              <a:ext uri="{FF2B5EF4-FFF2-40B4-BE49-F238E27FC236}">
                <a16:creationId xmlns:a16="http://schemas.microsoft.com/office/drawing/2014/main" id="{B78B85AB-3098-9B46-960C-0B59E4B3E9C6}"/>
              </a:ext>
            </a:extLst>
          </p:cNvPr>
          <p:cNvPicPr>
            <a:picLocks noChangeAspect="1"/>
          </p:cNvPicPr>
          <p:nvPr/>
        </p:nvPicPr>
        <p:blipFill>
          <a:blip r:embed="rId4"/>
          <a:stretch>
            <a:fillRect/>
          </a:stretch>
        </p:blipFill>
        <p:spPr>
          <a:xfrm>
            <a:off x="6073096" y="1481140"/>
            <a:ext cx="2703286" cy="2703286"/>
          </a:xfrm>
          <a:prstGeom prst="rect">
            <a:avLst/>
          </a:prstGeom>
        </p:spPr>
      </p:pic>
      <p:sp>
        <p:nvSpPr>
          <p:cNvPr id="4" name="Date Placeholder 3">
            <a:extLst>
              <a:ext uri="{FF2B5EF4-FFF2-40B4-BE49-F238E27FC236}">
                <a16:creationId xmlns:a16="http://schemas.microsoft.com/office/drawing/2014/main" id="{E2CAED9F-DEE0-4A44-B45F-3A30C64F5F87}"/>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25451727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9AB795E-A3ED-E54B-8005-FE8302545FEA}"/>
              </a:ext>
            </a:extLst>
          </p:cNvPr>
          <p:cNvSpPr>
            <a:spLocks noGrp="1"/>
          </p:cNvSpPr>
          <p:nvPr>
            <p:ph type="title"/>
          </p:nvPr>
        </p:nvSpPr>
        <p:spPr>
          <a:xfrm>
            <a:off x="822324" y="758827"/>
            <a:ext cx="7803201" cy="3565525"/>
          </a:xfrm>
        </p:spPr>
        <p:txBody>
          <a:bodyPr/>
          <a:lstStyle/>
          <a:p>
            <a:pPr defTabSz="914354" eaLnBrk="1" fontAlgn="auto" hangingPunct="1">
              <a:spcAft>
                <a:spcPts val="0"/>
              </a:spcAft>
              <a:defRPr/>
            </a:pPr>
            <a:r>
              <a:rPr lang="en-US" dirty="0"/>
              <a:t>Your Campus, Your Voice</a:t>
            </a:r>
          </a:p>
        </p:txBody>
      </p:sp>
      <p:sp>
        <p:nvSpPr>
          <p:cNvPr id="7" name="Text Placeholder 6">
            <a:extLst>
              <a:ext uri="{FF2B5EF4-FFF2-40B4-BE49-F238E27FC236}">
                <a16:creationId xmlns:a16="http://schemas.microsoft.com/office/drawing/2014/main" id="{87665FC2-49A8-E244-A0DC-B129C36C8002}"/>
              </a:ext>
            </a:extLst>
          </p:cNvPr>
          <p:cNvSpPr>
            <a:spLocks noGrp="1"/>
          </p:cNvSpPr>
          <p:nvPr>
            <p:ph type="body" idx="1"/>
          </p:nvPr>
        </p:nvSpPr>
        <p:spPr>
          <a:xfrm>
            <a:off x="822325" y="4452939"/>
            <a:ext cx="7543800" cy="1143000"/>
          </a:xfrm>
        </p:spPr>
        <p:txBody>
          <a:bodyPr rtlCol="0"/>
          <a:lstStyle/>
          <a:p>
            <a:pPr defTabSz="914354" eaLnBrk="1" fontAlgn="auto" hangingPunct="1">
              <a:defRPr/>
            </a:pPr>
            <a:r>
              <a:rPr lang="en-US" dirty="0"/>
              <a:t>Supporting the community</a:t>
            </a:r>
          </a:p>
        </p:txBody>
      </p:sp>
      <p:sp>
        <p:nvSpPr>
          <p:cNvPr id="4" name="Date Placeholder 3">
            <a:extLst>
              <a:ext uri="{FF2B5EF4-FFF2-40B4-BE49-F238E27FC236}">
                <a16:creationId xmlns:a16="http://schemas.microsoft.com/office/drawing/2014/main" id="{D1885FD4-6007-DC4C-A2B3-3200587B18D6}"/>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41765311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FA56224-6790-4C4F-B356-EB8C63141B00}"/>
              </a:ext>
            </a:extLst>
          </p:cNvPr>
          <p:cNvSpPr>
            <a:spLocks noGrp="1"/>
          </p:cNvSpPr>
          <p:nvPr>
            <p:ph type="title"/>
          </p:nvPr>
        </p:nvSpPr>
        <p:spPr/>
        <p:txBody>
          <a:bodyPr/>
          <a:lstStyle/>
          <a:p>
            <a:r>
              <a:rPr lang="en-US" dirty="0"/>
              <a:t>HTRC Workshops: 2019-20</a:t>
            </a:r>
          </a:p>
        </p:txBody>
      </p:sp>
      <p:sp>
        <p:nvSpPr>
          <p:cNvPr id="10" name="Content Placeholder 9">
            <a:extLst>
              <a:ext uri="{FF2B5EF4-FFF2-40B4-BE49-F238E27FC236}">
                <a16:creationId xmlns:a16="http://schemas.microsoft.com/office/drawing/2014/main" id="{E5C150FA-3BE6-1B40-9778-18BDCE92EFEE}"/>
              </a:ext>
            </a:extLst>
          </p:cNvPr>
          <p:cNvSpPr>
            <a:spLocks noGrp="1"/>
          </p:cNvSpPr>
          <p:nvPr>
            <p:ph idx="1"/>
          </p:nvPr>
        </p:nvSpPr>
        <p:spPr>
          <a:xfrm>
            <a:off x="822325" y="1783207"/>
            <a:ext cx="7543800" cy="4022725"/>
          </a:xfrm>
        </p:spPr>
        <p:txBody>
          <a:bodyPr anchor="ctr"/>
          <a:lstStyle/>
          <a:p>
            <a:pPr marL="922338" indent="-692150">
              <a:buFont typeface="Courier New" panose="02070309020205020404" pitchFamily="49" charset="0"/>
              <a:buChar char="o"/>
            </a:pPr>
            <a:r>
              <a:rPr lang="en-US" sz="3200" dirty="0"/>
              <a:t>Attend a 2019 workshop</a:t>
            </a:r>
          </a:p>
          <a:p>
            <a:pPr marL="922338" indent="-692150">
              <a:buFont typeface="Courier New" panose="02070309020205020404" pitchFamily="49" charset="0"/>
              <a:buChar char="o"/>
            </a:pPr>
            <a:r>
              <a:rPr lang="en-US" sz="3200" dirty="0"/>
              <a:t>Apply to host a spring 2020 workshop</a:t>
            </a:r>
          </a:p>
          <a:p>
            <a:endParaRPr lang="en-US" sz="3200" dirty="0"/>
          </a:p>
          <a:p>
            <a:r>
              <a:rPr lang="en-US" sz="3200" dirty="0"/>
              <a:t>https://</a:t>
            </a:r>
            <a:r>
              <a:rPr lang="en-US" sz="3200" dirty="0" err="1"/>
              <a:t>www.hathitrust.org</a:t>
            </a:r>
            <a:r>
              <a:rPr lang="en-US" sz="3200" dirty="0"/>
              <a:t>/</a:t>
            </a:r>
            <a:r>
              <a:rPr lang="en-US" sz="3200" dirty="0" err="1"/>
              <a:t>htrc_workshops</a:t>
            </a:r>
            <a:endParaRPr lang="en-US" sz="3200" dirty="0"/>
          </a:p>
        </p:txBody>
      </p:sp>
      <p:sp>
        <p:nvSpPr>
          <p:cNvPr id="4" name="Date Placeholder 3">
            <a:extLst>
              <a:ext uri="{FF2B5EF4-FFF2-40B4-BE49-F238E27FC236}">
                <a16:creationId xmlns:a16="http://schemas.microsoft.com/office/drawing/2014/main" id="{A6C6F78F-D66F-414A-8591-DA5DBB371347}"/>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8121843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FA56224-6790-4C4F-B356-EB8C63141B00}"/>
              </a:ext>
            </a:extLst>
          </p:cNvPr>
          <p:cNvSpPr>
            <a:spLocks noGrp="1"/>
          </p:cNvSpPr>
          <p:nvPr>
            <p:ph type="title"/>
          </p:nvPr>
        </p:nvSpPr>
        <p:spPr>
          <a:xfrm>
            <a:off x="711200" y="287341"/>
            <a:ext cx="7654925" cy="1449387"/>
          </a:xfrm>
        </p:spPr>
        <p:txBody>
          <a:bodyPr/>
          <a:lstStyle/>
          <a:p>
            <a:r>
              <a:rPr lang="en-US" dirty="0"/>
              <a:t>New PSC Groups</a:t>
            </a:r>
          </a:p>
        </p:txBody>
      </p:sp>
      <p:sp>
        <p:nvSpPr>
          <p:cNvPr id="10" name="Content Placeholder 9">
            <a:extLst>
              <a:ext uri="{FF2B5EF4-FFF2-40B4-BE49-F238E27FC236}">
                <a16:creationId xmlns:a16="http://schemas.microsoft.com/office/drawing/2014/main" id="{E5C150FA-3BE6-1B40-9778-18BDCE92EFEE}"/>
              </a:ext>
            </a:extLst>
          </p:cNvPr>
          <p:cNvSpPr>
            <a:spLocks noGrp="1"/>
          </p:cNvSpPr>
          <p:nvPr>
            <p:ph idx="1"/>
          </p:nvPr>
        </p:nvSpPr>
        <p:spPr>
          <a:xfrm>
            <a:off x="822325" y="1783207"/>
            <a:ext cx="7543800" cy="4138622"/>
          </a:xfrm>
        </p:spPr>
        <p:txBody>
          <a:bodyPr anchor="t"/>
          <a:lstStyle/>
          <a:p>
            <a:pPr marL="0" indent="0">
              <a:buNone/>
            </a:pPr>
            <a:r>
              <a:rPr lang="en-US" sz="3200" dirty="0"/>
              <a:t>Serve as member voice and expert</a:t>
            </a:r>
          </a:p>
          <a:p>
            <a:pPr marL="0" indent="0">
              <a:buNone/>
            </a:pPr>
            <a:endParaRPr lang="en-US" sz="3200" dirty="0"/>
          </a:p>
          <a:p>
            <a:pPr marL="634992" lvl="1" indent="-342900"/>
            <a:r>
              <a:rPr lang="en-US" sz="3200" dirty="0"/>
              <a:t>Digital Collection Strategy Working Group</a:t>
            </a:r>
          </a:p>
          <a:p>
            <a:pPr marL="634992" lvl="1" indent="-342900"/>
            <a:r>
              <a:rPr lang="en-US" sz="3200" dirty="0"/>
              <a:t>Metadata Sharing Policy Task Force</a:t>
            </a:r>
          </a:p>
          <a:p>
            <a:pPr marL="634992" lvl="1" indent="-342900"/>
            <a:r>
              <a:rPr lang="en-US" sz="3200" dirty="0"/>
              <a:t>User Engagement Task Force</a:t>
            </a:r>
          </a:p>
          <a:p>
            <a:pPr marL="634992" lvl="1" indent="-342900"/>
            <a:r>
              <a:rPr lang="en-US" sz="3200" dirty="0"/>
              <a:t>Metadata Enhancement Task Force</a:t>
            </a:r>
          </a:p>
          <a:p>
            <a:pPr marL="0" indent="0">
              <a:buNone/>
            </a:pPr>
            <a:endParaRPr lang="en-US" sz="3200" dirty="0"/>
          </a:p>
        </p:txBody>
      </p:sp>
      <p:sp>
        <p:nvSpPr>
          <p:cNvPr id="4" name="Date Placeholder 3">
            <a:extLst>
              <a:ext uri="{FF2B5EF4-FFF2-40B4-BE49-F238E27FC236}">
                <a16:creationId xmlns:a16="http://schemas.microsoft.com/office/drawing/2014/main" id="{00FB9285-0321-504D-B61C-ECC5CFE42EBE}"/>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4259310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3C30F-40EF-2740-8ECF-97D08EF52889}"/>
              </a:ext>
            </a:extLst>
          </p:cNvPr>
          <p:cNvSpPr>
            <a:spLocks noGrp="1"/>
          </p:cNvSpPr>
          <p:nvPr>
            <p:ph type="title"/>
          </p:nvPr>
        </p:nvSpPr>
        <p:spPr/>
        <p:txBody>
          <a:bodyPr>
            <a:normAutofit fontScale="90000"/>
          </a:bodyPr>
          <a:lstStyle/>
          <a:p>
            <a:br>
              <a:rPr lang="en-US" dirty="0"/>
            </a:br>
            <a:br>
              <a:rPr lang="en-US" dirty="0"/>
            </a:br>
            <a:br>
              <a:rPr lang="en-US" dirty="0"/>
            </a:br>
            <a:br>
              <a:rPr lang="en-US" dirty="0"/>
            </a:br>
            <a:r>
              <a:rPr lang="en-US" sz="5300" dirty="0"/>
              <a:t>Nominations due Nov. 15</a:t>
            </a:r>
          </a:p>
        </p:txBody>
      </p:sp>
      <p:sp>
        <p:nvSpPr>
          <p:cNvPr id="3" name="Content Placeholder 2">
            <a:extLst>
              <a:ext uri="{FF2B5EF4-FFF2-40B4-BE49-F238E27FC236}">
                <a16:creationId xmlns:a16="http://schemas.microsoft.com/office/drawing/2014/main" id="{E9A524B3-BC72-D547-9A38-254E79803D3B}"/>
              </a:ext>
            </a:extLst>
          </p:cNvPr>
          <p:cNvSpPr>
            <a:spLocks noGrp="1"/>
          </p:cNvSpPr>
          <p:nvPr>
            <p:ph idx="1"/>
          </p:nvPr>
        </p:nvSpPr>
        <p:spPr/>
        <p:txBody>
          <a:bodyPr/>
          <a:lstStyle/>
          <a:p>
            <a:pPr algn="ctr"/>
            <a:endParaRPr lang="en-US" sz="4400" dirty="0"/>
          </a:p>
          <a:p>
            <a:pPr algn="ctr"/>
            <a:r>
              <a:rPr lang="en-US" sz="4400" dirty="0">
                <a:hlinkClick r:id="rId2"/>
              </a:rPr>
              <a:t>tinyurl.com/PSCGroups</a:t>
            </a:r>
            <a:endParaRPr lang="en-US" sz="4400" dirty="0"/>
          </a:p>
          <a:p>
            <a:pPr algn="ctr"/>
            <a:endParaRPr lang="en-US" sz="3600" dirty="0"/>
          </a:p>
          <a:p>
            <a:pPr marL="0" indent="0" algn="ctr">
              <a:buNone/>
            </a:pPr>
            <a:r>
              <a:rPr lang="en-US" sz="3600" dirty="0"/>
              <a:t>Talk to Karla </a:t>
            </a:r>
            <a:r>
              <a:rPr lang="en-US" sz="3600" dirty="0" err="1"/>
              <a:t>Strieb</a:t>
            </a:r>
            <a:r>
              <a:rPr lang="en-US" sz="3600" dirty="0"/>
              <a:t>, Chair, PSC</a:t>
            </a:r>
          </a:p>
          <a:p>
            <a:endParaRPr lang="en-US" dirty="0"/>
          </a:p>
        </p:txBody>
      </p:sp>
      <p:sp>
        <p:nvSpPr>
          <p:cNvPr id="6" name="Date Placeholder 5">
            <a:extLst>
              <a:ext uri="{FF2B5EF4-FFF2-40B4-BE49-F238E27FC236}">
                <a16:creationId xmlns:a16="http://schemas.microsoft.com/office/drawing/2014/main" id="{42A8BE74-FC11-7244-8B6E-B24E55917EEC}"/>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22178795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9AB795E-A3ED-E54B-8005-FE8302545FEA}"/>
              </a:ext>
            </a:extLst>
          </p:cNvPr>
          <p:cNvSpPr>
            <a:spLocks noGrp="1"/>
          </p:cNvSpPr>
          <p:nvPr>
            <p:ph type="title"/>
          </p:nvPr>
        </p:nvSpPr>
        <p:spPr>
          <a:xfrm>
            <a:off x="822325" y="758827"/>
            <a:ext cx="7543800" cy="3565525"/>
          </a:xfrm>
        </p:spPr>
        <p:txBody>
          <a:bodyPr/>
          <a:lstStyle/>
          <a:p>
            <a:pPr defTabSz="914354" eaLnBrk="1" fontAlgn="auto" hangingPunct="1">
              <a:spcAft>
                <a:spcPts val="0"/>
              </a:spcAft>
              <a:defRPr/>
            </a:pPr>
            <a:r>
              <a:rPr lang="en-US" dirty="0"/>
              <a:t>Connect with </a:t>
            </a:r>
            <a:r>
              <a:rPr lang="en-US" dirty="0" err="1"/>
              <a:t>HathiTrust</a:t>
            </a:r>
            <a:endParaRPr lang="en-US" dirty="0"/>
          </a:p>
        </p:txBody>
      </p:sp>
      <p:sp>
        <p:nvSpPr>
          <p:cNvPr id="7" name="Text Placeholder 6">
            <a:extLst>
              <a:ext uri="{FF2B5EF4-FFF2-40B4-BE49-F238E27FC236}">
                <a16:creationId xmlns:a16="http://schemas.microsoft.com/office/drawing/2014/main" id="{87665FC2-49A8-E244-A0DC-B129C36C8002}"/>
              </a:ext>
            </a:extLst>
          </p:cNvPr>
          <p:cNvSpPr>
            <a:spLocks noGrp="1"/>
          </p:cNvSpPr>
          <p:nvPr>
            <p:ph type="body" idx="1"/>
          </p:nvPr>
        </p:nvSpPr>
        <p:spPr>
          <a:xfrm>
            <a:off x="822325" y="4452939"/>
            <a:ext cx="7543800" cy="1143000"/>
          </a:xfrm>
        </p:spPr>
        <p:txBody>
          <a:bodyPr rtlCol="0"/>
          <a:lstStyle/>
          <a:p>
            <a:pPr defTabSz="914354" eaLnBrk="1" fontAlgn="auto" hangingPunct="1">
              <a:defRPr/>
            </a:pPr>
            <a:r>
              <a:rPr lang="en-US" dirty="0"/>
              <a:t>Online and in person</a:t>
            </a:r>
          </a:p>
        </p:txBody>
      </p:sp>
      <p:sp>
        <p:nvSpPr>
          <p:cNvPr id="4" name="Date Placeholder 3">
            <a:extLst>
              <a:ext uri="{FF2B5EF4-FFF2-40B4-BE49-F238E27FC236}">
                <a16:creationId xmlns:a16="http://schemas.microsoft.com/office/drawing/2014/main" id="{3EE7C53A-D899-9A47-82FD-D54DE5A68D91}"/>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42887640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D3302-B0AF-884E-AB12-2DA0CC2F8B59}"/>
              </a:ext>
            </a:extLst>
          </p:cNvPr>
          <p:cNvSpPr>
            <a:spLocks noGrp="1"/>
          </p:cNvSpPr>
          <p:nvPr>
            <p:ph type="title"/>
          </p:nvPr>
        </p:nvSpPr>
        <p:spPr/>
        <p:txBody>
          <a:bodyPr/>
          <a:lstStyle/>
          <a:p>
            <a:r>
              <a:rPr lang="en-US" dirty="0" err="1"/>
              <a:t>HathiTrust</a:t>
            </a:r>
            <a:r>
              <a:rPr lang="en-US" dirty="0"/>
              <a:t> Online</a:t>
            </a:r>
          </a:p>
        </p:txBody>
      </p:sp>
      <p:sp>
        <p:nvSpPr>
          <p:cNvPr id="3" name="Content Placeholder 2">
            <a:extLst>
              <a:ext uri="{FF2B5EF4-FFF2-40B4-BE49-F238E27FC236}">
                <a16:creationId xmlns:a16="http://schemas.microsoft.com/office/drawing/2014/main" id="{246B1CA3-1DB2-0A4C-B5B2-3A772FB243BC}"/>
              </a:ext>
            </a:extLst>
          </p:cNvPr>
          <p:cNvSpPr>
            <a:spLocks noGrp="1"/>
          </p:cNvSpPr>
          <p:nvPr>
            <p:ph idx="1"/>
          </p:nvPr>
        </p:nvSpPr>
        <p:spPr>
          <a:xfrm>
            <a:off x="822325" y="1776532"/>
            <a:ext cx="7543800" cy="4022725"/>
          </a:xfrm>
        </p:spPr>
        <p:txBody>
          <a:bodyPr/>
          <a:lstStyle/>
          <a:p>
            <a:r>
              <a:rPr lang="en-US" sz="3200" dirty="0"/>
              <a:t>Monthly newsletter (10X annually)</a:t>
            </a:r>
          </a:p>
          <a:p>
            <a:pPr marL="0" indent="0">
              <a:buNone/>
            </a:pPr>
            <a:endParaRPr lang="en-US" sz="3200" dirty="0"/>
          </a:p>
          <a:p>
            <a:pPr marL="0" indent="0">
              <a:buNone/>
            </a:pPr>
            <a:r>
              <a:rPr lang="en-US" sz="3200" dirty="0"/>
              <a:t>@</a:t>
            </a:r>
            <a:r>
              <a:rPr lang="en-US" sz="3200" dirty="0" err="1"/>
              <a:t>hathitrust</a:t>
            </a:r>
            <a:endParaRPr lang="en-US" sz="3200" dirty="0"/>
          </a:p>
          <a:p>
            <a:pPr marL="0" indent="0">
              <a:buNone/>
            </a:pPr>
            <a:endParaRPr lang="en-US" dirty="0">
              <a:hlinkClick r:id="rId2"/>
            </a:endParaRPr>
          </a:p>
          <a:p>
            <a:pPr marL="0" indent="0">
              <a:buNone/>
            </a:pPr>
            <a:endParaRPr lang="en-US" dirty="0">
              <a:hlinkClick r:id="rId2"/>
            </a:endParaRPr>
          </a:p>
          <a:p>
            <a:r>
              <a:rPr lang="en-US" sz="3200" dirty="0">
                <a:hlinkClick r:id="rId2"/>
              </a:rPr>
              <a:t>feedback@issues.hathitrust.org</a:t>
            </a:r>
            <a:endParaRPr lang="en-US" sz="3200" dirty="0"/>
          </a:p>
          <a:p>
            <a:r>
              <a:rPr lang="en-US" sz="3200" dirty="0"/>
              <a:t>Or </a:t>
            </a:r>
            <a:r>
              <a:rPr lang="en-US" sz="3200" dirty="0" err="1"/>
              <a:t>htrc-help@hathitrust.org</a:t>
            </a:r>
            <a:endParaRPr lang="en-US" sz="3200" dirty="0"/>
          </a:p>
        </p:txBody>
      </p:sp>
      <p:pic>
        <p:nvPicPr>
          <p:cNvPr id="1026" name="Picture 2" descr="https://lh3.googleusercontent.com/gxT-xXNF9lYB7y1DD0mXX_0tPyyQSP2Ogbb8FGMoMWDLPqea7yFYx70ZODkCkeZSUC8Z77y2KYkkY9ygSUswMS6JC34M8o_d9YmX1eEmG5MpO1B2lKO03oJMMCaD1CXQlECJtzhcte4">
            <a:extLst>
              <a:ext uri="{FF2B5EF4-FFF2-40B4-BE49-F238E27FC236}">
                <a16:creationId xmlns:a16="http://schemas.microsoft.com/office/drawing/2014/main" id="{64CB8CEE-A8B6-8D40-A5E2-F67BC36375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5245" y="2562452"/>
            <a:ext cx="1471961" cy="14369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307491D-5D45-A04F-A02F-0A57CD057607}"/>
              </a:ext>
            </a:extLst>
          </p:cNvPr>
          <p:cNvPicPr>
            <a:picLocks noChangeAspect="1"/>
          </p:cNvPicPr>
          <p:nvPr/>
        </p:nvPicPr>
        <p:blipFill>
          <a:blip r:embed="rId4"/>
          <a:stretch>
            <a:fillRect/>
          </a:stretch>
        </p:blipFill>
        <p:spPr>
          <a:xfrm>
            <a:off x="6588124" y="1531938"/>
            <a:ext cx="2061029" cy="2061029"/>
          </a:xfrm>
          <a:prstGeom prst="rect">
            <a:avLst/>
          </a:prstGeom>
        </p:spPr>
      </p:pic>
      <p:pic>
        <p:nvPicPr>
          <p:cNvPr id="9" name="Picture 8">
            <a:extLst>
              <a:ext uri="{FF2B5EF4-FFF2-40B4-BE49-F238E27FC236}">
                <a16:creationId xmlns:a16="http://schemas.microsoft.com/office/drawing/2014/main" id="{88527FA6-CA26-FC4E-9B8E-57ED647C0B45}"/>
              </a:ext>
            </a:extLst>
          </p:cNvPr>
          <p:cNvPicPr>
            <a:picLocks noChangeAspect="1"/>
          </p:cNvPicPr>
          <p:nvPr/>
        </p:nvPicPr>
        <p:blipFill>
          <a:blip r:embed="rId5"/>
          <a:stretch>
            <a:fillRect/>
          </a:stretch>
        </p:blipFill>
        <p:spPr>
          <a:xfrm>
            <a:off x="6305095" y="3632771"/>
            <a:ext cx="2627086" cy="2627086"/>
          </a:xfrm>
          <a:prstGeom prst="rect">
            <a:avLst/>
          </a:prstGeom>
        </p:spPr>
      </p:pic>
      <p:sp>
        <p:nvSpPr>
          <p:cNvPr id="6" name="Date Placeholder 5">
            <a:extLst>
              <a:ext uri="{FF2B5EF4-FFF2-40B4-BE49-F238E27FC236}">
                <a16:creationId xmlns:a16="http://schemas.microsoft.com/office/drawing/2014/main" id="{A5189B33-B1ED-4846-8A65-0D081DD2C214}"/>
              </a:ext>
            </a:extLst>
          </p:cNvPr>
          <p:cNvSpPr>
            <a:spLocks noGrp="1"/>
          </p:cNvSpPr>
          <p:nvPr>
            <p:ph type="dt" sz="half" idx="10"/>
          </p:nvPr>
        </p:nvSpPr>
        <p:spPr/>
        <p:txBody>
          <a:bodyPr/>
          <a:lstStyle/>
          <a:p>
            <a:r>
              <a:rPr lang="en-US"/>
              <a:t>23 October 2019</a:t>
            </a:r>
          </a:p>
        </p:txBody>
      </p:sp>
    </p:spTree>
    <p:extLst>
      <p:ext uri="{BB962C8B-B14F-4D97-AF65-F5344CB8AC3E}">
        <p14:creationId xmlns:p14="http://schemas.microsoft.com/office/powerpoint/2010/main" val="9419415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Retrospec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new_HathiTemplate" id="{D1DEC002-99EF-7C47-A9E0-D736B1C7BEAF}" vid="{DAB7A7CB-69B4-8147-AB91-AE928E1628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393</TotalTime>
  <Words>7796</Words>
  <Application>Microsoft Macintosh PowerPoint</Application>
  <PresentationFormat>On-screen Show (4:3)</PresentationFormat>
  <Paragraphs>1410</Paragraphs>
  <Slides>124</Slides>
  <Notes>84</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124</vt:i4>
      </vt:variant>
    </vt:vector>
  </HeadingPairs>
  <TitlesOfParts>
    <vt:vector size="133" baseType="lpstr">
      <vt:lpstr>Arial</vt:lpstr>
      <vt:lpstr>Calibri</vt:lpstr>
      <vt:lpstr>Calibri Light</vt:lpstr>
      <vt:lpstr>Courier New</vt:lpstr>
      <vt:lpstr>Garamond</vt:lpstr>
      <vt:lpstr>Georgia</vt:lpstr>
      <vt:lpstr>Helvetica Neue</vt:lpstr>
      <vt:lpstr>Wingdings</vt:lpstr>
      <vt:lpstr>Retrospect</vt:lpstr>
      <vt:lpstr>Welcome Günter Waibel, California Digital Library, UC Office of the President Chair, HathiTrust Board of Governors</vt:lpstr>
      <vt:lpstr>Agenda: Morning  </vt:lpstr>
      <vt:lpstr>Agenda: Late Morning/ Early Afternoon</vt:lpstr>
      <vt:lpstr>Agenda: Afternoon </vt:lpstr>
      <vt:lpstr>Board of Governors</vt:lpstr>
      <vt:lpstr>Program Steering Committee </vt:lpstr>
      <vt:lpstr>NEW Committees and Working Groups</vt:lpstr>
      <vt:lpstr>Existing Committees and Working Groups</vt:lpstr>
      <vt:lpstr>2019 Member Meeting Program Planning Committee</vt:lpstr>
      <vt:lpstr>Living our values</vt:lpstr>
      <vt:lpstr>Because you need to know..</vt:lpstr>
      <vt:lpstr>Connecting to WiFi</vt:lpstr>
      <vt:lpstr>The Basics</vt:lpstr>
      <vt:lpstr>Social Media</vt:lpstr>
      <vt:lpstr>Collaborative Notes in Google</vt:lpstr>
      <vt:lpstr>hello….</vt:lpstr>
      <vt:lpstr>2019 Member Meeting Program Planning Committee</vt:lpstr>
      <vt:lpstr>Welcome new members! </vt:lpstr>
      <vt:lpstr>Direction</vt:lpstr>
      <vt:lpstr>PowerPoint Presentation</vt:lpstr>
      <vt:lpstr>PowerPoint Presentation</vt:lpstr>
      <vt:lpstr>PowerPoint Presentation</vt:lpstr>
      <vt:lpstr>Focus</vt:lpstr>
      <vt:lpstr>PowerPoint Presentation</vt:lpstr>
      <vt:lpstr>Program Steering Committee</vt:lpstr>
      <vt:lpstr>PowerPoint Presentation</vt:lpstr>
      <vt:lpstr>PowerPoint Presentation</vt:lpstr>
      <vt:lpstr>PowerPoint Presentation</vt:lpstr>
      <vt:lpstr>Reaching for coherence….</vt:lpstr>
      <vt:lpstr>PowerPoint Presentation</vt:lpstr>
      <vt:lpstr>PowerPoint Presentation</vt:lpstr>
      <vt:lpstr>PowerPoint Presentation</vt:lpstr>
      <vt:lpstr>Two important objectives</vt:lpstr>
      <vt:lpstr>PowerPoint Presentation</vt:lpstr>
      <vt:lpstr>PowerPoint Presentation</vt:lpstr>
      <vt:lpstr>PowerPoint Presentation</vt:lpstr>
      <vt:lpstr>PowerPoint Presentation</vt:lpstr>
      <vt:lpstr>PowerPoint Presentation</vt:lpstr>
      <vt:lpstr>HathiTrust’s 2020 Budget</vt:lpstr>
      <vt:lpstr> Budget Approval Process</vt:lpstr>
      <vt:lpstr>Outline </vt:lpstr>
      <vt:lpstr>HathiTrust Budget:   Sources of Income</vt:lpstr>
      <vt:lpstr>HathiTrust Budget:  Expenses d Expenses include recurring/annual costs and “one-time” project-based costs. </vt:lpstr>
      <vt:lpstr>Planning for Growth, Renewal and Contingencies</vt:lpstr>
      <vt:lpstr> 2020 Budget Highlights </vt:lpstr>
      <vt:lpstr>PowerPoint Presentation</vt:lpstr>
      <vt:lpstr>PowerPoint Presentation</vt:lpstr>
      <vt:lpstr>PowerPoint Presentation</vt:lpstr>
      <vt:lpstr>Allocation of Income</vt:lpstr>
      <vt:lpstr>Fees: Principles</vt:lpstr>
      <vt:lpstr>PowerPoint Presentation</vt:lpstr>
      <vt:lpstr>Calculating the copyrighted cost share </vt:lpstr>
      <vt:lpstr>In copyright element</vt:lpstr>
      <vt:lpstr>Systems:  What has Changed</vt:lpstr>
      <vt:lpstr>Approved:  Tiered Public Domain Fees</vt:lpstr>
      <vt:lpstr>Tiers and the PD Fee in 2020</vt:lpstr>
      <vt:lpstr>         One Year Change in Fees by Tier</vt:lpstr>
      <vt:lpstr>2020 Fee Analysis </vt:lpstr>
      <vt:lpstr> Budget Approval Process</vt:lpstr>
      <vt:lpstr>HathiTrust Research Center: Progress and Plans in Phase 2</vt:lpstr>
      <vt:lpstr>HathiTrust Research Center</vt:lpstr>
      <vt:lpstr>3-part approach</vt:lpstr>
      <vt:lpstr>HTRC Senior Leadership</vt:lpstr>
      <vt:lpstr>HTRC Phase 2 (2019-2023)</vt:lpstr>
      <vt:lpstr>HTRC Phase 2 Specific Aims</vt:lpstr>
      <vt:lpstr>Progress in 2019</vt:lpstr>
      <vt:lpstr>Cyberinfrastructure</vt:lpstr>
      <vt:lpstr>Research Support </vt:lpstr>
      <vt:lpstr>Outreach and Education: Advanced Collaborative Support</vt:lpstr>
      <vt:lpstr>ACS project: Supporting The Conglomerate Era Project</vt:lpstr>
      <vt:lpstr>ACS project: Mapping scientific names to the HTDL</vt:lpstr>
      <vt:lpstr>Outreach and Education: Training program</vt:lpstr>
      <vt:lpstr>HTRC usage</vt:lpstr>
      <vt:lpstr>HTRC stats through Q3 2019</vt:lpstr>
      <vt:lpstr>Examples of other projects</vt:lpstr>
      <vt:lpstr>Self-hosted workshops</vt:lpstr>
      <vt:lpstr>Looking forward to 2020</vt:lpstr>
      <vt:lpstr>Cyberinfrastructure</vt:lpstr>
      <vt:lpstr>Research Support</vt:lpstr>
      <vt:lpstr>Outreach and Education</vt:lpstr>
      <vt:lpstr>More resources</vt:lpstr>
      <vt:lpstr>Q&amp;A</vt:lpstr>
      <vt:lpstr>BREAK</vt:lpstr>
      <vt:lpstr>HathiTrust: What’s New in Support, Services, and Access </vt:lpstr>
      <vt:lpstr>Opening more content</vt:lpstr>
      <vt:lpstr>U.S. fed doc record clusters</vt:lpstr>
      <vt:lpstr>Copyright review</vt:lpstr>
      <vt:lpstr>Public domain day (January 1)</vt:lpstr>
      <vt:lpstr>Front matter project</vt:lpstr>
      <vt:lpstr>Member Support</vt:lpstr>
      <vt:lpstr>Member Toolkit</vt:lpstr>
      <vt:lpstr>Member Toolkit: Intro Edition</vt:lpstr>
      <vt:lpstr>What’s Next?</vt:lpstr>
      <vt:lpstr>Your Campus, Your Voice</vt:lpstr>
      <vt:lpstr>HTRC Workshops: 2019-20</vt:lpstr>
      <vt:lpstr>New PSC Groups</vt:lpstr>
      <vt:lpstr>    Nominations due Nov. 15</vt:lpstr>
      <vt:lpstr>Connect with HathiTrust</vt:lpstr>
      <vt:lpstr>HathiTrust Online</vt:lpstr>
      <vt:lpstr>Face-to-Face with HathiTrust</vt:lpstr>
      <vt:lpstr>Improving Access &amp; Services </vt:lpstr>
      <vt:lpstr>Accessibility improvements</vt:lpstr>
      <vt:lpstr>Website updates</vt:lpstr>
      <vt:lpstr>PowerPoint Presentation</vt:lpstr>
      <vt:lpstr>PowerPoint Presentation</vt:lpstr>
      <vt:lpstr>PowerPoint Presentation</vt:lpstr>
      <vt:lpstr>PowerPoint Presentation</vt:lpstr>
      <vt:lpstr>Accessibility collaborations</vt:lpstr>
      <vt:lpstr>Accessibility collaborations</vt:lpstr>
      <vt:lpstr>Going forward…</vt:lpstr>
      <vt:lpstr>QUESTIONS?</vt:lpstr>
      <vt:lpstr>Preview of Afternoon</vt:lpstr>
      <vt:lpstr>Enjoy Your Lunch</vt:lpstr>
      <vt:lpstr>Break</vt:lpstr>
      <vt:lpstr>Discussion: Collections as Infrastructure</vt:lpstr>
      <vt:lpstr>Break</vt:lpstr>
      <vt:lpstr>Lightning Talks</vt:lpstr>
      <vt:lpstr>Wrapping up….</vt:lpstr>
      <vt:lpstr>Where we’ve been</vt:lpstr>
      <vt:lpstr>Coming soon…</vt:lpstr>
      <vt:lpstr>Thank yous</vt:lpstr>
      <vt:lpstr>Acknowledgements</vt:lpstr>
      <vt:lpstr>  2020 HathiTrust Member Meeting  Thursday October 22, 2020  Marriott Chicago O’Hare</vt:lpstr>
      <vt:lpstr>Be well….</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Günter Waibel, University of California Chair, HathiTrust Board of Governors</dc:title>
  <dc:creator>Mike Furlough</dc:creator>
  <cp:lastModifiedBy>Microsoft Office User</cp:lastModifiedBy>
  <cp:revision>28</cp:revision>
  <dcterms:created xsi:type="dcterms:W3CDTF">2019-10-16T19:29:41Z</dcterms:created>
  <dcterms:modified xsi:type="dcterms:W3CDTF">2019-10-23T04:24:52Z</dcterms:modified>
</cp:coreProperties>
</file>